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notesSlides/notesSlide14.xml" ContentType="application/vnd.openxmlformats-officedocument.presentationml.notesSlide+xml"/>
  <Override PartName="/ppt/ink/ink12.xml" ContentType="application/inkml+xml"/>
  <Override PartName="/ppt/notesSlides/notesSlide15.xml" ContentType="application/vnd.openxmlformats-officedocument.presentationml.notesSlide+xml"/>
  <Override PartName="/ppt/ink/ink13.xml" ContentType="application/inkml+xml"/>
  <Override PartName="/ppt/notesSlides/notesSlide16.xml" ContentType="application/vnd.openxmlformats-officedocument.presentationml.notesSlide+xml"/>
  <Override PartName="/ppt/ink/ink14.xml" ContentType="application/inkml+xml"/>
  <Override PartName="/ppt/notesSlides/notesSlide17.xml" ContentType="application/vnd.openxmlformats-officedocument.presentationml.notesSlide+xml"/>
  <Override PartName="/ppt/ink/ink15.xml" ContentType="application/inkml+xml"/>
  <Override PartName="/ppt/notesSlides/notesSlide18.xml" ContentType="application/vnd.openxmlformats-officedocument.presentationml.notesSlide+xml"/>
  <Override PartName="/ppt/ink/ink16.xml" ContentType="application/inkml+xml"/>
  <Override PartName="/ppt/notesSlides/notesSlide19.xml" ContentType="application/vnd.openxmlformats-officedocument.presentationml.notesSlide+xml"/>
  <Override PartName="/ppt/ink/ink17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notesSlides/notesSlide24.xml" ContentType="application/vnd.openxmlformats-officedocument.presentationml.notesSlide+xml"/>
  <Override PartName="/ppt/ink/ink21.xml" ContentType="application/inkml+xml"/>
  <Override PartName="/ppt/notesSlides/notesSlide25.xml" ContentType="application/vnd.openxmlformats-officedocument.presentationml.notesSlide+xml"/>
  <Override PartName="/ppt/ink/ink22.xml" ContentType="application/inkml+xml"/>
  <Override PartName="/ppt/notesSlides/notesSlide26.xml" ContentType="application/vnd.openxmlformats-officedocument.presentationml.notesSlide+xml"/>
  <Override PartName="/ppt/ink/ink23.xml" ContentType="application/inkml+xml"/>
  <Override PartName="/ppt/notesSlides/notesSlide27.xml" ContentType="application/vnd.openxmlformats-officedocument.presentationml.notesSlide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426" r:id="rId4"/>
    <p:sldId id="354" r:id="rId5"/>
    <p:sldId id="427" r:id="rId6"/>
    <p:sldId id="355" r:id="rId7"/>
    <p:sldId id="428" r:id="rId8"/>
    <p:sldId id="429" r:id="rId9"/>
    <p:sldId id="430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2" r:id="rId20"/>
    <p:sldId id="444" r:id="rId21"/>
    <p:sldId id="443" r:id="rId22"/>
    <p:sldId id="445" r:id="rId23"/>
    <p:sldId id="446" r:id="rId24"/>
    <p:sldId id="447" r:id="rId25"/>
    <p:sldId id="394" r:id="rId26"/>
    <p:sldId id="289" r:id="rId27"/>
    <p:sldId id="288" r:id="rId28"/>
    <p:sldId id="285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y@reproductiveaccess.org" initials="b" lastIdx="1" clrIdx="0">
    <p:extLst>
      <p:ext uri="{19B8F6BF-5375-455C-9EA6-DF929625EA0E}">
        <p15:presenceInfo xmlns:p15="http://schemas.microsoft.com/office/powerpoint/2012/main" userId="d0ed21eec0bf85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B6F"/>
    <a:srgbClr val="BFA0D2"/>
    <a:srgbClr val="30769B"/>
    <a:srgbClr val="B0B938"/>
    <a:srgbClr val="EBCB38"/>
    <a:srgbClr val="EB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E3FD"/>
          </a:solidFill>
        </a:fill>
      </a:tcStyle>
    </a:wholeTbl>
    <a:band2H>
      <a:tcTxStyle/>
      <a:tcStyle>
        <a:tcBdr/>
        <a:fill>
          <a:solidFill>
            <a:srgbClr val="E6F2FE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D7F5"/>
          </a:solidFill>
        </a:fill>
      </a:tcStyle>
    </a:wholeTbl>
    <a:band2H>
      <a:tcTxStyle/>
      <a:tcStyle>
        <a:tcBdr/>
        <a:fill>
          <a:solidFill>
            <a:srgbClr val="E6ECFA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D1E3"/>
          </a:solidFill>
        </a:fill>
      </a:tcStyle>
    </a:wholeTbl>
    <a:band2H>
      <a:tcTxStyle/>
      <a:tcStyle>
        <a:tcBdr/>
        <a:fill>
          <a:solidFill>
            <a:srgbClr val="E6E9F2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3C3C3C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C3C3C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76200" cap="flat">
              <a:solidFill>
                <a:srgbClr val="3C3C3C"/>
              </a:solidFill>
              <a:prstDash val="solid"/>
              <a:round/>
            </a:ln>
          </a:top>
          <a:bottom>
            <a:ln w="254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3C3C3C"/>
        </a:fontRef>
        <a:srgbClr val="3C3C3C"/>
      </a:tcTxStyle>
      <a:tcStyle>
        <a:tcBdr>
          <a:left>
            <a:ln w="25400" cap="flat">
              <a:solidFill>
                <a:srgbClr val="3C3C3C"/>
              </a:solidFill>
              <a:prstDash val="solid"/>
              <a:round/>
            </a:ln>
          </a:left>
          <a:right>
            <a:ln w="25400" cap="flat">
              <a:solidFill>
                <a:srgbClr val="3C3C3C"/>
              </a:solidFill>
              <a:prstDash val="solid"/>
              <a:round/>
            </a:ln>
          </a:right>
          <a:top>
            <a:ln w="25400" cap="flat">
              <a:solidFill>
                <a:srgbClr val="3C3C3C"/>
              </a:solidFill>
              <a:prstDash val="solid"/>
              <a:round/>
            </a:ln>
          </a:top>
          <a:bottom>
            <a:ln w="76200" cap="flat">
              <a:solidFill>
                <a:srgbClr val="3C3C3C"/>
              </a:solidFill>
              <a:prstDash val="solid"/>
              <a:round/>
            </a:ln>
          </a:bottom>
          <a:insideH>
            <a:ln w="25400" cap="flat">
              <a:solidFill>
                <a:srgbClr val="3C3C3C"/>
              </a:solidFill>
              <a:prstDash val="solid"/>
              <a:round/>
            </a:ln>
          </a:insideH>
          <a:insideV>
            <a:ln w="254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6"/>
    <p:restoredTop sz="69813"/>
  </p:normalViewPr>
  <p:slideViewPr>
    <p:cSldViewPr snapToGrid="0" snapToObjects="1">
      <p:cViewPr varScale="1">
        <p:scale>
          <a:sx n="35" d="100"/>
          <a:sy n="35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vasectomy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Black</c:v>
                </c:pt>
                <c:pt idx="1">
                  <c:v>White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0.02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F-0143-B4DC-33E435A3B3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tubal ligation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Black</c:v>
                </c:pt>
                <c:pt idx="1">
                  <c:v>White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0.31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1F-0143-B4DC-33E435A3B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008351"/>
        <c:axId val="1"/>
      </c:barChart>
      <c:catAx>
        <c:axId val="25700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14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14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008351"/>
        <c:crosses val="autoZero"/>
        <c:crossBetween val="between"/>
      </c:valAx>
      <c:spPr>
        <a:noFill/>
        <a:ln w="24396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8027,'267'8'0,"4"0"0,-3 0 0,-1 0 0,-20-2 0,-4 0 0,1 0 0,-1-2 0,-8 0 0,2-2 0,-2 0 0,-1 2 0,5-2 0,-1-2 0,4 2 0,-2 0 0,15 0 0,2 2 0,6-2 0,1 0-454,10 0 1,5 0 0,1-2 0,4 2 0,-40 0 0,-1 0 0,2-2 0,6 2 0,2 0 453,-18-2 0,2 0 0,3 0 0,3 2 0,-1-2 0,6 0 0,20 0 0,3 0 0,1 0 0,3 0 0,4 0 0,6 0-127,-13 0 1,6 0 0,5 2 0,1-2 0,1 0-1,1 0 1,2 2 0,-36-2 0,7 0 0,-4 0-1,3 0 1,-1 0 0,2 0 0,-2 0 0,0 0 126,7 0 0,-5 0 0,5 0 0,-2 0 0,0 0 0,1 0 0,-1 0 0,2 0 0,-5 0 0,5 0 0,-5-2 0,5 2 0,-6 0 0,3-2 0,1 2 0,-1 0-40,-1-2 1,1 2 0,1 0 0,-1-2 0,-1 2 0,-2-2-1,2 2 1,-4-2 0,25 2 0,-2-2 0,2 0 0,-5 0-1,2 0 1,-5 0 0,-1 0 39,-22 0 0,1 0 0,-6 0 0,2 0 0,-6 0 0,6 0 0,4 0 0,4 0 0,2 0 0,0-2 0,2 2 0,-2 2 0,-1-4 0,-9 2-72,23 0 0,-4 0 0,-4 2 1,-1-2-1,-4-2 0,-5 2 1,31-2-1,-5 2 0,-6-4 1,1 2-1,-1-2 0,-4 0 1,-1 0-1,1 0 0,-1 0 1,1 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8027,'273'-17'0,"-1"1"0,1 0 0,-1-1 0,-21 5 0,-2 0 0,-2 2 0,-1 1 0,-5 2 0,-2 2 0,0 1 0,1-1 0,2 1 0,-1 1 0,2 0 0,4-1 0,12 0 0,4-1 0,2 1 0,3 0-454,12 0 1,3 0 0,2 1 0,5-1 0,-45 1 0,3 1 0,2-1 0,4 0 0,4 1 453,-21 1 0,4 0 0,2 0 0,4 1 0,2-1 0,3 1 0,19-1 0,3 1 0,3 0 0,3 0 0,5-1 0,4 1-127,-12 0 1,5-1 0,4 0 0,3 0 0,2 1-1,0-1 1,0 0 0,-32 1 0,1 0 0,1-1-1,0 1 1,1 0 0,0 0 0,0 0 0,1 0 126,2 0 0,1-1 0,1 1 0,-1 0 0,1 0 0,0 0 0,-1 0 0,1 1 0,-1-1 0,-1 1 0,1 0 0,0 0 0,-1 0 0,1 0 0,-1 0 0,0 1-40,0-1 1,0 1 0,0-1 0,0 1 0,0 0 0,-2 0-1,-1 0 1,-2 0 0,27 1 0,-2 0 0,-1 0 0,-1 1-1,-2-1 1,-3 1 0,-3 0 39,-19 0 0,-3 0 0,-3 0 0,-1 0 0,0 0 0,1 0 0,2 1 0,7-1 0,3 0 0,1 0 0,0 0 0,-2 0 0,-2 0 0,-5 0-72,19 0 0,-3 0 0,-3-1 1,-3 1-1,-3 0 0,-3 1 1,28 2-1,-4 1 0,-4 1 1,-1 0-1,0 1 0,-5 2 1,-1 0-1,1 0 0,0-1 1,0 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B0B938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8027,'224'-17'0,"-1"1"0,1 0 0,-1-1 0,-17 5 0,-2 0 0,-2 2 0,0 1 0,-4 2 0,-3 2 0,1 1 0,1-1 0,2 1 0,-2 1 0,3 0 0,2-1 0,10 0 0,4-1 0,1 1 0,3 0-454,10 0 1,2 0 0,1 1 0,5-1 0,-37 1 0,2 1 0,2-1 0,4 0 0,2 1 453,-16 1 0,2 0 0,2 0 0,4 1 0,1-1 0,3 1 0,15-1 0,3 1 0,2 0 0,2 0 0,5-1 0,3 1-127,-10 0 1,4-1 0,4 0 0,2 0 0,1 1-1,1-1 1,0 0 0,-27 1 0,1 0 0,1-1-1,0 1 1,1 0 0,0 0 0,0 0 0,0 0 126,2 0 0,2-1 0,-1 1 0,1 0 0,0 0 0,-1 0 0,1 0 0,-1 1 0,1-1 0,-2 1 0,1 0 0,0 0 0,-1 0 0,1 0 0,0 0 0,-1 1-40,0-1 1,1 1 0,-1-1 0,0 1 0,0 0 0,-1 0-1,-1 0 1,-2 0 0,22 1 0,-1 0 0,-1 0 0,-1 1-1,-2-1 1,-2 1 0,-2 0 39,-16 0 0,-3 0 0,-2 0 0,-1 0 0,0 0 0,1 0 0,2 1 0,5-1 0,3 0 0,1 0 0,0 0 0,-2 0 0,-2 0 0,-4 0-72,16 0 0,-3 0 0,-2-1 1,-2 1-1,-3 0 0,-3 1 1,24 2-1,-4 1 0,-3 1 1,-1 0-1,0 1 0,-4 2 1,-1 0-1,2 0 0,-1-1 1,0 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8027,'358'-17'0,"-1"1"0,1 0 0,-1-1 0,-28 5 0,-2 0 0,-3 2 0,-1 1 0,-7 2 0,-3 2 0,1 1 0,1-1 0,2 1 0,-1 1 0,3 0 0,5-1 0,16 0 0,5-1 0,3 1 0,3 0-454,17 0 1,3 0 0,3 1 0,6-1 0,-58 1 0,3 1 0,3-1 0,5 0 0,6 1 453,-28 1 0,5 0 0,3 0 0,5 1 0,2-1 0,5 1 0,24-1 0,5 1 0,3 0 0,5 0 0,5-1 0,7 1-127,-17 0 1,7-1 0,5 0 0,4 0 0,3 1-1,0-1 1,0 0 0,-43 1 0,2 0 0,2-1-1,-1 1 1,2 0 0,0 0 0,-1 0 0,2 0 126,3 0 0,1-1 0,1 1 0,-1 0 0,2 0 0,-1 0 0,-1 0 0,1 1 0,-1-1 0,-1 1 0,1 0 0,0 0 0,-2 0 0,2 0 0,-1 0 0,0 1-40,-1-1 1,1 1 0,0-1 0,-1 1 0,1 0 0,-3 0-1,-1 0 1,-3 0 0,35 1 0,-2 0 0,-1 0 0,-2 1-1,-2-1 1,-5 1 0,-3 0 39,-25 0 0,-4 0 0,-4 0 0,-2 0 0,1 0 0,1 0 0,3 1 0,9-1 0,3 0 0,2 0 0,0 0 0,-2 0 0,-4 0 0,-5 0-72,24 0 0,-4 0 0,-4-1 1,-3 1-1,-5 0 0,-3 1 1,36 2-1,-5 1 0,-6 1 1,0 0-1,-1 1 0,-6 2 1,-1 0-1,0 0 0,1-1 1,0 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8027,'267'8'0,"4"0"0,-3 0 0,-1 0 0,-20-2 0,-4 0 0,1 0 0,-1-2 0,-8 0 0,2-2 0,-2 0 0,-1 2 0,5-2 0,-1-2 0,4 2 0,-2 0 0,15 0 0,2 2 0,6-2 0,1 0-454,10 0 1,5 0 0,1-2 0,4 2 0,-40 0 0,-1 0 0,2-2 0,6 2 0,2 0 453,-18-2 0,2 0 0,3 0 0,3 2 0,-1-2 0,6 0 0,20 0 0,3 0 0,1 0 0,3 0 0,4 0 0,6 0-127,-13 0 1,6 0 0,5 2 0,1-2 0,1 0-1,1 0 1,2 2 0,-36-2 0,7 0 0,-4 0-1,3 0 1,-1 0 0,2 0 0,-2 0 0,0 0 126,7 0 0,-5 0 0,5 0 0,-2 0 0,0 0 0,1 0 0,-1 0 0,2 0 0,-5 0 0,5 0 0,-5-2 0,5 2 0,-6 0 0,3-2 0,1 2 0,-1 0-40,-1-2 1,1 2 0,1 0 0,-1-2 0,-1 2 0,-2-2-1,2 2 1,-4-2 0,25 2 0,-2-2 0,2 0 0,-5 0-1,2 0 1,-5 0 0,-1 0 39,-22 0 0,1 0 0,-6 0 0,2 0 0,-6 0 0,6 0 0,4 0 0,4 0 0,2 0 0,0-2 0,2 2 0,-2 2 0,-1-4 0,-9 2-72,23 0 0,-4 0 0,-4 2 1,-1-2-1,-4-2 0,-5 2 1,31-2-1,-5 2 0,-6-4 1,1 2-1,-1-2 0,-4 0 1,-1 0-1,1 0 0,-1 0 1,1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8027,'246'-17'0,"0"1"0,0 0 0,-1-1 0,-19 5 0,-1 0 0,-2 2 0,-1 1 0,-5 2 0,-1 2 0,-1 1 0,2-1 0,1 1 0,-1 1 0,2 0 0,4-1 0,11 0 0,3-1 0,2 1 0,3 0-454,10 0 1,4 0 0,1 1 0,4-1 0,-40 1 0,3 1 0,1-1 0,4 0 0,4 1 453,-19 1 0,3 0 0,2 0 0,4 1 0,2-1 0,2 1 0,17-1 0,4 1 0,1 0 0,4 0 0,4-1 0,4 1-127,-11 0 1,4-1 0,4 0 0,2 0 0,3 1-1,-1-1 1,1 0 0,-30 1 0,2 0 0,0-1-1,1 1 1,0 0 0,0 0 0,1 0 0,0 0 126,2 0 0,1-1 0,1 1 0,-1 0 0,0 0 0,1 0 0,-1 0 0,1 1 0,-1-1 0,-1 1 0,1 0 0,0 0 0,-1 0 0,1 0 0,-1 0 0,0 1-40,0-1 1,0 1 0,0-1 0,0 1 0,0 0 0,-2 0-1,-1 0 1,-1 0 0,24 1 0,-2 0 0,-1 0 0,-1 1-1,-2-1 1,-2 1 0,-3 0 39,-17 0 0,-3 0 0,-2 0 0,-2 0 0,1 0 0,0 0 0,3 1 0,5-1 0,4 0 0,0 0 0,0 0 0,-2 0 0,-1 0 0,-5 0-72,17 0 0,-2 0 0,-3-1 1,-3 1-1,-3 0 0,-2 1 1,25 2-1,-4 1 0,-3 1 1,-1 0-1,0 1 0,-5 2 1,-1 0-1,2 0 0,-1-1 1,0 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6:39:46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1 202 8027,'224'-17'0,"-1"1"0,0 0 0,0-1 0,-17 5 0,-2 0 0,-1 2 0,-2 1 0,-3 2 0,-2 2 0,0 1 0,0-1 0,3 1 0,-2 1 0,2 0 0,4-1 0,9 0 0,4-1 0,1 1 0,3 0-454,9 0 1,3 0 0,2 1 0,3-1 0,-36 1 0,2 1 0,2-1 0,4 0 0,2 1 453,-17 1 0,4 0 0,1 0 0,3 1 0,3-1 0,1 1 0,16-1 0,3 1 0,2 0 0,2 0 0,5-1 0,3 1-127,-10 0 1,4-1 0,4 0 0,1 0 0,3 1-1,-1-1 1,1 0 0,-27 1 0,1 0 0,1-1-1,0 1 1,1 0 0,0 0 0,0 0 0,0 0 126,2 0 0,1-1 0,1 1 0,-1 0 0,1 0 0,0 0 0,-1 0 0,1 1 0,-1-1 0,-1 1 0,1 0 0,0 0 0,-1 0 0,1 0 0,0 0 0,-1 1-40,0-1 1,0 1 0,0-1 0,1 1 0,-1 0 0,-2 0-1,0 0 1,-2 0 0,23 1 0,-3 0 0,0 0 0,-1 1-1,-2-1 1,-2 1 0,-2 0 39,-17 0 0,-1 0 0,-3 0 0,-1 0 0,0 0 0,1 0 0,1 1 0,7-1 0,1 0 0,2 0 0,0 0 0,-3 0 0,0 0 0,-5 0-72,16 0 0,-3 0 0,-2-1 1,-3 1-1,-2 0 0,-2 1 1,22 2-1,-3 1 0,-3 1 1,-1 0-1,0 1 0,-4 2 1,-1 0-1,1 0 0,0-1 1,0 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4T23:20:29.826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1 111 8027,'150'-9'0,"0"0"0,1 0 0,-1 0 0,-12 2 0,-1 1 0,-1 0 0,0 1 0,-4 2 0,0 0 0,0 0 0,0 1 0,1 0 0,1 0 0,0 0 0,1 0 0,8 0 0,2-1 0,1 1 0,2-1-454,6 1 1,2 0 0,1 0 0,3 0 0,-25 1 0,1-1 0,2 1 0,2 0 0,3-1 453,-13 2 0,3-1 0,1 1 0,2-1 0,1 1 0,2 0 0,11 0 0,0-1 0,3 1 0,1 0 0,3 0 0,3 0-127,-8 0 1,4-1 0,1 1 0,3-1 0,0 1-1,0 0 1,0-1 0,-17 1 0,0 0 0,1 0-1,0 0 1,0 0 0,1 0 0,0-1 0,-1 1 126,2 0 0,1 0 0,0 0 0,0 0 0,0 0 0,0 0 0,0 0 0,-1 0 0,1 1 0,-1-1 0,1 1 0,-1-1 0,0 1 0,1-1 0,-1 1 0,0 0-40,0 0 1,0-1 0,0 1 0,0 0 0,0 0 0,-1 0-1,-1 0 1,0 1 0,14-1 0,-1 1 0,0 0 0,-2 0-1,0 0 1,-2 0 0,-1 0 39,-11 0 0,-2 0 0,-1 0 0,-1 1 0,1-1 0,-1 0 0,2 1 0,4-1 0,1 0 0,1 1 0,0-1 0,-1 0 0,-1 0 0,-3 0-72,10 1 0,-1-1 0,-2-1 1,-2 1-1,-1 1 0,-2 0 1,16 1-1,-3 0 0,-1 1 1,-2 0-1,1 0 0,-3 2 1,-1-1-1,1 1 0,0-1 1,0 1-1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4T23:25:41.788"/>
    </inkml:context>
    <inkml:brush xml:id="br0">
      <inkml:brushProperty name="width" value="0.88194" units="cm"/>
      <inkml:brushProperty name="height" value="0.88194" units="cm"/>
      <inkml:brushProperty name="color" value="#F6630D"/>
    </inkml:brush>
  </inkml:definitions>
  <inkml:trace contextRef="#ctx0" brushRef="#br0">1 111 8027,'150'-9'0,"0"0"0,1 0 0,-1 0 0,-12 2 0,-1 1 0,-1 0 0,0 1 0,-4 2 0,0 0 0,0 0 0,0 1 0,1 0 0,1 0 0,0 0 0,1 0 0,8 0 0,2-1 0,1 1 0,2-1-454,6 1 1,2 0 0,1 0 0,3 0 0,-25 1 0,1-1 0,2 1 0,2 0 0,3-1 453,-13 2 0,3-1 0,1 1 0,2-1 0,1 1 0,2 0 0,11 0 0,0-1 0,3 1 0,1 0 0,3 0 0,3 0-127,-8 0 1,4-1 0,1 1 0,3-1 0,0 1-1,0 0 1,0-1 0,-17 1 0,0 0 0,1 0-1,0 0 1,0 0 0,1 0 0,0-1 0,-1 1 126,2 0 0,1 0 0,0 0 0,0 0 0,0 0 0,0 0 0,0 0 0,-1 0 0,1 1 0,-1-1 0,1 1 0,-1-1 0,0 1 0,1-1 0,-1 1 0,0 0-40,0 0 1,0-1 0,0 1 0,0 0 0,0 0 0,-1 0-1,-1 0 1,0 1 0,14-1 0,-1 1 0,0 0 0,-2 0-1,0 0 1,-2 0 0,-1 0 39,-11 0 0,-2 0 0,-1 0 0,-1 1 0,1-1 0,-1 0 0,2 1 0,4-1 0,1 0 0,1 1 0,0-1 0,-1 0 0,-1 0 0,-3 0-72,10 1 0,-1-1 0,-2-1 1,-2 1-1,-1 1 0,-2 0 1,16 1-1,-3 0 0,-1 1 1,-2 0-1,1 0 0,-3 2 1,-1-1-1,1 1 0,0-1 1,0 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7:33:01.702"/>
    </inkml:context>
    <inkml:brush xml:id="br0">
      <inkml:brushProperty name="width" value="1.23472" units="cm"/>
      <inkml:brushProperty name="height" value="1.23472" units="cm"/>
      <inkml:brushProperty name="color" value="#F6630D"/>
    </inkml:brush>
  </inkml:definitions>
  <inkml:trace contextRef="#ctx0" brushRef="#br0">4 212 8027,'286'-18'0,"0"1"0,0 0 0,0 0 0,-22 4 0,-3 1 0,-2 1 0,0 2 0,-7 2 0,-1 1 0,0 1 0,1 1 0,1 0 0,1 0 0,1 1 0,4-1 0,14-1 0,2 1 0,4-1 0,1 1-454,15-1 1,1 2 0,4-1 0,4 1 0,-46 0 0,2 0 0,2 0 0,5 0 0,4 1 453,-22 1 0,3 0 0,4 0 0,3 0 0,3 1 0,2-1 0,21 1 0,2-1 0,3 1 0,5 0 0,3 0 0,6-1-127,-13 1 1,5-1 0,4 0 0,4 1 0,1-1-1,1 0 1,-1 0 0,-33 1 0,1 0 0,0-1-1,2 1 1,0 0 0,0 0 0,0 0 0,1 0 126,2 0 0,2-1 0,-1 1 0,1 0 0,0 0 0,0 0 0,0 0 0,-1 1 0,0-1 0,0 1 0,0 0 0,0 0 0,0 0 0,0 0 0,-1 1 0,0-1-40,0 1 1,1-1 0,-1 1 0,0 0 0,0-1 0,-2 1-1,-1 1 1,-1-1 0,26 1 0,0 0 0,-2 1 0,-1-1-1,-3 1 1,-2 0 0,-3 0 39,-20 0 0,-3 0 0,-4 1 0,0-1 0,-1 1 0,1-1 0,2 0 0,9 1 0,2-1 0,1 1 0,0-1 0,-2 0 0,-3 0 0,-4 0-72,19 1 0,-2-2 0,-4 1 1,-3 0-1,-3 0 0,-3 2 1,30 1-1,-5 1 0,-4 1 1,-2 1-1,1 1 0,-6 1 1,1 0-1,-1 1 0,0-1 1,0 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8027,'223'8'0,"3"0"0,-4 0 0,1 0 0,-17-2 0,-3 0 0,0 0 0,0-2 0,-8 0 0,2-2 0,-1 0 0,0 2 0,2-2 0,1-2 0,2 2 0,-1 0 0,13 0 0,2 2 0,3-2 0,2 0-454,9 0 1,4 0 0,-1-2 0,6 2 0,-36 0 0,1 0 0,2-2 0,3 2 0,4 0 453,-17-2 0,2 0 0,3 0 0,3 2 0,-1-2 0,5 0 0,16 0 0,2 0 0,3 0 0,0 0 0,5 0 0,4 0-127,-10 0 1,5 0 0,3 2 0,3-2 0,-1 0-1,1 0 1,2 2 0,-30-2 0,6 0 0,-3 0-1,1 0 1,0 0 0,2 0 0,-2 0 0,1 0 126,5 0 0,-5 0 0,5 0 0,-1 0 0,0 0 0,-1 0 0,1 0 0,1 0 0,-5 0 0,5 0 0,-4-2 0,4 2 0,-4 0 0,1-2 0,2 2 0,-2 0-40,0-2 1,0 2 0,2 0 0,-2-2 0,0 2 0,-3-2-1,3 2 1,-4-2 0,21 2 0,-1-2 0,2 0 0,-5 0-1,1 0 1,-4 0 0,0 0 39,-18 0 0,-1 0 0,-3 0 0,0 0 0,-3 0 0,4 0 0,2 0 0,5 0 0,1 0 0,1-2 0,0 2 0,0 2 0,-3-4 0,-6 2-72,20 0 0,-5 0 0,-2 2 1,-2-2-1,-3-2 0,-4 2 1,26-2-1,-5 2 0,-3-4 1,-1 2-1,0-2 0,-4 0 1,0 0-1,-1 0 0,1 0 1,0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8027,'134'8'0,"1"0"0,-1 0 0,0 0 0,-11-2 0,-1 0 0,-1 0 0,1-2 0,-4 0 0,0-2 0,-1 0 0,1 2 0,1-2 0,0-2 0,2 2 0,-1 0 0,8 0 0,0 2 0,3-2 0,1 0-454,5 0 1,3 0 0,0-2 0,2 2 0,-20 0 0,0 0 0,0-2 0,3 2 0,2 0 453,-9-2 0,0 0 0,2 0 0,2 2 0,-2-2 0,5 0 0,8 0 0,3 0 0,0 0 0,1 0 0,3 0 0,2 0-127,-5 0 1,1 0 0,4 2 0,0-2 0,0 0-1,2 0 1,0 2 0,-18-2 0,3 0 0,-1 0-1,0 0 1,1 0 0,0 0 0,0 0 0,-1 0 126,4 0 0,-2 0 0,2 0 0,-1 0 0,0 0 0,0 0 0,0 0 0,1 0 0,-2 0 0,2 0 0,-3-2 0,3 2 0,-2 0 0,0-2 0,1 2 0,-1 0-40,1-2 1,-1 2 0,1 0 0,-1-2 0,1 2 0,-3-2-1,3 2 1,-4-2 0,14 2 0,-1-2 0,0 0 0,-2 0-1,1 0 1,-3 0 0,1 0 39,-12 0 0,0 0 0,-3 0 0,2 0 0,-3 0 0,2 0 0,2 0 0,3 0 0,1 0 0,-1-2 0,2 2 0,-2 2 0,0-4 0,-5 2-72,13 0 0,-3 0 0,-2 2 1,-1-2-1,-1-2 0,-3 2 1,15-2-1,-2 2 0,-3-4 1,0 2-1,1-2 0,-4 0 1,1 0-1,0 0 0,0 0 1,-1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18:37.336"/>
    </inkml:context>
    <inkml:brush xml:id="br0">
      <inkml:brushProperty name="width" value="0.88194" units="cm"/>
      <inkml:brushProperty name="height" value="0.88194" units="cm"/>
      <inkml:brushProperty name="color" value="#DF5B1F"/>
    </inkml:brush>
  </inkml:definitions>
  <inkml:trace contextRef="#ctx0" brushRef="#br0">2 16 8027,'223'8'0,"2"0"0,-1 0 0,-1 0 0,-18-2 0,-2 0 0,-1 0 0,1-2 0,-6 0 0,0-2 0,-2 0 0,1 2 0,3-2 0,-1-2 0,4 2 0,-2 0 0,13 0 0,0 2 0,6-2 0,1 0-454,8 0 1,5 0 0,1-2 0,2 2 0,-32 0 0,-1 0 0,0-2 0,6 2 0,2 0 453,-14-2 0,0 0 0,3 0 0,3 2 0,-3-2 0,8 0 0,14 0 0,5 0 0,-1 0 0,3 0 0,4 0 0,4 0-127,-9 0 1,2 0 0,7 2 0,-1-2 0,1 0-1,3 0 1,0 2 0,-30-2 0,5 0 0,-2 0-1,1 0 1,1 0 0,0 0 0,0 0 0,-2 0 126,7 0 0,-3 0 0,3 0 0,-2 0 0,0 0 0,1 0 0,-1 0 0,2 0 0,-3 0 0,3 0 0,-5-2 0,5 2 0,-4 0 0,1-2 0,1 2 0,-1 0-40,1-2 1,-1 2 0,1 0 0,-1-2 0,1 2 0,-4-2-1,4 2 1,-6-2 0,23 2 0,-2-2 0,0 0 0,-3 0-1,2 0 1,-5 0 0,1 0 39,-20 0 0,1 0 0,-6 0 0,4 0 0,-6 0 0,4 0 0,4 0 0,4 0 0,2 0 0,-2-2 0,4 2 0,-4 2 0,1-4 0,-9 2-72,21 0 0,-4 0 0,-4 2 1,-1-2-1,-2-2 0,-5 2 1,25-2-1,-3 2 0,-6-4 1,1 2-1,1-2 0,-6 0 1,1 0-1,1 0 0,-1 0 1,-1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05:34:49.876"/>
    </inkml:context>
    <inkml:brush xml:id="br0">
      <inkml:brushProperty name="width" value="0.70556" units="cm"/>
      <inkml:brushProperty name="height" value="0.70556" units="cm"/>
      <inkml:brushProperty name="color" value="#DF5B1F"/>
    </inkml:brush>
  </inkml:definitions>
  <inkml:trace contextRef="#ctx0" brushRef="#br0">1 134 8027,'158'-12'0,"0"2"0,0 0 0,0-2 0,-14 4 0,0 0 0,0 2 0,-2 0 0,-2 2 0,-2 0 0,0 2 0,2-2 0,0 2 0,0-2 0,0 2 0,2 0 0,8 0 0,4-2 0,-2 2 0,4 0-454,6-2 1,2 2 0,0 0 0,4 0 0,-24 0 0,-2 0 0,4 0 0,0 0 0,4 2 453,-14-2 0,4 2 0,2-2 0,0 2 0,2 0 0,2 0 0,12 0 0,0 0 0,2 0 0,2 0 0,4 0 0,0-2-127,-6 2 1,4 0 0,2 0 0,2 0 0,0-2-1,0 2 1,0 0 0,-18 0 0,0-2 0,2 2-1,0 0 1,0 0 0,-2 0 0,4 0 0,-4 0 126,4 0 0,0 0 0,0 0 0,2 0 0,-2 0 0,0 0 0,0 0 0,0 0 0,0 0 0,0 2 0,0-2 0,0 0 0,0 2 0,0-2 0,0 0 0,0 2-40,-2-2 1,2 2 0,-2 0 0,2-2 0,0 2 0,-2-2-1,0 2 1,-2 0 0,16 0 0,0 0 0,-2 0 0,0 0-1,-2 0 1,0 0 0,-2 0 39,-12 2 0,-2-2 0,-2 2 0,0-2 0,0 0 0,2 2 0,0-2 0,4 0 0,2 2 0,0-2 0,0 0 0,0 2 0,-2-2 0,-4 2-72,12-2 0,-2 0 0,-2 0 1,0 0-1,-4 2 0,0-2 1,16 4-1,-2-2 0,-4 2 1,0 0-1,2 2 0,-6 0 1,2 0-1,0-2 0,-2 2 1,2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hs/data/databriefs/db173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uttmacher.org/article/2012/07/changes-use-long-acting-contraceptive-methods-us-2007-2009" TargetMode="External"/><Relationship Id="rId4" Type="http://schemas.openxmlformats.org/officeDocument/2006/relationships/hyperlink" Target="https://www.guttmacher.org/article/2015/11/changes-use-long-acting-reversible-contraceptive-methods-among-united-states-women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roductiveaccess.org/resource/bc-fact-sheet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eproductiveaccess.org/resource/progestin-iud-user-guide/" TargetMode="External"/><Relationship Id="rId5" Type="http://schemas.openxmlformats.org/officeDocument/2006/relationships/hyperlink" Target="https://www.reproductiveaccess.org/resource/copper-iud-user-guide/" TargetMode="External"/><Relationship Id="rId4" Type="http://schemas.openxmlformats.org/officeDocument/2006/relationships/hyperlink" Target="https://www.reproductiveaccess.org/resource/iud-facts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hs/data/databriefs/db173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uttmacher.org/article/2015/11/changes-use-long-acting-reversible-contraceptive-methods-among-united-states-women" TargetMode="External"/><Relationship Id="rId5" Type="http://schemas.openxmlformats.org/officeDocument/2006/relationships/hyperlink" Target="https://www.guttmacher.org/fact-sheet/contraceptive-method-use-united-states" TargetMode="External"/><Relationship Id="rId4" Type="http://schemas.openxmlformats.org/officeDocument/2006/relationships/hyperlink" Target="https://www.guttmacher.org/article/2012/07/changes-use-long-acting-contraceptive-methods-us-2007-2009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11/2022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2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Thickens cervical mucus (acting as a 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sperm barrier)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Inhibits sperm capacitation &amp; survival.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Thins uterine lining.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Partial inhibition of ovulation. 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Presence of plastic alone may have some</a:t>
            </a:r>
            <a:endParaRPr lang="en-US" sz="1000" b="0" dirty="0">
              <a:effectLst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efficacy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Barbosa, I.  (1995) Ovarian function after seven years' use of a levonorgestrel IUD. 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Advances in 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11(2):85-95.</a:t>
            </a:r>
            <a:endParaRPr lang="en-US" sz="1000" b="0" dirty="0">
              <a:effectLst/>
            </a:endParaRPr>
          </a:p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000" dirty="0"/>
            </a:br>
            <a:r>
              <a:rPr lang="en-US" sz="1000" dirty="0"/>
              <a:t>Image: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B.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Damm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10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000" b="0" dirty="0">
              <a:effectLst/>
            </a:endParaRPr>
          </a:p>
          <a:p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99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Maggie is a 19 year old G2P2 heavy smoker with a new partner who wants to have a child with her.  She does not want to have more children and wants a method he won’t notice.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Happy College Student Holding Backpack In Library by Jacob Lund Photography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370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WHO gives women &lt; 20 category 2.  Concern centers around risk of expulsion, STI risk in younger populations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Also a “2” for nulliparity in 2009 edition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Still a “2” in the 2009 edition…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WHO.  Medical eligibility criteria for contraceptive use - 4th edition, 2009.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Cigarettes On Pink Background by Bogdan </a:t>
            </a:r>
            <a:r>
              <a:rPr lang="en-US" dirty="0" err="1"/>
              <a:t>Dreava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91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1 Method can be used without restriction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2 Advantages generally outweigh theoretical or proven risks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3 Method not usually recommended unless other, more appropriate methods are not available or not acceptable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4 Method not to be used</a:t>
            </a:r>
            <a:endParaRPr lang="en-US" sz="1000" b="0" dirty="0">
              <a:effectLst/>
            </a:endParaRPr>
          </a:p>
          <a:p>
            <a:br>
              <a:rPr lang="en-US" sz="1000" b="0" dirty="0">
                <a:effectLst/>
              </a:rPr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79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Data is out there for not being bothered by the IUD (or feeling the T), but some partners feel the strings.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Anna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Bearne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257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There are few absolute contraindications to IUD use.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2016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Iud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by B.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Damm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7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Krystal is a 24 year old G2P1 who presents to the office requesting birth control.  She had chlamydia twice as a teenager.</a:t>
            </a:r>
            <a:endParaRPr lang="en-US" sz="1200" b="0" dirty="0">
              <a:effectLst/>
            </a:endParaRPr>
          </a:p>
          <a:p>
            <a:endParaRPr lang="en-US" sz="1200" b="0" dirty="0">
              <a:effectLst/>
            </a:endParaRPr>
          </a:p>
          <a:p>
            <a:r>
              <a:rPr lang="en-US" sz="1200" b="0" dirty="0">
                <a:effectLst/>
              </a:rPr>
              <a:t>Image: Portrait Of Stylish Young Female Model Looking At Camera Against Blue Wall by Jacob Lund Photography from </a:t>
            </a:r>
            <a:r>
              <a:rPr lang="en-US" sz="1200" b="0" dirty="0" err="1">
                <a:effectLst/>
              </a:rPr>
              <a:t>NounProject.com</a:t>
            </a:r>
            <a:br>
              <a:rPr lang="en-US" sz="1200" b="0" dirty="0">
                <a:effectLst/>
              </a:rPr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499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STIs dependent on local prevalence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 high prevalence areas, reasonable to screen for STIs at IUD insertion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Do not remove IUD for STI treatment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No need for antibiotic prophylaxis at IUD insertion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Even lower PID rates with good insertion technique and low baseline STI rate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Modern IUD strings do not facilitate ascent of infection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Do not remove IUD for initial PID treatment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PID incidence &lt;1 in 1000 women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Farley, TM (1992). Intrauterine devices and pelvic inflammatory disease: an international perspective. 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Lancet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  339: 785-788.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Grimes DA, et al (1999). Prophylactic antibiotics for intrauterine device insertion: a meta-analysis of the randomized controlled trials.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60:57–63.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Cochrane review Oct 2009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Virus by Oleksandr </a:t>
            </a:r>
            <a:r>
              <a:rPr lang="en-US" dirty="0" err="1"/>
              <a:t>Panasovskyi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9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Current PID, gonorrhea or chlamydia is “4” for insertion.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PID, gonorrhea, chlamydia is a “2” for continuation.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Trichimonas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Bacterial Vaginosis are a “2” for insertion.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HIV infected or clinically well on ARV: “2”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Very high risk for STI or HIV, not well, “3”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- 2016</a:t>
            </a:r>
            <a:endParaRPr lang="en-US" sz="1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871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Kerry is a 18 year old who has had one abortion and who has type 1 diabetes and borderline blood pressure.  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She is in a steady relationship and does not want to get pregnant.</a:t>
            </a:r>
            <a:endParaRPr lang="en-US" sz="1200" b="0" dirty="0">
              <a:effectLst/>
            </a:endParaRPr>
          </a:p>
          <a:p>
            <a:endParaRPr lang="en-US" sz="1200" dirty="0"/>
          </a:p>
          <a:p>
            <a:r>
              <a:rPr lang="en-US" sz="1200" dirty="0"/>
              <a:t>Image: Portrait Of Female Muslim Student by Marko </a:t>
            </a:r>
            <a:r>
              <a:rPr lang="en-US" sz="1200" dirty="0" err="1"/>
              <a:t>Subotin</a:t>
            </a:r>
            <a:r>
              <a:rPr lang="en-US" sz="1200" dirty="0"/>
              <a:t> from </a:t>
            </a:r>
            <a:r>
              <a:rPr lang="en-US" sz="1200" dirty="0" err="1"/>
              <a:t>NounProject.com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821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-In 2012, about 12% of women using contraceptives relied on a long-acting reversible contraceptive method, or LARC.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-The proportion using LARCs has risen over the past decade, from 2% in 2002 to 6% in 2007 and 9% in 2009.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*RHAP recognizes that not only women can get pregnant. Instances in which gendered language is used is a reflection of the methods used by researchers when conducting studies.</a:t>
            </a: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endParaRPr lang="en-US" sz="1000" b="0" dirty="0">
              <a:effectLst/>
            </a:endParaRPr>
          </a:p>
          <a:p>
            <a:pPr rtl="0"/>
            <a:r>
              <a:rPr lang="en-US" sz="2400" b="1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References: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National Health Statistics Reports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2014, No. 173,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http://www.cdc.gov/nchs/data/databriefs/db173.pdf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Kavanaugh ML,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J and Finer LB,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4"/>
              </a:rPr>
              <a:t>Changes in use of long-acting reversible contraceptive methods among United States women, 2009–2012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Obstetrics &amp;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2015, 126(5):917–927.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Finer LB,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J and Kavanaugh ML, </a:t>
            </a:r>
            <a:r>
              <a:rPr lang="en-US" sz="2400" b="0" i="0" u="sng" strike="noStrike" dirty="0">
                <a:effectLst/>
                <a:latin typeface="+mn-lt"/>
                <a:ea typeface="+mn-ea"/>
                <a:cs typeface="+mn-cs"/>
                <a:sym typeface="Calibri"/>
                <a:hlinkClick r:id="rId5"/>
              </a:rPr>
              <a:t>Changes in use of long-acting contraceptive methods in the United States, 2007–2009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Fertility and Sterility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2012, 98(4):893–897.</a:t>
            </a:r>
            <a:endParaRPr lang="en-US" sz="1000" b="0" dirty="0">
              <a:effectLst/>
            </a:endParaRPr>
          </a:p>
          <a:p>
            <a:br>
              <a:rPr lang="en-US" sz="1000" b="0" dirty="0">
                <a:effectLst/>
              </a:rPr>
            </a:br>
            <a:br>
              <a:rPr lang="en-US" sz="1000" b="0" dirty="0">
                <a:effectLst/>
              </a:rPr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984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Levonorgestrel IUD does not alter glycemic control in patients with type 1 diabetes, does not affect blood pressure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Copper IUD is approved for almost all medical conditions: cardiovascular disease, hypertension, migraines, smoking, lipid disorders, diabetes…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Rogovskaya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S (2005). Effect of a levonorgestrel intrauterine system on women with type 1 diabetes: a randomized trial.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Obstetrics and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105 (4): 811-815.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2012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 Insulin by </a:t>
            </a:r>
            <a:r>
              <a:rPr lang="en-US" dirty="0" err="1"/>
              <a:t>DailyPM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69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Tammy is a 35 y/o G8P3 with very heavy periods resulting in anemia, who is considering an IUD.  She comes in today, LMP was 10 days ago.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How would you counsel her about which IUD to choose?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r>
              <a:rPr lang="en-US" sz="1200" dirty="0"/>
              <a:t>Image: https://</a:t>
            </a:r>
            <a:r>
              <a:rPr lang="en-US" sz="1200" dirty="0" err="1"/>
              <a:t>www.flickr.com</a:t>
            </a:r>
            <a:r>
              <a:rPr lang="en-US" sz="1200" dirty="0"/>
              <a:t>/photos/</a:t>
            </a:r>
            <a:r>
              <a:rPr lang="en-US" sz="1200" dirty="0" err="1"/>
              <a:t>wocintechchat</a:t>
            </a:r>
            <a:r>
              <a:rPr lang="en-US" sz="1200" dirty="0"/>
              <a:t>/25388942134/</a:t>
            </a:r>
          </a:p>
        </p:txBody>
      </p:sp>
    </p:spTree>
    <p:extLst>
      <p:ext uri="{BB962C8B-B14F-4D97-AF65-F5344CB8AC3E}">
        <p14:creationId xmlns:p14="http://schemas.microsoft.com/office/powerpoint/2010/main" val="2832850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IUDs may be inserted at any point of cycle if it is unlikely the patient is pregnant.  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Urine HCG should be performed if there is any risk of pregnancy, but conversation with patient should guide insertion.</a:t>
            </a:r>
          </a:p>
          <a:p>
            <a:pPr rtl="0"/>
            <a:endParaRPr lang="en-US" dirty="0"/>
          </a:p>
          <a:p>
            <a:endParaRPr lang="en-US" dirty="0"/>
          </a:p>
          <a:p>
            <a:r>
              <a:rPr lang="en-US" dirty="0"/>
              <a:t>Image: Timing by Icongeek26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30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Inform about high-efficacy methods - don’t limit IUDs unnecessarily. </a:t>
            </a:r>
            <a:endParaRPr lang="en-US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Educate about all contraceptive options: </a:t>
            </a:r>
            <a:b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let the patient choose the method unless contraindicated.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  <a:p>
            <a:r>
              <a:rPr lang="en-US" dirty="0"/>
              <a:t>Image: https://</a:t>
            </a:r>
            <a:r>
              <a:rPr lang="en-US" dirty="0" err="1"/>
              <a:t>thenounproject.com</a:t>
            </a:r>
            <a:r>
              <a:rPr lang="en-US" dirty="0"/>
              <a:t>/photo/bethesda-md-usa-july-2006-a-black-doctor-speaks-with-a-patient-at-the-nci-0y7pW4/</a:t>
            </a:r>
          </a:p>
        </p:txBody>
      </p:sp>
    </p:spTree>
    <p:extLst>
      <p:ext uri="{BB962C8B-B14F-4D97-AF65-F5344CB8AC3E}">
        <p14:creationId xmlns:p14="http://schemas.microsoft.com/office/powerpoint/2010/main" val="1232039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Iud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Cécile Lanza Parker from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92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3"/>
              </a:rPr>
              <a:t>Your Birth Control Choices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4"/>
              </a:rPr>
              <a:t>IUD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5"/>
              </a:rPr>
              <a:t>Copper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6"/>
              </a:rPr>
              <a:t>Progestin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87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Alan Guttmacher Institute  (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www.agi-usa.org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Association of Reproductive Health Professionals (ARHP)  (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www.arhp.org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Barbosa, I.  (1995) Ovarian function after seven years' use of a levonorgestrel IUD. 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Advances in 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11(2):85-95.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CDC Medical eligibility criteria for contraceptive use 2012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Chi, IC, et al, Performance of the copper T-380A intrauterine device in breastfeeding women,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39(6):603-18.  1989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www.cochrane.org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</a:rPr>
              <a:t>www. </a:t>
            </a: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contraceptiononline.org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National Health Statistics Reports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2014, No. 173,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http://www.cdc.gov/nchs/data/databriefs/db173.pdf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Farley, TM (1992). Intrauterine devices and pelvic inflammatory disease: an international perspective. 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Lancet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 339: 785-788.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Finer LB, 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J and Kavanaugh ML,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4"/>
              </a:rPr>
              <a:t>Changes in use of long-acting contraceptive methods in the United States, 2007–2009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Fertility and Sterility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2012, 98(4):893–897.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Grimes, D et al.  Immediate postpartum insertion of intrauterine devices.  Cochrane Review, 2005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Grimes DA, et al (1999). Prophylactic antibiotics for intrauterine device insertion: a meta-analysis of the randomized controlled trials.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60:57–63.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5"/>
              </a:rPr>
              <a:t>https://www.guttmacher.org/fact-sheet/contraceptive-method-use-united-states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Hatcher RA.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Contraceptive Technology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20th ed. Ardent Media; 2011.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Kavanaugh ML, 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Jerman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J and Finer LB, </a:t>
            </a:r>
            <a:r>
              <a:rPr lang="en-US" sz="2400" u="sng" dirty="0">
                <a:effectLst/>
                <a:latin typeface="+mn-lt"/>
                <a:ea typeface="+mn-ea"/>
                <a:cs typeface="+mn-cs"/>
                <a:sym typeface="Calibri"/>
                <a:hlinkClick r:id="rId6"/>
              </a:rPr>
              <a:t>Changes in use of long-acting reversible contraceptive methods among United States women, 2009–2012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 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Obstetrics &amp;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2015, 126(5):917–927.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www.Not-2-Late.com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>
                <a:effectLst/>
                <a:latin typeface="+mn-lt"/>
                <a:ea typeface="+mn-ea"/>
                <a:cs typeface="+mn-cs"/>
                <a:sym typeface="Calibri"/>
              </a:rPr>
              <a:t>www.plannedparenthood.org</a:t>
            </a:r>
            <a:endParaRPr lang="en-US" sz="24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Rivera, R. (1999). "The mechanism of action of hormonal contraceptives and intrauterine contraceptive devices."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American Journal of Obstetrics &amp;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1" dirty="0">
                <a:effectLst/>
                <a:latin typeface="+mn-lt"/>
                <a:ea typeface="+mn-ea"/>
                <a:cs typeface="+mn-cs"/>
                <a:sym typeface="Calibri"/>
              </a:rPr>
              <a:t>181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(5): 1263-1269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Rogovskaya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S (2005). Effect of a levonorgestrel intrauterine system on women with type 1 diabetes: a randomized trial.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Obstetrics and Gynecology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105 (4): 811-815.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Sivin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LNg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20) and the Copper T380 Ag IUDS. Contraception.  44(5): 473-480.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UNDP. Long-term reversible contraception: Twelve years of experience with the TCu380A and TCu220C. (1997) Contraception. 56(6): 341-352.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WHO.  Medical eligibility criteria for contraceptive use - 4th edition, 2009.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+mn-lt"/>
                <a:ea typeface="+mn-ea"/>
                <a:cs typeface="+mn-cs"/>
                <a:sym typeface="Calibri"/>
              </a:rPr>
              <a:t>Zieman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 M, Hatcher RA, Allen AZ, Lathrop E, Haddad L. </a:t>
            </a:r>
            <a:r>
              <a:rPr lang="en-US" sz="2400" i="1" dirty="0">
                <a:effectLst/>
                <a:latin typeface="+mn-lt"/>
                <a:ea typeface="+mn-ea"/>
                <a:cs typeface="+mn-cs"/>
                <a:sym typeface="Calibri"/>
              </a:rPr>
              <a:t>2019-2020 Managing Contraception: For Your Pocket</a:t>
            </a:r>
            <a:r>
              <a:rPr lang="en-US" sz="2400" dirty="0">
                <a:effectLst/>
                <a:latin typeface="+mn-lt"/>
                <a:ea typeface="+mn-ea"/>
                <a:cs typeface="+mn-cs"/>
                <a:sym typeface="Calibri"/>
              </a:rPr>
              <a:t>. 15th ed. Tiger, GA: Bridging the Gap Foundation; 2019.</a:t>
            </a:r>
          </a:p>
        </p:txBody>
      </p:sp>
    </p:spTree>
    <p:extLst>
      <p:ext uri="{BB962C8B-B14F-4D97-AF65-F5344CB8AC3E}">
        <p14:creationId xmlns:p14="http://schemas.microsoft.com/office/powerpoint/2010/main" val="945745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1/2022</a:t>
            </a:r>
          </a:p>
        </p:txBody>
      </p:sp>
    </p:spTree>
    <p:extLst>
      <p:ext uri="{BB962C8B-B14F-4D97-AF65-F5344CB8AC3E}">
        <p14:creationId xmlns:p14="http://schemas.microsoft.com/office/powerpoint/2010/main" val="297327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Diane is a 21 year old G2P2 single mother who returns for her 4 week post-partum visit, wants a very effective method, thinking about getting her tubes tied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Image: College Student Smiling In Class With Students Behind Her by Jacob Lund Photography from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NounProject.com</a:t>
            </a:r>
            <a:endParaRPr lang="en-US" sz="1200" b="0" dirty="0">
              <a:effectLst/>
            </a:endParaRPr>
          </a:p>
          <a:p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4409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 the US, Black people age 15-44 are much more likely to use tubal ligation than vasectomy.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Among white people, the difference is less stark.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Vasectomy use is highest among people with income above 300% poverty level and those with advanced degrees.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Why is this?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https://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www.guttmacher.org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/fact-sheet/contraceptive-method-use-united-states</a:t>
            </a:r>
            <a:endParaRPr lang="en-US" sz="1000" b="0" dirty="0">
              <a:effectLst/>
            </a:endParaRPr>
          </a:p>
          <a:p>
            <a:br>
              <a:rPr lang="en-US" sz="1000" dirty="0"/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67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Chi – immediately post partum had lower rates of expulsion than delayed PP</a:t>
            </a:r>
            <a:endParaRPr lang="en-US" sz="1200" b="0" dirty="0">
              <a:effectLst/>
            </a:endParaRPr>
          </a:p>
          <a:p>
            <a:pPr rtl="0"/>
            <a:br>
              <a:rPr lang="en-US" sz="1200" b="0" dirty="0">
                <a:effectLst/>
              </a:rPr>
            </a:b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Chi, IC, et al, Performance of the copper T-380A intrauterine device in breastfeeding women,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39(6):603-18.  1989</a:t>
            </a:r>
            <a:endParaRPr lang="en-US" sz="12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Grimes, D et al.  Immediate postpartum insertion of intrauterine devices.  Cochrane Review, 2005</a:t>
            </a:r>
            <a:endParaRPr lang="en-US" sz="1200" b="0" dirty="0">
              <a:effectLst/>
            </a:endParaRPr>
          </a:p>
          <a:p>
            <a:endParaRPr lang="en-US" sz="1200" dirty="0"/>
          </a:p>
          <a:p>
            <a:r>
              <a:rPr lang="en-US" sz="1200" dirty="0"/>
              <a:t>Image: Students Chatting During Class by Jacob Lund Photography from </a:t>
            </a:r>
            <a:r>
              <a:rPr lang="en-US" sz="1200" dirty="0" err="1"/>
              <a:t>NounProject.com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80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Studies support extended duration for several IUD types.</a:t>
            </a:r>
            <a:endParaRPr lang="en-US" sz="1000" b="0" dirty="0">
              <a:effectLst/>
            </a:endParaRPr>
          </a:p>
          <a:p>
            <a:pPr rtl="0"/>
            <a:br>
              <a:rPr lang="en-US" sz="1000" b="0" dirty="0">
                <a:effectLst/>
              </a:rPr>
            </a:b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Sivin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LNg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20) and the Copper T380 Ag IUDS. Contraception.  44(5): 473-480.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UNDP. Long-term reversible</a:t>
            </a:r>
            <a:r>
              <a:rPr lang="en-US" sz="10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contraception: Twelve years of experience with the TCu380A and TCu220C. (1997) Contraception. 56(6): 341-352.</a:t>
            </a:r>
          </a:p>
          <a:p>
            <a:pPr rtl="0"/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rtl="0"/>
            <a:r>
              <a:rPr lang="en-US" sz="1000" b="0" dirty="0" err="1">
                <a:effectLst/>
              </a:rPr>
              <a:t>Dethier</a:t>
            </a:r>
            <a:r>
              <a:rPr lang="en-US" sz="1000" b="0" dirty="0">
                <a:effectLst/>
              </a:rPr>
              <a:t>, </a:t>
            </a:r>
            <a:r>
              <a:rPr lang="en-US" sz="1000" b="0" dirty="0" err="1">
                <a:effectLst/>
              </a:rPr>
              <a:t>Divya</a:t>
            </a:r>
            <a:r>
              <a:rPr lang="en-US" sz="1000" b="0" dirty="0">
                <a:effectLst/>
              </a:rPr>
              <a:t>, et al. “Society of Family Planning Clinical Recommendation: Extended Use of Long-Acting Reversible Contraception.” Contraception, June 2022, 10.1016/j.contraception.2022.06.003. Accessed 5 July 2022.</a:t>
            </a:r>
          </a:p>
          <a:p>
            <a:pPr rtl="0"/>
            <a:endParaRPr lang="en-US" sz="1000" b="0" dirty="0">
              <a:effectLst/>
            </a:endParaRPr>
          </a:p>
          <a:p>
            <a:pPr rtl="0"/>
            <a:r>
              <a:rPr lang="en-US" sz="1000" b="0">
                <a:effectLst/>
              </a:rPr>
              <a:t>https://medicines360.org/2022/11/14/fda-approves-medicines360s-liletta-levonorgestrel-releasing-intrauterine-system-52-mg-to-prevent-pregnancy-for-up-to-eight-years/</a:t>
            </a:r>
            <a:endParaRPr lang="en-US" sz="1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72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Apart from the inserter device, Mirena and Liletta IUDs are nearly identical. </a:t>
            </a:r>
            <a:r>
              <a:rPr lang="en-US" sz="24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Liletta’s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federal 340b pricing is $50, thereby making this option more affordable for patients regardless of income and/or insurance coverage.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Approximately 19-20% of patients experience amenorrhea with Liletta and Mirena IUDs, respectively.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Compared to Mirena and Liletta, Skyla and Kyleena are smaller in dose, size, and duration. </a:t>
            </a: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Fewer patients experience amenorrhea with Skyla and Kyleena.</a:t>
            </a:r>
            <a:endParaRPr lang="en-US" sz="1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036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Announcement by Olivier </a:t>
            </a:r>
            <a:r>
              <a:rPr lang="en-US" dirty="0" err="1"/>
              <a:t>Guin</a:t>
            </a:r>
            <a:r>
              <a:rPr lang="en-US" dirty="0"/>
              <a:t> from </a:t>
            </a:r>
            <a:r>
              <a:rPr lang="en-US" dirty="0" err="1"/>
              <a:t>NounProject.com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9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The copper IUD: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Interferes with sperm motility.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Causes spermicidal foreign-body 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reaction.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Alters uterine environment, </a:t>
            </a:r>
            <a:endParaRPr lang="en-US" sz="1000" b="0" dirty="0">
              <a:effectLst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“hostile” to sperm.</a:t>
            </a:r>
          </a:p>
          <a:p>
            <a:pPr marL="342900" lvl="2" indent="-342900" rtl="0">
              <a:buFont typeface="Arial" panose="020B0604020202020204" pitchFamily="34" charset="0"/>
              <a:buChar char="•"/>
            </a:pPr>
            <a:endParaRPr lang="en-US" sz="24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342900" lvl="2" indent="-342900" rtl="0">
              <a:buFont typeface="Arial" panose="020B0604020202020204" pitchFamily="34" charset="0"/>
              <a:buChar char="•"/>
            </a:pPr>
            <a:endParaRPr lang="en-US" sz="1000" b="0" dirty="0">
              <a:effectLst/>
            </a:endParaRPr>
          </a:p>
          <a:p>
            <a:pPr rtl="0"/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Rivera, R. (1999). "The mechanism of action of hormonal contraceptives and intrauterine contraceptive devices." </a:t>
            </a:r>
            <a:r>
              <a:rPr lang="en-US" sz="2400" b="0" i="1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American Journal of Obstetrics &amp; Gynecology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b="1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181</a:t>
            </a:r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(5): 1263-1269</a:t>
            </a:r>
            <a:endParaRPr lang="en-US" sz="1000" b="0" dirty="0">
              <a:effectLst/>
            </a:endParaRPr>
          </a:p>
          <a:p>
            <a:endParaRPr lang="en-US" sz="1000" dirty="0"/>
          </a:p>
          <a:p>
            <a:r>
              <a:rPr lang="en-US" sz="1000" dirty="0"/>
              <a:t>Image: Intrauterine Device by Adam Zubin from </a:t>
            </a:r>
            <a:r>
              <a:rPr lang="en-US" sz="1000" dirty="0" err="1"/>
              <a:t>NounProject.com</a:t>
            </a:r>
            <a:br>
              <a:rPr lang="en-US" sz="1000" dirty="0"/>
            </a:br>
            <a:endParaRPr lang="en-US" sz="10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99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46949" y="3638706"/>
            <a:ext cx="10794102" cy="6438589"/>
          </a:xfrm>
          <a:prstGeom prst="rect">
            <a:avLst/>
          </a:prstGeom>
        </p:spPr>
        <p:txBody>
          <a:bodyPr/>
          <a:lstStyle>
            <a:lvl1pPr>
              <a:defRPr sz="192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476500" y="2895600"/>
            <a:ext cx="19431000" cy="3962400"/>
          </a:xfrm>
          <a:prstGeom prst="rect">
            <a:avLst/>
          </a:prstGeom>
        </p:spPr>
        <p:txBody>
          <a:bodyPr/>
          <a:lstStyle>
            <a:lvl1pPr>
              <a:defRPr sz="192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329184" y="12780736"/>
            <a:ext cx="1798687" cy="7889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Picture Placeholder 7"/>
          <p:cNvSpPr>
            <a:spLocks noGrp="1"/>
          </p:cNvSpPr>
          <p:nvPr>
            <p:ph type="pic" idx="13"/>
          </p:nvPr>
        </p:nvSpPr>
        <p:spPr>
          <a:xfrm>
            <a:off x="1049309" y="0"/>
            <a:ext cx="1088286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0727491" y="2628900"/>
            <a:ext cx="11256209" cy="3025304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" name="Picture Placeholder 7"/>
          <p:cNvSpPr>
            <a:spLocks noGrp="1"/>
          </p:cNvSpPr>
          <p:nvPr>
            <p:ph type="pic" idx="13"/>
          </p:nvPr>
        </p:nvSpPr>
        <p:spPr>
          <a:xfrm>
            <a:off x="14363700" y="0"/>
            <a:ext cx="100203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38528" y="2886892"/>
            <a:ext cx="11521441" cy="3025304"/>
          </a:xfrm>
          <a:prstGeom prst="rect">
            <a:avLst/>
          </a:prstGeom>
        </p:spPr>
        <p:txBody>
          <a:bodyPr/>
          <a:lstStyle>
            <a:lvl1pPr algn="r">
              <a:defRPr sz="80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11588" y="3618776"/>
            <a:ext cx="4151613" cy="506766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2476500" y="1143000"/>
            <a:ext cx="19431000" cy="1676400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chemeClr val="bg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420803" y="3618776"/>
            <a:ext cx="4151613" cy="506766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Picture Placeholder 7"/>
          <p:cNvSpPr>
            <a:spLocks noGrp="1"/>
          </p:cNvSpPr>
          <p:nvPr>
            <p:ph type="pic" idx="13"/>
          </p:nvPr>
        </p:nvSpPr>
        <p:spPr>
          <a:xfrm>
            <a:off x="1097906" y="2"/>
            <a:ext cx="14432380" cy="1371599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9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093440" y="2955748"/>
            <a:ext cx="7607808" cy="2685141"/>
          </a:xfrm>
          <a:prstGeom prst="rect">
            <a:avLst/>
          </a:prstGeom>
        </p:spPr>
        <p:txBody>
          <a:bodyPr/>
          <a:lstStyle>
            <a:lvl1pPr>
              <a:defRPr sz="80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4" name="Picture Placeholder 7"/>
          <p:cNvSpPr>
            <a:spLocks noGrp="1"/>
          </p:cNvSpPr>
          <p:nvPr>
            <p:ph type="pic" idx="13"/>
          </p:nvPr>
        </p:nvSpPr>
        <p:spPr>
          <a:xfrm>
            <a:off x="10553700" y="2"/>
            <a:ext cx="13830300" cy="1371599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76400" y="1680941"/>
            <a:ext cx="8229600" cy="2685141"/>
          </a:xfrm>
          <a:prstGeom prst="rect">
            <a:avLst/>
          </a:prstGeom>
        </p:spPr>
        <p:txBody>
          <a:bodyPr/>
          <a:lstStyle>
            <a:lvl1pPr>
              <a:defRPr sz="80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3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5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476500" y="4876800"/>
            <a:ext cx="19431000" cy="3962400"/>
          </a:xfrm>
          <a:prstGeom prst="rect">
            <a:avLst/>
          </a:prstGeom>
        </p:spPr>
        <p:txBody>
          <a:bodyPr/>
          <a:lstStyle>
            <a:lvl1pPr algn="ctr">
              <a:defRPr sz="192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-1" y="12625388"/>
            <a:ext cx="1090614" cy="10906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i="0" dirty="0">
              <a:latin typeface="Tw Cen MT" panose="020B06020201040206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8A9DAB-94D6-E244-BBDE-5FD4CAD199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12575359"/>
            <a:ext cx="1164612" cy="1164612"/>
          </a:xfrm>
          <a:prstGeom prst="rect">
            <a:avLst/>
          </a:prstGeom>
        </p:spPr>
      </p:pic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23447" y="12927040"/>
            <a:ext cx="1090614" cy="492440"/>
          </a:xfrm>
          <a:prstGeom prst="rect">
            <a:avLst/>
          </a:prstGeom>
          <a:ln w="25400">
            <a:miter lim="400000"/>
          </a:ln>
        </p:spPr>
        <p:txBody>
          <a:bodyPr wrap="square" tIns="91439" bIns="91439" anchor="ctr">
            <a:spAutoFit/>
          </a:bodyPr>
          <a:lstStyle>
            <a:lvl1pPr algn="ctr">
              <a:defRPr sz="2000" b="1" i="0">
                <a:solidFill>
                  <a:schemeClr val="tx1"/>
                </a:solidFill>
                <a:latin typeface="Tw Cen MT" panose="020B0602020104020603" pitchFamily="34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616819-8E72-404C-A94E-F6E4570DA1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33" y="12935057"/>
            <a:ext cx="6914896" cy="48442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3" r:id="rId5"/>
    <p:sldLayoutId id="2147483668" r:id="rId6"/>
    <p:sldLayoutId id="2147483673" r:id="rId7"/>
    <p:sldLayoutId id="2147483674" r:id="rId8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chemeClr val="bg2"/>
          </a:solidFill>
          <a:uFillTx/>
          <a:latin typeface="Tw Cen MT" panose="020B0602020104020603" pitchFamily="34" charset="77"/>
          <a:ea typeface="+mj-ea"/>
          <a:cs typeface="+mj-cs"/>
          <a:sym typeface="Helvetica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customXml" Target="../ink/ink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customXml" Target="../ink/ink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8.png"/><Relationship Id="rId4" Type="http://schemas.openxmlformats.org/officeDocument/2006/relationships/customXml" Target="../ink/ink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customXml" Target="../ink/ink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customXml" Target="../ink/ink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2.png"/><Relationship Id="rId7" Type="http://schemas.openxmlformats.org/officeDocument/2006/relationships/customXml" Target="../ink/ink22.xml"/><Relationship Id="rId12" Type="http://schemas.openxmlformats.org/officeDocument/2006/relationships/hyperlink" Target="https://www.reproductiveaccess.org/resource/progestin-iud-user-guid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hyperlink" Target="https://www.reproductiveaccess.org/resource/copper-iud-user-guide/" TargetMode="External"/><Relationship Id="rId5" Type="http://schemas.openxmlformats.org/officeDocument/2006/relationships/image" Target="../media/image33.jpg"/><Relationship Id="rId10" Type="http://schemas.openxmlformats.org/officeDocument/2006/relationships/hyperlink" Target="https://www.reproductiveaccess.org/resource/iud-facts/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reproductiveaccess.org/resource/bc-fact-sheet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uttmacher.org/article/2015/11/changes-use-long-acting-reversible-contraceptive-methods-among-united-states-women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guttmacher.org/fact-sheet/contraceptive-method-use-united-stat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uttmacher.org/article/2012/07/changes-use-long-acting-contraceptive-methods-us-2007-2009" TargetMode="External"/><Relationship Id="rId5" Type="http://schemas.openxmlformats.org/officeDocument/2006/relationships/hyperlink" Target="http://www.cdc.gov/nchs/data/databriefs/db173.pdf" TargetMode="External"/><Relationship Id="rId10" Type="http://schemas.openxmlformats.org/officeDocument/2006/relationships/image" Target="../media/image140.png"/><Relationship Id="rId4" Type="http://schemas.openxmlformats.org/officeDocument/2006/relationships/image" Target="../media/image4.png"/><Relationship Id="rId9" Type="http://schemas.openxmlformats.org/officeDocument/2006/relationships/customXml" Target="../ink/ink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customXml" Target="../ink/ink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uttmacher.org/article/2015/11/changes-use-long-acting-reversible-contraceptive-methods-among-united-states-women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cdc.gov/nchs/data/databriefs/db17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oleObject" Target="../embeddings/oleObject1.bin"/><Relationship Id="rId4" Type="http://schemas.openxmlformats.org/officeDocument/2006/relationships/customXml" Target="../ink/ink1.xml"/><Relationship Id="rId9" Type="http://schemas.openxmlformats.org/officeDocument/2006/relationships/hyperlink" Target="https://www.guttmacher.org/article/2012/07/changes-use-long-acting-contraceptive-methods-us-2007-20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76884" y="12926853"/>
            <a:ext cx="336844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65" name="Rectangle 9"/>
          <p:cNvSpPr/>
          <p:nvPr/>
        </p:nvSpPr>
        <p:spPr>
          <a:xfrm>
            <a:off x="0" y="0"/>
            <a:ext cx="16448167" cy="137160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D38CB-45D1-CE42-9967-9F81E1DFA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8" y="624213"/>
            <a:ext cx="9005094" cy="43863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2B52078-0169-B94E-83B6-39C10F375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0612" y="5010523"/>
            <a:ext cx="15189563" cy="688024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14500"/>
              </a:lnSpc>
            </a:pPr>
            <a:r>
              <a:rPr lang="en-US" sz="16500" b="0" dirty="0">
                <a:solidFill>
                  <a:schemeClr val="bg2"/>
                </a:solidFill>
              </a:rPr>
              <a:t>INTRAUTERINE DEVICES (IUDS)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907CE5C-1B65-DD4D-9E6B-E719DD775B81}"/>
              </a:ext>
            </a:extLst>
          </p:cNvPr>
          <p:cNvSpPr txBox="1">
            <a:spLocks/>
          </p:cNvSpPr>
          <p:nvPr/>
        </p:nvSpPr>
        <p:spPr>
          <a:xfrm>
            <a:off x="1090612" y="10574030"/>
            <a:ext cx="15189563" cy="10183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DISPELLING THE MYTHS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2DD5CB-3908-9147-B0CC-250A486C592C}"/>
              </a:ext>
            </a:extLst>
          </p:cNvPr>
          <p:cNvSpPr/>
          <p:nvPr/>
        </p:nvSpPr>
        <p:spPr>
          <a:xfrm>
            <a:off x="17068800" y="0"/>
            <a:ext cx="7315200" cy="13716000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1E7B9-047A-2A4A-8CF5-193A031AF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0" r="1"/>
          <a:stretch/>
        </p:blipFill>
        <p:spPr>
          <a:xfrm>
            <a:off x="16952834" y="-802678"/>
            <a:ext cx="7547133" cy="15321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973FA-1410-584E-9D59-D3B75E91D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148" r="27639" b="19074"/>
          <a:stretch/>
        </p:blipFill>
        <p:spPr>
          <a:xfrm>
            <a:off x="16908781" y="-401339"/>
            <a:ext cx="8051800" cy="861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C857C-F621-7045-94C2-424E42D05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261" y="6319539"/>
            <a:ext cx="9047171" cy="7797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13240852" y="3985445"/>
            <a:ext cx="9835038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8800" b="0" dirty="0">
                <a:solidFill>
                  <a:schemeClr val="bg2"/>
                </a:solidFill>
                <a:latin typeface="Tw Cen MT" panose="020B0602020104020603" pitchFamily="34" charset="77"/>
              </a:rPr>
              <a:t>Mechanism of Action: </a:t>
            </a:r>
          </a:p>
          <a:p>
            <a:pPr algn="l" hangingPunct="1">
              <a:lnSpc>
                <a:spcPts val="9376"/>
              </a:lnSpc>
            </a:pPr>
            <a:r>
              <a:rPr lang="en-US" sz="8800" b="0" dirty="0">
                <a:solidFill>
                  <a:schemeClr val="bg2"/>
                </a:solidFill>
                <a:latin typeface="Tw Cen MT" panose="020B0602020104020603" pitchFamily="34" charset="77"/>
              </a:rPr>
              <a:t>Copper IUD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13240852" y="520921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3082079" y="505183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C36F922-2977-564B-AD78-531297DE5BBE}"/>
              </a:ext>
            </a:extLst>
          </p:cNvPr>
          <p:cNvSpPr txBox="1">
            <a:spLocks/>
          </p:cNvSpPr>
          <p:nvPr/>
        </p:nvSpPr>
        <p:spPr>
          <a:xfrm>
            <a:off x="13240852" y="6823667"/>
            <a:ext cx="7612774" cy="2390723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380 mm</a:t>
            </a:r>
            <a:r>
              <a:rPr lang="en-US" sz="5400" b="0" baseline="30000" dirty="0">
                <a:solidFill>
                  <a:schemeClr val="bg2"/>
                </a:solidFill>
              </a:rPr>
              <a:t>2 </a:t>
            </a:r>
            <a:r>
              <a:rPr lang="en-US" sz="5400" b="0" dirty="0">
                <a:solidFill>
                  <a:schemeClr val="bg2"/>
                </a:solidFill>
              </a:rPr>
              <a:t>copper exposed on plastic T base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25F4BF-B77C-C849-9B5C-A1F4F4551ADC}"/>
              </a:ext>
            </a:extLst>
          </p:cNvPr>
          <p:cNvSpPr/>
          <p:nvPr/>
        </p:nvSpPr>
        <p:spPr>
          <a:xfrm>
            <a:off x="760926" y="827391"/>
            <a:ext cx="11932491" cy="11932491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60D56-BAC0-5D47-8527-EDDF3E349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171" y="2348636"/>
            <a:ext cx="88900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55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1636327" y="4040260"/>
            <a:ext cx="9835038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8800" b="0" dirty="0">
                <a:solidFill>
                  <a:schemeClr val="bg2"/>
                </a:solidFill>
                <a:latin typeface="Tw Cen MT" panose="020B0602020104020603" pitchFamily="34" charset="77"/>
              </a:rPr>
              <a:t>Mechanism of Action: </a:t>
            </a:r>
          </a:p>
          <a:p>
            <a:pPr algn="l" hangingPunct="1">
              <a:lnSpc>
                <a:spcPts val="9376"/>
              </a:lnSpc>
            </a:pPr>
            <a:r>
              <a:rPr lang="en-US" sz="8800" b="0" dirty="0">
                <a:solidFill>
                  <a:schemeClr val="bg2"/>
                </a:solidFill>
                <a:latin typeface="Tw Cen MT" panose="020B0602020104020603" pitchFamily="34" charset="77"/>
              </a:rPr>
              <a:t>Levonorgestrel IUD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1636327" y="5264027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477554" y="5106646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C36F922-2977-564B-AD78-531297DE5BBE}"/>
              </a:ext>
            </a:extLst>
          </p:cNvPr>
          <p:cNvSpPr txBox="1">
            <a:spLocks/>
          </p:cNvSpPr>
          <p:nvPr/>
        </p:nvSpPr>
        <p:spPr>
          <a:xfrm>
            <a:off x="1636327" y="6878482"/>
            <a:ext cx="7612774" cy="2390723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Hormone-releasing IUD - levonorgestrel on its arms and stem released at decreasing rate over time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EADD4D-393B-5D43-8F25-ECECEAEC7332}"/>
              </a:ext>
            </a:extLst>
          </p:cNvPr>
          <p:cNvSpPr/>
          <p:nvPr/>
        </p:nvSpPr>
        <p:spPr>
          <a:xfrm>
            <a:off x="11221122" y="912236"/>
            <a:ext cx="11932491" cy="11932491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8C874-19FF-2447-956F-C1CD4FD9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36" y="2908969"/>
            <a:ext cx="88900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01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21184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Maggie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521184" y="7092995"/>
            <a:ext cx="89422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19-years-old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Heavy smoker</a:t>
            </a:r>
            <a:endParaRPr lang="en-US" altLang="en-US" sz="48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521184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94098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7" r="679"/>
          <a:stretch/>
        </p:blipFill>
        <p:spPr>
          <a:xfrm>
            <a:off x="2097474" y="802054"/>
            <a:ext cx="9610092" cy="121118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8481717" y="13377448"/>
            <a:ext cx="5865706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Happy College Student Holding Backpack In Library by Jacob Lund Photography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923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154461" y="12919375"/>
            <a:ext cx="783417" cy="4538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82917"/>
            <a:ext cx="13585475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500"/>
              </a:lnSpc>
            </a:pPr>
            <a:r>
              <a:rPr lang="en-US" sz="8800" b="0" dirty="0"/>
              <a:t>Concerns with Maggie…</a:t>
            </a:r>
            <a:br>
              <a:rPr lang="en-US" sz="8800" b="0" dirty="0"/>
            </a:br>
            <a:r>
              <a:rPr lang="en-US" sz="6600" b="0" dirty="0"/>
              <a:t>and evidence for safety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2231449" y="2732793"/>
              <a:ext cx="11152074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2072674" y="2574403"/>
                <a:ext cx="11469265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938527" y="5359629"/>
            <a:ext cx="11646947" cy="77866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Age</a:t>
            </a:r>
          </a:p>
          <a:p>
            <a:pPr marL="1390650" lvl="1" indent="-635000"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CDC category </a:t>
            </a:r>
            <a:r>
              <a:rPr lang="en-US" sz="5400" b="0" dirty="0">
                <a:solidFill>
                  <a:schemeClr val="accent1"/>
                </a:solidFill>
              </a:rPr>
              <a:t>“2” </a:t>
            </a:r>
            <a:r>
              <a:rPr lang="en-US" sz="5400" b="0" dirty="0">
                <a:solidFill>
                  <a:schemeClr val="bg2"/>
                </a:solidFill>
              </a:rPr>
              <a:t>for patients under age 20 – Consider expulsion risk and baseline STI risk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Smoking</a:t>
            </a:r>
          </a:p>
          <a:p>
            <a:pPr marL="1390650" lvl="1" indent="-635000" hangingPunct="1">
              <a:buClr>
                <a:schemeClr val="accent4"/>
              </a:buClr>
            </a:pPr>
            <a:r>
              <a:rPr lang="en-US" sz="5400" dirty="0">
                <a:solidFill>
                  <a:schemeClr val="accent1"/>
                </a:solidFill>
              </a:rPr>
              <a:t>No restrictions</a:t>
            </a:r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400" b="0" dirty="0">
                <a:solidFill>
                  <a:schemeClr val="bg2"/>
                </a:solidFill>
              </a:rPr>
              <a:t>for any IUD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276D8-1F27-D340-8C7C-48DC3C158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>
            <a:off x="-30480" y="-1013892"/>
            <a:ext cx="7366961" cy="14973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D94A5-D8C1-C844-B2CB-665ECEA53DDA}"/>
              </a:ext>
            </a:extLst>
          </p:cNvPr>
          <p:cNvSpPr txBox="1"/>
          <p:nvPr/>
        </p:nvSpPr>
        <p:spPr>
          <a:xfrm>
            <a:off x="1159708" y="13352191"/>
            <a:ext cx="4330029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Cigarettes On Pink Background by Bogdan </a:t>
            </a:r>
            <a:r>
              <a:rPr lang="en-US" sz="1000" dirty="0" err="1">
                <a:solidFill>
                  <a:schemeClr val="bg2"/>
                </a:solidFill>
              </a:rPr>
              <a:t>Dreava</a:t>
            </a:r>
            <a:r>
              <a:rPr lang="en-US" sz="1000" dirty="0">
                <a:solidFill>
                  <a:schemeClr val="bg2"/>
                </a:solidFill>
              </a:rPr>
              <a:t>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2050" name="Picture 2" descr="Cigarettes on pink background">
            <a:extLst>
              <a:ext uri="{FF2B5EF4-FFF2-40B4-BE49-F238E27FC236}">
                <a16:creationId xmlns:a16="http://schemas.microsoft.com/office/drawing/2014/main" id="{1C59849C-C757-EA4F-8381-6EEFEE47553F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r="256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437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CDC Categories of Safety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pic>
        <p:nvPicPr>
          <p:cNvPr id="35" name="Google Shape;219;p15">
            <a:extLst>
              <a:ext uri="{FF2B5EF4-FFF2-40B4-BE49-F238E27FC236}">
                <a16:creationId xmlns:a16="http://schemas.microsoft.com/office/drawing/2014/main" id="{1D669554-DE44-5F4C-8DBE-8042469C44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540" t="37202" r="19242" b="28033"/>
          <a:stretch/>
        </p:blipFill>
        <p:spPr>
          <a:xfrm>
            <a:off x="3125412" y="3189405"/>
            <a:ext cx="18133176" cy="732506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0988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-60960" y="12743973"/>
            <a:ext cx="1208076" cy="7891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5598" y="3790964"/>
            <a:ext cx="8891555" cy="173284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500"/>
              </a:lnSpc>
            </a:pPr>
            <a:r>
              <a:rPr lang="en-US" sz="8800" b="0" dirty="0"/>
              <a:t>An IUD for Maggie</a:t>
            </a:r>
            <a:endParaRPr lang="en-US" sz="66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999487" y="5482324"/>
              <a:ext cx="91440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840721" y="5323934"/>
                <a:ext cx="9460812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999487" y="5929320"/>
            <a:ext cx="11646947" cy="36499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bg2"/>
                </a:solidFill>
              </a:rPr>
              <a:t>Is discreet</a:t>
            </a:r>
          </a:p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bg2"/>
                </a:solidFill>
              </a:rPr>
              <a:t>Patient and partner do not feel IUD body.</a:t>
            </a:r>
          </a:p>
          <a:p>
            <a:pPr hangingPunct="1">
              <a:buClr>
                <a:schemeClr val="accent4"/>
              </a:buClr>
            </a:pPr>
            <a:r>
              <a:rPr lang="en-US" b="0" dirty="0">
                <a:solidFill>
                  <a:schemeClr val="bg2"/>
                </a:solidFill>
              </a:rPr>
              <a:t>Partner may feel strings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1E3DF-22D7-0742-B1D2-0379DF643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7028687" y="-596397"/>
            <a:ext cx="7335012" cy="14908794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D26038-8E5A-AA4A-8CDC-83CD71C0C1F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/>
      </p:pic>
    </p:spTree>
    <p:extLst>
      <p:ext uri="{BB962C8B-B14F-4D97-AF65-F5344CB8AC3E}">
        <p14:creationId xmlns:p14="http://schemas.microsoft.com/office/powerpoint/2010/main" val="26754741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154461" y="12919375"/>
            <a:ext cx="783417" cy="4538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482" y="938512"/>
            <a:ext cx="15331440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2500"/>
              </a:lnSpc>
            </a:pPr>
            <a:r>
              <a:rPr lang="en-US" sz="8800" b="0" dirty="0"/>
              <a:t>CDC Contraindications to IUD Use</a:t>
            </a:r>
            <a:endParaRPr lang="en-US" sz="66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032784" y="2678146"/>
              <a:ext cx="14630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874012" y="2519756"/>
                <a:ext cx="14947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485482" y="3052622"/>
            <a:ext cx="13905882" cy="10907218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Pregnancy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Uterine infection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Unexplained vaginal bleeding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Cervical or endometrial cancer (awaiting treatment)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Breast cancer (Hormonal IUD only)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Trophoblastic disease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Current PID or STD ***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Pelvic Tuberculosis</a:t>
            </a:r>
          </a:p>
          <a:p>
            <a:pPr marL="0" indent="0" hangingPunct="1">
              <a:buClr>
                <a:schemeClr val="accent4"/>
              </a:buClr>
              <a:buNone/>
            </a:pPr>
            <a:endParaRPr lang="en-US" sz="4000" b="0" dirty="0">
              <a:solidFill>
                <a:schemeClr val="bg2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indent="0" algn="ctr" hangingPunct="1">
              <a:buClr>
                <a:schemeClr val="accent4"/>
              </a:buClr>
              <a:buNone/>
            </a:pPr>
            <a:r>
              <a:rPr lang="en-US" sz="4000" b="0" dirty="0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rPr>
              <a:t>*** Initiation is category 4, continuation is category 2</a:t>
            </a:r>
            <a:endParaRPr lang="en-US" sz="4000" dirty="0">
              <a:solidFill>
                <a:schemeClr val="bg2"/>
              </a:solidFill>
              <a:latin typeface="+mn-lt"/>
            </a:endParaRPr>
          </a:p>
          <a:p>
            <a:pPr marL="0" indent="0" hangingPunct="1">
              <a:buClr>
                <a:schemeClr val="accent4"/>
              </a:buClr>
              <a:buNone/>
            </a:pPr>
            <a:endParaRPr lang="en-US" sz="5400" b="0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276D8-1F27-D340-8C7C-48DC3C158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>
            <a:off x="15970579" y="-863723"/>
            <a:ext cx="7688032" cy="15626326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FCC4D1-88AD-F545-B5C2-05ED661EE89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5446903" y="91440"/>
            <a:ext cx="10020300" cy="13716000"/>
          </a:xfrm>
        </p:spPr>
      </p:pic>
    </p:spTree>
    <p:extLst>
      <p:ext uri="{BB962C8B-B14F-4D97-AF65-F5344CB8AC3E}">
        <p14:creationId xmlns:p14="http://schemas.microsoft.com/office/powerpoint/2010/main" val="360702550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Krystal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19200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24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G2P1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History of Chlamydia as a teen</a:t>
            </a:r>
            <a:endParaRPr lang="en-US" altLang="en-US" sz="48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19200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6491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2" t="1713" r="1754" b="10852"/>
          <a:stretch/>
        </p:blipFill>
        <p:spPr>
          <a:xfrm>
            <a:off x="1714833" y="1644236"/>
            <a:ext cx="9889087" cy="108975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7187801" y="13377448"/>
            <a:ext cx="7196199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Portrait Of Stylish Young Female Model Looking At Camera Against Blue Wall by Jacob Lund Photography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38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379E01-3820-C142-BFA1-69B2EF07CD3E}"/>
              </a:ext>
            </a:extLst>
          </p:cNvPr>
          <p:cNvSpPr/>
          <p:nvPr/>
        </p:nvSpPr>
        <p:spPr>
          <a:xfrm>
            <a:off x="14386560" y="0"/>
            <a:ext cx="9997440" cy="137160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5241" y="2732790"/>
            <a:ext cx="9803130" cy="35622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Sexually Transmitted Infections and Pelvic Inflammatory Disease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715241" y="7426117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556470" y="7267727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715241" y="7950429"/>
            <a:ext cx="11646947" cy="4576851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IUDs do </a:t>
            </a:r>
            <a:r>
              <a:rPr lang="en-US" sz="5400" b="0" dirty="0">
                <a:solidFill>
                  <a:schemeClr val="accent1"/>
                </a:solidFill>
              </a:rPr>
              <a:t>NOT</a:t>
            </a:r>
            <a:r>
              <a:rPr lang="en-US" sz="5400" b="0" dirty="0">
                <a:solidFill>
                  <a:schemeClr val="bg2"/>
                </a:solidFill>
              </a:rPr>
              <a:t> increase rates of STIs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PID may be transiently higher for 20 days after IUD insertion, then back to baseline population levels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6AB132-5881-3F4A-B6F1-DA848F0DA72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4641830" y="0"/>
            <a:ext cx="10020300" cy="13716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50A1B-6AF3-1549-AD72-D384BDE2E97F}"/>
              </a:ext>
            </a:extLst>
          </p:cNvPr>
          <p:cNvSpPr txBox="1"/>
          <p:nvPr/>
        </p:nvSpPr>
        <p:spPr>
          <a:xfrm>
            <a:off x="21192039" y="13307833"/>
            <a:ext cx="2967477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Virus by Oleksandr </a:t>
            </a:r>
            <a:r>
              <a:rPr lang="en-US" sz="1000" dirty="0" err="1">
                <a:solidFill>
                  <a:schemeClr val="tx1"/>
                </a:solidFill>
              </a:rPr>
              <a:t>Panasovskyi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0698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108680" y="12087028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Sexually Transmitted Infections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6705600" y="2394702"/>
              <a:ext cx="109728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6546830" y="2237321"/>
                <a:ext cx="112899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7E2E193-BF2D-9E48-9008-FDEDCA53F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39308"/>
              </p:ext>
            </p:extLst>
          </p:nvPr>
        </p:nvGraphicFramePr>
        <p:xfrm>
          <a:off x="1761206" y="3069683"/>
          <a:ext cx="20861589" cy="9735816"/>
        </p:xfrm>
        <a:graphic>
          <a:graphicData uri="http://schemas.openxmlformats.org/drawingml/2006/table">
            <a:tbl>
              <a:tblPr firstRow="1" bandRow="1">
                <a:tableStyleId>{33BA23B1-9221-436E-865A-0063620EA4FD}</a:tableStyleId>
              </a:tblPr>
              <a:tblGrid>
                <a:gridCol w="3461174">
                  <a:extLst>
                    <a:ext uri="{9D8B030D-6E8A-4147-A177-3AD203B41FA5}">
                      <a16:colId xmlns:a16="http://schemas.microsoft.com/office/drawing/2014/main" val="3346201135"/>
                    </a:ext>
                  </a:extLst>
                </a:gridCol>
                <a:gridCol w="6568339">
                  <a:extLst>
                    <a:ext uri="{9D8B030D-6E8A-4147-A177-3AD203B41FA5}">
                      <a16:colId xmlns:a16="http://schemas.microsoft.com/office/drawing/2014/main" val="2553979105"/>
                    </a:ext>
                  </a:extLst>
                </a:gridCol>
                <a:gridCol w="5416038">
                  <a:extLst>
                    <a:ext uri="{9D8B030D-6E8A-4147-A177-3AD203B41FA5}">
                      <a16:colId xmlns:a16="http://schemas.microsoft.com/office/drawing/2014/main" val="852202485"/>
                    </a:ext>
                  </a:extLst>
                </a:gridCol>
                <a:gridCol w="5416038">
                  <a:extLst>
                    <a:ext uri="{9D8B030D-6E8A-4147-A177-3AD203B41FA5}">
                      <a16:colId xmlns:a16="http://schemas.microsoft.com/office/drawing/2014/main" val="2152599397"/>
                    </a:ext>
                  </a:extLst>
                </a:gridCol>
              </a:tblGrid>
              <a:tr h="140497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Condition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Qualifier for Condition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Hormonal IUD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Copper IUD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43825"/>
                  </a:ext>
                </a:extLst>
              </a:tr>
              <a:tr h="1879090">
                <a:tc rowSpan="3"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2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bg2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bg2"/>
                        </a:solidFill>
                      </a:endParaRPr>
                    </a:p>
                    <a:p>
                      <a:endParaRPr lang="en-US" sz="1200" b="1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4400" b="1" dirty="0">
                          <a:solidFill>
                            <a:schemeClr val="bg2"/>
                          </a:solidFill>
                        </a:rPr>
                        <a:t>Pelvic Inflammatory Disease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Past, with subsequent pregnancy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2806"/>
                  </a:ext>
                </a:extLst>
              </a:tr>
              <a:tr h="2062628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Past, without subsequent pregnancy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500393"/>
                  </a:ext>
                </a:extLst>
              </a:tr>
              <a:tr h="747329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Current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25546"/>
                  </a:ext>
                </a:extLst>
              </a:tr>
              <a:tr h="747329">
                <a:tc rowSpan="3"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4400" b="1" dirty="0">
                          <a:solidFill>
                            <a:schemeClr val="bg2"/>
                          </a:solidFill>
                        </a:rPr>
                        <a:t>Sexually Transmitted Infections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Vaginitis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6337"/>
                  </a:ext>
                </a:extLst>
              </a:tr>
              <a:tr h="747329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High Risk of STI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88115"/>
                  </a:ext>
                </a:extLst>
              </a:tr>
              <a:tr h="2062628">
                <a:tc vMerge="1">
                  <a:txBody>
                    <a:bodyPr/>
                    <a:lstStyle/>
                    <a:p>
                      <a:endParaRPr lang="en-US" sz="4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Current GC/Chlamydia/Purulent Cervicitis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alpha val="500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8293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3800E5-61BD-A440-AA65-5D1D6686AD98}"/>
              </a:ext>
            </a:extLst>
          </p:cNvPr>
          <p:cNvSpPr txBox="1"/>
          <p:nvPr/>
        </p:nvSpPr>
        <p:spPr>
          <a:xfrm>
            <a:off x="21105540" y="13397158"/>
            <a:ext cx="3278460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sym typeface="Calibri"/>
              </a:rPr>
              <a:t>CDC Medical eligibility criteria for contraceptive use - 2016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90896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F68B17-BBCA-F54E-AB9B-2278F7486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849979" y="-802678"/>
            <a:ext cx="15610634" cy="15321355"/>
          </a:xfrm>
          <a:prstGeom prst="rect">
            <a:avLst/>
          </a:prstGeom>
        </p:spPr>
      </p:pic>
      <p:sp>
        <p:nvSpPr>
          <p:cNvPr id="273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76884" y="12926853"/>
            <a:ext cx="336844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77" name="Rectangle 9"/>
          <p:cNvSpPr/>
          <p:nvPr/>
        </p:nvSpPr>
        <p:spPr>
          <a:xfrm>
            <a:off x="12655296" y="0"/>
            <a:ext cx="11728704" cy="13716000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278" name="TextBox 10"/>
          <p:cNvSpPr txBox="1"/>
          <p:nvPr/>
        </p:nvSpPr>
        <p:spPr>
          <a:xfrm>
            <a:off x="13716000" y="3613270"/>
            <a:ext cx="10241280" cy="68326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1" indent="-1905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Participants will be able to: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Understand IUD indications and contraindications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Describe the differences between hormonal and non-hormonal IUDs </a:t>
            </a:r>
          </a:p>
          <a:p>
            <a:pPr marL="1244600" lvl="1" indent="-177800" eaLnBrk="1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Understand patient-centered counseling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8E8BA69-0619-684B-8EB6-E1559E5E27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313" y="5263668"/>
            <a:ext cx="11301984" cy="493724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4500"/>
              </a:lnSpc>
            </a:pPr>
            <a:r>
              <a:rPr lang="en-US" sz="16500" b="0" dirty="0"/>
              <a:t>LEARNING OBJECTIVES.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Kerry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19200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18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Type 1 diabetic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G0P0</a:t>
            </a:r>
            <a:endParaRPr lang="en-US" altLang="en-US" sz="48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19200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6491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b="205"/>
          <a:stretch/>
        </p:blipFill>
        <p:spPr>
          <a:xfrm>
            <a:off x="2157683" y="1084747"/>
            <a:ext cx="9161491" cy="115465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9962599" y="13316341"/>
            <a:ext cx="4421401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Portrait Of Female Muslim Student by Marko </a:t>
            </a:r>
            <a:r>
              <a:rPr lang="en-US" sz="1000" dirty="0" err="1">
                <a:solidFill>
                  <a:schemeClr val="bg2"/>
                </a:solidFill>
              </a:rPr>
              <a:t>Subotin</a:t>
            </a:r>
            <a:r>
              <a:rPr lang="en-US" sz="1000" dirty="0">
                <a:solidFill>
                  <a:schemeClr val="bg2"/>
                </a:solidFill>
              </a:rPr>
              <a:t>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022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7AD971-2A68-8F44-9E01-B5D297CD3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12112829" y="6511169"/>
            <a:ext cx="4776161" cy="9707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5E735-84BB-6B40-A061-DF3DD2F81C61}"/>
              </a:ext>
            </a:extLst>
          </p:cNvPr>
          <p:cNvSpPr/>
          <p:nvPr/>
        </p:nvSpPr>
        <p:spPr>
          <a:xfrm>
            <a:off x="1432560" y="0"/>
            <a:ext cx="13136880" cy="13716000"/>
          </a:xfrm>
          <a:prstGeom prst="rect">
            <a:avLst/>
          </a:prstGeom>
          <a:solidFill>
            <a:srgbClr val="BFA0D2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49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51" name="Title 4"/>
          <p:cNvSpPr txBox="1">
            <a:spLocks noGrp="1"/>
          </p:cNvSpPr>
          <p:nvPr>
            <p:ph type="title"/>
          </p:nvPr>
        </p:nvSpPr>
        <p:spPr>
          <a:xfrm>
            <a:off x="15383690" y="4298113"/>
            <a:ext cx="5690181" cy="2685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0" dirty="0"/>
              <a:t>Medical Eligibility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E9EE0C-FD38-D642-9934-C06E470AE7B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2" r="-2612" b="9778"/>
          <a:stretch/>
        </p:blipFill>
        <p:spPr>
          <a:xfrm>
            <a:off x="0" y="795815"/>
            <a:ext cx="14432380" cy="1237487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6F3DB-1C88-9944-A779-21B311232D10}"/>
              </a:ext>
            </a:extLst>
          </p:cNvPr>
          <p:cNvSpPr txBox="1"/>
          <p:nvPr/>
        </p:nvSpPr>
        <p:spPr>
          <a:xfrm>
            <a:off x="1567066" y="13197126"/>
            <a:ext cx="2648480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Insulin by </a:t>
            </a:r>
            <a:r>
              <a:rPr lang="en-US" sz="1000" dirty="0" err="1">
                <a:solidFill>
                  <a:schemeClr val="tx1"/>
                </a:solidFill>
              </a:rPr>
              <a:t>DailyPM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7C38C-58FA-F244-A90B-1B926F1F5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341216" y="-619031"/>
            <a:ext cx="5073263" cy="103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80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8304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Tammy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338304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35 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Very heavy periods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Anemia</a:t>
            </a:r>
            <a:endParaRPr lang="en-US" altLang="en-US" sz="48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338304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1218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7968"/>
          <a:stretch/>
        </p:blipFill>
        <p:spPr>
          <a:xfrm>
            <a:off x="1232189" y="0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242592" y="13206703"/>
            <a:ext cx="4176141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Image: https://</a:t>
            </a:r>
            <a:r>
              <a:rPr lang="en-US" sz="1000" dirty="0" err="1">
                <a:solidFill>
                  <a:schemeClr val="tx1"/>
                </a:solidFill>
              </a:rPr>
              <a:t>www.flickr.com</a:t>
            </a:r>
            <a:r>
              <a:rPr lang="en-US" sz="1000" dirty="0">
                <a:solidFill>
                  <a:schemeClr val="tx1"/>
                </a:solidFill>
              </a:rPr>
              <a:t>/photos/</a:t>
            </a:r>
            <a:r>
              <a:rPr lang="en-US" sz="1000" dirty="0" err="1">
                <a:solidFill>
                  <a:schemeClr val="tx1"/>
                </a:solidFill>
              </a:rPr>
              <a:t>wocintechchat</a:t>
            </a:r>
            <a:r>
              <a:rPr lang="en-US" sz="1000" dirty="0">
                <a:solidFill>
                  <a:schemeClr val="tx1"/>
                </a:solidFill>
              </a:rPr>
              <a:t>/25388942134/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710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7F4C7B-54A1-C04C-921A-6D7B6495D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16200000" flipH="1">
            <a:off x="12321146" y="-2323705"/>
            <a:ext cx="4500896" cy="9148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379E01-3820-C142-BFA1-69B2EF07CD3E}"/>
              </a:ext>
            </a:extLst>
          </p:cNvPr>
          <p:cNvSpPr/>
          <p:nvPr/>
        </p:nvSpPr>
        <p:spPr>
          <a:xfrm>
            <a:off x="14386560" y="0"/>
            <a:ext cx="9997440" cy="13716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5240" y="2732791"/>
            <a:ext cx="10476759" cy="154288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Timing of IUD Insertion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715240" y="4275675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556469" y="4117285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433153" y="4863475"/>
            <a:ext cx="11646947" cy="611973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All IUDs can be inserted at any point in menstrual cycle. 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Copper IUD &amp; high-dose hormonal IUDs (LNG-52) can be used for emergency contraception within 5-7 days of unprotected sex-with nearly 100% efficacy.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50A1B-6AF3-1549-AD72-D384BDE2E97F}"/>
              </a:ext>
            </a:extLst>
          </p:cNvPr>
          <p:cNvSpPr txBox="1"/>
          <p:nvPr/>
        </p:nvSpPr>
        <p:spPr>
          <a:xfrm>
            <a:off x="21321882" y="13377448"/>
            <a:ext cx="2837634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Timing by Icongeek26 from </a:t>
            </a:r>
            <a:r>
              <a:rPr lang="en-US" sz="1000" dirty="0" err="1">
                <a:solidFill>
                  <a:schemeClr val="tx1"/>
                </a:solidFill>
              </a:rPr>
              <a:t>NounProject.com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AFB7A7-5BE4-8043-8E2A-8DB082EEA4B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" t="761" r="564" b="21417"/>
          <a:stretch/>
        </p:blipFill>
        <p:spPr>
          <a:xfrm>
            <a:off x="14386560" y="2732791"/>
            <a:ext cx="10020300" cy="779802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D43E0-8F8E-214A-871A-12EA8D398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5114050" y="6839803"/>
            <a:ext cx="5072860" cy="103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087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7F4C7B-54A1-C04C-921A-6D7B6495D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16200000" flipH="1">
            <a:off x="14298187" y="-2291820"/>
            <a:ext cx="4500896" cy="9148306"/>
          </a:xfrm>
          <a:prstGeom prst="rect">
            <a:avLst/>
          </a:prstGeom>
        </p:spPr>
      </p:pic>
      <p:sp>
        <p:nvSpPr>
          <p:cNvPr id="341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224484" y="12787461"/>
            <a:ext cx="689916" cy="68964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83836" y="4571379"/>
            <a:ext cx="11848360" cy="154288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dirty="0"/>
              <a:t>Proactive Contraception Rules for Success</a:t>
            </a: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1974482" y="7824125"/>
              <a:ext cx="100584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1815711" y="7665735"/>
                <a:ext cx="10375583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1692395" y="8411925"/>
            <a:ext cx="11646947" cy="611973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Use patient-centered counseling to enhance adherence.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D43E0-8F8E-214A-871A-12EA8D398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rot="5400000" flipH="1">
            <a:off x="9452558" y="8133456"/>
            <a:ext cx="3772004" cy="766679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B46451A-1F2B-1044-83BA-26DBFCB32B1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232" r="24772" b="-232"/>
          <a:stretch/>
        </p:blipFill>
        <p:spPr bwMode="auto">
          <a:xfrm>
            <a:off x="1348741" y="31885"/>
            <a:ext cx="100203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861E0-88E8-D549-9C88-631E51E93DCB}"/>
              </a:ext>
            </a:extLst>
          </p:cNvPr>
          <p:cNvSpPr txBox="1"/>
          <p:nvPr/>
        </p:nvSpPr>
        <p:spPr>
          <a:xfrm>
            <a:off x="1387219" y="13368882"/>
            <a:ext cx="6856362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Image: https://</a:t>
            </a:r>
            <a:r>
              <a:rPr lang="en-US" sz="1000" dirty="0" err="1">
                <a:solidFill>
                  <a:schemeClr val="tx1"/>
                </a:solidFill>
              </a:rPr>
              <a:t>thenounproject.com</a:t>
            </a:r>
            <a:r>
              <a:rPr lang="en-US" sz="1000" dirty="0">
                <a:solidFill>
                  <a:schemeClr val="tx1"/>
                </a:solidFill>
              </a:rPr>
              <a:t>/photo/bethesda-md-usa-july-2006-a-black-doctor-speaks-with-a-patient-at-the-nci-0y7pW4/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96820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ACC304-E2B6-BE4E-894E-F7A9A87CD5B3}"/>
              </a:ext>
            </a:extLst>
          </p:cNvPr>
          <p:cNvSpPr/>
          <p:nvPr/>
        </p:nvSpPr>
        <p:spPr>
          <a:xfrm>
            <a:off x="13585475" y="0"/>
            <a:ext cx="10798525" cy="1371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ADE679-B600-AF4C-8A9F-4EFF85952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2206" y="3675100"/>
            <a:ext cx="9737867" cy="157483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ts val="12500"/>
              </a:lnSpc>
            </a:pPr>
            <a:r>
              <a:rPr lang="en-US" sz="8800" b="0" dirty="0"/>
              <a:t>Take-home Message: </a:t>
            </a:r>
            <a:br>
              <a:rPr lang="en-US" sz="8800" b="0" dirty="0"/>
            </a:br>
            <a:endParaRPr lang="en-US" sz="88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14:cNvPr>
              <p14:cNvContentPartPr/>
              <p14:nvPr/>
            </p14:nvContentPartPr>
            <p14:xfrm rot="10800000">
              <a:off x="1512206" y="5324975"/>
              <a:ext cx="9144000" cy="8296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533700-9D25-E04F-A44B-640E9662F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353744" y="5166585"/>
                <a:ext cx="9461285" cy="3993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69FB87E-23D1-9C46-A403-642440CF8642}"/>
              </a:ext>
            </a:extLst>
          </p:cNvPr>
          <p:cNvSpPr txBox="1">
            <a:spLocks/>
          </p:cNvSpPr>
          <p:nvPr/>
        </p:nvSpPr>
        <p:spPr>
          <a:xfrm>
            <a:off x="1512206" y="5929320"/>
            <a:ext cx="11646947" cy="77866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You can do this!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IUDs are good for your patients.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 The risks are minimal.</a:t>
            </a:r>
          </a:p>
          <a:p>
            <a:pPr hangingPunct="1">
              <a:buClr>
                <a:schemeClr val="accent4"/>
              </a:buClr>
            </a:pPr>
            <a:r>
              <a:rPr lang="en-US" sz="5400" b="0" dirty="0">
                <a:solidFill>
                  <a:schemeClr val="bg2"/>
                </a:solidFill>
              </a:rPr>
              <a:t>The benefits are enormous.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5169C-B0DB-E240-A26C-040A28FFFE5B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96263BA-1937-1E46-A9A1-30F104B4D66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41" b="-18441"/>
          <a:stretch/>
        </p:blipFill>
        <p:spPr>
          <a:xfrm>
            <a:off x="14363700" y="0"/>
            <a:ext cx="10020300" cy="14264640"/>
          </a:xfrm>
        </p:spPr>
      </p:pic>
    </p:spTree>
    <p:extLst>
      <p:ext uri="{BB962C8B-B14F-4D97-AF65-F5344CB8AC3E}">
        <p14:creationId xmlns:p14="http://schemas.microsoft.com/office/powerpoint/2010/main" val="4763755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FE09FD3-C1F9-AD4A-B78C-681CD6AF43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6389"/>
          <a:stretch>
            <a:fillRect/>
          </a:stretch>
        </p:blipFill>
        <p:spPr>
          <a:xfrm>
            <a:off x="10553700" y="0"/>
            <a:ext cx="13830300" cy="13715996"/>
          </a:xfrm>
        </p:spPr>
      </p:pic>
      <p:sp>
        <p:nvSpPr>
          <p:cNvPr id="785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11" name="Shape 521">
            <a:extLst>
              <a:ext uri="{FF2B5EF4-FFF2-40B4-BE49-F238E27FC236}">
                <a16:creationId xmlns:a16="http://schemas.microsoft.com/office/drawing/2014/main" id="{0E06862D-A11C-4D44-8EAA-EEE9C16157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b="2368"/>
          <a:stretch/>
        </p:blipFill>
        <p:spPr bwMode="auto">
          <a:xfrm>
            <a:off x="15484787" y="531806"/>
            <a:ext cx="4770706" cy="5881497"/>
          </a:xfrm>
          <a:prstGeom prst="rect">
            <a:avLst/>
          </a:prstGeom>
          <a:noFill/>
          <a:ln>
            <a:noFill/>
          </a:ln>
          <a:effectLst>
            <a:outerShdw blurRad="228600" dist="88900" dir="4380000" sx="105000" sy="105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4147AD9-EB4B-9E45-9945-7EDA28FB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r="1359"/>
          <a:stretch/>
        </p:blipFill>
        <p:spPr bwMode="auto">
          <a:xfrm>
            <a:off x="15484928" y="6858000"/>
            <a:ext cx="4770565" cy="6346171"/>
          </a:xfrm>
          <a:prstGeom prst="rect">
            <a:avLst/>
          </a:prstGeom>
          <a:noFill/>
          <a:ln>
            <a:noFill/>
          </a:ln>
          <a:effectLst>
            <a:outerShdw blurRad="228600" dist="88900" dir="4380000" sx="105000" sy="105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8FFB5C-9E61-5241-9AB5-C16B5A852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542" y="3725780"/>
            <a:ext cx="8262257" cy="1002287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2500"/>
              </a:lnSpc>
            </a:pPr>
            <a:r>
              <a:rPr lang="en-US" sz="10000" b="0" dirty="0"/>
              <a:t>RESOURCES.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FFCAE5-B61E-B842-AEEF-BC07B7EFF8D4}"/>
                  </a:ext>
                </a:extLst>
              </p14:cNvPr>
              <p14:cNvContentPartPr/>
              <p14:nvPr/>
            </p14:nvContentPartPr>
            <p14:xfrm>
              <a:off x="1753445" y="5349341"/>
              <a:ext cx="6145372" cy="4571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FFCAE5-B61E-B842-AEEF-BC07B7EFF8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4671" y="5191825"/>
                <a:ext cx="6462559" cy="360394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DBB0276-3B7E-7E45-9DF9-841A949404E5}"/>
              </a:ext>
            </a:extLst>
          </p:cNvPr>
          <p:cNvSpPr/>
          <p:nvPr/>
        </p:nvSpPr>
        <p:spPr>
          <a:xfrm>
            <a:off x="1567542" y="6109373"/>
            <a:ext cx="7339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9"/>
              </a:rPr>
              <a:t>Your Birth Control Choices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0"/>
              </a:rPr>
              <a:t>IUD Fact Sheet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1"/>
              </a:rPr>
              <a:t>Copper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hangingPunct="1"/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  <a:ea typeface="Open Sans Extrabold" panose="020B0606030504020204" pitchFamily="34" charset="0"/>
                <a:cs typeface="Open Sans Extrabold" panose="020B0606030504020204" pitchFamily="34" charset="0"/>
                <a:hlinkClick r:id="rId12"/>
              </a:rPr>
              <a:t>Progestin IUD User Guide</a:t>
            </a:r>
            <a:endParaRPr lang="en-US" dirty="0">
              <a:solidFill>
                <a:schemeClr val="accent1"/>
              </a:solidFill>
              <a:latin typeface="Tw Cen MT" panose="020B06020201040206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109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EF7F24-74F1-8D40-B695-FCBABCD37A6B}"/>
              </a:ext>
            </a:extLst>
          </p:cNvPr>
          <p:cNvSpPr/>
          <p:nvPr/>
        </p:nvSpPr>
        <p:spPr>
          <a:xfrm>
            <a:off x="0" y="25357"/>
            <a:ext cx="24384000" cy="13716000"/>
          </a:xfrm>
          <a:prstGeom prst="rect">
            <a:avLst/>
          </a:prstGeom>
          <a:solidFill>
            <a:schemeClr val="tx2"/>
          </a:solidFill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8D2C4E-1B7F-3B41-B492-E5BDAC956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7" y="11875712"/>
            <a:ext cx="3360856" cy="1637046"/>
          </a:xfrm>
          <a:prstGeom prst="rect">
            <a:avLst/>
          </a:prstGeom>
        </p:spPr>
      </p:pic>
      <p:sp>
        <p:nvSpPr>
          <p:cNvPr id="275" name="Rectangle 7"/>
          <p:cNvSpPr/>
          <p:nvPr/>
        </p:nvSpPr>
        <p:spPr>
          <a:xfrm>
            <a:off x="0" y="0"/>
            <a:ext cx="24384000" cy="1162307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F68B17-BBCA-F54E-AB9B-2278F7486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-3418634" y="-2880415"/>
            <a:ext cx="15610634" cy="15321355"/>
          </a:xfrm>
          <a:prstGeom prst="rect">
            <a:avLst/>
          </a:prstGeom>
        </p:spPr>
      </p:pic>
      <p:sp>
        <p:nvSpPr>
          <p:cNvPr id="277" name="Rectangle 9"/>
          <p:cNvSpPr/>
          <p:nvPr/>
        </p:nvSpPr>
        <p:spPr>
          <a:xfrm>
            <a:off x="9046029" y="11623078"/>
            <a:ext cx="15337971" cy="2092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547C8C7-D43D-7A49-849D-04C6B333B1C1}"/>
              </a:ext>
            </a:extLst>
          </p:cNvPr>
          <p:cNvSpPr txBox="1"/>
          <p:nvPr/>
        </p:nvSpPr>
        <p:spPr>
          <a:xfrm>
            <a:off x="9046029" y="-27884"/>
            <a:ext cx="15337971" cy="1192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en-US" sz="1760" dirty="0">
                <a:solidFill>
                  <a:schemeClr val="bg2"/>
                </a:solidFill>
              </a:rPr>
              <a:t>Alan Guttmacher Institute  (</a:t>
            </a:r>
            <a:r>
              <a:rPr lang="en-US" sz="1760" u="sng" dirty="0" err="1">
                <a:solidFill>
                  <a:schemeClr val="bg2"/>
                </a:solidFill>
              </a:rPr>
              <a:t>www.agi-usa.org</a:t>
            </a:r>
            <a:r>
              <a:rPr lang="en-US" sz="1760" dirty="0">
                <a:solidFill>
                  <a:schemeClr val="bg2"/>
                </a:solidFill>
              </a:rPr>
              <a:t>)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Association of Reproductive Health Professionals (ARHP)  (</a:t>
            </a:r>
            <a:r>
              <a:rPr lang="en-US" sz="1760" u="sng" dirty="0" err="1">
                <a:solidFill>
                  <a:schemeClr val="bg2"/>
                </a:solidFill>
              </a:rPr>
              <a:t>www.arhp.org</a:t>
            </a:r>
            <a:r>
              <a:rPr lang="en-US" sz="1760" dirty="0">
                <a:solidFill>
                  <a:schemeClr val="bg2"/>
                </a:solidFill>
              </a:rPr>
              <a:t>) 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Barbosa, I.  (1995) Ovarian function after seven years' use of a levonorgestrel IUD.  </a:t>
            </a:r>
            <a:r>
              <a:rPr lang="en-US" sz="1760" i="1" dirty="0">
                <a:solidFill>
                  <a:schemeClr val="bg2"/>
                </a:solidFill>
              </a:rPr>
              <a:t>Advances in Contraception</a:t>
            </a:r>
            <a:r>
              <a:rPr lang="en-US" sz="1760" dirty="0">
                <a:solidFill>
                  <a:schemeClr val="bg2"/>
                </a:solidFill>
              </a:rPr>
              <a:t>. 11(2):85-95.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CDC Medical eligibility criteria for contraceptive use 2012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Chi, IC, et al, Performance of the copper T-380A intrauterine device in breastfeeding women, </a:t>
            </a:r>
            <a:r>
              <a:rPr lang="en-US" sz="1760" i="1" dirty="0">
                <a:solidFill>
                  <a:schemeClr val="bg2"/>
                </a:solidFill>
              </a:rPr>
              <a:t>Contraception</a:t>
            </a:r>
            <a:r>
              <a:rPr lang="en-US" sz="1760" dirty="0">
                <a:solidFill>
                  <a:schemeClr val="bg2"/>
                </a:solidFill>
              </a:rPr>
              <a:t> 39(6):603-18.  1989</a:t>
            </a:r>
          </a:p>
          <a:p>
            <a:pPr lvl="0"/>
            <a:r>
              <a:rPr lang="en-US" sz="1760" u="sng" dirty="0" err="1">
                <a:solidFill>
                  <a:schemeClr val="bg2"/>
                </a:solidFill>
              </a:rPr>
              <a:t>www.cochrane.org</a:t>
            </a:r>
            <a:endParaRPr lang="en-US" sz="1760" dirty="0">
              <a:solidFill>
                <a:schemeClr val="bg2"/>
              </a:solidFill>
            </a:endParaRPr>
          </a:p>
          <a:p>
            <a:pPr lvl="0"/>
            <a:r>
              <a:rPr lang="en-US" sz="1760" u="sng" dirty="0">
                <a:solidFill>
                  <a:schemeClr val="bg2"/>
                </a:solidFill>
              </a:rPr>
              <a:t>www. </a:t>
            </a:r>
            <a:r>
              <a:rPr lang="en-US" sz="1760" u="sng" dirty="0" err="1">
                <a:solidFill>
                  <a:schemeClr val="bg2"/>
                </a:solidFill>
              </a:rPr>
              <a:t>contraceptiononline.org</a:t>
            </a:r>
            <a:endParaRPr lang="en-US" sz="1760" dirty="0">
              <a:solidFill>
                <a:schemeClr val="bg2"/>
              </a:solidFill>
            </a:endParaRP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Daniels K, Daugherty J and Jones J, Current contraceptive status among women aged 15–44: United States, 2011–2013, </a:t>
            </a:r>
            <a:r>
              <a:rPr lang="en-US" sz="1760" i="1" dirty="0">
                <a:solidFill>
                  <a:schemeClr val="bg2"/>
                </a:solidFill>
              </a:rPr>
              <a:t>National Health Statistics Reports</a:t>
            </a:r>
            <a:r>
              <a:rPr lang="en-US" sz="1760" dirty="0">
                <a:solidFill>
                  <a:schemeClr val="bg2"/>
                </a:solidFill>
              </a:rPr>
              <a:t>, 2014, No. 173, </a:t>
            </a:r>
            <a:r>
              <a:rPr lang="en-US" sz="1760" u="sng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http://www.cdc.gov/nchs/data/databriefs/db173.pdf</a:t>
            </a:r>
            <a:r>
              <a:rPr lang="en-US" sz="1760" dirty="0">
                <a:solidFill>
                  <a:schemeClr val="bg2"/>
                </a:solidFill>
              </a:rPr>
              <a:t>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Farley, TM (1992). Intrauterine devices and pelvic inflammatory disease: an international perspective.  </a:t>
            </a:r>
            <a:r>
              <a:rPr lang="en-US" sz="1760" i="1" dirty="0">
                <a:solidFill>
                  <a:schemeClr val="bg2"/>
                </a:solidFill>
              </a:rPr>
              <a:t>Lancet</a:t>
            </a:r>
            <a:r>
              <a:rPr lang="en-US" sz="1760" dirty="0">
                <a:solidFill>
                  <a:schemeClr val="bg2"/>
                </a:solidFill>
              </a:rPr>
              <a:t>.  339: 785-788.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Finer LB, </a:t>
            </a:r>
            <a:r>
              <a:rPr lang="en-US" sz="1760" dirty="0" err="1">
                <a:solidFill>
                  <a:schemeClr val="bg2"/>
                </a:solidFill>
              </a:rPr>
              <a:t>Jerman</a:t>
            </a:r>
            <a:r>
              <a:rPr lang="en-US" sz="1760" dirty="0">
                <a:solidFill>
                  <a:schemeClr val="bg2"/>
                </a:solidFill>
              </a:rPr>
              <a:t> J and Kavanaugh ML, </a:t>
            </a:r>
            <a:r>
              <a:rPr lang="en-US" sz="1760" u="sng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contraceptive methods in the United States, 2007–2009</a:t>
            </a:r>
            <a:r>
              <a:rPr lang="en-US" sz="1760" dirty="0">
                <a:solidFill>
                  <a:schemeClr val="bg2"/>
                </a:solidFill>
              </a:rPr>
              <a:t>, </a:t>
            </a:r>
            <a:r>
              <a:rPr lang="en-US" sz="1760" i="1" dirty="0">
                <a:solidFill>
                  <a:schemeClr val="bg2"/>
                </a:solidFill>
              </a:rPr>
              <a:t>Fertility and Sterility</a:t>
            </a:r>
            <a:r>
              <a:rPr lang="en-US" sz="1760" dirty="0">
                <a:solidFill>
                  <a:schemeClr val="bg2"/>
                </a:solidFill>
              </a:rPr>
              <a:t>, 2012, 98(4):893–897.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Grimes, D et al.  Immediate postpartum insertion of intrauterine devices.  Cochrane Review, 2005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Grimes DA, et al (1999). Prophylactic antibiotics for intrauterine device insertion: a meta-analysis of the randomized controlled trials. </a:t>
            </a:r>
            <a:r>
              <a:rPr lang="en-US" sz="1760" i="1" dirty="0">
                <a:solidFill>
                  <a:schemeClr val="bg2"/>
                </a:solidFill>
              </a:rPr>
              <a:t>Contraception</a:t>
            </a:r>
            <a:r>
              <a:rPr lang="en-US" sz="1760" dirty="0">
                <a:solidFill>
                  <a:schemeClr val="bg2"/>
                </a:solidFill>
              </a:rPr>
              <a:t>. 60:57–63.</a:t>
            </a:r>
          </a:p>
          <a:p>
            <a:pPr lvl="0"/>
            <a:r>
              <a:rPr lang="en-US" sz="1760" u="sng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https://www.guttmacher.org/fact-sheet/contraceptive-method-use-united-states</a:t>
            </a:r>
            <a:endParaRPr lang="en-US" sz="1760" dirty="0">
              <a:solidFill>
                <a:schemeClr val="bg2"/>
              </a:solidFill>
            </a:endParaRP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Hatcher RA. </a:t>
            </a:r>
            <a:r>
              <a:rPr lang="en-US" sz="1760" i="1" dirty="0">
                <a:solidFill>
                  <a:schemeClr val="bg2"/>
                </a:solidFill>
              </a:rPr>
              <a:t>Contraceptive Technology</a:t>
            </a:r>
            <a:r>
              <a:rPr lang="en-US" sz="1760" dirty="0">
                <a:solidFill>
                  <a:schemeClr val="bg2"/>
                </a:solidFill>
              </a:rPr>
              <a:t>. 20th ed. Ardent Media; 2011.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Kavanaugh ML, </a:t>
            </a:r>
            <a:r>
              <a:rPr lang="en-US" sz="1760" dirty="0" err="1">
                <a:solidFill>
                  <a:schemeClr val="bg2"/>
                </a:solidFill>
              </a:rPr>
              <a:t>Jerman</a:t>
            </a:r>
            <a:r>
              <a:rPr lang="en-US" sz="1760" dirty="0">
                <a:solidFill>
                  <a:schemeClr val="bg2"/>
                </a:solidFill>
              </a:rPr>
              <a:t> J and Finer LB, </a:t>
            </a:r>
            <a:r>
              <a:rPr lang="en-US" sz="1760" u="sng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reversible contraceptive methods among United States women, 2009–2012</a:t>
            </a:r>
            <a:r>
              <a:rPr lang="en-US" sz="1760" dirty="0">
                <a:solidFill>
                  <a:schemeClr val="bg2"/>
                </a:solidFill>
              </a:rPr>
              <a:t>, </a:t>
            </a:r>
            <a:r>
              <a:rPr lang="en-US" sz="1760" i="1" dirty="0">
                <a:solidFill>
                  <a:schemeClr val="bg2"/>
                </a:solidFill>
              </a:rPr>
              <a:t>Obstetrics &amp; Gynecology</a:t>
            </a:r>
            <a:r>
              <a:rPr lang="en-US" sz="1760" dirty="0">
                <a:solidFill>
                  <a:schemeClr val="bg2"/>
                </a:solidFill>
              </a:rPr>
              <a:t>, 2015, 126(5):917–927.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www.Not-2-Late.com</a:t>
            </a:r>
          </a:p>
          <a:p>
            <a:pPr lvl="0"/>
            <a:r>
              <a:rPr lang="en-US" sz="1760" u="sng" dirty="0" err="1">
                <a:solidFill>
                  <a:schemeClr val="bg2"/>
                </a:solidFill>
              </a:rPr>
              <a:t>www.plannedparenthood.org</a:t>
            </a:r>
            <a:endParaRPr lang="en-US" sz="1760" dirty="0">
              <a:solidFill>
                <a:schemeClr val="bg2"/>
              </a:solidFill>
            </a:endParaRP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Rivera, R. (1999). "The mechanism of action of hormonal contraceptives and intrauterine contraceptive devices." </a:t>
            </a:r>
            <a:r>
              <a:rPr lang="en-US" sz="1760" i="1" dirty="0">
                <a:solidFill>
                  <a:schemeClr val="bg2"/>
                </a:solidFill>
              </a:rPr>
              <a:t>American Journal of Obstetrics &amp; Gynecology</a:t>
            </a:r>
            <a:r>
              <a:rPr lang="en-US" sz="1760" dirty="0">
                <a:solidFill>
                  <a:schemeClr val="bg2"/>
                </a:solidFill>
              </a:rPr>
              <a:t> </a:t>
            </a:r>
            <a:r>
              <a:rPr lang="en-US" sz="1760" b="1" dirty="0">
                <a:solidFill>
                  <a:schemeClr val="bg2"/>
                </a:solidFill>
              </a:rPr>
              <a:t>181</a:t>
            </a:r>
            <a:r>
              <a:rPr lang="en-US" sz="1760" dirty="0">
                <a:solidFill>
                  <a:schemeClr val="bg2"/>
                </a:solidFill>
              </a:rPr>
              <a:t>(5): 1263-1269</a:t>
            </a:r>
          </a:p>
          <a:p>
            <a:pPr lvl="0"/>
            <a:r>
              <a:rPr lang="en-US" sz="1760" dirty="0" err="1">
                <a:solidFill>
                  <a:schemeClr val="bg2"/>
                </a:solidFill>
              </a:rPr>
              <a:t>Rogovskaya</a:t>
            </a:r>
            <a:r>
              <a:rPr lang="en-US" sz="1760" dirty="0">
                <a:solidFill>
                  <a:schemeClr val="bg2"/>
                </a:solidFill>
              </a:rPr>
              <a:t>, S (2005). Effect of a levonorgestrel intrauterine system on women with type 1 diabetes: a randomized trial. </a:t>
            </a:r>
            <a:r>
              <a:rPr lang="en-US" sz="1760" i="1" dirty="0">
                <a:solidFill>
                  <a:schemeClr val="bg2"/>
                </a:solidFill>
              </a:rPr>
              <a:t>Obstetrics and Gynecology</a:t>
            </a:r>
            <a:r>
              <a:rPr lang="en-US" sz="1760" dirty="0">
                <a:solidFill>
                  <a:schemeClr val="bg2"/>
                </a:solidFill>
              </a:rPr>
              <a:t>. 105 (4): 811-815.</a:t>
            </a:r>
          </a:p>
          <a:p>
            <a:pPr lvl="0"/>
            <a:r>
              <a:rPr lang="en-US" sz="1760" dirty="0" err="1">
                <a:solidFill>
                  <a:schemeClr val="bg2"/>
                </a:solidFill>
              </a:rPr>
              <a:t>Sivin</a:t>
            </a:r>
            <a:r>
              <a:rPr lang="en-US" sz="1760" dirty="0">
                <a:solidFill>
                  <a:schemeClr val="bg2"/>
                </a:solidFill>
              </a:rPr>
              <a:t>, I (1991). Prolonged intrauterine contraception: a seven-year randomized study of the levonorgestrel 20 mcg/day (</a:t>
            </a:r>
            <a:r>
              <a:rPr lang="en-US" sz="1760" dirty="0" err="1">
                <a:solidFill>
                  <a:schemeClr val="bg2"/>
                </a:solidFill>
              </a:rPr>
              <a:t>LNg</a:t>
            </a:r>
            <a:r>
              <a:rPr lang="en-US" sz="1760" dirty="0">
                <a:solidFill>
                  <a:schemeClr val="bg2"/>
                </a:solidFill>
              </a:rPr>
              <a:t> 20) and the Copper T380 Ag IUDS. Contraception.  44(5): 473-480.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UNDP. Long-term reversible contraception: Twelve years of experience with the TCu380A and TCu220C. (1997) Contraception. 56(6): 341-352.</a:t>
            </a:r>
          </a:p>
          <a:p>
            <a:pPr lvl="0"/>
            <a:r>
              <a:rPr lang="en-US" sz="1760" dirty="0">
                <a:solidFill>
                  <a:schemeClr val="bg2"/>
                </a:solidFill>
              </a:rPr>
              <a:t>WHO.  Medical eligibility criteria for contraceptive use - 4th edition, 2009.</a:t>
            </a:r>
          </a:p>
          <a:p>
            <a:pPr lvl="0"/>
            <a:r>
              <a:rPr lang="en-US" sz="1760" dirty="0" err="1">
                <a:solidFill>
                  <a:schemeClr val="bg2"/>
                </a:solidFill>
              </a:rPr>
              <a:t>Zieman</a:t>
            </a:r>
            <a:r>
              <a:rPr lang="en-US" sz="1760" dirty="0">
                <a:solidFill>
                  <a:schemeClr val="bg2"/>
                </a:solidFill>
              </a:rPr>
              <a:t> M, Hatcher RA, Allen AZ, Lathrop E, Haddad L. </a:t>
            </a:r>
            <a:r>
              <a:rPr lang="en-US" sz="1760" i="1" dirty="0">
                <a:solidFill>
                  <a:schemeClr val="bg2"/>
                </a:solidFill>
              </a:rPr>
              <a:t>2019-2020 Managing Contraception: For Your Pocket</a:t>
            </a:r>
            <a:r>
              <a:rPr lang="en-US" sz="1760" dirty="0">
                <a:solidFill>
                  <a:schemeClr val="bg2"/>
                </a:solidFill>
              </a:rPr>
              <a:t>. 15th ed. Tiger, GA: Bridging the Gap Foundation; 2019.</a:t>
            </a:r>
          </a:p>
          <a:p>
            <a:r>
              <a:rPr lang="en-US" sz="1760" dirty="0">
                <a:solidFill>
                  <a:schemeClr val="bg2"/>
                </a:solidFill>
              </a:rPr>
              <a:t> 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436F942-45FD-124E-B7D2-74A84A400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542" y="3725780"/>
            <a:ext cx="8262257" cy="1002287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ts val="12500"/>
              </a:lnSpc>
            </a:pPr>
            <a:r>
              <a:rPr lang="en-US" sz="10000" b="0" dirty="0"/>
              <a:t>REFERENCES.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CBB574-0045-BE41-8063-9122550790EE}"/>
                  </a:ext>
                </a:extLst>
              </p14:cNvPr>
              <p14:cNvContentPartPr/>
              <p14:nvPr/>
            </p14:nvContentPartPr>
            <p14:xfrm>
              <a:off x="1753445" y="5349341"/>
              <a:ext cx="6145372" cy="4571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CBB574-0045-BE41-8063-9122550790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4671" y="5191825"/>
                <a:ext cx="6462559" cy="3603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577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FFC1F3-891E-C84A-9B03-DA6413A79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 b="49370"/>
          <a:stretch/>
        </p:blipFill>
        <p:spPr>
          <a:xfrm>
            <a:off x="-2862623" y="-4389120"/>
            <a:ext cx="29490632" cy="14654445"/>
          </a:xfrm>
          <a:prstGeom prst="rect">
            <a:avLst/>
          </a:prstGeom>
        </p:spPr>
      </p:pic>
      <p:sp>
        <p:nvSpPr>
          <p:cNvPr id="795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799" name="Rectangle 12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3C3C3C"/>
                </a:solidFill>
              </a:defRPr>
            </a:pPr>
            <a:endParaRPr b="1" dirty="0">
              <a:latin typeface="Tw Cen MT" panose="020B0602020104020603" pitchFamily="34" charset="77"/>
            </a:endParaRPr>
          </a:p>
        </p:txBody>
      </p:sp>
      <p:sp>
        <p:nvSpPr>
          <p:cNvPr id="798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0" dirty="0"/>
              <a:t>THANK YOU</a:t>
            </a:r>
            <a:r>
              <a:rPr lang="en-US" b="0" dirty="0"/>
              <a:t>.</a:t>
            </a:r>
            <a:endParaRPr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3EF621-3ABF-9C42-8AA3-F22E1CA6B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09" y="9838605"/>
            <a:ext cx="7341382" cy="3575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C2433D4-120C-A54A-88F1-DAECDDB3C4A5}"/>
                  </a:ext>
                </a:extLst>
              </p14:cNvPr>
              <p14:cNvContentPartPr/>
              <p14:nvPr/>
            </p14:nvContentPartPr>
            <p14:xfrm>
              <a:off x="6265586" y="8092541"/>
              <a:ext cx="11706523" cy="8709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C2433D4-120C-A54A-88F1-DAECDDB3C4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445" y="7871406"/>
                <a:ext cx="12150806" cy="52900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74963" y="1077689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25B1A9-386E-BC4D-A6AA-810792E3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65058" r="3"/>
          <a:stretch/>
        </p:blipFill>
        <p:spPr>
          <a:xfrm>
            <a:off x="6866856" y="10623669"/>
            <a:ext cx="2167996" cy="743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8367CD-E8CA-B547-B8E5-4DDA2ADDD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474430" y="2137616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036894" y="3274724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3902804" y="1063910"/>
            <a:ext cx="2167996" cy="2127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BA776-4247-B34B-9074-DB8D3BC1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700462" y="688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579734" y="6852274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166062" y="7916184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669952" y="2137616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Contraceptive Method Use: U.S.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6705600" y="2394702"/>
              <a:ext cx="109728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V="1">
                <a:off x="6546830" y="2237321"/>
                <a:ext cx="112899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05310" y="500502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036894" y="9475918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5025168"/>
            <a:ext cx="2167996" cy="21278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116B2E-89A1-5D47-8596-64C515E9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297272" y="127938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A2BAE7-9D6B-8140-A39A-78797EB44E9F}"/>
              </a:ext>
            </a:extLst>
          </p:cNvPr>
          <p:cNvSpPr/>
          <p:nvPr/>
        </p:nvSpPr>
        <p:spPr>
          <a:xfrm>
            <a:off x="2253353" y="2942780"/>
            <a:ext cx="19877294" cy="9235440"/>
          </a:xfrm>
          <a:prstGeom prst="rect">
            <a:avLst/>
          </a:prstGeom>
          <a:solidFill>
            <a:schemeClr val="bg2">
              <a:alpha val="69563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B80E2-FB3F-2246-965C-47F5F011143A}"/>
              </a:ext>
            </a:extLst>
          </p:cNvPr>
          <p:cNvSpPr txBox="1"/>
          <p:nvPr/>
        </p:nvSpPr>
        <p:spPr>
          <a:xfrm>
            <a:off x="12368689" y="13014446"/>
            <a:ext cx="18946301" cy="9310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95B6F"/>
                </a:solidFill>
                <a:sym typeface="Calibri"/>
              </a:rPr>
              <a:t>Daniels K, Daugherty J and Jones J, Current contraceptive status among women aged 15–44: United States, 2011–2013, </a:t>
            </a:r>
            <a:r>
              <a:rPr lang="en-US" sz="1000" i="1" dirty="0">
                <a:solidFill>
                  <a:srgbClr val="395B6F"/>
                </a:solidFill>
                <a:sym typeface="Calibri"/>
              </a:rPr>
              <a:t>National Health Statistics Reports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, 2014, No. 173, </a:t>
            </a:r>
            <a:r>
              <a:rPr lang="en-US" sz="1000" u="sng" dirty="0">
                <a:solidFill>
                  <a:srgbClr val="395B6F"/>
                </a:solidFill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http://www.cdc.gov/nchs/data/databriefs/db173.pdf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.</a:t>
            </a:r>
            <a:endParaRPr lang="en-US" sz="1000" dirty="0">
              <a:solidFill>
                <a:srgbClr val="395B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95B6F"/>
                </a:solidFill>
                <a:sym typeface="Calibri"/>
              </a:rPr>
              <a:t>Kavanaugh ML, </a:t>
            </a:r>
            <a:r>
              <a:rPr lang="en-US" sz="1000" dirty="0" err="1">
                <a:solidFill>
                  <a:srgbClr val="395B6F"/>
                </a:solidFill>
                <a:sym typeface="Calibri"/>
              </a:rPr>
              <a:t>Jerman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 J and Finer LB, </a:t>
            </a:r>
            <a:r>
              <a:rPr lang="en-US" sz="1000" u="sng" dirty="0">
                <a:solidFill>
                  <a:srgbClr val="395B6F"/>
                </a:solidFill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reversible contraceptive methods among United States women, 2009–2012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, </a:t>
            </a:r>
            <a:r>
              <a:rPr lang="en-US" sz="1000" i="1" dirty="0">
                <a:solidFill>
                  <a:srgbClr val="395B6F"/>
                </a:solidFill>
                <a:sym typeface="Calibri"/>
              </a:rPr>
              <a:t>Obstetrics &amp; Gynecology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, 2015, 126(5):917–927.</a:t>
            </a:r>
            <a:endParaRPr lang="en-US" sz="1000" dirty="0">
              <a:solidFill>
                <a:srgbClr val="395B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95B6F"/>
                </a:solidFill>
                <a:sym typeface="Calibri"/>
              </a:rPr>
              <a:t>Finer LB, </a:t>
            </a:r>
            <a:r>
              <a:rPr lang="en-US" sz="1000" dirty="0" err="1">
                <a:solidFill>
                  <a:srgbClr val="395B6F"/>
                </a:solidFill>
                <a:sym typeface="Calibri"/>
              </a:rPr>
              <a:t>Jerman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 J and Kavanaugh ML, </a:t>
            </a:r>
            <a:r>
              <a:rPr lang="en-US" sz="1000" u="sng" dirty="0">
                <a:solidFill>
                  <a:srgbClr val="395B6F"/>
                </a:solidFill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 in use of long-acting contraceptive methods in the United States, 2007–2009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, </a:t>
            </a:r>
            <a:r>
              <a:rPr lang="en-US" sz="1000" i="1" dirty="0">
                <a:solidFill>
                  <a:srgbClr val="395B6F"/>
                </a:solidFill>
                <a:sym typeface="Calibri"/>
              </a:rPr>
              <a:t>Fertility and Sterility</a:t>
            </a:r>
            <a:r>
              <a:rPr lang="en-US" sz="1000" dirty="0">
                <a:solidFill>
                  <a:srgbClr val="395B6F"/>
                </a:solidFill>
                <a:sym typeface="Calibri"/>
              </a:rPr>
              <a:t>, 2012, 98(4):893–897.</a:t>
            </a:r>
            <a:endParaRPr lang="en-US" sz="1000" dirty="0">
              <a:solidFill>
                <a:srgbClr val="395B6F"/>
              </a:solidFill>
            </a:endParaRPr>
          </a:p>
          <a:p>
            <a:pPr marL="285750" lvl="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395B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395B6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44" name="Google Shape;128;p3">
            <a:extLst>
              <a:ext uri="{FF2B5EF4-FFF2-40B4-BE49-F238E27FC236}">
                <a16:creationId xmlns:a16="http://schemas.microsoft.com/office/drawing/2014/main" id="{9F6272C6-085B-4846-AA18-1289CBC1A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177648"/>
              </p:ext>
            </p:extLst>
          </p:nvPr>
        </p:nvGraphicFramePr>
        <p:xfrm>
          <a:off x="4412456" y="3556436"/>
          <a:ext cx="15559088" cy="868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10" imgW="8331300" imgH="4597500" progId="Excel.Chart.8">
                  <p:embed/>
                </p:oleObj>
              </mc:Choice>
              <mc:Fallback>
                <p:oleObj name="Chart" r:id="rId10" imgW="8331300" imgH="4597500" progId="Excel.Chart.8">
                  <p:embed/>
                  <p:pic>
                    <p:nvPicPr>
                      <p:cNvPr id="128" name="Google Shape;128;p3"/>
                      <p:cNvPicPr preferRelativeResize="0"/>
                      <p:nvPr/>
                    </p:nvPicPr>
                    <p:blipFill rotWithShape="1">
                      <a:blip r:embed="rId11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4412456" y="3556436"/>
                        <a:ext cx="15559088" cy="868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746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r="2"/>
          <a:stretch/>
        </p:blipFill>
        <p:spPr>
          <a:xfrm flipH="1">
            <a:off x="19607839" y="-306477"/>
            <a:ext cx="4776161" cy="9707796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74880" y="3975866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PATIENT CASE: </a:t>
            </a:r>
            <a:b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Diane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12374880" y="7092995"/>
            <a:ext cx="894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21-years-old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Post-partum 4 weeks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48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Thinking about tubal sterilization</a:t>
            </a:r>
            <a:endParaRPr lang="en-US" altLang="en-US" sz="48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12374880" y="5334299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47794" y="5207574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6E171D-282D-B944-B1B2-A87B612669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-391" r="42061" b="391"/>
          <a:stretch/>
        </p:blipFill>
        <p:spPr>
          <a:xfrm>
            <a:off x="1232189" y="-36576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820B5-0274-9441-A27F-FBD9D42E16F2}"/>
              </a:ext>
            </a:extLst>
          </p:cNvPr>
          <p:cNvSpPr txBox="1"/>
          <p:nvPr/>
        </p:nvSpPr>
        <p:spPr>
          <a:xfrm>
            <a:off x="18240847" y="13377448"/>
            <a:ext cx="6152644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College Student Smiling In Class With Students Behind Her by Jacob Lund Photography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768A196-B4EE-E74C-B8A1-73DB75185D1E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25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74963" y="1077689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25B1A9-386E-BC4D-A6AA-810792E3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65058" r="3"/>
          <a:stretch/>
        </p:blipFill>
        <p:spPr>
          <a:xfrm>
            <a:off x="6866856" y="10623669"/>
            <a:ext cx="2167996" cy="743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8367CD-E8CA-B547-B8E5-4DDA2ADDD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474430" y="2137616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467321" y="4035035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3902804" y="1063910"/>
            <a:ext cx="2167996" cy="2127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BA776-4247-B34B-9074-DB8D3BC1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700462" y="688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8175673" y="7854593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166062" y="7916184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3669952" y="2137616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Sterilization Disparities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05310" y="500502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469574" y="11154688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5974196"/>
            <a:ext cx="2167996" cy="21278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116B2E-89A1-5D47-8596-64C515E9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297272" y="127938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A2BAE7-9D6B-8140-A39A-78797EB44E9F}"/>
              </a:ext>
            </a:extLst>
          </p:cNvPr>
          <p:cNvSpPr/>
          <p:nvPr/>
        </p:nvSpPr>
        <p:spPr>
          <a:xfrm>
            <a:off x="5603113" y="3251055"/>
            <a:ext cx="13177774" cy="8768370"/>
          </a:xfrm>
          <a:prstGeom prst="rect">
            <a:avLst/>
          </a:prstGeom>
          <a:solidFill>
            <a:schemeClr val="tx1">
              <a:lumMod val="85000"/>
              <a:alpha val="69563"/>
            </a:schemeClr>
          </a:solidFill>
          <a:ln w="25400" cap="flat">
            <a:solidFill>
              <a:schemeClr val="tx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40" name="Google Shape;143;p5">
            <a:extLst>
              <a:ext uri="{FF2B5EF4-FFF2-40B4-BE49-F238E27FC236}">
                <a16:creationId xmlns:a16="http://schemas.microsoft.com/office/drawing/2014/main" id="{4CFECD56-5235-B747-BDB6-394131FE3B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16776"/>
              </p:ext>
            </p:extLst>
          </p:nvPr>
        </p:nvGraphicFramePr>
        <p:xfrm>
          <a:off x="5644083" y="3467785"/>
          <a:ext cx="13095834" cy="855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37A4DF-3D4B-0743-A590-15DC23245712}"/>
              </a:ext>
            </a:extLst>
          </p:cNvPr>
          <p:cNvSpPr txBox="1"/>
          <p:nvPr/>
        </p:nvSpPr>
        <p:spPr>
          <a:xfrm>
            <a:off x="20110075" y="13397158"/>
            <a:ext cx="4273925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sym typeface="Calibri"/>
              </a:rPr>
              <a:t>https://</a:t>
            </a:r>
            <a:r>
              <a:rPr lang="en-US" sz="1000" dirty="0" err="1">
                <a:solidFill>
                  <a:schemeClr val="bg2"/>
                </a:solidFill>
                <a:sym typeface="Calibri"/>
              </a:rPr>
              <a:t>www.guttmacher.org</a:t>
            </a:r>
            <a:r>
              <a:rPr lang="en-US" sz="1000" dirty="0">
                <a:solidFill>
                  <a:schemeClr val="bg2"/>
                </a:solidFill>
                <a:sym typeface="Calibri"/>
              </a:rPr>
              <a:t>/fact-sheet/contraceptive-method-use-united-states</a:t>
            </a:r>
            <a:endParaRPr lang="en-US" sz="1000" dirty="0">
              <a:solidFill>
                <a:schemeClr val="bg2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67370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4BAB4-5B06-CC40-86E3-FC516818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15253" y="-467881"/>
            <a:ext cx="9579321" cy="9523108"/>
          </a:xfrm>
          <a:prstGeom prst="rect">
            <a:avLst/>
          </a:prstGeom>
        </p:spPr>
      </p:pic>
      <p:sp>
        <p:nvSpPr>
          <p:cNvPr id="330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330663" y="11192412"/>
            <a:ext cx="252634" cy="8002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CADF6EA-7AA4-CE42-86B2-03D9BB9D2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1337" y="2828514"/>
            <a:ext cx="8162146" cy="1805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ts val="10126"/>
              </a:lnSpc>
            </a:pPr>
            <a:r>
              <a:rPr lang="en-US" sz="8626" dirty="0">
                <a:ea typeface="Open Sans" panose="020B0606030504020204" pitchFamily="34" charset="0"/>
                <a:cs typeface="Open Sans" panose="020B0606030504020204" pitchFamily="34" charset="0"/>
              </a:rPr>
              <a:t>What about an IUD for Diane?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BDB1E-54A1-BB47-A94F-925BF34E1749}"/>
              </a:ext>
            </a:extLst>
          </p:cNvPr>
          <p:cNvSpPr/>
          <p:nvPr/>
        </p:nvSpPr>
        <p:spPr>
          <a:xfrm>
            <a:off x="811338" y="6469904"/>
            <a:ext cx="7831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Lower discontinuation rates in post-partum patients </a:t>
            </a:r>
          </a:p>
          <a:p>
            <a:pPr indent="-136922" hangingPunct="1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Tx/>
              <a:buChar char="•"/>
            </a:pPr>
            <a:r>
              <a:rPr lang="en-US" altLang="en-US" sz="5400" dirty="0">
                <a:solidFill>
                  <a:schemeClr val="bg2"/>
                </a:solidFill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rPr>
              <a:t> Fully reversible</a:t>
            </a:r>
            <a:endParaRPr lang="en-US" altLang="en-US" sz="5400" dirty="0">
              <a:solidFill>
                <a:schemeClr val="bg2"/>
              </a:solidFill>
              <a:latin typeface="Tw Cen MT" panose="020B0602020104020603" pitchFamily="34" charset="77"/>
              <a:ea typeface="Open Sans" panose="020B0606030504020204" pitchFamily="34" charset="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14:cNvPr>
              <p14:cNvContentPartPr/>
              <p14:nvPr/>
            </p14:nvContentPartPr>
            <p14:xfrm>
              <a:off x="811337" y="5746542"/>
              <a:ext cx="6457646" cy="5492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19B64D-A5DE-1B44-B21A-A15AFE243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51" y="5619817"/>
                <a:ext cx="6711459" cy="308016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Line 548">
            <a:extLst>
              <a:ext uri="{FF2B5EF4-FFF2-40B4-BE49-F238E27FC236}">
                <a16:creationId xmlns:a16="http://schemas.microsoft.com/office/drawing/2014/main" id="{248D2857-4525-7645-937E-D21EA55ADFCF}"/>
              </a:ext>
            </a:extLst>
          </p:cNvPr>
          <p:cNvSpPr/>
          <p:nvPr/>
        </p:nvSpPr>
        <p:spPr>
          <a:xfrm>
            <a:off x="14648545" y="11815015"/>
            <a:ext cx="5930" cy="75125"/>
          </a:xfrm>
          <a:prstGeom prst="line">
            <a:avLst/>
          </a:prstGeom>
          <a:ln w="38100">
            <a:solidFill>
              <a:schemeClr val="tx1"/>
            </a:solidFill>
          </a:ln>
        </p:spPr>
        <p:txBody>
          <a:bodyPr lIns="91438" rIns="91438"/>
          <a:lstStyle/>
          <a:p>
            <a:endParaRPr sz="7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25DF4BD-F5F3-924F-83F8-074B0450903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r="23578"/>
          <a:stretch/>
        </p:blipFill>
        <p:spPr>
          <a:xfrm>
            <a:off x="12192000" y="0"/>
            <a:ext cx="10882860" cy="1371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80AF6-12D0-D14A-8E2E-0635EF34DA98}"/>
              </a:ext>
            </a:extLst>
          </p:cNvPr>
          <p:cNvSpPr txBox="1"/>
          <p:nvPr/>
        </p:nvSpPr>
        <p:spPr>
          <a:xfrm>
            <a:off x="12192000" y="13377448"/>
            <a:ext cx="8454355" cy="3385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Image: Students Chatting During Class by Jacob Lund Photography from </a:t>
            </a:r>
            <a:r>
              <a:rPr lang="en-US" sz="1000" dirty="0" err="1">
                <a:solidFill>
                  <a:schemeClr val="bg2"/>
                </a:solidFill>
              </a:rPr>
              <a:t>NounProject.com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8714A-98B4-6D46-88F1-7113974E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 b="51264"/>
          <a:stretch/>
        </p:blipFill>
        <p:spPr>
          <a:xfrm>
            <a:off x="2420268" y="9964403"/>
            <a:ext cx="7831161" cy="3794169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B6D2802E-81C4-E549-8310-BA75ED2DE5D8}"/>
              </a:ext>
            </a:extLst>
          </p:cNvPr>
          <p:cNvSpPr txBox="1">
            <a:spLocks/>
          </p:cNvSpPr>
          <p:nvPr/>
        </p:nvSpPr>
        <p:spPr>
          <a:xfrm>
            <a:off x="36577" y="12883539"/>
            <a:ext cx="1049308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36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IUD Duration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9448800" y="2394702"/>
              <a:ext cx="54864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9290030" y="2237321"/>
                <a:ext cx="5803581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42" name="Google Shape;159;p8">
            <a:extLst>
              <a:ext uri="{FF2B5EF4-FFF2-40B4-BE49-F238E27FC236}">
                <a16:creationId xmlns:a16="http://schemas.microsoft.com/office/drawing/2014/main" id="{73980DA7-3AC1-5E47-AE83-B11163212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663586"/>
              </p:ext>
            </p:extLst>
          </p:nvPr>
        </p:nvGraphicFramePr>
        <p:xfrm>
          <a:off x="3972737" y="3527158"/>
          <a:ext cx="16438527" cy="7982131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4222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4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1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57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endParaRPr lang="en-US" sz="4400" b="1" u="none" strike="noStrike" cap="none" dirty="0">
                        <a:solidFill>
                          <a:schemeClr val="bg2"/>
                        </a:solidFill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Brand name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endParaRPr lang="en-US" sz="4400" b="1" u="none" strike="noStrike" cap="none" dirty="0">
                        <a:solidFill>
                          <a:schemeClr val="bg2"/>
                        </a:solidFill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Type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endParaRPr lang="en-US" sz="4400" b="1" u="none" strike="noStrike" cap="none" dirty="0">
                        <a:solidFill>
                          <a:schemeClr val="bg2"/>
                        </a:solidFill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Duration: FDA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Duration:</a:t>
                      </a:r>
                      <a:endParaRPr sz="4400" b="0" u="none" strike="noStrike" cap="none" dirty="0">
                        <a:solidFill>
                          <a:schemeClr val="bg2"/>
                        </a:solidFill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evidence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Mirena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dirty="0">
                          <a:solidFill>
                            <a:schemeClr val="bg2"/>
                          </a:solidFill>
                          <a:latin typeface="Tw Cen MT" panose="020B0602020104020603" pitchFamily="34" charset="77"/>
                        </a:rPr>
                        <a:t>Levonorgestrel</a:t>
                      </a: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 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0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Liletta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dirty="0">
                          <a:solidFill>
                            <a:schemeClr val="bg2"/>
                          </a:solidFill>
                          <a:latin typeface="Tw Cen MT" panose="020B0602020104020603" pitchFamily="34" charset="77"/>
                        </a:rPr>
                        <a:t>Levonorgestrel</a:t>
                      </a: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 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8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Skyla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dirty="0">
                          <a:solidFill>
                            <a:schemeClr val="bg2"/>
                          </a:solidFill>
                          <a:latin typeface="Tw Cen MT" panose="020B0602020104020603" pitchFamily="34" charset="77"/>
                        </a:rPr>
                        <a:t>Levonorgestrel</a:t>
                      </a: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 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3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3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Kyleena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dirty="0">
                          <a:solidFill>
                            <a:schemeClr val="bg2"/>
                          </a:solidFill>
                          <a:latin typeface="Tw Cen MT" panose="020B0602020104020603" pitchFamily="34" charset="77"/>
                        </a:rPr>
                        <a:t>Levonorgestrel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5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5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80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Paragard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Copper 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10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12 years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FF79C-E006-CA42-99C4-270CEDFD7C63}"/>
              </a:ext>
            </a:extLst>
          </p:cNvPr>
          <p:cNvSpPr txBox="1"/>
          <p:nvPr/>
        </p:nvSpPr>
        <p:spPr>
          <a:xfrm>
            <a:off x="14262320" y="13180955"/>
            <a:ext cx="10121680" cy="646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US" sz="1000" dirty="0" err="1">
                <a:solidFill>
                  <a:schemeClr val="bg2"/>
                </a:solidFill>
                <a:sym typeface="Calibri"/>
              </a:rPr>
              <a:t>Sivin</a:t>
            </a:r>
            <a:r>
              <a:rPr lang="en-US" sz="1000" dirty="0">
                <a:solidFill>
                  <a:schemeClr val="bg2"/>
                </a:solidFill>
                <a:sym typeface="Calibri"/>
              </a:rPr>
              <a:t>, I (1991). Prolonged intrauterine contraception: a seven-year randomized study of the levonorgestrel 20 mcg/day (</a:t>
            </a:r>
            <a:r>
              <a:rPr lang="en-US" sz="1000" dirty="0" err="1">
                <a:solidFill>
                  <a:schemeClr val="bg2"/>
                </a:solidFill>
                <a:sym typeface="Calibri"/>
              </a:rPr>
              <a:t>LNg</a:t>
            </a:r>
            <a:r>
              <a:rPr lang="en-US" sz="1000" dirty="0">
                <a:solidFill>
                  <a:schemeClr val="bg2"/>
                </a:solidFill>
                <a:sym typeface="Calibri"/>
              </a:rPr>
              <a:t> 20) and the Copper T380 Ag IUDS. Contraception.  44(5): 473-480.</a:t>
            </a:r>
            <a:endParaRPr lang="en-US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  <a:sym typeface="Calibri"/>
              </a:rPr>
              <a:t>UNDP. Long-term reversible contraception: Twelve years of experience with the TCu380A and TCu220C. (1997) Contraception. 56(6): 341-352.</a:t>
            </a:r>
            <a:endParaRPr lang="en-US" sz="1000" dirty="0">
              <a:solidFill>
                <a:schemeClr val="bg2"/>
              </a:solidFill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05456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7132646-7741-3D44-A267-FCFBD56B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0024004" y="10661808"/>
            <a:ext cx="2167996" cy="212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60F4C-C771-4240-91D9-320A0047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040331" y="11855436"/>
            <a:ext cx="2167996" cy="2127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16A30F-D7C1-C240-8E7B-EA351652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12230050"/>
            <a:ext cx="2167996" cy="212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0422-8274-3A4E-AC34-354F7FB7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495736" y="422040"/>
            <a:ext cx="2167996" cy="212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A6B-6FC7-C04B-9FC7-641B7326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69984" y="3201526"/>
            <a:ext cx="2167996" cy="212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CBBE6-4F13-6C42-9DDD-6203466D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1147027" y="3201526"/>
            <a:ext cx="2167996" cy="212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C0E39-2BDE-F342-808B-4EFA042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6117049" y="5111392"/>
            <a:ext cx="2167996" cy="212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71F1E-7FA3-584C-910E-0373C01C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38586" r="47522"/>
          <a:stretch/>
        </p:blipFill>
        <p:spPr>
          <a:xfrm>
            <a:off x="23227132" y="-20822"/>
            <a:ext cx="1156868" cy="13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A5E4-4C5B-6B40-939F-D499FBC6B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5670062" y="9095336"/>
            <a:ext cx="2167996" cy="212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BF38-D7D0-FD4C-B5DD-5813AB35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4987907" y="1566675"/>
            <a:ext cx="2167996" cy="2127820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886BBF1-6703-D844-A52A-28E18B29873D}"/>
              </a:ext>
            </a:extLst>
          </p:cNvPr>
          <p:cNvSpPr txBox="1">
            <a:spLocks/>
          </p:cNvSpPr>
          <p:nvPr/>
        </p:nvSpPr>
        <p:spPr>
          <a:xfrm>
            <a:off x="4326668" y="917542"/>
            <a:ext cx="15730664" cy="1425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 anchor="t">
            <a:normAutofit fontScale="97500"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Open Sans Semibold" panose="020B0606030504020204" pitchFamily="34" charset="0"/>
                <a:ea typeface="+mj-ea"/>
                <a:cs typeface="+mj-cs"/>
                <a:sym typeface="Helvetica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lnSpc>
                <a:spcPts val="9376"/>
              </a:lnSpc>
            </a:pPr>
            <a:r>
              <a:rPr lang="en-US" b="0" dirty="0">
                <a:solidFill>
                  <a:schemeClr val="bg2"/>
                </a:solidFill>
                <a:latin typeface="Tw Cen MT" panose="020B0602020104020603" pitchFamily="34" charset="77"/>
              </a:rPr>
              <a:t>Levonorgestrel</a:t>
            </a:r>
            <a:r>
              <a:rPr lang="en-US" sz="7500" b="0" dirty="0">
                <a:solidFill>
                  <a:schemeClr val="bg2"/>
                </a:solidFill>
                <a:latin typeface="Tw Cen MT" panose="020B0602020104020603" pitchFamily="34" charset="77"/>
              </a:rPr>
              <a:t> IUDs: Dose, Cost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14:cNvPr>
              <p14:cNvContentPartPr/>
              <p14:nvPr/>
            </p14:nvContentPartPr>
            <p14:xfrm rot="10800000" flipV="1">
              <a:off x="7620000" y="2394702"/>
              <a:ext cx="9144000" cy="4246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C4EFF9-8FB1-F94D-8627-4B56DE939C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7461227" y="2237321"/>
                <a:ext cx="9461185" cy="356874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3F548E0-2A04-4C4F-ABBF-228BEB66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r="3"/>
          <a:stretch/>
        </p:blipFill>
        <p:spPr>
          <a:xfrm>
            <a:off x="0" y="4338634"/>
            <a:ext cx="1147110" cy="212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42AD6-8E23-4C4D-ABF4-A1C48EDA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r="47522"/>
          <a:stretch/>
        </p:blipFill>
        <p:spPr>
          <a:xfrm>
            <a:off x="23227132" y="10257324"/>
            <a:ext cx="1156868" cy="212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CBD8-89A3-BA4E-AC9F-AFD5CE9E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2956333" y="51826"/>
            <a:ext cx="2167996" cy="1063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8F3911-CEC7-6340-B587-C99300DE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50000" r="3"/>
          <a:stretch/>
        </p:blipFill>
        <p:spPr>
          <a:xfrm>
            <a:off x="11535284" y="-2"/>
            <a:ext cx="2167996" cy="1063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1B32D4-CF7A-1C4F-B5E0-689A5DC3C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997955" y="5565486"/>
            <a:ext cx="2167996" cy="2127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F7D51-E11B-3C43-B89A-1D1D7677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04122" y="9583330"/>
            <a:ext cx="2167996" cy="212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AE1D4D-541E-D948-A88D-3F8343F9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90635" y="566510"/>
            <a:ext cx="2167996" cy="212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417BA-5BEA-8743-A59D-2CA83DA2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7801988" y="9095336"/>
            <a:ext cx="2167996" cy="2127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6A17D6-DA1E-D24D-AE6A-518EE741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21637570" y="6457838"/>
            <a:ext cx="2167996" cy="2127820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D30900FD-B510-6440-B6A2-9AC6973FE474}"/>
              </a:ext>
            </a:extLst>
          </p:cNvPr>
          <p:cNvSpPr txBox="1">
            <a:spLocks/>
          </p:cNvSpPr>
          <p:nvPr/>
        </p:nvSpPr>
        <p:spPr>
          <a:xfrm>
            <a:off x="157428" y="12904718"/>
            <a:ext cx="770226" cy="492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w Cen MT" panose="020B0602020104020603" pitchFamily="34" charset="77"/>
                <a:ea typeface="+mj-ea"/>
                <a:cs typeface="+mj-cs"/>
                <a:sym typeface="Helvetica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7198C4-3040-FC41-A657-7B45502D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12767204" y="8031426"/>
            <a:ext cx="2167996" cy="212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4A728-07A7-004E-81BA-F9092AAD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r="3"/>
          <a:stretch/>
        </p:blipFill>
        <p:spPr>
          <a:xfrm>
            <a:off x="7345491" y="5111392"/>
            <a:ext cx="2167996" cy="2127820"/>
          </a:xfrm>
          <a:prstGeom prst="rect">
            <a:avLst/>
          </a:prstGeom>
        </p:spPr>
      </p:pic>
      <p:graphicFrame>
        <p:nvGraphicFramePr>
          <p:cNvPr id="29" name="Google Shape;167;p9">
            <a:extLst>
              <a:ext uri="{FF2B5EF4-FFF2-40B4-BE49-F238E27FC236}">
                <a16:creationId xmlns:a16="http://schemas.microsoft.com/office/drawing/2014/main" id="{963CAA89-2D5B-E24C-A1DC-CCC155E09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46256"/>
              </p:ext>
            </p:extLst>
          </p:nvPr>
        </p:nvGraphicFramePr>
        <p:xfrm>
          <a:off x="2056796" y="3050174"/>
          <a:ext cx="20270409" cy="9548165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287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1243002556"/>
                    </a:ext>
                  </a:extLst>
                </a:gridCol>
                <a:gridCol w="20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8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6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2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2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21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236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Brand name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Dose per day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Total dose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Device cost: commercial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Device cost: 340B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Size in mm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String color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Amenorrhea at 1 year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Mirena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20 mcg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52 mg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$954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32 x 32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black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20%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Liletta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18.6 mcg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52 mg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$50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32 x 32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blue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19%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Skyla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14 mcg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13.5 mg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$249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29 x 30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black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6%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1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Kyleena</a:t>
                      </a:r>
                      <a:endParaRPr sz="44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17.5 mcg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19.5 mg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$954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</a:b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28 x 30 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blue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4400" b="0" u="none" strike="noStrike" cap="none" dirty="0">
                          <a:solidFill>
                            <a:schemeClr val="bg2"/>
                          </a:solidFill>
                          <a:sym typeface="Arial"/>
                        </a:rPr>
                        <a:t>12%</a:t>
                      </a:r>
                      <a:endParaRPr sz="44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tx1">
                        <a:alpha val="50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5536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7"/>
          <p:cNvSpPr txBox="1">
            <a:spLocks noGrp="1"/>
          </p:cNvSpPr>
          <p:nvPr>
            <p:ph type="sldNum" sz="quarter" idx="2"/>
          </p:nvPr>
        </p:nvSpPr>
        <p:spPr>
          <a:xfrm>
            <a:off x="306253" y="12926853"/>
            <a:ext cx="47810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52" name="TextBox 8"/>
          <p:cNvSpPr txBox="1"/>
          <p:nvPr/>
        </p:nvSpPr>
        <p:spPr>
          <a:xfrm>
            <a:off x="14156018" y="7246761"/>
            <a:ext cx="5128724" cy="18466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 anchor="ctr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bg2"/>
                </a:solidFill>
                <a:latin typeface="Tw Cen MT" panose="020B0602020104020603" pitchFamily="34" charset="77"/>
              </a:rPr>
              <a:t>IUDs are NOT abortifacients!</a:t>
            </a:r>
            <a:endParaRPr sz="5400" b="1" dirty="0">
              <a:solidFill>
                <a:schemeClr val="bg2"/>
              </a:solidFill>
              <a:latin typeface="Tw Cen MT" panose="020B0602020104020603" pitchFamily="34" charset="77"/>
            </a:endParaRPr>
          </a:p>
        </p:txBody>
      </p:sp>
      <p:sp>
        <p:nvSpPr>
          <p:cNvPr id="551" name="Title 4"/>
          <p:cNvSpPr txBox="1">
            <a:spLocks noGrp="1"/>
          </p:cNvSpPr>
          <p:nvPr>
            <p:ph type="title"/>
          </p:nvPr>
        </p:nvSpPr>
        <p:spPr>
          <a:xfrm>
            <a:off x="14156017" y="4715508"/>
            <a:ext cx="6136143" cy="2685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Mechanism of Action</a:t>
            </a:r>
            <a:endParaRPr lang="en-US" sz="8800" b="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60684CE-2CD5-194C-BF35-8B96D722324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2" t="-1" r="-2612" b="-3879"/>
          <a:stretch/>
        </p:blipFill>
        <p:spPr>
          <a:xfrm>
            <a:off x="3501149" y="1481422"/>
            <a:ext cx="12259667" cy="1210308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070B7-89D9-7E45-A882-B7179C7D7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1" r="2"/>
          <a:stretch/>
        </p:blipFill>
        <p:spPr>
          <a:xfrm flipH="1">
            <a:off x="19852656" y="3647585"/>
            <a:ext cx="4531344" cy="9523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C624C4-4F57-1D47-AA35-7EB0760A6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9" t="51002" r="3"/>
          <a:stretch/>
        </p:blipFill>
        <p:spPr>
          <a:xfrm>
            <a:off x="-121921" y="-30480"/>
            <a:ext cx="6136143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96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22C4D"/>
      </a:dk2>
      <a:lt2>
        <a:srgbClr val="F6FDFF"/>
      </a:lt2>
      <a:accent1>
        <a:srgbClr val="DF5B1F"/>
      </a:accent1>
      <a:accent2>
        <a:srgbClr val="30769A"/>
      </a:accent2>
      <a:accent3>
        <a:srgbClr val="B0B938"/>
      </a:accent3>
      <a:accent4>
        <a:srgbClr val="DF5B1F"/>
      </a:accent4>
      <a:accent5>
        <a:srgbClr val="F6FDFF"/>
      </a:accent5>
      <a:accent6>
        <a:srgbClr val="F79646"/>
      </a:accent6>
      <a:hlink>
        <a:srgbClr val="B0B938"/>
      </a:hlink>
      <a:folHlink>
        <a:srgbClr val="3076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FFA"/>
      </a:accent1>
      <a:accent2>
        <a:srgbClr val="0099EE"/>
      </a:accent2>
      <a:accent3>
        <a:srgbClr val="007EE6"/>
      </a:accent3>
      <a:accent4>
        <a:srgbClr val="0073D2"/>
      </a:accent4>
      <a:accent5>
        <a:srgbClr val="0069C0"/>
      </a:accent5>
      <a:accent6>
        <a:srgbClr val="0060B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5128</TotalTime>
  <Words>3519</Words>
  <Application>Microsoft Macintosh PowerPoint</Application>
  <PresentationFormat>Custom</PresentationFormat>
  <Paragraphs>412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Tw Cen MT</vt:lpstr>
      <vt:lpstr>Office Theme</vt:lpstr>
      <vt:lpstr>Chart</vt:lpstr>
      <vt:lpstr>INTRAUTERINE DEVICES (IUDS)</vt:lpstr>
      <vt:lpstr>LEARNING OBJECTIVES.</vt:lpstr>
      <vt:lpstr>PowerPoint Presentation</vt:lpstr>
      <vt:lpstr>PATIENT CASE:  Diane</vt:lpstr>
      <vt:lpstr>PowerPoint Presentation</vt:lpstr>
      <vt:lpstr>What about an IUD for Diane?</vt:lpstr>
      <vt:lpstr>PowerPoint Presentation</vt:lpstr>
      <vt:lpstr>PowerPoint Presentation</vt:lpstr>
      <vt:lpstr>Mechanism of Action</vt:lpstr>
      <vt:lpstr>PowerPoint Presentation</vt:lpstr>
      <vt:lpstr>PowerPoint Presentation</vt:lpstr>
      <vt:lpstr>PATIENT CASE:  Maggie</vt:lpstr>
      <vt:lpstr>Concerns with Maggie… and evidence for safety</vt:lpstr>
      <vt:lpstr>PowerPoint Presentation</vt:lpstr>
      <vt:lpstr>An IUD for Maggie</vt:lpstr>
      <vt:lpstr>CDC Contraindications to IUD Use</vt:lpstr>
      <vt:lpstr>PATIENT CASE:  Krystal</vt:lpstr>
      <vt:lpstr>Sexually Transmitted Infections and Pelvic Inflammatory Disease</vt:lpstr>
      <vt:lpstr>PowerPoint Presentation</vt:lpstr>
      <vt:lpstr>PATIENT CASE:  Kerry</vt:lpstr>
      <vt:lpstr>Medical Eligibility</vt:lpstr>
      <vt:lpstr>PATIENT CASE:  Tammy</vt:lpstr>
      <vt:lpstr>Timing of IUD Insertion</vt:lpstr>
      <vt:lpstr>Proactive Contraception Rules for Success</vt:lpstr>
      <vt:lpstr>Take-home Message:  </vt:lpstr>
      <vt:lpstr>RESOURCES.</vt:lpstr>
      <vt:lpstr>REFERENCES.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RHAP</dc:title>
  <cp:lastModifiedBy>brandy@reproductiveaccess.org</cp:lastModifiedBy>
  <cp:revision>68</cp:revision>
  <dcterms:modified xsi:type="dcterms:W3CDTF">2023-01-26T00:12:30Z</dcterms:modified>
</cp:coreProperties>
</file>