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ink/ink4.xml" ContentType="application/inkml+xml"/>
  <Override PartName="/ppt/notesSlides/notesSlide6.xml" ContentType="application/vnd.openxmlformats-officedocument.presentationml.notesSlide+xml"/>
  <Override PartName="/ppt/ink/ink5.xml" ContentType="application/inkml+xml"/>
  <Override PartName="/ppt/notesSlides/notesSlide7.xml" ContentType="application/vnd.openxmlformats-officedocument.presentationml.notesSlide+xml"/>
  <Override PartName="/ppt/ink/ink6.xml" ContentType="application/inkml+xml"/>
  <Override PartName="/ppt/notesSlides/notesSlide8.xml" ContentType="application/vnd.openxmlformats-officedocument.presentationml.notesSlide+xml"/>
  <Override PartName="/ppt/ink/ink7.xml" ContentType="application/inkml+xml"/>
  <Override PartName="/ppt/notesSlides/notesSlide9.xml" ContentType="application/vnd.openxmlformats-officedocument.presentationml.notesSlide+xml"/>
  <Override PartName="/ppt/ink/ink8.xml" ContentType="application/inkml+xml"/>
  <Override PartName="/ppt/notesSlides/notesSlide10.xml" ContentType="application/vnd.openxmlformats-officedocument.presentationml.notesSlide+xml"/>
  <Override PartName="/ppt/ink/ink9.xml" ContentType="application/inkml+xml"/>
  <Override PartName="/ppt/notesSlides/notesSlide11.xml" ContentType="application/vnd.openxmlformats-officedocument.presentationml.notesSlide+xml"/>
  <Override PartName="/ppt/ink/ink10.xml" ContentType="application/inkml+xml"/>
  <Override PartName="/ppt/notesSlides/notesSlide12.xml" ContentType="application/vnd.openxmlformats-officedocument.presentationml.notesSlide+xml"/>
  <Override PartName="/ppt/ink/ink11.xml" ContentType="application/inkml+xml"/>
  <Override PartName="/ppt/notesSlides/notesSlide13.xml" ContentType="application/vnd.openxmlformats-officedocument.presentationml.notesSlide+xml"/>
  <Override PartName="/ppt/ink/ink12.xml" ContentType="application/inkml+xml"/>
  <Override PartName="/ppt/notesSlides/notesSlide14.xml" ContentType="application/vnd.openxmlformats-officedocument.presentationml.notesSlide+xml"/>
  <Override PartName="/ppt/ink/ink13.xml" ContentType="application/inkml+xml"/>
  <Override PartName="/ppt/notesSlides/notesSlide15.xml" ContentType="application/vnd.openxmlformats-officedocument.presentationml.notesSlide+xml"/>
  <Override PartName="/ppt/ink/ink14.xml" ContentType="application/inkml+xml"/>
  <Override PartName="/ppt/notesSlides/notesSlide16.xml" ContentType="application/vnd.openxmlformats-officedocument.presentationml.notesSlide+xml"/>
  <Override PartName="/ppt/ink/ink15.xml" ContentType="application/inkml+xml"/>
  <Override PartName="/ppt/notesSlides/notesSlide17.xml" ContentType="application/vnd.openxmlformats-officedocument.presentationml.notesSlide+xml"/>
  <Override PartName="/ppt/ink/ink16.xml" ContentType="application/inkml+xml"/>
  <Override PartName="/ppt/notesSlides/notesSlide18.xml" ContentType="application/vnd.openxmlformats-officedocument.presentationml.notesSlide+xml"/>
  <Override PartName="/ppt/ink/ink17.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8.xml" ContentType="application/inkml+xml"/>
  <Override PartName="/ppt/notesSlides/notesSlide21.xml" ContentType="application/vnd.openxmlformats-officedocument.presentationml.notesSlide+xml"/>
  <Override PartName="/ppt/ink/ink19.xml" ContentType="application/inkml+xml"/>
  <Override PartName="/ppt/notesSlides/notesSlide22.xml" ContentType="application/vnd.openxmlformats-officedocument.presentationml.notesSlide+xml"/>
  <Override PartName="/ppt/ink/ink20.xml" ContentType="application/inkml+xml"/>
  <Override PartName="/ppt/notesSlides/notesSlide23.xml" ContentType="application/vnd.openxmlformats-officedocument.presentationml.notesSlide+xml"/>
  <Override PartName="/ppt/ink/ink21.xml" ContentType="application/inkml+xml"/>
  <Override PartName="/ppt/notesSlides/notesSlide24.xml" ContentType="application/vnd.openxmlformats-officedocument.presentationml.notesSlide+xml"/>
  <Override PartName="/ppt/ink/ink22.xml" ContentType="application/inkml+xml"/>
  <Override PartName="/ppt/notesSlides/notesSlide25.xml" ContentType="application/vnd.openxmlformats-officedocument.presentationml.notesSlide+xml"/>
  <Override PartName="/ppt/ink/ink23.xml" ContentType="application/inkml+xml"/>
  <Override PartName="/ppt/notesSlides/notesSlide26.xml" ContentType="application/vnd.openxmlformats-officedocument.presentationml.notesSlide+xml"/>
  <Override PartName="/ppt/ink/ink24.xml" ContentType="application/inkml+xml"/>
  <Override PartName="/ppt/notesSlides/notesSlide27.xml" ContentType="application/vnd.openxmlformats-officedocument.presentationml.notesSlide+xml"/>
  <Override PartName="/ppt/ink/ink25.xml" ContentType="application/inkml+xml"/>
  <Override PartName="/ppt/notesSlides/notesSlide28.xml" ContentType="application/vnd.openxmlformats-officedocument.presentationml.notesSlide+xml"/>
  <Override PartName="/ppt/ink/ink26.xml" ContentType="application/inkml+xml"/>
  <Override PartName="/ppt/notesSlides/notesSlide29.xml" ContentType="application/vnd.openxmlformats-officedocument.presentationml.notesSlide+xml"/>
  <Override PartName="/ppt/ink/ink27.xml" ContentType="application/inkml+xml"/>
  <Override PartName="/ppt/notesSlides/notesSlide30.xml" ContentType="application/vnd.openxmlformats-officedocument.presentationml.notesSlide+xml"/>
  <Override PartName="/ppt/ink/ink28.xml" ContentType="application/inkml+xml"/>
  <Override PartName="/ppt/ink/ink2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419" r:id="rId4"/>
    <p:sldId id="343" r:id="rId5"/>
    <p:sldId id="431" r:id="rId6"/>
    <p:sldId id="432" r:id="rId7"/>
    <p:sldId id="374" r:id="rId8"/>
    <p:sldId id="425" r:id="rId9"/>
    <p:sldId id="448" r:id="rId10"/>
    <p:sldId id="449" r:id="rId11"/>
    <p:sldId id="450" r:id="rId12"/>
    <p:sldId id="426" r:id="rId13"/>
    <p:sldId id="451" r:id="rId14"/>
    <p:sldId id="268" r:id="rId15"/>
    <p:sldId id="452" r:id="rId16"/>
    <p:sldId id="453" r:id="rId17"/>
    <p:sldId id="455" r:id="rId18"/>
    <p:sldId id="271" r:id="rId19"/>
    <p:sldId id="456" r:id="rId20"/>
    <p:sldId id="438" r:id="rId21"/>
    <p:sldId id="281" r:id="rId22"/>
    <p:sldId id="457" r:id="rId23"/>
    <p:sldId id="458" r:id="rId24"/>
    <p:sldId id="299" r:id="rId25"/>
    <p:sldId id="459" r:id="rId26"/>
    <p:sldId id="267" r:id="rId27"/>
    <p:sldId id="460" r:id="rId28"/>
    <p:sldId id="462" r:id="rId29"/>
    <p:sldId id="463" r:id="rId30"/>
    <p:sldId id="464" r:id="rId31"/>
    <p:sldId id="465" r:id="rId32"/>
    <p:sldId id="285"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69B"/>
    <a:srgbClr val="B0B938"/>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2"/>
    <p:restoredTop sz="74434"/>
  </p:normalViewPr>
  <p:slideViewPr>
    <p:cSldViewPr snapToGrid="0" snapToObjects="1">
      <p:cViewPr varScale="1">
        <p:scale>
          <a:sx n="48" d="100"/>
          <a:sy n="48" d="100"/>
        </p:scale>
        <p:origin x="1536" y="192"/>
      </p:cViewPr>
      <p:guideLst/>
    </p:cSldViewPr>
  </p:slideViewPr>
  <p:notesTextViewPr>
    <p:cViewPr>
      <p:scale>
        <a:sx n="70" d="100"/>
        <a:sy n="7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8027,'324'-17'0,"0"1"0,1 0 0,-2-1 0,-25 5 0,-2 0 0,-2 2 0,-2 1 0,-5 2 0,-3 2 0,0 1 0,2-1 0,2 1 0,-2 1 0,2 0 0,7-1 0,12 0 0,6-1 0,2 1 0,4 0-454,13 0 1,5 0 0,2 1 0,6-1 0,-54 1 0,4 1 0,2-1 0,5 0 0,5 1 453,-25 1 0,5 0 0,2 0 0,4 1 0,3-1 0,3 1 0,23-1 0,5 1 0,2 0 0,3 0 0,7-1 0,5 1-127,-15 0 1,7-1 0,4 0 0,3 0 0,3 1-1,0-1 1,0 0 0,-38 1 0,1 0 0,1-1-1,1 1 1,1 0 0,-2 0 0,2 0 0,1 0 126,2 0 0,2-1 0,0 1 0,-2 0 0,3 0 0,-1 0 0,0 0 0,0 1 0,0-1 0,-2 1 0,1 0 0,0 0 0,0 0 0,0 0 0,-2 0 0,1 1-40,1-1 1,-1 1 0,0-1 0,0 1 0,0 0 0,-3 0-1,0 0 1,-2 0 0,31 1 0,-3 0 0,0 0 0,-1 1-1,-3-1 1,-4 1 0,-3 0 39,-23 0 0,-2 0 0,-5 0 0,-2 0 0,1 0 0,1 0 0,4 1 0,6-1 0,5 0 0,0 0 0,1 0 0,-3 0 0,-2 0 0,-6 0-72,23 0 0,-4 0 0,-3-1 1,-4 1-1,-5 0 0,-2 1 1,34 2-1,-6 1 0,-5 1 1,0 0-1,-1 1 0,-6 2 1,-1 0-1,2 0 0,-1-1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0:34:07.199"/>
    </inkml:context>
    <inkml:brush xml:id="br0">
      <inkml:brushProperty name="width" value="0.88194" units="cm"/>
      <inkml:brushProperty name="height" value="0.88194" units="cm"/>
      <inkml:brushProperty name="color" value="#F6630D"/>
    </inkml:brush>
  </inkml:definitions>
  <inkml:trace contextRef="#ctx0" brushRef="#br0">7 202 8027,'304'-17'0,"0"1"0,0 0 0,-1-1 0,-23 5 0,-2 0 0,-2 2 0,-2 1 0,-5 2 0,-3 2 0,0 1 0,2-1 0,2 1 0,-2 1 0,3 0 0,5-1 0,13 0 0,4-1 0,3 1 0,3 0-454,13 0 1,3 0 0,3 1 0,5-1 0,-50 1 0,4 1 0,2-1 0,5 0 0,3 1 453,-23 1 0,6 0 0,1 0 0,3 1 0,4-1 0,3 1 0,21-1 0,4 1 0,3 0 0,3 0 0,6-1 0,4 1-127,-13 0 1,6-1 0,3 0 0,5 0 0,1 1-1,1-1 1,-1 0 0,-35 1 0,1 0 0,1-1-1,0 1 1,2 0 0,-2 0 0,1 0 0,2 0 126,1 0 0,2-1 0,1 1 0,-2 0 0,2 0 0,-1 0 0,1 0 0,-1 1 0,0-1 0,-2 1 0,2 0 0,-1 0 0,0 0 0,1 0 0,-2 0 0,0 1-40,1-1 1,0 1 0,-1-1 0,0 1 0,1 0 0,-3 0-1,0 0 1,-3 0 0,30 1 0,-3 0 0,0 0 0,-1 1-1,-3-1 1,-3 1 0,-4 0 39,-20 0 0,-3 0 0,-5 0 0,-1 0 0,1 0 0,1 0 0,3 1 0,6-1 0,4 0 0,1 0 0,0 0 0,-1 0 0,-4 0 0,-4 0-72,20 0 0,-3 0 0,-3-1 1,-3 1-1,-5 0 0,-2 1 1,31 2-1,-4 1 0,-5 1 1,-1 0-1,0 1 0,-6 2 1,-1 0-1,1 0 0,0-1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0:41:48.568"/>
    </inkml:context>
    <inkml:brush xml:id="br0">
      <inkml:brushProperty name="width" value="0.88194" units="cm"/>
      <inkml:brushProperty name="height" value="0.88194" units="cm"/>
      <inkml:brushProperty name="color" value="#B0B938"/>
    </inkml:brush>
  </inkml:definitions>
  <inkml:trace contextRef="#ctx0" brushRef="#br0">7 202 8027,'221'-17'0,"1"1"0,-1 0 0,0-1 0,-18 5 0,0 0 0,-3 2 0,0 1 0,-4 2 0,-3 2 0,1 1 0,1-1 0,2 1 0,-2 1 0,2 0 0,4-1 0,9 0 0,4-1 0,1 1 0,3 0-454,9 0 1,2 0 0,3 1 0,3-1 0,-36 1 0,2 1 0,2-1 0,4 0 0,2 1 453,-17 1 0,4 0 0,2 0 0,2 1 0,2-1 0,2 1 0,16-1 0,3 1 0,2 0 0,2 0 0,4-1 0,4 1-127,-10 0 1,4-1 0,3 0 0,3 0 0,1 1-1,0-1 1,0 0 0,-26 1 0,2 0 0,-1-1-1,1 1 1,1 0 0,-1 0 0,1 0 0,1 0 126,1 0 0,1-1 0,0 1 0,0 0 0,1 0 0,-1 0 0,1 0 0,-1 1 0,1-1 0,-2 1 0,0 0 0,1 0 0,0 0 0,-1 0 0,0 0 0,0 1-40,1-1 1,-1 1 0,0-1 0,0 1 0,0 0 0,-2 0-1,0 0 1,-1 0 0,20 1 0,0 0 0,-2 0 0,0 1-1,-2-1 1,-2 1 0,-3 0 39,-15 0 0,-3 0 0,-2 0 0,-1 0 0,0 0 0,1 0 0,2 1 0,5-1 0,3 0 0,0 0 0,0 0 0,0 0 0,-3 0 0,-4 0-72,15 0 0,-1 0 0,-3-1 1,-3 1-1,-3 0 0,-1 1 1,22 2-1,-3 1 0,-3 1 1,-1 0-1,0 1 0,-5 2 1,0 0-1,1 0 0,0-1 1,0 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0:53:08.539"/>
    </inkml:context>
    <inkml:brush xml:id="br0">
      <inkml:brushProperty name="width" value="0.88194" units="cm"/>
      <inkml:brushProperty name="height" value="0.88194" units="cm"/>
      <inkml:brushProperty name="color" value="#B0B938"/>
    </inkml:brush>
  </inkml:definitions>
  <inkml:trace contextRef="#ctx0" brushRef="#br0">7 202 8027,'228'-17'0,"0"1"0,0 0 0,-1-1 0,-17 5 0,-1 0 0,-2 2 0,-2 1 0,-3 2 0,-3 2 0,1 1 0,1-1 0,2 1 0,-2 1 0,2 0 0,4-1 0,9 0 0,4-1 0,2 1 0,2 0-454,10 0 1,3 0 0,1 1 0,5-1 0,-38 1 0,2 1 0,2-1 0,4 0 0,3 1 453,-18 1 0,4 0 0,1 0 0,3 1 0,2-1 0,3 1 0,16-1 0,2 1 0,3 0 0,2 0 0,4-1 0,4 1-127,-10 0 1,4-1 0,3 0 0,2 0 0,3 1-1,-1-1 1,0 0 0,-26 1 0,1 0 0,0-1-1,0 1 1,1 0 0,0 0 0,0 0 0,1 0 126,2 0 0,1-1 0,0 1 0,-1 0 0,2 0 0,-2 0 0,1 0 0,0 1 0,0-1 0,-1 1 0,0 0 0,0 0 0,0 0 0,1 0 0,-2 0 0,1 1-40,0-1 1,-1 1 0,1-1 0,-1 1 0,1 0 0,-2 0-1,-1 0 1,-1 0 0,22 1 0,-2 0 0,-1 0 0,0 1-1,-1-1 1,-4 1 0,-3 0 39,-14 0 0,-3 0 0,-3 0 0,-2 0 0,2 0 0,0 0 0,2 1 0,6-1 0,2 0 0,0 0 0,1 0 0,-1 0 0,-3 0 0,-3 0-72,15 0 0,-2 0 0,-3-1 1,-2 1-1,-3 0 0,-2 1 1,23 2-1,-3 1 0,-3 1 1,-1 0-1,-1 1 0,-3 2 1,-2 0-1,1 0 0,1-1 1,0 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1:03:27.783"/>
    </inkml:context>
    <inkml:brush xml:id="br0">
      <inkml:brushProperty name="width" value="0.88194" units="cm"/>
      <inkml:brushProperty name="height" value="0.88194" units="cm"/>
      <inkml:brushProperty name="color" value="#F6630D"/>
    </inkml:brush>
  </inkml:definitions>
  <inkml:trace contextRef="#ctx0" brushRef="#br0">7 202 8027,'557'-17'0,"-1"1"0,1 0 0,-2-1 0,-43 5 0,-3 0 0,-4 2 0,-3 1 0,-10 2 0,-4 2 0,-1 1 0,4-1 0,3 1 0,-3 1 0,5 0 0,9-1 0,24 0 0,8-1 0,4 1 0,6 0-454,24 0 1,7 0 0,4 1 0,10-1 0,-92 1 0,7 1 0,3-1 0,10 0 0,6 1 453,-42 1 0,8 0 0,5 0 0,6 1 0,6-1 0,5 1 0,39-1 0,7 1 0,6 0 0,5 0 0,10-1 0,10 1-127,-26 0 1,12-1 0,6 0 0,7 0 0,4 1-1,0-1 1,1 0 0,-67 1 0,4 0 0,-1-1-1,3 1 1,1 0 0,-1 0 0,1 0 0,2 0 126,4 0 0,3-1 0,1 1 0,-3 0 0,4 0 0,-2 0 0,0 0 0,1 1 0,-1-1 0,-3 1 0,1 0 0,1 0 0,-1 0 0,1 0 0,-3 0 0,1 1-40,1-1 1,-1 1 0,0-1 0,-1 1 0,1 0 0,-4 0-1,-1 0 1,-5 0 0,55 1 0,-5 0 0,-1 0 0,-2 1-1,-4-1 1,-6 1 0,-8 0 39,-37 0 0,-5 0 0,-8 0 0,-3 0 0,2 0 0,1 0 0,6 1 0,12-1 0,7 0 0,1 0 0,1 0 0,-4 0 0,-4 0 0,-10 0-72,38 0 0,-6 0 0,-5-1 1,-7 1-1,-7 0 0,-6 1 1,59 2-1,-8 1 0,-10 1 1,-1 0-1,-1 1 0,-10 2 1,-2 0-1,2 0 0,0-1 1,2 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1:21:46.694"/>
    </inkml:context>
    <inkml:brush xml:id="br0">
      <inkml:brushProperty name="width" value="0.88194" units="cm"/>
      <inkml:brushProperty name="height" value="0.88194" units="cm"/>
      <inkml:brushProperty name="color" value="#F6630D"/>
    </inkml:brush>
  </inkml:definitions>
  <inkml:trace contextRef="#ctx0" brushRef="#br0">7 202 8027,'188'-17'0,"0"1"0,-1 0 0,1-1 0,-16 5 0,0 0 0,-2 2 0,0 1 0,-4 2 0,-2 2 0,1 1 0,0-1 0,2 1 0,-1 1 0,1 0 0,3-1 0,9 0 0,2-1 0,1 1 0,3 0-454,8 0 1,2 0 0,1 1 0,4-1 0,-32 1 0,3 1 0,1-1 0,4 0 0,1 1 453,-14 1 0,4 0 0,0 0 0,3 1 0,1-1 0,3 1 0,12-1 0,3 1 0,2 0 0,2 0 0,3-1 0,3 1-127,-8 0 1,3-1 0,3 0 0,2 0 0,2 1-1,-1-1 1,1 0 0,-23 1 0,1 0 0,1-1-1,0 1 1,0 0 0,0 0 0,1 0 0,0 0 126,1 0 0,2-1 0,0 1 0,-1 0 0,1 0 0,-1 0 0,1 0 0,0 1 0,-1-1 0,0 1 0,0 0 0,0 0 0,0 0 0,0 0 0,-1 0 0,0 1-40,1-1 1,0 1 0,-1-1 0,1 1 0,-1 0 0,-1 0-1,0 0 1,-2 0 0,19 1 0,-2 0 0,-1 0 0,0 1-1,-1-1 1,-2 1 0,-3 0 39,-13 0 0,-1 0 0,-3 0 0,-1 0 0,0 0 0,2 0 0,1 1 0,4-1 0,2 0 0,1 0 0,0 0 0,-1 0 0,-2 0 0,-2 0-72,11 0 0,-1 0 0,-1-1 1,-4 1-1,-1 0 0,-3 1 1,21 2-1,-4 1 0,-2 1 1,-2 0-1,1 1 0,-4 2 1,0 0-1,0 0 0,0-1 1,1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1:36:22.412"/>
    </inkml:context>
    <inkml:brush xml:id="br0">
      <inkml:brushProperty name="width" value="0.88194" units="cm"/>
      <inkml:brushProperty name="height" value="0.88194" units="cm"/>
      <inkml:brushProperty name="color" value="#F6630D"/>
    </inkml:brush>
  </inkml:definitions>
  <inkml:trace contextRef="#ctx0" brushRef="#br0">7 202 8027,'188'-17'0,"0"1"0,-1 0 0,1-1 0,-16 5 0,0 0 0,-2 2 0,0 1 0,-4 2 0,-2 2 0,1 1 0,0-1 0,2 1 0,-1 1 0,1 0 0,3-1 0,9 0 0,2-1 0,1 1 0,3 0-454,8 0 1,2 0 0,1 1 0,4-1 0,-32 1 0,3 1 0,1-1 0,4 0 0,1 1 453,-14 1 0,4 0 0,0 0 0,3 1 0,1-1 0,3 1 0,12-1 0,3 1 0,2 0 0,2 0 0,3-1 0,3 1-127,-8 0 1,3-1 0,3 0 0,2 0 0,2 1-1,-1-1 1,1 0 0,-23 1 0,1 0 0,1-1-1,0 1 1,0 0 0,0 0 0,1 0 0,0 0 126,1 0 0,2-1 0,0 1 0,-1 0 0,1 0 0,-1 0 0,1 0 0,0 1 0,-1-1 0,0 1 0,0 0 0,0 0 0,0 0 0,0 0 0,-1 0 0,0 1-40,1-1 1,0 1 0,-1-1 0,1 1 0,-1 0 0,-1 0-1,0 0 1,-2 0 0,19 1 0,-2 0 0,-1 0 0,0 1-1,-1-1 1,-2 1 0,-3 0 39,-13 0 0,-1 0 0,-3 0 0,-1 0 0,0 0 0,2 0 0,1 1 0,4-1 0,2 0 0,1 0 0,0 0 0,-1 0 0,-2 0 0,-2 0-72,11 0 0,-1 0 0,-1-1 1,-4 1-1,-1 0 0,-3 1 1,21 2-1,-4 1 0,-2 1 1,-2 0-1,1 1 0,-4 2 1,0 0-1,0 0 0,0-1 1,1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8T21:58:54.712"/>
    </inkml:context>
    <inkml:brush xml:id="br0">
      <inkml:brushProperty name="width" value="0.88194" units="cm"/>
      <inkml:brushProperty name="height" value="0.88194" units="cm"/>
      <inkml:brushProperty name="color" value="#F6630D"/>
    </inkml:brush>
  </inkml:definitions>
  <inkml:trace contextRef="#ctx0" brushRef="#br0">7 202 8027,'293'-17'0,"0"1"0,0 0 0,-1-1 0,-23 5 0,-1 0 0,-3 2 0,-1 1 0,-5 2 0,-2 2 0,-1 1 0,3-1 0,1 1 0,-2 1 0,3 0 0,5-1 0,12 0 0,4-1 0,3 1 0,3 0-454,12 0 1,4 0 0,2 1 0,6-1 0,-49 1 0,4 1 0,1-1 0,5 0 0,4 1 453,-22 1 0,4 0 0,2 0 0,4 1 0,2-1 0,4 1 0,20-1 0,4 1 0,2 0 0,4 0 0,5-1 0,4 1-127,-12 0 1,5-1 0,4 0 0,4 0 0,1 1-1,1-1 1,-1 0 0,-34 1 0,2 0 0,0-1-1,0 1 1,2 0 0,-1 0 0,0 0 0,2 0 126,1 0 0,3-1 0,-1 1 0,-1 0 0,3 0 0,-2 0 0,0 0 0,1 1 0,-1-1 0,-2 1 0,2 0 0,-1 0 0,1 0 0,-1 0 0,-1 0 0,1 1-40,0-1 1,0 1 0,-1-1 0,1 1 0,-1 0 0,-1 0-1,-2 0 1,-1 0 0,28 1 0,-2 0 0,-1 0 0,-1 1-1,-2-1 1,-3 1 0,-4 0 39,-20 0 0,-3 0 0,-3 0 0,-3 0 0,2 0 0,0 0 0,4 1 0,6-1 0,3 0 0,1 0 0,1 0 0,-3 0 0,-2 0 0,-5 0-72,20 0 0,-3 0 0,-2-1 1,-5 1-1,-3 0 0,-3 1 1,31 2-1,-5 1 0,-5 1 1,0 0-1,0 1 0,-7 2 1,0 0-1,1 0 0,0-1 1,1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19:48:22.322"/>
    </inkml:context>
    <inkml:brush xml:id="br0">
      <inkml:brushProperty name="width" value="0.88194" units="cm"/>
      <inkml:brushProperty name="height" value="0.88194" units="cm"/>
      <inkml:brushProperty name="color" value="#F6630D"/>
    </inkml:brush>
  </inkml:definitions>
  <inkml:trace contextRef="#ctx0" brushRef="#br0">7 202 8027,'364'-17'0,"1"1"0,-1 0 0,0-1 0,-29 5 0,-2 0 0,-3 2 0,-1 1 0,-7 2 0,-3 2 0,0 1 0,3-1 0,1 1 0,-1 1 0,3 0 0,5-1 0,16 0 0,6-1 0,2 1 0,4 0-454,16 0 1,4 0 0,3 1 0,7-1 0,-61 1 0,5 1 0,2-1 0,6 0 0,4 1 453,-27 1 0,6 0 0,1 0 0,6 1 0,3-1 0,3 1 0,27-1 0,3 1 0,5 0 0,2 0 0,8-1 0,6 1-127,-17 0 1,7-1 0,5 0 0,4 0 0,3 1-1,0-1 1,0 0 0,-43 1 0,2 0 0,0-1-1,1 1 1,2 0 0,-2 0 0,2 0 0,0 0 126,3 0 0,2-1 0,1 1 0,-2 0 0,2 0 0,-1 0 0,1 0 0,-1 1 0,0-1 0,-2 1 0,1 0 0,0 0 0,1 0 0,-1 0 0,-1 0 0,0 1-40,1-1 1,-1 1 0,0-1 0,-1 1 0,1 0 0,-2 0-1,-2 0 1,-1 0 0,34 1 0,-3 0 0,0 0 0,-2 1-1,-2-1 1,-4 1 0,-5 0 39,-25 0 0,-3 0 0,-5 0 0,-2 0 0,1 0 0,1 0 0,3 1 0,9-1 0,5 0 0,-1 0 0,2 0 0,-3 0 0,-3 0 0,-6 0-72,24 0 0,-3 0 0,-3-1 1,-6 1-1,-4 0 0,-3 1 1,38 2-1,-6 1 0,-5 1 1,-2 0-1,0 1 0,-6 2 1,-2 0-1,1 0 0,0-1 1,2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8027,'228'-17'0,"0"1"0,0 0 0,-1-1 0,-17 5 0,-1 0 0,-2 2 0,-2 1 0,-3 2 0,-3 2 0,1 1 0,1-1 0,2 1 0,-2 1 0,2 0 0,4-1 0,9 0 0,4-1 0,2 1 0,2 0-454,10 0 1,3 0 0,1 1 0,5-1 0,-38 1 0,2 1 0,2-1 0,4 0 0,3 1 453,-18 1 0,4 0 0,1 0 0,3 1 0,2-1 0,3 1 0,16-1 0,2 1 0,3 0 0,2 0 0,4-1 0,4 1-127,-11 0 1,6-1 0,2 0 0,2 0 0,3 1-1,-1-1 1,0 0 0,-26 1 0,1 0 0,0-1-1,0 1 1,1 0 0,0 0 0,0 0 0,1 0 126,2 0 0,1-1 0,0 1 0,-1 0 0,2 0 0,-2 0 0,1 0 0,0 1 0,0-1 0,-1 1 0,0 0 0,0 0 0,0 0 0,1 0 0,-2 0 0,1 1-40,0-1 1,-1 1 0,1-1 0,-1 1 0,1 0 0,-2 0-1,-1 0 1,-1 0 0,22 1 0,-2 0 0,-1 0 0,0 1-1,-1-1 1,-4 1 0,-3 0 39,-14 0 0,-3 0 0,-3 0 0,-2 0 0,2 0 0,0 0 0,2 1 0,6-1 0,2 0 0,0 0 0,1 0 0,-1 0 0,-3 0 0,-3 0-72,15 0 0,-2 0 0,-3-1 1,-2 1-1,-3 0 0,-2 1 1,23 2-1,-3 1 0,-3 1 1,-1 0-1,-1 1 0,-3 2 1,-2 0-1,1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19:52:51.090"/>
    </inkml:context>
    <inkml:brush xml:id="br0">
      <inkml:brushProperty name="width" value="0.88194" units="cm"/>
      <inkml:brushProperty name="height" value="0.88194" units="cm"/>
      <inkml:brushProperty name="color" value="#F6630D"/>
    </inkml:brush>
  </inkml:definitions>
  <inkml:trace contextRef="#ctx0" brushRef="#br0">7 202 8027,'353'-17'0,"0"1"0,1 0 0,-2-1 0,-27 5 0,-2 0 0,-3 2 0,-2 1 0,-5 2 0,-4 2 0,0 1 0,3-1 0,2 1 0,-3 1 0,4 0 0,6-1 0,14 0 0,6-1 0,2 1 0,4 0-454,16 0 1,3 0 0,3 1 0,7-1 0,-59 1 0,5 1 0,2-1 0,5 0 0,5 1 453,-27 1 0,6 0 0,2 0 0,4 1 0,4-1 0,3 1 0,25-1 0,5 1 0,3 0 0,3 0 0,7-1 0,6 1-127,-16 0 1,6-1 0,5 0 0,5 0 0,2 1-1,0-1 1,0 0 0,-42 1 0,2 0 0,1-1-1,0 1 1,2 0 0,-1 0 0,0 0 0,2 0 126,2 0 0,3-1 0,-1 1 0,-1 0 0,3 0 0,-2 0 0,0 0 0,1 1 0,-1-1 0,-2 1 0,1 0 0,1 0 0,-1 0 0,0 0 0,-1 0 0,0 1-40,1-1 1,0 1 0,-1-1 0,0 1 0,0 0 0,-2 0-1,-2 0 1,-1 0 0,33 1 0,-2 0 0,-1 0 0,-1 1-1,-3-1 1,-4 1 0,-4 0 39,-24 0 0,-4 0 0,-4 0 0,-2 0 0,0 0 0,2 0 0,4 1 0,7-1 0,4 0 0,1 0 0,1 0 0,-2 0 0,-4 0 0,-6 0-72,25 0 0,-5 0 0,-2-1 1,-5 1-1,-5 0 0,-3 1 1,38 2-1,-7 1 0,-5 1 1,-1 0-1,0 1 0,-7 2 1,-1 0-1,1 0 0,0-1 1,2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19:55:09.835"/>
    </inkml:context>
    <inkml:brush xml:id="br0">
      <inkml:brushProperty name="width" value="0.88194" units="cm"/>
      <inkml:brushProperty name="height" value="0.88194" units="cm"/>
      <inkml:brushProperty name="color" value="#B0B938"/>
    </inkml:brush>
  </inkml:definitions>
  <inkml:trace contextRef="#ctx0" brushRef="#br0">7 202 8027,'418'-17'0,"0"1"0,0 0 0,-1-1 0,-32 5 0,-3 0 0,-3 2 0,-2 1 0,-7 2 0,-4 2 0,0 1 0,2-1 0,4 1 0,-4 1 0,5 0 0,6-1 0,18 0 0,6-1 0,3 1 0,6 0-454,17 0 1,5 0 0,3 1 0,7-1 0,-68 1 0,4 1 0,4-1 0,6 0 0,5 1 453,-32 1 0,7 0 0,3 0 0,5 1 0,4-1 0,4 1 0,29-1 0,6 1 0,4 0 0,4 0 0,8-1 0,6 1-127,-18 0 1,8-1 0,5 0 0,5 0 0,3 1-1,0-1 1,0 0 0,-49 1 0,3 0 0,-1-1-1,2 1 1,1 0 0,-2 0 0,2 0 0,2 0 126,2 0 0,3-1 0,-1 1 0,0 0 0,2 0 0,-1 0 0,-1 0 0,1 1 0,0-1 0,-3 1 0,1 0 0,1 0 0,-1 0 0,0 0 0,-1 0 0,0 1-40,2-1 1,-2 1 0,0-1 0,0 1 0,0 0 0,-2 0-1,-2 0 1,-3 0 0,40 1 0,-2 0 0,-1 0 0,-2 1-1,-3-1 1,-5 1 0,-5 0 39,-28 0 0,-5 0 0,-4 0 0,-4 0 0,2 0 0,2 0 0,3 1 0,10-1 0,5 0 0,0 0 0,1 0 0,-2 0 0,-4 0 0,-7 0-72,28 0 0,-4 0 0,-4-1 1,-5 1-1,-6 0 0,-4 1 1,45 2-1,-7 1 0,-7 1 1,-1 0-1,-1 1 0,-7 2 1,-2 0-1,2 0 0,0-1 1,1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20:03:02.810"/>
    </inkml:context>
    <inkml:brush xml:id="br0">
      <inkml:brushProperty name="width" value="0.88194" units="cm"/>
      <inkml:brushProperty name="height" value="0.88194" units="cm"/>
      <inkml:brushProperty name="color" value="#F6630D"/>
    </inkml:brush>
  </inkml:definitions>
  <inkml:trace contextRef="#ctx0" brushRef="#br0">7 202 8027,'266'-17'0,"0"1"0,0 0 0,-1-1 0,-20 5 0,-2 0 0,-1 2 0,-3 1 0,-3 2 0,-3 2 0,0 1 0,1-1 0,3 1 0,-3 1 0,3 0 0,5-1 0,10 0 0,5-1 0,1 1 0,4 0-454,11 0 1,3 0 0,2 1 0,5-1 0,-44 1 0,3 1 0,2-1 0,4 0 0,4 1 453,-21 1 0,5 0 0,1 0 0,3 1 0,3-1 0,3 1 0,18-1 0,4 1 0,2 0 0,3 0 0,5-1 0,4 1-127,-11 0 1,4-1 0,4 0 0,3 0 0,2 1-1,0-1 1,0 0 0,-32 1 0,2 0 0,1-1-1,0 1 1,0 0 0,0 0 0,1 0 0,1 0 126,1 0 0,3-1 0,-1 1 0,-1 0 0,2 0 0,-1 0 0,0 0 0,0 1 0,0-1 0,-1 1 0,0 0 0,0 0 0,0 0 0,1 0 0,-2 0 0,0 1-40,2-1 1,-2 1 0,0-1 0,1 1 0,-1 0 0,-1 0-1,-1 0 1,-2 0 0,26 1 0,-2 0 0,-1 0 0,-1 1-1,-2-1 1,-2 1 0,-5 0 39,-17 0 0,-2 0 0,-4 0 0,-2 0 0,1 0 0,1 0 0,2 1 0,7-1 0,3 0 0,0 0 0,0 0 0,-1 0 0,-2 0 0,-5 0-72,18 0 0,-3 0 0,-2-1 1,-3 1-1,-4 0 0,-2 1 1,27 2-1,-3 1 0,-5 1 1,-1 0-1,0 1 0,-4 2 1,-2 0-1,1 0 0,0-1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20:09:58.176"/>
    </inkml:context>
    <inkml:brush xml:id="br0">
      <inkml:brushProperty name="width" value="0.88194" units="cm"/>
      <inkml:brushProperty name="height" value="0.88194" units="cm"/>
      <inkml:brushProperty name="color" value="#F6630D"/>
    </inkml:brush>
  </inkml:definitions>
  <inkml:trace contextRef="#ctx0" brushRef="#br0">7 202 8027,'118'-17'0,"1"1"0,-1 0 0,1-1 0,-10 5 0,-1 0 0,-1 2 0,0 1 0,-2 2 0,-1 2 0,-1 1 0,2-1 0,0 1 0,0 1 0,0 0 0,3-1 0,4 0 0,3-1 0,0 1 0,1 0-454,6 0 1,1 0 0,1 1 0,2-1 0,-20 1 0,2 1 0,1-1 0,1 0 0,2 1 453,-9 1 0,2 0 0,1 0 0,1 1 0,1-1 0,1 1 0,9-1 0,1 1 0,2 0 0,0 0 0,3-1 0,2 1-127,-6 0 1,3-1 0,1 0 0,2 0 0,0 1-1,1-1 1,-1 0 0,-13 1 0,0 0 0,0-1-1,0 1 1,1 0 0,0 0 0,0 0 0,0 0 126,1 0 0,1-1 0,0 1 0,0 0 0,0 0 0,0 0 0,-1 0 0,1 1 0,0-1 0,-1 1 0,1 0 0,-1 0 0,1 0 0,-1 0 0,0 0 0,0 1-40,1-1 1,-1 1 0,0-1 0,0 1 0,0 0 0,-1 0-1,0 0 1,0 0 0,10 1 0,0 0 0,-1 0 0,0 1-1,0-1 1,-3 1 0,0 0 39,-9 0 0,-1 0 0,-1 0 0,-1 0 0,0 0 0,1 0 0,0 1 0,4-1 0,1 0 0,0 0 0,0 0 0,0 0 0,-2 0 0,-1 0-72,7 0 0,-1 0 0,0-1 1,-3 1-1,-1 0 0,0 1 1,11 2-1,-1 1 0,-2 1 1,-1 0-1,0 1 0,-2 2 1,0 0-1,0 0 0,0-1 1,1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20:12:46.029"/>
    </inkml:context>
    <inkml:brush xml:id="br0">
      <inkml:brushProperty name="width" value="0.88194" units="cm"/>
      <inkml:brushProperty name="height" value="0.88194" units="cm"/>
      <inkml:brushProperty name="color" value="#B0B938"/>
    </inkml:brush>
  </inkml:definitions>
  <inkml:trace contextRef="#ctx0" brushRef="#br0">7 202 8027,'476'-17'0,"0"1"0,1 0 0,-3-1 0,-36 5 0,-2 0 0,-4 2 0,-3 1 0,-8 2 0,-4 2 0,0 1 0,3-1 0,3 1 0,-3 1 0,4 0 0,8-1 0,20 0 0,8-1 0,2 1 0,7 0-454,19 0 1,7 0 0,2 1 0,10-1 0,-80 1 0,7 1 0,2-1 0,9 0 0,5 1 453,-36 1 0,7 0 0,4 0 0,5 1 0,6-1 0,3 1 0,34-1 0,7 1 0,3 0 0,6 0 0,8-1 0,8 1-127,-21 0 1,9-1 0,6 0 0,6 0 0,4 1-1,-1-1 1,0 0 0,-56 1 0,3 0 0,-1-1-1,3 1 1,1 0 0,-2 0 0,2 0 0,2 0 126,2 0 0,4-1 0,-1 1 0,-1 0 0,3 0 0,-1 0 0,0 0 0,-1 1 0,1-1 0,-4 1 0,2 0 0,0 0 0,0 0 0,0 0 0,-1 0 0,-1 1-40,2-1 1,-1 1 0,-1-1 0,1 1 0,-1 0 0,-2 0-1,-2 0 1,-3 0 0,45 1 0,-2 0 0,-2 0 0,-2 1-1,-2-1 1,-7 1 0,-6 0 39,-31 0 0,-6 0 0,-5 0 0,-3 0 0,1 0 0,1 0 0,6 1 0,9-1 0,7 0 0,0 0 0,2 0 0,-4 0 0,-4 0 0,-8 0-72,33 0 0,-6 0 0,-4-1 1,-6 1-1,-6 0 0,-4 1 1,49 2-1,-7 1 0,-8 1 1,-1 0-1,0 1 0,-9 2 1,-2 0-1,2 0 0,-1-1 1,2 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8027,'103'-17'0,"0"1"0,-1 0 0,1-1 0,-8 5 0,-1 0 0,-1 2 0,0 1 0,-2 2 0,-1 2 0,0 1 0,0-1 0,1 1 0,0 1 0,1 0 0,1-1 0,5 0 0,1-1 0,1 1 0,1 0-454,5 0 1,1 0 0,0 1 0,2-1 0,-16 1 0,0 1 0,1-1 0,3 0 0,0 1 453,-8 1 0,2 0 0,1 0 0,1 1 0,1-1 0,1 1 0,7-1 0,1 1 0,2 0 0,1 0 0,1-1 0,2 1-127,-4 0 1,1-1 0,2 0 0,1 0 0,0 1-1,1-1 1,0 0 0,-12 1 0,0 0 0,0-1-1,0 1 1,2 0 0,-2 0 0,1 0 0,0 0 126,1 0 0,0-1 0,1 1 0,0 0 0,-1 0 0,1 0 0,-1 0 0,1 1 0,0-1 0,-2 1 0,2 0 0,-1 0 0,0 0 0,0 0 0,0 0 0,0 1-40,0-1 1,0 1 0,0-1 0,0 1 0,0 0 0,-1 0-1,0 0 1,-1 0 0,10 1 0,0 0 0,-1 0 0,0 1-1,-1-1 1,-2 1 0,0 0 39,-7 0 0,-2 0 0,0 0 0,-2 0 0,1 0 0,1 0 0,0 1 0,2-1 0,2 0 0,0 0 0,0 0 0,0 0 0,-1 0 0,-2 0-72,6 0 0,0 0 0,-1-1 1,-1 1-1,-2 0 0,-1 1 1,11 2-1,-1 1 0,-3 1 1,1 0-1,-1 1 0,-1 2 1,-1 0-1,1 0 0,-1-1 1,1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8027,'103'-17'0,"0"1"0,-1 0 0,1-1 0,-8 5 0,-1 0 0,-1 2 0,0 1 0,-2 2 0,-1 2 0,0 1 0,0-1 0,1 1 0,0 1 0,1 0 0,1-1 0,5 0 0,1-1 0,1 1 0,1 0-454,5 0 1,1 0 0,0 1 0,2-1 0,-16 1 0,0 1 0,1-1 0,3 0 0,0 1 453,-8 1 0,2 0 0,1 0 0,1 1 0,1-1 0,1 1 0,7-1 0,1 1 0,2 0 0,1 0 0,1-1 0,2 1-127,-4 0 1,1-1 0,2 0 0,1 0 0,0 1-1,1-1 1,0 0 0,-12 1 0,0 0 0,0-1-1,0 1 1,2 0 0,-2 0 0,1 0 0,0 0 126,1 0 0,0-1 0,1 1 0,0 0 0,-1 0 0,1 0 0,-1 0 0,1 1 0,0-1 0,-2 1 0,2 0 0,-1 0 0,0 0 0,0 0 0,0 0 0,0 1-40,0-1 1,0 1 0,0-1 0,0 1 0,0 0 0,-1 0-1,0 0 1,-1 0 0,10 1 0,0 0 0,-1 0 0,0 1-1,-1-1 1,-2 1 0,0 0 39,-7 0 0,-2 0 0,0 0 0,-2 0 0,1 0 0,1 0 0,0 1 0,2-1 0,2 0 0,0 0 0,0 0 0,0 0 0,-1 0 0,-2 0-72,6 0 0,0 0 0,-1-1 1,-1 1-1,-2 0 0,-1 1 1,11 2-1,-1 1 0,-3 1 1,1 0-1,-1 1 0,-1 2 1,-1 0-1,1 0 0,-1-1 1,1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8027,'443'-17'0,"0"1"0,-1 0 0,-1-1 0,-34 5 0,-2 0 0,-3 2 0,-3 1 0,-8 2 0,-2 2 0,-2 1 0,3-1 0,3 1 0,-3 1 0,4 0 0,8-1 0,19 0 0,6-1 0,3 1 0,5 0-454,19 0 1,7 0 0,1 1 0,8-1 0,-72 1 0,5 1 0,2-1 0,7 0 0,8 1 453,-35 1 0,6 0 0,3 0 0,7 1 0,4-1 0,4 1 0,30-1 0,7 1 0,3 0 0,6 0 0,8-1 0,6 1-127,-19 0 1,8-1 0,6 0 0,4 0 0,5 1-1,-1-1 1,1 0 0,-53 1 0,3 0 0,0-1-1,2 1 1,-1 0 0,1 0 0,2 0 0,-1 0 126,5 0 0,1-1 0,1 1 0,-1 0 0,0 0 0,2 0 0,-2 0 0,2 1 0,-2-1 0,-2 1 0,2 0 0,0 0 0,-2 0 0,2 0 0,-1 0 0,-1 1-40,0-1 1,0 1 0,0-1 0,1 1 0,-1 0 0,-4 0-1,-1 0 1,-2 0 0,43 1 0,-3 0 0,-2 0 0,-2 1-1,-4-1 1,-3 1 0,-6 0 39,-30 0 0,-5 0 0,-5 0 0,-2 0 0,1 0 0,0 0 0,5 1 0,9-1 0,8 0 0,0 0 0,-1 0 0,-3 0 0,-2 0 0,-8 0-72,29 0 0,-2 0 0,-7-1 1,-4 1-1,-6 0 0,-4 1 1,46 2-1,-8 1 0,-5 1 1,-2 0-1,0 1 0,-9 2 1,-2 0-1,4 0 0,-2-1 1,0 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8027,'358'-17'0,"-1"1"0,1 0 0,-1-1 0,-28 5 0,-2 0 0,-3 2 0,-1 1 0,-7 2 0,-3 2 0,1 1 0,1-1 0,2 1 0,-1 1 0,3 0 0,5-1 0,16 0 0,5-1 0,3 1 0,3 0-454,17 0 1,3 0 0,3 1 0,6-1 0,-58 1 0,3 1 0,3-1 0,5 0 0,6 1 453,-28 1 0,5 0 0,3 0 0,5 1 0,2-1 0,5 1 0,24-1 0,5 1 0,3 0 0,5 0 0,5-1 0,7 1-127,-17 0 1,7-1 0,5 0 0,4 0 0,3 1-1,0-1 1,0 0 0,-43 1 0,2 0 0,2-1-1,-1 1 1,2 0 0,0 0 0,-1 0 0,2 0 126,3 0 0,1-1 0,1 1 0,-1 0 0,2 0 0,-1 0 0,-1 0 0,1 1 0,-1-1 0,-1 1 0,1 0 0,0 0 0,-2 0 0,2 0 0,-1 0 0,0 1-40,-1-1 1,1 1 0,0-1 0,-1 1 0,1 0 0,-3 0-1,-1 0 1,-3 0 0,35 1 0,-2 0 0,-1 0 0,-2 1-1,-2-1 1,-5 1 0,-3 0 39,-25 0 0,-4 0 0,-4 0 0,-2 0 0,1 0 0,1 0 0,3 1 0,9-1 0,3 0 0,2 0 0,0 0 0,-2 0 0,-4 0 0,-5 0-72,24 0 0,-4 0 0,-4-1 1,-3 1-1,-5 0 0,-3 1 1,36 2-1,-5 1 0,-6 1 1,0 0-1,-1 1 0,-6 2 1,-1 0-1,0 0 0,1-1 1,0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8027,'387'-17'0,"-1"1"0,1 0 0,-1-1 0,-30 5 0,-4 0 0,-2 2 0,-1 1 0,-7 2 0,-3 2 0,1 1 0,0-1 0,3 1 0,-2 1 0,4 0 0,5-1 0,17 0 0,6-1 0,3 1 0,4 0-454,17 0 1,5 0 0,2 1 0,7-1 0,-64 1 0,6 1 0,1-1 0,5 0 0,8 1 453,-31 1 0,6 0 0,2 0 0,7 1 0,2-1 0,4 1 0,28-1 0,3 1 0,5 0 0,3 0 0,9-1 0,5 1-127,-18 0 1,8-1 0,5 0 0,5 0 0,3 1-1,0-1 1,-1 0 0,-44 1 0,1 0 0,1-1-1,0 1 1,1 0 0,0 0 0,1 0 0,1 0 126,3 0 0,1-1 0,1 1 0,1 0 0,-1 0 0,0 0 0,0 0 0,0 1 0,-1-1 0,-1 1 0,1 0 0,0 0 0,-1 0 0,1 0 0,-1 0 0,-1 1-40,1-1 1,1 1 0,-1-1 0,0 1 0,-1 0 0,-2 0-1,-2 0 1,-2 0 0,37 1 0,-1 0 0,-3 0 0,0 1-1,-4-1 1,-3 1 0,-6 0 39,-25 0 0,-6 0 0,-2 0 0,-4 0 0,1 0 0,1 0 0,4 1 0,10-1 0,2 0 0,3 0 0,0 0 0,-2 0 0,-4 0 0,-7 0-72,28 0 0,-6 0 0,-3-1 1,-5 1-1,-4 0 0,-3 1 1,38 2-1,-5 1 0,-7 1 1,1 0-1,-1 1 0,-8 2 1,-1 0-1,3 0 0,-2-1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8027,'362'-17'0,"0"1"0,1 0 0,-2-1 0,-27 5 0,-4 0 0,-2 2 0,-1 1 0,-7 2 0,-3 2 0,2 1 0,-1-1 0,2 1 0,1 1 0,3 0 0,3-1 0,17 0 0,5-1 0,4 1 0,2 0-454,17 0 1,5 0 0,1 1 0,7-1 0,-60 1 0,5 1 0,1-1 0,8 0 0,3 1 453,-27 1 0,5 0 0,2 0 0,8 1 0,0-1 0,4 1 0,26-1 0,4 1 0,5 0 0,3 0 0,6-1 0,6 1-127,-16 0 1,7-1 0,4 0 0,5 0 0,3 1-1,-2-1 1,2 0 0,-43 1 0,1 0 0,4-1-1,-5 1 1,6 0 0,-2 0 0,-1 0 0,2 0 126,4 0 0,-1-1 0,3 1 0,-1 0 0,1 0 0,0 0 0,-2 0 0,1 1 0,-1-1 0,-1 1 0,1 0 0,1 0 0,-1 0 0,-1 0 0,1 0 0,-2 1-40,1-1 1,1 1 0,-1-1 0,0 1 0,-1 0 0,-2 0-1,0 0 1,-4 0 0,36 1 0,-1 0 0,-4 0 0,0 1-1,-4-1 1,-2 1 0,-4 0 39,-26 0 0,-4 0 0,-2 0 0,-6 0 0,3 0 0,2 0 0,0 1 0,13-1 0,1 0 0,3 0 0,-1 0 0,-1 0 0,-5 0 0,-6 0-72,26 0 0,-4 0 0,-4-1 1,-5 1-1,-4 0 0,-3 1 1,38 2-1,-7 1 0,-5 1 1,0 0-1,-3 1 0,-4 2 1,-1 0-1,-1 0 0,2-1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0,-1-1 0,-17 5 0,-2 0 0,-2 2 0,0 1 0,-4 2 0,-3 2 0,2 1 0,-1-1 0,2 1 0,0 1 0,2 0 0,2-1 0,10 0 0,4-1 0,2 1 0,1 0-454,11 0 1,2 0 0,1 1 0,5-1 0,-37 1 0,2 1 0,2-1 0,4 0 0,2 1 453,-17 1 0,4 0 0,1 0 0,4 1 0,1-1 0,2 1 0,16-1 0,3 1 0,3 0 0,2 0 0,3-1 0,4 1-127,-9 0 1,3-1 0,3 0 0,3 0 0,2 1-1,-2-1 1,2 0 0,-27 1 0,2 0 0,1-1-1,-3 1 1,4 0 0,-1 0 0,-1 0 0,2 0 126,1 0 0,1-1 0,1 1 0,0 0 0,0 0 0,0 0 0,-1 0 0,0 1 0,0-1 0,0 1 0,-1 0 0,2 0 0,-1 0 0,-1 0 0,1 0 0,-2 1-40,2-1 1,0 1 0,-1-1 0,1 1 0,-2 0 0,0 0-1,-1 0 1,-2 0 0,22 1 0,-1 0 0,-1 0 0,-1 1-1,-2-1 1,-2 1 0,-2 0 39,-16 0 0,-3 0 0,-1 0 0,-3 0 0,1 0 0,2 0 0,-1 1 0,9-1 0,0 0 0,2 0 0,-1 0 0,0 0 0,-3 0 0,-4 0-72,16 0 0,-3 0 0,-1-1 1,-4 1-1,-3 0 0,-1 1 1,23 2-1,-4 1 0,-3 1 1,0 0-1,-2 1 0,-3 2 1,0 0-1,-1 0 0,1-1 1,1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8027,'290'-17'0,"1"1"0,0 0 0,-1-1 0,-22 5 0,-3 0 0,-2 2 0,-1 1 0,-5 2 0,-2 2 0,0 1 0,1-1 0,1 1 0,0 1 0,3 0 0,3-1 0,13 0 0,4-1 0,3 1 0,2 0-454,13 0 1,5 0 0,0 1 0,6-1 0,-48 1 0,4 1 0,0-1 0,7 0 0,3 1 453,-22 1 0,4 0 0,1 0 0,7 1 0,-1-1 0,4 1 0,21-1 0,3 1 0,4 0 0,3 0 0,4-1 0,5 1-127,-12 0 1,5-1 0,3 0 0,4 0 0,3 1-1,-2-1 1,1 0 0,-34 1 0,1 0 0,3-1-1,-4 1 1,5 0 0,-2 0 0,-1 0 0,3 0 126,2 0 0,0-1 0,2 1 0,-1 0 0,1 0 0,0 0 0,-2 0 0,1 1 0,-1-1 0,0 1 0,0 0 0,1 0 0,-1 0 0,0 0 0,0 0 0,-2 1-40,2-1 1,0 1 0,-1-1 0,1 1 0,-2 0 0,0 0-1,-1 0 1,-3 0 0,29 1 0,-2 0 0,-2 0 0,0 1-1,-3-1 1,-2 1 0,-4 0 39,-20 0 0,-3 0 0,-3 0 0,-3 0 0,1 0 0,3 0 0,-1 1 0,11-1 0,0 0 0,2 0 0,1 0 0,-2 0 0,-3 0 0,-6 0-72,21 0 0,-3 0 0,-3-1 1,-4 1-1,-4 0 0,-1 1 1,29 2-1,-4 1 0,-5 1 1,0 0-1,-2 1 0,-4 2 1,0 0-1,-2 0 0,3-1 1,-1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hildwelfare.gov/topics/permanency/relatives/adop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www.faithaloud.org/" TargetMode="External"/><Relationship Id="rId3" Type="http://schemas.openxmlformats.org/officeDocument/2006/relationships/hyperlink" Target="https://providecare.org/practice-guide-all-options-pregnancy-counseling/%E2%80%9Chttps:/www.abortionfinder.org/abortion-guides-by-state%E2%80%9D" TargetMode="External"/><Relationship Id="rId7" Type="http://schemas.openxmlformats.org/officeDocument/2006/relationships/hyperlink" Target="http://www.4exhale.org/"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all-options.org/" TargetMode="External"/><Relationship Id="rId11" Type="http://schemas.openxmlformats.org/officeDocument/2006/relationships/hyperlink" Target="http://www.peaceafterabortion.com/" TargetMode="External"/><Relationship Id="rId5" Type="http://schemas.openxmlformats.org/officeDocument/2006/relationships/hyperlink" Target="https://www.abortionfinder.org/abortion-guides-by-state" TargetMode="External"/><Relationship Id="rId10" Type="http://schemas.openxmlformats.org/officeDocument/2006/relationships/hyperlink" Target="http://imaginecounseling.com/" TargetMode="External"/><Relationship Id="rId4" Type="http://schemas.openxmlformats.org/officeDocument/2006/relationships/hyperlink" Target="https://abortionfunds.org/" TargetMode="External"/><Relationship Id="rId9" Type="http://schemas.openxmlformats.org/officeDocument/2006/relationships/hyperlink" Target="http://www.connectandbreathe.or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abortionpillcme.teachtraining.org/" TargetMode="External"/><Relationship Id="rId3" Type="http://schemas.openxmlformats.org/officeDocument/2006/relationships/hyperlink" Target="https://www.reproductiveaccess.org/resource/medication-abortion-protocol/" TargetMode="External"/><Relationship Id="rId7" Type="http://schemas.openxmlformats.org/officeDocument/2006/relationships/hyperlink" Target="https://www.reproductiveaccess.org/resource/mabfactsheet-miso/"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reproductiveaccess.org/resource/mabfactsheet/" TargetMode="External"/><Relationship Id="rId5" Type="http://schemas.openxmlformats.org/officeDocument/2006/relationships/hyperlink" Target="https://www.reproductiveaccess.org/resource/telehealth-care-for-mab-protocol/" TargetMode="External"/><Relationship Id="rId4" Type="http://schemas.openxmlformats.org/officeDocument/2006/relationships/hyperlink" Target="https://www.reproductiveaccess.org/resource/protocol-medication-abortion-using-misoprostol-alon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ll-options.org/find-support/talklin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ll-options-selfpacedpow.thinkific.com/collection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rovidecare.org/client-experience-stud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Updated August </a:t>
            </a:r>
            <a:r>
              <a:rPr lang="en-US" dirty="0"/>
              <a:t>2023</a:t>
            </a:r>
          </a:p>
        </p:txBody>
      </p:sp>
    </p:spTree>
    <p:extLst>
      <p:ext uri="{BB962C8B-B14F-4D97-AF65-F5344CB8AC3E}">
        <p14:creationId xmlns:p14="http://schemas.microsoft.com/office/powerpoint/2010/main" val="4123137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0" i="0" dirty="0">
                <a:solidFill>
                  <a:srgbClr val="7C7C7C"/>
                </a:solidFill>
                <a:effectLst/>
                <a:latin typeface="effra"/>
              </a:rPr>
              <a:t>The last step is discussing pregnancy options.</a:t>
            </a:r>
          </a:p>
          <a:p>
            <a:pPr algn="l"/>
            <a:endParaRPr lang="en-US" b="1" i="0" dirty="0">
              <a:solidFill>
                <a:srgbClr val="7C7C7C"/>
              </a:solidFill>
              <a:effectLst/>
              <a:latin typeface="effra"/>
            </a:endParaRPr>
          </a:p>
          <a:p>
            <a:pPr algn="l"/>
            <a:r>
              <a:rPr lang="en-US" b="1" i="0" dirty="0">
                <a:solidFill>
                  <a:srgbClr val="7C7C7C"/>
                </a:solidFill>
                <a:effectLst/>
                <a:latin typeface="effra"/>
              </a:rPr>
              <a:t>Name all pregnancy options. </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Name all pregnancy options (except those the patient expressed they do not want to discuss) in a </a:t>
            </a:r>
            <a:r>
              <a:rPr lang="en-US" b="1" i="0" dirty="0">
                <a:solidFill>
                  <a:srgbClr val="7C7C7C"/>
                </a:solidFill>
                <a:effectLst/>
                <a:latin typeface="effra"/>
              </a:rPr>
              <a:t>neutral, professional manner: parenthood, adoption, abortion</a:t>
            </a:r>
            <a:br>
              <a:rPr lang="en-US" b="1" i="0" dirty="0">
                <a:solidFill>
                  <a:srgbClr val="7C7C7C"/>
                </a:solidFill>
                <a:effectLst/>
                <a:latin typeface="effra"/>
              </a:rPr>
            </a:br>
            <a:endParaRPr lang="en-US" b="1"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Sample language if you do not offer the services in this clinic setting → </a:t>
            </a:r>
            <a:r>
              <a:rPr lang="en-US" b="0" i="1" dirty="0">
                <a:solidFill>
                  <a:srgbClr val="7C7C7C"/>
                </a:solidFill>
                <a:effectLst/>
                <a:latin typeface="effra"/>
              </a:rPr>
              <a:t>“If you do not want to continue the pregnancy, I can provide you with referrals for abortion services. If you want to continue the pregnancy, I can provide you with referrals for prenatal care or adoption resources. If you are not sure, we can discuss all of the options available as well as the timeline for abortion options.”</a:t>
            </a:r>
            <a:r>
              <a:rPr lang="en-US" b="0" i="0" dirty="0">
                <a:solidFill>
                  <a:srgbClr val="7C7C7C"/>
                </a:solidFill>
                <a:effectLst/>
                <a:latin typeface="effra"/>
              </a:rPr>
              <a:t>   </a:t>
            </a:r>
          </a:p>
          <a:p>
            <a:pPr algn="l">
              <a:buFont typeface="Arial" panose="020B0604020202020204" pitchFamily="34" charset="0"/>
              <a:buChar char="•"/>
            </a:pPr>
            <a:r>
              <a:rPr lang="en-US" b="1" i="0" dirty="0">
                <a:solidFill>
                  <a:srgbClr val="7C7C7C"/>
                </a:solidFill>
                <a:effectLst/>
                <a:latin typeface="effra"/>
              </a:rPr>
              <a:t>Naming each service without bias or judgment</a:t>
            </a:r>
            <a:r>
              <a:rPr lang="en-US" b="0" i="0" dirty="0">
                <a:solidFill>
                  <a:srgbClr val="7C7C7C"/>
                </a:solidFill>
                <a:effectLst/>
                <a:latin typeface="effra"/>
              </a:rPr>
              <a:t> respects patient autonomy, builds trust, makes space to ask honest questions and self advocate, and is more likely to meet patient needs.  </a:t>
            </a:r>
          </a:p>
        </p:txBody>
      </p:sp>
    </p:spTree>
    <p:extLst>
      <p:ext uri="{BB962C8B-B14F-4D97-AF65-F5344CB8AC3E}">
        <p14:creationId xmlns:p14="http://schemas.microsoft.com/office/powerpoint/2010/main" val="2340083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000000"/>
                </a:solidFill>
              </a:rPr>
              <a:t>Let’s recap key points in these steps before talking skills and information to convey when discussing different pregnancy options. </a:t>
            </a:r>
          </a:p>
          <a:p>
            <a:endParaRPr lang="en-US" dirty="0">
              <a:solidFill>
                <a:srgbClr val="000000"/>
              </a:solidFill>
            </a:endParaRPr>
          </a:p>
          <a:p>
            <a:r>
              <a:rPr lang="en-US" dirty="0">
                <a:solidFill>
                  <a:srgbClr val="000000"/>
                </a:solidFill>
              </a:rPr>
              <a:t>-Pregnancy test results should be given in a straight-forward, direct and non-judgmental fashion without withholding the result. </a:t>
            </a:r>
          </a:p>
          <a:p>
            <a:r>
              <a:rPr lang="en-US" dirty="0">
                <a:solidFill>
                  <a:srgbClr val="000000"/>
                </a:solidFill>
              </a:rPr>
              <a:t>-The patient should be allowed to react to the results and be counseled sensitively and appropriately to their needs.  All their</a:t>
            </a:r>
            <a:r>
              <a:rPr lang="en-US" baseline="0" dirty="0">
                <a:solidFill>
                  <a:srgbClr val="000000"/>
                </a:solidFill>
              </a:rPr>
              <a:t> options should be discussed, unless they don’t want to talk about a particular option.  </a:t>
            </a:r>
            <a:endParaRPr lang="en-US" dirty="0">
              <a:solidFill>
                <a:srgbClr val="000000"/>
              </a:solidFill>
            </a:endParaRPr>
          </a:p>
          <a:p>
            <a:r>
              <a:rPr lang="en-US" dirty="0">
                <a:solidFill>
                  <a:srgbClr val="000000"/>
                </a:solidFill>
              </a:rPr>
              <a:t>-Their support systems should also be explored.</a:t>
            </a:r>
            <a:r>
              <a:rPr lang="en-US" baseline="0" dirty="0">
                <a:solidFill>
                  <a:srgbClr val="000000"/>
                </a:solidFill>
              </a:rPr>
              <a:t> This is also </a:t>
            </a:r>
            <a:r>
              <a:rPr lang="en-US" dirty="0">
                <a:solidFill>
                  <a:srgbClr val="000000"/>
                </a:solidFill>
              </a:rPr>
              <a:t>a good opening to screen for abuse, using words like “partner abuse is more common during pregnancy, so we always ask if you feel safe in your relationship.”</a:t>
            </a:r>
          </a:p>
          <a:p>
            <a:r>
              <a:rPr lang="en-US" dirty="0">
                <a:solidFill>
                  <a:srgbClr val="000000"/>
                </a:solidFill>
              </a:rPr>
              <a:t>-A patient should never be asked to make a decision right</a:t>
            </a:r>
            <a:r>
              <a:rPr lang="en-US" baseline="0" dirty="0">
                <a:solidFill>
                  <a:srgbClr val="000000"/>
                </a:solidFill>
              </a:rPr>
              <a:t> away. If they are not ready, most things can wait. NOTE: Many people who present with a positive pregnancy test have already made their decision about what they want to do prior to the visit, it’s a clinician’s job to ensure they have the information and resources to pursue that option. </a:t>
            </a:r>
          </a:p>
          <a:p>
            <a:r>
              <a:rPr lang="en-US" baseline="0" dirty="0">
                <a:solidFill>
                  <a:srgbClr val="000000"/>
                </a:solidFill>
              </a:rPr>
              <a:t>-Clinicians are responsible to provide options counseling and refer patients to their needed services, even if it is against their own personal beliefs.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000000"/>
                </a:solidFill>
              </a:rPr>
              <a:t>- In fact, it’s an </a:t>
            </a:r>
            <a:r>
              <a:rPr lang="en-US" dirty="0"/>
              <a:t>ACGME requirement for family physicians: “Residents must have at least 100 hours (or one month) or 125 patient encounters dedicated to the care of women with gynecologic issues, including well-woman care, family planning, contraception, </a:t>
            </a:r>
            <a:r>
              <a:rPr lang="en-US" b="1" dirty="0"/>
              <a:t>and options counseling for unintended pregnancy</a:t>
            </a:r>
            <a:r>
              <a:rPr lang="en-US" dirty="0"/>
              <a:t>”.  So even</a:t>
            </a:r>
            <a:r>
              <a:rPr lang="en-US" baseline="0" dirty="0"/>
              <a:t> if a clinician does not provide abortions or sees abortion care as against their own personal beliefs, it is still important they know how to counsel their patients and provide resources on this option.  </a:t>
            </a:r>
            <a:endParaRPr lang="en-US" dirty="0"/>
          </a:p>
          <a:p>
            <a:endParaRPr lang="en-US" dirty="0">
              <a:solidFill>
                <a:srgbClr val="000000"/>
              </a:solidFill>
            </a:endParaRPr>
          </a:p>
          <a:p>
            <a:endParaRPr lang="en-US" dirty="0">
              <a:solidFill>
                <a:srgbClr val="000000"/>
              </a:solidFill>
            </a:endParaRPr>
          </a:p>
          <a:p>
            <a:endParaRPr lang="en-US" dirty="0">
              <a:solidFill>
                <a:srgbClr val="000000"/>
              </a:solidFill>
            </a:endParaRPr>
          </a:p>
          <a:p>
            <a:r>
              <a:rPr lang="en-US" dirty="0">
                <a:solidFill>
                  <a:srgbClr val="000000"/>
                </a:solidFill>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ACGME Program Requirements for Graduate Medical Education in Family Medicine. https://</a:t>
            </a:r>
            <a:r>
              <a:rPr lang="en-US" baseline="0" dirty="0" err="1"/>
              <a:t>www.acgme.org</a:t>
            </a:r>
            <a:r>
              <a:rPr lang="en-US" baseline="0" dirty="0"/>
              <a:t>/Portals/0/</a:t>
            </a:r>
            <a:r>
              <a:rPr lang="en-US" baseline="0" dirty="0" err="1"/>
              <a:t>PFAssets</a:t>
            </a:r>
            <a:r>
              <a:rPr lang="en-US" baseline="0" dirty="0"/>
              <a:t>/</a:t>
            </a:r>
            <a:r>
              <a:rPr lang="en-US" baseline="0" dirty="0" err="1"/>
              <a:t>ReviewandComment</a:t>
            </a:r>
            <a:r>
              <a:rPr lang="en-US" baseline="0" dirty="0"/>
              <a:t>/120_family_medicine_PRs_RC.pdf. Published 6/2016.  </a:t>
            </a:r>
          </a:p>
          <a:p>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providecare.org</a:t>
            </a:r>
            <a:r>
              <a:rPr lang="en-US" dirty="0"/>
              <a:t>/practice-guide-all-options-pregnancy-counseling</a:t>
            </a:r>
          </a:p>
          <a:p>
            <a:endParaRPr lang="en-US" dirty="0"/>
          </a:p>
          <a:p>
            <a:r>
              <a:rPr lang="en-US" dirty="0"/>
              <a:t>Image Source: Pregnancy test by Mello from &lt;a </a:t>
            </a:r>
            <a:r>
              <a:rPr lang="en-US" dirty="0" err="1"/>
              <a:t>href</a:t>
            </a:r>
            <a:r>
              <a:rPr lang="en-US" dirty="0"/>
              <a:t>="https://</a:t>
            </a:r>
            <a:r>
              <a:rPr lang="en-US" dirty="0" err="1"/>
              <a:t>thenounproject.com</a:t>
            </a:r>
            <a:r>
              <a:rPr lang="en-US" dirty="0"/>
              <a:t>/browse/icons/term/pregnancy-test/" target="_blank" title="Pregnancy test Icons"&gt;Noun Project&lt;/a&gt; (CC BY 3.0)</a:t>
            </a:r>
          </a:p>
        </p:txBody>
      </p:sp>
    </p:spTree>
    <p:extLst>
      <p:ext uri="{BB962C8B-B14F-4D97-AF65-F5344CB8AC3E}">
        <p14:creationId xmlns:p14="http://schemas.microsoft.com/office/powerpoint/2010/main" val="124965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i="0" dirty="0">
                <a:solidFill>
                  <a:srgbClr val="888888"/>
                </a:solidFill>
                <a:effectLst/>
                <a:latin typeface="effra"/>
              </a:rPr>
              <a:t>This may include parenting or adoption</a:t>
            </a:r>
          </a:p>
          <a:p>
            <a:pPr algn="l"/>
            <a:endParaRPr lang="en-US" b="1" i="0" dirty="0">
              <a:solidFill>
                <a:srgbClr val="888888"/>
              </a:solidFill>
              <a:effectLst/>
              <a:latin typeface="effra"/>
            </a:endParaRPr>
          </a:p>
          <a:p>
            <a:pPr algn="l"/>
            <a:r>
              <a:rPr lang="en-US" b="1" i="0" dirty="0">
                <a:solidFill>
                  <a:srgbClr val="888888"/>
                </a:solidFill>
                <a:effectLst/>
                <a:latin typeface="effra"/>
              </a:rPr>
              <a:t>Begin by:</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Affirming the patients decision or interest</a:t>
            </a:r>
          </a:p>
          <a:p>
            <a:pPr algn="l">
              <a:buFont typeface="Arial" panose="020B0604020202020204" pitchFamily="34" charset="0"/>
              <a:buChar char="•"/>
            </a:pPr>
            <a:r>
              <a:rPr lang="en-US" b="0" i="0" dirty="0">
                <a:solidFill>
                  <a:srgbClr val="7C7C7C"/>
                </a:solidFill>
                <a:effectLst/>
                <a:latin typeface="effra"/>
              </a:rPr>
              <a:t>Offering appropriate prenatal care referrals and healthcare provider type preference </a:t>
            </a:r>
            <a:r>
              <a:rPr lang="en-US" b="0" i="0" dirty="0">
                <a:solidFill>
                  <a:srgbClr val="7C7C7C"/>
                </a:solidFill>
                <a:effectLst/>
                <a:latin typeface="effra"/>
                <a:sym typeface="Wingdings" pitchFamily="2" charset="2"/>
              </a:rPr>
              <a:t> or offering starting prenatal care with you, if you provide it</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Not referring to services the patient is uninterested in</a:t>
            </a:r>
          </a:p>
          <a:p>
            <a:pPr algn="l"/>
            <a:r>
              <a:rPr lang="en-US" b="1" i="0" dirty="0">
                <a:solidFill>
                  <a:srgbClr val="888888"/>
                </a:solidFill>
                <a:effectLst/>
                <a:latin typeface="effra"/>
              </a:rPr>
              <a:t>Screen patient for needs around referral or resources:</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Nutrition, food, and housing security</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Financial resources for prenatal care and/or parenting (presumptive eligibility for Medicaid, WIC, SNAP)</a:t>
            </a:r>
          </a:p>
          <a:p>
            <a:pPr algn="l">
              <a:buFont typeface="Arial" panose="020B0604020202020204" pitchFamily="34" charset="0"/>
              <a:buChar char="•"/>
            </a:pPr>
            <a:r>
              <a:rPr lang="en-US" b="0" i="0" dirty="0">
                <a:solidFill>
                  <a:srgbClr val="7C7C7C"/>
                </a:solidFill>
                <a:effectLst/>
                <a:latin typeface="effra"/>
              </a:rPr>
              <a:t>Overcoming barriers to prenatal care, including transportation, childcare, or translation</a:t>
            </a:r>
          </a:p>
          <a:p>
            <a:pPr algn="l">
              <a:buFont typeface="Arial" panose="020B0604020202020204" pitchFamily="34" charset="0"/>
              <a:buChar char="•"/>
            </a:pPr>
            <a:r>
              <a:rPr lang="en-US" b="0" i="0" dirty="0">
                <a:solidFill>
                  <a:srgbClr val="7C7C7C"/>
                </a:solidFill>
                <a:effectLst/>
                <a:latin typeface="effra"/>
              </a:rPr>
              <a:t>Addiction treatment, HIV/STI screening and/or treatment, intimate partner violence or survivor support</a:t>
            </a:r>
          </a:p>
          <a:p>
            <a:pPr algn="l">
              <a:buFont typeface="Arial" panose="020B0604020202020204" pitchFamily="34" charset="0"/>
              <a:buChar char="•"/>
            </a:pPr>
            <a:r>
              <a:rPr lang="en-US" b="0" i="0" dirty="0">
                <a:solidFill>
                  <a:srgbClr val="7C7C7C"/>
                </a:solidFill>
                <a:effectLst/>
                <a:latin typeface="effra"/>
              </a:rPr>
              <a:t>Early screening for fetal genetic anomalies</a:t>
            </a:r>
          </a:p>
          <a:p>
            <a:pPr algn="l">
              <a:buFont typeface="Arial" panose="020B0604020202020204" pitchFamily="34" charset="0"/>
              <a:buChar char="•"/>
            </a:pPr>
            <a:r>
              <a:rPr lang="en-US" b="0" i="0" dirty="0">
                <a:solidFill>
                  <a:srgbClr val="7C7C7C"/>
                </a:solidFill>
                <a:effectLst/>
                <a:latin typeface="effra"/>
              </a:rPr>
              <a:t>Support for parenting decisions including infant care, adoption, or foster care</a:t>
            </a:r>
          </a:p>
          <a:p>
            <a:pPr algn="l">
              <a:buFont typeface="Arial" panose="020B0604020202020204" pitchFamily="34" charset="0"/>
              <a:buChar char="•"/>
            </a:pPr>
            <a:r>
              <a:rPr lang="en-US" b="0" i="0" dirty="0">
                <a:solidFill>
                  <a:srgbClr val="7C7C7C"/>
                </a:solidFill>
                <a:effectLst/>
                <a:latin typeface="effra"/>
              </a:rPr>
              <a:t>Doula services</a:t>
            </a:r>
          </a:p>
          <a:p>
            <a:pPr algn="l">
              <a:buFont typeface="Arial" panose="020B0604020202020204" pitchFamily="34" charset="0"/>
              <a:buChar char="•"/>
            </a:pPr>
            <a:r>
              <a:rPr lang="en-US" b="0" i="0" dirty="0">
                <a:solidFill>
                  <a:srgbClr val="7C7C7C"/>
                </a:solidFill>
                <a:effectLst/>
                <a:latin typeface="effra"/>
              </a:rPr>
              <a:t>Childbirth education classes or resources</a:t>
            </a:r>
          </a:p>
          <a:p>
            <a:pPr algn="l"/>
            <a:r>
              <a:rPr lang="en-US" b="1" i="0" dirty="0">
                <a:solidFill>
                  <a:srgbClr val="888888"/>
                </a:solidFill>
                <a:effectLst/>
                <a:latin typeface="effra"/>
              </a:rPr>
              <a:t>Offer follow up:</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If patient agrees, follow up to review referrals and support resources.</a:t>
            </a:r>
            <a:endParaRPr lang="en-US" b="0" i="0" dirty="0">
              <a:solidFill>
                <a:srgbClr val="7C7C7C"/>
              </a:solidFill>
              <a:effectLst/>
              <a:latin typeface="effra"/>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 https://</a:t>
            </a:r>
            <a:r>
              <a:rPr lang="en-US" dirty="0" err="1"/>
              <a:t>providecare.org</a:t>
            </a:r>
            <a:r>
              <a:rPr lang="en-US" dirty="0"/>
              <a:t>/practice-guide-all-options-pregnancy-counseling</a:t>
            </a:r>
          </a:p>
          <a:p>
            <a:endParaRPr lang="en-US" dirty="0"/>
          </a:p>
        </p:txBody>
      </p:sp>
      <p:sp>
        <p:nvSpPr>
          <p:cNvPr id="4" name="Slide Number Placeholder 3"/>
          <p:cNvSpPr>
            <a:spLocks noGrp="1"/>
          </p:cNvSpPr>
          <p:nvPr>
            <p:ph type="sldNum" sz="quarter" idx="5"/>
          </p:nvPr>
        </p:nvSpPr>
        <p:spPr/>
        <p:txBody>
          <a:bodyPr/>
          <a:lstStyle/>
          <a:p>
            <a:fld id="{C88EA612-BC8D-482F-BEF2-2DF758E3AC71}" type="slidenum">
              <a:rPr lang="en-US" smtClean="0"/>
              <a:t>13</a:t>
            </a:fld>
            <a:endParaRPr lang="en-US"/>
          </a:p>
        </p:txBody>
      </p:sp>
    </p:spTree>
    <p:extLst>
      <p:ext uri="{BB962C8B-B14F-4D97-AF65-F5344CB8AC3E}">
        <p14:creationId xmlns:p14="http://schemas.microsoft.com/office/powerpoint/2010/main" val="3854264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i="0" dirty="0">
                <a:solidFill>
                  <a:srgbClr val="888888"/>
                </a:solidFill>
                <a:effectLst/>
                <a:latin typeface="effra"/>
              </a:rPr>
              <a:t>Begin by:</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Affirming the patient’s decision or interest</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Using affirming language: “planning an adoption” instead of “giving up your baby for adoption;” “birth parent/first parent or “adoptive mother/parent” instead of “real mother/parent”</a:t>
            </a:r>
          </a:p>
          <a:p>
            <a:pPr algn="l">
              <a:buFont typeface="Arial" panose="020B0604020202020204" pitchFamily="34" charset="0"/>
              <a:buChar char="•"/>
            </a:pPr>
            <a:endParaRPr lang="en-US" b="0" i="0" dirty="0">
              <a:solidFill>
                <a:srgbClr val="7C7C7C"/>
              </a:solidFill>
              <a:effectLst/>
              <a:latin typeface="effra"/>
            </a:endParaRPr>
          </a:p>
          <a:p>
            <a:pPr algn="l"/>
            <a:r>
              <a:rPr lang="en-US" b="1" i="0" dirty="0">
                <a:solidFill>
                  <a:srgbClr val="888888"/>
                </a:solidFill>
                <a:effectLst/>
                <a:latin typeface="effra"/>
              </a:rPr>
              <a:t>Counsel patient and provide resources:</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Discuss types of adoption (open, semi-open, closed, familial) – we’ll talk about them in a moment</a:t>
            </a:r>
          </a:p>
          <a:p>
            <a:pPr algn="l">
              <a:buFont typeface="Arial" panose="020B0604020202020204" pitchFamily="34" charset="0"/>
              <a:buChar char="•"/>
            </a:pPr>
            <a:r>
              <a:rPr lang="en-US" b="0" i="0" dirty="0">
                <a:solidFill>
                  <a:srgbClr val="7C7C7C"/>
                </a:solidFill>
                <a:effectLst/>
                <a:latin typeface="effra"/>
              </a:rPr>
              <a:t>Decision support: they can take as much time as needed to decide, and can change their decision up until the time of adoption</a:t>
            </a:r>
          </a:p>
          <a:p>
            <a:pPr algn="l"/>
            <a:r>
              <a:rPr lang="en-US" b="1" i="0" dirty="0">
                <a:solidFill>
                  <a:srgbClr val="888888"/>
                </a:solidFill>
                <a:effectLst/>
                <a:latin typeface="effra"/>
              </a:rPr>
              <a:t>Refer and schedule appointments:</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Schedule a visit if your agency provides adoption services. If not, use your agency-approved list of adoption services (i.e., All-Options Adoption Agency or National Pro-Choice Adoption Collaborative).</a:t>
            </a:r>
          </a:p>
          <a:p>
            <a:pPr algn="l">
              <a:buFont typeface="Arial" panose="020B0604020202020204" pitchFamily="34" charset="0"/>
              <a:buChar char="•"/>
            </a:pPr>
            <a:r>
              <a:rPr lang="en-US" b="0" i="0" dirty="0">
                <a:solidFill>
                  <a:srgbClr val="7C7C7C"/>
                </a:solidFill>
                <a:effectLst/>
                <a:latin typeface="effra"/>
              </a:rPr>
              <a:t>If patient is ready, connect them with legal help for reviewing documents and contracts (legal aid, bar association pro bono list).</a:t>
            </a:r>
          </a:p>
          <a:p>
            <a:pPr algn="l">
              <a:buFont typeface="Arial" panose="020B0604020202020204" pitchFamily="34" charset="0"/>
              <a:buChar char="•"/>
            </a:pPr>
            <a:r>
              <a:rPr lang="en-US" b="0" i="0" dirty="0">
                <a:solidFill>
                  <a:srgbClr val="7C7C7C"/>
                </a:solidFill>
                <a:effectLst/>
                <a:latin typeface="effra"/>
              </a:rPr>
              <a:t>Invite patient to follow up as needed.</a:t>
            </a:r>
          </a:p>
          <a:p>
            <a:pPr algn="l">
              <a:buFont typeface="Arial" panose="020B0604020202020204" pitchFamily="34" charset="0"/>
              <a:buChar char="•"/>
            </a:pPr>
            <a:r>
              <a:rPr lang="en-US" b="0" i="0" dirty="0">
                <a:solidFill>
                  <a:srgbClr val="7C7C7C"/>
                </a:solidFill>
                <a:effectLst/>
                <a:latin typeface="effra"/>
              </a:rPr>
              <a:t>Refer to or schedule prenatal care.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 https://</a:t>
            </a:r>
            <a:r>
              <a:rPr lang="en-US" dirty="0" err="1"/>
              <a:t>providecare.org</a:t>
            </a:r>
            <a:r>
              <a:rPr lang="en-US" dirty="0"/>
              <a:t>/practice-guide-all-options-pregnancy-counseling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Adoption by P </a:t>
            </a:r>
            <a:r>
              <a:rPr lang="en-US" dirty="0" err="1"/>
              <a:t>Thanga</a:t>
            </a:r>
            <a:r>
              <a:rPr lang="en-US" dirty="0"/>
              <a:t> Vignesh from &lt;a </a:t>
            </a:r>
            <a:r>
              <a:rPr lang="en-US" dirty="0" err="1"/>
              <a:t>href</a:t>
            </a:r>
            <a:r>
              <a:rPr lang="en-US" dirty="0"/>
              <a:t>="https://</a:t>
            </a:r>
            <a:r>
              <a:rPr lang="en-US" dirty="0" err="1"/>
              <a:t>thenounproject.com</a:t>
            </a:r>
            <a:r>
              <a:rPr lang="en-US" dirty="0"/>
              <a:t>/browse/icons/term/adoption/" target="_blank" title="Adoption Icons"&gt;Noun Project&lt;/a&gt; (CC BY 3.0)</a:t>
            </a:r>
          </a:p>
          <a:p>
            <a:endParaRPr lang="en-US" dirty="0"/>
          </a:p>
        </p:txBody>
      </p:sp>
      <p:sp>
        <p:nvSpPr>
          <p:cNvPr id="4" name="Slide Number Placeholder 3"/>
          <p:cNvSpPr>
            <a:spLocks noGrp="1"/>
          </p:cNvSpPr>
          <p:nvPr>
            <p:ph type="sldNum" sz="quarter" idx="5"/>
          </p:nvPr>
        </p:nvSpPr>
        <p:spPr/>
        <p:txBody>
          <a:bodyPr/>
          <a:lstStyle/>
          <a:p>
            <a:fld id="{C88EA612-BC8D-482F-BEF2-2DF758E3AC71}" type="slidenum">
              <a:rPr lang="en-US" smtClean="0"/>
              <a:t>14</a:t>
            </a:fld>
            <a:endParaRPr lang="en-US"/>
          </a:p>
        </p:txBody>
      </p:sp>
    </p:spTree>
    <p:extLst>
      <p:ext uri="{BB962C8B-B14F-4D97-AF65-F5344CB8AC3E}">
        <p14:creationId xmlns:p14="http://schemas.microsoft.com/office/powerpoint/2010/main" val="3300143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1" kern="1200" dirty="0">
                <a:solidFill>
                  <a:schemeClr val="tx1"/>
                </a:solidFill>
                <a:latin typeface="+mn-lt"/>
                <a:ea typeface="+mn-ea"/>
                <a:cs typeface="+mn-cs"/>
              </a:rPr>
              <a:t>1) Open adoption</a:t>
            </a:r>
            <a:endParaRPr lang="en-US" sz="1200" kern="1200" dirty="0">
              <a:solidFill>
                <a:schemeClr val="tx1"/>
              </a:solidFill>
              <a:latin typeface="+mn-lt"/>
              <a:ea typeface="+mn-ea"/>
              <a:cs typeface="+mn-cs"/>
            </a:endParaRPr>
          </a:p>
          <a:p>
            <a:pPr lvl="0"/>
            <a:r>
              <a:rPr lang="en-US" sz="1200" u="none" strike="noStrike" dirty="0"/>
              <a:t>The birthing parent assists with the full adoption process. They select the adoptive family (either via lawyer or agency), meets with them, and has direct contact with them through the entire process.</a:t>
            </a:r>
            <a:endParaRPr lang="en-US" u="none" strike="noStrike" dirty="0"/>
          </a:p>
          <a:p>
            <a:r>
              <a:rPr lang="en-US" sz="1200" kern="1200" dirty="0">
                <a:solidFill>
                  <a:schemeClr val="tx1"/>
                </a:solidFill>
                <a:latin typeface="+mn-lt"/>
                <a:ea typeface="+mn-ea"/>
                <a:cs typeface="+mn-cs"/>
              </a:rPr>
              <a:t> </a:t>
            </a:r>
          </a:p>
          <a:p>
            <a:r>
              <a:rPr lang="en-US" sz="1200" i="1" kern="1200" dirty="0">
                <a:solidFill>
                  <a:schemeClr val="tx1"/>
                </a:solidFill>
                <a:latin typeface="+mn-lt"/>
                <a:ea typeface="+mn-ea"/>
                <a:cs typeface="+mn-cs"/>
              </a:rPr>
              <a:t>2) Semi-open adoption</a:t>
            </a:r>
            <a:endParaRPr lang="en-US" sz="1200" kern="1200" dirty="0">
              <a:solidFill>
                <a:schemeClr val="tx1"/>
              </a:solidFill>
              <a:latin typeface="+mn-lt"/>
              <a:ea typeface="+mn-ea"/>
              <a:cs typeface="+mn-cs"/>
            </a:endParaRPr>
          </a:p>
          <a:p>
            <a:pPr lvl="0"/>
            <a:r>
              <a:rPr lang="en-US" sz="1200" u="none" strike="noStrike" dirty="0"/>
              <a:t>The birthing parent helps select the adoptive parents with the option of being able to maintain mutual contact, but only through the lawyer/agency arranging the adoption.  In this scenario, any contact must go through the adoption agent/agency first.</a:t>
            </a:r>
          </a:p>
          <a:p>
            <a:pPr lvl="0"/>
            <a:endParaRPr lang="en-US" sz="1200" u="none" strike="noStrike" dirty="0"/>
          </a:p>
          <a:p>
            <a:pPr lvl="0"/>
            <a:r>
              <a:rPr lang="en-US" sz="1200" u="none" strike="noStrike" dirty="0"/>
              <a:t>3) Familial/Kinship Adoption</a:t>
            </a:r>
          </a:p>
          <a:p>
            <a:pPr lvl="0"/>
            <a:r>
              <a:rPr lang="en-US" b="0" i="0" u="none" strike="noStrike" dirty="0">
                <a:solidFill>
                  <a:srgbClr val="0073AA"/>
                </a:solidFill>
                <a:effectLst/>
                <a:latin typeface="Montserrat" pitchFamily="2" charset="77"/>
                <a:hlinkClick r:id="rId3"/>
              </a:rPr>
              <a:t>This entails </a:t>
            </a:r>
            <a:r>
              <a:rPr lang="en-US" b="0" i="0" dirty="0">
                <a:solidFill>
                  <a:srgbClr val="444040"/>
                </a:solidFill>
                <a:effectLst/>
                <a:latin typeface="Montserrat" pitchFamily="2" charset="77"/>
              </a:rPr>
              <a:t>placing the child with a relative for an extended period until they are able to be adopted by that family member. This process can be facilitated by the social services department in your state under certain circumstances.</a:t>
            </a:r>
            <a:endParaRPr lang="en-US" u="none" strike="noStrike" dirty="0"/>
          </a:p>
          <a:p>
            <a:r>
              <a:rPr lang="en-US" sz="1200" kern="1200" dirty="0">
                <a:solidFill>
                  <a:schemeClr val="tx1"/>
                </a:solidFill>
                <a:latin typeface="+mn-lt"/>
                <a:ea typeface="+mn-ea"/>
                <a:cs typeface="+mn-cs"/>
              </a:rPr>
              <a:t> </a:t>
            </a:r>
          </a:p>
          <a:p>
            <a:r>
              <a:rPr lang="en-US" sz="1200" i="1" kern="1200" dirty="0">
                <a:solidFill>
                  <a:schemeClr val="tx1"/>
                </a:solidFill>
                <a:latin typeface="+mn-lt"/>
                <a:ea typeface="+mn-ea"/>
                <a:cs typeface="+mn-cs"/>
              </a:rPr>
              <a:t>4) Closed adoption</a:t>
            </a:r>
            <a:endParaRPr lang="en-US" sz="1200" kern="1200" dirty="0">
              <a:solidFill>
                <a:schemeClr val="tx1"/>
              </a:solidFill>
              <a:latin typeface="+mn-lt"/>
              <a:ea typeface="+mn-ea"/>
              <a:cs typeface="+mn-cs"/>
            </a:endParaRPr>
          </a:p>
          <a:p>
            <a:pPr lvl="0"/>
            <a:r>
              <a:rPr lang="en-US" sz="1200" u="none" strike="noStrike" dirty="0"/>
              <a:t>The birthing parent is involved with selection of the adoptive family without contact between families. Adoptive families and the birthing parent will not be aware of any identifying information about each other.</a:t>
            </a:r>
          </a:p>
          <a:p>
            <a:pPr lvl="0"/>
            <a:endParaRPr lang="en-US" sz="1200" u="none" strike="noStrike" dirty="0"/>
          </a:p>
          <a:p>
            <a:r>
              <a:rPr lang="en-US" dirty="0"/>
              <a:t>Resource: </a:t>
            </a:r>
          </a:p>
          <a:p>
            <a:r>
              <a:rPr lang="en-US" dirty="0"/>
              <a:t>https://</a:t>
            </a:r>
            <a:r>
              <a:rPr lang="en-US" dirty="0" err="1"/>
              <a:t>prochoiceadoption.org</a:t>
            </a:r>
            <a:r>
              <a:rPr lang="en-US" dirty="0"/>
              <a:t>/</a:t>
            </a:r>
          </a:p>
          <a:p>
            <a:r>
              <a:rPr lang="en-US" dirty="0"/>
              <a:t>https://</a:t>
            </a:r>
            <a:r>
              <a:rPr lang="en-US" dirty="0" err="1"/>
              <a:t>prochoice.org</a:t>
            </a:r>
            <a:r>
              <a:rPr lang="en-US" dirty="0"/>
              <a:t>/patients/pregnancy-options/adoption/</a:t>
            </a:r>
          </a:p>
        </p:txBody>
      </p:sp>
      <p:sp>
        <p:nvSpPr>
          <p:cNvPr id="4" name="Slide Number Placeholder 3"/>
          <p:cNvSpPr>
            <a:spLocks noGrp="1"/>
          </p:cNvSpPr>
          <p:nvPr>
            <p:ph type="sldNum" sz="quarter" idx="10"/>
          </p:nvPr>
        </p:nvSpPr>
        <p:spPr/>
        <p:txBody>
          <a:bodyPr/>
          <a:lstStyle/>
          <a:p>
            <a:fld id="{C88EA612-BC8D-482F-BEF2-2DF758E3AC71}" type="slidenum">
              <a:rPr lang="en-US" smtClean="0"/>
              <a:t>15</a:t>
            </a:fld>
            <a:endParaRPr lang="en-US"/>
          </a:p>
        </p:txBody>
      </p:sp>
    </p:spTree>
    <p:extLst>
      <p:ext uri="{BB962C8B-B14F-4D97-AF65-F5344CB8AC3E}">
        <p14:creationId xmlns:p14="http://schemas.microsoft.com/office/powerpoint/2010/main" val="1366000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dirty="0"/>
              <a:t>NOTE: </a:t>
            </a:r>
            <a:r>
              <a:rPr lang="en-US" b="0" i="0" dirty="0">
                <a:solidFill>
                  <a:srgbClr val="888888"/>
                </a:solidFill>
                <a:effectLst/>
                <a:latin typeface="Raleway" panose="020F0502020204030204" pitchFamily="34" charset="0"/>
              </a:rPr>
              <a:t>Visit </a:t>
            </a:r>
            <a:r>
              <a:rPr lang="en-US" b="0" i="0" u="none" strike="noStrike" dirty="0">
                <a:solidFill>
                  <a:srgbClr val="235180"/>
                </a:solidFill>
                <a:effectLst/>
                <a:latin typeface="Raleway" panose="020F0502020204030204" pitchFamily="34" charset="0"/>
                <a:hlinkClick r:id="rId3"/>
              </a:rPr>
              <a:t>AbortionFinder.org</a:t>
            </a:r>
            <a:r>
              <a:rPr lang="en-US" b="0" i="0" dirty="0">
                <a:solidFill>
                  <a:srgbClr val="888888"/>
                </a:solidFill>
                <a:effectLst/>
                <a:latin typeface="Raleway" panose="020F0502020204030204" pitchFamily="34" charset="0"/>
              </a:rPr>
              <a:t> or https://</a:t>
            </a:r>
            <a:r>
              <a:rPr lang="en-US" b="0" i="0" dirty="0" err="1">
                <a:solidFill>
                  <a:srgbClr val="888888"/>
                </a:solidFill>
                <a:effectLst/>
                <a:latin typeface="Raleway" panose="020F0502020204030204" pitchFamily="34" charset="0"/>
              </a:rPr>
              <a:t>www.ineedana.com</a:t>
            </a:r>
            <a:r>
              <a:rPr lang="en-US" b="0" i="0" dirty="0">
                <a:solidFill>
                  <a:srgbClr val="888888"/>
                </a:solidFill>
                <a:effectLst/>
                <a:latin typeface="Raleway" panose="020F0502020204030204" pitchFamily="34" charset="0"/>
              </a:rPr>
              <a:t>/ to find accurate and up-to-date information on limits around gestational age and laws in your area. </a:t>
            </a:r>
          </a:p>
          <a:p>
            <a:pPr algn="l">
              <a:buFont typeface="Arial" panose="020B0604020202020204" pitchFamily="34" charset="0"/>
              <a:buChar char="•"/>
            </a:pPr>
            <a:r>
              <a:rPr lang="en-US" b="0" i="0" dirty="0">
                <a:solidFill>
                  <a:srgbClr val="888888"/>
                </a:solidFill>
                <a:effectLst/>
                <a:latin typeface="Raleway" pitchFamily="2" charset="77"/>
              </a:rPr>
              <a:t>Do not refer to crisis pregnancy centers – you can check to see if a clinic in your network is a CPC here: https://</a:t>
            </a:r>
            <a:r>
              <a:rPr lang="en-US" b="0" i="0" dirty="0" err="1">
                <a:solidFill>
                  <a:srgbClr val="888888"/>
                </a:solidFill>
                <a:effectLst/>
                <a:latin typeface="Raleway" pitchFamily="2" charset="77"/>
              </a:rPr>
              <a:t>crisispregnancycentermap.com</a:t>
            </a:r>
            <a:r>
              <a:rPr lang="en-US" b="0" i="0" dirty="0">
                <a:solidFill>
                  <a:srgbClr val="888888"/>
                </a:solidFill>
                <a:effectLst/>
                <a:latin typeface="Raleway" pitchFamily="2" charset="77"/>
              </a:rPr>
              <a:t>/ but use </a:t>
            </a:r>
            <a:r>
              <a:rPr lang="en-US" b="0" i="0" dirty="0" err="1">
                <a:solidFill>
                  <a:srgbClr val="888888"/>
                </a:solidFill>
                <a:effectLst/>
                <a:latin typeface="Raleway" pitchFamily="2" charset="77"/>
              </a:rPr>
              <a:t>abortionfinder.org</a:t>
            </a:r>
            <a:r>
              <a:rPr lang="en-US" b="0" i="0" dirty="0">
                <a:solidFill>
                  <a:srgbClr val="888888"/>
                </a:solidFill>
                <a:effectLst/>
                <a:latin typeface="Raleway" pitchFamily="2" charset="77"/>
              </a:rPr>
              <a:t> for trusted clinic and telehealth referrals</a:t>
            </a:r>
          </a:p>
          <a:p>
            <a:pPr algn="l">
              <a:buFont typeface="Arial" panose="020B0604020202020204" pitchFamily="34" charset="0"/>
              <a:buChar char="•"/>
            </a:pPr>
            <a:endParaRPr lang="en-US" b="0" i="0" dirty="0">
              <a:solidFill>
                <a:srgbClr val="888888"/>
              </a:solidFill>
              <a:effectLst/>
              <a:latin typeface="Raleway" pitchFamily="2" charset="77"/>
            </a:endParaRPr>
          </a:p>
          <a:p>
            <a:pPr algn="l"/>
            <a:r>
              <a:rPr lang="en-US" b="1" i="0" dirty="0">
                <a:solidFill>
                  <a:srgbClr val="888888"/>
                </a:solidFill>
                <a:effectLst/>
                <a:latin typeface="effra"/>
              </a:rPr>
              <a:t>Begin by:</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Mirroring patient language (ex.: “end  the pregnancy” vs. “abortion” or “baby” vs. fetus/pregnancy</a:t>
            </a:r>
          </a:p>
          <a:p>
            <a:pPr algn="l">
              <a:buFont typeface="Arial" panose="020B0604020202020204" pitchFamily="34" charset="0"/>
              <a:buChar char="•"/>
            </a:pPr>
            <a:endParaRPr lang="en-US" b="0" i="0" dirty="0">
              <a:solidFill>
                <a:srgbClr val="7C7C7C"/>
              </a:solidFill>
              <a:effectLst/>
              <a:latin typeface="effra"/>
            </a:endParaRPr>
          </a:p>
          <a:p>
            <a:pPr algn="l"/>
            <a:r>
              <a:rPr lang="en-US" b="1" i="0" dirty="0">
                <a:solidFill>
                  <a:srgbClr val="888888"/>
                </a:solidFill>
                <a:effectLst/>
                <a:latin typeface="effra"/>
              </a:rPr>
              <a:t>Screen patient for needs around referral or resources:</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Medication vs. procedural abortion cost and financial aid options (</a:t>
            </a:r>
            <a:r>
              <a:rPr lang="en-US" b="0" i="0" u="none" strike="noStrike" dirty="0">
                <a:solidFill>
                  <a:srgbClr val="235180"/>
                </a:solidFill>
                <a:effectLst/>
                <a:latin typeface="effra"/>
                <a:hlinkClick r:id="rId4"/>
              </a:rPr>
              <a:t>National Network of Abortion Funds</a:t>
            </a:r>
            <a:r>
              <a:rPr lang="en-US" b="0" i="0" dirty="0">
                <a:solidFill>
                  <a:srgbClr val="888888"/>
                </a:solidFill>
                <a:effectLst/>
                <a:latin typeface="effra"/>
              </a:rPr>
              <a:t>)</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Access to services (e.g., language, transportation) </a:t>
            </a:r>
            <a:r>
              <a:rPr lang="en-US" b="0" i="0" dirty="0">
                <a:solidFill>
                  <a:srgbClr val="7C7C7C"/>
                </a:solidFill>
                <a:effectLst/>
                <a:latin typeface="effra"/>
                <a:sym typeface="Wingdings" pitchFamily="2" charset="2"/>
              </a:rPr>
              <a:t> including if you are in a restricted access state</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Parental consent or notification requirements and judicial bypass options (for patients &lt;18 years)</a:t>
            </a:r>
          </a:p>
          <a:p>
            <a:pPr algn="l">
              <a:buFont typeface="Arial" panose="020B0604020202020204" pitchFamily="34" charset="0"/>
              <a:buChar char="•"/>
            </a:pPr>
            <a:r>
              <a:rPr lang="en-US" b="0" i="0" dirty="0">
                <a:solidFill>
                  <a:srgbClr val="7C7C7C"/>
                </a:solidFill>
                <a:effectLst/>
                <a:latin typeface="effra"/>
              </a:rPr>
              <a:t>Addiction treatment, HIV/STI screening and/or treatment, intimate partner violence or survivor support</a:t>
            </a:r>
          </a:p>
          <a:p>
            <a:pPr algn="l"/>
            <a:r>
              <a:rPr lang="en-US" b="1" i="0" dirty="0">
                <a:solidFill>
                  <a:srgbClr val="888888"/>
                </a:solidFill>
                <a:effectLst/>
                <a:latin typeface="effra"/>
              </a:rPr>
              <a:t>Offer referral to abortion provider that meets patient’s needs if you do not offer abortion services</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If possible, provide referrals in a written form with the name, address, and phone number of the provider.</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Use </a:t>
            </a:r>
            <a:r>
              <a:rPr lang="en-US" b="0" i="0" u="none" strike="noStrike" dirty="0">
                <a:solidFill>
                  <a:srgbClr val="235180"/>
                </a:solidFill>
                <a:effectLst/>
                <a:latin typeface="effra"/>
                <a:hlinkClick r:id="rId5"/>
              </a:rPr>
              <a:t>AbortionFinder.org</a:t>
            </a:r>
            <a:r>
              <a:rPr lang="en-US" b="0" i="0" dirty="0">
                <a:solidFill>
                  <a:srgbClr val="7C7C7C"/>
                </a:solidFill>
                <a:effectLst/>
                <a:latin typeface="effra"/>
              </a:rPr>
              <a:t> to help identify clinics and other supports most accessible to the patient. Offer to connect them to abortion funds and practical support organizations, especially if significant travel out of state may be needed. </a:t>
            </a:r>
          </a:p>
          <a:p>
            <a:pPr algn="l">
              <a:buFont typeface="Arial" panose="020B0604020202020204" pitchFamily="34" charset="0"/>
              <a:buChar char="•"/>
            </a:pPr>
            <a:r>
              <a:rPr lang="en-US" b="0" i="0" dirty="0">
                <a:solidFill>
                  <a:srgbClr val="7C7C7C"/>
                </a:solidFill>
                <a:effectLst/>
                <a:latin typeface="effra"/>
              </a:rPr>
              <a:t>If patient has questions about the procedure, provide as much information as you can and/or offer to call an abortion clinic with them.</a:t>
            </a:r>
          </a:p>
          <a:p>
            <a:pPr algn="l">
              <a:buFont typeface="Arial" panose="020B0604020202020204" pitchFamily="34" charset="0"/>
              <a:buChar char="•"/>
            </a:pPr>
            <a:r>
              <a:rPr lang="en-US" b="0" i="0" dirty="0">
                <a:solidFill>
                  <a:srgbClr val="7C7C7C"/>
                </a:solidFill>
                <a:effectLst/>
                <a:latin typeface="effra"/>
              </a:rPr>
              <a:t>If you work at a Title X clinic, you may have some restrictions on your ability to provide warm abortion referrals due to Title X rules. </a:t>
            </a:r>
          </a:p>
          <a:p>
            <a:pPr algn="l"/>
            <a:r>
              <a:rPr lang="en-US" b="1" i="0" dirty="0">
                <a:solidFill>
                  <a:srgbClr val="888888"/>
                </a:solidFill>
                <a:effectLst/>
                <a:latin typeface="effra"/>
              </a:rPr>
              <a:t>Offer follow up:</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If patient agrees, follow up to review referrals, and offer for them to reach out with questions.</a:t>
            </a:r>
          </a:p>
          <a:p>
            <a:pPr algn="l">
              <a:buFont typeface="Arial" panose="020B0604020202020204" pitchFamily="34" charset="0"/>
              <a:buChar char="•"/>
            </a:pPr>
            <a:r>
              <a:rPr lang="en-US" b="0" i="0" dirty="0">
                <a:solidFill>
                  <a:srgbClr val="888888"/>
                </a:solidFill>
                <a:effectLst/>
                <a:latin typeface="effra"/>
              </a:rPr>
              <a:t>Some people may want support after their abortion. You can offer these resources for further emotional and mental health supports</a:t>
            </a:r>
          </a:p>
          <a:p>
            <a:pPr algn="l">
              <a:buFont typeface="Arial" panose="020B0604020202020204" pitchFamily="34" charset="0"/>
              <a:buChar char="•"/>
            </a:pPr>
            <a:endParaRPr lang="en-US" b="0" i="0" dirty="0">
              <a:solidFill>
                <a:srgbClr val="888888"/>
              </a:solidFill>
              <a:effectLst/>
              <a:latin typeface="effra"/>
            </a:endParaRPr>
          </a:p>
          <a:p>
            <a:pPr algn="l"/>
            <a:r>
              <a:rPr lang="en-US" b="1" i="0" u="none" strike="noStrike" dirty="0">
                <a:solidFill>
                  <a:srgbClr val="3366CC"/>
                </a:solidFill>
                <a:effectLst/>
                <a:latin typeface="Verdana" panose="020B0604030504040204" pitchFamily="34" charset="0"/>
                <a:hlinkClick r:id="rId6"/>
              </a:rPr>
              <a:t>ALL OPTIONS</a:t>
            </a:r>
            <a:r>
              <a:rPr lang="en-US" b="0" i="0" dirty="0">
                <a:effectLst/>
                <a:latin typeface="Verdana" panose="020B0604030504040204" pitchFamily="34" charset="0"/>
              </a:rPr>
              <a:t> A </a:t>
            </a:r>
            <a:r>
              <a:rPr lang="en-US" b="0" i="0" dirty="0" err="1">
                <a:effectLst/>
                <a:latin typeface="Verdana" panose="020B0604030504040204" pitchFamily="34" charset="0"/>
              </a:rPr>
              <a:t>talkline</a:t>
            </a:r>
            <a:r>
              <a:rPr lang="en-US" b="0" i="0" dirty="0">
                <a:effectLst/>
                <a:latin typeface="Verdana" panose="020B0604030504040204" pitchFamily="34" charset="0"/>
              </a:rPr>
              <a:t> that promotes unconditional and judgment-free support for people in all their decisions, feelings and experiences with pregnancy, parenting, adoption and abortion, both pre and post your decision. 1-888-493-0092 http://</a:t>
            </a:r>
            <a:r>
              <a:rPr lang="en-US" b="0" i="0" dirty="0" err="1">
                <a:effectLst/>
                <a:latin typeface="Verdana" panose="020B0604030504040204" pitchFamily="34" charset="0"/>
              </a:rPr>
              <a:t>www.all-options.org</a:t>
            </a:r>
            <a:r>
              <a:rPr lang="en-US" b="0" i="0" dirty="0">
                <a:effectLst/>
                <a:latin typeface="Verdana" panose="020B0604030504040204" pitchFamily="34" charset="0"/>
              </a:rPr>
              <a:t>/ </a:t>
            </a:r>
          </a:p>
          <a:p>
            <a:pPr algn="l"/>
            <a:r>
              <a:rPr lang="en-US" b="1" i="0" u="none" strike="noStrike" dirty="0">
                <a:solidFill>
                  <a:srgbClr val="3366CC"/>
                </a:solidFill>
                <a:effectLst/>
                <a:latin typeface="Verdana" panose="020B0604030504040204" pitchFamily="34" charset="0"/>
                <a:hlinkClick r:id="rId7"/>
              </a:rPr>
              <a:t>Exhale</a:t>
            </a:r>
            <a:r>
              <a:rPr lang="en-US" b="0" i="0" dirty="0">
                <a:effectLst/>
                <a:latin typeface="Verdana" panose="020B0604030504040204" pitchFamily="34" charset="0"/>
              </a:rPr>
              <a:t> A post-abortion </a:t>
            </a:r>
            <a:r>
              <a:rPr lang="en-US" b="0" i="0" dirty="0" err="1">
                <a:effectLst/>
                <a:latin typeface="Verdana" panose="020B0604030504040204" pitchFamily="34" charset="0"/>
              </a:rPr>
              <a:t>textline</a:t>
            </a:r>
            <a:r>
              <a:rPr lang="en-US" b="0" i="0" dirty="0">
                <a:effectLst/>
                <a:latin typeface="Verdana" panose="020B0604030504040204" pitchFamily="34" charset="0"/>
              </a:rPr>
              <a:t> that provides emotional support, resources and information. Click for number and times. 617-749-2948 https://</a:t>
            </a:r>
            <a:r>
              <a:rPr lang="en-US" b="0" i="0" dirty="0" err="1">
                <a:effectLst/>
                <a:latin typeface="Verdana" panose="020B0604030504040204" pitchFamily="34" charset="0"/>
              </a:rPr>
              <a:t>exhaleprovoice.org</a:t>
            </a:r>
            <a:r>
              <a:rPr lang="en-US" b="0" i="0" dirty="0">
                <a:effectLst/>
                <a:latin typeface="Verdana" panose="020B0604030504040204" pitchFamily="34" charset="0"/>
              </a:rPr>
              <a:t>/</a:t>
            </a:r>
          </a:p>
          <a:p>
            <a:pPr algn="l"/>
            <a:r>
              <a:rPr lang="en-US" b="1" i="0" u="none" strike="noStrike" dirty="0">
                <a:solidFill>
                  <a:srgbClr val="3366CC"/>
                </a:solidFill>
                <a:effectLst/>
                <a:latin typeface="Verdana" panose="020B0604030504040204" pitchFamily="34" charset="0"/>
                <a:hlinkClick r:id="rId8"/>
              </a:rPr>
              <a:t>Faith Aloud</a:t>
            </a:r>
            <a:r>
              <a:rPr lang="en-US" b="0" i="0" dirty="0">
                <a:effectLst/>
                <a:latin typeface="Verdana" panose="020B0604030504040204" pitchFamily="34" charset="0"/>
              </a:rPr>
              <a:t> An organization of people of diverse religious faiths who support reproductive justice. Faith Aloud offers online resources and free telephone counseling with supportive religious clergy. Now answered by All Options who connect you with a clergy member https://</a:t>
            </a:r>
            <a:r>
              <a:rPr lang="en-US" b="0" i="0" dirty="0" err="1">
                <a:effectLst/>
                <a:latin typeface="Verdana" panose="020B0604030504040204" pitchFamily="34" charset="0"/>
              </a:rPr>
              <a:t>www.faithaloud.org</a:t>
            </a:r>
            <a:r>
              <a:rPr lang="en-US" b="0" i="0" dirty="0">
                <a:effectLst/>
                <a:latin typeface="Verdana" panose="020B0604030504040204" pitchFamily="34" charset="0"/>
              </a:rPr>
              <a:t>/ </a:t>
            </a:r>
          </a:p>
          <a:p>
            <a:pPr algn="l"/>
            <a:r>
              <a:rPr lang="en-US" b="1" i="0" u="none" strike="noStrike" dirty="0">
                <a:solidFill>
                  <a:srgbClr val="3366CC"/>
                </a:solidFill>
                <a:effectLst/>
                <a:latin typeface="Verdana" panose="020B0604030504040204" pitchFamily="34" charset="0"/>
                <a:hlinkClick r:id="rId9"/>
              </a:rPr>
              <a:t>Connect and Breathe</a:t>
            </a:r>
            <a:r>
              <a:rPr lang="en-US" b="1" i="0" dirty="0">
                <a:effectLst/>
                <a:latin typeface="Verdana" panose="020B0604030504040204" pitchFamily="34" charset="0"/>
              </a:rPr>
              <a:t> </a:t>
            </a:r>
            <a:r>
              <a:rPr lang="en-US" b="0" i="0" dirty="0">
                <a:effectLst/>
                <a:latin typeface="Verdana" panose="020B0604030504040204" pitchFamily="34" charset="0"/>
              </a:rPr>
              <a:t>Connect &amp; Breathe is an after-abortion, unbiased </a:t>
            </a:r>
            <a:r>
              <a:rPr lang="en-US" b="0" i="0" dirty="0" err="1">
                <a:effectLst/>
                <a:latin typeface="Verdana" panose="020B0604030504040204" pitchFamily="34" charset="0"/>
              </a:rPr>
              <a:t>talkline</a:t>
            </a:r>
            <a:r>
              <a:rPr lang="en-US" b="0" i="0" dirty="0">
                <a:effectLst/>
                <a:latin typeface="Verdana" panose="020B0604030504040204" pitchFamily="34" charset="0"/>
              </a:rPr>
              <a:t>, creating safe spaces to talk about abortion experiences, providing support and encouragement of self-care. Now answering Exhale’s </a:t>
            </a:r>
            <a:r>
              <a:rPr lang="en-US" b="0" i="0" dirty="0" err="1">
                <a:effectLst/>
                <a:latin typeface="Verdana" panose="020B0604030504040204" pitchFamily="34" charset="0"/>
              </a:rPr>
              <a:t>talkline</a:t>
            </a:r>
            <a:r>
              <a:rPr lang="en-US" b="0" i="0" dirty="0">
                <a:effectLst/>
                <a:latin typeface="Verdana" panose="020B0604030504040204" pitchFamily="34" charset="0"/>
              </a:rPr>
              <a:t>. Text line is still Exhale’s program. https://</a:t>
            </a:r>
            <a:r>
              <a:rPr lang="en-US" b="0" i="0" dirty="0" err="1">
                <a:effectLst/>
                <a:latin typeface="Verdana" panose="020B0604030504040204" pitchFamily="34" charset="0"/>
              </a:rPr>
              <a:t>www.connectandbreathe.org</a:t>
            </a:r>
            <a:r>
              <a:rPr lang="en-US" b="0" i="0" dirty="0">
                <a:effectLst/>
                <a:latin typeface="Verdana" panose="020B0604030504040204" pitchFamily="34" charset="0"/>
              </a:rPr>
              <a:t>/</a:t>
            </a:r>
          </a:p>
          <a:p>
            <a:pPr algn="l"/>
            <a:r>
              <a:rPr lang="en-US" b="1" i="0" u="none" strike="noStrike" dirty="0">
                <a:solidFill>
                  <a:srgbClr val="3366CC"/>
                </a:solidFill>
                <a:effectLst/>
                <a:latin typeface="Verdana" panose="020B0604030504040204" pitchFamily="34" charset="0"/>
                <a:hlinkClick r:id="rId10"/>
              </a:rPr>
              <a:t>Imagine Counseling</a:t>
            </a:r>
            <a:r>
              <a:rPr lang="en-US" b="0" i="0" dirty="0">
                <a:effectLst/>
                <a:latin typeface="Verdana" panose="020B0604030504040204" pitchFamily="34" charset="0"/>
              </a:rPr>
              <a:t> A pro-choices counseling service that understands that for some women there are very difficult emotional issues that arise around the issue and experience of abortion.  http://</a:t>
            </a:r>
            <a:r>
              <a:rPr lang="en-US" b="0" i="0" dirty="0" err="1">
                <a:effectLst/>
                <a:latin typeface="Verdana" panose="020B0604030504040204" pitchFamily="34" charset="0"/>
              </a:rPr>
              <a:t>beforeandafterabortion.com</a:t>
            </a:r>
            <a:r>
              <a:rPr lang="en-US" b="0" i="0" dirty="0">
                <a:effectLst/>
                <a:latin typeface="Verdana" panose="020B0604030504040204" pitchFamily="34" charset="0"/>
              </a:rPr>
              <a:t>/ </a:t>
            </a:r>
          </a:p>
          <a:p>
            <a:pPr algn="l"/>
            <a:r>
              <a:rPr lang="en-US" b="1" i="0" u="none" strike="noStrike" dirty="0">
                <a:solidFill>
                  <a:srgbClr val="3366CC"/>
                </a:solidFill>
                <a:effectLst/>
                <a:latin typeface="Verdana" panose="020B0604030504040204" pitchFamily="34" charset="0"/>
                <a:hlinkClick r:id="rId11"/>
              </a:rPr>
              <a:t>Peace After Abortion</a:t>
            </a:r>
            <a:r>
              <a:rPr lang="en-US" b="0" i="0" dirty="0">
                <a:effectLst/>
                <a:latin typeface="Verdana" panose="020B0604030504040204" pitchFamily="34" charset="0"/>
              </a:rPr>
              <a:t> If you are having distress after an abortion, you can begin the healing process by exploring these pages. https://</a:t>
            </a:r>
            <a:r>
              <a:rPr lang="en-US" b="0" i="0" dirty="0" err="1">
                <a:effectLst/>
                <a:latin typeface="Verdana" panose="020B0604030504040204" pitchFamily="34" charset="0"/>
              </a:rPr>
              <a:t>www.peaceafterabortion.com</a:t>
            </a:r>
            <a:r>
              <a:rPr lang="en-US" b="0" i="0" dirty="0">
                <a:effectLst/>
                <a:latin typeface="Verdana" panose="020B0604030504040204" pitchFamily="34" charset="0"/>
              </a:rPr>
              <a:t>/ </a:t>
            </a:r>
          </a:p>
          <a:p>
            <a:pPr algn="l">
              <a:buFont typeface="Arial" panose="020B0604020202020204" pitchFamily="34" charset="0"/>
              <a:buNone/>
            </a:pPr>
            <a:endParaRPr lang="en-US" b="0" i="0" dirty="0">
              <a:solidFill>
                <a:srgbClr val="7C7C7C"/>
              </a:solidFill>
              <a:effectLst/>
              <a:latin typeface="effra"/>
            </a:endParaRPr>
          </a:p>
          <a:p>
            <a:pPr algn="l">
              <a:buFont typeface="Arial" panose="020B0604020202020204" pitchFamily="34" charset="0"/>
              <a:buNone/>
            </a:pPr>
            <a:endParaRPr lang="en-US" b="0" i="0" dirty="0">
              <a:solidFill>
                <a:srgbClr val="888888"/>
              </a:solidFill>
              <a:effectLst/>
              <a:latin typeface="Raleway" pitchFamily="2" charset="77"/>
            </a:endParaRPr>
          </a:p>
          <a:p>
            <a:pPr algn="l">
              <a:buFontTx/>
              <a:buNone/>
            </a:pPr>
            <a:endParaRPr lang="en-US" b="0" i="0" dirty="0">
              <a:solidFill>
                <a:srgbClr val="888888"/>
              </a:solidFill>
              <a:effectLst/>
              <a:latin typeface="Raleway" pitchFamily="2" charset="77"/>
            </a:endParaRPr>
          </a:p>
          <a:p>
            <a:endParaRPr lang="en-US" dirty="0"/>
          </a:p>
        </p:txBody>
      </p:sp>
      <p:sp>
        <p:nvSpPr>
          <p:cNvPr id="4" name="Slide Number Placeholder 3"/>
          <p:cNvSpPr>
            <a:spLocks noGrp="1"/>
          </p:cNvSpPr>
          <p:nvPr>
            <p:ph type="sldNum" sz="quarter" idx="5"/>
          </p:nvPr>
        </p:nvSpPr>
        <p:spPr/>
        <p:txBody>
          <a:bodyPr/>
          <a:lstStyle/>
          <a:p>
            <a:fld id="{C88EA612-BC8D-482F-BEF2-2DF758E3AC71}" type="slidenum">
              <a:rPr lang="en-US" smtClean="0"/>
              <a:t>16</a:t>
            </a:fld>
            <a:endParaRPr lang="en-US"/>
          </a:p>
        </p:txBody>
      </p:sp>
    </p:spTree>
    <p:extLst>
      <p:ext uri="{BB962C8B-B14F-4D97-AF65-F5344CB8AC3E}">
        <p14:creationId xmlns:p14="http://schemas.microsoft.com/office/powerpoint/2010/main" val="3903635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full training on counseling on abortion options is beyond this presentation’s scope, but we’ll highlight some key points to discuss with patients when helping them think through what type of abortion they want when they are in the first trimester of pregnancy. </a:t>
            </a:r>
          </a:p>
          <a:p>
            <a:endParaRPr lang="en-US" dirty="0"/>
          </a:p>
          <a:p>
            <a:r>
              <a:rPr lang="en-US" dirty="0"/>
              <a:t>There are some key actions to note about communicating on abortion</a:t>
            </a:r>
          </a:p>
          <a:p>
            <a:pPr marL="171450" indent="-171450">
              <a:buFont typeface="Arial" panose="020B0604020202020204" pitchFamily="34" charset="0"/>
              <a:buChar char="•"/>
            </a:pPr>
            <a:r>
              <a:rPr lang="en-US" dirty="0"/>
              <a:t>Provide a private space for counseling and ensure confidentiality</a:t>
            </a:r>
          </a:p>
          <a:p>
            <a:pPr marL="171450" indent="-171450">
              <a:buFont typeface="Arial" panose="020B0604020202020204" pitchFamily="34" charset="0"/>
              <a:buChar char="•"/>
            </a:pPr>
            <a:r>
              <a:rPr lang="en-US" dirty="0"/>
              <a:t>Demonstrate openness to listen and address any concerns</a:t>
            </a:r>
          </a:p>
          <a:p>
            <a:pPr marL="171450" indent="-171450">
              <a:buFont typeface="Arial" panose="020B0604020202020204" pitchFamily="34" charset="0"/>
              <a:buChar char="•"/>
            </a:pPr>
            <a:r>
              <a:rPr lang="en-US" dirty="0"/>
              <a:t>Be ready to discuss the patient’s personal and emotional needs, values, and coping strategies </a:t>
            </a:r>
          </a:p>
          <a:p>
            <a:pPr marL="171450" indent="-171450">
              <a:buFont typeface="Arial" panose="020B0604020202020204" pitchFamily="34" charset="0"/>
              <a:buChar char="•"/>
            </a:pPr>
            <a:r>
              <a:rPr lang="en-US" dirty="0"/>
              <a:t>Help the patient identify resources, like personal support systems and community resources</a:t>
            </a:r>
          </a:p>
          <a:p>
            <a:pPr marL="171450" indent="-171450">
              <a:buFont typeface="Arial" panose="020B0604020202020204" pitchFamily="34" charset="0"/>
              <a:buChar char="•"/>
            </a:pPr>
            <a:r>
              <a:rPr lang="en-US" dirty="0"/>
              <a:t>Help clarify any myths and misconceptions about abortion</a:t>
            </a:r>
          </a:p>
          <a:p>
            <a:pPr marL="171450" indent="-171450">
              <a:buFont typeface="Arial" panose="020B0604020202020204" pitchFamily="34" charset="0"/>
              <a:buChar char="•"/>
            </a:pPr>
            <a:r>
              <a:rPr lang="en-US" dirty="0"/>
              <a:t>Use non-stigmatizing language – like “end a pregnancy” instead of “abort a child” or “pregnant person” instead of “mother” or “more than one abortion” instead of “repeat/multiple abortions”</a:t>
            </a:r>
          </a:p>
          <a:p>
            <a:endParaRPr lang="en-US" dirty="0"/>
          </a:p>
          <a:p>
            <a:endParaRPr lang="en-US" dirty="0"/>
          </a:p>
          <a:p>
            <a:r>
              <a:rPr lang="en-US" dirty="0"/>
              <a:t>It’s important to note here that you aren’t limited to making referrals and providing information about in-clinic options only – there’s telehealth abortion services as well as options for self-managed abortion, especially in situations where abortion providers may be inaccessible or unacceptable to patients. </a:t>
            </a:r>
          </a:p>
          <a:p>
            <a:endParaRPr lang="en-US" dirty="0"/>
          </a:p>
          <a:p>
            <a:r>
              <a:rPr lang="en-US" dirty="0"/>
              <a:t>So we’ll talk about abortion generally, and then talk about some counseling and informational highlights for medication abortion – especially highlighting telehealth options and self-sourced or self-managed abortion. </a:t>
            </a:r>
          </a:p>
        </p:txBody>
      </p:sp>
    </p:spTree>
    <p:extLst>
      <p:ext uri="{BB962C8B-B14F-4D97-AF65-F5344CB8AC3E}">
        <p14:creationId xmlns:p14="http://schemas.microsoft.com/office/powerpoint/2010/main" val="1311322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General points of counseling that a patient may want to learn more about is abortion safety.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first-trimester abortion is </a:t>
            </a:r>
            <a:r>
              <a:rPr lang="en-US" sz="1200" b="1" i="0" kern="1200" dirty="0">
                <a:solidFill>
                  <a:schemeClr val="tx1"/>
                </a:solidFill>
                <a:effectLst/>
                <a:latin typeface="+mn-lt"/>
                <a:ea typeface="+mn-ea"/>
                <a:cs typeface="+mn-cs"/>
              </a:rPr>
              <a:t>one of the safest medical procedures </a:t>
            </a:r>
            <a:r>
              <a:rPr lang="en-US" sz="1200" b="0" i="0" kern="1200" dirty="0">
                <a:solidFill>
                  <a:schemeClr val="tx1"/>
                </a:solidFill>
                <a:effectLst/>
                <a:latin typeface="+mn-lt"/>
                <a:ea typeface="+mn-ea"/>
                <a:cs typeface="+mn-cs"/>
              </a:rPr>
              <a:t>and carries minimal risk—less than 0.05%—of major complications that might need hospital care.  </a:t>
            </a:r>
            <a:r>
              <a:rPr lang="en-US" sz="1200" b="1" i="0" kern="1200" dirty="0">
                <a:solidFill>
                  <a:schemeClr val="tx1"/>
                </a:solidFill>
                <a:effectLst/>
                <a:latin typeface="+mn-lt"/>
                <a:ea typeface="+mn-ea"/>
                <a:cs typeface="+mn-cs"/>
              </a:rPr>
              <a:t>First</a:t>
            </a:r>
            <a:r>
              <a:rPr lang="en-US" sz="1200" b="1" i="0" kern="1200" baseline="0" dirty="0">
                <a:solidFill>
                  <a:schemeClr val="tx1"/>
                </a:solidFill>
                <a:effectLst/>
                <a:latin typeface="+mn-lt"/>
                <a:ea typeface="+mn-ea"/>
                <a:cs typeface="+mn-cs"/>
              </a:rPr>
              <a:t> trimester abortions are much safer than carrying pregnancies to term (risk of death in childbirth is ~14x higher than first trimester abortion).  </a:t>
            </a:r>
            <a:endParaRPr lang="en-US" sz="1200" b="1"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References:</a:t>
            </a:r>
            <a:r>
              <a:rPr lang="en-US" sz="1200" b="1" i="0" kern="1200" baseline="0" dirty="0">
                <a:solidFill>
                  <a:schemeClr val="tx1"/>
                </a:solidFill>
                <a:effectLst/>
                <a:latin typeface="+mn-lt"/>
                <a:ea typeface="+mn-ea"/>
                <a:cs typeface="+mn-cs"/>
              </a:rPr>
              <a:t>  </a:t>
            </a:r>
          </a:p>
          <a:p>
            <a:r>
              <a:rPr lang="en-US" baseline="0" dirty="0" err="1"/>
              <a:t>Guttmacher</a:t>
            </a:r>
            <a:r>
              <a:rPr lang="en-US" baseline="0" dirty="0"/>
              <a:t> Institute.  Induced Abortion in the United States.  Website https://www.guttmacher.org/fact-sheet/induced-abortion-united-states.  Published 1/2017.  </a:t>
            </a:r>
          </a:p>
          <a:p>
            <a:r>
              <a:rPr lang="en-US" sz="1200" b="0" i="0" kern="1200" dirty="0">
                <a:solidFill>
                  <a:schemeClr val="tx1"/>
                </a:solidFill>
                <a:effectLst/>
                <a:latin typeface="+mn-lt"/>
                <a:ea typeface="+mn-ea"/>
                <a:cs typeface="+mn-cs"/>
              </a:rPr>
              <a:t>Raymond, Elizabeth G., and David A. Grimes. “The Comparative Safety of Legal Induced Abortion and Childbirth in the United States.” </a:t>
            </a:r>
            <a:r>
              <a:rPr lang="en-US" sz="1200" b="0" i="1" kern="1200" dirty="0">
                <a:solidFill>
                  <a:schemeClr val="tx1"/>
                </a:solidFill>
                <a:effectLst/>
                <a:latin typeface="+mn-lt"/>
                <a:ea typeface="+mn-ea"/>
                <a:cs typeface="+mn-cs"/>
              </a:rPr>
              <a:t>Obstetrics and gynecology</a:t>
            </a:r>
            <a:r>
              <a:rPr lang="en-US" sz="1200" b="0" i="0" kern="1200" dirty="0">
                <a:solidFill>
                  <a:schemeClr val="tx1"/>
                </a:solidFill>
                <a:effectLst/>
                <a:latin typeface="+mn-lt"/>
                <a:ea typeface="+mn-ea"/>
                <a:cs typeface="+mn-cs"/>
              </a:rPr>
              <a:t> 119.2 Pt 1 (2012): 215–219. Print.</a:t>
            </a:r>
          </a:p>
          <a:p>
            <a:endParaRPr lang="en-US" sz="1200" b="0" i="0" kern="1200" dirty="0">
              <a:solidFill>
                <a:schemeClr val="tx1"/>
              </a:solidFill>
              <a:effectLst/>
              <a:latin typeface="+mn-lt"/>
              <a:ea typeface="+mn-ea"/>
              <a:cs typeface="+mn-cs"/>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Image: RHAP, “Elena’s Aspiration Abortion”</a:t>
            </a:r>
            <a:endParaRPr kumimoji="0" lang="en-US" sz="2400" b="0" i="0" u="none" strike="noStrike" cap="none" spc="0" normalizeH="0" baseline="0" dirty="0">
              <a:ln>
                <a:noFill/>
              </a:ln>
              <a:solidFill>
                <a:srgbClr val="FFFFFF"/>
              </a:solidFill>
              <a:effectLst/>
              <a:uFillTx/>
              <a:latin typeface="+mj-lt"/>
              <a:ea typeface="+mj-ea"/>
              <a:cs typeface="+mj-cs"/>
              <a:sym typeface="Helvetica"/>
            </a:endParaRPr>
          </a:p>
        </p:txBody>
      </p:sp>
      <p:sp>
        <p:nvSpPr>
          <p:cNvPr id="4" name="Slide Number Placeholder 3"/>
          <p:cNvSpPr>
            <a:spLocks noGrp="1"/>
          </p:cNvSpPr>
          <p:nvPr>
            <p:ph type="sldNum" sz="quarter" idx="10"/>
          </p:nvPr>
        </p:nvSpPr>
        <p:spPr/>
        <p:txBody>
          <a:bodyPr/>
          <a:lstStyle/>
          <a:p>
            <a:fld id="{C88EA612-BC8D-482F-BEF2-2DF758E3AC71}" type="slidenum">
              <a:rPr lang="en-US" smtClean="0"/>
              <a:t>18</a:t>
            </a:fld>
            <a:endParaRPr lang="en-US"/>
          </a:p>
        </p:txBody>
      </p:sp>
    </p:spTree>
    <p:extLst>
      <p:ext uri="{BB962C8B-B14F-4D97-AF65-F5344CB8AC3E}">
        <p14:creationId xmlns:p14="http://schemas.microsoft.com/office/powerpoint/2010/main" val="1989147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Things to know</a:t>
            </a:r>
          </a:p>
          <a:p>
            <a:r>
              <a:rPr lang="en-US" dirty="0"/>
              <a:t>It works 99% of the time. </a:t>
            </a:r>
          </a:p>
          <a:p>
            <a:r>
              <a:rPr lang="en-US" dirty="0"/>
              <a:t>It is over in a few minutes.  No follow up visit is required if the abortion</a:t>
            </a:r>
            <a:r>
              <a:rPr lang="en-US" baseline="0" dirty="0"/>
              <a:t> is completed.  </a:t>
            </a:r>
            <a:endParaRPr lang="en-US" dirty="0"/>
          </a:p>
          <a:p>
            <a:r>
              <a:rPr lang="en-US" dirty="0"/>
              <a:t>Multiple anesthesia options (including a local </a:t>
            </a:r>
            <a:r>
              <a:rPr lang="en-US" dirty="0" err="1"/>
              <a:t>paracervical</a:t>
            </a:r>
            <a:r>
              <a:rPr lang="en-US" dirty="0"/>
              <a:t> block</a:t>
            </a:r>
            <a:r>
              <a:rPr lang="en-US" baseline="0" dirty="0"/>
              <a:t> and multiple options for conscious or deep sedation).  </a:t>
            </a:r>
          </a:p>
          <a:p>
            <a:r>
              <a:rPr lang="en-US" baseline="0" dirty="0"/>
              <a:t>Can be performed in a primary care clinic</a:t>
            </a:r>
            <a:endParaRPr lang="en-US" dirty="0"/>
          </a:p>
          <a:p>
            <a:r>
              <a:rPr lang="en-US" dirty="0"/>
              <a:t>Less bleeding than with a pill abortion. </a:t>
            </a:r>
          </a:p>
          <a:p>
            <a:r>
              <a:rPr lang="en-US" dirty="0"/>
              <a:t>It can be done later in the pregnancy than a pill abortion (up to 12-13 weeks).</a:t>
            </a:r>
          </a:p>
          <a:p>
            <a:r>
              <a:rPr lang="en-US" dirty="0"/>
              <a:t>A health care provider must insert instruments inside the uterus. </a:t>
            </a:r>
          </a:p>
          <a:p>
            <a:r>
              <a:rPr lang="en-US" dirty="0"/>
              <a:t>Anesthetics and pain medicines may cause side effects. </a:t>
            </a:r>
          </a:p>
          <a:p>
            <a:r>
              <a:rPr lang="en-US" dirty="0"/>
              <a:t>Patients have less control over the abortion procedure. May not be able to choose who is present</a:t>
            </a:r>
            <a:r>
              <a:rPr lang="en-US" baseline="0" dirty="0"/>
              <a:t> for support</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Anesthetics and pain medicines may cause side effects. </a:t>
            </a:r>
          </a:p>
          <a:p>
            <a:endParaRPr lang="en-US" dirty="0"/>
          </a:p>
        </p:txBody>
      </p:sp>
      <p:sp>
        <p:nvSpPr>
          <p:cNvPr id="4" name="Slide Number Placeholder 3"/>
          <p:cNvSpPr>
            <a:spLocks noGrp="1"/>
          </p:cNvSpPr>
          <p:nvPr>
            <p:ph type="sldNum" sz="quarter" idx="10"/>
          </p:nvPr>
        </p:nvSpPr>
        <p:spPr/>
        <p:txBody>
          <a:bodyPr/>
          <a:lstStyle/>
          <a:p>
            <a:fld id="{C88EA612-BC8D-482F-BEF2-2DF758E3AC71}" type="slidenum">
              <a:rPr lang="en-US" smtClean="0"/>
              <a:t>19</a:t>
            </a:fld>
            <a:endParaRPr lang="en-US"/>
          </a:p>
        </p:txBody>
      </p:sp>
    </p:spTree>
    <p:extLst>
      <p:ext uri="{BB962C8B-B14F-4D97-AF65-F5344CB8AC3E}">
        <p14:creationId xmlns:p14="http://schemas.microsoft.com/office/powerpoint/2010/main" val="818578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To walk the patient through what an MVA would look like – you can talk about these steps. </a:t>
            </a:r>
          </a:p>
          <a:p>
            <a:pPr marL="228600" indent="-228600">
              <a:buAutoNum type="arabicParenR"/>
            </a:pPr>
            <a:r>
              <a:rPr lang="en-US" dirty="0"/>
              <a:t>Perform bimanual</a:t>
            </a:r>
            <a:r>
              <a:rPr lang="en-US" baseline="0" dirty="0"/>
              <a:t> exam to assess position of uterus</a:t>
            </a:r>
          </a:p>
          <a:p>
            <a:pPr marL="228600" indent="-228600">
              <a:buAutoNum type="arabicParenR"/>
            </a:pPr>
            <a:r>
              <a:rPr lang="en-US" baseline="0" dirty="0"/>
              <a:t>Place speculum, swab cervix with betadine, place tenaculum.  </a:t>
            </a:r>
          </a:p>
          <a:p>
            <a:pPr marL="228600" indent="-228600">
              <a:buAutoNum type="arabicParenR"/>
            </a:pPr>
            <a:r>
              <a:rPr lang="en-US" baseline="0" dirty="0"/>
              <a:t>Inject lidocaine for cervical block</a:t>
            </a:r>
          </a:p>
          <a:p>
            <a:pPr marL="228600" indent="-228600">
              <a:buAutoNum type="arabicParenR"/>
            </a:pPr>
            <a:r>
              <a:rPr lang="en-US" baseline="0" dirty="0"/>
              <a:t>Dilate cervix and place cannula</a:t>
            </a:r>
          </a:p>
          <a:p>
            <a:pPr marL="228600" indent="-228600">
              <a:buAutoNum type="arabicParenR"/>
            </a:pPr>
            <a:r>
              <a:rPr lang="en-US" baseline="0" dirty="0"/>
              <a:t>Prepare and attach aspirator to cannula</a:t>
            </a:r>
          </a:p>
          <a:p>
            <a:pPr marL="228600" indent="-228600">
              <a:buAutoNum type="arabicParenR"/>
            </a:pPr>
            <a:r>
              <a:rPr lang="en-US" baseline="0" dirty="0"/>
              <a:t>Suction uterine contents</a:t>
            </a:r>
          </a:p>
          <a:p>
            <a:pPr marL="228600" indent="-228600">
              <a:buAutoNum type="arabicParenR"/>
            </a:pPr>
            <a:r>
              <a:rPr lang="en-US" baseline="0" dirty="0"/>
              <a:t>Examine tissue to confirm completion </a:t>
            </a:r>
          </a:p>
          <a:p>
            <a:pPr marL="228600" indent="-228600">
              <a:buAutoNum type="arabicParenR"/>
            </a:pPr>
            <a:endParaRPr lang="en-US" baseline="0" dirty="0"/>
          </a:p>
          <a:p>
            <a:pPr marL="0" indent="0">
              <a:buNone/>
            </a:pPr>
            <a:r>
              <a:rPr lang="en-US" baseline="0" dirty="0"/>
              <a:t>RHAP also has a Zine that walks through the story of Elena who is having an MVA at her primary care office: https://</a:t>
            </a:r>
            <a:r>
              <a:rPr lang="en-US" baseline="0" dirty="0" err="1"/>
              <a:t>www.reproductiveaccess.org</a:t>
            </a:r>
            <a:r>
              <a:rPr lang="en-US" baseline="0" dirty="0"/>
              <a:t>/resource/</a:t>
            </a:r>
            <a:r>
              <a:rPr lang="en-US" baseline="0" dirty="0" err="1"/>
              <a:t>elenas</a:t>
            </a:r>
            <a:r>
              <a:rPr lang="en-US" baseline="0" dirty="0"/>
              <a:t>-aspiration-abortion-zine/ </a:t>
            </a:r>
          </a:p>
          <a:p>
            <a:pPr marL="0" indent="0">
              <a:buNone/>
            </a:pPr>
            <a:endParaRPr lang="en-US" baseline="0" dirty="0"/>
          </a:p>
          <a:p>
            <a:pPr marL="0" indent="0">
              <a:buNone/>
            </a:pPr>
            <a:r>
              <a:rPr lang="en-US" baseline="0" dirty="0"/>
              <a:t>Image: https://</a:t>
            </a:r>
            <a:r>
              <a:rPr lang="en-US" baseline="0" dirty="0" err="1"/>
              <a:t>www.ipas.org</a:t>
            </a:r>
            <a:r>
              <a:rPr lang="en-US" baseline="0" dirty="0"/>
              <a:t>/wp-content/uploads/2020/06/PERFMVA-E19.pdf</a:t>
            </a:r>
          </a:p>
        </p:txBody>
      </p:sp>
    </p:spTree>
    <p:extLst>
      <p:ext uri="{BB962C8B-B14F-4D97-AF65-F5344CB8AC3E}">
        <p14:creationId xmlns:p14="http://schemas.microsoft.com/office/powerpoint/2010/main" val="66680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2400"/>
              <a:buFont typeface="Calibri"/>
              <a:buNone/>
            </a:pPr>
            <a:r>
              <a:rPr lang="en-US" sz="2400" dirty="0"/>
              <a:t>*Transgender and non-binary people get pregnant and use reproductive health care like cis-gender women, including abortion care. Whenever we refer to women, we do so because these studies have only captured the experiences of cis-gender women. </a:t>
            </a:r>
          </a:p>
          <a:p>
            <a:pPr marL="0" lvl="0" indent="0" algn="l" rtl="0">
              <a:lnSpc>
                <a:spcPct val="100000"/>
              </a:lnSpc>
              <a:spcBef>
                <a:spcPts val="0"/>
              </a:spcBef>
              <a:spcAft>
                <a:spcPts val="0"/>
              </a:spcAft>
              <a:buSzPts val="2400"/>
              <a:buFont typeface="Calibri"/>
              <a:buNone/>
            </a:pPr>
            <a:endParaRPr lang="en-US" sz="2400" dirty="0"/>
          </a:p>
          <a:p>
            <a:pPr marL="0" lvl="0" indent="0" algn="l" rtl="0">
              <a:lnSpc>
                <a:spcPct val="100000"/>
              </a:lnSpc>
              <a:spcBef>
                <a:spcPts val="0"/>
              </a:spcBef>
              <a:spcAft>
                <a:spcPts val="0"/>
              </a:spcAft>
              <a:buSzPts val="2400"/>
              <a:buFont typeface="Calibri"/>
              <a:buNone/>
            </a:pPr>
            <a:endParaRPr lang="en-US" sz="2400" dirty="0"/>
          </a:p>
          <a:p>
            <a:pPr marL="0" lvl="0" indent="0" algn="l" rtl="0">
              <a:lnSpc>
                <a:spcPct val="100000"/>
              </a:lnSpc>
              <a:spcBef>
                <a:spcPts val="0"/>
              </a:spcBef>
              <a:spcAft>
                <a:spcPts val="0"/>
              </a:spcAft>
              <a:buSzPts val="2400"/>
              <a:buFont typeface="Calibri"/>
              <a:buNone/>
            </a:pPr>
            <a:r>
              <a:rPr lang="en-US" sz="2400" dirty="0"/>
              <a:t>To ground ourselves, let’s begin by understanding reproductive justice, reproductive autonomy, and how these principles relate to options counseling. </a:t>
            </a:r>
          </a:p>
          <a:p>
            <a:pPr marL="0" lvl="0" indent="0" algn="l" rtl="0">
              <a:lnSpc>
                <a:spcPct val="100000"/>
              </a:lnSpc>
              <a:spcBef>
                <a:spcPts val="0"/>
              </a:spcBef>
              <a:spcAft>
                <a:spcPts val="0"/>
              </a:spcAft>
              <a:buSzPts val="2400"/>
              <a:buFont typeface="Calibri"/>
              <a:buNone/>
            </a:pPr>
            <a:endParaRPr lang="en-US" sz="2400" dirty="0"/>
          </a:p>
          <a:p>
            <a:pPr marL="0" lvl="0" indent="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Reproductive justice links reproductive rights with the social, political, and economic inequalities that affect a person’s / community’s ability to access reproductive health care services, to exercise when and whether to have kids, and to parent their kids in safe, dignified environments. </a:t>
            </a:r>
            <a:endParaRPr lang="en-US" sz="2400" dirty="0"/>
          </a:p>
          <a:p>
            <a:pPr marL="0" lvl="0" indent="0" algn="l" rtl="0">
              <a:lnSpc>
                <a:spcPct val="100000"/>
              </a:lnSpc>
              <a:spcBef>
                <a:spcPts val="0"/>
              </a:spcBef>
              <a:spcAft>
                <a:spcPts val="0"/>
              </a:spcAft>
              <a:buSzPts val="2400"/>
              <a:buFont typeface="Calibri"/>
              <a:buNone/>
            </a:pPr>
            <a:endParaRPr lang="en-US" sz="2400" dirty="0">
              <a:solidFill>
                <a:srgbClr val="000000"/>
              </a:solidFill>
            </a:endParaRPr>
          </a:p>
          <a:p>
            <a:pPr marL="0" lvl="0" indent="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endParaRPr lang="en-US" sz="2400" dirty="0"/>
          </a:p>
          <a:p>
            <a:pPr marL="0" lvl="0" indent="0" algn="l" rtl="0">
              <a:lnSpc>
                <a:spcPct val="100000"/>
              </a:lnSpc>
              <a:spcBef>
                <a:spcPts val="0"/>
              </a:spcBef>
              <a:spcAft>
                <a:spcPts val="0"/>
              </a:spcAft>
              <a:buSzPts val="2400"/>
              <a:buFont typeface="Calibri"/>
              <a:buNone/>
            </a:pPr>
            <a:endParaRPr lang="en-US" sz="24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2400" b="0" i="0" u="none" strike="noStrike" dirty="0">
                <a:latin typeface="Calibri"/>
                <a:ea typeface="Calibri"/>
                <a:cs typeface="Calibri"/>
                <a:sym typeface="Calibri"/>
              </a:rPr>
              <a:t>Reproductive health and rights are limited by the “pro-choice” framework, because many people may have no “choice” at all based on their identities like their race, gender, class, sexual orientation, geography, immigration status, and age. It’s not just about abortion or about choice. This is about systems changes in power, control, and oppression, including and specifically in the form of white supremacy. Not all patients have the same access to care or the same ability to realize their reproductive autonomy. </a:t>
            </a:r>
          </a:p>
          <a:p>
            <a:pPr marL="0" lvl="0" indent="0" algn="l" rtl="0">
              <a:lnSpc>
                <a:spcPct val="100000"/>
              </a:lnSpc>
              <a:spcBef>
                <a:spcPts val="0"/>
              </a:spcBef>
              <a:spcAft>
                <a:spcPts val="0"/>
              </a:spcAft>
              <a:buSzPts val="1400"/>
              <a:buNone/>
            </a:pPr>
            <a:endParaRPr lang="en-US" sz="24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24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2400" b="0" i="0" u="none" strike="noStrike" cap="none" dirty="0">
                <a:solidFill>
                  <a:srgbClr val="000000"/>
                </a:solidFill>
                <a:latin typeface="Calibri"/>
                <a:ea typeface="Calibri"/>
                <a:cs typeface="Calibri"/>
                <a:sym typeface="Calibri"/>
              </a:rPr>
              <a:t>Image source: National Network of Abortion Funds, https://</a:t>
            </a:r>
            <a:r>
              <a:rPr lang="en-US" sz="2400" b="0" i="0" u="none" strike="noStrike" cap="none" dirty="0" err="1">
                <a:solidFill>
                  <a:srgbClr val="000000"/>
                </a:solidFill>
                <a:latin typeface="Calibri"/>
                <a:ea typeface="Calibri"/>
                <a:cs typeface="Calibri"/>
                <a:sym typeface="Calibri"/>
              </a:rPr>
              <a:t>abortionfunds.org</a:t>
            </a:r>
            <a:r>
              <a:rPr lang="en-US" sz="2400" b="0" i="0" u="none" strike="noStrike" cap="none" dirty="0">
                <a:solidFill>
                  <a:srgbClr val="000000"/>
                </a:solidFill>
                <a:latin typeface="Calibri"/>
                <a:ea typeface="Calibri"/>
                <a:cs typeface="Calibri"/>
                <a:sym typeface="Calibri"/>
              </a:rPr>
              <a:t>/ </a:t>
            </a:r>
            <a:endParaRPr lang="en-US" sz="2400" dirty="0"/>
          </a:p>
          <a:p>
            <a:pPr marL="0" lvl="0" indent="0" algn="l" rtl="0">
              <a:lnSpc>
                <a:spcPct val="100000"/>
              </a:lnSpc>
              <a:spcBef>
                <a:spcPts val="0"/>
              </a:spcBef>
              <a:spcAft>
                <a:spcPts val="0"/>
              </a:spcAft>
              <a:buSzPts val="2400"/>
              <a:buFont typeface="Calibri"/>
              <a:buNone/>
            </a:pPr>
            <a:endParaRPr lang="en-US" sz="24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2400"/>
              <a:buFont typeface="Calibri"/>
              <a:buNone/>
            </a:pPr>
            <a:r>
              <a:rPr lang="en-US" sz="2400" dirty="0">
                <a:solidFill>
                  <a:srgbClr val="000000"/>
                </a:solidFill>
              </a:rPr>
              <a:t>References:</a:t>
            </a:r>
            <a:endParaRPr lang="en-US" sz="2400" dirty="0"/>
          </a:p>
          <a:p>
            <a:pPr marL="0" lvl="0" indent="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https://</a:t>
            </a:r>
            <a:r>
              <a:rPr lang="en-US" sz="2400" b="0" i="0" u="none" strike="noStrike" cap="none" dirty="0" err="1">
                <a:solidFill>
                  <a:srgbClr val="000000"/>
                </a:solidFill>
                <a:latin typeface="Calibri"/>
                <a:ea typeface="Calibri"/>
                <a:cs typeface="Calibri"/>
                <a:sym typeface="Calibri"/>
              </a:rPr>
              <a:t>blackrj.org</a:t>
            </a:r>
            <a:r>
              <a:rPr lang="en-US" sz="2400" b="0" i="0" u="none" strike="noStrike" cap="none" dirty="0">
                <a:solidFill>
                  <a:srgbClr val="000000"/>
                </a:solidFill>
                <a:latin typeface="Calibri"/>
                <a:ea typeface="Calibri"/>
                <a:cs typeface="Calibri"/>
                <a:sym typeface="Calibri"/>
              </a:rPr>
              <a:t>/our-issues/reproductive-justice/</a:t>
            </a:r>
            <a:endParaRPr lang="en-US" sz="2400" dirty="0"/>
          </a:p>
          <a:p>
            <a:pPr marL="0" lvl="0" indent="0" algn="l" rtl="0">
              <a:lnSpc>
                <a:spcPct val="100000"/>
              </a:lnSpc>
              <a:spcBef>
                <a:spcPts val="0"/>
              </a:spcBef>
              <a:spcAft>
                <a:spcPts val="0"/>
              </a:spcAft>
              <a:buClr>
                <a:schemeClr val="hlink"/>
              </a:buClr>
              <a:buSzPts val="2400"/>
              <a:buFont typeface="Calibri"/>
              <a:buNone/>
            </a:pPr>
            <a:r>
              <a:rPr lang="en-US" sz="2400" b="0" i="0" u="sng" strike="noStrike" cap="none" dirty="0">
                <a:solidFill>
                  <a:schemeClr val="hlink"/>
                </a:solidFill>
                <a:latin typeface="Calibri"/>
                <a:ea typeface="Calibri"/>
                <a:cs typeface="Calibri"/>
                <a:sym typeface="Calibri"/>
                <a:hlinkClick r:id="rId3"/>
              </a:rPr>
              <a:t>https://www.sistersong.net/reproductive-justice</a:t>
            </a:r>
            <a:endParaRPr lang="en-US" sz="24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hlink"/>
              </a:buClr>
              <a:buSzPts val="2400"/>
              <a:buFont typeface="Calibri"/>
              <a:buNone/>
            </a:pPr>
            <a:r>
              <a:rPr lang="en-US" sz="2400" u="sng" dirty="0">
                <a:solidFill>
                  <a:schemeClr val="hlink"/>
                </a:solidFill>
                <a:hlinkClick r:id="rId4"/>
              </a:rPr>
              <a:t>https://www1.nyc.gov/site/doh/health/health-topics/sexual-reproductive-justice-nyc.page</a:t>
            </a:r>
            <a:r>
              <a:rPr lang="en-US" sz="2400" dirty="0">
                <a:solidFill>
                  <a:srgbClr val="000000"/>
                </a:solidFill>
              </a:rPr>
              <a:t> </a:t>
            </a:r>
            <a:endParaRPr lang="en-US" sz="2400" dirty="0"/>
          </a:p>
          <a:p>
            <a:pPr marL="0" lvl="0" indent="0" algn="l" rtl="0">
              <a:lnSpc>
                <a:spcPct val="100000"/>
              </a:lnSpc>
              <a:spcBef>
                <a:spcPts val="0"/>
              </a:spcBef>
              <a:spcAft>
                <a:spcPts val="0"/>
              </a:spcAft>
              <a:buClr>
                <a:schemeClr val="hlink"/>
              </a:buClr>
              <a:buSzPts val="2400"/>
              <a:buFont typeface="Calibri"/>
              <a:buNone/>
            </a:pPr>
            <a:r>
              <a:rPr lang="en-US" sz="2400" u="sng" dirty="0">
                <a:solidFill>
                  <a:schemeClr val="hlink"/>
                </a:solidFill>
                <a:hlinkClick r:id="rId5"/>
              </a:rPr>
              <a:t>https://www.law.berkeley.edu/php-programs/courses/fileDL.php?fID=4051</a:t>
            </a:r>
            <a:r>
              <a:rPr lang="en-US" sz="2400" dirty="0">
                <a:solidFill>
                  <a:srgbClr val="000000"/>
                </a:solidFill>
              </a:rPr>
              <a:t> </a:t>
            </a:r>
            <a:endParaRPr lang="en-US" sz="2400" dirty="0"/>
          </a:p>
          <a:p>
            <a:pPr marL="0" lvl="0" indent="0" algn="l" rtl="0">
              <a:lnSpc>
                <a:spcPct val="100000"/>
              </a:lnSpc>
              <a:spcBef>
                <a:spcPts val="0"/>
              </a:spcBef>
              <a:spcAft>
                <a:spcPts val="0"/>
              </a:spcAft>
              <a:buSzPts val="2400"/>
              <a:buFont typeface="Calibri"/>
              <a:buNone/>
            </a:pPr>
            <a:endParaRPr lang="en-US" sz="24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2400" dirty="0"/>
          </a:p>
        </p:txBody>
      </p:sp>
    </p:spTree>
    <p:extLst>
      <p:ext uri="{BB962C8B-B14F-4D97-AF65-F5344CB8AC3E}">
        <p14:creationId xmlns:p14="http://schemas.microsoft.com/office/powerpoint/2010/main" val="2124558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baseline="0" dirty="0"/>
              <a:t>Some other points you may want to highlight during options counseling about procedural abortion are around pain control:</a:t>
            </a:r>
          </a:p>
          <a:p>
            <a:pPr marL="0" indent="0">
              <a:buNone/>
            </a:pPr>
            <a:endParaRPr lang="en-US" baseline="0" dirty="0"/>
          </a:p>
          <a:p>
            <a:pPr marL="0" indent="0">
              <a:buNone/>
            </a:pPr>
            <a:endParaRPr lang="en-US" baseline="0" dirty="0"/>
          </a:p>
          <a:p>
            <a:pPr marL="171450" indent="-171450">
              <a:buFontTx/>
              <a:buChar char="-"/>
            </a:pPr>
            <a:r>
              <a:rPr lang="en-US" baseline="0" dirty="0"/>
              <a:t>Patients can feel a wide variety of sensations during the procedure, from mild cramping to severe, pressure and tugging. This may come from a patient’s prior experiences within the medical setting, prior trauma experiences, and obstetric history. Discussing the MVA process with the patient during counseling and (and while fully clothed) can help prepare patients and create an affirming space to ask questions and express emotions. </a:t>
            </a:r>
          </a:p>
          <a:p>
            <a:pPr marL="171450" indent="-171450">
              <a:buFontTx/>
              <a:buChar char="-"/>
            </a:pPr>
            <a:r>
              <a:rPr lang="en-US" baseline="0" dirty="0"/>
              <a:t>NSAIDs prior to the procedure can help with cramping. While it is safe and tolerable to provide the procedure under local anesthesia, patients may also opt for moderate or deep sedation.  </a:t>
            </a:r>
          </a:p>
          <a:p>
            <a:pPr marL="171450" indent="-171450">
              <a:buFontTx/>
              <a:buChar char="-"/>
            </a:pPr>
            <a:r>
              <a:rPr lang="en-US" baseline="0" dirty="0"/>
              <a:t>You can offer non medical pain control options like using heat packs, having relaxing music, “talk therapy,” and deep breathing. </a:t>
            </a:r>
            <a:r>
              <a:rPr lang="en-US" baseline="0" dirty="0" err="1"/>
              <a:t>etc</a:t>
            </a:r>
            <a:endParaRPr lang="en-US" baseline="0" dirty="0"/>
          </a:p>
          <a:p>
            <a:pPr marL="171450" indent="-171450">
              <a:buFontTx/>
              <a:buChar char="-"/>
            </a:pPr>
            <a:r>
              <a:rPr lang="en-US" baseline="0" dirty="0"/>
              <a:t>Triggering language includes language like “relax”, “open your legs” or “you’ll feel a pinch here” and can worsen patient pain and anxiety.  Using patient-centered language like “let your pelvic muscles tilt downwards”, “have your knees fall to the side” or “I’m placing the numbing medicine now” may be better alternatives.  </a:t>
            </a:r>
          </a:p>
          <a:p>
            <a:pPr marL="171450" indent="-171450">
              <a:buFontTx/>
              <a:buChar char="-"/>
            </a:pPr>
            <a:r>
              <a:rPr lang="en-US" baseline="0" dirty="0"/>
              <a:t>Support persons (either of the patient’s choosing or a staff person or doula) can also help provide distraction, support, guided imagery, breathing exercises, etc.   </a:t>
            </a:r>
          </a:p>
          <a:p>
            <a:pPr marL="171450" indent="-171450">
              <a:buFontTx/>
              <a:buChar char="-"/>
            </a:pPr>
            <a:endParaRPr lang="en-US" baseline="0" dirty="0"/>
          </a:p>
          <a:p>
            <a:pPr marL="171450" indent="-171450">
              <a:buFontTx/>
              <a:buChar char="-"/>
            </a:pPr>
            <a:r>
              <a:rPr lang="en-US" baseline="0" dirty="0"/>
              <a:t>The procedure itself usually lasts about 5-10 minutes, and the events with the most potential for cramping and pain should last &lt; 2 minutes.  </a:t>
            </a:r>
          </a:p>
          <a:p>
            <a:pPr marL="171450" indent="-171450">
              <a:buFontTx/>
              <a:buChar char="-"/>
            </a:pPr>
            <a:endParaRPr lang="en-US" baseline="0" dirty="0"/>
          </a:p>
          <a:p>
            <a:pPr marL="171450" indent="-171450">
              <a:buFontTx/>
              <a:buChar char="-"/>
            </a:pPr>
            <a:r>
              <a:rPr lang="en-US" baseline="0" dirty="0"/>
              <a:t>Image: RHAP, “Elena’s Aspiration Abortion”</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C88EA612-BC8D-482F-BEF2-2DF758E3AC71}" type="slidenum">
              <a:rPr lang="en-US" smtClean="0"/>
              <a:t>21</a:t>
            </a:fld>
            <a:endParaRPr lang="en-US"/>
          </a:p>
        </p:txBody>
      </p:sp>
    </p:spTree>
    <p:extLst>
      <p:ext uri="{BB962C8B-B14F-4D97-AF65-F5344CB8AC3E}">
        <p14:creationId xmlns:p14="http://schemas.microsoft.com/office/powerpoint/2010/main" val="2826541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tabLst>
                <a:tab pos="342900" algn="l"/>
              </a:tabLst>
            </a:pPr>
            <a:r>
              <a:rPr lang="en-US" sz="1200" b="1" dirty="0">
                <a:latin typeface="Arial" charset="0"/>
              </a:rPr>
              <a:t>Things to Know</a:t>
            </a:r>
          </a:p>
          <a:p>
            <a:pPr marL="171450" indent="-171450" algn="just">
              <a:buFont typeface="Arial" panose="020B0604020202020204" pitchFamily="34" charset="0"/>
              <a:buChar char="•"/>
              <a:tabLst>
                <a:tab pos="342900" algn="l"/>
              </a:tabLst>
            </a:pPr>
            <a:r>
              <a:rPr lang="en-US" sz="1200" b="0" dirty="0">
                <a:latin typeface="Arial" charset="0"/>
              </a:rPr>
              <a:t>MAB with mifepristone &amp; misoprostol is 98-99%</a:t>
            </a:r>
            <a:r>
              <a:rPr lang="en-US" sz="1200" b="0" baseline="0" dirty="0">
                <a:latin typeface="Arial" charset="0"/>
              </a:rPr>
              <a:t> effective, can be performed up to 11 weeks from LMP in most clinics. With misoprostol only, it’s still highly effective but may have more incomplete abortions that require follow-up pills or vacuum aspiration to complete. </a:t>
            </a:r>
            <a:endParaRPr lang="en-US" sz="1200" b="0" u="none" baseline="0" dirty="0">
              <a:latin typeface="Arial" charset="0"/>
            </a:endParaRPr>
          </a:p>
          <a:p>
            <a:pPr marL="171450" indent="-171450" algn="just">
              <a:buFont typeface="Arial" panose="020B0604020202020204" pitchFamily="34" charset="0"/>
              <a:buChar char="•"/>
              <a:tabLst>
                <a:tab pos="342900" algn="l"/>
              </a:tabLst>
            </a:pPr>
            <a:r>
              <a:rPr lang="en-US" sz="1200" u="none" dirty="0">
                <a:latin typeface="Arial" charset="0"/>
              </a:rPr>
              <a:t>Some people prefer it due to feeling more control and autonomy over their bodies and their abortion, potential for privacy (doing it at home), perceived as more natural (like an induced miscarriage rather than a procedure), discomfort with anesthesia or uterine instrumentation. </a:t>
            </a:r>
          </a:p>
          <a:p>
            <a:pPr marL="171450" indent="-171450" algn="just">
              <a:buFont typeface="Arial" panose="020B0604020202020204" pitchFamily="34" charset="0"/>
              <a:buChar char="•"/>
              <a:tabLst>
                <a:tab pos="342900" algn="l"/>
              </a:tabLst>
            </a:pPr>
            <a:r>
              <a:rPr lang="en-US" sz="1200" u="none" dirty="0">
                <a:latin typeface="Arial" charset="0"/>
              </a:rPr>
              <a:t>Can take several days to complete the abortion. </a:t>
            </a:r>
          </a:p>
          <a:p>
            <a:pPr marL="171450" indent="-171450" algn="just">
              <a:buFont typeface="Arial" panose="020B0604020202020204" pitchFamily="34" charset="0"/>
              <a:buChar char="•"/>
              <a:tabLst>
                <a:tab pos="342900" algn="l"/>
              </a:tabLst>
            </a:pPr>
            <a:r>
              <a:rPr lang="en-US" sz="1200" u="none" dirty="0">
                <a:latin typeface="Arial" charset="0"/>
              </a:rPr>
              <a:t>Bleeding can be very heavy and may last longer than with an MVA.</a:t>
            </a:r>
          </a:p>
          <a:p>
            <a:pPr marL="171450" indent="-171450" algn="just">
              <a:buFont typeface="Arial" panose="020B0604020202020204" pitchFamily="34" charset="0"/>
              <a:buChar char="•"/>
              <a:tabLst>
                <a:tab pos="342900" algn="l"/>
              </a:tabLst>
            </a:pPr>
            <a:r>
              <a:rPr lang="en-US" sz="1200" u="none" dirty="0">
                <a:latin typeface="Arial" charset="0"/>
              </a:rPr>
              <a:t>Cramps can be more intense than that of a period and may last longer than a procedure.</a:t>
            </a:r>
          </a:p>
          <a:p>
            <a:pPr marL="171450" indent="-171450">
              <a:buFont typeface="Arial" panose="020B0604020202020204" pitchFamily="34" charset="0"/>
              <a:buChar char="•"/>
            </a:pPr>
            <a:r>
              <a:rPr lang="en-US" dirty="0"/>
              <a:t>They can take the pills at home or in-clinic</a:t>
            </a:r>
          </a:p>
          <a:p>
            <a:pPr marL="171450" indent="-171450">
              <a:buFont typeface="Arial" panose="020B0604020202020204" pitchFamily="34" charset="0"/>
              <a:buChar char="•"/>
            </a:pPr>
            <a:r>
              <a:rPr lang="en-US" dirty="0"/>
              <a:t>Within 24 hours after taking misoprostol, they can expects lots of cramping, heavy bleeding (sometimes heavier than a period), passage of clots and possibly passage of grayish tissue, and sometimes some stomach/GI-related side effects</a:t>
            </a:r>
          </a:p>
          <a:p>
            <a:pPr marL="171450" indent="-171450" algn="just">
              <a:buFont typeface="Arial" panose="020B0604020202020204" pitchFamily="34" charset="0"/>
              <a:buChar char="•"/>
              <a:tabLst>
                <a:tab pos="342900" algn="l"/>
              </a:tabLst>
            </a:pPr>
            <a:endParaRPr lang="en-US" sz="1200" u="none" dirty="0">
              <a:latin typeface="Arial" charset="0"/>
            </a:endParaRPr>
          </a:p>
          <a:p>
            <a:pPr marL="914400" lvl="2" indent="0" algn="just">
              <a:lnSpc>
                <a:spcPct val="70000"/>
              </a:lnSpc>
              <a:spcBef>
                <a:spcPct val="40000"/>
              </a:spcBef>
              <a:buFont typeface="Arial" panose="020B0604020202020204" pitchFamily="34" charset="0"/>
              <a:buNone/>
              <a:tabLst>
                <a:tab pos="342900" algn="l"/>
              </a:tabLst>
            </a:pPr>
            <a:endParaRPr lang="en-US" sz="1200" dirty="0"/>
          </a:p>
          <a:p>
            <a:pPr marL="914400" lvl="2" indent="0" algn="just">
              <a:lnSpc>
                <a:spcPct val="70000"/>
              </a:lnSpc>
              <a:spcBef>
                <a:spcPct val="40000"/>
              </a:spcBef>
              <a:buFont typeface="Arial" panose="020B0604020202020204" pitchFamily="34" charset="0"/>
              <a:buNone/>
              <a:tabLst>
                <a:tab pos="342900" algn="l"/>
              </a:tabLst>
            </a:pPr>
            <a:endParaRPr lang="en-US" sz="1200" dirty="0"/>
          </a:p>
          <a:p>
            <a:pPr marL="0" lvl="0" indent="0" algn="l" rtl="0">
              <a:lnSpc>
                <a:spcPct val="100000"/>
              </a:lnSpc>
              <a:spcBef>
                <a:spcPts val="200"/>
              </a:spcBef>
              <a:spcAft>
                <a:spcPts val="0"/>
              </a:spcAft>
              <a:buSzPts val="1400"/>
              <a:buNone/>
            </a:pPr>
            <a:r>
              <a:rPr lang="en-US" sz="1200" dirty="0"/>
              <a:t>For more information on the details of these protocols and regimens, check out RHAP’s resources:</a:t>
            </a:r>
          </a:p>
          <a:p>
            <a:pPr marL="0" lvl="0" indent="0" algn="l" rtl="0">
              <a:lnSpc>
                <a:spcPct val="100000"/>
              </a:lnSpc>
              <a:spcBef>
                <a:spcPts val="200"/>
              </a:spcBef>
              <a:spcAft>
                <a:spcPts val="0"/>
              </a:spcAft>
              <a:buSzPts val="1400"/>
              <a:buNone/>
            </a:pPr>
            <a:endParaRPr lang="en-US" sz="1200" dirty="0"/>
          </a:p>
          <a:p>
            <a:pPr marL="0" lvl="0" indent="0" algn="l" rtl="0">
              <a:lnSpc>
                <a:spcPct val="100000"/>
              </a:lnSpc>
              <a:spcBef>
                <a:spcPts val="200"/>
              </a:spcBef>
              <a:spcAft>
                <a:spcPts val="0"/>
              </a:spcAft>
              <a:buSzPts val="1400"/>
              <a:buNone/>
            </a:pPr>
            <a:r>
              <a:rPr lang="en-US" sz="1200" dirty="0"/>
              <a:t>Protocol for </a:t>
            </a:r>
            <a:r>
              <a:rPr lang="en-US" sz="1200" dirty="0" err="1"/>
              <a:t>mife</a:t>
            </a:r>
            <a:r>
              <a:rPr lang="en-US" sz="1200" dirty="0"/>
              <a:t> + miso: </a:t>
            </a:r>
            <a:r>
              <a:rPr lang="en-US" sz="1200" u="sng" dirty="0">
                <a:solidFill>
                  <a:schemeClr val="hlink"/>
                </a:solidFill>
                <a:hlinkClick r:id="rId3"/>
              </a:rPr>
              <a:t>https://www.reproductiveaccess.org/resource/medication-abortion-protocol/</a:t>
            </a:r>
            <a:endParaRPr lang="en-US" sz="1200" dirty="0"/>
          </a:p>
          <a:p>
            <a:pPr marL="0" lvl="0" indent="0" algn="l" rtl="0">
              <a:lnSpc>
                <a:spcPct val="100000"/>
              </a:lnSpc>
              <a:spcBef>
                <a:spcPts val="200"/>
              </a:spcBef>
              <a:spcAft>
                <a:spcPts val="0"/>
              </a:spcAft>
              <a:buSzPts val="1400"/>
              <a:buNone/>
            </a:pPr>
            <a:r>
              <a:rPr lang="en-US" sz="1200" dirty="0"/>
              <a:t>Miso-only protocol resources: </a:t>
            </a:r>
            <a:r>
              <a:rPr lang="en-US" sz="1200" u="sng" dirty="0">
                <a:solidFill>
                  <a:schemeClr val="hlink"/>
                </a:solidFill>
                <a:hlinkClick r:id="rId4"/>
              </a:rPr>
              <a:t>https://www.reproductiveaccess.org/resource/protocol-medication-abortion-using-misoprostol-alone/</a:t>
            </a:r>
            <a:endParaRPr lang="en-US" sz="1200" dirty="0"/>
          </a:p>
          <a:p>
            <a:pPr marL="0" lvl="0" indent="0" algn="l" rtl="0">
              <a:lnSpc>
                <a:spcPct val="100000"/>
              </a:lnSpc>
              <a:spcBef>
                <a:spcPts val="200"/>
              </a:spcBef>
              <a:spcAft>
                <a:spcPts val="0"/>
              </a:spcAft>
              <a:buSzPts val="1400"/>
              <a:buNone/>
            </a:pPr>
            <a:r>
              <a:rPr lang="en-US" sz="1200" dirty="0"/>
              <a:t>Telehealth medication abortion protocol: </a:t>
            </a:r>
            <a:r>
              <a:rPr lang="en-US" sz="1200" u="sng" dirty="0">
                <a:solidFill>
                  <a:schemeClr val="hlink"/>
                </a:solidFill>
                <a:hlinkClick r:id="rId5"/>
              </a:rPr>
              <a:t>https://www.reproductiveaccess.org/resource/telehealth-care-for-mab-protocol/</a:t>
            </a:r>
            <a:endParaRPr lang="en-US" sz="1200" dirty="0"/>
          </a:p>
          <a:p>
            <a:pPr marL="0" lvl="0" indent="0" algn="l" rtl="0">
              <a:lnSpc>
                <a:spcPct val="100000"/>
              </a:lnSpc>
              <a:spcBef>
                <a:spcPts val="200"/>
              </a:spcBef>
              <a:spcAft>
                <a:spcPts val="0"/>
              </a:spcAft>
              <a:buSzPts val="1400"/>
              <a:buNone/>
            </a:pPr>
            <a:r>
              <a:rPr lang="en-US" sz="1200" dirty="0"/>
              <a:t>How to use abortion pills factsheet: </a:t>
            </a:r>
            <a:r>
              <a:rPr lang="en-US" sz="1200" u="sng" dirty="0">
                <a:solidFill>
                  <a:schemeClr val="hlink"/>
                </a:solidFill>
                <a:hlinkClick r:id="rId6"/>
              </a:rPr>
              <a:t>https://www.reproductiveaccess.org/resource/mabfactsheet/</a:t>
            </a:r>
            <a:endParaRPr lang="en-US" sz="1200" dirty="0"/>
          </a:p>
          <a:p>
            <a:pPr marL="0" lvl="0" indent="0" algn="l" rtl="0">
              <a:lnSpc>
                <a:spcPct val="100000"/>
              </a:lnSpc>
              <a:spcBef>
                <a:spcPts val="200"/>
              </a:spcBef>
              <a:spcAft>
                <a:spcPts val="0"/>
              </a:spcAft>
              <a:buSzPts val="1400"/>
              <a:buNone/>
            </a:pPr>
            <a:r>
              <a:rPr lang="en-US" sz="1200" dirty="0"/>
              <a:t>How to use abortion pills miso-only factsheet: </a:t>
            </a:r>
            <a:r>
              <a:rPr lang="en-US" sz="1200" u="sng" dirty="0">
                <a:solidFill>
                  <a:schemeClr val="hlink"/>
                </a:solidFill>
                <a:hlinkClick r:id="rId7"/>
              </a:rPr>
              <a:t>https://www.reproductiveaccess.org/resource/mabfactsheet-miso/</a:t>
            </a:r>
            <a:endParaRPr lang="en-US" sz="1200" dirty="0"/>
          </a:p>
          <a:p>
            <a:pPr marL="0" lvl="0" indent="0" algn="l" rtl="0">
              <a:lnSpc>
                <a:spcPct val="100000"/>
              </a:lnSpc>
              <a:spcBef>
                <a:spcPts val="200"/>
              </a:spcBef>
              <a:spcAft>
                <a:spcPts val="0"/>
              </a:spcAft>
              <a:buSzPts val="1400"/>
              <a:buNone/>
            </a:pPr>
            <a:r>
              <a:rPr lang="en-US" sz="1200" dirty="0"/>
              <a:t>Abortion Pill CME -- self-guided training: </a:t>
            </a:r>
            <a:r>
              <a:rPr lang="en-US" sz="1200" u="sng" dirty="0">
                <a:solidFill>
                  <a:schemeClr val="hlink"/>
                </a:solidFill>
                <a:hlinkClick r:id="rId8"/>
              </a:rPr>
              <a:t>https://abortionpillcme.teachtraining.org/</a:t>
            </a:r>
            <a:r>
              <a:rPr lang="en-US" sz="1200" dirty="0"/>
              <a:t> </a:t>
            </a:r>
          </a:p>
          <a:p>
            <a:pPr algn="just">
              <a:spcBef>
                <a:spcPct val="5000"/>
              </a:spcBef>
              <a:tabLst>
                <a:tab pos="342900" algn="l"/>
              </a:tabLst>
            </a:pPr>
            <a:endParaRPr lang="en-US" sz="1200" b="1" dirty="0"/>
          </a:p>
          <a:p>
            <a:pPr algn="just">
              <a:spcBef>
                <a:spcPct val="5000"/>
              </a:spcBef>
              <a:tabLst>
                <a:tab pos="342900" algn="l"/>
              </a:tabLst>
            </a:pPr>
            <a:r>
              <a:rPr lang="en-US" sz="1200" b="1" dirty="0"/>
              <a:t>References:</a:t>
            </a:r>
            <a:r>
              <a:rPr lang="en-US" sz="1200" b="1" baseline="0" dirty="0"/>
              <a:t> </a:t>
            </a:r>
            <a:endParaRPr lang="en-US" sz="1200" b="1" dirty="0"/>
          </a:p>
          <a:p>
            <a:pPr algn="just">
              <a:spcBef>
                <a:spcPct val="5000"/>
              </a:spcBef>
              <a:tabLst>
                <a:tab pos="342900" algn="l"/>
              </a:tabLst>
            </a:pPr>
            <a:r>
              <a:rPr lang="en-US" sz="1200" dirty="0" err="1"/>
              <a:t>Winikoff</a:t>
            </a:r>
            <a:r>
              <a:rPr lang="en-US" sz="1200" dirty="0"/>
              <a:t> B.  Acceptability of medical abortion in early pregnancy. </a:t>
            </a:r>
            <a:r>
              <a:rPr lang="en-US" sz="1200" i="1" dirty="0"/>
              <a:t>Fam Plan Perspectives</a:t>
            </a:r>
            <a:r>
              <a:rPr lang="en-US" sz="1200" dirty="0"/>
              <a:t>, 1995;27:142-8, 185.</a:t>
            </a:r>
          </a:p>
          <a:p>
            <a:pPr algn="just">
              <a:spcBef>
                <a:spcPct val="5000"/>
              </a:spcBef>
              <a:tabLst>
                <a:tab pos="342900" algn="l"/>
              </a:tabLst>
            </a:pPr>
            <a:r>
              <a:rPr lang="en-US" sz="1200" dirty="0"/>
              <a:t>Henshaw RC, </a:t>
            </a:r>
            <a:r>
              <a:rPr lang="en-US" sz="1200" i="1" dirty="0"/>
              <a:t>et al</a:t>
            </a:r>
            <a:r>
              <a:rPr lang="en-US" sz="1200" dirty="0"/>
              <a:t>.  Comparison of medical abortion with surgical vacuum aspiration:  women</a:t>
            </a:r>
            <a:r>
              <a:rPr lang="ja-JP" altLang="en-US" sz="1200">
                <a:latin typeface="Arial"/>
              </a:rPr>
              <a:t>’</a:t>
            </a:r>
            <a:r>
              <a:rPr lang="en-US" sz="1200" dirty="0"/>
              <a:t>s preferences and acceptability of treatment. </a:t>
            </a:r>
            <a:r>
              <a:rPr lang="en-US" sz="1200" i="1" dirty="0"/>
              <a:t>BMJ</a:t>
            </a:r>
            <a:r>
              <a:rPr lang="en-US" sz="1200" dirty="0"/>
              <a:t>, 1993;307:714-7.</a:t>
            </a:r>
          </a:p>
          <a:p>
            <a:pPr algn="just">
              <a:tabLst>
                <a:tab pos="342900" algn="l"/>
              </a:tabLst>
            </a:pPr>
            <a:r>
              <a:rPr lang="en-US" sz="1200" dirty="0"/>
              <a:t>Henshaw SK.  Abortion incidence and services in the United States, 1995-1996. </a:t>
            </a:r>
            <a:r>
              <a:rPr lang="en-US" sz="1200" i="1" dirty="0"/>
              <a:t>Fam Plan Perspectives</a:t>
            </a:r>
            <a:r>
              <a:rPr lang="en-US" sz="1200" dirty="0"/>
              <a:t>, 1998;30:263-70, 287.  (Report based on Alan Guttmacher Institute Survey).</a:t>
            </a:r>
          </a:p>
          <a:p>
            <a:pPr algn="just">
              <a:tabLst>
                <a:tab pos="342900" algn="l"/>
              </a:tabLst>
            </a:pPr>
            <a:r>
              <a:rPr lang="en-US" sz="1200" dirty="0"/>
              <a:t>The Henry J Kaiser Family Foundation (Palo Alto, CA).  Two national surveys:  Views of Americans and health care providers on medical abortion. 1998.</a:t>
            </a:r>
          </a:p>
          <a:p>
            <a:pPr marL="0" marR="0" indent="0" algn="just" defTabSz="914400" rtl="0" eaLnBrk="1" fontAlgn="auto" latinLnBrk="0" hangingPunct="1">
              <a:lnSpc>
                <a:spcPct val="100000"/>
              </a:lnSpc>
              <a:spcBef>
                <a:spcPts val="0"/>
              </a:spcBef>
              <a:spcAft>
                <a:spcPts val="0"/>
              </a:spcAft>
              <a:buClrTx/>
              <a:buSzTx/>
              <a:buFontTx/>
              <a:buNone/>
              <a:tabLst>
                <a:tab pos="342900" algn="l"/>
              </a:tabLst>
              <a:defRPr/>
            </a:pPr>
            <a:r>
              <a:rPr lang="en-US" baseline="0" dirty="0"/>
              <a:t>Guttmacher Institute.  Induced Abortion in the United States.  Website https://</a:t>
            </a:r>
            <a:r>
              <a:rPr lang="en-US" baseline="0" dirty="0" err="1"/>
              <a:t>www.guttmacher.org</a:t>
            </a:r>
            <a:r>
              <a:rPr lang="en-US" baseline="0" dirty="0"/>
              <a:t>/fact-sheet/induced-abortion-united-states.  Published 1/2017.  </a:t>
            </a:r>
          </a:p>
          <a:p>
            <a:pPr algn="just">
              <a:tabLst>
                <a:tab pos="342900" algn="l"/>
              </a:tabLst>
            </a:pPr>
            <a:endParaRPr lang="en-US" sz="1200" dirty="0"/>
          </a:p>
          <a:p>
            <a:pPr algn="just">
              <a:tabLst>
                <a:tab pos="342900" algn="l"/>
              </a:tabLst>
            </a:pPr>
            <a:endParaRPr lang="en-US" sz="1200" dirty="0"/>
          </a:p>
          <a:p>
            <a:r>
              <a:rPr lang="en-US" dirty="0"/>
              <a:t>Image: RHAP</a:t>
            </a:r>
          </a:p>
        </p:txBody>
      </p:sp>
    </p:spTree>
    <p:extLst>
      <p:ext uri="{BB962C8B-B14F-4D97-AF65-F5344CB8AC3E}">
        <p14:creationId xmlns:p14="http://schemas.microsoft.com/office/powerpoint/2010/main" val="124965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Patients can also have a medication abortion via telehealth, depending on the state they live in. You can connect a patient to a telehealth provider through the same resources, </a:t>
            </a:r>
            <a:r>
              <a:rPr lang="en-US" dirty="0" err="1"/>
              <a:t>abortionfinder.org</a:t>
            </a:r>
            <a:r>
              <a:rPr lang="en-US" dirty="0"/>
              <a:t> or </a:t>
            </a:r>
            <a:r>
              <a:rPr lang="en-US" dirty="0" err="1"/>
              <a:t>IneedanA.com</a:t>
            </a:r>
            <a:r>
              <a:rPr lang="en-US" dirty="0"/>
              <a:t>. Some common platforms include: Aid Access, Hey Jane, Choix, NAF, Abortion On Demand. </a:t>
            </a:r>
          </a:p>
          <a:p>
            <a:endParaRPr lang="en-US" dirty="0"/>
          </a:p>
          <a:p>
            <a:r>
              <a:rPr lang="en-US" dirty="0"/>
              <a:t>They work just like a medication abortion except the patient wouldn’t see the provider in-clinic and can receive the medicines by mail. </a:t>
            </a:r>
          </a:p>
          <a:p>
            <a:r>
              <a:rPr lang="en-US" dirty="0"/>
              <a:t>Telehealth abortion is no less safe than in-person care. </a:t>
            </a:r>
          </a:p>
          <a:p>
            <a:r>
              <a:rPr lang="en-US" dirty="0"/>
              <a:t>As a clinician, you can also provide continuity of care after a telehealth abortion by supporting the patient with any follow-up needs or refer them to trusted providers who can help. </a:t>
            </a:r>
          </a:p>
          <a:p>
            <a:endParaRPr lang="en-US" dirty="0"/>
          </a:p>
          <a:p>
            <a:endParaRPr lang="en-US" dirty="0"/>
          </a:p>
          <a:p>
            <a:r>
              <a:rPr lang="en-US" dirty="0"/>
              <a:t>Image sources: </a:t>
            </a:r>
          </a:p>
          <a:p>
            <a:r>
              <a:rPr lang="en-US" dirty="0"/>
              <a:t>https://</a:t>
            </a:r>
            <a:r>
              <a:rPr lang="en-US" dirty="0" err="1"/>
              <a:t>choixhealth.com</a:t>
            </a:r>
            <a:r>
              <a:rPr lang="en-US" dirty="0"/>
              <a:t>/</a:t>
            </a:r>
          </a:p>
          <a:p>
            <a:r>
              <a:rPr lang="en-US" dirty="0"/>
              <a:t>https://</a:t>
            </a:r>
            <a:r>
              <a:rPr lang="en-US" dirty="0" err="1"/>
              <a:t>aidaccess.org</a:t>
            </a:r>
            <a:r>
              <a:rPr lang="en-US" dirty="0"/>
              <a:t>/</a:t>
            </a:r>
            <a:r>
              <a:rPr lang="en-US" dirty="0" err="1"/>
              <a:t>en</a:t>
            </a:r>
            <a:r>
              <a:rPr lang="en-US" dirty="0"/>
              <a:t>/</a:t>
            </a:r>
          </a:p>
          <a:p>
            <a:r>
              <a:rPr lang="en-US" dirty="0"/>
              <a:t>https://</a:t>
            </a:r>
            <a:r>
              <a:rPr lang="en-US" dirty="0" err="1"/>
              <a:t>www.heyjane.com</a:t>
            </a:r>
            <a:r>
              <a:rPr lang="en-US" dirty="0"/>
              <a:t>/</a:t>
            </a:r>
          </a:p>
        </p:txBody>
      </p:sp>
      <p:sp>
        <p:nvSpPr>
          <p:cNvPr id="4" name="Slide Number Placeholder 3"/>
          <p:cNvSpPr>
            <a:spLocks noGrp="1"/>
          </p:cNvSpPr>
          <p:nvPr>
            <p:ph type="sldNum" sz="quarter" idx="5"/>
          </p:nvPr>
        </p:nvSpPr>
        <p:spPr/>
        <p:txBody>
          <a:bodyPr/>
          <a:lstStyle/>
          <a:p>
            <a:fld id="{C88EA612-BC8D-482F-BEF2-2DF758E3AC71}" type="slidenum">
              <a:rPr lang="en-US" smtClean="0"/>
              <a:t>23</a:t>
            </a:fld>
            <a:endParaRPr lang="en-US"/>
          </a:p>
        </p:txBody>
      </p:sp>
    </p:spTree>
    <p:extLst>
      <p:ext uri="{BB962C8B-B14F-4D97-AF65-F5344CB8AC3E}">
        <p14:creationId xmlns:p14="http://schemas.microsoft.com/office/powerpoint/2010/main" val="1045391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2400"/>
              <a:buFont typeface="Calibri"/>
              <a:buNone/>
            </a:pPr>
            <a:r>
              <a:rPr lang="en-US" sz="1200" dirty="0"/>
              <a:t>The ability to self-source medications for one’s abortion has made SMA so much safer than ever before. </a:t>
            </a:r>
          </a:p>
          <a:p>
            <a:pPr marL="0" marR="0" lvl="0" indent="0" algn="l" rtl="0">
              <a:lnSpc>
                <a:spcPct val="100000"/>
              </a:lnSpc>
              <a:spcBef>
                <a:spcPts val="0"/>
              </a:spcBef>
              <a:spcAft>
                <a:spcPts val="0"/>
              </a:spcAft>
              <a:buSzPts val="2400"/>
              <a:buFont typeface="Calibri"/>
              <a:buNone/>
            </a:pPr>
            <a:r>
              <a:rPr lang="en-US" sz="1200" dirty="0"/>
              <a:t>The advent of MAB pills and the increase of support networks, information, and availability has changed the safety of self-managed abortion dramatically since pre-Roe times. </a:t>
            </a:r>
          </a:p>
          <a:p>
            <a:pPr marL="0" marR="0" lvl="0" indent="0" algn="l" rtl="0">
              <a:lnSpc>
                <a:spcPct val="100000"/>
              </a:lnSpc>
              <a:spcBef>
                <a:spcPts val="0"/>
              </a:spcBef>
              <a:spcAft>
                <a:spcPts val="0"/>
              </a:spcAft>
              <a:buSzPts val="2400"/>
              <a:buFont typeface="Calibri"/>
              <a:buNone/>
            </a:pPr>
            <a:r>
              <a:rPr lang="en-US" sz="1200" dirty="0"/>
              <a:t>As abortion restrictions and bans spread, primary care clinicians will encounter more patients who are interested in using abortion pills on their own – most patients simply need information and support.</a:t>
            </a:r>
          </a:p>
          <a:p>
            <a:pPr marL="0" marR="0" lvl="0" indent="0" algn="l" rtl="0">
              <a:lnSpc>
                <a:spcPct val="100000"/>
              </a:lnSpc>
              <a:spcBef>
                <a:spcPts val="0"/>
              </a:spcBef>
              <a:spcAft>
                <a:spcPts val="0"/>
              </a:spcAft>
              <a:buSzPts val="2400"/>
              <a:buFont typeface="Calibri"/>
              <a:buNone/>
            </a:pPr>
            <a:endParaRPr lang="en-US" sz="1200" dirty="0"/>
          </a:p>
          <a:p>
            <a:pPr marL="0" marR="0" lvl="0" indent="0" algn="l" rtl="0">
              <a:lnSpc>
                <a:spcPct val="100000"/>
              </a:lnSpc>
              <a:spcBef>
                <a:spcPts val="0"/>
              </a:spcBef>
              <a:spcAft>
                <a:spcPts val="0"/>
              </a:spcAft>
              <a:buSzPts val="2400"/>
              <a:buFont typeface="Calibri"/>
              <a:buNone/>
            </a:pPr>
            <a:r>
              <a:rPr lang="en-US" dirty="0"/>
              <a:t>Clinicians working in a state where abortion is illegal may want to frame suggestions as general information rather than as specific advice for ending a pregnancy. Clinicians should be aware of the laws in their state and consult an in-state attorney with specific legal questions.</a:t>
            </a:r>
          </a:p>
          <a:p>
            <a:pPr marL="0" marR="0" lvl="0" indent="0" algn="l" rtl="0">
              <a:lnSpc>
                <a:spcPct val="100000"/>
              </a:lnSpc>
              <a:spcBef>
                <a:spcPts val="0"/>
              </a:spcBef>
              <a:spcAft>
                <a:spcPts val="0"/>
              </a:spcAft>
              <a:buSzPts val="2400"/>
              <a:buFont typeface="Calibri"/>
              <a:buNone/>
            </a:pPr>
            <a:endParaRPr lang="en-US" sz="1200" dirty="0"/>
          </a:p>
          <a:p>
            <a:r>
              <a:rPr lang="en-US" dirty="0"/>
              <a:t>Common questions or supports you can provide (SMA for clinicians)</a:t>
            </a:r>
          </a:p>
          <a:p>
            <a:pPr marL="171450" indent="-171450">
              <a:buFont typeface="Arial" panose="020B0604020202020204" pitchFamily="34" charset="0"/>
              <a:buChar char="•"/>
            </a:pPr>
            <a:r>
              <a:rPr lang="en-US" dirty="0"/>
              <a:t>If a patient is interested in SMA, you can share Plan C as a resource for information about authentic pills for medication abortion</a:t>
            </a:r>
          </a:p>
          <a:p>
            <a:pPr marL="171450" indent="-171450">
              <a:buFont typeface="Arial" panose="020B0604020202020204" pitchFamily="34" charset="0"/>
              <a:buChar char="•"/>
            </a:pPr>
            <a:r>
              <a:rPr lang="en-US" dirty="0"/>
              <a:t>You can help a patient determine how many weeks pregnant they are so they can use an appropriate dosage of medicines – help them by obtaining LMP and history, using a gestational age calculator, or providing a dating ultrasound (or referral)</a:t>
            </a:r>
          </a:p>
          <a:p>
            <a:pPr marL="171450" indent="-171450">
              <a:buFont typeface="Arial" panose="020B0604020202020204" pitchFamily="34" charset="0"/>
              <a:buChar char="•"/>
            </a:pPr>
            <a:r>
              <a:rPr lang="en-US" dirty="0"/>
              <a:t>You can offer instructions on how to use the pills for medication abortion – sharing factsheets and videos too to provide accurate information on how to use the pills – like RHAP resources or this video: https://</a:t>
            </a:r>
            <a:r>
              <a:rPr lang="en-US" dirty="0" err="1"/>
              <a:t>www.ipas.org</a:t>
            </a:r>
            <a:r>
              <a:rPr lang="en-US" dirty="0"/>
              <a:t>/our-work/self-managed-abortion/abortion-with-pills/ </a:t>
            </a:r>
          </a:p>
          <a:p>
            <a:pPr marL="171450" indent="-171450">
              <a:buFont typeface="Arial" panose="020B0604020202020204" pitchFamily="34" charset="0"/>
              <a:buChar char="•"/>
            </a:pPr>
            <a:r>
              <a:rPr lang="en-US" dirty="0"/>
              <a:t>You can also offer information on what to expect – like how much bleeding is too much and what to do if there are certain side effects or too much bleeding. </a:t>
            </a:r>
          </a:p>
          <a:p>
            <a:pPr marL="171450" indent="-171450">
              <a:buFont typeface="Arial" panose="020B0604020202020204" pitchFamily="34" charset="0"/>
              <a:buChar char="•"/>
            </a:pPr>
            <a:endParaRPr lang="en-US" dirty="0"/>
          </a:p>
          <a:p>
            <a:r>
              <a:rPr lang="en-US" dirty="0"/>
              <a:t>Resources to share:</a:t>
            </a:r>
          </a:p>
          <a:p>
            <a:endParaRPr lang="en-US" dirty="0"/>
          </a:p>
          <a:p>
            <a:r>
              <a:rPr lang="en-US" dirty="0"/>
              <a:t>https://</a:t>
            </a:r>
            <a:r>
              <a:rPr lang="en-US" dirty="0" err="1"/>
              <a:t>www.reproductiveaccess.org</a:t>
            </a:r>
            <a:r>
              <a:rPr lang="en-US" dirty="0"/>
              <a:t>/resource/approach-to-patients-undergoing-self-managed-medication-abortion/</a:t>
            </a:r>
          </a:p>
          <a:p>
            <a:r>
              <a:rPr lang="en-US" dirty="0"/>
              <a:t>https://</a:t>
            </a:r>
            <a:r>
              <a:rPr lang="en-US" dirty="0" err="1"/>
              <a:t>www.reproductiveaccess.org</a:t>
            </a:r>
            <a:r>
              <a:rPr lang="en-US" dirty="0"/>
              <a:t>/abortion/</a:t>
            </a:r>
            <a:r>
              <a:rPr lang="en-US" dirty="0" err="1"/>
              <a:t>sma</a:t>
            </a:r>
            <a:r>
              <a:rPr lang="en-US" dirty="0"/>
              <a:t>/</a:t>
            </a:r>
          </a:p>
          <a:p>
            <a:r>
              <a:rPr lang="en-US" dirty="0"/>
              <a:t>https://</a:t>
            </a:r>
            <a:r>
              <a:rPr lang="en-US" dirty="0" err="1"/>
              <a:t>www.ipas.org</a:t>
            </a:r>
            <a:r>
              <a:rPr lang="en-US" dirty="0"/>
              <a:t>/our-work/self-managed-abortion/abortion-with-pills/</a:t>
            </a:r>
          </a:p>
          <a:p>
            <a:r>
              <a:rPr lang="en-US" dirty="0"/>
              <a:t>https://</a:t>
            </a:r>
            <a:r>
              <a:rPr lang="en-US" dirty="0" err="1"/>
              <a:t>www.reproductiveaccess.org</a:t>
            </a:r>
            <a:r>
              <a:rPr lang="en-US" dirty="0"/>
              <a:t>/resource/</a:t>
            </a:r>
            <a:r>
              <a:rPr lang="en-US" dirty="0" err="1"/>
              <a:t>mabfactsheet</a:t>
            </a:r>
            <a:r>
              <a:rPr lang="en-US" dirty="0"/>
              <a:t>-miso/</a:t>
            </a:r>
          </a:p>
          <a:p>
            <a:r>
              <a:rPr lang="en-US" dirty="0"/>
              <a:t>https://</a:t>
            </a:r>
            <a:r>
              <a:rPr lang="en-US" dirty="0" err="1"/>
              <a:t>www.reproductiveaccess.org</a:t>
            </a:r>
            <a:r>
              <a:rPr lang="en-US" dirty="0"/>
              <a:t>/resource/</a:t>
            </a:r>
            <a:r>
              <a:rPr lang="en-US" dirty="0" err="1"/>
              <a:t>mabfactsheet</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dk1"/>
                </a:solidFill>
                <a:latin typeface="Calibri"/>
                <a:ea typeface="Calibri"/>
                <a:cs typeface="Calibri"/>
                <a:sym typeface="Calibri"/>
              </a:rPr>
              <a:t>Image Source: World Health Organization. Self-management of medical abortion in the 1st trimester infographic. https://</a:t>
            </a:r>
            <a:r>
              <a:rPr lang="en-US" sz="1200" b="0" i="0" u="none" dirty="0" err="1">
                <a:solidFill>
                  <a:schemeClr val="dk1"/>
                </a:solidFill>
                <a:latin typeface="Calibri"/>
                <a:ea typeface="Calibri"/>
                <a:cs typeface="Calibri"/>
                <a:sym typeface="Calibri"/>
              </a:rPr>
              <a:t>www.who.int</a:t>
            </a:r>
            <a:r>
              <a:rPr lang="en-US" sz="1200" b="0" i="0" u="none" dirty="0">
                <a:solidFill>
                  <a:schemeClr val="dk1"/>
                </a:solidFill>
                <a:latin typeface="Calibri"/>
                <a:ea typeface="Calibri"/>
                <a:cs typeface="Calibri"/>
                <a:sym typeface="Calibri"/>
              </a:rPr>
              <a:t>/</a:t>
            </a:r>
            <a:r>
              <a:rPr lang="en-US" sz="1200" b="0" i="0" u="none" dirty="0" err="1">
                <a:solidFill>
                  <a:schemeClr val="dk1"/>
                </a:solidFill>
                <a:latin typeface="Calibri"/>
                <a:ea typeface="Calibri"/>
                <a:cs typeface="Calibri"/>
                <a:sym typeface="Calibri"/>
              </a:rPr>
              <a:t>reproductivehealth</a:t>
            </a:r>
            <a:r>
              <a:rPr lang="en-US" sz="1200" b="0" i="0" u="none" dirty="0">
                <a:solidFill>
                  <a:schemeClr val="dk1"/>
                </a:solidFill>
                <a:latin typeface="Calibri"/>
                <a:ea typeface="Calibri"/>
                <a:cs typeface="Calibri"/>
                <a:sym typeface="Calibri"/>
              </a:rPr>
              <a:t>/publications/ self-care-infographics/</a:t>
            </a:r>
            <a:r>
              <a:rPr lang="en-US" sz="1200" b="0" i="0" u="none" dirty="0" err="1">
                <a:solidFill>
                  <a:schemeClr val="dk1"/>
                </a:solidFill>
                <a:latin typeface="Calibri"/>
                <a:ea typeface="Calibri"/>
                <a:cs typeface="Calibri"/>
                <a:sym typeface="Calibri"/>
              </a:rPr>
              <a:t>en</a:t>
            </a:r>
            <a:r>
              <a:rPr lang="en-US" sz="1200" b="0" i="0" u="none" dirty="0">
                <a:solidFill>
                  <a:schemeClr val="dk1"/>
                </a:solidFill>
                <a:latin typeface="Calibri"/>
                <a:ea typeface="Calibri"/>
                <a:cs typeface="Calibri"/>
                <a:sym typeface="Calibri"/>
              </a:rPr>
              <a:t>/ </a:t>
            </a:r>
            <a:endParaRPr lang="en-US" sz="1200" dirty="0"/>
          </a:p>
          <a:p>
            <a:endParaRPr lang="en-US" dirty="0"/>
          </a:p>
        </p:txBody>
      </p:sp>
      <p:sp>
        <p:nvSpPr>
          <p:cNvPr id="4" name="Slide Number Placeholder 3"/>
          <p:cNvSpPr>
            <a:spLocks noGrp="1"/>
          </p:cNvSpPr>
          <p:nvPr>
            <p:ph type="sldNum" sz="quarter" idx="5"/>
          </p:nvPr>
        </p:nvSpPr>
        <p:spPr/>
        <p:txBody>
          <a:bodyPr/>
          <a:lstStyle/>
          <a:p>
            <a:fld id="{C88EA612-BC8D-482F-BEF2-2DF758E3AC71}" type="slidenum">
              <a:rPr lang="en-US" smtClean="0"/>
              <a:t>24</a:t>
            </a:fld>
            <a:endParaRPr lang="en-US"/>
          </a:p>
        </p:txBody>
      </p:sp>
    </p:spTree>
    <p:extLst>
      <p:ext uri="{BB962C8B-B14F-4D97-AF65-F5344CB8AC3E}">
        <p14:creationId xmlns:p14="http://schemas.microsoft.com/office/powerpoint/2010/main" val="340879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i="0" dirty="0">
                <a:solidFill>
                  <a:srgbClr val="888888"/>
                </a:solidFill>
                <a:effectLst/>
                <a:latin typeface="effra"/>
              </a:rPr>
              <a:t>Begin by:</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888888"/>
                </a:solidFill>
                <a:effectLst/>
                <a:latin typeface="effra"/>
              </a:rPr>
              <a:t>Offering to answer any questions the patient may have related to pregnancy or abortion</a:t>
            </a:r>
            <a:endParaRPr lang="en-US" b="0" i="0" dirty="0">
              <a:solidFill>
                <a:srgbClr val="7C7C7C"/>
              </a:solidFill>
              <a:effectLst/>
              <a:latin typeface="effra"/>
            </a:endParaRPr>
          </a:p>
          <a:p>
            <a:pPr algn="l"/>
            <a:r>
              <a:rPr lang="en-US" b="1" i="0" dirty="0">
                <a:solidFill>
                  <a:srgbClr val="888888"/>
                </a:solidFill>
                <a:effectLst/>
                <a:latin typeface="effra"/>
              </a:rPr>
              <a:t>Discuss all options with patient:</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If patient is willing to discuss their feelings, ask open-ended questions in a non-directive manner (i.e. can you say more about what you are feeling?”</a:t>
            </a:r>
          </a:p>
          <a:p>
            <a:pPr marL="742950" lvl="1" indent="-285750" algn="l">
              <a:buFont typeface="Arial" panose="020B0604020202020204" pitchFamily="34" charset="0"/>
              <a:buChar char="•"/>
            </a:pPr>
            <a:r>
              <a:rPr lang="en-US" b="0" i="0" dirty="0">
                <a:solidFill>
                  <a:srgbClr val="7C7C7C"/>
                </a:solidFill>
                <a:effectLst/>
                <a:latin typeface="effra"/>
              </a:rPr>
              <a:t>Allow patient to lead conversation as much as possible.</a:t>
            </a:r>
          </a:p>
          <a:p>
            <a:pPr marL="742950" lvl="1" indent="-285750" algn="l">
              <a:buFont typeface="Arial" panose="020B0604020202020204" pitchFamily="34" charset="0"/>
              <a:buChar char="•"/>
            </a:pPr>
            <a:r>
              <a:rPr lang="en-US" b="0" i="0" dirty="0">
                <a:solidFill>
                  <a:srgbClr val="7C7C7C"/>
                </a:solidFill>
                <a:effectLst/>
                <a:latin typeface="effra"/>
              </a:rPr>
              <a:t>Validate and normalize their feelings</a:t>
            </a:r>
          </a:p>
          <a:p>
            <a:pPr algn="l">
              <a:buFont typeface="Arial" panose="020B0604020202020204" pitchFamily="34" charset="0"/>
              <a:buChar char="•"/>
            </a:pPr>
            <a:r>
              <a:rPr lang="en-US" b="0" i="0" dirty="0">
                <a:solidFill>
                  <a:srgbClr val="7C7C7C"/>
                </a:solidFill>
                <a:effectLst/>
                <a:latin typeface="effra"/>
              </a:rPr>
              <a:t>If patient wishes, consider the pros and cons of each choice, both in the short and long term.</a:t>
            </a:r>
          </a:p>
          <a:p>
            <a:pPr marL="742950" lvl="1" indent="-285750" algn="l">
              <a:buFont typeface="Arial" panose="020B0604020202020204" pitchFamily="34" charset="0"/>
              <a:buChar char="•"/>
            </a:pPr>
            <a:r>
              <a:rPr lang="en-US" b="0" i="0" dirty="0">
                <a:solidFill>
                  <a:srgbClr val="7C7C7C"/>
                </a:solidFill>
                <a:effectLst/>
                <a:latin typeface="effra"/>
              </a:rPr>
              <a:t>Discuss pros and cons in a neutral way, directed by patient concerns and preferences.</a:t>
            </a:r>
          </a:p>
          <a:p>
            <a:pPr marL="742950" lvl="1" indent="-285750" algn="l">
              <a:buFont typeface="Arial" panose="020B0604020202020204" pitchFamily="34" charset="0"/>
              <a:buChar char="•"/>
            </a:pPr>
            <a:r>
              <a:rPr lang="en-US" b="0" i="0" dirty="0">
                <a:solidFill>
                  <a:srgbClr val="7C7C7C"/>
                </a:solidFill>
                <a:effectLst/>
                <a:latin typeface="effra"/>
              </a:rPr>
              <a:t>State abortion restrictions may affect how much time the patient has to make a decision about whether or not to get abortion care in-state and the types of options available to them.</a:t>
            </a:r>
          </a:p>
          <a:p>
            <a:pPr algn="l">
              <a:buFont typeface="Arial" panose="020B0604020202020204" pitchFamily="34" charset="0"/>
              <a:buChar char="•"/>
            </a:pPr>
            <a:r>
              <a:rPr lang="en-US" b="0" i="0" dirty="0">
                <a:solidFill>
                  <a:srgbClr val="7C7C7C"/>
                </a:solidFill>
                <a:effectLst/>
                <a:latin typeface="effra"/>
              </a:rPr>
              <a:t>Provide information for what medications, drugs/alcohol, and other environmental exposures may be harmful to a developing pregnancy.</a:t>
            </a:r>
          </a:p>
          <a:p>
            <a:pPr algn="l">
              <a:buFont typeface="Arial" panose="020B0604020202020204" pitchFamily="34" charset="0"/>
              <a:buChar char="•"/>
            </a:pPr>
            <a:r>
              <a:rPr lang="en-US" b="0" i="0" dirty="0">
                <a:solidFill>
                  <a:srgbClr val="7C7C7C"/>
                </a:solidFill>
                <a:effectLst/>
                <a:latin typeface="effra"/>
              </a:rPr>
              <a:t>Recommend prenatal care screenings if needed.</a:t>
            </a:r>
          </a:p>
          <a:p>
            <a:pPr algn="l">
              <a:buFont typeface="Arial" panose="020B0604020202020204" pitchFamily="34" charset="0"/>
              <a:buChar char="•"/>
            </a:pPr>
            <a:r>
              <a:rPr lang="en-US" b="0" i="0" dirty="0">
                <a:solidFill>
                  <a:srgbClr val="7C7C7C"/>
                </a:solidFill>
                <a:effectLst/>
                <a:latin typeface="effra"/>
              </a:rPr>
              <a:t>If additional decision support is needed, refer only to providers who approach patients with full respect for any decision they make (</a:t>
            </a:r>
            <a:r>
              <a:rPr lang="en-US" b="0" i="0" u="none" strike="noStrike" dirty="0">
                <a:solidFill>
                  <a:srgbClr val="235180"/>
                </a:solidFill>
                <a:effectLst/>
                <a:latin typeface="effra"/>
                <a:hlinkClick r:id="rId3"/>
              </a:rPr>
              <a:t>All Options Talkline</a:t>
            </a:r>
            <a:r>
              <a:rPr lang="en-US" b="0" i="0" dirty="0">
                <a:solidFill>
                  <a:srgbClr val="7C7C7C"/>
                </a:solidFill>
                <a:effectLst/>
                <a:latin typeface="effra"/>
              </a:rPr>
              <a:t>, 1-888-493-0092).</a:t>
            </a:r>
          </a:p>
          <a:p>
            <a:pPr algn="l">
              <a:buFont typeface="Arial" panose="020B0604020202020204" pitchFamily="34" charset="0"/>
              <a:buChar char="•"/>
            </a:pPr>
            <a:r>
              <a:rPr lang="en-US" b="0" i="0" dirty="0">
                <a:solidFill>
                  <a:srgbClr val="7C7C7C"/>
                </a:solidFill>
                <a:effectLst/>
                <a:latin typeface="effra"/>
              </a:rPr>
              <a:t>You can also encourage your patient to do a reflection exercise over the course of several days before making a follow-up appointment/conversation Like this:</a:t>
            </a:r>
          </a:p>
          <a:p>
            <a:pPr lvl="1" algn="l">
              <a:buFont typeface="Arial" panose="020B0604020202020204" pitchFamily="34" charset="0"/>
              <a:buChar char="•"/>
            </a:pPr>
            <a:r>
              <a:rPr lang="en-US" dirty="0"/>
              <a:t>Spend one day writing a list of all positive and negative feelings about keeping the pregnancy. </a:t>
            </a:r>
          </a:p>
          <a:p>
            <a:pPr lvl="1" algn="l">
              <a:buFont typeface="Arial" panose="020B0604020202020204" pitchFamily="34" charset="0"/>
              <a:buChar char="•"/>
            </a:pPr>
            <a:r>
              <a:rPr lang="en-US" dirty="0"/>
              <a:t>Spend the day with ambivalent feelings, not making any decisions. </a:t>
            </a:r>
          </a:p>
          <a:p>
            <a:pPr lvl="1" algn="l">
              <a:buFont typeface="Arial" panose="020B0604020202020204" pitchFamily="34" charset="0"/>
              <a:buChar char="•"/>
            </a:pPr>
            <a:r>
              <a:rPr lang="en-US" dirty="0"/>
              <a:t>Spend one day writing a list of all positive and negative feelings about not keeping the pregnancy. (Often, one recurrent theme or feeling will emerge to help the patient to make a decision.)</a:t>
            </a:r>
          </a:p>
          <a:p>
            <a:pPr lvl="1" algn="l">
              <a:buFont typeface="Arial" panose="020B0604020202020204" pitchFamily="34" charset="0"/>
              <a:buChar char="•"/>
            </a:pPr>
            <a:endParaRPr lang="en-US" b="0" i="0" dirty="0">
              <a:solidFill>
                <a:srgbClr val="7C7C7C"/>
              </a:solidFill>
              <a:effectLst/>
              <a:latin typeface="effra"/>
            </a:endParaRPr>
          </a:p>
          <a:p>
            <a:pPr lvl="1" algn="l">
              <a:buFont typeface="Arial" panose="020B0604020202020204" pitchFamily="34" charset="0"/>
              <a:buChar char="•"/>
            </a:pPr>
            <a:r>
              <a:rPr lang="en-US" b="0" i="0" dirty="0">
                <a:solidFill>
                  <a:srgbClr val="7C7C7C"/>
                </a:solidFill>
                <a:effectLst/>
                <a:latin typeface="effra"/>
              </a:rPr>
              <a:t>There’s also the pregnancy options workbook: https://</a:t>
            </a:r>
            <a:r>
              <a:rPr lang="en-US" b="0" i="0" dirty="0" err="1">
                <a:solidFill>
                  <a:srgbClr val="7C7C7C"/>
                </a:solidFill>
                <a:effectLst/>
                <a:latin typeface="effra"/>
              </a:rPr>
              <a:t>www.pregnancyoptions.info</a:t>
            </a:r>
            <a:r>
              <a:rPr lang="en-US" b="0" i="0" dirty="0">
                <a:solidFill>
                  <a:srgbClr val="7C7C7C"/>
                </a:solidFill>
                <a:effectLst/>
                <a:latin typeface="effra"/>
              </a:rPr>
              <a:t>/pregnancy-options-workbook </a:t>
            </a:r>
          </a:p>
          <a:p>
            <a:pPr algn="l">
              <a:buFont typeface="Arial" panose="020B0604020202020204" pitchFamily="34" charset="0"/>
              <a:buChar char="•"/>
            </a:pPr>
            <a:r>
              <a:rPr lang="en-US" b="0" i="0" dirty="0">
                <a:solidFill>
                  <a:srgbClr val="7C7C7C"/>
                </a:solidFill>
                <a:effectLst/>
                <a:latin typeface="effra"/>
              </a:rPr>
              <a:t>If patient comes to a decision, </a:t>
            </a:r>
            <a:r>
              <a:rPr lang="en-US" b="1" i="0" dirty="0">
                <a:solidFill>
                  <a:srgbClr val="7C7C7C"/>
                </a:solidFill>
                <a:effectLst/>
                <a:latin typeface="effra"/>
              </a:rPr>
              <a:t>reassure and encourage them</a:t>
            </a:r>
            <a:r>
              <a:rPr lang="en-US" b="0" i="0" dirty="0">
                <a:solidFill>
                  <a:srgbClr val="7C7C7C"/>
                </a:solidFill>
                <a:effectLst/>
                <a:latin typeface="effra"/>
              </a:rPr>
              <a:t> to trust themselves and their choice. Feelings of shame, disappointment, guilt or regret are normal regardless of the decision.</a:t>
            </a:r>
          </a:p>
          <a:p>
            <a:endParaRPr lang="en-US" dirty="0"/>
          </a:p>
        </p:txBody>
      </p:sp>
      <p:sp>
        <p:nvSpPr>
          <p:cNvPr id="4" name="Slide Number Placeholder 3"/>
          <p:cNvSpPr>
            <a:spLocks noGrp="1"/>
          </p:cNvSpPr>
          <p:nvPr>
            <p:ph type="sldNum" sz="quarter" idx="5"/>
          </p:nvPr>
        </p:nvSpPr>
        <p:spPr/>
        <p:txBody>
          <a:bodyPr/>
          <a:lstStyle/>
          <a:p>
            <a:fld id="{C88EA612-BC8D-482F-BEF2-2DF758E3AC71}" type="slidenum">
              <a:rPr lang="en-US" smtClean="0"/>
              <a:t>25</a:t>
            </a:fld>
            <a:endParaRPr lang="en-US"/>
          </a:p>
        </p:txBody>
      </p:sp>
    </p:spTree>
    <p:extLst>
      <p:ext uri="{BB962C8B-B14F-4D97-AF65-F5344CB8AC3E}">
        <p14:creationId xmlns:p14="http://schemas.microsoft.com/office/powerpoint/2010/main" val="1975067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Frequently reflect on your biases, assumptions, and values. What scenarios are hard for you and why? Do you want patients to make certain decisions? Why and for whom do you feel that way? Work to mitigate those biases when you provide options counseling. </a:t>
            </a:r>
          </a:p>
          <a:p>
            <a:pPr marL="171450" indent="-171450">
              <a:buFont typeface="Arial" panose="020B0604020202020204" pitchFamily="34" charset="0"/>
              <a:buChar char="•"/>
            </a:pPr>
            <a:r>
              <a:rPr lang="en-US" dirty="0"/>
              <a:t>The patient has “the answer,” not you. Only the patient knows the right decision for themselves and their family. </a:t>
            </a:r>
          </a:p>
          <a:p>
            <a:pPr marL="171450" indent="-171450">
              <a:buFont typeface="Arial" panose="020B0604020202020204" pitchFamily="34" charset="0"/>
              <a:buChar char="•"/>
            </a:pPr>
            <a:r>
              <a:rPr lang="en-US" dirty="0"/>
              <a:t>Seek to understand how the patient is doing, their feelings and beliefs, using open-ended questions: “what thoughts or feelings are coming up for you right now?” Keep in mind, not all patients will feel comfortable sharing their true feelings.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Affirm and normalize patients’ feelings. For example, affirm that the patient’s choice not to be a parent now is not the same as choosing not to be a parent in the future. </a:t>
            </a:r>
            <a:r>
              <a:rPr lang="en-US" dirty="0">
                <a:solidFill>
                  <a:srgbClr val="000000"/>
                </a:solidFill>
              </a:rPr>
              <a:t>If the</a:t>
            </a:r>
            <a:r>
              <a:rPr lang="en-US" baseline="0" dirty="0">
                <a:solidFill>
                  <a:srgbClr val="000000"/>
                </a:solidFill>
              </a:rPr>
              <a:t> patient</a:t>
            </a:r>
            <a:r>
              <a:rPr lang="en-US" dirty="0">
                <a:solidFill>
                  <a:srgbClr val="000000"/>
                </a:solidFill>
              </a:rPr>
              <a:t> expresses shame or guilt, normalizing their experience with “we take care of people with unplanned pregnancies all the time, one</a:t>
            </a:r>
            <a:r>
              <a:rPr lang="en-US" baseline="0" dirty="0">
                <a:solidFill>
                  <a:srgbClr val="000000"/>
                </a:solidFill>
              </a:rPr>
              <a:t> out of three women have had an abortion in their lifetime</a:t>
            </a:r>
            <a:r>
              <a:rPr lang="en-US" dirty="0">
                <a:solidFill>
                  <a:srgbClr val="000000"/>
                </a:solidFill>
              </a:rPr>
              <a:t>, you are not alone, this is really, really common” can be helpful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Refer to the pregnancy, not the baby. A</a:t>
            </a:r>
            <a:r>
              <a:rPr lang="en-US" baseline="0" dirty="0">
                <a:solidFill>
                  <a:srgbClr val="000000"/>
                </a:solidFill>
              </a:rPr>
              <a:t>lthough asking questions like “do you feel ready to care for a baby, or child” are appropriate</a:t>
            </a:r>
            <a:endParaRPr lang="en-US" dirty="0"/>
          </a:p>
          <a:p>
            <a:pPr marL="171450" indent="-171450">
              <a:buFont typeface="Arial" panose="020B0604020202020204" pitchFamily="34" charset="0"/>
              <a:buChar char="•"/>
            </a:pPr>
            <a:r>
              <a:rPr lang="en-US" dirty="0"/>
              <a:t>Ask about other supports in the patient’s life. </a:t>
            </a:r>
          </a:p>
          <a:p>
            <a:pPr marL="171450" indent="-171450">
              <a:buFont typeface="Arial" panose="020B0604020202020204" pitchFamily="34" charset="0"/>
              <a:buChar char="•"/>
            </a:pPr>
            <a:r>
              <a:rPr lang="en-US" dirty="0"/>
              <a:t>Express your gratitude to the patient for sharing their feelings and coming to you for support. </a:t>
            </a:r>
          </a:p>
          <a:p>
            <a:pPr marL="171450" indent="-171450">
              <a:buFont typeface="Arial" panose="020B0604020202020204" pitchFamily="34" charset="0"/>
              <a:buChar char="•"/>
            </a:pPr>
            <a:r>
              <a:rPr lang="en-US" dirty="0"/>
              <a:t>The patient may not come to a decision at the end of the visit or be ready to discuss options at this time. Offer written information on all options for them to read on their own. Offer to schedule a timely follow-up appointment or phone call. </a:t>
            </a:r>
            <a:endParaRPr lang="en-US" dirty="0">
              <a:solidFill>
                <a:srgbClr val="000000"/>
              </a:solidFill>
            </a:endParaRPr>
          </a:p>
          <a:p>
            <a:pPr marL="171450" indent="-171450">
              <a:buFont typeface="Arial" panose="020B0604020202020204" pitchFamily="34" charset="0"/>
              <a:buChar char="•"/>
            </a:pPr>
            <a:r>
              <a:rPr lang="en-US" dirty="0">
                <a:solidFill>
                  <a:srgbClr val="000000"/>
                </a:solidFill>
              </a:rPr>
              <a:t>Demonstrate empathy by using the patient’s word choices, language – follow their cues. </a:t>
            </a:r>
          </a:p>
          <a:p>
            <a:pPr marL="171450" indent="-171450">
              <a:buFont typeface="Arial" panose="020B0604020202020204" pitchFamily="34" charset="0"/>
              <a:buChar char="•"/>
            </a:pPr>
            <a:r>
              <a:rPr lang="en-US" dirty="0">
                <a:solidFill>
                  <a:srgbClr val="000000"/>
                </a:solidFill>
              </a:rPr>
              <a:t>Pay attention to verbal and nonverbal cues. </a:t>
            </a:r>
          </a:p>
          <a:p>
            <a:endParaRPr lang="en-US" dirty="0">
              <a:solidFill>
                <a:srgbClr val="000000"/>
              </a:solidFill>
            </a:endParaRPr>
          </a:p>
          <a:p>
            <a:r>
              <a:rPr lang="en-US" dirty="0">
                <a:solidFill>
                  <a:srgbClr val="000000"/>
                </a:solidFill>
              </a:rPr>
              <a:t>Resource: https://</a:t>
            </a:r>
            <a:r>
              <a:rPr lang="en-US" dirty="0" err="1">
                <a:solidFill>
                  <a:srgbClr val="000000"/>
                </a:solidFill>
              </a:rPr>
              <a:t>www.reproductiveaccess.org</a:t>
            </a:r>
            <a:r>
              <a:rPr lang="en-US" dirty="0">
                <a:solidFill>
                  <a:srgbClr val="000000"/>
                </a:solidFill>
              </a:rPr>
              <a:t>/resource/pregnancy-options-counseling-model/ </a:t>
            </a:r>
          </a:p>
          <a:p>
            <a:endParaRPr lang="en-US" dirty="0">
              <a:solidFill>
                <a:srgbClr val="000000"/>
              </a:solidFill>
            </a:endParaRPr>
          </a:p>
          <a:p>
            <a:r>
              <a:rPr lang="en-US" dirty="0">
                <a:solidFill>
                  <a:srgbClr val="000000"/>
                </a:solidFill>
              </a:rPr>
              <a:t>Image: Conversation by </a:t>
            </a:r>
            <a:r>
              <a:rPr lang="en-US" dirty="0" err="1">
                <a:solidFill>
                  <a:srgbClr val="000000"/>
                </a:solidFill>
              </a:rPr>
              <a:t>Sunardi</a:t>
            </a:r>
            <a:r>
              <a:rPr lang="en-US" dirty="0">
                <a:solidFill>
                  <a:srgbClr val="000000"/>
                </a:solidFill>
              </a:rPr>
              <a:t> from &lt;a </a:t>
            </a:r>
            <a:r>
              <a:rPr lang="en-US" dirty="0" err="1">
                <a:solidFill>
                  <a:srgbClr val="000000"/>
                </a:solidFill>
              </a:rPr>
              <a:t>href</a:t>
            </a:r>
            <a:r>
              <a:rPr lang="en-US" dirty="0">
                <a:solidFill>
                  <a:srgbClr val="000000"/>
                </a:solidFill>
              </a:rPr>
              <a:t>="https://</a:t>
            </a:r>
            <a:r>
              <a:rPr lang="en-US" dirty="0" err="1">
                <a:solidFill>
                  <a:srgbClr val="000000"/>
                </a:solidFill>
              </a:rPr>
              <a:t>thenounproject.com</a:t>
            </a:r>
            <a:r>
              <a:rPr lang="en-US" dirty="0">
                <a:solidFill>
                  <a:srgbClr val="000000"/>
                </a:solidFill>
              </a:rPr>
              <a:t>/browse/icons/term/conversation/" target="_blank" title="Conversation Icons"&gt;Noun Project&lt;/a&gt; (CC BY 3.0)</a:t>
            </a:r>
          </a:p>
          <a:p>
            <a:endParaRPr lang="en-US" dirty="0">
              <a:solidFill>
                <a:srgbClr val="000000"/>
              </a:solidFill>
            </a:endParaRPr>
          </a:p>
        </p:txBody>
      </p:sp>
      <p:sp>
        <p:nvSpPr>
          <p:cNvPr id="4" name="Slide Number Placeholder 3"/>
          <p:cNvSpPr>
            <a:spLocks noGrp="1"/>
          </p:cNvSpPr>
          <p:nvPr>
            <p:ph type="sldNum" sz="quarter" idx="10"/>
          </p:nvPr>
        </p:nvSpPr>
        <p:spPr/>
        <p:txBody>
          <a:bodyPr/>
          <a:lstStyle/>
          <a:p>
            <a:fld id="{C88EA612-BC8D-482F-BEF2-2DF758E3AC71}" type="slidenum">
              <a:rPr lang="en-US" smtClean="0"/>
              <a:t>26</a:t>
            </a:fld>
            <a:endParaRPr lang="en-US"/>
          </a:p>
        </p:txBody>
      </p:sp>
    </p:spTree>
    <p:extLst>
      <p:ext uri="{BB962C8B-B14F-4D97-AF65-F5344CB8AC3E}">
        <p14:creationId xmlns:p14="http://schemas.microsoft.com/office/powerpoint/2010/main" val="1399901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Slide: If you want to provide more training on counseling and communication skills, offer the OARS model as a framework. </a:t>
            </a:r>
          </a:p>
          <a:p>
            <a:endParaRPr lang="en-US" dirty="0"/>
          </a:p>
          <a:p>
            <a:endParaRPr lang="en-US" dirty="0"/>
          </a:p>
          <a:p>
            <a:r>
              <a:rPr lang="en-US" b="1" dirty="0"/>
              <a:t>Talk through the OARS framework using the notes on this job aid: https://</a:t>
            </a:r>
            <a:r>
              <a:rPr lang="en-US" b="1" dirty="0" err="1"/>
              <a:t>rhntc.org</a:t>
            </a:r>
            <a:r>
              <a:rPr lang="en-US" b="1" dirty="0"/>
              <a:t>/sites/default/files/resources/rhntc_oars_model_job_aid_12-20-2021.pdf</a:t>
            </a:r>
          </a:p>
          <a:p>
            <a:endParaRPr lang="en-US" dirty="0"/>
          </a:p>
          <a:p>
            <a:endParaRPr lang="en-US" dirty="0"/>
          </a:p>
          <a:p>
            <a:r>
              <a:rPr lang="en-US" dirty="0"/>
              <a:t>After, watch a video clip (link below, starting on 9 minutes 24 seconds) and discuss how the counselor used (or did not use) elements of the OARS model. </a:t>
            </a:r>
          </a:p>
          <a:p>
            <a:r>
              <a:rPr lang="en-US" dirty="0"/>
              <a:t>Ask the group: </a:t>
            </a:r>
          </a:p>
          <a:p>
            <a:pPr marL="171450" indent="-171450">
              <a:buFont typeface="Arial" panose="020B0604020202020204" pitchFamily="34" charset="0"/>
              <a:buChar char="•"/>
            </a:pPr>
            <a:r>
              <a:rPr lang="en-US" dirty="0"/>
              <a:t>How did the counselor use elements of the OARS model? How did they not use elements of this model?</a:t>
            </a:r>
          </a:p>
          <a:p>
            <a:pPr marL="171450" indent="-171450">
              <a:buFont typeface="Arial" panose="020B0604020202020204" pitchFamily="34" charset="0"/>
              <a:buChar char="•"/>
            </a:pPr>
            <a:r>
              <a:rPr lang="en-US" dirty="0"/>
              <a:t>Do you have any suggestions for approaching the counseling differently? </a:t>
            </a:r>
          </a:p>
          <a:p>
            <a:endParaRPr lang="en-US" dirty="0"/>
          </a:p>
          <a:p>
            <a:r>
              <a:rPr lang="en-US" dirty="0"/>
              <a:t>https://</a:t>
            </a:r>
            <a:r>
              <a:rPr lang="en-US" dirty="0" err="1"/>
              <a:t>www.innovating-education.org</a:t>
            </a:r>
            <a:r>
              <a:rPr lang="en-US" dirty="0"/>
              <a:t>/2016/03/informed-consent-decision-assessment-and-counseling-in-abortion-care-2/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88EA612-BC8D-482F-BEF2-2DF758E3AC71}" type="slidenum">
              <a:rPr lang="en-US" smtClean="0"/>
              <a:t>27</a:t>
            </a:fld>
            <a:endParaRPr lang="en-US"/>
          </a:p>
        </p:txBody>
      </p:sp>
    </p:spTree>
    <p:extLst>
      <p:ext uri="{BB962C8B-B14F-4D97-AF65-F5344CB8AC3E}">
        <p14:creationId xmlns:p14="http://schemas.microsoft.com/office/powerpoint/2010/main" val="3957746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OPTIONAL</a:t>
            </a:r>
            <a:r>
              <a:rPr lang="en-US" dirty="0"/>
              <a:t>: Randomly assign pairs in breakout rooms for this exercise if you are on Zoom, otherwise for people to pair up.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Give</a:t>
            </a:r>
            <a:r>
              <a:rPr lang="en-US" baseline="0" dirty="0"/>
              <a:t> each pair about 2-5 minutes each for this exercise. Bring everyone back together and ask the group about ways in which their clinician broke the news that seemed helpful (body language, affirming language, resources shared, empathy, </a:t>
            </a:r>
            <a:r>
              <a:rPr lang="en-US" baseline="0" dirty="0" err="1"/>
              <a:t>etc</a:t>
            </a:r>
            <a:r>
              <a:rPr lang="en-US" baseline="0" dirty="0"/>
              <a:t>)</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OPTIONAL</a:t>
            </a:r>
            <a:r>
              <a:rPr lang="en-US" dirty="0"/>
              <a:t>: You can work through this video series and discussion guide to conduct a facilitated discussion on effective client-centered counseling from the Reproductive Health National Training Center. Three video scenarios illustrate the decision-making process when a patient receives a positive pregnancy test result. Following each scenario, experts analyze the counseling and offer commentary. </a:t>
            </a:r>
          </a:p>
          <a:p>
            <a:endParaRPr lang="en-US" dirty="0"/>
          </a:p>
          <a:p>
            <a:r>
              <a:rPr lang="en-US" dirty="0"/>
              <a:t>Video: https://</a:t>
            </a:r>
            <a:r>
              <a:rPr lang="en-US" dirty="0" err="1"/>
              <a:t>rhntc.org</a:t>
            </a:r>
            <a:r>
              <a:rPr lang="en-US" dirty="0"/>
              <a:t>/resources/exploring-all-options-pregnancy-counseling-without-bias-video</a:t>
            </a:r>
          </a:p>
          <a:p>
            <a:endParaRPr lang="en-US" dirty="0"/>
          </a:p>
          <a:p>
            <a:r>
              <a:rPr lang="en-US" dirty="0"/>
              <a:t>Discussion guide: https://</a:t>
            </a:r>
            <a:r>
              <a:rPr lang="en-US" dirty="0" err="1"/>
              <a:t>rhntc.org</a:t>
            </a:r>
            <a:r>
              <a:rPr lang="en-US" dirty="0"/>
              <a:t>/sites/default/files/resources/2017-10/fpntc_expl_all_options2016.pdf</a:t>
            </a:r>
          </a:p>
          <a:p>
            <a:endParaRPr lang="en-US" dirty="0"/>
          </a:p>
          <a:p>
            <a:endParaRPr lang="en-US" dirty="0"/>
          </a:p>
          <a:p>
            <a:r>
              <a:rPr lang="en-US" dirty="0"/>
              <a:t>Image source: https://</a:t>
            </a:r>
            <a:r>
              <a:rPr lang="en-US" dirty="0" err="1"/>
              <a:t>unsplash.com</a:t>
            </a:r>
            <a:r>
              <a:rPr lang="en-US" dirty="0"/>
              <a:t>/s/photos/</a:t>
            </a:r>
          </a:p>
        </p:txBody>
      </p:sp>
    </p:spTree>
    <p:extLst>
      <p:ext uri="{BB962C8B-B14F-4D97-AF65-F5344CB8AC3E}">
        <p14:creationId xmlns:p14="http://schemas.microsoft.com/office/powerpoint/2010/main" val="3305324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86578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7C7C7C"/>
                </a:solidFill>
                <a:effectLst/>
                <a:latin typeface="effra"/>
              </a:rPr>
              <a:t>This is why all-options counseling is so critical - </a:t>
            </a:r>
          </a:p>
          <a:p>
            <a:endParaRPr lang="en-US" b="1" i="0" dirty="0">
              <a:solidFill>
                <a:srgbClr val="7C7C7C"/>
              </a:solidFill>
              <a:effectLst/>
              <a:latin typeface="effra"/>
            </a:endParaRPr>
          </a:p>
          <a:p>
            <a:r>
              <a:rPr lang="en-US" b="1" i="0" dirty="0">
                <a:solidFill>
                  <a:srgbClr val="7C7C7C"/>
                </a:solidFill>
                <a:effectLst/>
                <a:latin typeface="effra"/>
              </a:rPr>
              <a:t>All pregnant patients</a:t>
            </a:r>
            <a:r>
              <a:rPr lang="en-US" b="0" i="0" dirty="0">
                <a:solidFill>
                  <a:srgbClr val="7C7C7C"/>
                </a:solidFill>
                <a:effectLst/>
                <a:latin typeface="effra"/>
              </a:rPr>
              <a:t> should be offered information on </a:t>
            </a:r>
            <a:r>
              <a:rPr lang="en-US" b="1" i="0" dirty="0">
                <a:solidFill>
                  <a:srgbClr val="7C7C7C"/>
                </a:solidFill>
                <a:effectLst/>
                <a:latin typeface="effra"/>
              </a:rPr>
              <a:t>all pregnancy options</a:t>
            </a:r>
            <a:r>
              <a:rPr lang="en-US" b="0" i="0" dirty="0">
                <a:solidFill>
                  <a:srgbClr val="7C7C7C"/>
                </a:solidFill>
                <a:effectLst/>
                <a:latin typeface="effra"/>
              </a:rPr>
              <a:t>, including continuing the pregnancy to parenthood or adoption, or ending the pregnancy with medication or procedural abortion. </a:t>
            </a:r>
          </a:p>
        </p:txBody>
      </p:sp>
      <p:sp>
        <p:nvSpPr>
          <p:cNvPr id="4" name="Slide Number Placeholder 3"/>
          <p:cNvSpPr>
            <a:spLocks noGrp="1"/>
          </p:cNvSpPr>
          <p:nvPr>
            <p:ph type="sldNum" sz="quarter" idx="5"/>
          </p:nvPr>
        </p:nvSpPr>
        <p:spPr/>
        <p:txBody>
          <a:bodyPr/>
          <a:lstStyle/>
          <a:p>
            <a:fld id="{C88EA612-BC8D-482F-BEF2-2DF758E3AC71}" type="slidenum">
              <a:rPr lang="en-US" smtClean="0"/>
              <a:t>4</a:t>
            </a:fld>
            <a:endParaRPr lang="en-US"/>
          </a:p>
        </p:txBody>
      </p:sp>
    </p:spTree>
    <p:extLst>
      <p:ext uri="{BB962C8B-B14F-4D97-AF65-F5344CB8AC3E}">
        <p14:creationId xmlns:p14="http://schemas.microsoft.com/office/powerpoint/2010/main" val="3536385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All-Options has a self-paced course and trainings you can bring to your staff virtually or in-person: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hlinkClick r:id="rId3"/>
              </a:rPr>
              <a:t>https://all-options-selfpacedpow.thinkific.com/collections</a:t>
            </a:r>
            <a:endParaRPr lang="en-US" sz="2400" dirty="0"/>
          </a:p>
          <a:p>
            <a:r>
              <a:rPr lang="en-US" dirty="0"/>
              <a:t>https://</a:t>
            </a:r>
            <a:r>
              <a:rPr lang="en-US" dirty="0" err="1"/>
              <a:t>www.all-options.org</a:t>
            </a:r>
            <a:r>
              <a:rPr lang="en-US" dirty="0"/>
              <a:t>/trainings-tools/</a:t>
            </a:r>
          </a:p>
        </p:txBody>
      </p:sp>
    </p:spTree>
    <p:extLst>
      <p:ext uri="{BB962C8B-B14F-4D97-AF65-F5344CB8AC3E}">
        <p14:creationId xmlns:p14="http://schemas.microsoft.com/office/powerpoint/2010/main" val="29808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Why is an all-options counseling model so important? </a:t>
            </a:r>
          </a:p>
          <a:p>
            <a:pPr marL="171450" indent="-171450">
              <a:buFont typeface="Arial" panose="020B0604020202020204" pitchFamily="34" charset="0"/>
              <a:buChar char="•"/>
            </a:pPr>
            <a:r>
              <a:rPr lang="en-US" dirty="0"/>
              <a:t>Silo-</a:t>
            </a:r>
            <a:r>
              <a:rPr lang="en-US" dirty="0" err="1"/>
              <a:t>ing</a:t>
            </a:r>
            <a:r>
              <a:rPr lang="en-US" dirty="0"/>
              <a:t> of abortion from other pregnancy related experiences contributes to stigma </a:t>
            </a:r>
          </a:p>
          <a:p>
            <a:pPr marL="171450" indent="-171450">
              <a:buFont typeface="Arial" panose="020B0604020202020204" pitchFamily="34" charset="0"/>
              <a:buChar char="•"/>
            </a:pPr>
            <a:r>
              <a:rPr lang="en-US" b="0" i="0" dirty="0">
                <a:solidFill>
                  <a:srgbClr val="7C7C7C"/>
                </a:solidFill>
                <a:effectLst/>
                <a:latin typeface="effra"/>
              </a:rPr>
              <a:t>Counseling patients on all pregnancy options in person-centered, nondirective, unbiased ways </a:t>
            </a:r>
            <a:r>
              <a:rPr lang="en-US" b="0" i="0" u="none" strike="noStrike" dirty="0">
                <a:solidFill>
                  <a:srgbClr val="235180"/>
                </a:solidFill>
                <a:effectLst/>
                <a:latin typeface="effra"/>
                <a:hlinkClick r:id="rId3"/>
              </a:rPr>
              <a:t>meets patient needs and leads to higher satisfaction regardless of their decision</a:t>
            </a:r>
            <a:r>
              <a:rPr lang="en-US" b="0" i="0" dirty="0">
                <a:solidFill>
                  <a:srgbClr val="7C7C7C"/>
                </a:solidFill>
                <a:effectLst/>
                <a:latin typeface="effra"/>
              </a:rPr>
              <a:t>.</a:t>
            </a:r>
            <a:endParaRPr lang="en-US" dirty="0"/>
          </a:p>
          <a:p>
            <a:endParaRPr lang="en-US" dirty="0"/>
          </a:p>
          <a:p>
            <a:r>
              <a:rPr lang="en-US" dirty="0"/>
              <a:t>The organization All-options defines their model as one where “</a:t>
            </a:r>
            <a:r>
              <a:rPr lang="en-US" i="0" dirty="0"/>
              <a:t>we can change the </a:t>
            </a:r>
            <a:r>
              <a:rPr lang="en-US" i="0" dirty="0">
                <a:solidFill>
                  <a:srgbClr val="222222"/>
                </a:solidFill>
                <a:effectLst/>
                <a:latin typeface="Helvetica" pitchFamily="2" charset="0"/>
              </a:rPr>
              <a:t>conversation and build a movement toward reproductive justice where pregnancy, parenting, abortion, and adoption are accessible and supported for all people, without bias, coercion, or judgment. </a:t>
            </a:r>
          </a:p>
          <a:p>
            <a:endParaRPr lang="en-US" i="0" dirty="0">
              <a:solidFill>
                <a:srgbClr val="222222"/>
              </a:solidFill>
              <a:effectLst/>
              <a:latin typeface="Helvetica" pitchFamily="2" charset="0"/>
            </a:endParaRPr>
          </a:p>
          <a:p>
            <a:r>
              <a:rPr lang="en-US" i="0" dirty="0">
                <a:solidFill>
                  <a:srgbClr val="222222"/>
                </a:solidFill>
                <a:effectLst/>
                <a:latin typeface="Helvetica" pitchFamily="2" charset="0"/>
              </a:rPr>
              <a:t>They define all-options counseling as </a:t>
            </a:r>
            <a:r>
              <a:rPr lang="en-US" i="1" dirty="0">
                <a:solidFill>
                  <a:srgbClr val="222222"/>
                </a:solidFill>
                <a:effectLst/>
                <a:latin typeface="Helvetica" pitchFamily="2" charset="0"/>
              </a:rPr>
              <a:t>creating space and using active listening to explore someone’s pregnancy decisions, feelings, and experiences, with curiosity and empathy, and without an agenda.</a:t>
            </a:r>
            <a:endParaRPr lang="en-US" dirty="0">
              <a:solidFill>
                <a:srgbClr val="222222"/>
              </a:solidFill>
              <a:effectLst/>
              <a:latin typeface="Helvetica" pitchFamily="2" charset="0"/>
            </a:endParaRPr>
          </a:p>
          <a:p>
            <a:endParaRPr lang="en-US" i="1" dirty="0">
              <a:solidFill>
                <a:srgbClr val="222222"/>
              </a:solidFill>
              <a:effectLst/>
              <a:latin typeface="Helvetica" pitchFamily="2" charset="0"/>
            </a:endParaRPr>
          </a:p>
          <a:p>
            <a:pPr algn="l"/>
            <a:r>
              <a:rPr lang="en-US" b="0" i="0" dirty="0">
                <a:solidFill>
                  <a:srgbClr val="545454"/>
                </a:solidFill>
                <a:effectLst/>
                <a:latin typeface="Open Sans" panose="020F0502020204030204" pitchFamily="34" charset="0"/>
              </a:rPr>
              <a:t>The current legal landscape of abortion care is varied and hostile. As more states ban or restrict abortion access, patients are facing more stigma and misinformation when navigating abortion care and other pregnancy-related care. It is our duty to advocate for patients by providing nonjudgmental and compassionate options counseling, and accurate information, not only about the safety of abortion or options of parenting and other resources, but the ever-changing legal and political landscape of abortion access.</a:t>
            </a:r>
          </a:p>
          <a:p>
            <a:endParaRPr lang="en-US" dirty="0">
              <a:solidFill>
                <a:srgbClr val="222222"/>
              </a:solidFill>
              <a:effectLst/>
              <a:latin typeface="Helvetica" pitchFamily="2" charset="0"/>
            </a:endParaRPr>
          </a:p>
          <a:p>
            <a:endParaRPr lang="en-US" dirty="0"/>
          </a:p>
          <a:p>
            <a:endParaRPr lang="en-US" dirty="0"/>
          </a:p>
          <a:p>
            <a:r>
              <a:rPr lang="en-US" dirty="0"/>
              <a:t>References</a:t>
            </a:r>
          </a:p>
          <a:p>
            <a:r>
              <a:rPr lang="en-US" dirty="0"/>
              <a:t>https://</a:t>
            </a:r>
            <a:r>
              <a:rPr lang="en-US" dirty="0" err="1"/>
              <a:t>providecare.org</a:t>
            </a:r>
            <a:r>
              <a:rPr lang="en-US" dirty="0"/>
              <a:t>/client-experience-study/</a:t>
            </a:r>
          </a:p>
          <a:p>
            <a:r>
              <a:rPr lang="en-US" dirty="0"/>
              <a:t>https://</a:t>
            </a:r>
            <a:r>
              <a:rPr lang="en-US" dirty="0" err="1"/>
              <a:t>www.all-options.org</a:t>
            </a:r>
            <a:r>
              <a:rPr lang="en-US" dirty="0"/>
              <a:t>/trainings-tools/all-options-toolkit/</a:t>
            </a:r>
          </a:p>
          <a:p>
            <a:endParaRPr lang="en-US" dirty="0"/>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b="0" i="0" dirty="0">
                <a:solidFill>
                  <a:srgbClr val="545454"/>
                </a:solidFill>
                <a:effectLst/>
                <a:latin typeface="Open Sans" panose="020B0606030504020204" pitchFamily="34" charset="0"/>
              </a:rPr>
              <a:t>Values-based, person-centered options counseling is a key skill for all clinicians, nurses, and health educators. Facets of good options counseling include centering the pregnant person’s values, avoiding assumptions about their feelings or wishes, and honoring their goals when it comes to abortion and pregnancy/parenting.</a:t>
            </a:r>
            <a:endParaRPr lang="en-US" i="1" dirty="0">
              <a:solidFill>
                <a:srgbClr val="222222"/>
              </a:solidFill>
              <a:effectLst/>
              <a:latin typeface="Helvetica" pitchFamily="2" charset="0"/>
            </a:endParaRPr>
          </a:p>
          <a:p>
            <a:pPr marL="0" indent="0">
              <a:lnSpc>
                <a:spcPct val="90000"/>
              </a:lnSpc>
              <a:buFontTx/>
              <a:buNone/>
            </a:pPr>
            <a:endParaRPr lang="en-US" dirty="0"/>
          </a:p>
          <a:p>
            <a:pPr marL="0" indent="0">
              <a:lnSpc>
                <a:spcPct val="90000"/>
              </a:lnSpc>
              <a:buFontTx/>
              <a:buNone/>
            </a:pPr>
            <a:endParaRPr lang="en-US" dirty="0"/>
          </a:p>
          <a:p>
            <a:pPr marL="0" indent="0">
              <a:lnSpc>
                <a:spcPct val="90000"/>
              </a:lnSpc>
              <a:buFontTx/>
              <a:buNone/>
            </a:pPr>
            <a:r>
              <a:rPr lang="en-US" dirty="0"/>
              <a:t>These are the key principles surrounding a patient-centered approach to options counseling. </a:t>
            </a:r>
          </a:p>
          <a:p>
            <a:pPr marL="0" indent="0">
              <a:lnSpc>
                <a:spcPct val="90000"/>
              </a:lnSpc>
              <a:buFontTx/>
              <a:buNone/>
            </a:pPr>
            <a:endParaRPr lang="en-US" dirty="0"/>
          </a:p>
          <a:p>
            <a:pPr marL="228600" indent="-228600">
              <a:lnSpc>
                <a:spcPct val="90000"/>
              </a:lnSpc>
              <a:buAutoNum type="arabicPeriod"/>
            </a:pPr>
            <a:r>
              <a:rPr lang="en-US" dirty="0"/>
              <a:t>Affirm the complexity in reproductive decision-making and the many ways to build and support families with dignity. </a:t>
            </a:r>
          </a:p>
          <a:p>
            <a:pPr marL="228600" indent="-228600">
              <a:lnSpc>
                <a:spcPct val="90000"/>
              </a:lnSpc>
              <a:buAutoNum type="arabicPeriod"/>
            </a:pPr>
            <a:r>
              <a:rPr lang="en-US" dirty="0"/>
              <a:t>Create an open, inclusive, non-judgmental environment where the patient feels safe to ask questions, understands your willingness to discuss all options, and trusts you for accurate information and care. </a:t>
            </a:r>
          </a:p>
          <a:p>
            <a:pPr marL="228600" indent="-228600">
              <a:lnSpc>
                <a:spcPct val="90000"/>
              </a:lnSpc>
              <a:buAutoNum type="arabicPeriod"/>
            </a:pPr>
            <a:r>
              <a:rPr lang="en-US" dirty="0"/>
              <a:t>Validate and normalize multiple, complex, and varied feelings around pregnancy, like certainty, shame, disappointment, shock, guilt, and regret. Some patients may come to a decision quickly, others may not.</a:t>
            </a:r>
          </a:p>
          <a:p>
            <a:pPr marL="228600" indent="-228600">
              <a:lnSpc>
                <a:spcPct val="90000"/>
              </a:lnSpc>
              <a:buAutoNum type="arabicPeriod"/>
            </a:pPr>
            <a:r>
              <a:rPr lang="en-US" dirty="0"/>
              <a:t>Actively listen to the patient. Offer silence for the patient to process and share. Ask open-ended questions. Be open to, interested in, and curious about the patient’s process and feelings. Learn from the patient. </a:t>
            </a:r>
          </a:p>
          <a:p>
            <a:pPr marL="228600" indent="-228600">
              <a:lnSpc>
                <a:spcPct val="90000"/>
              </a:lnSpc>
              <a:buAutoNum type="arabicPeriod"/>
            </a:pPr>
            <a:r>
              <a:rPr lang="en-US" dirty="0"/>
              <a:t>Clarify the facts – the timing of the pregnancy, option to take their time before deciding, the accessibility of resources. </a:t>
            </a:r>
          </a:p>
          <a:p>
            <a:pPr marL="228600" indent="-228600">
              <a:lnSpc>
                <a:spcPct val="90000"/>
              </a:lnSpc>
              <a:buAutoNum type="arabicPeriod"/>
            </a:pPr>
            <a:r>
              <a:rPr lang="en-US" dirty="0"/>
              <a:t>Reassure the patient that you will support them no matter what decision they make. Offer information and referrals.</a:t>
            </a:r>
          </a:p>
          <a:p>
            <a:pPr marL="228600" indent="-228600">
              <a:lnSpc>
                <a:spcPct val="90000"/>
              </a:lnSpc>
              <a:buAutoNum type="arabicPeriod"/>
            </a:pPr>
            <a:endParaRPr lang="en-US" dirty="0">
              <a:latin typeface="Times New Roman" charset="0"/>
            </a:endParaRPr>
          </a:p>
          <a:p>
            <a:pPr marL="0" indent="0">
              <a:lnSpc>
                <a:spcPct val="90000"/>
              </a:lnSpc>
              <a:buNone/>
            </a:pPr>
            <a:endParaRPr lang="en-US" dirty="0">
              <a:latin typeface="Times New Roman" charset="0"/>
            </a:endParaRPr>
          </a:p>
          <a:p>
            <a:pPr marL="0" indent="0">
              <a:lnSpc>
                <a:spcPct val="90000"/>
              </a:lnSpc>
              <a:buNone/>
            </a:pPr>
            <a:r>
              <a:rPr lang="en-US" dirty="0">
                <a:latin typeface="Times New Roman" charset="0"/>
              </a:rPr>
              <a:t>Resource: https://</a:t>
            </a:r>
            <a:r>
              <a:rPr lang="en-US" dirty="0" err="1">
                <a:latin typeface="Times New Roman" charset="0"/>
              </a:rPr>
              <a:t>www.reproductiveaccess.org</a:t>
            </a:r>
            <a:r>
              <a:rPr lang="en-US" dirty="0">
                <a:latin typeface="Times New Roman" charset="0"/>
              </a:rPr>
              <a:t>/resource/pregnancy-options-counseling-model/</a:t>
            </a:r>
          </a:p>
        </p:txBody>
      </p:sp>
    </p:spTree>
    <p:extLst>
      <p:ext uri="{BB962C8B-B14F-4D97-AF65-F5344CB8AC3E}">
        <p14:creationId xmlns:p14="http://schemas.microsoft.com/office/powerpoint/2010/main" val="409422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0" i="0" dirty="0">
                <a:solidFill>
                  <a:srgbClr val="7C7C7C"/>
                </a:solidFill>
                <a:effectLst/>
                <a:latin typeface="effra"/>
              </a:rPr>
              <a:t>We’re going to through Practice Recommendations for All-Options Pregnancy Counseling developed by the organization Provide with team of experts, which outline the key steps for all-options pregnancy counseling. </a:t>
            </a:r>
          </a:p>
          <a:p>
            <a:pPr algn="l"/>
            <a:br>
              <a:rPr lang="en-US" b="0" i="0" dirty="0">
                <a:solidFill>
                  <a:srgbClr val="333333"/>
                </a:solidFill>
                <a:effectLst/>
                <a:latin typeface="effra"/>
              </a:rPr>
            </a:br>
            <a:endParaRPr lang="en-US" b="0" i="0" dirty="0">
              <a:solidFill>
                <a:srgbClr val="333333"/>
              </a:solidFill>
              <a:effectLst/>
              <a:latin typeface="effra"/>
            </a:endParaRPr>
          </a:p>
          <a:p>
            <a:r>
              <a:rPr lang="en-US" dirty="0"/>
              <a:t>Reference: https://</a:t>
            </a:r>
            <a:r>
              <a:rPr lang="en-US" dirty="0" err="1"/>
              <a:t>providecare.org</a:t>
            </a:r>
            <a:r>
              <a:rPr lang="en-US" dirty="0"/>
              <a:t>/practice-guide-all-options-pregnancy-counseling</a:t>
            </a:r>
          </a:p>
        </p:txBody>
      </p:sp>
    </p:spTree>
    <p:extLst>
      <p:ext uri="{BB962C8B-B14F-4D97-AF65-F5344CB8AC3E}">
        <p14:creationId xmlns:p14="http://schemas.microsoft.com/office/powerpoint/2010/main" val="327181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https://</a:t>
            </a:r>
            <a:r>
              <a:rPr lang="en-US" dirty="0" err="1"/>
              <a:t>providecare.org</a:t>
            </a:r>
            <a:r>
              <a:rPr lang="en-US" dirty="0"/>
              <a:t>/practice-guide-all-options-pregnancy-counseling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Pregnancy test by Luis Prado from &lt;a </a:t>
            </a:r>
            <a:r>
              <a:rPr lang="en-US" dirty="0" err="1"/>
              <a:t>href</a:t>
            </a:r>
            <a:r>
              <a:rPr lang="en-US" dirty="0"/>
              <a:t>="https://</a:t>
            </a:r>
            <a:r>
              <a:rPr lang="en-US" dirty="0" err="1"/>
              <a:t>thenounproject.com</a:t>
            </a:r>
            <a:r>
              <a:rPr lang="en-US" dirty="0"/>
              <a:t>/browse/icons/term/pregnancy-test/" target="_blank" title="Pregnancy test Icons"&gt;Noun Project&lt;/a&gt; (CC BY 3.0)</a:t>
            </a:r>
          </a:p>
        </p:txBody>
      </p:sp>
    </p:spTree>
    <p:extLst>
      <p:ext uri="{BB962C8B-B14F-4D97-AF65-F5344CB8AC3E}">
        <p14:creationId xmlns:p14="http://schemas.microsoft.com/office/powerpoint/2010/main" val="425957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i="0" dirty="0">
                <a:solidFill>
                  <a:srgbClr val="7C7C7C"/>
                </a:solidFill>
                <a:effectLst/>
                <a:latin typeface="effra"/>
              </a:rPr>
              <a:t>Be clear and use a neutral tone.</a:t>
            </a:r>
            <a:endParaRPr lang="en-US" b="0" i="0" dirty="0">
              <a:solidFill>
                <a:srgbClr val="7C7C7C"/>
              </a:solidFill>
              <a:effectLst/>
              <a:latin typeface="effra"/>
            </a:endParaRPr>
          </a:p>
          <a:p>
            <a:r>
              <a:rPr lang="en-US" b="0" i="0" dirty="0">
                <a:solidFill>
                  <a:srgbClr val="7C7C7C"/>
                </a:solidFill>
                <a:effectLst/>
                <a:latin typeface="effra"/>
              </a:rPr>
              <a:t>Avoid any judgment or assumption about the patient’s feelings or preferences. </a:t>
            </a:r>
            <a:r>
              <a:rPr lang="en-US" dirty="0"/>
              <a:t>A positive pregnancy test may not be “good news” for a patient. Results should be discussed neutrally and without judgement</a:t>
            </a:r>
          </a:p>
          <a:p>
            <a:pPr algn="l"/>
            <a:r>
              <a:rPr lang="en-US" b="0" i="0" dirty="0">
                <a:solidFill>
                  <a:srgbClr val="7C7C7C"/>
                </a:solidFill>
                <a:effectLst/>
                <a:latin typeface="effra"/>
              </a:rPr>
              <a:t>→</a:t>
            </a:r>
            <a:r>
              <a:rPr lang="en-US" b="0" i="1" dirty="0">
                <a:solidFill>
                  <a:srgbClr val="7C7C7C"/>
                </a:solidFill>
                <a:effectLst/>
                <a:latin typeface="effra"/>
              </a:rPr>
              <a:t> “Your pregnancy test came back positive, which means you are pregnant</a:t>
            </a:r>
            <a:r>
              <a:rPr lang="en-US" b="0" i="0" dirty="0">
                <a:solidFill>
                  <a:srgbClr val="7C7C7C"/>
                </a:solidFill>
                <a:effectLst/>
                <a:latin typeface="effra"/>
              </a:rPr>
              <a:t>.”  </a:t>
            </a:r>
          </a:p>
          <a:p>
            <a:pPr algn="l"/>
            <a:r>
              <a:rPr lang="en-US" b="1" i="0" dirty="0">
                <a:solidFill>
                  <a:srgbClr val="7C7C7C"/>
                </a:solidFill>
                <a:effectLst/>
                <a:latin typeface="effra"/>
              </a:rPr>
              <a:t>Pause for patient response. </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Allow some time for the patient to absorb the information.</a:t>
            </a:r>
          </a:p>
          <a:p>
            <a:pPr algn="l">
              <a:buFont typeface="Arial" panose="020B0604020202020204" pitchFamily="34" charset="0"/>
              <a:buChar char="•"/>
            </a:pPr>
            <a:r>
              <a:rPr lang="en-US" b="0" i="0" dirty="0">
                <a:solidFill>
                  <a:srgbClr val="7C7C7C"/>
                </a:solidFill>
                <a:effectLst/>
                <a:latin typeface="effra"/>
              </a:rPr>
              <a:t>Pause in silence (try counting to 10).</a:t>
            </a:r>
          </a:p>
          <a:p>
            <a:pPr algn="l">
              <a:buFont typeface="Arial" panose="020B0604020202020204" pitchFamily="34" charset="0"/>
              <a:buChar char="•"/>
            </a:pPr>
            <a:r>
              <a:rPr lang="en-US" b="0" i="0" dirty="0">
                <a:solidFill>
                  <a:srgbClr val="7C7C7C"/>
                </a:solidFill>
                <a:effectLst/>
                <a:latin typeface="effra"/>
              </a:rPr>
              <a:t>If the patient has not responded after you pause, offer some time alone.  </a:t>
            </a:r>
          </a:p>
          <a:p>
            <a:pPr algn="l"/>
            <a:r>
              <a:rPr lang="en-US" b="0" i="0" dirty="0">
                <a:solidFill>
                  <a:srgbClr val="7C7C7C"/>
                </a:solidFill>
                <a:effectLst/>
                <a:latin typeface="effra"/>
              </a:rPr>
              <a:t>→ </a:t>
            </a:r>
            <a:r>
              <a:rPr lang="en-US" b="0" i="1" dirty="0">
                <a:solidFill>
                  <a:srgbClr val="7C7C7C"/>
                </a:solidFill>
                <a:effectLst/>
                <a:latin typeface="effra"/>
              </a:rPr>
              <a:t>“Would you like a few minutes alone or would you like me to stay here with you?”</a:t>
            </a:r>
            <a:r>
              <a:rPr lang="en-US" b="0" i="0" dirty="0">
                <a:solidFill>
                  <a:srgbClr val="7C7C7C"/>
                </a:solidFill>
                <a:effectLst/>
                <a:latin typeface="effra"/>
              </a:rPr>
              <a:t>   </a:t>
            </a:r>
          </a:p>
          <a:p>
            <a:pPr algn="l"/>
            <a:r>
              <a:rPr lang="en-US" b="1" i="0" dirty="0">
                <a:solidFill>
                  <a:srgbClr val="7C7C7C"/>
                </a:solidFill>
                <a:effectLst/>
                <a:latin typeface="effra"/>
              </a:rPr>
              <a:t>Seek understanding, and pay attention to patient’s verbal and nonverbal responses.</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Ask open-ended questions. </a:t>
            </a:r>
          </a:p>
          <a:p>
            <a:pPr algn="l">
              <a:buFont typeface="Arial" panose="020B0604020202020204" pitchFamily="34" charset="0"/>
              <a:buChar char="•"/>
            </a:pPr>
            <a:r>
              <a:rPr lang="en-US" b="0" i="0" dirty="0">
                <a:solidFill>
                  <a:srgbClr val="7C7C7C"/>
                </a:solidFill>
                <a:effectLst/>
                <a:latin typeface="effra"/>
              </a:rPr>
              <a:t>If they have not already indicated their feelings, ask an </a:t>
            </a:r>
            <a:r>
              <a:rPr lang="en-US" b="0" i="0" u="none" strike="noStrike" dirty="0">
                <a:solidFill>
                  <a:srgbClr val="235180"/>
                </a:solidFill>
                <a:effectLst/>
                <a:latin typeface="effra"/>
              </a:rPr>
              <a:t>open ended question. </a:t>
            </a:r>
            <a:endParaRPr lang="en-US" b="0" i="0" dirty="0">
              <a:solidFill>
                <a:srgbClr val="7C7C7C"/>
              </a:solidFill>
              <a:effectLst/>
              <a:latin typeface="effra"/>
            </a:endParaRPr>
          </a:p>
          <a:p>
            <a:pPr algn="l"/>
            <a:r>
              <a:rPr lang="en-US" b="0" i="0" dirty="0">
                <a:solidFill>
                  <a:srgbClr val="7C7C7C"/>
                </a:solidFill>
                <a:effectLst/>
                <a:latin typeface="effra"/>
              </a:rPr>
              <a:t>→ “</a:t>
            </a:r>
            <a:r>
              <a:rPr lang="en-US" b="0" i="1" dirty="0">
                <a:solidFill>
                  <a:srgbClr val="7C7C7C"/>
                </a:solidFill>
                <a:effectLst/>
                <a:latin typeface="effra"/>
              </a:rPr>
              <a:t>What thoughts or feelings are coming up for you right now?</a:t>
            </a:r>
            <a:r>
              <a:rPr lang="en-US" b="0" i="0" dirty="0">
                <a:solidFill>
                  <a:srgbClr val="7C7C7C"/>
                </a:solidFill>
                <a:effectLst/>
                <a:latin typeface="effra"/>
              </a:rPr>
              <a:t>“   </a:t>
            </a:r>
          </a:p>
          <a:p>
            <a:pPr algn="l">
              <a:buFont typeface="Arial" panose="020B0604020202020204" pitchFamily="34" charset="0"/>
              <a:buChar char="•"/>
            </a:pPr>
            <a:r>
              <a:rPr lang="en-US" b="0" i="0" dirty="0">
                <a:solidFill>
                  <a:srgbClr val="7C7C7C"/>
                </a:solidFill>
                <a:effectLst/>
                <a:latin typeface="effra"/>
              </a:rPr>
              <a:t>Reflect back. </a:t>
            </a:r>
          </a:p>
          <a:p>
            <a:pPr algn="l">
              <a:buFont typeface="Arial" panose="020B0604020202020204" pitchFamily="34" charset="0"/>
              <a:buChar char="•"/>
            </a:pPr>
            <a:r>
              <a:rPr lang="en-US" b="0" i="0" dirty="0">
                <a:solidFill>
                  <a:srgbClr val="7C7C7C"/>
                </a:solidFill>
                <a:effectLst/>
                <a:latin typeface="effra"/>
              </a:rPr>
              <a:t>If you are not sure if you have understood the patient, reflect back your understanding to check if it is correct.  </a:t>
            </a:r>
          </a:p>
          <a:p>
            <a:pPr algn="l"/>
            <a:r>
              <a:rPr lang="en-US" b="0" i="0" dirty="0">
                <a:solidFill>
                  <a:srgbClr val="7C7C7C"/>
                </a:solidFill>
                <a:effectLst/>
                <a:latin typeface="effra"/>
              </a:rPr>
              <a:t>→ </a:t>
            </a:r>
            <a:r>
              <a:rPr lang="en-US" b="0" i="1" dirty="0">
                <a:solidFill>
                  <a:srgbClr val="7C7C7C"/>
                </a:solidFill>
                <a:effectLst/>
                <a:latin typeface="effra"/>
              </a:rPr>
              <a:t>“What I’m hearing is that you have a lot of different feelings about finding out that you are pregnant.  Am I right about that?”</a:t>
            </a:r>
            <a:r>
              <a:rPr lang="en-US" b="0" i="0" dirty="0">
                <a:solidFill>
                  <a:srgbClr val="7C7C7C"/>
                </a:solidFill>
                <a:effectLst/>
                <a:latin typeface="effra"/>
              </a:rPr>
              <a:t> </a:t>
            </a:r>
          </a:p>
          <a:p>
            <a:pPr algn="l">
              <a:buFont typeface="Arial" panose="020B0604020202020204" pitchFamily="34" charset="0"/>
              <a:buChar char="•"/>
            </a:pPr>
            <a:r>
              <a:rPr lang="en-US" b="0" i="0" dirty="0">
                <a:solidFill>
                  <a:srgbClr val="7C7C7C"/>
                </a:solidFill>
                <a:effectLst/>
                <a:latin typeface="effra"/>
              </a:rPr>
              <a:t>Keep in mind that not all patients will feel comfortable disclosing their true feelings.</a:t>
            </a:r>
          </a:p>
          <a:p>
            <a:pPr algn="l"/>
            <a:r>
              <a:rPr lang="en-US" b="1" i="0" dirty="0">
                <a:solidFill>
                  <a:srgbClr val="7C7C7C"/>
                </a:solidFill>
                <a:effectLst/>
                <a:latin typeface="effra"/>
              </a:rPr>
              <a:t>Validate and normalize. </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Validate and normalize the patient’s response by expressing understanding.</a:t>
            </a:r>
          </a:p>
          <a:p>
            <a:pPr algn="l">
              <a:buFont typeface="Arial" panose="020B0604020202020204" pitchFamily="34" charset="0"/>
              <a:buChar char="•"/>
            </a:pPr>
            <a:r>
              <a:rPr lang="en-US" b="0" i="0" dirty="0">
                <a:solidFill>
                  <a:srgbClr val="7C7C7C"/>
                </a:solidFill>
                <a:effectLst/>
                <a:latin typeface="effra"/>
              </a:rPr>
              <a:t>Communicate that it is okay for them to feel the way they do.  </a:t>
            </a:r>
          </a:p>
          <a:p>
            <a:pPr algn="l"/>
            <a:r>
              <a:rPr lang="en-US" b="0" i="0" dirty="0">
                <a:solidFill>
                  <a:srgbClr val="7C7C7C"/>
                </a:solidFill>
                <a:effectLst/>
                <a:latin typeface="effra"/>
              </a:rPr>
              <a:t>→ </a:t>
            </a:r>
            <a:r>
              <a:rPr lang="en-US" b="0" i="1" dirty="0">
                <a:solidFill>
                  <a:srgbClr val="7C7C7C"/>
                </a:solidFill>
                <a:effectLst/>
                <a:latin typeface="effra"/>
              </a:rPr>
              <a:t>“It’s okay not to be happy about a pregnancy/have multiple feelings about a pregnancy. It’s normal to experience and go through several emotions as you are processing this information.”</a:t>
            </a:r>
            <a:r>
              <a:rPr lang="en-US" b="0" i="0" dirty="0">
                <a:solidFill>
                  <a:srgbClr val="7C7C7C"/>
                </a:solidFill>
                <a:effectLst/>
                <a:latin typeface="effra"/>
              </a:rPr>
              <a:t>   </a:t>
            </a:r>
          </a:p>
          <a:p>
            <a:pPr algn="l"/>
            <a:r>
              <a:rPr lang="en-US" b="1" i="0" dirty="0">
                <a:solidFill>
                  <a:srgbClr val="7C7C7C"/>
                </a:solidFill>
                <a:effectLst/>
                <a:latin typeface="effra"/>
              </a:rPr>
              <a:t>Offer to share pregnancy options. </a:t>
            </a:r>
            <a:endParaRPr lang="en-US" b="0" i="0" dirty="0">
              <a:solidFill>
                <a:srgbClr val="7C7C7C"/>
              </a:solidFill>
              <a:effectLst/>
              <a:latin typeface="effra"/>
            </a:endParaRPr>
          </a:p>
          <a:p>
            <a:pPr algn="l">
              <a:buFont typeface="Arial" panose="020B0604020202020204" pitchFamily="34" charset="0"/>
              <a:buChar char="•"/>
            </a:pPr>
            <a:r>
              <a:rPr lang="en-US" b="0" i="0" dirty="0">
                <a:solidFill>
                  <a:srgbClr val="7C7C7C"/>
                </a:solidFill>
                <a:effectLst/>
                <a:latin typeface="effra"/>
              </a:rPr>
              <a:t>Offer the patient an opportunity to hear about options in a way that communicates your willingness to discuss all options without judgment.  </a:t>
            </a:r>
          </a:p>
          <a:p>
            <a:pPr algn="l"/>
            <a:r>
              <a:rPr lang="en-US" b="0" i="0" dirty="0">
                <a:solidFill>
                  <a:srgbClr val="7C7C7C"/>
                </a:solidFill>
                <a:effectLst/>
                <a:latin typeface="effra"/>
              </a:rPr>
              <a:t>→</a:t>
            </a:r>
            <a:r>
              <a:rPr lang="en-US" b="0" i="1" dirty="0">
                <a:solidFill>
                  <a:srgbClr val="7C7C7C"/>
                </a:solidFill>
                <a:effectLst/>
                <a:latin typeface="effra"/>
              </a:rPr>
              <a:t>“Let me know how I can be most helpful to you. We can discuss any options you are interested in hearing about, including options for ending or continuing your pregnancy, or you can take time to think things over on your own. Either way, you don’t have to make a decision today.”</a:t>
            </a:r>
            <a:r>
              <a:rPr lang="en-US" b="0" i="0" dirty="0">
                <a:solidFill>
                  <a:srgbClr val="7C7C7C"/>
                </a:solidFill>
                <a:effectLst/>
                <a:latin typeface="effra"/>
              </a:rPr>
              <a:t> </a:t>
            </a:r>
          </a:p>
          <a:p>
            <a:pPr algn="l">
              <a:buFont typeface="Arial" panose="020B0604020202020204" pitchFamily="34" charset="0"/>
              <a:buChar char="•"/>
            </a:pPr>
            <a:r>
              <a:rPr lang="en-US" b="0" i="0" dirty="0">
                <a:solidFill>
                  <a:srgbClr val="7C7C7C"/>
                </a:solidFill>
                <a:effectLst/>
                <a:latin typeface="effra"/>
              </a:rPr>
              <a:t>If they do not want to discuss options at this time, offer written information on all options for patients to read on their own (see resources at the end)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https://</a:t>
            </a:r>
            <a:r>
              <a:rPr lang="en-US" dirty="0" err="1"/>
              <a:t>providecare.org</a:t>
            </a:r>
            <a:r>
              <a:rPr lang="en-US" dirty="0"/>
              <a:t>/practice-guide-all-options-pregnancy-counseling</a:t>
            </a:r>
          </a:p>
          <a:p>
            <a:endParaRPr lang="en-US" dirty="0"/>
          </a:p>
        </p:txBody>
      </p:sp>
    </p:spTree>
    <p:extLst>
      <p:ext uri="{BB962C8B-B14F-4D97-AF65-F5344CB8AC3E}">
        <p14:creationId xmlns:p14="http://schemas.microsoft.com/office/powerpoint/2010/main" val="3457581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Ask: what examples of open-ended questions could you ask to explore the patient’s feelings after giving the positive test result? </a:t>
            </a:r>
          </a:p>
          <a:p>
            <a:r>
              <a:rPr lang="en-US" dirty="0"/>
              <a:t>Ask: what strategies would you use to validate feelings and create a brave space where patients could discuss their options? </a:t>
            </a:r>
          </a:p>
          <a:p>
            <a:endParaRPr lang="en-US" dirty="0"/>
          </a:p>
          <a:p>
            <a:r>
              <a:rPr lang="en-US" dirty="0"/>
              <a:t>This is a model from Provide on how to listen to what clients need – leads for empathetic listening</a:t>
            </a:r>
          </a:p>
          <a:p>
            <a:endParaRPr lang="en-US" dirty="0"/>
          </a:p>
          <a:p>
            <a:r>
              <a:rPr lang="en-US" dirty="0"/>
              <a:t>You can use these leads to comments or questions to help you:</a:t>
            </a:r>
          </a:p>
          <a:p>
            <a:pPr marL="171450" indent="-171450">
              <a:buFontTx/>
              <a:buChar char="-"/>
            </a:pPr>
            <a:r>
              <a:rPr lang="en-US" dirty="0"/>
              <a:t>Create a space where a person feels safe to ask questions</a:t>
            </a:r>
          </a:p>
          <a:p>
            <a:pPr marL="171450" indent="-171450">
              <a:buFontTx/>
              <a:buChar char="-"/>
            </a:pPr>
            <a:r>
              <a:rPr lang="en-US" dirty="0"/>
              <a:t>Listen without an agenda</a:t>
            </a:r>
          </a:p>
          <a:p>
            <a:pPr marL="171450" indent="-171450">
              <a:buFontTx/>
              <a:buChar char="-"/>
            </a:pPr>
            <a:r>
              <a:rPr lang="en-US" dirty="0"/>
              <a:t>Be a person who can be trusted to give accurate information</a:t>
            </a:r>
          </a:p>
          <a:p>
            <a:pPr marL="171450" indent="-171450">
              <a:buFontTx/>
              <a:buChar char="-"/>
            </a:pPr>
            <a:r>
              <a:rPr lang="en-US" dirty="0"/>
              <a:t>Use unbiased language to establish an environment free of stigma around pregnancy decisions</a:t>
            </a:r>
          </a:p>
          <a:p>
            <a:endParaRPr lang="en-US" dirty="0"/>
          </a:p>
          <a:p>
            <a:endParaRPr lang="en-US" dirty="0"/>
          </a:p>
          <a:p>
            <a:r>
              <a:rPr lang="en-US" dirty="0"/>
              <a:t>Reference: https://</a:t>
            </a:r>
            <a:r>
              <a:rPr lang="en-US" dirty="0" err="1"/>
              <a:t>providecare.org</a:t>
            </a:r>
            <a:r>
              <a:rPr lang="en-US" dirty="0"/>
              <a:t>/leads-empathetic-listening/</a:t>
            </a:r>
          </a:p>
          <a:p>
            <a:endParaRPr lang="en-US" dirty="0"/>
          </a:p>
        </p:txBody>
      </p:sp>
    </p:spTree>
    <p:extLst>
      <p:ext uri="{BB962C8B-B14F-4D97-AF65-F5344CB8AC3E}">
        <p14:creationId xmlns:p14="http://schemas.microsoft.com/office/powerpoint/2010/main" val="345758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solidFill>
                  <a:schemeClr val="bg2"/>
                </a:solidFill>
              </a:defRPr>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9FF1218-93CA-4ACB-8D87-DAEC872C9BB9}" type="datetime2">
              <a:rPr lang="en-US" altLang="en-US"/>
              <a:pPr/>
              <a:t>Wednesday, August 2, 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6D6FDFA-FF5B-4543-BFFA-B36D5A15EDA3}" type="slidenum">
              <a:rPr lang="en-US" altLang="en-US"/>
              <a:pPr/>
              <a:t>‹#›</a:t>
            </a:fld>
            <a:endParaRPr lang="en-US" altLang="en-US"/>
          </a:p>
        </p:txBody>
      </p:sp>
    </p:spTree>
    <p:extLst>
      <p:ext uri="{BB962C8B-B14F-4D97-AF65-F5344CB8AC3E}">
        <p14:creationId xmlns:p14="http://schemas.microsoft.com/office/powerpoint/2010/main" val="2660343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0_Title Slide">
    <p:spTree>
      <p:nvGrpSpPr>
        <p:cNvPr id="1" name=""/>
        <p:cNvGrpSpPr/>
        <p:nvPr/>
      </p:nvGrpSpPr>
      <p:grpSpPr>
        <a:xfrm>
          <a:off x="0" y="0"/>
          <a:ext cx="0" cy="0"/>
          <a:chOff x="0" y="0"/>
          <a:chExt cx="0" cy="0"/>
        </a:xfrm>
      </p:grpSpPr>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5" name="Picture Placeholder 7"/>
          <p:cNvSpPr>
            <a:spLocks noGrp="1"/>
          </p:cNvSpPr>
          <p:nvPr>
            <p:ph type="pic" sz="quarter" idx="13"/>
          </p:nvPr>
        </p:nvSpPr>
        <p:spPr>
          <a:xfrm>
            <a:off x="9527175" y="3076845"/>
            <a:ext cx="5329647" cy="4689204"/>
          </a:xfrm>
          <a:prstGeom prst="rect">
            <a:avLst/>
          </a:prstGeom>
          <a:ln w="12700"/>
        </p:spPr>
        <p:txBody>
          <a:bodyPr tIns="45719" bIns="45719">
            <a:noAutofit/>
          </a:bodyPr>
          <a:lstStyle/>
          <a:p>
            <a:endParaRPr/>
          </a:p>
        </p:txBody>
      </p:sp>
      <p:sp>
        <p:nvSpPr>
          <p:cNvPr id="206"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
        <p:nvSpPr>
          <p:cNvPr id="207" name="Picture Placeholder 7"/>
          <p:cNvSpPr>
            <a:spLocks noGrp="1"/>
          </p:cNvSpPr>
          <p:nvPr>
            <p:ph type="pic" sz="quarter" idx="14"/>
          </p:nvPr>
        </p:nvSpPr>
        <p:spPr>
          <a:xfrm>
            <a:off x="16306800" y="3076845"/>
            <a:ext cx="5329647" cy="4689204"/>
          </a:xfrm>
          <a:prstGeom prst="rect">
            <a:avLst/>
          </a:prstGeom>
          <a:ln w="12700"/>
        </p:spPr>
        <p:txBody>
          <a:bodyPr tIns="45719" bIns="45719">
            <a:noAutofit/>
          </a:bodyPr>
          <a:lstStyle/>
          <a:p>
            <a:endParaRPr/>
          </a:p>
        </p:txBody>
      </p:sp>
      <p:sp>
        <p:nvSpPr>
          <p:cNvPr id="208" name="Picture Placeholder 7"/>
          <p:cNvSpPr>
            <a:spLocks noGrp="1"/>
          </p:cNvSpPr>
          <p:nvPr>
            <p:ph type="pic" sz="quarter" idx="15"/>
          </p:nvPr>
        </p:nvSpPr>
        <p:spPr>
          <a:xfrm>
            <a:off x="2747553" y="3076843"/>
            <a:ext cx="5329647" cy="4689204"/>
          </a:xfrm>
          <a:prstGeom prst="rect">
            <a:avLst/>
          </a:prstGeom>
          <a:ln w="12700"/>
        </p:spPr>
        <p:txBody>
          <a:bodyPr tIns="45719" bIns="45719">
            <a:noAutofit/>
          </a:bodyPr>
          <a:lstStyle/>
          <a:p>
            <a:endParaRPr/>
          </a:p>
        </p:txBody>
      </p:sp>
    </p:spTree>
    <p:extLst>
      <p:ext uri="{BB962C8B-B14F-4D97-AF65-F5344CB8AC3E}">
        <p14:creationId xmlns:p14="http://schemas.microsoft.com/office/powerpoint/2010/main" val="57992586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346704"/>
            <a:ext cx="10769600" cy="9436608"/>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95200" y="3346704"/>
            <a:ext cx="10769600" cy="9436608"/>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46B5262B-F361-4325-B6FA-C23C98465FAB}" type="datetime2">
              <a:rPr lang="en-US" altLang="en-US"/>
              <a:pPr/>
              <a:t>Wednesday, August 2, 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760CADD-1D01-465D-9B28-D606E671F59E}" type="slidenum">
              <a:rPr lang="en-US" altLang="en-US"/>
              <a:pPr/>
              <a:t>‹#›</a:t>
            </a:fld>
            <a:endParaRPr lang="en-US" altLang="en-US"/>
          </a:p>
        </p:txBody>
      </p:sp>
    </p:spTree>
    <p:extLst>
      <p:ext uri="{BB962C8B-B14F-4D97-AF65-F5344CB8AC3E}">
        <p14:creationId xmlns:p14="http://schemas.microsoft.com/office/powerpoint/2010/main" val="301297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1">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73" r:id="rId5"/>
    <p:sldLayoutId id="2147483674" r:id="rId6"/>
    <p:sldLayoutId id="2147483676" r:id="rId7"/>
    <p:sldLayoutId id="2147483678" r:id="rId8"/>
    <p:sldLayoutId id="2147483679" r:id="rId9"/>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customXml" Target="../ink/ink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customXml" Target="../ink/ink1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customXml" Target="../ink/ink18.xml"/></Relationships>
</file>

<file path=ppt/slides/_rels/slide22.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customXml" Target="../ink/ink20.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customXml" Target="../ink/ink21.xml"/><Relationship Id="rId4" Type="http://schemas.openxmlformats.org/officeDocument/2006/relationships/hyperlink" Target="https://www.plancpills.org/" TargetMode="External"/></Relationships>
</file>

<file path=ppt/slides/_rels/slide25.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customXml" Target="../ink/ink26.xml"/><Relationship Id="rId7"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customXml" Target="../ink/ink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hyperlink" Target="https://apiaryps.org/" TargetMode="External"/><Relationship Id="rId18" Type="http://schemas.openxmlformats.org/officeDocument/2006/relationships/image" Target="../media/image7.png"/><Relationship Id="rId3" Type="http://schemas.openxmlformats.org/officeDocument/2006/relationships/customXml" Target="../ink/ink28.xml"/><Relationship Id="rId12" Type="http://schemas.openxmlformats.org/officeDocument/2006/relationships/hyperlink" Target="https://abortionfunds.org/" TargetMode="External"/><Relationship Id="rId17" Type="http://schemas.openxmlformats.org/officeDocument/2006/relationships/hyperlink" Target="https://rhntc.org/sites/default/files/resources/rhntc_oars_model_job_aid_12-20-2021.pdf" TargetMode="External"/><Relationship Id="rId2" Type="http://schemas.openxmlformats.org/officeDocument/2006/relationships/notesSlide" Target="../notesSlides/notesSlide30.xml"/><Relationship Id="rId16" Type="http://schemas.openxmlformats.org/officeDocument/2006/relationships/hyperlink" Target="https://rhntc.org/resources/nondirective-counseling-and-referral-job-aid" TargetMode="External"/><Relationship Id="rId1" Type="http://schemas.openxmlformats.org/officeDocument/2006/relationships/slideLayout" Target="../slideLayouts/slideLayout5.xml"/><Relationship Id="rId11" Type="http://schemas.openxmlformats.org/officeDocument/2006/relationships/hyperlink" Target="https://providecare.org/practice-guide-all-options-pregnancy-counseling" TargetMode="External"/><Relationship Id="rId15" Type="http://schemas.openxmlformats.org/officeDocument/2006/relationships/hyperlink" Target="https://www.all-options.org/" TargetMode="External"/><Relationship Id="rId10" Type="http://schemas.openxmlformats.org/officeDocument/2006/relationships/hyperlink" Target="https://providecare.org/abortion-referrals-tool/" TargetMode="External"/><Relationship Id="rId19" Type="http://schemas.microsoft.com/office/2007/relationships/hdphoto" Target="../media/hdphoto2.wdp"/><Relationship Id="rId9" Type="http://schemas.openxmlformats.org/officeDocument/2006/relationships/hyperlink" Target="https://providecare.org/pregnancy-referrals-toolkit/" TargetMode="External"/><Relationship Id="rId14" Type="http://schemas.openxmlformats.org/officeDocument/2006/relationships/hyperlink" Target="https://www.plancpills.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40.png"/><Relationship Id="rId4" Type="http://schemas.openxmlformats.org/officeDocument/2006/relationships/customXml" Target="../ink/ink2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customXml" Target="../ink/ink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customXml" Target="../ink/ink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customXml" Target="../ink/ink5.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customXml" Target="../ink/ink6.xml"/><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189563" cy="6880243"/>
          </a:xfrm>
          <a:prstGeom prst="rect">
            <a:avLst/>
          </a:prstGeom>
        </p:spPr>
        <p:txBody>
          <a:bodyPr>
            <a:normAutofit/>
          </a:bodyPr>
          <a:lstStyle/>
          <a:p>
            <a:pPr>
              <a:lnSpc>
                <a:spcPts val="14500"/>
              </a:lnSpc>
            </a:pPr>
            <a:r>
              <a:rPr lang="en-US" sz="16500" b="0" dirty="0">
                <a:solidFill>
                  <a:schemeClr val="bg2"/>
                </a:solidFill>
              </a:rPr>
              <a:t>OPTIONS COUNSELING</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0297097"/>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85000" lnSpcReduction="10000"/>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Supporting Pregnant Patients with Information on All Pregnancy Options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Empathetic Listening</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380514" y="2109818"/>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221748" y="1951428"/>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r>
              <a:rPr lang="en-US" sz="5400" b="0" dirty="0">
                <a:solidFill>
                  <a:schemeClr val="bg2"/>
                </a:solidFill>
              </a:rPr>
              <a:t>Could it be that…</a:t>
            </a:r>
          </a:p>
          <a:p>
            <a:r>
              <a:rPr lang="en-US" sz="5400" b="0" dirty="0">
                <a:solidFill>
                  <a:schemeClr val="bg2"/>
                </a:solidFill>
              </a:rPr>
              <a:t>I wonder if…</a:t>
            </a:r>
          </a:p>
          <a:p>
            <a:r>
              <a:rPr lang="en-US" sz="5400" b="0" dirty="0">
                <a:solidFill>
                  <a:schemeClr val="bg2"/>
                </a:solidFill>
              </a:rPr>
              <a:t>As I hear it, you… Is that the way you feel?</a:t>
            </a:r>
          </a:p>
          <a:p>
            <a:r>
              <a:rPr lang="en-US" sz="5400" b="0" dirty="0">
                <a:solidFill>
                  <a:schemeClr val="bg2"/>
                </a:solidFill>
              </a:rPr>
              <a:t>You convey a sense of…</a:t>
            </a:r>
          </a:p>
          <a:p>
            <a:r>
              <a:rPr lang="en-US" sz="5400" b="0" dirty="0">
                <a:solidFill>
                  <a:schemeClr val="bg2"/>
                </a:solidFill>
              </a:rPr>
              <a:t>You must have felt…</a:t>
            </a:r>
          </a:p>
          <a:p>
            <a:r>
              <a:rPr lang="en-US" sz="5400" b="0" dirty="0">
                <a:solidFill>
                  <a:schemeClr val="bg2"/>
                </a:solidFill>
              </a:rPr>
              <a:t>I sense that you’re feeling…</a:t>
            </a:r>
          </a:p>
          <a:p>
            <a:r>
              <a:rPr lang="en-US" sz="5400" b="0" dirty="0">
                <a:solidFill>
                  <a:schemeClr val="bg2"/>
                </a:solidFill>
              </a:rPr>
              <a:t>Do you feel…</a:t>
            </a:r>
          </a:p>
          <a:p>
            <a:r>
              <a:rPr lang="en-US" sz="5400" b="0" dirty="0">
                <a:solidFill>
                  <a:schemeClr val="bg2"/>
                </a:solidFill>
              </a:rPr>
              <a:t>It sounds as though…</a:t>
            </a:r>
          </a:p>
          <a:p>
            <a:r>
              <a:rPr lang="en-US" sz="5400" b="0" dirty="0">
                <a:solidFill>
                  <a:schemeClr val="bg2"/>
                </a:solidFill>
              </a:rPr>
              <a:t>I hear you saying…</a:t>
            </a:r>
          </a:p>
          <a:p>
            <a:r>
              <a:rPr lang="en-US" sz="5400" b="0" dirty="0">
                <a:solidFill>
                  <a:schemeClr val="bg2"/>
                </a:solidFill>
              </a:rPr>
              <a:t>From what you say, I gather you’re feeling…</a:t>
            </a: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63956896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3078" y="395283"/>
            <a:ext cx="15407361" cy="1619736"/>
          </a:xfrm>
          <a:prstGeom prst="rect">
            <a:avLst/>
          </a:prstGeom>
        </p:spPr>
        <p:txBody>
          <a:bodyPr anchor="t">
            <a:noAutofit/>
          </a:bodyPr>
          <a:lstStyle/>
          <a:p>
            <a:pPr algn="l">
              <a:lnSpc>
                <a:spcPts val="12500"/>
              </a:lnSpc>
            </a:pPr>
            <a:r>
              <a:rPr lang="en-US" sz="8800" dirty="0"/>
              <a:t>Discuss Pregnancy Options	</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3078" y="2138337"/>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84308" y="1979947"/>
                <a:ext cx="12204379" cy="399386"/>
              </a:xfrm>
              <a:prstGeom prst="rect">
                <a:avLst/>
              </a:prstGeom>
            </p:spPr>
          </p:pic>
        </mc:Fallback>
      </mc:AlternateContent>
      <p:pic>
        <p:nvPicPr>
          <p:cNvPr id="3" name="Picture 2">
            <a:extLst>
              <a:ext uri="{FF2B5EF4-FFF2-40B4-BE49-F238E27FC236}">
                <a16:creationId xmlns:a16="http://schemas.microsoft.com/office/drawing/2014/main" id="{DB7BC6AE-392A-8AC3-0373-5FE14EFCF144}"/>
              </a:ext>
            </a:extLst>
          </p:cNvPr>
          <p:cNvPicPr>
            <a:picLocks noChangeAspect="1"/>
          </p:cNvPicPr>
          <p:nvPr/>
        </p:nvPicPr>
        <p:blipFill rotWithShape="1">
          <a:blip r:embed="rId5">
            <a:alphaModFix amt="15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a:off x="17803671" y="0"/>
            <a:ext cx="6580329" cy="6570218"/>
          </a:xfrm>
          <a:prstGeom prst="rect">
            <a:avLst/>
          </a:prstGeom>
        </p:spPr>
      </p:pic>
      <p:sp>
        <p:nvSpPr>
          <p:cNvPr id="4" name="Content Placeholder 2">
            <a:extLst>
              <a:ext uri="{FF2B5EF4-FFF2-40B4-BE49-F238E27FC236}">
                <a16:creationId xmlns:a16="http://schemas.microsoft.com/office/drawing/2014/main" id="{D433042C-56AD-62E6-F877-C4449851E052}"/>
              </a:ext>
            </a:extLst>
          </p:cNvPr>
          <p:cNvSpPr txBox="1">
            <a:spLocks/>
          </p:cNvSpPr>
          <p:nvPr/>
        </p:nvSpPr>
        <p:spPr>
          <a:xfrm>
            <a:off x="460970" y="2694708"/>
            <a:ext cx="18824713" cy="1075837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r>
              <a:rPr lang="en-US" sz="5400" dirty="0">
                <a:solidFill>
                  <a:schemeClr val="bg2"/>
                </a:solidFill>
              </a:rPr>
              <a:t>Name all pregnancy options in a neutral, professional manner (except those the patient expressed they do not want to discuss)</a:t>
            </a:r>
          </a:p>
          <a:p>
            <a:pPr hangingPunct="1"/>
            <a:r>
              <a:rPr lang="en-US" sz="5400" dirty="0">
                <a:solidFill>
                  <a:schemeClr val="bg2"/>
                </a:solidFill>
              </a:rPr>
              <a:t>Naming each service without judgment respects </a:t>
            </a:r>
            <a:r>
              <a:rPr lang="en-US" sz="5400" b="1" dirty="0">
                <a:solidFill>
                  <a:schemeClr val="bg2"/>
                </a:solidFill>
              </a:rPr>
              <a:t>patient autonomy</a:t>
            </a:r>
            <a:r>
              <a:rPr lang="en-US" sz="5400" dirty="0">
                <a:solidFill>
                  <a:schemeClr val="bg2"/>
                </a:solidFill>
              </a:rPr>
              <a:t>, </a:t>
            </a:r>
            <a:r>
              <a:rPr lang="en-US" sz="5400" b="1" dirty="0">
                <a:solidFill>
                  <a:schemeClr val="bg2"/>
                </a:solidFill>
              </a:rPr>
              <a:t>builds trust</a:t>
            </a:r>
            <a:r>
              <a:rPr lang="en-US" sz="5400" dirty="0">
                <a:solidFill>
                  <a:schemeClr val="bg2"/>
                </a:solidFill>
              </a:rPr>
              <a:t>, </a:t>
            </a:r>
            <a:r>
              <a:rPr lang="en-US" sz="5400" b="1" dirty="0">
                <a:solidFill>
                  <a:schemeClr val="bg2"/>
                </a:solidFill>
              </a:rPr>
              <a:t>makes space to ask honest questions</a:t>
            </a:r>
            <a:r>
              <a:rPr lang="en-US" sz="5400" dirty="0">
                <a:solidFill>
                  <a:schemeClr val="bg2"/>
                </a:solidFill>
              </a:rPr>
              <a:t>, and is more likely to </a:t>
            </a:r>
            <a:r>
              <a:rPr lang="en-US" sz="5400" b="1" dirty="0">
                <a:solidFill>
                  <a:schemeClr val="bg2"/>
                </a:solidFill>
              </a:rPr>
              <a:t>meet patients’ needs</a:t>
            </a:r>
          </a:p>
          <a:p>
            <a:pPr marL="0" indent="0" hangingPunct="1">
              <a:buFont typeface="Arial"/>
              <a:buNone/>
            </a:pPr>
            <a:endParaRPr lang="en-US" i="1" dirty="0">
              <a:solidFill>
                <a:schemeClr val="bg2"/>
              </a:solidFill>
            </a:endParaRPr>
          </a:p>
          <a:p>
            <a:pPr marL="0" indent="0" algn="ctr" hangingPunct="1">
              <a:buFont typeface="Arial"/>
              <a:buNone/>
            </a:pPr>
            <a:r>
              <a:rPr lang="en-US" sz="5400" i="1" dirty="0">
                <a:solidFill>
                  <a:schemeClr val="bg2"/>
                </a:solidFill>
              </a:rPr>
              <a:t>“If you do not want to continue the pregnancy, I can provide you with referrals for abortion services. If you want to continue the pregnancy, I can provide you with referrals for prenatal care or adoption resources. If you are not sure, we can discuss all of the options available as well as the timeline for abortion options.”   </a:t>
            </a:r>
            <a:endParaRPr lang="en-US" dirty="0">
              <a:solidFill>
                <a:schemeClr val="bg2"/>
              </a:solidFill>
            </a:endParaRPr>
          </a:p>
          <a:p>
            <a:pPr hangingPunct="1"/>
            <a:endParaRPr lang="en-US" dirty="0">
              <a:solidFill>
                <a:schemeClr val="bg2"/>
              </a:solidFill>
            </a:endParaRPr>
          </a:p>
        </p:txBody>
      </p:sp>
    </p:spTree>
    <p:extLst>
      <p:ext uri="{BB962C8B-B14F-4D97-AF65-F5344CB8AC3E}">
        <p14:creationId xmlns:p14="http://schemas.microsoft.com/office/powerpoint/2010/main" val="370209923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617772"/>
            <a:ext cx="15067501" cy="1619736"/>
          </a:xfrm>
          <a:prstGeom prst="rect">
            <a:avLst/>
          </a:prstGeom>
        </p:spPr>
        <p:txBody>
          <a:bodyPr anchor="t">
            <a:noAutofit/>
          </a:bodyPr>
          <a:lstStyle/>
          <a:p>
            <a:pPr algn="l">
              <a:lnSpc>
                <a:spcPts val="12500"/>
              </a:lnSpc>
            </a:pPr>
            <a:r>
              <a:rPr lang="en-US" sz="8800" dirty="0"/>
              <a:t>Recap: Recommendations for Pregnancy Options Counseling </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4041022"/>
              <a:ext cx="13258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1" y="3882632"/>
                <a:ext cx="1357597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097280" y="4644860"/>
            <a:ext cx="1325880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buNone/>
            </a:pPr>
            <a:r>
              <a:rPr lang="en-US" sz="5400" b="0" dirty="0">
                <a:solidFill>
                  <a:schemeClr val="bg2"/>
                </a:solidFill>
              </a:rPr>
              <a:t>1) Explore the patient’s feelings </a:t>
            </a:r>
            <a:r>
              <a:rPr lang="en-US" sz="5400" b="0" i="1" dirty="0">
                <a:solidFill>
                  <a:schemeClr val="accent1"/>
                </a:solidFill>
              </a:rPr>
              <a:t>after</a:t>
            </a:r>
            <a:r>
              <a:rPr lang="en-US" sz="5400" b="0" dirty="0">
                <a:solidFill>
                  <a:schemeClr val="bg2"/>
                </a:solidFill>
              </a:rPr>
              <a:t> giving the positive test result</a:t>
            </a:r>
          </a:p>
          <a:p>
            <a:pPr marL="0" indent="0">
              <a:buNone/>
            </a:pPr>
            <a:r>
              <a:rPr lang="en-US" sz="5400" b="0" dirty="0">
                <a:solidFill>
                  <a:schemeClr val="bg2"/>
                </a:solidFill>
              </a:rPr>
              <a:t>2) If unsure of plans, help patient to consider their </a:t>
            </a:r>
            <a:r>
              <a:rPr lang="en-US" sz="5400" b="0" i="1" dirty="0">
                <a:solidFill>
                  <a:schemeClr val="accent1"/>
                </a:solidFill>
              </a:rPr>
              <a:t>options</a:t>
            </a:r>
          </a:p>
          <a:p>
            <a:pPr marL="0" indent="0">
              <a:buNone/>
            </a:pPr>
            <a:r>
              <a:rPr lang="en-US" sz="5400" b="0" dirty="0">
                <a:solidFill>
                  <a:schemeClr val="bg2"/>
                </a:solidFill>
              </a:rPr>
              <a:t>3) Identify social </a:t>
            </a:r>
            <a:r>
              <a:rPr lang="en-US" sz="5400" b="0" i="1" dirty="0">
                <a:solidFill>
                  <a:schemeClr val="accent1"/>
                </a:solidFill>
              </a:rPr>
              <a:t>supports</a:t>
            </a:r>
          </a:p>
          <a:p>
            <a:pPr marL="0" indent="0">
              <a:buNone/>
            </a:pPr>
            <a:r>
              <a:rPr lang="en-US" sz="5400" b="0" dirty="0">
                <a:solidFill>
                  <a:schemeClr val="bg2"/>
                </a:solidFill>
              </a:rPr>
              <a:t>4) Help to reach a </a:t>
            </a:r>
            <a:r>
              <a:rPr lang="en-US" sz="5400" b="0" i="1" dirty="0">
                <a:solidFill>
                  <a:schemeClr val="accent1"/>
                </a:solidFill>
              </a:rPr>
              <a:t>decision</a:t>
            </a:r>
            <a:r>
              <a:rPr lang="en-US" sz="5400" b="0" dirty="0">
                <a:solidFill>
                  <a:schemeClr val="bg2"/>
                </a:solidFill>
              </a:rPr>
              <a:t>, or discuss a </a:t>
            </a:r>
            <a:r>
              <a:rPr lang="en-US" sz="5400" b="0" i="1" dirty="0">
                <a:solidFill>
                  <a:schemeClr val="accent1"/>
                </a:solidFill>
              </a:rPr>
              <a:t>time table</a:t>
            </a:r>
            <a:r>
              <a:rPr lang="en-US" sz="5400" b="0" i="1" dirty="0">
                <a:solidFill>
                  <a:schemeClr val="bg2"/>
                </a:solidFill>
              </a:rPr>
              <a:t> </a:t>
            </a:r>
            <a:r>
              <a:rPr lang="en-US" sz="5400" b="0" dirty="0">
                <a:solidFill>
                  <a:schemeClr val="bg2"/>
                </a:solidFill>
              </a:rPr>
              <a:t>if still undecided</a:t>
            </a:r>
          </a:p>
          <a:p>
            <a:pPr marL="0" indent="0">
              <a:buNone/>
            </a:pPr>
            <a:r>
              <a:rPr lang="en-US" sz="5400" b="0" dirty="0">
                <a:solidFill>
                  <a:schemeClr val="bg2"/>
                </a:solidFill>
              </a:rPr>
              <a:t>5) </a:t>
            </a:r>
            <a:r>
              <a:rPr lang="en-US" sz="5400" b="0" i="1" dirty="0">
                <a:solidFill>
                  <a:schemeClr val="accent1"/>
                </a:solidFill>
              </a:rPr>
              <a:t>Refer or provide </a:t>
            </a:r>
            <a:r>
              <a:rPr lang="en-US" sz="5400" b="0" dirty="0">
                <a:solidFill>
                  <a:schemeClr val="bg2"/>
                </a:solidFill>
              </a:rPr>
              <a:t>the appropriate service </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27C625AB-576D-53C7-13A9-C736ED911D71}"/>
              </a:ext>
            </a:extLst>
          </p:cNvPr>
          <p:cNvSpPr txBox="1"/>
          <p:nvPr/>
        </p:nvSpPr>
        <p:spPr>
          <a:xfrm>
            <a:off x="14805739" y="13300283"/>
            <a:ext cx="957826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Pregnancy test by Mello from &lt;a </a:t>
            </a:r>
            <a:r>
              <a:rPr lang="en-US" sz="1000" dirty="0" err="1">
                <a:solidFill>
                  <a:schemeClr val="bg2"/>
                </a:solidFill>
              </a:rPr>
              <a:t>href</a:t>
            </a:r>
            <a:r>
              <a:rPr lang="en-US" sz="1000" dirty="0">
                <a:solidFill>
                  <a:schemeClr val="bg2"/>
                </a:solidFill>
              </a:rPr>
              <a:t>="https://</a:t>
            </a:r>
            <a:r>
              <a:rPr lang="en-US" sz="1000" dirty="0" err="1">
                <a:solidFill>
                  <a:schemeClr val="bg2"/>
                </a:solidFill>
              </a:rPr>
              <a:t>thenounproject.com</a:t>
            </a:r>
            <a:r>
              <a:rPr lang="en-US" sz="1000" dirty="0">
                <a:solidFill>
                  <a:schemeClr val="bg2"/>
                </a:solidFill>
              </a:rPr>
              <a:t>/browse/icons/term/pregnancy-test/" target="_blank" title="Pregnancy test Icons"&gt;Noun Project&lt;/a&gt; (CC BY 3.0)</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46D2F8B1-7929-B552-3D96-62B1D18CD24F}"/>
              </a:ext>
            </a:extLst>
          </p:cNvPr>
          <p:cNvPicPr>
            <a:picLocks noChangeAspect="1"/>
          </p:cNvPicPr>
          <p:nvPr/>
        </p:nvPicPr>
        <p:blipFill rotWithShape="1">
          <a:blip r:embed="rId5">
            <a:extLst>
              <a:ext uri="{28A0092B-C50C-407E-A947-70E740481C1C}">
                <a14:useLocalDpi xmlns:a14="http://schemas.microsoft.com/office/drawing/2010/main" val="0"/>
              </a:ext>
            </a:extLst>
          </a:blip>
          <a:srcRect t="-1925" b="726"/>
          <a:stretch/>
        </p:blipFill>
        <p:spPr>
          <a:xfrm>
            <a:off x="14182970" y="2856031"/>
            <a:ext cx="9509653" cy="9623672"/>
          </a:xfrm>
          <a:prstGeom prst="rect">
            <a:avLst/>
          </a:prstGeom>
        </p:spPr>
      </p:pic>
    </p:spTree>
    <p:extLst>
      <p:ext uri="{BB962C8B-B14F-4D97-AF65-F5344CB8AC3E}">
        <p14:creationId xmlns:p14="http://schemas.microsoft.com/office/powerpoint/2010/main" val="29359440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EF333-F787-7A1A-DA6D-F412633975AF}"/>
              </a:ext>
            </a:extLst>
          </p:cNvPr>
          <p:cNvSpPr>
            <a:spLocks noGrp="1"/>
          </p:cNvSpPr>
          <p:nvPr>
            <p:ph type="title"/>
          </p:nvPr>
        </p:nvSpPr>
        <p:spPr>
          <a:xfrm>
            <a:off x="961721" y="184149"/>
            <a:ext cx="13172661" cy="3016251"/>
          </a:xfrm>
        </p:spPr>
        <p:txBody>
          <a:bodyPr>
            <a:normAutofit/>
          </a:bodyPr>
          <a:lstStyle/>
          <a:p>
            <a:r>
              <a:rPr lang="en-US" sz="8800" dirty="0"/>
              <a:t>If the Patient is…Interested in Continuing the Pregnancy</a:t>
            </a:r>
          </a:p>
        </p:txBody>
      </p:sp>
      <p:sp>
        <p:nvSpPr>
          <p:cNvPr id="3" name="Content Placeholder 2">
            <a:extLst>
              <a:ext uri="{FF2B5EF4-FFF2-40B4-BE49-F238E27FC236}">
                <a16:creationId xmlns:a16="http://schemas.microsoft.com/office/drawing/2014/main" id="{50DE346B-BA82-A95F-B562-FFF0B48CB5D9}"/>
              </a:ext>
            </a:extLst>
          </p:cNvPr>
          <p:cNvSpPr>
            <a:spLocks noGrp="1"/>
          </p:cNvSpPr>
          <p:nvPr>
            <p:ph idx="1"/>
          </p:nvPr>
        </p:nvSpPr>
        <p:spPr>
          <a:xfrm>
            <a:off x="961721" y="3559588"/>
            <a:ext cx="19870696" cy="9753600"/>
          </a:xfrm>
        </p:spPr>
        <p:txBody>
          <a:bodyPr>
            <a:normAutofit fontScale="92500" lnSpcReduction="20000"/>
          </a:bodyPr>
          <a:lstStyle/>
          <a:p>
            <a:r>
              <a:rPr lang="en-US" dirty="0"/>
              <a:t>Begin by:</a:t>
            </a:r>
          </a:p>
          <a:p>
            <a:pPr marL="1538288" lvl="1" indent="-538163"/>
            <a:r>
              <a:rPr lang="en-US" dirty="0"/>
              <a:t>Affirming the patient’s decision or interest</a:t>
            </a:r>
          </a:p>
          <a:p>
            <a:pPr marL="1538288" lvl="1" indent="-538163"/>
            <a:r>
              <a:rPr lang="en-US" dirty="0"/>
              <a:t>Offering appropriate prenatal care referrals or starting prenatal care with you</a:t>
            </a:r>
          </a:p>
          <a:p>
            <a:pPr marL="1538288" lvl="1" indent="-538163"/>
            <a:r>
              <a:rPr lang="en-US" dirty="0"/>
              <a:t>Not referring to services the patient is </a:t>
            </a:r>
            <a:r>
              <a:rPr lang="en-US" b="1" dirty="0">
                <a:solidFill>
                  <a:schemeClr val="accent1"/>
                </a:solidFill>
              </a:rPr>
              <a:t>uninterested</a:t>
            </a:r>
            <a:r>
              <a:rPr lang="en-US" b="1" dirty="0"/>
              <a:t> </a:t>
            </a:r>
            <a:r>
              <a:rPr lang="en-US" dirty="0"/>
              <a:t>in</a:t>
            </a:r>
          </a:p>
          <a:p>
            <a:r>
              <a:rPr lang="en-US" dirty="0"/>
              <a:t>Screen patient for needs around referral or resources, like</a:t>
            </a:r>
          </a:p>
          <a:p>
            <a:pPr marL="1576388" lvl="1" indent="-538163"/>
            <a:r>
              <a:rPr lang="en-US" dirty="0"/>
              <a:t>Nutrition, food, housing security</a:t>
            </a:r>
          </a:p>
          <a:p>
            <a:pPr marL="1576388" lvl="1" indent="-538163"/>
            <a:r>
              <a:rPr lang="en-US" dirty="0"/>
              <a:t>Financial resources for prenatal care/parenting (i.e. presumptive eligibility for Medicaid, WIC, SNAP)</a:t>
            </a:r>
          </a:p>
          <a:p>
            <a:pPr marL="1576388" lvl="1" indent="-538163"/>
            <a:r>
              <a:rPr lang="en-US" dirty="0"/>
              <a:t>Doula services</a:t>
            </a:r>
          </a:p>
          <a:p>
            <a:pPr marL="1576388" lvl="1" indent="-538163"/>
            <a:r>
              <a:rPr lang="en-US" dirty="0"/>
              <a:t>Childbirth education classes or resources </a:t>
            </a:r>
          </a:p>
          <a:p>
            <a:r>
              <a:rPr lang="en-US" dirty="0"/>
              <a:t>Offer follow-up</a:t>
            </a:r>
          </a:p>
          <a:p>
            <a:pPr lvl="1"/>
            <a:endParaRPr lang="en-US" dirty="0"/>
          </a:p>
          <a:p>
            <a:pPr lvl="1"/>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5E3095C-7110-C496-C68A-44F1BFD77295}"/>
                  </a:ext>
                </a:extLst>
              </p14:cNvPr>
              <p14:cNvContentPartPr/>
              <p14:nvPr/>
            </p14:nvContentPartPr>
            <p14:xfrm rot="10800000">
              <a:off x="961721" y="3117434"/>
              <a:ext cx="12435840" cy="82966"/>
            </p14:xfrm>
          </p:contentPart>
        </mc:Choice>
        <mc:Fallback xmlns="">
          <p:pic>
            <p:nvPicPr>
              <p:cNvPr id="4" name="Ink 3">
                <a:extLst>
                  <a:ext uri="{FF2B5EF4-FFF2-40B4-BE49-F238E27FC236}">
                    <a16:creationId xmlns:a16="http://schemas.microsoft.com/office/drawing/2014/main" id="{35E3095C-7110-C496-C68A-44F1BFD77295}"/>
                  </a:ext>
                </a:extLst>
              </p:cNvPr>
              <p:cNvPicPr/>
              <p:nvPr/>
            </p:nvPicPr>
            <p:blipFill>
              <a:blip r:embed="rId4"/>
              <a:stretch>
                <a:fillRect/>
              </a:stretch>
            </p:blipFill>
            <p:spPr>
              <a:xfrm rot="10800000">
                <a:off x="802952" y="2959044"/>
                <a:ext cx="12753018" cy="399386"/>
              </a:xfrm>
              <a:prstGeom prst="rect">
                <a:avLst/>
              </a:prstGeom>
            </p:spPr>
          </p:pic>
        </mc:Fallback>
      </mc:AlternateContent>
      <p:sp>
        <p:nvSpPr>
          <p:cNvPr id="5" name="Rectangle 7">
            <a:extLst>
              <a:ext uri="{FF2B5EF4-FFF2-40B4-BE49-F238E27FC236}">
                <a16:creationId xmlns:a16="http://schemas.microsoft.com/office/drawing/2014/main" id="{58903BCE-0BDA-57DE-B8ED-E80AD5E019F2}"/>
              </a:ext>
            </a:extLst>
          </p:cNvPr>
          <p:cNvSpPr txBox="1">
            <a:spLocks/>
          </p:cNvSpPr>
          <p:nvPr/>
        </p:nvSpPr>
        <p:spPr>
          <a:xfrm>
            <a:off x="333567" y="12915430"/>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13</a:t>
            </a:fld>
            <a:endParaRPr lang="en-US" sz="2000" dirty="0"/>
          </a:p>
        </p:txBody>
      </p:sp>
      <p:pic>
        <p:nvPicPr>
          <p:cNvPr id="6" name="Picture 5">
            <a:extLst>
              <a:ext uri="{FF2B5EF4-FFF2-40B4-BE49-F238E27FC236}">
                <a16:creationId xmlns:a16="http://schemas.microsoft.com/office/drawing/2014/main" id="{567654F0-78C5-2277-FBD3-BCDA9787DF81}"/>
              </a:ext>
            </a:extLst>
          </p:cNvPr>
          <p:cNvPicPr>
            <a:picLocks noChangeAspect="1"/>
          </p:cNvPicPr>
          <p:nvPr/>
        </p:nvPicPr>
        <p:blipFill rotWithShape="1">
          <a:blip r:embed="rId5">
            <a:alphaModFix amt="15000"/>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V="1">
            <a:off x="17801608" y="7145782"/>
            <a:ext cx="6580329" cy="6570218"/>
          </a:xfrm>
          <a:prstGeom prst="rect">
            <a:avLst/>
          </a:prstGeom>
        </p:spPr>
      </p:pic>
    </p:spTree>
    <p:extLst>
      <p:ext uri="{BB962C8B-B14F-4D97-AF65-F5344CB8AC3E}">
        <p14:creationId xmlns:p14="http://schemas.microsoft.com/office/powerpoint/2010/main" val="1086591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634" y="707893"/>
            <a:ext cx="10151165" cy="1813191"/>
          </a:xfrm>
        </p:spPr>
        <p:txBody>
          <a:bodyPr>
            <a:normAutofit/>
          </a:bodyPr>
          <a:lstStyle/>
          <a:p>
            <a:r>
              <a:rPr lang="en-US" sz="8800" dirty="0"/>
              <a:t>Interest in Adoption </a:t>
            </a:r>
          </a:p>
        </p:txBody>
      </p:sp>
      <p:sp>
        <p:nvSpPr>
          <p:cNvPr id="3" name="Content Placeholder 2"/>
          <p:cNvSpPr>
            <a:spLocks noGrp="1"/>
          </p:cNvSpPr>
          <p:nvPr>
            <p:ph idx="1"/>
          </p:nvPr>
        </p:nvSpPr>
        <p:spPr>
          <a:xfrm>
            <a:off x="821634" y="3200400"/>
            <a:ext cx="16432696" cy="8275982"/>
          </a:xfrm>
        </p:spPr>
        <p:txBody>
          <a:bodyPr>
            <a:normAutofit/>
          </a:bodyPr>
          <a:lstStyle/>
          <a:p>
            <a:r>
              <a:rPr lang="en-US" sz="5400" dirty="0"/>
              <a:t>Affirm the patient’s decision or interest</a:t>
            </a:r>
          </a:p>
          <a:p>
            <a:r>
              <a:rPr lang="en-US" sz="5400" dirty="0"/>
              <a:t>Discuss types of adoption and provide resources</a:t>
            </a:r>
          </a:p>
          <a:p>
            <a:r>
              <a:rPr lang="en-US" sz="5400" dirty="0"/>
              <a:t>Refer and help schedule appointments</a:t>
            </a:r>
          </a:p>
          <a:p>
            <a:r>
              <a:rPr lang="en-US" sz="5400" dirty="0"/>
              <a:t>Can be arranged through any of the following: </a:t>
            </a:r>
          </a:p>
          <a:p>
            <a:pPr marL="1538288" lvl="1" indent="-615950"/>
            <a:r>
              <a:rPr lang="en-US" sz="5400" dirty="0"/>
              <a:t>Adoption agency</a:t>
            </a:r>
          </a:p>
          <a:p>
            <a:pPr marL="1538288" lvl="1" indent="-615950"/>
            <a:r>
              <a:rPr lang="en-US" sz="5400" dirty="0"/>
              <a:t>Attorney who specializes in adoption</a:t>
            </a:r>
          </a:p>
          <a:p>
            <a:pPr marL="1538288" lvl="1" indent="-615950"/>
            <a:r>
              <a:rPr lang="en-US" sz="5400" dirty="0"/>
              <a:t>“Exchange” or “consultant” who works with a specific population</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B13A893F-FBB8-164B-506B-60E67F129852}"/>
                  </a:ext>
                </a:extLst>
              </p14:cNvPr>
              <p14:cNvContentPartPr/>
              <p14:nvPr/>
            </p14:nvContentPartPr>
            <p14:xfrm rot="10800000">
              <a:off x="950822" y="2229814"/>
              <a:ext cx="9052560" cy="82966"/>
            </p14:xfrm>
          </p:contentPart>
        </mc:Choice>
        <mc:Fallback xmlns="">
          <p:pic>
            <p:nvPicPr>
              <p:cNvPr id="4" name="Ink 3">
                <a:extLst>
                  <a:ext uri="{FF2B5EF4-FFF2-40B4-BE49-F238E27FC236}">
                    <a16:creationId xmlns:a16="http://schemas.microsoft.com/office/drawing/2014/main" id="{B13A893F-FBB8-164B-506B-60E67F129852}"/>
                  </a:ext>
                </a:extLst>
              </p:cNvPr>
              <p:cNvPicPr/>
              <p:nvPr/>
            </p:nvPicPr>
            <p:blipFill>
              <a:blip r:embed="rId4"/>
              <a:stretch>
                <a:fillRect/>
              </a:stretch>
            </p:blipFill>
            <p:spPr>
              <a:xfrm rot="10800000">
                <a:off x="792056" y="2071424"/>
                <a:ext cx="9369733" cy="399386"/>
              </a:xfrm>
              <a:prstGeom prst="rect">
                <a:avLst/>
              </a:prstGeom>
            </p:spPr>
          </p:pic>
        </mc:Fallback>
      </mc:AlternateContent>
      <p:sp>
        <p:nvSpPr>
          <p:cNvPr id="6" name="Rectangle 7">
            <a:extLst>
              <a:ext uri="{FF2B5EF4-FFF2-40B4-BE49-F238E27FC236}">
                <a16:creationId xmlns:a16="http://schemas.microsoft.com/office/drawing/2014/main" id="{0A9FB0C8-DEF7-8236-56CB-CCC4FE35B762}"/>
              </a:ext>
            </a:extLst>
          </p:cNvPr>
          <p:cNvSpPr txBox="1">
            <a:spLocks/>
          </p:cNvSpPr>
          <p:nvPr/>
        </p:nvSpPr>
        <p:spPr>
          <a:xfrm>
            <a:off x="310742" y="12883924"/>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14</a:t>
            </a:fld>
            <a:endParaRPr lang="en-US" sz="2000" dirty="0"/>
          </a:p>
        </p:txBody>
      </p:sp>
      <p:pic>
        <p:nvPicPr>
          <p:cNvPr id="8" name="Picture 7">
            <a:extLst>
              <a:ext uri="{FF2B5EF4-FFF2-40B4-BE49-F238E27FC236}">
                <a16:creationId xmlns:a16="http://schemas.microsoft.com/office/drawing/2014/main" id="{65DC5391-B5AB-35E3-4F14-B1BC2B692433}"/>
              </a:ext>
            </a:extLst>
          </p:cNvPr>
          <p:cNvPicPr>
            <a:picLocks noChangeAspect="1"/>
          </p:cNvPicPr>
          <p:nvPr/>
        </p:nvPicPr>
        <p:blipFill rotWithShape="1">
          <a:blip r:embed="rId5">
            <a:extLst>
              <a:ext uri="{28A0092B-C50C-407E-A947-70E740481C1C}">
                <a14:useLocalDpi xmlns:a14="http://schemas.microsoft.com/office/drawing/2010/main" val="0"/>
              </a:ext>
            </a:extLst>
          </a:blip>
          <a:srcRect t="-2942" b="1052"/>
          <a:stretch/>
        </p:blipFill>
        <p:spPr>
          <a:xfrm>
            <a:off x="15789966" y="707894"/>
            <a:ext cx="7772400" cy="7919272"/>
          </a:xfrm>
          <a:prstGeom prst="rect">
            <a:avLst/>
          </a:prstGeom>
        </p:spPr>
      </p:pic>
      <p:sp>
        <p:nvSpPr>
          <p:cNvPr id="9" name="TextBox 8">
            <a:extLst>
              <a:ext uri="{FF2B5EF4-FFF2-40B4-BE49-F238E27FC236}">
                <a16:creationId xmlns:a16="http://schemas.microsoft.com/office/drawing/2014/main" id="{B45FBFAF-8613-3CD6-DA1F-B4C73E2146D3}"/>
              </a:ext>
            </a:extLst>
          </p:cNvPr>
          <p:cNvSpPr txBox="1"/>
          <p:nvPr/>
        </p:nvSpPr>
        <p:spPr>
          <a:xfrm>
            <a:off x="9578346" y="13168656"/>
            <a:ext cx="14805654" cy="43088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bg2"/>
                </a:solidFill>
                <a:effectLst/>
                <a:uFillTx/>
                <a:latin typeface="+mj-lt"/>
                <a:ea typeface="+mj-ea"/>
                <a:cs typeface="+mj-cs"/>
                <a:sym typeface="Helvetica"/>
              </a:rPr>
              <a:t>Adoption by P </a:t>
            </a:r>
            <a:r>
              <a:rPr kumimoji="0" lang="en-US" sz="1600" b="0" i="0" u="none" strike="noStrike" cap="none" spc="0" normalizeH="0" baseline="0" dirty="0" err="1">
                <a:ln>
                  <a:noFill/>
                </a:ln>
                <a:solidFill>
                  <a:schemeClr val="bg2"/>
                </a:solidFill>
                <a:effectLst/>
                <a:uFillTx/>
                <a:latin typeface="+mj-lt"/>
                <a:ea typeface="+mj-ea"/>
                <a:cs typeface="+mj-cs"/>
                <a:sym typeface="Helvetica"/>
              </a:rPr>
              <a:t>Thanga</a:t>
            </a:r>
            <a:r>
              <a:rPr kumimoji="0" lang="en-US" sz="1600" b="0" i="0" u="none" strike="noStrike" cap="none" spc="0" normalizeH="0" baseline="0" dirty="0">
                <a:ln>
                  <a:noFill/>
                </a:ln>
                <a:solidFill>
                  <a:schemeClr val="bg2"/>
                </a:solidFill>
                <a:effectLst/>
                <a:uFillTx/>
                <a:latin typeface="+mj-lt"/>
                <a:ea typeface="+mj-ea"/>
                <a:cs typeface="+mj-cs"/>
                <a:sym typeface="Helvetica"/>
              </a:rPr>
              <a:t> Vignesh from &lt;a </a:t>
            </a:r>
            <a:r>
              <a:rPr kumimoji="0" lang="en-US" sz="1600" b="0" i="0" u="none" strike="noStrike" cap="none" spc="0" normalizeH="0" baseline="0" dirty="0" err="1">
                <a:ln>
                  <a:noFill/>
                </a:ln>
                <a:solidFill>
                  <a:schemeClr val="bg2"/>
                </a:solidFill>
                <a:effectLst/>
                <a:uFillTx/>
                <a:latin typeface="+mj-lt"/>
                <a:ea typeface="+mj-ea"/>
                <a:cs typeface="+mj-cs"/>
                <a:sym typeface="Helvetica"/>
              </a:rPr>
              <a:t>href</a:t>
            </a:r>
            <a:r>
              <a:rPr kumimoji="0" lang="en-US" sz="1600" b="0" i="0" u="none" strike="noStrike" cap="none" spc="0" normalizeH="0" baseline="0" dirty="0">
                <a:ln>
                  <a:noFill/>
                </a:ln>
                <a:solidFill>
                  <a:schemeClr val="bg2"/>
                </a:solidFill>
                <a:effectLst/>
                <a:uFillTx/>
                <a:latin typeface="+mj-lt"/>
                <a:ea typeface="+mj-ea"/>
                <a:cs typeface="+mj-cs"/>
                <a:sym typeface="Helvetica"/>
              </a:rPr>
              <a:t>="https://</a:t>
            </a:r>
            <a:r>
              <a:rPr kumimoji="0" lang="en-US" sz="1600" b="0" i="0" u="none" strike="noStrike" cap="none" spc="0" normalizeH="0" baseline="0" dirty="0" err="1">
                <a:ln>
                  <a:noFill/>
                </a:ln>
                <a:solidFill>
                  <a:schemeClr val="bg2"/>
                </a:solidFill>
                <a:effectLst/>
                <a:uFillTx/>
                <a:latin typeface="+mj-lt"/>
                <a:ea typeface="+mj-ea"/>
                <a:cs typeface="+mj-cs"/>
                <a:sym typeface="Helvetica"/>
              </a:rPr>
              <a:t>thenounproject.com</a:t>
            </a:r>
            <a:r>
              <a:rPr kumimoji="0" lang="en-US" sz="1600" b="0" i="0" u="none" strike="noStrike" cap="none" spc="0" normalizeH="0" baseline="0" dirty="0">
                <a:ln>
                  <a:noFill/>
                </a:ln>
                <a:solidFill>
                  <a:schemeClr val="bg2"/>
                </a:solidFill>
                <a:effectLst/>
                <a:uFillTx/>
                <a:latin typeface="+mj-lt"/>
                <a:ea typeface="+mj-ea"/>
                <a:cs typeface="+mj-cs"/>
                <a:sym typeface="Helvetica"/>
              </a:rPr>
              <a:t>/browse/icons/term/adoption/" target="_blank" title="Adoption Icons"&gt;Noun Project&lt;/a&gt; (CC BY 3.0)</a:t>
            </a:r>
          </a:p>
        </p:txBody>
      </p:sp>
    </p:spTree>
    <p:extLst>
      <p:ext uri="{BB962C8B-B14F-4D97-AF65-F5344CB8AC3E}">
        <p14:creationId xmlns:p14="http://schemas.microsoft.com/office/powerpoint/2010/main" val="565409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392" y="-292929"/>
            <a:ext cx="10111408" cy="3016251"/>
          </a:xfrm>
        </p:spPr>
        <p:txBody>
          <a:bodyPr>
            <a:normAutofit/>
          </a:bodyPr>
          <a:lstStyle/>
          <a:p>
            <a:r>
              <a:rPr lang="en-US" sz="8800" dirty="0"/>
              <a:t>Options for Adoption</a:t>
            </a:r>
          </a:p>
        </p:txBody>
      </p:sp>
      <p:sp>
        <p:nvSpPr>
          <p:cNvPr id="3" name="Content Placeholder 2"/>
          <p:cNvSpPr>
            <a:spLocks noGrp="1"/>
          </p:cNvSpPr>
          <p:nvPr>
            <p:ph idx="1"/>
          </p:nvPr>
        </p:nvSpPr>
        <p:spPr>
          <a:xfrm>
            <a:off x="861392" y="2539173"/>
            <a:ext cx="18420521" cy="10515600"/>
          </a:xfrm>
        </p:spPr>
        <p:txBody>
          <a:bodyPr>
            <a:normAutofit/>
          </a:bodyPr>
          <a:lstStyle/>
          <a:p>
            <a:pPr marL="0" indent="0">
              <a:buNone/>
            </a:pPr>
            <a:r>
              <a:rPr lang="en-US" sz="5400" dirty="0"/>
              <a:t>1) Open</a:t>
            </a:r>
          </a:p>
          <a:p>
            <a:pPr marL="1884363" lvl="1" indent="-500063"/>
            <a:r>
              <a:rPr lang="en-US" sz="5400" dirty="0"/>
              <a:t>Birthing parent and adoptive parents have direct contact with each other </a:t>
            </a:r>
          </a:p>
          <a:p>
            <a:pPr marL="0" indent="0">
              <a:buNone/>
            </a:pPr>
            <a:r>
              <a:rPr lang="en-US" sz="5400" dirty="0"/>
              <a:t>2) Semi-Open</a:t>
            </a:r>
          </a:p>
          <a:p>
            <a:pPr marL="1884363" lvl="1" indent="-538163"/>
            <a:r>
              <a:rPr lang="en-US" sz="5400" dirty="0"/>
              <a:t>Contact between birthing parent and adoptive family is through an agency or agent</a:t>
            </a:r>
          </a:p>
          <a:p>
            <a:pPr marL="0" indent="0">
              <a:buNone/>
            </a:pPr>
            <a:r>
              <a:rPr lang="en-US" sz="5400" dirty="0"/>
              <a:t>3) Familial/Kinship</a:t>
            </a:r>
          </a:p>
          <a:p>
            <a:pPr marL="1884363" lvl="1" indent="-500063"/>
            <a:r>
              <a:rPr lang="en-US" sz="5400" dirty="0"/>
              <a:t>Placing child with relative until that family member can adopt</a:t>
            </a:r>
          </a:p>
          <a:p>
            <a:pPr marL="0" indent="0">
              <a:buNone/>
            </a:pPr>
            <a:r>
              <a:rPr lang="en-US" sz="5400" dirty="0"/>
              <a:t>4) Closed</a:t>
            </a:r>
          </a:p>
          <a:p>
            <a:pPr marL="1884363" lvl="1" indent="-538163"/>
            <a:r>
              <a:rPr lang="en-US" sz="5400" dirty="0"/>
              <a:t>There is no contact between families </a:t>
            </a:r>
          </a:p>
          <a:p>
            <a:pPr lvl="1"/>
            <a:endParaRPr lang="en-US" sz="5400"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D7212284-1393-1374-87A5-84A6304C9491}"/>
                  </a:ext>
                </a:extLst>
              </p14:cNvPr>
              <p14:cNvContentPartPr/>
              <p14:nvPr/>
            </p14:nvContentPartPr>
            <p14:xfrm rot="10800000">
              <a:off x="1097280" y="1924737"/>
              <a:ext cx="9326880" cy="82966"/>
            </p14:xfrm>
          </p:contentPart>
        </mc:Choice>
        <mc:Fallback xmlns="">
          <p:pic>
            <p:nvPicPr>
              <p:cNvPr id="4" name="Ink 3">
                <a:extLst>
                  <a:ext uri="{FF2B5EF4-FFF2-40B4-BE49-F238E27FC236}">
                    <a16:creationId xmlns:a16="http://schemas.microsoft.com/office/drawing/2014/main" id="{D7212284-1393-1374-87A5-84A6304C9491}"/>
                  </a:ext>
                </a:extLst>
              </p:cNvPr>
              <p:cNvPicPr/>
              <p:nvPr/>
            </p:nvPicPr>
            <p:blipFill>
              <a:blip r:embed="rId4"/>
              <a:stretch>
                <a:fillRect/>
              </a:stretch>
            </p:blipFill>
            <p:spPr>
              <a:xfrm rot="10800000">
                <a:off x="938514" y="1766347"/>
                <a:ext cx="9644052" cy="399386"/>
              </a:xfrm>
              <a:prstGeom prst="rect">
                <a:avLst/>
              </a:prstGeom>
            </p:spPr>
          </p:pic>
        </mc:Fallback>
      </mc:AlternateContent>
      <p:pic>
        <p:nvPicPr>
          <p:cNvPr id="5" name="Picture 4">
            <a:extLst>
              <a:ext uri="{FF2B5EF4-FFF2-40B4-BE49-F238E27FC236}">
                <a16:creationId xmlns:a16="http://schemas.microsoft.com/office/drawing/2014/main" id="{331C36F9-ECCC-DCEA-65E8-55929E8FBC89}"/>
              </a:ext>
            </a:extLst>
          </p:cNvPr>
          <p:cNvPicPr>
            <a:picLocks noChangeAspect="1"/>
          </p:cNvPicPr>
          <p:nvPr/>
        </p:nvPicPr>
        <p:blipFill rotWithShape="1">
          <a:blip r:embed="rId5">
            <a:alphaModFix amt="15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a:off x="17803671" y="0"/>
            <a:ext cx="6580329" cy="6570218"/>
          </a:xfrm>
          <a:prstGeom prst="rect">
            <a:avLst/>
          </a:prstGeom>
        </p:spPr>
      </p:pic>
      <p:sp>
        <p:nvSpPr>
          <p:cNvPr id="6" name="Rectangle 7">
            <a:extLst>
              <a:ext uri="{FF2B5EF4-FFF2-40B4-BE49-F238E27FC236}">
                <a16:creationId xmlns:a16="http://schemas.microsoft.com/office/drawing/2014/main" id="{BB156C72-A81A-B81C-E857-B087315BFEEB}"/>
              </a:ext>
            </a:extLst>
          </p:cNvPr>
          <p:cNvSpPr txBox="1">
            <a:spLocks/>
          </p:cNvSpPr>
          <p:nvPr/>
        </p:nvSpPr>
        <p:spPr>
          <a:xfrm>
            <a:off x="310742" y="12883924"/>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15</a:t>
            </a:fld>
            <a:endParaRPr lang="en-US" sz="2000" dirty="0"/>
          </a:p>
        </p:txBody>
      </p:sp>
    </p:spTree>
    <p:extLst>
      <p:ext uri="{BB962C8B-B14F-4D97-AF65-F5344CB8AC3E}">
        <p14:creationId xmlns:p14="http://schemas.microsoft.com/office/powerpoint/2010/main" val="325528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6C1F9-AA6D-07A2-DCF2-BB00DA93D723}"/>
              </a:ext>
            </a:extLst>
          </p:cNvPr>
          <p:cNvSpPr>
            <a:spLocks noGrp="1"/>
          </p:cNvSpPr>
          <p:nvPr>
            <p:ph type="title"/>
          </p:nvPr>
        </p:nvSpPr>
        <p:spPr>
          <a:xfrm>
            <a:off x="310742" y="337210"/>
            <a:ext cx="24187227" cy="3016251"/>
          </a:xfrm>
        </p:spPr>
        <p:txBody>
          <a:bodyPr>
            <a:normAutofit/>
          </a:bodyPr>
          <a:lstStyle/>
          <a:p>
            <a:r>
              <a:rPr lang="en-US" sz="8800" dirty="0"/>
              <a:t>If the Patient is…Interested in Ending the Pregnancy</a:t>
            </a:r>
          </a:p>
        </p:txBody>
      </p:sp>
      <p:sp>
        <p:nvSpPr>
          <p:cNvPr id="3" name="Content Placeholder 2">
            <a:extLst>
              <a:ext uri="{FF2B5EF4-FFF2-40B4-BE49-F238E27FC236}">
                <a16:creationId xmlns:a16="http://schemas.microsoft.com/office/drawing/2014/main" id="{08C4F2A2-41E9-1382-AD70-C3F6D04E6945}"/>
              </a:ext>
            </a:extLst>
          </p:cNvPr>
          <p:cNvSpPr>
            <a:spLocks noGrp="1"/>
          </p:cNvSpPr>
          <p:nvPr>
            <p:ph idx="1"/>
          </p:nvPr>
        </p:nvSpPr>
        <p:spPr>
          <a:xfrm>
            <a:off x="310742" y="2995654"/>
            <a:ext cx="23213876" cy="9373674"/>
          </a:xfrm>
        </p:spPr>
        <p:txBody>
          <a:bodyPr>
            <a:noAutofit/>
          </a:bodyPr>
          <a:lstStyle/>
          <a:p>
            <a:r>
              <a:rPr lang="en-US" sz="5400" dirty="0"/>
              <a:t>Begin by mirroring the patient’s language (e.g. “end the pregnancy” vs ‘abortion”)</a:t>
            </a:r>
          </a:p>
          <a:p>
            <a:r>
              <a:rPr lang="en-US" sz="5400" dirty="0"/>
              <a:t>Screen for patient needs around referral or resources</a:t>
            </a:r>
          </a:p>
          <a:p>
            <a:pPr marL="1884363" lvl="1" indent="-538163"/>
            <a:r>
              <a:rPr lang="en-US" sz="5400" dirty="0"/>
              <a:t>Financial aid needs/options: </a:t>
            </a:r>
            <a:r>
              <a:rPr lang="en-US" sz="5400" b="1" dirty="0">
                <a:solidFill>
                  <a:schemeClr val="accent1"/>
                </a:solidFill>
              </a:rPr>
              <a:t>National Network of Abortion Funds</a:t>
            </a:r>
          </a:p>
          <a:p>
            <a:pPr marL="1884363" lvl="1" indent="-538163"/>
            <a:r>
              <a:rPr lang="en-US" sz="5400" dirty="0"/>
              <a:t>Navigating access to care: </a:t>
            </a:r>
            <a:r>
              <a:rPr lang="en-US" sz="5400" b="1" dirty="0">
                <a:solidFill>
                  <a:schemeClr val="accent1"/>
                </a:solidFill>
              </a:rPr>
              <a:t>Apiary for Practical Support</a:t>
            </a:r>
          </a:p>
          <a:p>
            <a:pPr marL="1884363" lvl="1" indent="-538163"/>
            <a:r>
              <a:rPr lang="en-US" sz="5400" dirty="0"/>
              <a:t>Language, transportation, parental consent, abortion bans in state</a:t>
            </a:r>
          </a:p>
          <a:p>
            <a:pPr marL="1884363" lvl="1" indent="-538163"/>
            <a:r>
              <a:rPr lang="en-US" sz="5400" dirty="0"/>
              <a:t>Support/treatment for addiction, HIV/STIs, IPV, </a:t>
            </a:r>
            <a:r>
              <a:rPr lang="en-US" sz="5400" dirty="0" err="1"/>
              <a:t>etc</a:t>
            </a:r>
            <a:endParaRPr lang="en-US" sz="5400" dirty="0"/>
          </a:p>
          <a:p>
            <a:r>
              <a:rPr lang="en-US" sz="5400" dirty="0"/>
              <a:t>Offer abortion referrals if you do not provide abortion care</a:t>
            </a:r>
          </a:p>
          <a:p>
            <a:pPr marL="1924050" lvl="1" indent="-539750"/>
            <a:r>
              <a:rPr lang="en-US" sz="5400" dirty="0" err="1"/>
              <a:t>AbortionFinder.org</a:t>
            </a:r>
            <a:r>
              <a:rPr lang="en-US" sz="5400" dirty="0"/>
              <a:t> or </a:t>
            </a:r>
            <a:r>
              <a:rPr lang="en-US" sz="5400" dirty="0" err="1"/>
              <a:t>INeedanA.com</a:t>
            </a:r>
            <a:endParaRPr lang="en-US" sz="5400" dirty="0"/>
          </a:p>
          <a:p>
            <a:r>
              <a:rPr lang="en-US" sz="5400" dirty="0"/>
              <a:t> Offer follow-up and emotional support resources</a:t>
            </a:r>
          </a:p>
          <a:p>
            <a:endParaRPr lang="en-US" sz="5400" dirty="0"/>
          </a:p>
        </p:txBody>
      </p:sp>
      <p:sp>
        <p:nvSpPr>
          <p:cNvPr id="4" name="Rectangle 7">
            <a:extLst>
              <a:ext uri="{FF2B5EF4-FFF2-40B4-BE49-F238E27FC236}">
                <a16:creationId xmlns:a16="http://schemas.microsoft.com/office/drawing/2014/main" id="{C727EEAC-0732-319C-7592-51A8B9BBF67E}"/>
              </a:ext>
            </a:extLst>
          </p:cNvPr>
          <p:cNvSpPr txBox="1">
            <a:spLocks/>
          </p:cNvSpPr>
          <p:nvPr/>
        </p:nvSpPr>
        <p:spPr>
          <a:xfrm>
            <a:off x="310742" y="12883924"/>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16</a:t>
            </a:fld>
            <a:endParaRPr lang="en-US" sz="2000"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3E7EBB5F-A72C-D222-F0E9-8236E5D40C94}"/>
                  </a:ext>
                </a:extLst>
              </p14:cNvPr>
              <p14:cNvContentPartPr/>
              <p14:nvPr/>
            </p14:nvContentPartPr>
            <p14:xfrm rot="10800000">
              <a:off x="369349" y="2481058"/>
              <a:ext cx="22768560" cy="82966"/>
            </p14:xfrm>
          </p:contentPart>
        </mc:Choice>
        <mc:Fallback xmlns="">
          <p:pic>
            <p:nvPicPr>
              <p:cNvPr id="5" name="Ink 4">
                <a:extLst>
                  <a:ext uri="{FF2B5EF4-FFF2-40B4-BE49-F238E27FC236}">
                    <a16:creationId xmlns:a16="http://schemas.microsoft.com/office/drawing/2014/main" id="{3E7EBB5F-A72C-D222-F0E9-8236E5D40C94}"/>
                  </a:ext>
                </a:extLst>
              </p:cNvPr>
              <p:cNvPicPr/>
              <p:nvPr/>
            </p:nvPicPr>
            <p:blipFill>
              <a:blip r:embed="rId4"/>
              <a:stretch>
                <a:fillRect/>
              </a:stretch>
            </p:blipFill>
            <p:spPr>
              <a:xfrm rot="10800000">
                <a:off x="210579" y="2322668"/>
                <a:ext cx="23085740" cy="399386"/>
              </a:xfrm>
              <a:prstGeom prst="rect">
                <a:avLst/>
              </a:prstGeom>
            </p:spPr>
          </p:pic>
        </mc:Fallback>
      </mc:AlternateContent>
      <p:pic>
        <p:nvPicPr>
          <p:cNvPr id="6" name="Picture 5">
            <a:extLst>
              <a:ext uri="{FF2B5EF4-FFF2-40B4-BE49-F238E27FC236}">
                <a16:creationId xmlns:a16="http://schemas.microsoft.com/office/drawing/2014/main" id="{D35CA7EB-46D1-37E3-C536-41233F7EEFC2}"/>
              </a:ext>
            </a:extLst>
          </p:cNvPr>
          <p:cNvPicPr>
            <a:picLocks noChangeAspect="1"/>
          </p:cNvPicPr>
          <p:nvPr/>
        </p:nvPicPr>
        <p:blipFill rotWithShape="1">
          <a:blip r:embed="rId5">
            <a:alphaModFix amt="15000"/>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V="1">
            <a:off x="17801608" y="7145782"/>
            <a:ext cx="6580329" cy="6570218"/>
          </a:xfrm>
          <a:prstGeom prst="rect">
            <a:avLst/>
          </a:prstGeom>
        </p:spPr>
      </p:pic>
    </p:spTree>
    <p:extLst>
      <p:ext uri="{BB962C8B-B14F-4D97-AF65-F5344CB8AC3E}">
        <p14:creationId xmlns:p14="http://schemas.microsoft.com/office/powerpoint/2010/main" val="2869249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Title 3"/>
          <p:cNvSpPr txBox="1">
            <a:spLocks noGrp="1"/>
          </p:cNvSpPr>
          <p:nvPr>
            <p:ph type="title"/>
          </p:nvPr>
        </p:nvSpPr>
        <p:spPr>
          <a:xfrm>
            <a:off x="1047339" y="2174099"/>
            <a:ext cx="7772400" cy="1654237"/>
          </a:xfrm>
          <a:prstGeom prst="rect">
            <a:avLst/>
          </a:prstGeom>
        </p:spPr>
        <p:txBody>
          <a:bodyPr>
            <a:normAutofit/>
          </a:bodyPr>
          <a:lstStyle/>
          <a:p>
            <a:r>
              <a:rPr lang="en-US" sz="8800" dirty="0"/>
              <a:t>Abortion Options</a:t>
            </a:r>
            <a:endParaRPr sz="8800" dirty="0"/>
          </a:p>
        </p:txBody>
      </p:sp>
      <p:grpSp>
        <p:nvGrpSpPr>
          <p:cNvPr id="13" name="Group 12">
            <a:extLst>
              <a:ext uri="{FF2B5EF4-FFF2-40B4-BE49-F238E27FC236}">
                <a16:creationId xmlns:a16="http://schemas.microsoft.com/office/drawing/2014/main" id="{42810D17-E405-75E8-2A71-2A2FD5AFD0B2}"/>
              </a:ext>
            </a:extLst>
          </p:cNvPr>
          <p:cNvGrpSpPr/>
          <p:nvPr/>
        </p:nvGrpSpPr>
        <p:grpSpPr>
          <a:xfrm>
            <a:off x="1470454" y="8262781"/>
            <a:ext cx="3799550" cy="1292660"/>
            <a:chOff x="2747554" y="8700292"/>
            <a:chExt cx="3799550" cy="1292660"/>
          </a:xfrm>
        </p:grpSpPr>
        <p:sp>
          <p:nvSpPr>
            <p:cNvPr id="556" name="Rectangle 13"/>
            <p:cNvSpPr/>
            <p:nvPr/>
          </p:nvSpPr>
          <p:spPr>
            <a:xfrm>
              <a:off x="2747554" y="8797831"/>
              <a:ext cx="3799550" cy="1195121"/>
            </a:xfrm>
            <a:prstGeom prst="rect">
              <a:avLst/>
            </a:prstGeom>
            <a:solidFill>
              <a:schemeClr val="accent3"/>
            </a:solidFill>
            <a:ln w="12700">
              <a:solidFill>
                <a:schemeClr val="accent3"/>
              </a:solidFill>
              <a:miter lim="400000"/>
            </a:ln>
          </p:spPr>
          <p:txBody>
            <a:bodyPr tIns="91439" bIns="91439" anchor="ctr"/>
            <a:lstStyle/>
            <a:p>
              <a:endParaRPr b="1" dirty="0">
                <a:latin typeface="Tw Cen MT" panose="020B0602020104020603" pitchFamily="34" charset="77"/>
              </a:endParaRPr>
            </a:p>
          </p:txBody>
        </p:sp>
        <p:sp>
          <p:nvSpPr>
            <p:cNvPr id="559" name="TextBox 16"/>
            <p:cNvSpPr txBox="1"/>
            <p:nvPr/>
          </p:nvSpPr>
          <p:spPr>
            <a:xfrm>
              <a:off x="3055387" y="8700292"/>
              <a:ext cx="3183884" cy="129266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gn="ctr">
                <a:defRPr sz="3200"/>
              </a:lvl1pPr>
            </a:lstStyle>
            <a:p>
              <a:r>
                <a:rPr lang="en-US" sz="3600" b="1" dirty="0">
                  <a:latin typeface="Tw Cen MT" panose="020B0602020104020603" pitchFamily="34" charset="77"/>
                </a:rPr>
                <a:t>Medication Abortion</a:t>
              </a:r>
              <a:endParaRPr sz="3600" b="1" dirty="0">
                <a:latin typeface="Tw Cen MT" panose="020B0602020104020603" pitchFamily="34" charset="77"/>
              </a:endParaRPr>
            </a:p>
          </p:txBody>
        </p:sp>
      </p:grpSp>
      <p:grpSp>
        <p:nvGrpSpPr>
          <p:cNvPr id="15" name="Group 14">
            <a:extLst>
              <a:ext uri="{FF2B5EF4-FFF2-40B4-BE49-F238E27FC236}">
                <a16:creationId xmlns:a16="http://schemas.microsoft.com/office/drawing/2014/main" id="{02024CEC-3D7D-0A86-E212-18D22896EF8A}"/>
              </a:ext>
            </a:extLst>
          </p:cNvPr>
          <p:cNvGrpSpPr/>
          <p:nvPr/>
        </p:nvGrpSpPr>
        <p:grpSpPr>
          <a:xfrm>
            <a:off x="5574768" y="8262781"/>
            <a:ext cx="3799550" cy="1292660"/>
            <a:chOff x="4849219" y="6407184"/>
            <a:chExt cx="3799550" cy="1292660"/>
          </a:xfrm>
        </p:grpSpPr>
        <p:sp>
          <p:nvSpPr>
            <p:cNvPr id="557" name="Rectangle 14"/>
            <p:cNvSpPr/>
            <p:nvPr/>
          </p:nvSpPr>
          <p:spPr>
            <a:xfrm>
              <a:off x="4849219" y="6481017"/>
              <a:ext cx="3799550" cy="1195120"/>
            </a:xfrm>
            <a:prstGeom prst="rect">
              <a:avLst/>
            </a:prstGeom>
            <a:solidFill>
              <a:schemeClr val="accent3"/>
            </a:solidFill>
            <a:ln w="12700">
              <a:solidFill>
                <a:schemeClr val="accent3"/>
              </a:solidFill>
              <a:miter lim="400000"/>
            </a:ln>
          </p:spPr>
          <p:txBody>
            <a:bodyPr tIns="91439" bIns="91439" anchor="ctr"/>
            <a:lstStyle/>
            <a:p>
              <a:endParaRPr b="1" dirty="0">
                <a:latin typeface="Tw Cen MT" panose="020B0602020104020603" pitchFamily="34" charset="77"/>
              </a:endParaRPr>
            </a:p>
          </p:txBody>
        </p:sp>
        <p:sp>
          <p:nvSpPr>
            <p:cNvPr id="561" name="TextBox 18"/>
            <p:cNvSpPr txBox="1"/>
            <p:nvPr/>
          </p:nvSpPr>
          <p:spPr>
            <a:xfrm>
              <a:off x="5157050" y="6407184"/>
              <a:ext cx="3183885" cy="129266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gn="ctr">
                <a:defRPr sz="3200"/>
              </a:lvl1pPr>
            </a:lstStyle>
            <a:p>
              <a:r>
                <a:rPr lang="en-US" sz="3600" b="1" dirty="0">
                  <a:latin typeface="Tw Cen MT" panose="020B0602020104020603" pitchFamily="34" charset="77"/>
                </a:rPr>
                <a:t>Surgical Abortion</a:t>
              </a:r>
              <a:endParaRPr sz="3600" b="1" dirty="0">
                <a:latin typeface="Tw Cen MT" panose="020B0602020104020603" pitchFamily="34" charset="77"/>
              </a:endParaRPr>
            </a:p>
          </p:txBody>
        </p:sp>
      </p:grpSp>
      <p:grpSp>
        <p:nvGrpSpPr>
          <p:cNvPr id="16" name="Group 15">
            <a:extLst>
              <a:ext uri="{FF2B5EF4-FFF2-40B4-BE49-F238E27FC236}">
                <a16:creationId xmlns:a16="http://schemas.microsoft.com/office/drawing/2014/main" id="{34D007D0-4A01-65D2-5D0C-D326CB35CA1C}"/>
              </a:ext>
            </a:extLst>
          </p:cNvPr>
          <p:cNvGrpSpPr/>
          <p:nvPr/>
        </p:nvGrpSpPr>
        <p:grpSpPr>
          <a:xfrm>
            <a:off x="9348902" y="8373190"/>
            <a:ext cx="4466048" cy="1182251"/>
            <a:chOff x="8617303" y="6481017"/>
            <a:chExt cx="4466048" cy="1182251"/>
          </a:xfrm>
        </p:grpSpPr>
        <p:sp>
          <p:nvSpPr>
            <p:cNvPr id="558" name="Rectangle 15"/>
            <p:cNvSpPr/>
            <p:nvPr/>
          </p:nvSpPr>
          <p:spPr>
            <a:xfrm>
              <a:off x="8950552" y="6481017"/>
              <a:ext cx="3799551" cy="1182251"/>
            </a:xfrm>
            <a:prstGeom prst="rect">
              <a:avLst/>
            </a:prstGeom>
            <a:solidFill>
              <a:schemeClr val="accent3"/>
            </a:solidFill>
            <a:ln w="12700">
              <a:solidFill>
                <a:schemeClr val="accent3"/>
              </a:solidFill>
              <a:miter lim="400000"/>
            </a:ln>
          </p:spPr>
          <p:txBody>
            <a:bodyPr tIns="91439" bIns="91439" anchor="ctr"/>
            <a:lstStyle/>
            <a:p>
              <a:endParaRPr b="1" dirty="0">
                <a:latin typeface="Tw Cen MT" panose="020B0602020104020603" pitchFamily="34" charset="77"/>
              </a:endParaRPr>
            </a:p>
          </p:txBody>
        </p:sp>
        <p:sp>
          <p:nvSpPr>
            <p:cNvPr id="563" name="TextBox 20"/>
            <p:cNvSpPr txBox="1"/>
            <p:nvPr/>
          </p:nvSpPr>
          <p:spPr>
            <a:xfrm>
              <a:off x="8617303" y="6555274"/>
              <a:ext cx="4466048" cy="92332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gn="ctr">
                <a:defRPr sz="3200"/>
              </a:lvl1pPr>
            </a:lstStyle>
            <a:p>
              <a:pPr lvl="0"/>
              <a:r>
                <a:rPr lang="en-US" sz="2400" b="1" dirty="0"/>
                <a:t>Self-sourced/self-managed medication abortion</a:t>
              </a:r>
            </a:p>
          </p:txBody>
        </p:sp>
      </p:grpSp>
      <p:pic>
        <p:nvPicPr>
          <p:cNvPr id="4" name="Picture Placeholder 3" descr="Medicine">
            <a:extLst>
              <a:ext uri="{FF2B5EF4-FFF2-40B4-BE49-F238E27FC236}">
                <a16:creationId xmlns:a16="http://schemas.microsoft.com/office/drawing/2014/main" id="{D9ED0954-85E3-AE15-C99C-FD09A37E133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6002" b="6002"/>
          <a:stretch>
            <a:fillRect/>
          </a:stretch>
        </p:blipFill>
        <p:spPr>
          <a:xfrm>
            <a:off x="1870027" y="5633061"/>
            <a:ext cx="2676144" cy="2354562"/>
          </a:xfrm>
          <a:prstGeom prst="rect">
            <a:avLst/>
          </a:prstGeom>
        </p:spPr>
      </p:pic>
      <p:pic>
        <p:nvPicPr>
          <p:cNvPr id="8" name="Picture Placeholder 7" descr="Needle">
            <a:extLst>
              <a:ext uri="{FF2B5EF4-FFF2-40B4-BE49-F238E27FC236}">
                <a16:creationId xmlns:a16="http://schemas.microsoft.com/office/drawing/2014/main" id="{9210E489-B7FB-23DD-D192-6070FE9D01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6015" b="6015"/>
          <a:stretch>
            <a:fillRect/>
          </a:stretch>
        </p:blipFill>
        <p:spPr>
          <a:xfrm>
            <a:off x="6132654" y="5402229"/>
            <a:ext cx="2676144" cy="2354562"/>
          </a:xfrm>
          <a:prstGeom prst="rect">
            <a:avLst/>
          </a:prstGeom>
        </p:spPr>
      </p:pic>
      <p:sp>
        <p:nvSpPr>
          <p:cNvPr id="12" name="Freeform 46">
            <a:extLst>
              <a:ext uri="{FF2B5EF4-FFF2-40B4-BE49-F238E27FC236}">
                <a16:creationId xmlns:a16="http://schemas.microsoft.com/office/drawing/2014/main" id="{4C6269A9-ACE4-C2C6-E3F5-9DF04D57C8A6}"/>
              </a:ext>
            </a:extLst>
          </p:cNvPr>
          <p:cNvSpPr>
            <a:spLocks noGrp="1"/>
          </p:cNvSpPr>
          <p:nvPr>
            <p:ph type="pic" sz="quarter" idx="14"/>
          </p:nvPr>
        </p:nvSpPr>
        <p:spPr>
          <a:xfrm>
            <a:off x="10243854" y="5394014"/>
            <a:ext cx="2676144" cy="2354562"/>
          </a:xfrm>
          <a:custGeom>
            <a:avLst/>
            <a:gdLst/>
            <a:ahLst/>
            <a:cxnLst>
              <a:cxn ang="0">
                <a:pos x="wd2" y="hd2"/>
              </a:cxn>
              <a:cxn ang="5400000">
                <a:pos x="wd2" y="hd2"/>
              </a:cxn>
              <a:cxn ang="10800000">
                <a:pos x="wd2" y="hd2"/>
              </a:cxn>
              <a:cxn ang="16200000">
                <a:pos x="wd2" y="hd2"/>
              </a:cxn>
            </a:cxnLst>
            <a:rect l="0" t="0" r="r" b="b"/>
            <a:pathLst>
              <a:path w="21600" h="21600" extrusionOk="0">
                <a:moveTo>
                  <a:pt x="17045" y="16420"/>
                </a:moveTo>
                <a:cubicBezTo>
                  <a:pt x="14134" y="15149"/>
                  <a:pt x="13336" y="14270"/>
                  <a:pt x="13336" y="12119"/>
                </a:cubicBezTo>
                <a:cubicBezTo>
                  <a:pt x="13336" y="11240"/>
                  <a:pt x="14134" y="11680"/>
                  <a:pt x="14557" y="9529"/>
                </a:cubicBezTo>
                <a:cubicBezTo>
                  <a:pt x="14557" y="8601"/>
                  <a:pt x="15402" y="9529"/>
                  <a:pt x="15402" y="7379"/>
                </a:cubicBezTo>
                <a:cubicBezTo>
                  <a:pt x="15402" y="6451"/>
                  <a:pt x="14979" y="6451"/>
                  <a:pt x="14979" y="6451"/>
                </a:cubicBezTo>
                <a:cubicBezTo>
                  <a:pt x="14979" y="6451"/>
                  <a:pt x="15402" y="5180"/>
                  <a:pt x="15402" y="4300"/>
                </a:cubicBezTo>
                <a:cubicBezTo>
                  <a:pt x="15402" y="2981"/>
                  <a:pt x="14979" y="0"/>
                  <a:pt x="10800" y="0"/>
                </a:cubicBezTo>
                <a:cubicBezTo>
                  <a:pt x="6621" y="0"/>
                  <a:pt x="6198" y="2981"/>
                  <a:pt x="6198" y="4300"/>
                </a:cubicBezTo>
                <a:cubicBezTo>
                  <a:pt x="6198" y="5180"/>
                  <a:pt x="6621" y="6451"/>
                  <a:pt x="6621" y="6451"/>
                </a:cubicBezTo>
                <a:cubicBezTo>
                  <a:pt x="6621" y="6451"/>
                  <a:pt x="6198" y="6451"/>
                  <a:pt x="6198" y="7379"/>
                </a:cubicBezTo>
                <a:cubicBezTo>
                  <a:pt x="6198" y="9529"/>
                  <a:pt x="7043" y="8601"/>
                  <a:pt x="7043" y="9529"/>
                </a:cubicBezTo>
                <a:cubicBezTo>
                  <a:pt x="7466" y="11680"/>
                  <a:pt x="8311" y="11240"/>
                  <a:pt x="8311" y="12119"/>
                </a:cubicBezTo>
                <a:cubicBezTo>
                  <a:pt x="8311" y="14270"/>
                  <a:pt x="7466" y="15149"/>
                  <a:pt x="4555" y="16420"/>
                </a:cubicBezTo>
                <a:cubicBezTo>
                  <a:pt x="1643" y="17300"/>
                  <a:pt x="0" y="18570"/>
                  <a:pt x="0" y="19450"/>
                </a:cubicBezTo>
                <a:cubicBezTo>
                  <a:pt x="0" y="19890"/>
                  <a:pt x="0" y="21600"/>
                  <a:pt x="0" y="21600"/>
                </a:cubicBezTo>
                <a:cubicBezTo>
                  <a:pt x="10800" y="21600"/>
                  <a:pt x="10800" y="21600"/>
                  <a:pt x="10800" y="21600"/>
                </a:cubicBezTo>
                <a:cubicBezTo>
                  <a:pt x="21600" y="21600"/>
                  <a:pt x="21600" y="21600"/>
                  <a:pt x="21600" y="21600"/>
                </a:cubicBezTo>
                <a:cubicBezTo>
                  <a:pt x="21600" y="21600"/>
                  <a:pt x="21600" y="19890"/>
                  <a:pt x="21600" y="19450"/>
                </a:cubicBezTo>
                <a:cubicBezTo>
                  <a:pt x="21600" y="18570"/>
                  <a:pt x="19957" y="17300"/>
                  <a:pt x="17045" y="16420"/>
                </a:cubicBezTo>
              </a:path>
            </a:pathLst>
          </a:custGeom>
          <a:solidFill>
            <a:schemeClr val="bg2"/>
          </a:solidFill>
          <a:ln w="12700">
            <a:solidFill>
              <a:schemeClr val="accent3"/>
            </a:solidFill>
            <a:miter lim="400000"/>
          </a:ln>
        </p:spPr>
        <p:txBody>
          <a:bodyPr lIns="91438" rIns="91438" anchor="ctr"/>
          <a:lstStyle/>
          <a:p>
            <a:pPr marL="0" indent="0">
              <a:buNone/>
              <a:defRPr sz="2400"/>
            </a:pPr>
            <a:r>
              <a:rPr lang="en-US" sz="4800" dirty="0"/>
              <a:t> </a:t>
            </a:r>
            <a:endParaRPr sz="4800" dirty="0"/>
          </a:p>
        </p:txBody>
      </p:sp>
      <p:pic>
        <p:nvPicPr>
          <p:cNvPr id="18" name="Picture 17">
            <a:extLst>
              <a:ext uri="{FF2B5EF4-FFF2-40B4-BE49-F238E27FC236}">
                <a16:creationId xmlns:a16="http://schemas.microsoft.com/office/drawing/2014/main" id="{8C17AB83-DA05-7F12-608F-D78A96F578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09684" y="1828800"/>
            <a:ext cx="7772400" cy="10058400"/>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4AE0DDFA-0C5E-D4B0-21B3-FD3D2DFAA26B}"/>
                  </a:ext>
                </a:extLst>
              </p14:cNvPr>
              <p14:cNvContentPartPr/>
              <p14:nvPr/>
            </p14:nvContentPartPr>
            <p14:xfrm rot="10800000">
              <a:off x="1138779" y="3715741"/>
              <a:ext cx="7680960" cy="82966"/>
            </p14:xfrm>
          </p:contentPart>
        </mc:Choice>
        <mc:Fallback xmlns="">
          <p:pic>
            <p:nvPicPr>
              <p:cNvPr id="22" name="Ink 21">
                <a:extLst>
                  <a:ext uri="{FF2B5EF4-FFF2-40B4-BE49-F238E27FC236}">
                    <a16:creationId xmlns:a16="http://schemas.microsoft.com/office/drawing/2014/main" id="{4AE0DDFA-0C5E-D4B0-21B3-FD3D2DFAA26B}"/>
                  </a:ext>
                </a:extLst>
              </p:cNvPr>
              <p:cNvPicPr/>
              <p:nvPr/>
            </p:nvPicPr>
            <p:blipFill>
              <a:blip r:embed="rId9"/>
              <a:stretch>
                <a:fillRect/>
              </a:stretch>
            </p:blipFill>
            <p:spPr>
              <a:xfrm rot="10800000">
                <a:off x="980012" y="3557351"/>
                <a:ext cx="7998135" cy="399386"/>
              </a:xfrm>
              <a:prstGeom prst="rect">
                <a:avLst/>
              </a:prstGeom>
            </p:spPr>
          </p:pic>
        </mc:Fallback>
      </mc:AlternateContent>
      <p:sp>
        <p:nvSpPr>
          <p:cNvPr id="23" name="Rectangle 7">
            <a:extLst>
              <a:ext uri="{FF2B5EF4-FFF2-40B4-BE49-F238E27FC236}">
                <a16:creationId xmlns:a16="http://schemas.microsoft.com/office/drawing/2014/main" id="{8AABBD68-1E93-1129-2721-C9485831D5BD}"/>
              </a:ext>
            </a:extLst>
          </p:cNvPr>
          <p:cNvSpPr txBox="1">
            <a:spLocks/>
          </p:cNvSpPr>
          <p:nvPr/>
        </p:nvSpPr>
        <p:spPr>
          <a:xfrm>
            <a:off x="310742" y="12920500"/>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17</a:t>
            </a:fld>
            <a:endParaRPr lang="en-US" sz="2000" dirty="0"/>
          </a:p>
        </p:txBody>
      </p:sp>
    </p:spTree>
    <p:extLst>
      <p:ext uri="{BB962C8B-B14F-4D97-AF65-F5344CB8AC3E}">
        <p14:creationId xmlns:p14="http://schemas.microsoft.com/office/powerpoint/2010/main" val="400789367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072" y="873897"/>
            <a:ext cx="7595616" cy="1754379"/>
          </a:xfrm>
        </p:spPr>
        <p:txBody>
          <a:bodyPr>
            <a:normAutofit/>
          </a:bodyPr>
          <a:lstStyle/>
          <a:p>
            <a:r>
              <a:rPr lang="en-US" sz="8800" dirty="0"/>
              <a:t>Abortion Safety </a:t>
            </a:r>
          </a:p>
        </p:txBody>
      </p:sp>
      <p:sp>
        <p:nvSpPr>
          <p:cNvPr id="3" name="Content Placeholder 2"/>
          <p:cNvSpPr>
            <a:spLocks noGrp="1"/>
          </p:cNvSpPr>
          <p:nvPr>
            <p:ph idx="1"/>
          </p:nvPr>
        </p:nvSpPr>
        <p:spPr>
          <a:xfrm>
            <a:off x="957072" y="2889504"/>
            <a:ext cx="16332546" cy="9164320"/>
          </a:xfrm>
        </p:spPr>
        <p:txBody>
          <a:bodyPr>
            <a:noAutofit/>
          </a:bodyPr>
          <a:lstStyle/>
          <a:p>
            <a:r>
              <a:rPr lang="en-US" sz="5400" dirty="0"/>
              <a:t>One of the safest and most common medical procedures</a:t>
            </a:r>
          </a:p>
          <a:p>
            <a:r>
              <a:rPr lang="en-US" sz="5400" dirty="0"/>
              <a:t>First trimester abortions </a:t>
            </a:r>
            <a:r>
              <a:rPr lang="en-US" sz="5400" dirty="0">
                <a:solidFill>
                  <a:schemeClr val="accent1"/>
                </a:solidFill>
              </a:rPr>
              <a:t>DO NOT </a:t>
            </a:r>
            <a:r>
              <a:rPr lang="en-US" sz="5400" dirty="0"/>
              <a:t>increase the risk of:</a:t>
            </a:r>
          </a:p>
          <a:p>
            <a:pPr lvl="1"/>
            <a:r>
              <a:rPr lang="en-US" sz="5400" dirty="0"/>
              <a:t>Infertility</a:t>
            </a:r>
          </a:p>
          <a:p>
            <a:pPr lvl="1"/>
            <a:r>
              <a:rPr lang="en-US" sz="5400" dirty="0"/>
              <a:t>Ectopic pregnancy</a:t>
            </a:r>
          </a:p>
          <a:p>
            <a:pPr lvl="1"/>
            <a:r>
              <a:rPr lang="en-US" sz="5400" dirty="0"/>
              <a:t>Miscarriage </a:t>
            </a:r>
          </a:p>
          <a:p>
            <a:pPr lvl="1"/>
            <a:r>
              <a:rPr lang="en-US" sz="5400" dirty="0"/>
              <a:t>Birth defects</a:t>
            </a:r>
          </a:p>
          <a:p>
            <a:pPr lvl="1"/>
            <a:r>
              <a:rPr lang="en-US" sz="5400" dirty="0"/>
              <a:t>Preterm or low birth weight</a:t>
            </a:r>
          </a:p>
          <a:p>
            <a:pPr lvl="1"/>
            <a:r>
              <a:rPr lang="en-US" sz="5400" dirty="0"/>
              <a:t>Breast cancer </a:t>
            </a:r>
          </a:p>
          <a:p>
            <a:pPr lvl="1"/>
            <a:r>
              <a:rPr lang="en-US" sz="5400" dirty="0"/>
              <a:t>Mental health issues </a:t>
            </a:r>
          </a:p>
        </p:txBody>
      </p:sp>
      <p:pic>
        <p:nvPicPr>
          <p:cNvPr id="4" name="Picture 3">
            <a:extLst>
              <a:ext uri="{FF2B5EF4-FFF2-40B4-BE49-F238E27FC236}">
                <a16:creationId xmlns:a16="http://schemas.microsoft.com/office/drawing/2014/main" id="{528A1781-F04B-AD61-5C94-C6AA18262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3998" y="5700148"/>
            <a:ext cx="11716584" cy="4870315"/>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4E48B9CC-6883-F860-9AA3-17C80C5934B6}"/>
                  </a:ext>
                </a:extLst>
              </p14:cNvPr>
              <p14:cNvContentPartPr/>
              <p14:nvPr/>
            </p14:nvContentPartPr>
            <p14:xfrm rot="10800000">
              <a:off x="957072" y="2472157"/>
              <a:ext cx="7680960" cy="82966"/>
            </p14:xfrm>
          </p:contentPart>
        </mc:Choice>
        <mc:Fallback xmlns="">
          <p:pic>
            <p:nvPicPr>
              <p:cNvPr id="5" name="Ink 4">
                <a:extLst>
                  <a:ext uri="{FF2B5EF4-FFF2-40B4-BE49-F238E27FC236}">
                    <a16:creationId xmlns:a16="http://schemas.microsoft.com/office/drawing/2014/main" id="{4E48B9CC-6883-F860-9AA3-17C80C5934B6}"/>
                  </a:ext>
                </a:extLst>
              </p:cNvPr>
              <p:cNvPicPr/>
              <p:nvPr/>
            </p:nvPicPr>
            <p:blipFill>
              <a:blip r:embed="rId5"/>
              <a:stretch>
                <a:fillRect/>
              </a:stretch>
            </p:blipFill>
            <p:spPr>
              <a:xfrm rot="10800000">
                <a:off x="798305" y="2313767"/>
                <a:ext cx="7998135" cy="399386"/>
              </a:xfrm>
              <a:prstGeom prst="rect">
                <a:avLst/>
              </a:prstGeom>
            </p:spPr>
          </p:pic>
        </mc:Fallback>
      </mc:AlternateContent>
      <p:sp>
        <p:nvSpPr>
          <p:cNvPr id="6" name="TextBox 5">
            <a:extLst>
              <a:ext uri="{FF2B5EF4-FFF2-40B4-BE49-F238E27FC236}">
                <a16:creationId xmlns:a16="http://schemas.microsoft.com/office/drawing/2014/main" id="{8C52C3F1-4E39-7600-E6A4-638388066FB5}"/>
              </a:ext>
            </a:extLst>
          </p:cNvPr>
          <p:cNvSpPr txBox="1"/>
          <p:nvPr/>
        </p:nvSpPr>
        <p:spPr>
          <a:xfrm>
            <a:off x="20239919" y="13254337"/>
            <a:ext cx="4144081"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1800" dirty="0">
                <a:solidFill>
                  <a:schemeClr val="bg2"/>
                </a:solidFill>
              </a:rPr>
              <a:t>Image: RHAP, “Elena’s Aspiration Abortion”</a:t>
            </a:r>
            <a:endParaRPr kumimoji="0" lang="en-US" sz="1800" b="0" i="0" u="none" strike="noStrike" cap="none" spc="0" normalizeH="0" baseline="0" dirty="0">
              <a:ln>
                <a:noFill/>
              </a:ln>
              <a:solidFill>
                <a:schemeClr val="bg2"/>
              </a:solidFill>
              <a:effectLst/>
              <a:uFillTx/>
              <a:latin typeface="+mj-lt"/>
              <a:ea typeface="+mj-ea"/>
              <a:cs typeface="+mj-cs"/>
              <a:sym typeface="Helvetica"/>
            </a:endParaRPr>
          </a:p>
        </p:txBody>
      </p:sp>
      <p:sp>
        <p:nvSpPr>
          <p:cNvPr id="7" name="Rectangle 7">
            <a:extLst>
              <a:ext uri="{FF2B5EF4-FFF2-40B4-BE49-F238E27FC236}">
                <a16:creationId xmlns:a16="http://schemas.microsoft.com/office/drawing/2014/main" id="{0778AA42-E43D-7A12-03D2-6D8F4AA7DF0B}"/>
              </a:ext>
            </a:extLst>
          </p:cNvPr>
          <p:cNvSpPr txBox="1">
            <a:spLocks/>
          </p:cNvSpPr>
          <p:nvPr/>
        </p:nvSpPr>
        <p:spPr>
          <a:xfrm>
            <a:off x="310742" y="12920500"/>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18</a:t>
            </a:fld>
            <a:endParaRPr lang="en-US" sz="2000" dirty="0"/>
          </a:p>
        </p:txBody>
      </p:sp>
    </p:spTree>
    <p:extLst>
      <p:ext uri="{BB962C8B-B14F-4D97-AF65-F5344CB8AC3E}">
        <p14:creationId xmlns:p14="http://schemas.microsoft.com/office/powerpoint/2010/main" val="3259924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955" y="719530"/>
            <a:ext cx="12171642" cy="1944624"/>
          </a:xfrm>
        </p:spPr>
        <p:txBody>
          <a:bodyPr>
            <a:normAutofit/>
          </a:bodyPr>
          <a:lstStyle/>
          <a:p>
            <a:r>
              <a:rPr lang="en-US" sz="8800" dirty="0"/>
              <a:t>Manual Vacuum Aspiration </a:t>
            </a:r>
          </a:p>
        </p:txBody>
      </p:sp>
      <p:sp>
        <p:nvSpPr>
          <p:cNvPr id="3" name="TextBox 2">
            <a:extLst>
              <a:ext uri="{FF2B5EF4-FFF2-40B4-BE49-F238E27FC236}">
                <a16:creationId xmlns:a16="http://schemas.microsoft.com/office/drawing/2014/main" id="{F626E749-1A6D-C73F-895F-0842C6E60613}"/>
              </a:ext>
            </a:extLst>
          </p:cNvPr>
          <p:cNvSpPr txBox="1"/>
          <p:nvPr/>
        </p:nvSpPr>
        <p:spPr>
          <a:xfrm>
            <a:off x="971955" y="2664154"/>
            <a:ext cx="12488013" cy="10064294"/>
          </a:xfrm>
          <a:prstGeom prst="rect">
            <a:avLst/>
          </a:prstGeom>
          <a:noFill/>
        </p:spPr>
        <p:txBody>
          <a:bodyPr wrap="square" rtlCol="0">
            <a:spAutoFit/>
          </a:bodyPr>
          <a:lstStyle/>
          <a:p>
            <a:pPr lvl="0"/>
            <a:r>
              <a:rPr lang="en-US" sz="5400" b="1" dirty="0">
                <a:solidFill>
                  <a:schemeClr val="bg2"/>
                </a:solidFill>
              </a:rPr>
              <a:t>Things to Know</a:t>
            </a:r>
          </a:p>
          <a:p>
            <a:pPr marL="857250" lvl="0" indent="-857250">
              <a:buFont typeface="Arial" panose="020B0604020202020204" pitchFamily="34" charset="0"/>
              <a:buChar char="•"/>
            </a:pPr>
            <a:r>
              <a:rPr lang="en-US" sz="5400" dirty="0">
                <a:solidFill>
                  <a:schemeClr val="bg2"/>
                </a:solidFill>
              </a:rPr>
              <a:t>99% effective</a:t>
            </a:r>
          </a:p>
          <a:p>
            <a:pPr marL="857250" lvl="0" indent="-857250">
              <a:buFont typeface="Arial" panose="020B0604020202020204" pitchFamily="34" charset="0"/>
              <a:buChar char="•"/>
            </a:pPr>
            <a:r>
              <a:rPr lang="en-US" sz="5400" dirty="0">
                <a:solidFill>
                  <a:schemeClr val="bg2"/>
                </a:solidFill>
              </a:rPr>
              <a:t>Takes minutes to complete, no follow up needed </a:t>
            </a:r>
          </a:p>
          <a:p>
            <a:pPr marL="857250" lvl="0" indent="-857250">
              <a:buFont typeface="Arial" panose="020B0604020202020204" pitchFamily="34" charset="0"/>
              <a:buChar char="•"/>
            </a:pPr>
            <a:r>
              <a:rPr lang="en-US" sz="5400" dirty="0">
                <a:solidFill>
                  <a:schemeClr val="bg2"/>
                </a:solidFill>
              </a:rPr>
              <a:t>Multiple anesthesia options (including local)</a:t>
            </a:r>
          </a:p>
          <a:p>
            <a:pPr marL="857250" lvl="0" indent="-857250">
              <a:buFont typeface="Arial" panose="020B0604020202020204" pitchFamily="34" charset="0"/>
              <a:buChar char="•"/>
            </a:pPr>
            <a:r>
              <a:rPr lang="en-US" sz="5400" dirty="0">
                <a:solidFill>
                  <a:schemeClr val="bg2"/>
                </a:solidFill>
              </a:rPr>
              <a:t>Shorter bleeding duration</a:t>
            </a:r>
          </a:p>
          <a:p>
            <a:pPr marL="857250" lvl="0" indent="-857250">
              <a:buFont typeface="Arial" panose="020B0604020202020204" pitchFamily="34" charset="0"/>
              <a:buChar char="•"/>
            </a:pPr>
            <a:r>
              <a:rPr lang="en-US" sz="5400" dirty="0">
                <a:solidFill>
                  <a:schemeClr val="bg2"/>
                </a:solidFill>
              </a:rPr>
              <a:t>Can be performed later in pregnancy</a:t>
            </a:r>
          </a:p>
          <a:p>
            <a:pPr marL="857250" lvl="0" indent="-857250">
              <a:buFont typeface="Arial" panose="020B0604020202020204" pitchFamily="34" charset="0"/>
              <a:buChar char="•"/>
            </a:pPr>
            <a:r>
              <a:rPr lang="en-US" sz="5400" dirty="0">
                <a:solidFill>
                  <a:schemeClr val="bg2"/>
                </a:solidFill>
              </a:rPr>
              <a:t>Requires pelvic instrumentation </a:t>
            </a:r>
          </a:p>
          <a:p>
            <a:pPr marL="857250" lvl="0" indent="-857250">
              <a:buFont typeface="Arial" panose="020B0604020202020204" pitchFamily="34" charset="0"/>
              <a:buChar char="•"/>
            </a:pPr>
            <a:r>
              <a:rPr lang="en-US" sz="5400" dirty="0">
                <a:solidFill>
                  <a:schemeClr val="bg2"/>
                </a:solidFill>
              </a:rPr>
              <a:t>Less patient control over a procedure</a:t>
            </a:r>
          </a:p>
          <a:p>
            <a:pPr marL="857250" lvl="0" indent="-857250">
              <a:buFont typeface="Arial" panose="020B0604020202020204" pitchFamily="34" charset="0"/>
              <a:buChar char="•"/>
            </a:pPr>
            <a:r>
              <a:rPr lang="en-US" sz="5400" dirty="0">
                <a:solidFill>
                  <a:schemeClr val="bg2"/>
                </a:solidFill>
              </a:rPr>
              <a:t>Potential medication side effects (anesthesia and analgesia) </a:t>
            </a:r>
          </a:p>
        </p:txBody>
      </p:sp>
      <p:pic>
        <p:nvPicPr>
          <p:cNvPr id="8" name="Picture 7">
            <a:extLst>
              <a:ext uri="{FF2B5EF4-FFF2-40B4-BE49-F238E27FC236}">
                <a16:creationId xmlns:a16="http://schemas.microsoft.com/office/drawing/2014/main" id="{D9AD7039-8633-07E9-611F-D8C4F2241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491" y="5360474"/>
            <a:ext cx="9949554" cy="4671654"/>
          </a:xfrm>
          <a:prstGeom prst="rect">
            <a:avLst/>
          </a:prstGeom>
          <a:ln>
            <a:noFill/>
          </a:ln>
        </p:spPr>
      </p:pic>
      <p:sp>
        <p:nvSpPr>
          <p:cNvPr id="4" name="TextBox 3">
            <a:extLst>
              <a:ext uri="{FF2B5EF4-FFF2-40B4-BE49-F238E27FC236}">
                <a16:creationId xmlns:a16="http://schemas.microsoft.com/office/drawing/2014/main" id="{A9674139-0BF7-C4B3-0A81-D44B1A88D1B0}"/>
              </a:ext>
            </a:extLst>
          </p:cNvPr>
          <p:cNvSpPr txBox="1"/>
          <p:nvPr/>
        </p:nvSpPr>
        <p:spPr>
          <a:xfrm>
            <a:off x="20239919" y="13254337"/>
            <a:ext cx="4144081"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1800" dirty="0">
                <a:solidFill>
                  <a:schemeClr val="bg2"/>
                </a:solidFill>
              </a:rPr>
              <a:t>Image: RHAP, “Elena’s Aspiration Abortion”</a:t>
            </a:r>
            <a:endParaRPr kumimoji="0" lang="en-US" sz="1800" b="0" i="0" u="none" strike="noStrike" cap="none" spc="0" normalizeH="0" baseline="0" dirty="0">
              <a:ln>
                <a:noFill/>
              </a:ln>
              <a:solidFill>
                <a:schemeClr val="bg2"/>
              </a:solidFill>
              <a:effectLst/>
              <a:uFillTx/>
              <a:latin typeface="+mj-lt"/>
              <a:ea typeface="+mj-ea"/>
              <a:cs typeface="+mj-cs"/>
              <a:sym typeface="Helvetica"/>
            </a:endParaRPr>
          </a:p>
        </p:txBody>
      </p:sp>
      <p:sp>
        <p:nvSpPr>
          <p:cNvPr id="5" name="Rectangle 7">
            <a:extLst>
              <a:ext uri="{FF2B5EF4-FFF2-40B4-BE49-F238E27FC236}">
                <a16:creationId xmlns:a16="http://schemas.microsoft.com/office/drawing/2014/main" id="{4E146750-6BD8-41DD-7A8C-9C57FCA7B354}"/>
              </a:ext>
            </a:extLst>
          </p:cNvPr>
          <p:cNvSpPr txBox="1">
            <a:spLocks/>
          </p:cNvSpPr>
          <p:nvPr/>
        </p:nvSpPr>
        <p:spPr>
          <a:xfrm>
            <a:off x="310742" y="12920500"/>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19</a:t>
            </a:fld>
            <a:endParaRPr lang="en-US" sz="2000" dirty="0"/>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2C050D94-F783-4393-D4A6-4D0A9B3C4446}"/>
                  </a:ext>
                </a:extLst>
              </p14:cNvPr>
              <p14:cNvContentPartPr/>
              <p14:nvPr/>
            </p14:nvContentPartPr>
            <p14:xfrm rot="10800000">
              <a:off x="1164957" y="2383242"/>
              <a:ext cx="11978640" cy="82966"/>
            </p14:xfrm>
          </p:contentPart>
        </mc:Choice>
        <mc:Fallback xmlns="">
          <p:pic>
            <p:nvPicPr>
              <p:cNvPr id="6" name="Ink 5">
                <a:extLst>
                  <a:ext uri="{FF2B5EF4-FFF2-40B4-BE49-F238E27FC236}">
                    <a16:creationId xmlns:a16="http://schemas.microsoft.com/office/drawing/2014/main" id="{2C050D94-F783-4393-D4A6-4D0A9B3C4446}"/>
                  </a:ext>
                </a:extLst>
              </p:cNvPr>
              <p:cNvPicPr/>
              <p:nvPr/>
            </p:nvPicPr>
            <p:blipFill>
              <a:blip r:embed="rId5"/>
              <a:stretch>
                <a:fillRect/>
              </a:stretch>
            </p:blipFill>
            <p:spPr>
              <a:xfrm rot="10800000">
                <a:off x="1006187" y="2224852"/>
                <a:ext cx="12295819" cy="399386"/>
              </a:xfrm>
              <a:prstGeom prst="rect">
                <a:avLst/>
              </a:prstGeom>
            </p:spPr>
          </p:pic>
        </mc:Fallback>
      </mc:AlternateContent>
    </p:spTree>
    <p:extLst>
      <p:ext uri="{BB962C8B-B14F-4D97-AF65-F5344CB8AC3E}">
        <p14:creationId xmlns:p14="http://schemas.microsoft.com/office/powerpoint/2010/main" val="84167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1858942"/>
            <a:ext cx="10241280" cy="1034129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eaLnBrk="1" hangingPunct="1">
              <a:spcBef>
                <a:spcPct val="0"/>
              </a:spcBef>
              <a:spcAft>
                <a:spcPct val="0"/>
              </a:spcAft>
              <a:buClr>
                <a:schemeClr val="accent2"/>
              </a:buClr>
              <a:buSzPct val="100000"/>
            </a:pPr>
            <a:r>
              <a:rPr lang="en-US" altLang="en-US" sz="6600" dirty="0">
                <a:solidFill>
                  <a:schemeClr val="bg2"/>
                </a:solidFill>
                <a:latin typeface="+mn-lt"/>
                <a:cs typeface="Arial" panose="020B0604020202020204" pitchFamily="34" charset="0"/>
                <a:sym typeface="Arial" panose="020B0604020202020204" pitchFamily="34" charset="0"/>
              </a:rPr>
              <a:t>Learners will be able to:</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6600" dirty="0">
                <a:solidFill>
                  <a:schemeClr val="bg2"/>
                </a:solidFill>
                <a:latin typeface="+mn-lt"/>
                <a:cs typeface="Arial" panose="020B0604020202020204" pitchFamily="34" charset="0"/>
                <a:sym typeface="Arial" panose="020B0604020202020204" pitchFamily="34" charset="0"/>
              </a:rPr>
              <a:t> Discuss positive pregnancy results in a patient-centered and unbiased manner</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6600" dirty="0">
                <a:solidFill>
                  <a:schemeClr val="bg2"/>
                </a:solidFill>
                <a:latin typeface="+mn-lt"/>
                <a:cs typeface="Arial" panose="020B0604020202020204" pitchFamily="34" charset="0"/>
                <a:sym typeface="Arial" panose="020B0604020202020204" pitchFamily="34" charset="0"/>
              </a:rPr>
              <a:t> Demonstrate appropriate options counseling  </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6600" dirty="0">
                <a:solidFill>
                  <a:schemeClr val="bg2"/>
                </a:solidFill>
                <a:latin typeface="+mn-lt"/>
                <a:cs typeface="Arial" panose="020B0604020202020204" pitchFamily="34" charset="0"/>
                <a:sym typeface="Arial" panose="020B0604020202020204" pitchFamily="34" charset="0"/>
              </a:rPr>
              <a:t> Explain standard protocols for adoption, parenting, and medication and procedural abortion </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dirty="0"/>
          </a:p>
        </p:txBody>
      </p:sp>
      <p:sp>
        <p:nvSpPr>
          <p:cNvPr id="551" name="Title 4"/>
          <p:cNvSpPr txBox="1">
            <a:spLocks noGrp="1"/>
          </p:cNvSpPr>
          <p:nvPr>
            <p:ph type="title"/>
          </p:nvPr>
        </p:nvSpPr>
        <p:spPr>
          <a:xfrm>
            <a:off x="463730" y="5515429"/>
            <a:ext cx="5690181" cy="2685141"/>
          </a:xfrm>
          <a:prstGeom prst="rect">
            <a:avLst/>
          </a:prstGeom>
        </p:spPr>
        <p:txBody>
          <a:bodyPr>
            <a:noAutofit/>
          </a:bodyPr>
          <a:lstStyle/>
          <a:p>
            <a:r>
              <a:rPr lang="en-US" sz="8800" dirty="0"/>
              <a:t>Manual Vacuum Aspiration</a:t>
            </a:r>
            <a:endParaRPr lang="en-US" sz="8800" b="0" dirty="0"/>
          </a:p>
        </p:txBody>
      </p:sp>
      <p:grpSp>
        <p:nvGrpSpPr>
          <p:cNvPr id="10" name="Group 9">
            <a:extLst>
              <a:ext uri="{FF2B5EF4-FFF2-40B4-BE49-F238E27FC236}">
                <a16:creationId xmlns:a16="http://schemas.microsoft.com/office/drawing/2014/main" id="{0158E45B-10D8-6948-596F-7CE8CFEA387A}"/>
              </a:ext>
            </a:extLst>
          </p:cNvPr>
          <p:cNvGrpSpPr/>
          <p:nvPr/>
        </p:nvGrpSpPr>
        <p:grpSpPr>
          <a:xfrm>
            <a:off x="5504254" y="1347763"/>
            <a:ext cx="18416016" cy="11020471"/>
            <a:chOff x="5577840" y="1604914"/>
            <a:chExt cx="18416016" cy="11020471"/>
          </a:xfrm>
          <a:noFill/>
        </p:grpSpPr>
        <p:sp>
          <p:nvSpPr>
            <p:cNvPr id="9" name="Rectangle 8">
              <a:extLst>
                <a:ext uri="{FF2B5EF4-FFF2-40B4-BE49-F238E27FC236}">
                  <a16:creationId xmlns:a16="http://schemas.microsoft.com/office/drawing/2014/main" id="{D08458C4-29C0-B218-391F-732BFB1C436F}"/>
                </a:ext>
              </a:extLst>
            </p:cNvPr>
            <p:cNvSpPr/>
            <p:nvPr/>
          </p:nvSpPr>
          <p:spPr>
            <a:xfrm>
              <a:off x="5577840" y="1604914"/>
              <a:ext cx="18416016" cy="11020471"/>
            </a:xfrm>
            <a:prstGeom prst="rect">
              <a:avLst/>
            </a:prstGeom>
            <a:grpFill/>
            <a:ln w="25400" cap="flat">
              <a:solidFill>
                <a:schemeClr val="bg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8" name="Picture 3">
              <a:extLst>
                <a:ext uri="{FF2B5EF4-FFF2-40B4-BE49-F238E27FC236}">
                  <a16:creationId xmlns:a16="http://schemas.microsoft.com/office/drawing/2014/main" id="{E5258301-BEBC-F3BD-AA7C-C93418AC8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432" y="1893325"/>
              <a:ext cx="18086832" cy="10443647"/>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a:extLst>
              <a:ext uri="{FF2B5EF4-FFF2-40B4-BE49-F238E27FC236}">
                <a16:creationId xmlns:a16="http://schemas.microsoft.com/office/drawing/2014/main" id="{70399FD7-5358-5662-9FC9-CC72B46D367A}"/>
              </a:ext>
            </a:extLst>
          </p:cNvPr>
          <p:cNvSpPr txBox="1"/>
          <p:nvPr/>
        </p:nvSpPr>
        <p:spPr>
          <a:xfrm>
            <a:off x="17570918" y="13199091"/>
            <a:ext cx="6813082" cy="43088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bg2"/>
                </a:solidFill>
                <a:effectLst/>
                <a:uFillTx/>
                <a:latin typeface="+mj-lt"/>
                <a:ea typeface="+mj-ea"/>
                <a:cs typeface="+mj-cs"/>
                <a:sym typeface="Helvetica"/>
              </a:rPr>
              <a:t>Image: https://</a:t>
            </a:r>
            <a:r>
              <a:rPr kumimoji="0" lang="en-US" sz="1600" b="0" i="0" u="none" strike="noStrike" cap="none" spc="0" normalizeH="0" baseline="0" dirty="0" err="1">
                <a:ln>
                  <a:noFill/>
                </a:ln>
                <a:solidFill>
                  <a:schemeClr val="bg2"/>
                </a:solidFill>
                <a:effectLst/>
                <a:uFillTx/>
                <a:latin typeface="+mj-lt"/>
                <a:ea typeface="+mj-ea"/>
                <a:cs typeface="+mj-cs"/>
                <a:sym typeface="Helvetica"/>
              </a:rPr>
              <a:t>www.ipas.org</a:t>
            </a:r>
            <a:r>
              <a:rPr kumimoji="0" lang="en-US" sz="1600" b="0" i="0" u="none" strike="noStrike" cap="none" spc="0" normalizeH="0" baseline="0" dirty="0">
                <a:ln>
                  <a:noFill/>
                </a:ln>
                <a:solidFill>
                  <a:schemeClr val="bg2"/>
                </a:solidFill>
                <a:effectLst/>
                <a:uFillTx/>
                <a:latin typeface="+mj-lt"/>
                <a:ea typeface="+mj-ea"/>
                <a:cs typeface="+mj-cs"/>
                <a:sym typeface="Helvetica"/>
              </a:rPr>
              <a:t>/wp-content/uploads/2020/06/PERFMVA-E19.pdf</a:t>
            </a:r>
          </a:p>
        </p:txBody>
      </p:sp>
    </p:spTree>
    <p:extLst>
      <p:ext uri="{BB962C8B-B14F-4D97-AF65-F5344CB8AC3E}">
        <p14:creationId xmlns:p14="http://schemas.microsoft.com/office/powerpoint/2010/main" val="326637859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184149"/>
            <a:ext cx="21945600" cy="3016251"/>
          </a:xfrm>
        </p:spPr>
        <p:txBody>
          <a:bodyPr>
            <a:normAutofit/>
          </a:bodyPr>
          <a:lstStyle/>
          <a:p>
            <a:r>
              <a:rPr lang="en-US" sz="8800" dirty="0"/>
              <a:t>MVA from the Patient Perspective</a:t>
            </a:r>
          </a:p>
        </p:txBody>
      </p:sp>
      <p:sp>
        <p:nvSpPr>
          <p:cNvPr id="3" name="Content Placeholder 2"/>
          <p:cNvSpPr>
            <a:spLocks noGrp="1"/>
          </p:cNvSpPr>
          <p:nvPr>
            <p:ph idx="1"/>
          </p:nvPr>
        </p:nvSpPr>
        <p:spPr>
          <a:xfrm>
            <a:off x="768096" y="3016102"/>
            <a:ext cx="13130784" cy="9753600"/>
          </a:xfrm>
        </p:spPr>
        <p:txBody>
          <a:bodyPr>
            <a:noAutofit/>
          </a:bodyPr>
          <a:lstStyle/>
          <a:p>
            <a:r>
              <a:rPr lang="en-US" sz="5400" dirty="0"/>
              <a:t>Analgesia and anxiolytic options: </a:t>
            </a:r>
          </a:p>
          <a:p>
            <a:pPr lvl="1"/>
            <a:r>
              <a:rPr lang="en-US" sz="5400" dirty="0"/>
              <a:t>NSAIDs</a:t>
            </a:r>
          </a:p>
          <a:p>
            <a:pPr lvl="1"/>
            <a:r>
              <a:rPr lang="en-US" sz="5400" dirty="0"/>
              <a:t>Anesthesia options: Local (cervical block with lidocaine), moderate or deep sedation </a:t>
            </a:r>
          </a:p>
          <a:p>
            <a:pPr lvl="1"/>
            <a:r>
              <a:rPr lang="en-US" sz="5400" dirty="0"/>
              <a:t>heat packs, music</a:t>
            </a:r>
          </a:p>
          <a:p>
            <a:pPr lvl="1"/>
            <a:r>
              <a:rPr lang="en-US" sz="5400" dirty="0"/>
              <a:t>using patient centered language vs triggering language</a:t>
            </a:r>
          </a:p>
          <a:p>
            <a:pPr lvl="1"/>
            <a:r>
              <a:rPr lang="en-US" sz="5400" dirty="0"/>
              <a:t>Support persons and/or doulas present</a:t>
            </a:r>
          </a:p>
          <a:p>
            <a:r>
              <a:rPr lang="en-US" sz="5400" dirty="0"/>
              <a:t>Procedure lasts about 5-10 minutes </a:t>
            </a:r>
          </a:p>
        </p:txBody>
      </p:sp>
      <p:pic>
        <p:nvPicPr>
          <p:cNvPr id="5" name="Picture 4">
            <a:extLst>
              <a:ext uri="{FF2B5EF4-FFF2-40B4-BE49-F238E27FC236}">
                <a16:creationId xmlns:a16="http://schemas.microsoft.com/office/drawing/2014/main" id="{510EEC19-E8CF-1B53-09EB-409FF7C93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2816" y="3200400"/>
            <a:ext cx="7897628" cy="8579696"/>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68853CF8-7FD2-6CDC-07A5-C1C87D26B2F6}"/>
                  </a:ext>
                </a:extLst>
              </p14:cNvPr>
              <p14:cNvContentPartPr/>
              <p14:nvPr/>
            </p14:nvContentPartPr>
            <p14:xfrm rot="10800000">
              <a:off x="768096" y="2419818"/>
              <a:ext cx="14904720" cy="82966"/>
            </p14:xfrm>
          </p:contentPart>
        </mc:Choice>
        <mc:Fallback xmlns="">
          <p:pic>
            <p:nvPicPr>
              <p:cNvPr id="4" name="Ink 3">
                <a:extLst>
                  <a:ext uri="{FF2B5EF4-FFF2-40B4-BE49-F238E27FC236}">
                    <a16:creationId xmlns:a16="http://schemas.microsoft.com/office/drawing/2014/main" id="{68853CF8-7FD2-6CDC-07A5-C1C87D26B2F6}"/>
                  </a:ext>
                </a:extLst>
              </p:cNvPr>
              <p:cNvPicPr/>
              <p:nvPr/>
            </p:nvPicPr>
            <p:blipFill>
              <a:blip r:embed="rId5"/>
              <a:stretch>
                <a:fillRect/>
              </a:stretch>
            </p:blipFill>
            <p:spPr>
              <a:xfrm rot="10800000">
                <a:off x="609328" y="2261428"/>
                <a:ext cx="15221535" cy="399386"/>
              </a:xfrm>
              <a:prstGeom prst="rect">
                <a:avLst/>
              </a:prstGeom>
            </p:spPr>
          </p:pic>
        </mc:Fallback>
      </mc:AlternateContent>
      <p:sp>
        <p:nvSpPr>
          <p:cNvPr id="6" name="TextBox 5">
            <a:extLst>
              <a:ext uri="{FF2B5EF4-FFF2-40B4-BE49-F238E27FC236}">
                <a16:creationId xmlns:a16="http://schemas.microsoft.com/office/drawing/2014/main" id="{54CB373A-9215-19B9-C9A2-F92DD765AA4E}"/>
              </a:ext>
            </a:extLst>
          </p:cNvPr>
          <p:cNvSpPr txBox="1"/>
          <p:nvPr/>
        </p:nvSpPr>
        <p:spPr>
          <a:xfrm>
            <a:off x="20239919" y="13254337"/>
            <a:ext cx="4144081" cy="4616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1800" dirty="0">
                <a:solidFill>
                  <a:schemeClr val="bg2"/>
                </a:solidFill>
              </a:rPr>
              <a:t>Image: RHAP, “Elena’s Aspiration Abortion”</a:t>
            </a:r>
            <a:endParaRPr kumimoji="0" lang="en-US" sz="1800" b="0" i="0" u="none" strike="noStrike" cap="none" spc="0" normalizeH="0" baseline="0" dirty="0">
              <a:ln>
                <a:noFill/>
              </a:ln>
              <a:solidFill>
                <a:schemeClr val="bg2"/>
              </a:solidFill>
              <a:effectLst/>
              <a:uFillTx/>
              <a:latin typeface="+mj-lt"/>
              <a:ea typeface="+mj-ea"/>
              <a:cs typeface="+mj-cs"/>
              <a:sym typeface="Helvetica"/>
            </a:endParaRPr>
          </a:p>
        </p:txBody>
      </p:sp>
      <p:sp>
        <p:nvSpPr>
          <p:cNvPr id="8" name="Rectangle 7">
            <a:extLst>
              <a:ext uri="{FF2B5EF4-FFF2-40B4-BE49-F238E27FC236}">
                <a16:creationId xmlns:a16="http://schemas.microsoft.com/office/drawing/2014/main" id="{2FFE5095-7FFA-07BD-4714-B0D1D2548E2C}"/>
              </a:ext>
            </a:extLst>
          </p:cNvPr>
          <p:cNvSpPr txBox="1">
            <a:spLocks/>
          </p:cNvSpPr>
          <p:nvPr/>
        </p:nvSpPr>
        <p:spPr>
          <a:xfrm>
            <a:off x="306252" y="12926853"/>
            <a:ext cx="1047059"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21</a:t>
            </a:fld>
            <a:endParaRPr lang="en-US" sz="2000" dirty="0"/>
          </a:p>
        </p:txBody>
      </p:sp>
    </p:spTree>
    <p:extLst>
      <p:ext uri="{BB962C8B-B14F-4D97-AF65-F5344CB8AC3E}">
        <p14:creationId xmlns:p14="http://schemas.microsoft.com/office/powerpoint/2010/main" val="1048957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43777" y="1476124"/>
            <a:ext cx="9414124" cy="1619736"/>
          </a:xfrm>
          <a:prstGeom prst="rect">
            <a:avLst/>
          </a:prstGeom>
        </p:spPr>
        <p:txBody>
          <a:bodyPr anchor="t">
            <a:noAutofit/>
          </a:bodyPr>
          <a:lstStyle/>
          <a:p>
            <a:pPr algn="l">
              <a:lnSpc>
                <a:spcPts val="12500"/>
              </a:lnSpc>
            </a:pPr>
            <a:r>
              <a:rPr lang="en-US" sz="8800" dirty="0"/>
              <a:t>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843777" y="3259145"/>
              <a:ext cx="932688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85011" y="3100755"/>
                <a:ext cx="964405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43777" y="3930444"/>
            <a:ext cx="11500623" cy="863222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1"/>
              </a:buClr>
            </a:pPr>
            <a:r>
              <a:rPr lang="en-US" sz="5400" b="0" dirty="0">
                <a:solidFill>
                  <a:schemeClr val="bg2"/>
                </a:solidFill>
                <a:latin typeface="+mn-lt"/>
              </a:rPr>
              <a:t>98-99% effective</a:t>
            </a:r>
          </a:p>
          <a:p>
            <a:pPr marL="228600" lvl="0" indent="-228600">
              <a:lnSpc>
                <a:spcPct val="100000"/>
              </a:lnSpc>
              <a:spcBef>
                <a:spcPts val="1000"/>
              </a:spcBef>
              <a:buClr>
                <a:schemeClr val="tx1"/>
              </a:buClr>
            </a:pPr>
            <a:r>
              <a:rPr lang="en-US" sz="5400" b="0" dirty="0">
                <a:solidFill>
                  <a:schemeClr val="bg2"/>
                </a:solidFill>
                <a:latin typeface="+mn-lt"/>
              </a:rPr>
              <a:t> Avoids surgical and anesthetic risk </a:t>
            </a:r>
          </a:p>
          <a:p>
            <a:pPr marL="228600" lvl="0" indent="-228600">
              <a:lnSpc>
                <a:spcPct val="100000"/>
              </a:lnSpc>
              <a:spcBef>
                <a:spcPts val="1000"/>
              </a:spcBef>
              <a:buClr>
                <a:schemeClr val="tx1"/>
              </a:buClr>
            </a:pPr>
            <a:r>
              <a:rPr lang="en-US" sz="5400" b="0" dirty="0">
                <a:solidFill>
                  <a:schemeClr val="bg2"/>
                </a:solidFill>
                <a:latin typeface="+mn-lt"/>
              </a:rPr>
              <a:t> Greater patient autonomy and privacy (can take the pills at home)</a:t>
            </a:r>
          </a:p>
          <a:p>
            <a:pPr marL="228600" lvl="0" indent="-228600">
              <a:lnSpc>
                <a:spcPct val="100000"/>
              </a:lnSpc>
              <a:spcBef>
                <a:spcPts val="1000"/>
              </a:spcBef>
              <a:buClr>
                <a:schemeClr val="tx1"/>
              </a:buClr>
            </a:pPr>
            <a:r>
              <a:rPr lang="en-US" sz="5400" b="0" dirty="0">
                <a:solidFill>
                  <a:schemeClr val="bg2"/>
                </a:solidFill>
                <a:latin typeface="+mn-lt"/>
              </a:rPr>
              <a:t> Less invasive</a:t>
            </a:r>
          </a:p>
          <a:p>
            <a:pPr marL="228600" lvl="0" indent="-228600">
              <a:lnSpc>
                <a:spcPct val="100000"/>
              </a:lnSpc>
              <a:spcBef>
                <a:spcPts val="1000"/>
              </a:spcBef>
              <a:buClr>
                <a:schemeClr val="tx1"/>
              </a:buClr>
            </a:pPr>
            <a:r>
              <a:rPr lang="en-US" sz="5400" b="0" dirty="0">
                <a:solidFill>
                  <a:schemeClr val="bg2"/>
                </a:solidFill>
                <a:latin typeface="+mn-lt"/>
              </a:rPr>
              <a:t> More “natural” </a:t>
            </a:r>
          </a:p>
          <a:p>
            <a:pPr marL="228600" lvl="0" indent="-228600">
              <a:lnSpc>
                <a:spcPct val="100000"/>
              </a:lnSpc>
              <a:spcBef>
                <a:spcPts val="1000"/>
              </a:spcBef>
              <a:buClr>
                <a:schemeClr val="tx1"/>
              </a:buClr>
            </a:pPr>
            <a:r>
              <a:rPr lang="en-US" sz="5400" b="0" dirty="0">
                <a:solidFill>
                  <a:schemeClr val="bg2"/>
                </a:solidFill>
                <a:latin typeface="+mn-lt"/>
              </a:rPr>
              <a:t> Bleeding can be heavy, last longer</a:t>
            </a:r>
          </a:p>
          <a:p>
            <a:pPr marL="228600" lvl="0" indent="-228600">
              <a:lnSpc>
                <a:spcPct val="100000"/>
              </a:lnSpc>
              <a:spcBef>
                <a:spcPts val="1000"/>
              </a:spcBef>
              <a:buClr>
                <a:schemeClr val="tx1"/>
              </a:buClr>
            </a:pPr>
            <a:r>
              <a:rPr lang="en-US" sz="5400" b="0" dirty="0">
                <a:solidFill>
                  <a:schemeClr val="bg2"/>
                </a:solidFill>
                <a:latin typeface="+mn-lt"/>
              </a:rPr>
              <a:t> 77 days (11 weeks) gestation</a:t>
            </a:r>
          </a:p>
          <a:p>
            <a:pPr marL="228600" lvl="0" indent="-228600">
              <a:lnSpc>
                <a:spcPct val="100000"/>
              </a:lnSpc>
              <a:spcBef>
                <a:spcPts val="1000"/>
              </a:spcBef>
              <a:buClr>
                <a:schemeClr val="tx1"/>
              </a:buClr>
            </a:pPr>
            <a:r>
              <a:rPr lang="en-US" sz="5400" b="0" dirty="0">
                <a:solidFill>
                  <a:schemeClr val="bg2"/>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5A294A8-DB69-93AB-EF7E-1FF007F54B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798958" y="1719116"/>
            <a:ext cx="10356827" cy="10277767"/>
          </a:xfrm>
          <a:prstGeom prst="rect">
            <a:avLst/>
          </a:prstGeom>
        </p:spPr>
      </p:pic>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68281653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A7BFE-5684-AAB8-D343-9C1E8EC48AA8}"/>
              </a:ext>
            </a:extLst>
          </p:cNvPr>
          <p:cNvSpPr>
            <a:spLocks noGrp="1"/>
          </p:cNvSpPr>
          <p:nvPr>
            <p:ph type="title"/>
          </p:nvPr>
        </p:nvSpPr>
        <p:spPr>
          <a:xfrm>
            <a:off x="4864608" y="486789"/>
            <a:ext cx="14654784" cy="2091717"/>
          </a:xfrm>
        </p:spPr>
        <p:txBody>
          <a:bodyPr/>
          <a:lstStyle/>
          <a:p>
            <a:r>
              <a:rPr lang="en-US" dirty="0"/>
              <a:t>Telehealth Abortion Services</a:t>
            </a:r>
          </a:p>
        </p:txBody>
      </p:sp>
      <p:pic>
        <p:nvPicPr>
          <p:cNvPr id="4" name="Google Shape;176;p12">
            <a:extLst>
              <a:ext uri="{FF2B5EF4-FFF2-40B4-BE49-F238E27FC236}">
                <a16:creationId xmlns:a16="http://schemas.microsoft.com/office/drawing/2014/main" id="{1706F2A5-C71F-270B-1AE0-237FB5CFCD73}"/>
              </a:ext>
            </a:extLst>
          </p:cNvPr>
          <p:cNvPicPr preferRelativeResize="0"/>
          <p:nvPr/>
        </p:nvPicPr>
        <p:blipFill rotWithShape="1">
          <a:blip r:embed="rId3">
            <a:alphaModFix/>
          </a:blip>
          <a:srcRect/>
          <a:stretch/>
        </p:blipFill>
        <p:spPr>
          <a:xfrm>
            <a:off x="1650500" y="2958043"/>
            <a:ext cx="8325264" cy="8425352"/>
          </a:xfrm>
          <a:prstGeom prst="rect">
            <a:avLst/>
          </a:prstGeom>
          <a:noFill/>
          <a:ln>
            <a:noFill/>
          </a:ln>
        </p:spPr>
      </p:pic>
      <p:pic>
        <p:nvPicPr>
          <p:cNvPr id="5" name="Picture 4">
            <a:extLst>
              <a:ext uri="{FF2B5EF4-FFF2-40B4-BE49-F238E27FC236}">
                <a16:creationId xmlns:a16="http://schemas.microsoft.com/office/drawing/2014/main" id="{F810D919-60A2-7FA3-F27C-A890F06CB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8465" y="7928471"/>
            <a:ext cx="6688242" cy="3319932"/>
          </a:xfrm>
          <a:prstGeom prst="rect">
            <a:avLst/>
          </a:prstGeom>
        </p:spPr>
      </p:pic>
      <p:pic>
        <p:nvPicPr>
          <p:cNvPr id="7" name="Picture 6">
            <a:extLst>
              <a:ext uri="{FF2B5EF4-FFF2-40B4-BE49-F238E27FC236}">
                <a16:creationId xmlns:a16="http://schemas.microsoft.com/office/drawing/2014/main" id="{5B334FC9-C8E7-5794-A9D9-9D6022026B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8282" y="3560527"/>
            <a:ext cx="8255104" cy="3500464"/>
          </a:xfrm>
          <a:prstGeom prst="rect">
            <a:avLst/>
          </a:prstGeom>
        </p:spPr>
      </p:pic>
      <p:pic>
        <p:nvPicPr>
          <p:cNvPr id="9" name="Picture 8">
            <a:extLst>
              <a:ext uri="{FF2B5EF4-FFF2-40B4-BE49-F238E27FC236}">
                <a16:creationId xmlns:a16="http://schemas.microsoft.com/office/drawing/2014/main" id="{4E54DD66-31E2-9799-2A2E-C8BDBB572E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99248" y="7919289"/>
            <a:ext cx="3264092" cy="3329114"/>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9DC2398B-2674-A0DB-1E19-39CD0EF61AA6}"/>
                  </a:ext>
                </a:extLst>
              </p14:cNvPr>
              <p14:cNvContentPartPr/>
              <p14:nvPr/>
            </p14:nvContentPartPr>
            <p14:xfrm rot="10800000">
              <a:off x="4855124" y="2232856"/>
              <a:ext cx="14447520" cy="82966"/>
            </p14:xfrm>
          </p:contentPart>
        </mc:Choice>
        <mc:Fallback xmlns="">
          <p:pic>
            <p:nvPicPr>
              <p:cNvPr id="3" name="Ink 2">
                <a:extLst>
                  <a:ext uri="{FF2B5EF4-FFF2-40B4-BE49-F238E27FC236}">
                    <a16:creationId xmlns:a16="http://schemas.microsoft.com/office/drawing/2014/main" id="{9DC2398B-2674-A0DB-1E19-39CD0EF61AA6}"/>
                  </a:ext>
                </a:extLst>
              </p:cNvPr>
              <p:cNvPicPr/>
              <p:nvPr/>
            </p:nvPicPr>
            <p:blipFill>
              <a:blip r:embed="rId8"/>
              <a:stretch>
                <a:fillRect/>
              </a:stretch>
            </p:blipFill>
            <p:spPr>
              <a:xfrm rot="10800000">
                <a:off x="4696356" y="2074466"/>
                <a:ext cx="14764696" cy="399386"/>
              </a:xfrm>
              <a:prstGeom prst="rect">
                <a:avLst/>
              </a:prstGeom>
            </p:spPr>
          </p:pic>
        </mc:Fallback>
      </mc:AlternateContent>
      <p:sp>
        <p:nvSpPr>
          <p:cNvPr id="6" name="Rectangle 7">
            <a:extLst>
              <a:ext uri="{FF2B5EF4-FFF2-40B4-BE49-F238E27FC236}">
                <a16:creationId xmlns:a16="http://schemas.microsoft.com/office/drawing/2014/main" id="{C2006F41-E779-9F35-EA3A-FFFB9EEA29E3}"/>
              </a:ext>
            </a:extLst>
          </p:cNvPr>
          <p:cNvSpPr txBox="1">
            <a:spLocks/>
          </p:cNvSpPr>
          <p:nvPr/>
        </p:nvSpPr>
        <p:spPr>
          <a:xfrm>
            <a:off x="324464" y="12955963"/>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23</a:t>
            </a:fld>
            <a:endParaRPr lang="en-US" sz="2000" dirty="0"/>
          </a:p>
        </p:txBody>
      </p:sp>
    </p:spTree>
    <p:extLst>
      <p:ext uri="{BB962C8B-B14F-4D97-AF65-F5344CB8AC3E}">
        <p14:creationId xmlns:p14="http://schemas.microsoft.com/office/powerpoint/2010/main" val="743259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6880-20A5-F735-F391-5ED8252DD390}"/>
              </a:ext>
            </a:extLst>
          </p:cNvPr>
          <p:cNvSpPr>
            <a:spLocks noGrp="1"/>
          </p:cNvSpPr>
          <p:nvPr>
            <p:ph type="title"/>
          </p:nvPr>
        </p:nvSpPr>
        <p:spPr>
          <a:xfrm>
            <a:off x="866682" y="1383847"/>
            <a:ext cx="17105376" cy="1200329"/>
          </a:xfrm>
        </p:spPr>
        <p:txBody>
          <a:bodyPr>
            <a:noAutofit/>
          </a:bodyPr>
          <a:lstStyle/>
          <a:p>
            <a:r>
              <a:rPr lang="en-US" sz="8800" dirty="0"/>
              <a:t>Self-Sourced/Self-Managed Abortion</a:t>
            </a:r>
          </a:p>
        </p:txBody>
      </p:sp>
      <p:pic>
        <p:nvPicPr>
          <p:cNvPr id="4" name="Google Shape;184;p10">
            <a:extLst>
              <a:ext uri="{FF2B5EF4-FFF2-40B4-BE49-F238E27FC236}">
                <a16:creationId xmlns:a16="http://schemas.microsoft.com/office/drawing/2014/main" id="{5925F932-81F8-4D50-3AFB-A4B0A5AEA281}"/>
              </a:ext>
            </a:extLst>
          </p:cNvPr>
          <p:cNvPicPr preferRelativeResize="0"/>
          <p:nvPr/>
        </p:nvPicPr>
        <p:blipFill rotWithShape="1">
          <a:blip r:embed="rId3">
            <a:alphaModFix/>
          </a:blip>
          <a:srcRect/>
          <a:stretch/>
        </p:blipFill>
        <p:spPr>
          <a:xfrm>
            <a:off x="16073249" y="3515193"/>
            <a:ext cx="7057090" cy="6685612"/>
          </a:xfrm>
          <a:prstGeom prst="rect">
            <a:avLst/>
          </a:prstGeom>
          <a:noFill/>
          <a:ln>
            <a:noFill/>
          </a:ln>
        </p:spPr>
      </p:pic>
      <p:sp>
        <p:nvSpPr>
          <p:cNvPr id="5" name="TextBox 4">
            <a:extLst>
              <a:ext uri="{FF2B5EF4-FFF2-40B4-BE49-F238E27FC236}">
                <a16:creationId xmlns:a16="http://schemas.microsoft.com/office/drawing/2014/main" id="{8F0376B7-A1B5-5412-64FB-E457F55F9057}"/>
              </a:ext>
            </a:extLst>
          </p:cNvPr>
          <p:cNvSpPr txBox="1"/>
          <p:nvPr/>
        </p:nvSpPr>
        <p:spPr>
          <a:xfrm>
            <a:off x="866682" y="3072348"/>
            <a:ext cx="11861766" cy="7571303"/>
          </a:xfrm>
          <a:prstGeom prst="rect">
            <a:avLst/>
          </a:prstGeom>
          <a:noFill/>
        </p:spPr>
        <p:txBody>
          <a:bodyPr wrap="square" rtlCol="0">
            <a:spAutoFit/>
          </a:bodyPr>
          <a:lstStyle/>
          <a:p>
            <a:pPr marL="571500" indent="-571500">
              <a:buFont typeface="Arial" panose="020B0604020202020204" pitchFamily="34" charset="0"/>
              <a:buChar char="•"/>
            </a:pPr>
            <a:r>
              <a:rPr lang="en-US" sz="5400" dirty="0">
                <a:solidFill>
                  <a:schemeClr val="bg2"/>
                </a:solidFill>
              </a:rPr>
              <a:t>SMA is safe and effective</a:t>
            </a:r>
          </a:p>
          <a:p>
            <a:pPr marL="571500" indent="-571500">
              <a:buFont typeface="Arial" panose="020B0604020202020204" pitchFamily="34" charset="0"/>
              <a:buChar char="•"/>
            </a:pPr>
            <a:r>
              <a:rPr lang="en-US" sz="5400" dirty="0">
                <a:solidFill>
                  <a:schemeClr val="bg2"/>
                </a:solidFill>
              </a:rPr>
              <a:t>You can provide information, support, and resources for patients looking to SMA as an option</a:t>
            </a:r>
          </a:p>
          <a:p>
            <a:pPr marL="571500" indent="-571500">
              <a:buFont typeface="Arial" panose="020B0604020202020204" pitchFamily="34" charset="0"/>
              <a:buChar char="•"/>
            </a:pPr>
            <a:r>
              <a:rPr lang="en-US" sz="5400" dirty="0">
                <a:solidFill>
                  <a:schemeClr val="bg2"/>
                </a:solidFill>
              </a:rPr>
              <a:t>In restrictive states: frame suggestions as general information rather than specific advice</a:t>
            </a:r>
          </a:p>
          <a:p>
            <a:pPr marL="571500" indent="-571500">
              <a:buFont typeface="Arial" panose="020B0604020202020204" pitchFamily="34" charset="0"/>
              <a:buChar char="•"/>
            </a:pPr>
            <a:r>
              <a:rPr lang="en-US" sz="5400" dirty="0">
                <a:solidFill>
                  <a:schemeClr val="bg2"/>
                </a:solidFill>
              </a:rPr>
              <a:t>Plan C: </a:t>
            </a:r>
            <a:r>
              <a:rPr lang="en-US" sz="5400" dirty="0">
                <a:hlinkClick r:id="rId4"/>
              </a:rPr>
              <a:t>https://www.plancpills.org/</a:t>
            </a:r>
            <a:endParaRPr lang="en-US" sz="5400" dirty="0"/>
          </a:p>
          <a:p>
            <a:pPr marL="571500" indent="-571500">
              <a:buFont typeface="Arial" panose="020B0604020202020204" pitchFamily="34" charset="0"/>
              <a:buChar char="•"/>
            </a:pPr>
            <a:endParaRPr lang="en-US" sz="5400" dirty="0"/>
          </a:p>
        </p:txBody>
      </p:sp>
      <p:sp>
        <p:nvSpPr>
          <p:cNvPr id="7" name="TextBox 6">
            <a:extLst>
              <a:ext uri="{FF2B5EF4-FFF2-40B4-BE49-F238E27FC236}">
                <a16:creationId xmlns:a16="http://schemas.microsoft.com/office/drawing/2014/main" id="{A47F23D5-5657-4336-D53E-881F00F31CBC}"/>
              </a:ext>
            </a:extLst>
          </p:cNvPr>
          <p:cNvSpPr txBox="1"/>
          <p:nvPr/>
        </p:nvSpPr>
        <p:spPr>
          <a:xfrm>
            <a:off x="4782206" y="11281441"/>
            <a:ext cx="14819588" cy="1200329"/>
          </a:xfrm>
          <a:prstGeom prst="rect">
            <a:avLst/>
          </a:prstGeom>
          <a:noFill/>
        </p:spPr>
        <p:txBody>
          <a:bodyPr wrap="square">
            <a:spAutoFit/>
          </a:bodyPr>
          <a:lstStyle/>
          <a:p>
            <a:pPr algn="ctr">
              <a:buClr>
                <a:srgbClr val="FFFFFF"/>
              </a:buClr>
              <a:buSzPts val="4400"/>
            </a:pPr>
            <a:r>
              <a:rPr lang="en-US" b="1" i="1" dirty="0">
                <a:solidFill>
                  <a:schemeClr val="accent4"/>
                </a:solidFill>
                <a:latin typeface="Twentieth Century"/>
                <a:ea typeface="Twentieth Century"/>
                <a:cs typeface="Twentieth Century"/>
                <a:sym typeface="Twentieth Century"/>
              </a:rPr>
              <a:t>“People have always managed their abortions in their communities, just as they have always given birth in their communities” - </a:t>
            </a:r>
            <a:r>
              <a:rPr lang="en-US" b="1" i="1" dirty="0">
                <a:solidFill>
                  <a:schemeClr val="accent4"/>
                </a:solidFill>
                <a:latin typeface="Twentieth Century"/>
                <a:ea typeface="Twentieth Century"/>
                <a:cs typeface="Twentieth Century"/>
                <a:sym typeface="Twentieth Century"/>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PRH</a:t>
            </a:r>
            <a:endParaRPr lang="en-US" sz="1600" b="1" dirty="0">
              <a:solidFill>
                <a:schemeClr val="accent4"/>
              </a:solidFill>
              <a:latin typeface="Arial"/>
              <a:ea typeface="Arial"/>
              <a:cs typeface="Arial"/>
              <a:sym typeface="Arial"/>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45FDD442-7F92-D08F-55DA-D44CB2BA93DA}"/>
                  </a:ext>
                </a:extLst>
              </p14:cNvPr>
              <p14:cNvContentPartPr/>
              <p14:nvPr/>
            </p14:nvContentPartPr>
            <p14:xfrm rot="10800000">
              <a:off x="872778" y="2584176"/>
              <a:ext cx="17099280" cy="82966"/>
            </p14:xfrm>
          </p:contentPart>
        </mc:Choice>
        <mc:Fallback xmlns="">
          <p:pic>
            <p:nvPicPr>
              <p:cNvPr id="3" name="Ink 2">
                <a:extLst>
                  <a:ext uri="{FF2B5EF4-FFF2-40B4-BE49-F238E27FC236}">
                    <a16:creationId xmlns:a16="http://schemas.microsoft.com/office/drawing/2014/main" id="{45FDD442-7F92-D08F-55DA-D44CB2BA93DA}"/>
                  </a:ext>
                </a:extLst>
              </p:cNvPr>
              <p:cNvPicPr/>
              <p:nvPr/>
            </p:nvPicPr>
            <p:blipFill>
              <a:blip r:embed="rId6"/>
              <a:stretch>
                <a:fillRect/>
              </a:stretch>
            </p:blipFill>
            <p:spPr>
              <a:xfrm rot="10800000">
                <a:off x="714008" y="2425786"/>
                <a:ext cx="17416460" cy="399386"/>
              </a:xfrm>
              <a:prstGeom prst="rect">
                <a:avLst/>
              </a:prstGeom>
            </p:spPr>
          </p:pic>
        </mc:Fallback>
      </mc:AlternateContent>
      <p:sp>
        <p:nvSpPr>
          <p:cNvPr id="6" name="TextBox 5">
            <a:extLst>
              <a:ext uri="{FF2B5EF4-FFF2-40B4-BE49-F238E27FC236}">
                <a16:creationId xmlns:a16="http://schemas.microsoft.com/office/drawing/2014/main" id="{F82B590D-875E-8F31-FC4E-CFD686D23B61}"/>
              </a:ext>
            </a:extLst>
          </p:cNvPr>
          <p:cNvSpPr txBox="1"/>
          <p:nvPr/>
        </p:nvSpPr>
        <p:spPr>
          <a:xfrm>
            <a:off x="8892519" y="13119560"/>
            <a:ext cx="16259577" cy="67710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600" b="0" i="0" u="none" dirty="0">
                <a:solidFill>
                  <a:schemeClr val="bg2"/>
                </a:solidFill>
                <a:latin typeface="+mn-lt"/>
                <a:ea typeface="Calibri"/>
                <a:cs typeface="Calibri"/>
                <a:sym typeface="Calibri"/>
              </a:rPr>
              <a:t>Image: World Health Organization. Self-management of medical abortion in the 1st trimester infographic. https://</a:t>
            </a:r>
            <a:r>
              <a:rPr lang="en-US" sz="1600" b="0" i="0" u="none" dirty="0" err="1">
                <a:solidFill>
                  <a:schemeClr val="bg2"/>
                </a:solidFill>
                <a:latin typeface="+mn-lt"/>
                <a:ea typeface="Calibri"/>
                <a:cs typeface="Calibri"/>
                <a:sym typeface="Calibri"/>
              </a:rPr>
              <a:t>www.who.int</a:t>
            </a:r>
            <a:r>
              <a:rPr lang="en-US" sz="1600" b="0" i="0" u="none" dirty="0">
                <a:solidFill>
                  <a:schemeClr val="bg2"/>
                </a:solidFill>
                <a:latin typeface="+mn-lt"/>
                <a:ea typeface="Calibri"/>
                <a:cs typeface="Calibri"/>
                <a:sym typeface="Calibri"/>
              </a:rPr>
              <a:t>/</a:t>
            </a:r>
            <a:r>
              <a:rPr lang="en-US" sz="1600" b="0" i="0" u="none" dirty="0" err="1">
                <a:solidFill>
                  <a:schemeClr val="bg2"/>
                </a:solidFill>
                <a:latin typeface="+mn-lt"/>
                <a:ea typeface="Calibri"/>
                <a:cs typeface="Calibri"/>
                <a:sym typeface="Calibri"/>
              </a:rPr>
              <a:t>reproductivehealth</a:t>
            </a:r>
            <a:r>
              <a:rPr lang="en-US" sz="1600" b="0" i="0" u="none" dirty="0">
                <a:solidFill>
                  <a:schemeClr val="bg2"/>
                </a:solidFill>
                <a:latin typeface="+mn-lt"/>
                <a:ea typeface="Calibri"/>
                <a:cs typeface="Calibri"/>
                <a:sym typeface="Calibri"/>
              </a:rPr>
              <a:t>/publications/ self-care-infographics/</a:t>
            </a:r>
            <a:r>
              <a:rPr lang="en-US" sz="1600" b="0" i="0" u="none" dirty="0" err="1">
                <a:solidFill>
                  <a:schemeClr val="bg2"/>
                </a:solidFill>
                <a:latin typeface="+mn-lt"/>
                <a:ea typeface="Calibri"/>
                <a:cs typeface="Calibri"/>
                <a:sym typeface="Calibri"/>
              </a:rPr>
              <a:t>en</a:t>
            </a:r>
            <a:r>
              <a:rPr lang="en-US" sz="1600" b="0" i="0" u="none" dirty="0">
                <a:solidFill>
                  <a:schemeClr val="bg2"/>
                </a:solidFill>
                <a:latin typeface="+mn-lt"/>
                <a:ea typeface="Calibri"/>
                <a:cs typeface="Calibri"/>
                <a:sym typeface="Calibri"/>
              </a:rPr>
              <a:t>/ </a:t>
            </a:r>
            <a:endParaRPr lang="en-US" sz="1600" dirty="0">
              <a:solidFill>
                <a:schemeClr val="bg2"/>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chemeClr val="bg2"/>
              </a:solidFill>
              <a:effectLst/>
              <a:uFillTx/>
              <a:latin typeface="+mn-lt"/>
              <a:ea typeface="+mj-ea"/>
              <a:cs typeface="+mj-cs"/>
              <a:sym typeface="Helvetica"/>
            </a:endParaRPr>
          </a:p>
        </p:txBody>
      </p:sp>
      <p:sp>
        <p:nvSpPr>
          <p:cNvPr id="8" name="Rectangle 7">
            <a:extLst>
              <a:ext uri="{FF2B5EF4-FFF2-40B4-BE49-F238E27FC236}">
                <a16:creationId xmlns:a16="http://schemas.microsoft.com/office/drawing/2014/main" id="{F9A66DA2-09C7-F49C-E00C-B86082AD2256}"/>
              </a:ext>
            </a:extLst>
          </p:cNvPr>
          <p:cNvSpPr txBox="1">
            <a:spLocks/>
          </p:cNvSpPr>
          <p:nvPr/>
        </p:nvSpPr>
        <p:spPr>
          <a:xfrm>
            <a:off x="300624" y="12924940"/>
            <a:ext cx="475989" cy="3892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24</a:t>
            </a:fld>
            <a:endParaRPr lang="en-US" sz="2000" dirty="0"/>
          </a:p>
        </p:txBody>
      </p:sp>
    </p:spTree>
    <p:extLst>
      <p:ext uri="{BB962C8B-B14F-4D97-AF65-F5344CB8AC3E}">
        <p14:creationId xmlns:p14="http://schemas.microsoft.com/office/powerpoint/2010/main" val="2899425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01C2A-5550-3B8A-9933-6473E4605641}"/>
              </a:ext>
            </a:extLst>
          </p:cNvPr>
          <p:cNvSpPr>
            <a:spLocks noGrp="1"/>
          </p:cNvSpPr>
          <p:nvPr>
            <p:ph type="title"/>
          </p:nvPr>
        </p:nvSpPr>
        <p:spPr>
          <a:xfrm>
            <a:off x="524256" y="841248"/>
            <a:ext cx="10972800" cy="1315467"/>
          </a:xfrm>
        </p:spPr>
        <p:txBody>
          <a:bodyPr>
            <a:noAutofit/>
          </a:bodyPr>
          <a:lstStyle/>
          <a:p>
            <a:r>
              <a:rPr lang="en-US" sz="8800" dirty="0"/>
              <a:t>If the Patient is…Unsure</a:t>
            </a:r>
          </a:p>
        </p:txBody>
      </p:sp>
      <p:sp>
        <p:nvSpPr>
          <p:cNvPr id="3" name="Content Placeholder 2">
            <a:extLst>
              <a:ext uri="{FF2B5EF4-FFF2-40B4-BE49-F238E27FC236}">
                <a16:creationId xmlns:a16="http://schemas.microsoft.com/office/drawing/2014/main" id="{B2C8FA4E-B9D4-E59E-FAE0-4E307D502C50}"/>
              </a:ext>
            </a:extLst>
          </p:cNvPr>
          <p:cNvSpPr>
            <a:spLocks noGrp="1"/>
          </p:cNvSpPr>
          <p:nvPr>
            <p:ph idx="1"/>
          </p:nvPr>
        </p:nvSpPr>
        <p:spPr>
          <a:xfrm>
            <a:off x="524256" y="2359152"/>
            <a:ext cx="21945600" cy="10515600"/>
          </a:xfrm>
        </p:spPr>
        <p:txBody>
          <a:bodyPr/>
          <a:lstStyle/>
          <a:p>
            <a:r>
              <a:rPr lang="en-US" dirty="0"/>
              <a:t>Begin by offering to answer any questions</a:t>
            </a:r>
          </a:p>
          <a:p>
            <a:r>
              <a:rPr lang="en-US" dirty="0"/>
              <a:t>Discuss all options with the patient</a:t>
            </a:r>
          </a:p>
          <a:p>
            <a:r>
              <a:rPr lang="en-US" dirty="0"/>
              <a:t>Ask open-ended, non-directive questions: </a:t>
            </a:r>
            <a:r>
              <a:rPr lang="en-US" i="1" dirty="0"/>
              <a:t>“Can you say more about what you are feeling?”</a:t>
            </a:r>
          </a:p>
          <a:p>
            <a:r>
              <a:rPr lang="en-US" dirty="0"/>
              <a:t>Consider pros and cons of each option, directed by patient concerns and preferences</a:t>
            </a:r>
          </a:p>
          <a:p>
            <a:r>
              <a:rPr lang="en-US" dirty="0"/>
              <a:t>Abortion restrictions may impact timing for decisions</a:t>
            </a:r>
          </a:p>
          <a:p>
            <a:r>
              <a:rPr lang="en-US" dirty="0"/>
              <a:t>Provide information on exposures that may be harmful to a developing pregnancy (e.g. medications, drugs/alcohol, </a:t>
            </a:r>
            <a:r>
              <a:rPr lang="en-US" dirty="0" err="1"/>
              <a:t>etc</a:t>
            </a:r>
            <a:r>
              <a:rPr lang="en-US" dirty="0"/>
              <a:t>)</a:t>
            </a:r>
          </a:p>
          <a:p>
            <a:r>
              <a:rPr lang="en-US" dirty="0"/>
              <a:t>Additional support: All Options </a:t>
            </a:r>
            <a:r>
              <a:rPr lang="en-US" dirty="0" err="1"/>
              <a:t>Talkline</a:t>
            </a:r>
            <a:r>
              <a:rPr lang="en-US" dirty="0"/>
              <a:t>, 1-888-493-0092</a:t>
            </a:r>
          </a:p>
          <a:p>
            <a:r>
              <a:rPr lang="en-US" dirty="0"/>
              <a:t>Reflection exercises</a:t>
            </a:r>
          </a:p>
          <a:p>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E241C89-DD33-983E-B1B3-A2E802F2DC1F}"/>
                  </a:ext>
                </a:extLst>
              </p14:cNvPr>
              <p14:cNvContentPartPr/>
              <p14:nvPr/>
            </p14:nvContentPartPr>
            <p14:xfrm rot="10800000">
              <a:off x="615696" y="2073749"/>
              <a:ext cx="10881360" cy="82966"/>
            </p14:xfrm>
          </p:contentPart>
        </mc:Choice>
        <mc:Fallback xmlns="">
          <p:pic>
            <p:nvPicPr>
              <p:cNvPr id="4" name="Ink 3">
                <a:extLst>
                  <a:ext uri="{FF2B5EF4-FFF2-40B4-BE49-F238E27FC236}">
                    <a16:creationId xmlns:a16="http://schemas.microsoft.com/office/drawing/2014/main" id="{3E241C89-DD33-983E-B1B3-A2E802F2DC1F}"/>
                  </a:ext>
                </a:extLst>
              </p:cNvPr>
              <p:cNvPicPr/>
              <p:nvPr/>
            </p:nvPicPr>
            <p:blipFill>
              <a:blip r:embed="rId4"/>
              <a:stretch>
                <a:fillRect/>
              </a:stretch>
            </p:blipFill>
            <p:spPr>
              <a:xfrm rot="10800000">
                <a:off x="456925" y="1915359"/>
                <a:ext cx="11198541" cy="399386"/>
              </a:xfrm>
              <a:prstGeom prst="rect">
                <a:avLst/>
              </a:prstGeom>
            </p:spPr>
          </p:pic>
        </mc:Fallback>
      </mc:AlternateContent>
      <p:pic>
        <p:nvPicPr>
          <p:cNvPr id="5" name="Picture 4">
            <a:extLst>
              <a:ext uri="{FF2B5EF4-FFF2-40B4-BE49-F238E27FC236}">
                <a16:creationId xmlns:a16="http://schemas.microsoft.com/office/drawing/2014/main" id="{44F08A92-2F09-AC62-3384-AE3050610F78}"/>
              </a:ext>
            </a:extLst>
          </p:cNvPr>
          <p:cNvPicPr>
            <a:picLocks noChangeAspect="1"/>
          </p:cNvPicPr>
          <p:nvPr/>
        </p:nvPicPr>
        <p:blipFill rotWithShape="1">
          <a:blip r:embed="rId5">
            <a:alphaModFix amt="15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a:off x="18690335" y="0"/>
            <a:ext cx="5693664" cy="5684915"/>
          </a:xfrm>
          <a:prstGeom prst="rect">
            <a:avLst/>
          </a:prstGeom>
        </p:spPr>
      </p:pic>
      <p:sp>
        <p:nvSpPr>
          <p:cNvPr id="6" name="Rectangle 7">
            <a:extLst>
              <a:ext uri="{FF2B5EF4-FFF2-40B4-BE49-F238E27FC236}">
                <a16:creationId xmlns:a16="http://schemas.microsoft.com/office/drawing/2014/main" id="{C9548165-D3C4-A337-9865-9576703586B4}"/>
              </a:ext>
            </a:extLst>
          </p:cNvPr>
          <p:cNvSpPr txBox="1">
            <a:spLocks/>
          </p:cNvSpPr>
          <p:nvPr/>
        </p:nvSpPr>
        <p:spPr>
          <a:xfrm>
            <a:off x="300624" y="12924940"/>
            <a:ext cx="475989" cy="3892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25</a:t>
            </a:fld>
            <a:endParaRPr lang="en-US" sz="2000" dirty="0"/>
          </a:p>
        </p:txBody>
      </p:sp>
    </p:spTree>
    <p:extLst>
      <p:ext uri="{BB962C8B-B14F-4D97-AF65-F5344CB8AC3E}">
        <p14:creationId xmlns:p14="http://schemas.microsoft.com/office/powerpoint/2010/main" val="3398026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324" y="606180"/>
            <a:ext cx="4937760" cy="1681227"/>
          </a:xfrm>
        </p:spPr>
        <p:txBody>
          <a:bodyPr>
            <a:noAutofit/>
          </a:bodyPr>
          <a:lstStyle/>
          <a:p>
            <a:pPr algn="r"/>
            <a:r>
              <a:rPr lang="en-US" sz="8800" dirty="0"/>
              <a:t>Other Tips </a:t>
            </a:r>
          </a:p>
        </p:txBody>
      </p:sp>
      <p:sp>
        <p:nvSpPr>
          <p:cNvPr id="3" name="Content Placeholder 2"/>
          <p:cNvSpPr>
            <a:spLocks noGrp="1"/>
          </p:cNvSpPr>
          <p:nvPr>
            <p:ph idx="1"/>
          </p:nvPr>
        </p:nvSpPr>
        <p:spPr>
          <a:xfrm>
            <a:off x="1214324" y="2708031"/>
            <a:ext cx="21303926" cy="9678738"/>
          </a:xfrm>
        </p:spPr>
        <p:txBody>
          <a:bodyPr>
            <a:noAutofit/>
          </a:bodyPr>
          <a:lstStyle/>
          <a:p>
            <a:r>
              <a:rPr lang="en-US" sz="5400" dirty="0"/>
              <a:t>Frequently reflect on your own biases</a:t>
            </a:r>
          </a:p>
          <a:p>
            <a:r>
              <a:rPr lang="en-US" sz="5400" dirty="0"/>
              <a:t>The patient has “the answer,” not you.</a:t>
            </a:r>
          </a:p>
          <a:p>
            <a:r>
              <a:rPr lang="en-US" sz="5400" dirty="0"/>
              <a:t>Use open-ended questions.</a:t>
            </a:r>
          </a:p>
          <a:p>
            <a:r>
              <a:rPr lang="en-US" sz="5400" dirty="0"/>
              <a:t>Affirm and normalize patients’ feelings.</a:t>
            </a:r>
          </a:p>
          <a:p>
            <a:r>
              <a:rPr lang="en-US" sz="5400" dirty="0"/>
              <a:t>Avoid referring to the pregnancy as “baby”.</a:t>
            </a:r>
          </a:p>
          <a:p>
            <a:r>
              <a:rPr lang="en-US" sz="5400" dirty="0"/>
              <a:t>Ask about other supports in the patient’s life.</a:t>
            </a:r>
          </a:p>
          <a:p>
            <a:r>
              <a:rPr lang="en-US" sz="5400" dirty="0"/>
              <a:t>Express your gratitude.</a:t>
            </a:r>
          </a:p>
          <a:p>
            <a:r>
              <a:rPr lang="en-US" sz="5400" dirty="0"/>
              <a:t>It’s okay if they don’t reach a decision.</a:t>
            </a:r>
          </a:p>
          <a:p>
            <a:r>
              <a:rPr lang="en-US" sz="5400" dirty="0"/>
              <a:t>Demonstrate empathy by using the patient’s terms, following their cues</a:t>
            </a:r>
          </a:p>
          <a:p>
            <a:r>
              <a:rPr lang="en-US" sz="5400" dirty="0"/>
              <a:t>Pay attention to both verbal and non-verbal cues</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DF76412-2C55-9A8D-9AA0-64F2940F756D}"/>
                  </a:ext>
                </a:extLst>
              </p14:cNvPr>
              <p14:cNvContentPartPr/>
              <p14:nvPr/>
            </p14:nvContentPartPr>
            <p14:xfrm rot="10800000">
              <a:off x="1305764" y="2186153"/>
              <a:ext cx="4846320" cy="82966"/>
            </p14:xfrm>
          </p:contentPart>
        </mc:Choice>
        <mc:Fallback xmlns="">
          <p:pic>
            <p:nvPicPr>
              <p:cNvPr id="4" name="Ink 3">
                <a:extLst>
                  <a:ext uri="{FF2B5EF4-FFF2-40B4-BE49-F238E27FC236}">
                    <a16:creationId xmlns:a16="http://schemas.microsoft.com/office/drawing/2014/main" id="{2DF76412-2C55-9A8D-9AA0-64F2940F756D}"/>
                  </a:ext>
                </a:extLst>
              </p:cNvPr>
              <p:cNvPicPr/>
              <p:nvPr/>
            </p:nvPicPr>
            <p:blipFill>
              <a:blip r:embed="rId4"/>
              <a:stretch>
                <a:fillRect/>
              </a:stretch>
            </p:blipFill>
            <p:spPr>
              <a:xfrm rot="10800000">
                <a:off x="1147004" y="2027763"/>
                <a:ext cx="5163480" cy="399386"/>
              </a:xfrm>
              <a:prstGeom prst="rect">
                <a:avLst/>
              </a:prstGeom>
            </p:spPr>
          </p:pic>
        </mc:Fallback>
      </mc:AlternateContent>
      <p:sp>
        <p:nvSpPr>
          <p:cNvPr id="5" name="Rectangle 7">
            <a:extLst>
              <a:ext uri="{FF2B5EF4-FFF2-40B4-BE49-F238E27FC236}">
                <a16:creationId xmlns:a16="http://schemas.microsoft.com/office/drawing/2014/main" id="{4E4EEDBA-6B7F-C187-0A38-954885A30397}"/>
              </a:ext>
            </a:extLst>
          </p:cNvPr>
          <p:cNvSpPr txBox="1">
            <a:spLocks/>
          </p:cNvSpPr>
          <p:nvPr/>
        </p:nvSpPr>
        <p:spPr>
          <a:xfrm>
            <a:off x="300624" y="12924940"/>
            <a:ext cx="475989" cy="3892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26</a:t>
            </a:fld>
            <a:endParaRPr lang="en-US" sz="2000" dirty="0"/>
          </a:p>
        </p:txBody>
      </p:sp>
      <p:pic>
        <p:nvPicPr>
          <p:cNvPr id="7" name="Picture 6">
            <a:extLst>
              <a:ext uri="{FF2B5EF4-FFF2-40B4-BE49-F238E27FC236}">
                <a16:creationId xmlns:a16="http://schemas.microsoft.com/office/drawing/2014/main" id="{CF08137D-D8F0-DA65-67DC-91E90A6DFCD8}"/>
              </a:ext>
            </a:extLst>
          </p:cNvPr>
          <p:cNvPicPr>
            <a:picLocks noChangeAspect="1"/>
          </p:cNvPicPr>
          <p:nvPr/>
        </p:nvPicPr>
        <p:blipFill rotWithShape="1">
          <a:blip r:embed="rId5">
            <a:extLst>
              <a:ext uri="{28A0092B-C50C-407E-A947-70E740481C1C}">
                <a14:useLocalDpi xmlns:a14="http://schemas.microsoft.com/office/drawing/2010/main" val="0"/>
              </a:ext>
            </a:extLst>
          </a:blip>
          <a:srcRect t="-884" b="895"/>
          <a:stretch/>
        </p:blipFill>
        <p:spPr>
          <a:xfrm>
            <a:off x="14745850" y="1329231"/>
            <a:ext cx="7772400" cy="7771559"/>
          </a:xfrm>
          <a:prstGeom prst="rect">
            <a:avLst/>
          </a:prstGeom>
        </p:spPr>
      </p:pic>
      <p:sp>
        <p:nvSpPr>
          <p:cNvPr id="8" name="TextBox 7">
            <a:extLst>
              <a:ext uri="{FF2B5EF4-FFF2-40B4-BE49-F238E27FC236}">
                <a16:creationId xmlns:a16="http://schemas.microsoft.com/office/drawing/2014/main" id="{212CA9FF-B8A5-7FEE-7C62-7E5E8D0D2FE1}"/>
              </a:ext>
            </a:extLst>
          </p:cNvPr>
          <p:cNvSpPr txBox="1"/>
          <p:nvPr/>
        </p:nvSpPr>
        <p:spPr>
          <a:xfrm>
            <a:off x="9530256" y="13266030"/>
            <a:ext cx="14853744" cy="43088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bg2"/>
                </a:solidFill>
                <a:effectLst/>
                <a:uFillTx/>
                <a:latin typeface="+mj-lt"/>
                <a:ea typeface="+mj-ea"/>
                <a:cs typeface="+mj-cs"/>
                <a:sym typeface="Helvetica"/>
              </a:rPr>
              <a:t>Conversation by </a:t>
            </a:r>
            <a:r>
              <a:rPr kumimoji="0" lang="en-US" sz="1600" b="0" i="0" u="none" strike="noStrike" cap="none" spc="0" normalizeH="0" baseline="0" dirty="0" err="1">
                <a:ln>
                  <a:noFill/>
                </a:ln>
                <a:solidFill>
                  <a:schemeClr val="bg2"/>
                </a:solidFill>
                <a:effectLst/>
                <a:uFillTx/>
                <a:latin typeface="+mj-lt"/>
                <a:ea typeface="+mj-ea"/>
                <a:cs typeface="+mj-cs"/>
                <a:sym typeface="Helvetica"/>
              </a:rPr>
              <a:t>Sunardi</a:t>
            </a:r>
            <a:r>
              <a:rPr kumimoji="0" lang="en-US" sz="1600" b="0" i="0" u="none" strike="noStrike" cap="none" spc="0" normalizeH="0" baseline="0" dirty="0">
                <a:ln>
                  <a:noFill/>
                </a:ln>
                <a:solidFill>
                  <a:schemeClr val="bg2"/>
                </a:solidFill>
                <a:effectLst/>
                <a:uFillTx/>
                <a:latin typeface="+mj-lt"/>
                <a:ea typeface="+mj-ea"/>
                <a:cs typeface="+mj-cs"/>
                <a:sym typeface="Helvetica"/>
              </a:rPr>
              <a:t> from &lt;a </a:t>
            </a:r>
            <a:r>
              <a:rPr kumimoji="0" lang="en-US" sz="1600" b="0" i="0" u="none" strike="noStrike" cap="none" spc="0" normalizeH="0" baseline="0" dirty="0" err="1">
                <a:ln>
                  <a:noFill/>
                </a:ln>
                <a:solidFill>
                  <a:schemeClr val="bg2"/>
                </a:solidFill>
                <a:effectLst/>
                <a:uFillTx/>
                <a:latin typeface="+mj-lt"/>
                <a:ea typeface="+mj-ea"/>
                <a:cs typeface="+mj-cs"/>
                <a:sym typeface="Helvetica"/>
              </a:rPr>
              <a:t>href</a:t>
            </a:r>
            <a:r>
              <a:rPr kumimoji="0" lang="en-US" sz="1600" b="0" i="0" u="none" strike="noStrike" cap="none" spc="0" normalizeH="0" baseline="0" dirty="0">
                <a:ln>
                  <a:noFill/>
                </a:ln>
                <a:solidFill>
                  <a:schemeClr val="bg2"/>
                </a:solidFill>
                <a:effectLst/>
                <a:uFillTx/>
                <a:latin typeface="+mj-lt"/>
                <a:ea typeface="+mj-ea"/>
                <a:cs typeface="+mj-cs"/>
                <a:sym typeface="Helvetica"/>
              </a:rPr>
              <a:t>="https://</a:t>
            </a:r>
            <a:r>
              <a:rPr kumimoji="0" lang="en-US" sz="1600" b="0" i="0" u="none" strike="noStrike" cap="none" spc="0" normalizeH="0" baseline="0" dirty="0" err="1">
                <a:ln>
                  <a:noFill/>
                </a:ln>
                <a:solidFill>
                  <a:schemeClr val="bg2"/>
                </a:solidFill>
                <a:effectLst/>
                <a:uFillTx/>
                <a:latin typeface="+mj-lt"/>
                <a:ea typeface="+mj-ea"/>
                <a:cs typeface="+mj-cs"/>
                <a:sym typeface="Helvetica"/>
              </a:rPr>
              <a:t>thenounproject.com</a:t>
            </a:r>
            <a:r>
              <a:rPr kumimoji="0" lang="en-US" sz="1600" b="0" i="0" u="none" strike="noStrike" cap="none" spc="0" normalizeH="0" baseline="0" dirty="0">
                <a:ln>
                  <a:noFill/>
                </a:ln>
                <a:solidFill>
                  <a:schemeClr val="bg2"/>
                </a:solidFill>
                <a:effectLst/>
                <a:uFillTx/>
                <a:latin typeface="+mj-lt"/>
                <a:ea typeface="+mj-ea"/>
                <a:cs typeface="+mj-cs"/>
                <a:sym typeface="Helvetica"/>
              </a:rPr>
              <a:t>/browse/icons/term/conversation/" target="_blank" title="Conversation Icons"&gt;Noun Project&lt;/a&gt; (CC BY 3.0)</a:t>
            </a:r>
          </a:p>
        </p:txBody>
      </p:sp>
    </p:spTree>
    <p:extLst>
      <p:ext uri="{BB962C8B-B14F-4D97-AF65-F5344CB8AC3E}">
        <p14:creationId xmlns:p14="http://schemas.microsoft.com/office/powerpoint/2010/main" val="1400909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AA20-BAC7-C884-7D01-28BCB30E34CD}"/>
              </a:ext>
            </a:extLst>
          </p:cNvPr>
          <p:cNvSpPr>
            <a:spLocks noGrp="1"/>
          </p:cNvSpPr>
          <p:nvPr>
            <p:ph type="title"/>
          </p:nvPr>
        </p:nvSpPr>
        <p:spPr>
          <a:xfrm>
            <a:off x="780288" y="293877"/>
            <a:ext cx="19921728" cy="2083563"/>
          </a:xfrm>
        </p:spPr>
        <p:txBody>
          <a:bodyPr>
            <a:normAutofit/>
          </a:bodyPr>
          <a:lstStyle/>
          <a:p>
            <a:r>
              <a:rPr lang="en-US" sz="8800" dirty="0"/>
              <a:t>OARS Model: Essential Communication Skills</a:t>
            </a:r>
          </a:p>
        </p:txBody>
      </p:sp>
      <p:sp>
        <p:nvSpPr>
          <p:cNvPr id="3" name="Content Placeholder 2">
            <a:extLst>
              <a:ext uri="{FF2B5EF4-FFF2-40B4-BE49-F238E27FC236}">
                <a16:creationId xmlns:a16="http://schemas.microsoft.com/office/drawing/2014/main" id="{44706C9C-E3E1-891D-25FA-49536A4B7E9E}"/>
              </a:ext>
            </a:extLst>
          </p:cNvPr>
          <p:cNvSpPr>
            <a:spLocks noGrp="1"/>
          </p:cNvSpPr>
          <p:nvPr>
            <p:ph idx="1"/>
          </p:nvPr>
        </p:nvSpPr>
        <p:spPr>
          <a:xfrm>
            <a:off x="780288" y="2377440"/>
            <a:ext cx="20433792" cy="10515600"/>
          </a:xfrm>
        </p:spPr>
        <p:txBody>
          <a:bodyPr>
            <a:noAutofit/>
          </a:bodyPr>
          <a:lstStyle/>
          <a:p>
            <a:r>
              <a:rPr lang="en-US" sz="4600" dirty="0"/>
              <a:t>Open-Ended Questions</a:t>
            </a:r>
          </a:p>
          <a:p>
            <a:pPr lvl="1"/>
            <a:r>
              <a:rPr lang="en-US" sz="4600" dirty="0"/>
              <a:t>Establish a safe environment</a:t>
            </a:r>
          </a:p>
          <a:p>
            <a:pPr lvl="1"/>
            <a:r>
              <a:rPr lang="en-US" sz="4600" dirty="0"/>
              <a:t>Explore, clarify, gain an understanding of your patient’s world and perspective</a:t>
            </a:r>
          </a:p>
          <a:p>
            <a:r>
              <a:rPr lang="en-US" sz="4600" dirty="0"/>
              <a:t>Affirming</a:t>
            </a:r>
          </a:p>
          <a:p>
            <a:pPr lvl="1"/>
            <a:r>
              <a:rPr lang="en-US" sz="4600" dirty="0"/>
              <a:t>Build rapport, demonstrate empathy, affirm your patient’s strengths and abilities</a:t>
            </a:r>
          </a:p>
          <a:p>
            <a:pPr lvl="1"/>
            <a:r>
              <a:rPr lang="en-US" sz="4600" i="1" dirty="0"/>
              <a:t>“It’s great that you are here today. It’s not always easy…”</a:t>
            </a:r>
            <a:endParaRPr lang="en-US" sz="4600" dirty="0"/>
          </a:p>
          <a:p>
            <a:r>
              <a:rPr lang="en-US" sz="4600" dirty="0"/>
              <a:t>Reflective Listening</a:t>
            </a:r>
          </a:p>
          <a:p>
            <a:pPr lvl="1"/>
            <a:r>
              <a:rPr lang="en-US" sz="4600" dirty="0"/>
              <a:t>Listen, observe, and share (reflect on) your own perceptions of what your patient shares</a:t>
            </a:r>
          </a:p>
          <a:p>
            <a:pPr lvl="1"/>
            <a:r>
              <a:rPr lang="en-US" sz="4600" dirty="0"/>
              <a:t>Reflect on the words they use and their behaviors/feelings</a:t>
            </a:r>
          </a:p>
          <a:p>
            <a:r>
              <a:rPr lang="en-US" sz="4600" dirty="0"/>
              <a:t>Summarizing</a:t>
            </a:r>
          </a:p>
          <a:p>
            <a:pPr lvl="1"/>
            <a:r>
              <a:rPr lang="en-US" sz="4600" dirty="0"/>
              <a:t>Collective summary, linking summary, transitional summary to close</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5E274A5-1765-DE2F-A97A-7DC91B107981}"/>
                  </a:ext>
                </a:extLst>
              </p14:cNvPr>
              <p14:cNvContentPartPr/>
              <p14:nvPr/>
            </p14:nvContentPartPr>
            <p14:xfrm rot="10800000">
              <a:off x="826008" y="1975104"/>
              <a:ext cx="19476720" cy="82966"/>
            </p14:xfrm>
          </p:contentPart>
        </mc:Choice>
        <mc:Fallback xmlns="">
          <p:pic>
            <p:nvPicPr>
              <p:cNvPr id="4" name="Ink 3">
                <a:extLst>
                  <a:ext uri="{FF2B5EF4-FFF2-40B4-BE49-F238E27FC236}">
                    <a16:creationId xmlns:a16="http://schemas.microsoft.com/office/drawing/2014/main" id="{45E274A5-1765-DE2F-A97A-7DC91B107981}"/>
                  </a:ext>
                </a:extLst>
              </p:cNvPr>
              <p:cNvPicPr/>
              <p:nvPr/>
            </p:nvPicPr>
            <p:blipFill>
              <a:blip r:embed="rId4"/>
              <a:stretch>
                <a:fillRect/>
              </a:stretch>
            </p:blipFill>
            <p:spPr>
              <a:xfrm rot="10800000">
                <a:off x="667236" y="1816714"/>
                <a:ext cx="19793903" cy="399386"/>
              </a:xfrm>
              <a:prstGeom prst="rect">
                <a:avLst/>
              </a:prstGeom>
            </p:spPr>
          </p:pic>
        </mc:Fallback>
      </mc:AlternateContent>
      <p:pic>
        <p:nvPicPr>
          <p:cNvPr id="5" name="Picture 4">
            <a:extLst>
              <a:ext uri="{FF2B5EF4-FFF2-40B4-BE49-F238E27FC236}">
                <a16:creationId xmlns:a16="http://schemas.microsoft.com/office/drawing/2014/main" id="{DE5ED8E0-9F13-23A7-5FBE-70949E8B9946}"/>
              </a:ext>
            </a:extLst>
          </p:cNvPr>
          <p:cNvPicPr>
            <a:picLocks noChangeAspect="1"/>
          </p:cNvPicPr>
          <p:nvPr/>
        </p:nvPicPr>
        <p:blipFill rotWithShape="1">
          <a:blip r:embed="rId5">
            <a:alphaModFix amt="15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V="1">
            <a:off x="17803671" y="7145782"/>
            <a:ext cx="6580329" cy="6570218"/>
          </a:xfrm>
          <a:prstGeom prst="rect">
            <a:avLst/>
          </a:prstGeom>
        </p:spPr>
      </p:pic>
      <p:sp>
        <p:nvSpPr>
          <p:cNvPr id="6" name="Rectangle 7">
            <a:extLst>
              <a:ext uri="{FF2B5EF4-FFF2-40B4-BE49-F238E27FC236}">
                <a16:creationId xmlns:a16="http://schemas.microsoft.com/office/drawing/2014/main" id="{529C9010-03F0-2FFC-FEE5-4959FA8EA385}"/>
              </a:ext>
            </a:extLst>
          </p:cNvPr>
          <p:cNvSpPr txBox="1">
            <a:spLocks/>
          </p:cNvSpPr>
          <p:nvPr/>
        </p:nvSpPr>
        <p:spPr>
          <a:xfrm>
            <a:off x="300624" y="12924940"/>
            <a:ext cx="475989" cy="3892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27</a:t>
            </a:fld>
            <a:endParaRPr lang="en-US" sz="2000" dirty="0"/>
          </a:p>
        </p:txBody>
      </p:sp>
    </p:spTree>
    <p:extLst>
      <p:ext uri="{BB962C8B-B14F-4D97-AF65-F5344CB8AC3E}">
        <p14:creationId xmlns:p14="http://schemas.microsoft.com/office/powerpoint/2010/main" val="433538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318731" y="35169"/>
            <a:ext cx="13746538" cy="2262695"/>
          </a:xfrm>
          <a:prstGeom prst="rect">
            <a:avLst/>
          </a:prstGeom>
        </p:spPr>
        <p:txBody>
          <a:bodyPr anchor="t">
            <a:noAutofit/>
          </a:bodyPr>
          <a:lstStyle/>
          <a:p>
            <a:pPr algn="ctr">
              <a:lnSpc>
                <a:spcPts val="12500"/>
              </a:lnSpc>
            </a:pPr>
            <a:r>
              <a:rPr lang="en-US" sz="8800" dirty="0"/>
              <a:t>Exercise:</a:t>
            </a:r>
            <a:br>
              <a:rPr lang="en-US" sz="8800" dirty="0"/>
            </a:br>
            <a:r>
              <a:rPr lang="en-US" sz="8800" dirty="0"/>
              <a:t>Pregnancy Options Counseling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088880" y="1643596"/>
              <a:ext cx="4206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930120" y="1485206"/>
                <a:ext cx="4523400"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
        <p:nvSpPr>
          <p:cNvPr id="2" name="Content Placeholder 2">
            <a:extLst>
              <a:ext uri="{FF2B5EF4-FFF2-40B4-BE49-F238E27FC236}">
                <a16:creationId xmlns:a16="http://schemas.microsoft.com/office/drawing/2014/main" id="{E2E56029-53C4-D345-831E-C0206D884F4C}"/>
              </a:ext>
            </a:extLst>
          </p:cNvPr>
          <p:cNvSpPr txBox="1">
            <a:spLocks/>
          </p:cNvSpPr>
          <p:nvPr/>
        </p:nvSpPr>
        <p:spPr>
          <a:xfrm>
            <a:off x="6156435" y="3768313"/>
            <a:ext cx="12071130" cy="7521009"/>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r>
              <a:rPr lang="en-US" dirty="0">
                <a:solidFill>
                  <a:schemeClr val="bg2"/>
                </a:solidFill>
              </a:rPr>
              <a:t>Pair up/break out rooms</a:t>
            </a:r>
          </a:p>
          <a:p>
            <a:pPr hangingPunct="1"/>
            <a:r>
              <a:rPr lang="en-US" dirty="0">
                <a:solidFill>
                  <a:schemeClr val="bg2"/>
                </a:solidFill>
              </a:rPr>
              <a:t>One person represents the clinician, the other is the patient – then switch</a:t>
            </a:r>
          </a:p>
          <a:p>
            <a:pPr hangingPunct="1"/>
            <a:r>
              <a:rPr lang="en-US" dirty="0">
                <a:solidFill>
                  <a:schemeClr val="bg2"/>
                </a:solidFill>
              </a:rPr>
              <a:t>Practice all-options pregnancy counseling by disclosing a positive pregnancy test result and discussing pregnancy options.</a:t>
            </a:r>
          </a:p>
          <a:p>
            <a:pPr lvl="1" hangingPunct="1"/>
            <a:r>
              <a:rPr lang="en-US" dirty="0">
                <a:solidFill>
                  <a:schemeClr val="bg2"/>
                </a:solidFill>
              </a:rPr>
              <a:t>As the patient – create your own backstory regarding how you feel about this pregnancy</a:t>
            </a:r>
          </a:p>
        </p:txBody>
      </p:sp>
    </p:spTree>
    <p:extLst>
      <p:ext uri="{BB962C8B-B14F-4D97-AF65-F5344CB8AC3E}">
        <p14:creationId xmlns:p14="http://schemas.microsoft.com/office/powerpoint/2010/main" val="269078308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318731" y="35169"/>
            <a:ext cx="13746538" cy="2262695"/>
          </a:xfrm>
          <a:prstGeom prst="rect">
            <a:avLst/>
          </a:prstGeom>
        </p:spPr>
        <p:txBody>
          <a:bodyPr anchor="t">
            <a:noAutofit/>
          </a:bodyPr>
          <a:lstStyle/>
          <a:p>
            <a:pPr algn="ctr">
              <a:lnSpc>
                <a:spcPts val="12500"/>
              </a:lnSpc>
            </a:pPr>
            <a:r>
              <a:rPr lang="en-US" sz="8800" dirty="0"/>
              <a:t>Exercise: </a:t>
            </a:r>
            <a:br>
              <a:rPr lang="en-US" sz="8800" dirty="0"/>
            </a:br>
            <a:r>
              <a:rPr lang="en-US" sz="8800" dirty="0"/>
              <a:t>Effective Client-Centered Counseling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088880" y="1643596"/>
              <a:ext cx="4206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930120" y="1485206"/>
                <a:ext cx="4523400"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pic>
        <p:nvPicPr>
          <p:cNvPr id="3" name="Picture 2" descr="shallow focus photo of woman in beige open cardigan">
            <a:extLst>
              <a:ext uri="{FF2B5EF4-FFF2-40B4-BE49-F238E27FC236}">
                <a16:creationId xmlns:a16="http://schemas.microsoft.com/office/drawing/2014/main" id="{FFB3B497-1AB3-6A86-2484-D10426BBE7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1362" y="5540621"/>
            <a:ext cx="9403624" cy="62821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226041-D4FA-78B3-67A5-8F64975C44A4}"/>
              </a:ext>
            </a:extLst>
          </p:cNvPr>
          <p:cNvSpPr txBox="1"/>
          <p:nvPr/>
        </p:nvSpPr>
        <p:spPr>
          <a:xfrm>
            <a:off x="19969011" y="13139335"/>
            <a:ext cx="4414989"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800" dirty="0">
                <a:solidFill>
                  <a:schemeClr val="bg2"/>
                </a:solidFill>
              </a:rPr>
              <a:t>Image source: https://</a:t>
            </a:r>
            <a:r>
              <a:rPr lang="en-US" sz="1800" dirty="0" err="1">
                <a:solidFill>
                  <a:schemeClr val="bg2"/>
                </a:solidFill>
              </a:rPr>
              <a:t>unsplash.com</a:t>
            </a:r>
            <a:r>
              <a:rPr lang="en-US" sz="1800" dirty="0">
                <a:solidFill>
                  <a:schemeClr val="bg2"/>
                </a:solidFill>
              </a:rPr>
              <a:t>/s/photos/</a:t>
            </a:r>
          </a:p>
          <a:p>
            <a:pPr marL="0" marR="0" indent="0" algn="l" defTabSz="18288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255622655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88905" y="5804574"/>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000012" y="5715657"/>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43140" y="5076479"/>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accent3"/>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26328"/>
            <a:ext cx="11734290" cy="1619736"/>
          </a:xfrm>
          <a:prstGeom prst="rect">
            <a:avLst/>
          </a:prstGeom>
        </p:spPr>
        <p:txBody>
          <a:bodyPr anchor="t">
            <a:noAutofit/>
          </a:bodyPr>
          <a:lstStyle/>
          <a:p>
            <a:pPr algn="l">
              <a:lnSpc>
                <a:spcPts val="12500"/>
              </a:lnSpc>
            </a:pPr>
            <a:r>
              <a:rPr lang="en-US" sz="8800" dirty="0"/>
              <a:t>Key Takeaways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121445" y="2646064"/>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62678" y="2487674"/>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tx2"/>
              </a:buClr>
              <a:buAutoNum type="arabicPeriod"/>
            </a:pPr>
            <a:endParaRPr lang="en-US" sz="5400" b="0" dirty="0">
              <a:solidFill>
                <a:schemeClr val="tx2"/>
              </a:solidFill>
              <a:latin typeface="+mn-lt"/>
            </a:endParaRPr>
          </a:p>
        </p:txBody>
      </p:sp>
      <p:sp>
        <p:nvSpPr>
          <p:cNvPr id="3" name="Content Placeholder 2">
            <a:extLst>
              <a:ext uri="{FF2B5EF4-FFF2-40B4-BE49-F238E27FC236}">
                <a16:creationId xmlns:a16="http://schemas.microsoft.com/office/drawing/2014/main" id="{B4115BFB-E6A0-75C7-9857-B80AB5105EB5}"/>
              </a:ext>
            </a:extLst>
          </p:cNvPr>
          <p:cNvSpPr txBox="1">
            <a:spLocks/>
          </p:cNvSpPr>
          <p:nvPr/>
        </p:nvSpPr>
        <p:spPr>
          <a:xfrm>
            <a:off x="913618" y="2986872"/>
            <a:ext cx="14735908" cy="970280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r>
              <a:rPr lang="en-US" dirty="0">
                <a:solidFill>
                  <a:schemeClr val="bg2"/>
                </a:solidFill>
              </a:rPr>
              <a:t>Patients should be counseled on all options for pregnancy</a:t>
            </a:r>
          </a:p>
          <a:p>
            <a:pPr hangingPunct="1"/>
            <a:r>
              <a:rPr lang="en-US" dirty="0">
                <a:solidFill>
                  <a:schemeClr val="bg2"/>
                </a:solidFill>
              </a:rPr>
              <a:t>Some patients are certain of their plan for their pregnancy, while others may be less clear. Individualizing counseling is key. </a:t>
            </a:r>
          </a:p>
          <a:p>
            <a:pPr hangingPunct="1"/>
            <a:r>
              <a:rPr lang="en-US" dirty="0">
                <a:solidFill>
                  <a:schemeClr val="bg2"/>
                </a:solidFill>
              </a:rPr>
              <a:t>Your role is to provide a </a:t>
            </a:r>
            <a:r>
              <a:rPr lang="en-US" b="1" dirty="0">
                <a:solidFill>
                  <a:schemeClr val="accent1"/>
                </a:solidFill>
              </a:rPr>
              <a:t>safe and supportive environment</a:t>
            </a:r>
            <a:r>
              <a:rPr lang="en-US" dirty="0">
                <a:solidFill>
                  <a:schemeClr val="bg2"/>
                </a:solidFill>
              </a:rPr>
              <a:t> and </a:t>
            </a:r>
            <a:r>
              <a:rPr lang="en-US" b="1" dirty="0">
                <a:solidFill>
                  <a:schemeClr val="accent1"/>
                </a:solidFill>
              </a:rPr>
              <a:t>information, resources, and services</a:t>
            </a:r>
            <a:r>
              <a:rPr lang="en-US" dirty="0">
                <a:solidFill>
                  <a:schemeClr val="bg2"/>
                </a:solidFill>
              </a:rPr>
              <a:t> that meet patients’ needs.</a:t>
            </a:r>
          </a:p>
          <a:p>
            <a:pPr hangingPunct="1"/>
            <a:r>
              <a:rPr lang="en-US" dirty="0">
                <a:solidFill>
                  <a:schemeClr val="bg2"/>
                </a:solidFill>
              </a:rPr>
              <a:t>Access to abortion is variable and complex, knowing state laws and available resources is important.    </a:t>
            </a:r>
          </a:p>
        </p:txBody>
      </p:sp>
      <p:pic>
        <p:nvPicPr>
          <p:cNvPr id="5" name="Picture 4">
            <a:extLst>
              <a:ext uri="{FF2B5EF4-FFF2-40B4-BE49-F238E27FC236}">
                <a16:creationId xmlns:a16="http://schemas.microsoft.com/office/drawing/2014/main" id="{87971B73-B086-102E-47BE-5C9FB6E0D622}"/>
              </a:ext>
            </a:extLst>
          </p:cNvPr>
          <p:cNvPicPr>
            <a:picLocks noChangeAspect="1"/>
          </p:cNvPicPr>
          <p:nvPr/>
        </p:nvPicPr>
        <p:blipFill rotWithShape="1">
          <a:blip r:embed="rId5">
            <a:alphaModFix amt="20000"/>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8934592" cy="5632311"/>
          </a:xfrm>
          <a:prstGeom prst="rect">
            <a:avLst/>
          </a:prstGeom>
        </p:spPr>
        <p:txBody>
          <a:bodyPr wrap="square">
            <a:spAutoFit/>
          </a:bodyPr>
          <a:lstStyle/>
          <a:p>
            <a:pPr marL="571500" indent="-571500">
              <a:buClr>
                <a:schemeClr val="bg2"/>
              </a:buClr>
              <a:buFont typeface="Arial" panose="020B0604020202020204" pitchFamily="34" charset="0"/>
              <a:buChar char="•"/>
            </a:pPr>
            <a:r>
              <a:rPr lang="en-US" dirty="0">
                <a:hlinkClick r:id="rId9"/>
              </a:rPr>
              <a:t>Provide Pregnancy Referrals Toolkit</a:t>
            </a:r>
            <a:endParaRPr lang="en-US" dirty="0"/>
          </a:p>
          <a:p>
            <a:pPr marL="571500" indent="-571500">
              <a:buClr>
                <a:schemeClr val="bg2"/>
              </a:buClr>
              <a:buFont typeface="Arial" panose="020B0604020202020204" pitchFamily="34" charset="0"/>
              <a:buChar char="•"/>
            </a:pPr>
            <a:r>
              <a:rPr lang="en-US" dirty="0">
                <a:hlinkClick r:id="rId10"/>
              </a:rPr>
              <a:t>Provide Abortion Referrals Toolkit</a:t>
            </a:r>
            <a:r>
              <a:rPr lang="en-US" dirty="0"/>
              <a:t> </a:t>
            </a:r>
          </a:p>
          <a:p>
            <a:pPr marL="571500" indent="-571500">
              <a:buClr>
                <a:schemeClr val="bg2"/>
              </a:buClr>
              <a:buFont typeface="Arial" panose="020B0604020202020204" pitchFamily="34" charset="0"/>
              <a:buChar char="•"/>
            </a:pPr>
            <a:r>
              <a:rPr lang="en-US" dirty="0">
                <a:hlinkClick r:id="rId11"/>
              </a:rPr>
              <a:t>Provide Practice Guide on All-Options Counseling</a:t>
            </a:r>
            <a:endParaRPr lang="en-US" dirty="0"/>
          </a:p>
          <a:p>
            <a:pPr marL="571500" indent="-571500">
              <a:buClr>
                <a:schemeClr val="bg2"/>
              </a:buClr>
              <a:buFont typeface="Arial" panose="020B0604020202020204" pitchFamily="34" charset="0"/>
              <a:buChar char="•"/>
            </a:pPr>
            <a:r>
              <a:rPr lang="en-US" dirty="0">
                <a:hlinkClick r:id="rId12"/>
              </a:rPr>
              <a:t>National Network of Abortion Funds</a:t>
            </a:r>
            <a:endParaRPr lang="en-US" dirty="0"/>
          </a:p>
          <a:p>
            <a:pPr marL="571500" indent="-571500">
              <a:buClr>
                <a:schemeClr val="bg2"/>
              </a:buClr>
              <a:buFont typeface="Arial" panose="020B0604020202020204" pitchFamily="34" charset="0"/>
              <a:buChar char="•"/>
            </a:pPr>
            <a:r>
              <a:rPr lang="en-US" dirty="0">
                <a:hlinkClick r:id="rId13"/>
              </a:rPr>
              <a:t>Apiary Practical Support</a:t>
            </a:r>
            <a:endParaRPr lang="en-US" dirty="0"/>
          </a:p>
          <a:p>
            <a:pPr marL="571500" indent="-571500">
              <a:buClr>
                <a:schemeClr val="bg2"/>
              </a:buClr>
              <a:buFont typeface="Arial" panose="020B0604020202020204" pitchFamily="34" charset="0"/>
              <a:buChar char="•"/>
            </a:pPr>
            <a:r>
              <a:rPr lang="en-US" dirty="0">
                <a:hlinkClick r:id="rId14"/>
              </a:rPr>
              <a:t>Plan C</a:t>
            </a:r>
            <a:endParaRPr lang="en-US" dirty="0"/>
          </a:p>
          <a:p>
            <a:pPr marL="571500" indent="-571500">
              <a:buClr>
                <a:schemeClr val="bg2"/>
              </a:buClr>
              <a:buFont typeface="Arial" panose="020B0604020202020204" pitchFamily="34" charset="0"/>
              <a:buChar char="•"/>
            </a:pPr>
            <a:r>
              <a:rPr lang="en-US" dirty="0">
                <a:hlinkClick r:id="rId15"/>
              </a:rPr>
              <a:t>All-Options</a:t>
            </a:r>
            <a:endParaRPr lang="en-US" dirty="0"/>
          </a:p>
          <a:p>
            <a:pPr marL="571500" indent="-571500">
              <a:buClr>
                <a:schemeClr val="bg2"/>
              </a:buClr>
              <a:buFont typeface="Arial" panose="020B0604020202020204" pitchFamily="34" charset="0"/>
              <a:buChar char="•"/>
            </a:pPr>
            <a:r>
              <a:rPr lang="en-US" dirty="0">
                <a:hlinkClick r:id="rId16"/>
              </a:rPr>
              <a:t>Nondirective Options Counseling Job Aid</a:t>
            </a:r>
            <a:endParaRPr lang="en-US" dirty="0"/>
          </a:p>
          <a:p>
            <a:pPr marL="571500" indent="-571500">
              <a:buClr>
                <a:schemeClr val="bg2"/>
              </a:buClr>
              <a:buFont typeface="Arial" panose="020B0604020202020204" pitchFamily="34" charset="0"/>
              <a:buChar char="•"/>
            </a:pPr>
            <a:r>
              <a:rPr lang="en-US" dirty="0">
                <a:hlinkClick r:id="rId17"/>
              </a:rPr>
              <a:t>OARS Model Job Aid</a:t>
            </a:r>
            <a:endParaRPr lang="en-US" dirty="0"/>
          </a:p>
        </p:txBody>
      </p:sp>
      <p:pic>
        <p:nvPicPr>
          <p:cNvPr id="4" name="Picture Placeholder 3">
            <a:extLst>
              <a:ext uri="{FF2B5EF4-FFF2-40B4-BE49-F238E27FC236}">
                <a16:creationId xmlns:a16="http://schemas.microsoft.com/office/drawing/2014/main" id="{C66BCF57-9B61-6DA5-6E33-7BE1108B3852}"/>
              </a:ext>
            </a:extLst>
          </p:cNvPr>
          <p:cNvPicPr>
            <a:picLocks noGrp="1" noChangeAspect="1"/>
          </p:cNvPicPr>
          <p:nvPr>
            <p:ph type="pic" idx="13"/>
          </p:nvPr>
        </p:nvPicPr>
        <p:blipFill rotWithShape="1">
          <a:blip r:embed="rId18">
            <a:duotone>
              <a:schemeClr val="accent1">
                <a:shade val="45000"/>
                <a:satMod val="135000"/>
              </a:schemeClr>
              <a:prstClr val="white"/>
            </a:duotone>
            <a:alphaModFix amt="20000"/>
            <a:extLst>
              <a:ext uri="{BEBA8EAE-BF5A-486C-A8C5-ECC9F3942E4B}">
                <a14:imgProps xmlns:a14="http://schemas.microsoft.com/office/drawing/2010/main">
                  <a14:imgLayer r:embed="rId19">
                    <a14:imgEffect>
                      <a14:colorTemperature colorTemp="4700"/>
                    </a14:imgEffect>
                    <a14:imgEffect>
                      <a14:saturation sat="0"/>
                    </a14:imgEffect>
                  </a14:imgLayer>
                </a14:imgProps>
              </a:ext>
              <a:ext uri="{28A0092B-C50C-407E-A947-70E740481C1C}">
                <a14:useLocalDpi xmlns:a14="http://schemas.microsoft.com/office/drawing/2010/main" val="0"/>
              </a:ext>
            </a:extLst>
          </a:blip>
          <a:srcRect t="413" b="413"/>
          <a:stretch/>
        </p:blipFill>
        <p:spPr>
          <a:xfrm>
            <a:off x="10116790" y="-67789"/>
            <a:ext cx="13830300" cy="13715996"/>
          </a:xfrm>
          <a:prstGeom prst="rect">
            <a:avLst/>
          </a:prstGeom>
        </p:spPr>
      </p:pic>
    </p:spTree>
    <p:extLst>
      <p:ext uri="{BB962C8B-B14F-4D97-AF65-F5344CB8AC3E}">
        <p14:creationId xmlns:p14="http://schemas.microsoft.com/office/powerpoint/2010/main" val="344984710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b="49370"/>
          <a:stretch/>
        </p:blipFill>
        <p:spPr>
          <a:xfrm>
            <a:off x="-2899199" y="-4413504"/>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5"/>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BFD9811-EBD7-A22E-AC5B-CDC618D090A5}"/>
              </a:ext>
            </a:extLst>
          </p:cNvPr>
          <p:cNvSpPr/>
          <p:nvPr/>
        </p:nvSpPr>
        <p:spPr>
          <a:xfrm>
            <a:off x="15435072" y="7941975"/>
            <a:ext cx="1828800" cy="1092978"/>
          </a:xfrm>
          <a:prstGeom prst="rect">
            <a:avLst/>
          </a:prstGeom>
          <a:solidFill>
            <a:schemeClr val="tx1"/>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17" name="Rectangle 16">
            <a:extLst>
              <a:ext uri="{FF2B5EF4-FFF2-40B4-BE49-F238E27FC236}">
                <a16:creationId xmlns:a16="http://schemas.microsoft.com/office/drawing/2014/main" id="{6BBDAFE7-0C3C-3824-3E9D-76F93698D95C}"/>
              </a:ext>
            </a:extLst>
          </p:cNvPr>
          <p:cNvSpPr/>
          <p:nvPr/>
        </p:nvSpPr>
        <p:spPr>
          <a:xfrm>
            <a:off x="13895420" y="5264793"/>
            <a:ext cx="1865376" cy="1531890"/>
          </a:xfrm>
          <a:prstGeom prst="rect">
            <a:avLst/>
          </a:prstGeom>
          <a:solidFill>
            <a:schemeClr val="tx1"/>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18" name="Rectangle 17">
            <a:extLst>
              <a:ext uri="{FF2B5EF4-FFF2-40B4-BE49-F238E27FC236}">
                <a16:creationId xmlns:a16="http://schemas.microsoft.com/office/drawing/2014/main" id="{8CCD98BB-70BD-1989-92F2-F154D7728791}"/>
              </a:ext>
            </a:extLst>
          </p:cNvPr>
          <p:cNvSpPr/>
          <p:nvPr/>
        </p:nvSpPr>
        <p:spPr>
          <a:xfrm>
            <a:off x="14066956" y="9662160"/>
            <a:ext cx="1587572" cy="1267167"/>
          </a:xfrm>
          <a:prstGeom prst="rect">
            <a:avLst/>
          </a:prstGeom>
          <a:solidFill>
            <a:schemeClr val="tx1"/>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 name="Rectangle 1">
            <a:extLst>
              <a:ext uri="{FF2B5EF4-FFF2-40B4-BE49-F238E27FC236}">
                <a16:creationId xmlns:a16="http://schemas.microsoft.com/office/drawing/2014/main" id="{3E2A3BEF-3876-E362-C55B-0B4638549946}"/>
              </a:ext>
            </a:extLst>
          </p:cNvPr>
          <p:cNvSpPr/>
          <p:nvPr/>
        </p:nvSpPr>
        <p:spPr>
          <a:xfrm>
            <a:off x="7315200" y="8209722"/>
            <a:ext cx="556591" cy="695739"/>
          </a:xfrm>
          <a:prstGeom prst="rect">
            <a:avLst/>
          </a:prstGeom>
          <a:solidFill>
            <a:schemeClr val="tx1"/>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6" name="TextBox 5">
            <a:extLst>
              <a:ext uri="{FF2B5EF4-FFF2-40B4-BE49-F238E27FC236}">
                <a16:creationId xmlns:a16="http://schemas.microsoft.com/office/drawing/2014/main" id="{60FCC18E-60B0-D207-144E-09A14FCCC579}"/>
              </a:ext>
            </a:extLst>
          </p:cNvPr>
          <p:cNvSpPr txBox="1"/>
          <p:nvPr/>
        </p:nvSpPr>
        <p:spPr>
          <a:xfrm>
            <a:off x="11771290" y="13033422"/>
            <a:ext cx="12337960" cy="400110"/>
          </a:xfrm>
          <a:prstGeom prst="rect">
            <a:avLst/>
          </a:prstGeom>
          <a:noFill/>
        </p:spPr>
        <p:txBody>
          <a:bodyPr wrap="square" rtlCol="0">
            <a:spAutoFit/>
          </a:bodyPr>
          <a:lstStyle/>
          <a:p>
            <a:pPr algn="r"/>
            <a:r>
              <a:rPr lang="en-US" sz="2000" dirty="0">
                <a:solidFill>
                  <a:schemeClr val="bg2"/>
                </a:solidFill>
              </a:rPr>
              <a:t>Image source: https://</a:t>
            </a:r>
            <a:r>
              <a:rPr lang="en-US" sz="2000" dirty="0" err="1">
                <a:solidFill>
                  <a:schemeClr val="bg2"/>
                </a:solidFill>
              </a:rPr>
              <a:t>providecare.org</a:t>
            </a:r>
            <a:r>
              <a:rPr lang="en-US" sz="2000" dirty="0">
                <a:solidFill>
                  <a:schemeClr val="bg2"/>
                </a:solidFill>
              </a:rPr>
              <a:t>/practice-guide-all-options-pregnancy-counseling</a:t>
            </a:r>
          </a:p>
        </p:txBody>
      </p:sp>
      <p:cxnSp>
        <p:nvCxnSpPr>
          <p:cNvPr id="4" name="Straight Arrow Connector 3">
            <a:extLst>
              <a:ext uri="{FF2B5EF4-FFF2-40B4-BE49-F238E27FC236}">
                <a16:creationId xmlns:a16="http://schemas.microsoft.com/office/drawing/2014/main" id="{15A20A6E-2FA0-1144-B846-F54053CA2844}"/>
              </a:ext>
            </a:extLst>
          </p:cNvPr>
          <p:cNvCxnSpPr>
            <a:cxnSpLocks/>
          </p:cNvCxnSpPr>
          <p:nvPr/>
        </p:nvCxnSpPr>
        <p:spPr>
          <a:xfrm>
            <a:off x="8368748" y="6858000"/>
            <a:ext cx="0" cy="883920"/>
          </a:xfrm>
          <a:prstGeom prst="straightConnector1">
            <a:avLst/>
          </a:prstGeom>
          <a:noFill/>
          <a:ln w="508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7" name="Straight Arrow Connector 6">
            <a:extLst>
              <a:ext uri="{FF2B5EF4-FFF2-40B4-BE49-F238E27FC236}">
                <a16:creationId xmlns:a16="http://schemas.microsoft.com/office/drawing/2014/main" id="{F0987791-819C-768E-CAB0-655DC706DCFD}"/>
              </a:ext>
            </a:extLst>
          </p:cNvPr>
          <p:cNvCxnSpPr>
            <a:cxnSpLocks/>
          </p:cNvCxnSpPr>
          <p:nvPr/>
        </p:nvCxnSpPr>
        <p:spPr>
          <a:xfrm>
            <a:off x="10593788" y="6858000"/>
            <a:ext cx="0" cy="2804160"/>
          </a:xfrm>
          <a:prstGeom prst="straightConnector1">
            <a:avLst/>
          </a:prstGeom>
          <a:noFill/>
          <a:ln w="508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9" name="Straight Arrow Connector 8">
            <a:extLst>
              <a:ext uri="{FF2B5EF4-FFF2-40B4-BE49-F238E27FC236}">
                <a16:creationId xmlns:a16="http://schemas.microsoft.com/office/drawing/2014/main" id="{5BBABD06-1EE4-DDB7-5702-D3B56AE2FE10}"/>
              </a:ext>
            </a:extLst>
          </p:cNvPr>
          <p:cNvCxnSpPr>
            <a:cxnSpLocks/>
          </p:cNvCxnSpPr>
          <p:nvPr/>
        </p:nvCxnSpPr>
        <p:spPr>
          <a:xfrm>
            <a:off x="16034056" y="6858000"/>
            <a:ext cx="0" cy="883920"/>
          </a:xfrm>
          <a:prstGeom prst="straightConnector1">
            <a:avLst/>
          </a:prstGeom>
          <a:noFill/>
          <a:ln w="508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8725728E-CA09-317D-93C8-E33D84EF05BA}"/>
              </a:ext>
            </a:extLst>
          </p:cNvPr>
          <p:cNvCxnSpPr>
            <a:cxnSpLocks/>
          </p:cNvCxnSpPr>
          <p:nvPr/>
        </p:nvCxnSpPr>
        <p:spPr>
          <a:xfrm>
            <a:off x="14057798" y="7078980"/>
            <a:ext cx="0" cy="2583180"/>
          </a:xfrm>
          <a:prstGeom prst="straightConnector1">
            <a:avLst/>
          </a:prstGeom>
          <a:noFill/>
          <a:ln w="508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7F1CE8FA-8C91-554B-9289-A4F508285863}"/>
              </a:ext>
            </a:extLst>
          </p:cNvPr>
          <p:cNvCxnSpPr>
            <a:cxnSpLocks/>
          </p:cNvCxnSpPr>
          <p:nvPr/>
        </p:nvCxnSpPr>
        <p:spPr>
          <a:xfrm flipH="1">
            <a:off x="9588843" y="2463114"/>
            <a:ext cx="2603157" cy="947351"/>
          </a:xfrm>
          <a:prstGeom prst="straightConnector1">
            <a:avLst/>
          </a:prstGeom>
          <a:noFill/>
          <a:ln w="508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5E802F66-FB7F-7A06-C883-46CF597ADBDA}"/>
              </a:ext>
            </a:extLst>
          </p:cNvPr>
          <p:cNvCxnSpPr>
            <a:cxnSpLocks/>
          </p:cNvCxnSpPr>
          <p:nvPr/>
        </p:nvCxnSpPr>
        <p:spPr>
          <a:xfrm>
            <a:off x="12192000" y="2463114"/>
            <a:ext cx="2636108" cy="947351"/>
          </a:xfrm>
          <a:prstGeom prst="straightConnector1">
            <a:avLst/>
          </a:prstGeom>
          <a:noFill/>
          <a:ln w="508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0" name="Rectangle 7">
            <a:extLst>
              <a:ext uri="{FF2B5EF4-FFF2-40B4-BE49-F238E27FC236}">
                <a16:creationId xmlns:a16="http://schemas.microsoft.com/office/drawing/2014/main" id="{9E72EC25-54CB-5997-0F74-CA8F0F27B733}"/>
              </a:ext>
            </a:extLst>
          </p:cNvPr>
          <p:cNvSpPr txBox="1">
            <a:spLocks/>
          </p:cNvSpPr>
          <p:nvPr/>
        </p:nvSpPr>
        <p:spPr>
          <a:xfrm>
            <a:off x="380257" y="12892037"/>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z="2000" smtClean="0"/>
              <a:pPr/>
              <a:t>4</a:t>
            </a:fld>
            <a:endParaRPr lang="en-US" sz="2000" dirty="0"/>
          </a:p>
        </p:txBody>
      </p:sp>
      <p:pic>
        <p:nvPicPr>
          <p:cNvPr id="5" name="Picture 2" descr="pregnancy options graphic">
            <a:extLst>
              <a:ext uri="{FF2B5EF4-FFF2-40B4-BE49-F238E27FC236}">
                <a16:creationId xmlns:a16="http://schemas.microsoft.com/office/drawing/2014/main" id="{17E0EDC3-D767-0880-7388-E593F0C7C4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07815" y="282468"/>
            <a:ext cx="11968370" cy="11968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902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133600" y="1990405"/>
            <a:ext cx="14831072" cy="1619736"/>
          </a:xfrm>
          <a:prstGeom prst="rect">
            <a:avLst/>
          </a:prstGeom>
        </p:spPr>
        <p:txBody>
          <a:bodyPr anchor="t">
            <a:noAutofit/>
          </a:bodyPr>
          <a:lstStyle/>
          <a:p>
            <a:pPr algn="l">
              <a:lnSpc>
                <a:spcPts val="12500"/>
              </a:lnSpc>
            </a:pPr>
            <a:r>
              <a:rPr lang="en-US" sz="8800" dirty="0"/>
              <a:t>All-Options Counseling:</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33600" y="3672410"/>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74829" y="3514020"/>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33600" y="4236929"/>
            <a:ext cx="14396223" cy="712290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r>
              <a:rPr lang="en-US" sz="5400" b="0" dirty="0">
                <a:solidFill>
                  <a:schemeClr val="bg2"/>
                </a:solidFill>
              </a:rPr>
              <a:t>All-Options Model: “Change the conversation and build a movement toward reproductive justice </a:t>
            </a:r>
            <a:r>
              <a:rPr lang="en-US" sz="5400" dirty="0">
                <a:solidFill>
                  <a:schemeClr val="accent1"/>
                </a:solidFill>
              </a:rPr>
              <a:t>where</a:t>
            </a:r>
            <a:r>
              <a:rPr lang="en-US" sz="5400" dirty="0">
                <a:solidFill>
                  <a:schemeClr val="bg2"/>
                </a:solidFill>
              </a:rPr>
              <a:t> </a:t>
            </a:r>
            <a:r>
              <a:rPr lang="en-US" sz="5400" dirty="0">
                <a:solidFill>
                  <a:schemeClr val="accent1"/>
                </a:solidFill>
              </a:rPr>
              <a:t>pregnancy, parenting, abortion, and adoption are accessible and supported for all people, without bias, coercion, or judgment.</a:t>
            </a:r>
          </a:p>
          <a:p>
            <a:r>
              <a:rPr lang="en-US" sz="5400" b="0" dirty="0">
                <a:solidFill>
                  <a:schemeClr val="bg2"/>
                </a:solidFill>
              </a:rPr>
              <a:t>All-Options Definition: “Creating space and using active listening to explore someone’s pregnancy decisions, feelings, and experiences, with curiosity and empathy, and without an agenda.”</a:t>
            </a:r>
          </a:p>
          <a:p>
            <a:endParaRPr lang="en-US" sz="5400" b="0" dirty="0">
              <a:solidFill>
                <a:schemeClr val="bg2"/>
              </a:solidFill>
            </a:endParaRPr>
          </a:p>
          <a:p>
            <a:endParaRPr lang="en-US" sz="5400" b="0" dirty="0"/>
          </a:p>
        </p:txBody>
      </p:sp>
    </p:spTree>
    <p:extLst>
      <p:ext uri="{BB962C8B-B14F-4D97-AF65-F5344CB8AC3E}">
        <p14:creationId xmlns:p14="http://schemas.microsoft.com/office/powerpoint/2010/main" val="21453864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31249" y="1029037"/>
            <a:ext cx="19238977" cy="1619736"/>
          </a:xfrm>
          <a:prstGeom prst="rect">
            <a:avLst/>
          </a:prstGeom>
        </p:spPr>
        <p:txBody>
          <a:bodyPr anchor="t">
            <a:noAutofit/>
          </a:bodyPr>
          <a:lstStyle/>
          <a:p>
            <a:pPr algn="l">
              <a:lnSpc>
                <a:spcPts val="12500"/>
              </a:lnSpc>
            </a:pPr>
            <a:r>
              <a:rPr lang="en-US" sz="8800" dirty="0"/>
              <a:t>Pregnancy Options Counseling Approach</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31249" y="2700650"/>
              <a:ext cx="181051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72476" y="2542260"/>
                <a:ext cx="18422305"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31249" y="3292087"/>
            <a:ext cx="16440015" cy="876817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r>
              <a:rPr lang="en-US" sz="5400" dirty="0">
                <a:solidFill>
                  <a:schemeClr val="accent1"/>
                </a:solidFill>
              </a:rPr>
              <a:t>Affirm the complexity </a:t>
            </a:r>
            <a:r>
              <a:rPr lang="en-US" sz="5400" b="0" dirty="0">
                <a:solidFill>
                  <a:schemeClr val="bg2"/>
                </a:solidFill>
              </a:rPr>
              <a:t>in reproductive health decision-making and the many ways to build and support families</a:t>
            </a:r>
          </a:p>
          <a:p>
            <a:r>
              <a:rPr lang="en-US" sz="5400" dirty="0">
                <a:solidFill>
                  <a:schemeClr val="accent1"/>
                </a:solidFill>
              </a:rPr>
              <a:t>Create an open, inclusive, non-judgmental environment</a:t>
            </a:r>
          </a:p>
          <a:p>
            <a:r>
              <a:rPr lang="en-US" sz="5400" dirty="0">
                <a:solidFill>
                  <a:schemeClr val="accent1"/>
                </a:solidFill>
              </a:rPr>
              <a:t>Validate and normalize </a:t>
            </a:r>
            <a:r>
              <a:rPr lang="en-US" sz="5400" b="0" dirty="0">
                <a:solidFill>
                  <a:schemeClr val="bg2"/>
                </a:solidFill>
              </a:rPr>
              <a:t>multiple, complex, and varied feelings around pregnancy</a:t>
            </a:r>
          </a:p>
          <a:p>
            <a:r>
              <a:rPr lang="en-US" sz="5400" dirty="0">
                <a:solidFill>
                  <a:schemeClr val="accent1"/>
                </a:solidFill>
              </a:rPr>
              <a:t>Actively listen </a:t>
            </a:r>
            <a:r>
              <a:rPr lang="en-US" sz="5400" b="0" dirty="0">
                <a:solidFill>
                  <a:schemeClr val="bg2"/>
                </a:solidFill>
              </a:rPr>
              <a:t>to the patient</a:t>
            </a:r>
          </a:p>
          <a:p>
            <a:r>
              <a:rPr lang="en-US" sz="5400" dirty="0">
                <a:solidFill>
                  <a:schemeClr val="accent1"/>
                </a:solidFill>
              </a:rPr>
              <a:t>Clarify</a:t>
            </a:r>
            <a:r>
              <a:rPr lang="en-US" sz="5400" b="0" dirty="0"/>
              <a:t> </a:t>
            </a:r>
            <a:r>
              <a:rPr lang="en-US" sz="5400" b="0" dirty="0">
                <a:solidFill>
                  <a:schemeClr val="bg2"/>
                </a:solidFill>
              </a:rPr>
              <a:t>the facts</a:t>
            </a:r>
          </a:p>
          <a:p>
            <a:r>
              <a:rPr lang="en-US" sz="5400" dirty="0">
                <a:solidFill>
                  <a:schemeClr val="accent1"/>
                </a:solidFill>
              </a:rPr>
              <a:t>Reassure</a:t>
            </a:r>
            <a:r>
              <a:rPr lang="en-US" sz="5400" b="0" dirty="0"/>
              <a:t> </a:t>
            </a:r>
            <a:r>
              <a:rPr lang="en-US" sz="5400" b="0" dirty="0">
                <a:solidFill>
                  <a:schemeClr val="bg2"/>
                </a:solidFill>
              </a:rPr>
              <a:t>the patient you will support them no matter what their decision</a:t>
            </a:r>
          </a:p>
          <a:p>
            <a:endParaRPr lang="en-US" sz="5400" b="0" dirty="0"/>
          </a:p>
        </p:txBody>
      </p:sp>
    </p:spTree>
    <p:extLst>
      <p:ext uri="{BB962C8B-B14F-4D97-AF65-F5344CB8AC3E}">
        <p14:creationId xmlns:p14="http://schemas.microsoft.com/office/powerpoint/2010/main" val="133968475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068800" y="-570453"/>
            <a:ext cx="14630400" cy="14856906"/>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2331404"/>
            <a:ext cx="17666208" cy="3361209"/>
          </a:xfrm>
          <a:prstGeom prst="rect">
            <a:avLst/>
          </a:prstGeom>
        </p:spPr>
        <p:txBody>
          <a:bodyPr anchor="t">
            <a:noAutofit/>
          </a:bodyPr>
          <a:lstStyle/>
          <a:p>
            <a:pPr algn="l">
              <a:lnSpc>
                <a:spcPts val="12500"/>
              </a:lnSpc>
            </a:pPr>
            <a:r>
              <a:rPr lang="en-US" sz="8800" dirty="0"/>
              <a:t>Practice Recommendations for All-Options Pregnancy Counseling</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07008" y="6007640"/>
              <a:ext cx="14630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048236" y="5849250"/>
                <a:ext cx="14947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097280" y="6580204"/>
            <a:ext cx="10150190" cy="391512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lvl="0"/>
            <a:r>
              <a:rPr lang="en-US" sz="5400" b="0" dirty="0">
                <a:solidFill>
                  <a:schemeClr val="bg2"/>
                </a:solidFill>
              </a:rPr>
              <a:t>Prepare patient for pregnancy test</a:t>
            </a:r>
          </a:p>
          <a:p>
            <a:pPr lvl="0"/>
            <a:r>
              <a:rPr lang="en-US" sz="5400" b="0" dirty="0">
                <a:solidFill>
                  <a:schemeClr val="bg2"/>
                </a:solidFill>
              </a:rPr>
              <a:t>Disclose pregnancy test result</a:t>
            </a:r>
          </a:p>
          <a:p>
            <a:pPr lvl="0"/>
            <a:r>
              <a:rPr lang="en-US" sz="5400" b="0" dirty="0">
                <a:solidFill>
                  <a:schemeClr val="bg2"/>
                </a:solidFill>
              </a:rPr>
              <a:t>Discuss pregnancy options</a:t>
            </a:r>
          </a:p>
        </p:txBody>
      </p:sp>
    </p:spTree>
    <p:extLst>
      <p:ext uri="{BB962C8B-B14F-4D97-AF65-F5344CB8AC3E}">
        <p14:creationId xmlns:p14="http://schemas.microsoft.com/office/powerpoint/2010/main" val="182051918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5921480" cy="1619736"/>
          </a:xfrm>
          <a:prstGeom prst="rect">
            <a:avLst/>
          </a:prstGeom>
        </p:spPr>
        <p:txBody>
          <a:bodyPr anchor="t">
            <a:noAutofit/>
          </a:bodyPr>
          <a:lstStyle/>
          <a:p>
            <a:pPr algn="l">
              <a:lnSpc>
                <a:spcPts val="12500"/>
              </a:lnSpc>
            </a:pPr>
            <a:r>
              <a:rPr lang="en-US" sz="8800" dirty="0"/>
              <a:t>Prepare Patient for Pregnancy Test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440079"/>
              <a:ext cx="158191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599" y="2281689"/>
                <a:ext cx="16136410"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649219" y="4222173"/>
            <a:ext cx="10904751" cy="6484869"/>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r>
              <a:rPr lang="en-US" sz="5400" b="0" dirty="0">
                <a:solidFill>
                  <a:schemeClr val="bg2"/>
                </a:solidFill>
              </a:rPr>
              <a:t>Ensure that the patient </a:t>
            </a:r>
            <a:r>
              <a:rPr lang="en-US" sz="5400" dirty="0">
                <a:solidFill>
                  <a:schemeClr val="accent1"/>
                </a:solidFill>
              </a:rPr>
              <a:t>agrees to the test</a:t>
            </a:r>
            <a:r>
              <a:rPr lang="en-US" sz="5400" b="0" dirty="0"/>
              <a:t> </a:t>
            </a:r>
            <a:r>
              <a:rPr lang="en-US" sz="5400" b="0" dirty="0">
                <a:solidFill>
                  <a:schemeClr val="bg2"/>
                </a:solidFill>
              </a:rPr>
              <a:t>and</a:t>
            </a:r>
            <a:r>
              <a:rPr lang="en-US" sz="5400" b="0" dirty="0"/>
              <a:t> </a:t>
            </a:r>
            <a:r>
              <a:rPr lang="en-US" sz="5400" dirty="0">
                <a:solidFill>
                  <a:schemeClr val="accent1"/>
                </a:solidFill>
              </a:rPr>
              <a:t>understands how the result will be used</a:t>
            </a:r>
            <a:r>
              <a:rPr lang="en-US" sz="5400" dirty="0">
                <a:solidFill>
                  <a:schemeClr val="bg2"/>
                </a:solidFill>
              </a:rPr>
              <a:t>.</a:t>
            </a:r>
          </a:p>
          <a:p>
            <a:r>
              <a:rPr lang="en-US" sz="5400" b="0" dirty="0">
                <a:solidFill>
                  <a:schemeClr val="bg2"/>
                </a:solidFill>
              </a:rPr>
              <a:t>Let the patient know you are there to support them whatever the result and whatever the decisions they </a:t>
            </a:r>
            <a:r>
              <a:rPr lang="en-US" sz="5400" b="0" dirty="0"/>
              <a:t>make</a:t>
            </a:r>
          </a:p>
        </p:txBody>
      </p:sp>
      <p:sp>
        <p:nvSpPr>
          <p:cNvPr id="2" name="TextBox 1">
            <a:extLst>
              <a:ext uri="{FF2B5EF4-FFF2-40B4-BE49-F238E27FC236}">
                <a16:creationId xmlns:a16="http://schemas.microsoft.com/office/drawing/2014/main" id="{12CC6160-EFFF-59DF-8DB9-3D2BA71CFB05}"/>
              </a:ext>
            </a:extLst>
          </p:cNvPr>
          <p:cNvSpPr txBox="1"/>
          <p:nvPr/>
        </p:nvSpPr>
        <p:spPr>
          <a:xfrm>
            <a:off x="14565288" y="13377447"/>
            <a:ext cx="981871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Pregnancy test by Luis Prado from &lt;a </a:t>
            </a:r>
            <a:r>
              <a:rPr lang="en-US" sz="1000" dirty="0" err="1">
                <a:solidFill>
                  <a:schemeClr val="bg2"/>
                </a:solidFill>
              </a:rPr>
              <a:t>href</a:t>
            </a:r>
            <a:r>
              <a:rPr lang="en-US" sz="1000" dirty="0">
                <a:solidFill>
                  <a:schemeClr val="bg2"/>
                </a:solidFill>
              </a:rPr>
              <a:t>="https://</a:t>
            </a:r>
            <a:r>
              <a:rPr lang="en-US" sz="1000" dirty="0" err="1">
                <a:solidFill>
                  <a:schemeClr val="bg2"/>
                </a:solidFill>
              </a:rPr>
              <a:t>thenounproject.com</a:t>
            </a:r>
            <a:r>
              <a:rPr lang="en-US" sz="1000" dirty="0">
                <a:solidFill>
                  <a:schemeClr val="bg2"/>
                </a:solidFill>
              </a:rPr>
              <a:t>/browse/icons/term/pregnancy-test/" target="_blank" title="Pregnancy test Icons"&gt;Noun Project&lt;/a&gt; (CC BY 3.0)</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5">
            <a:duotone>
              <a:schemeClr val="accent2">
                <a:shade val="45000"/>
                <a:satMod val="135000"/>
              </a:schemeClr>
              <a:prstClr val="white"/>
            </a:duotone>
            <a:alphaModFix amt="15000"/>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5">
            <a:duotone>
              <a:schemeClr val="accent2">
                <a:shade val="45000"/>
                <a:satMod val="135000"/>
              </a:schemeClr>
              <a:prstClr val="white"/>
            </a:duotone>
            <a:alphaModFix amt="15000"/>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pic>
        <p:nvPicPr>
          <p:cNvPr id="4" name="Picture 3">
            <a:extLst>
              <a:ext uri="{FF2B5EF4-FFF2-40B4-BE49-F238E27FC236}">
                <a16:creationId xmlns:a16="http://schemas.microsoft.com/office/drawing/2014/main" id="{F8A8F269-8F7B-B8E1-7EBA-6E766982C4AF}"/>
              </a:ext>
            </a:extLst>
          </p:cNvPr>
          <p:cNvPicPr>
            <a:picLocks noChangeAspect="1"/>
          </p:cNvPicPr>
          <p:nvPr/>
        </p:nvPicPr>
        <p:blipFill>
          <a:blip r:embed="rId7">
            <a:extLst>
              <a:ext uri="{28A0092B-C50C-407E-A947-70E740481C1C}">
                <a14:useLocalDpi xmlns:a14="http://schemas.microsoft.com/office/drawing/2010/main" val="0"/>
              </a:ext>
            </a:extLst>
          </a:blip>
          <a:srcRect t="8754" b="8754"/>
          <a:stretch/>
        </p:blipFill>
        <p:spPr>
          <a:xfrm>
            <a:off x="13693004" y="3638623"/>
            <a:ext cx="9818712" cy="8099725"/>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3078" y="395283"/>
            <a:ext cx="15407361" cy="1619736"/>
          </a:xfrm>
          <a:prstGeom prst="rect">
            <a:avLst/>
          </a:prstGeom>
        </p:spPr>
        <p:txBody>
          <a:bodyPr anchor="t">
            <a:noAutofit/>
          </a:bodyPr>
          <a:lstStyle/>
          <a:p>
            <a:pPr algn="l">
              <a:lnSpc>
                <a:spcPts val="12500"/>
              </a:lnSpc>
            </a:pPr>
            <a:r>
              <a:rPr lang="en-US" sz="8800" dirty="0"/>
              <a:t>Disclose the Pregnancy Test Result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3078" y="2053050"/>
              <a:ext cx="1481328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84310" y="1894660"/>
                <a:ext cx="15130455" cy="399386"/>
              </a:xfrm>
              <a:prstGeom prst="rect">
                <a:avLst/>
              </a:prstGeom>
            </p:spPr>
          </p:pic>
        </mc:Fallback>
      </mc:AlternateContent>
      <p:sp>
        <p:nvSpPr>
          <p:cNvPr id="2" name="Content Placeholder 2">
            <a:extLst>
              <a:ext uri="{FF2B5EF4-FFF2-40B4-BE49-F238E27FC236}">
                <a16:creationId xmlns:a16="http://schemas.microsoft.com/office/drawing/2014/main" id="{B7729642-8B84-8E0A-679B-80C3B1BE2DD7}"/>
              </a:ext>
            </a:extLst>
          </p:cNvPr>
          <p:cNvSpPr txBox="1">
            <a:spLocks/>
          </p:cNvSpPr>
          <p:nvPr/>
        </p:nvSpPr>
        <p:spPr>
          <a:xfrm>
            <a:off x="543078" y="2621932"/>
            <a:ext cx="23390348" cy="1027388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r>
              <a:rPr lang="en-US" sz="4000" b="1" dirty="0">
                <a:solidFill>
                  <a:schemeClr val="accent1"/>
                </a:solidFill>
              </a:rPr>
              <a:t>Be clear and use a neutral tone</a:t>
            </a:r>
            <a:endParaRPr lang="en-US" sz="4000" b="1" dirty="0">
              <a:solidFill>
                <a:schemeClr val="bg2"/>
              </a:solidFill>
            </a:endParaRPr>
          </a:p>
          <a:p>
            <a:pPr lvl="1" hangingPunct="1"/>
            <a:r>
              <a:rPr lang="en-US" sz="4000" i="1" dirty="0">
                <a:solidFill>
                  <a:schemeClr val="bg2"/>
                </a:solidFill>
              </a:rPr>
              <a:t>“Your pregnancy test came back positive, which means you are pregnant.”</a:t>
            </a:r>
          </a:p>
          <a:p>
            <a:pPr hangingPunct="1"/>
            <a:r>
              <a:rPr lang="en-US" sz="4000" b="1" dirty="0">
                <a:solidFill>
                  <a:schemeClr val="accent1"/>
                </a:solidFill>
              </a:rPr>
              <a:t>Pause for patient response</a:t>
            </a:r>
          </a:p>
          <a:p>
            <a:pPr lvl="1" hangingPunct="1"/>
            <a:r>
              <a:rPr lang="en-US" sz="4000" dirty="0">
                <a:solidFill>
                  <a:schemeClr val="bg2"/>
                </a:solidFill>
              </a:rPr>
              <a:t>If no response after a pause, offer some time alone</a:t>
            </a:r>
          </a:p>
          <a:p>
            <a:pPr lvl="1" hangingPunct="1"/>
            <a:r>
              <a:rPr lang="en-US" sz="4000" i="1" dirty="0">
                <a:solidFill>
                  <a:schemeClr val="bg2"/>
                </a:solidFill>
              </a:rPr>
              <a:t>“Would you like a few minutes alone or would you like me to stay here with you?”</a:t>
            </a:r>
          </a:p>
          <a:p>
            <a:pPr hangingPunct="1"/>
            <a:r>
              <a:rPr lang="en-US" sz="4000" b="1" dirty="0">
                <a:solidFill>
                  <a:schemeClr val="accent1"/>
                </a:solidFill>
              </a:rPr>
              <a:t>Seek understanding, pay attention to patient’s verbal and nonverbal responses</a:t>
            </a:r>
          </a:p>
          <a:p>
            <a:pPr lvl="1" hangingPunct="1"/>
            <a:r>
              <a:rPr lang="en-US" sz="4000" dirty="0">
                <a:solidFill>
                  <a:schemeClr val="bg2"/>
                </a:solidFill>
              </a:rPr>
              <a:t>Ask open-ended questions: </a:t>
            </a:r>
            <a:r>
              <a:rPr lang="en-US" sz="4000" i="1" dirty="0">
                <a:solidFill>
                  <a:schemeClr val="bg2"/>
                </a:solidFill>
              </a:rPr>
              <a:t>What thoughts or feelings are coming up for you right now?</a:t>
            </a:r>
          </a:p>
          <a:p>
            <a:pPr hangingPunct="1"/>
            <a:r>
              <a:rPr lang="en-US" sz="4000" b="1" dirty="0">
                <a:solidFill>
                  <a:schemeClr val="accent1"/>
                </a:solidFill>
              </a:rPr>
              <a:t>Validate and normalize</a:t>
            </a:r>
          </a:p>
          <a:p>
            <a:pPr lvl="1" hangingPunct="1"/>
            <a:r>
              <a:rPr lang="en-US" sz="4000" i="1" dirty="0">
                <a:solidFill>
                  <a:schemeClr val="bg2"/>
                </a:solidFill>
              </a:rPr>
              <a:t>It’s okay not to be happy about a pregnancy/have multiple feelings about a pregnancy. </a:t>
            </a:r>
            <a:endParaRPr lang="en-US" sz="4000" dirty="0">
              <a:solidFill>
                <a:schemeClr val="bg2"/>
              </a:solidFill>
            </a:endParaRPr>
          </a:p>
          <a:p>
            <a:pPr hangingPunct="1"/>
            <a:r>
              <a:rPr lang="en-US" sz="4000" b="1" dirty="0">
                <a:solidFill>
                  <a:schemeClr val="accent1"/>
                </a:solidFill>
              </a:rPr>
              <a:t>Offer to share pregnancy options.</a:t>
            </a:r>
          </a:p>
          <a:p>
            <a:pPr lvl="1" hangingPunct="1"/>
            <a:r>
              <a:rPr lang="en-US" sz="4000" i="1" dirty="0">
                <a:solidFill>
                  <a:schemeClr val="bg2"/>
                </a:solidFill>
              </a:rPr>
              <a:t>Let me know how I can be most helpful to you. We can discuss any options you are interested in hearing about, including options for ending or continuing your pregnancy, or you can take time to think things over on your own. Either way, you don’t have to make a decision today.</a:t>
            </a:r>
          </a:p>
        </p:txBody>
      </p:sp>
      <p:pic>
        <p:nvPicPr>
          <p:cNvPr id="3" name="Picture 2">
            <a:extLst>
              <a:ext uri="{FF2B5EF4-FFF2-40B4-BE49-F238E27FC236}">
                <a16:creationId xmlns:a16="http://schemas.microsoft.com/office/drawing/2014/main" id="{DB7BC6AE-392A-8AC3-0373-5FE14EFCF144}"/>
              </a:ext>
            </a:extLst>
          </p:cNvPr>
          <p:cNvPicPr>
            <a:picLocks noChangeAspect="1"/>
          </p:cNvPicPr>
          <p:nvPr/>
        </p:nvPicPr>
        <p:blipFill rotWithShape="1">
          <a:blip r:embed="rId5">
            <a:alphaModFix amt="15000"/>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a:off x="17803671" y="0"/>
            <a:ext cx="6580329" cy="6570218"/>
          </a:xfrm>
          <a:prstGeom prst="rect">
            <a:avLst/>
          </a:prstGeom>
        </p:spPr>
      </p:pic>
    </p:spTree>
    <p:extLst>
      <p:ext uri="{BB962C8B-B14F-4D97-AF65-F5344CB8AC3E}">
        <p14:creationId xmlns:p14="http://schemas.microsoft.com/office/powerpoint/2010/main" val="1318730962"/>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4894</TotalTime>
  <Words>8342</Words>
  <Application>Microsoft Macintosh PowerPoint</Application>
  <PresentationFormat>Custom</PresentationFormat>
  <Paragraphs>641</Paragraphs>
  <Slides>32</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Arial</vt:lpstr>
      <vt:lpstr>Calibri</vt:lpstr>
      <vt:lpstr>effra</vt:lpstr>
      <vt:lpstr>Helvetica</vt:lpstr>
      <vt:lpstr>Montserrat</vt:lpstr>
      <vt:lpstr>Open Sans</vt:lpstr>
      <vt:lpstr>Raleway</vt:lpstr>
      <vt:lpstr>Times New Roman</vt:lpstr>
      <vt:lpstr>Tw Cen MT</vt:lpstr>
      <vt:lpstr>Twentieth Century</vt:lpstr>
      <vt:lpstr>Verdana</vt:lpstr>
      <vt:lpstr>Office Theme</vt:lpstr>
      <vt:lpstr>OPTIONS COUNSELING</vt:lpstr>
      <vt:lpstr>LEARNING OBJECTIVES.</vt:lpstr>
      <vt:lpstr>TERMINOLOGY</vt:lpstr>
      <vt:lpstr>PowerPoint Presentation</vt:lpstr>
      <vt:lpstr>All-Options Counseling:</vt:lpstr>
      <vt:lpstr>Pregnancy Options Counseling Approach</vt:lpstr>
      <vt:lpstr>Practice Recommendations for All-Options Pregnancy Counseling</vt:lpstr>
      <vt:lpstr>Prepare Patient for Pregnancy Test</vt:lpstr>
      <vt:lpstr>Disclose the Pregnancy Test Result</vt:lpstr>
      <vt:lpstr>Empathetic Listening</vt:lpstr>
      <vt:lpstr>Discuss Pregnancy Options </vt:lpstr>
      <vt:lpstr>Recap: Recommendations for Pregnancy Options Counseling </vt:lpstr>
      <vt:lpstr>If the Patient is…Interested in Continuing the Pregnancy</vt:lpstr>
      <vt:lpstr>Interest in Adoption </vt:lpstr>
      <vt:lpstr>Options for Adoption</vt:lpstr>
      <vt:lpstr>If the Patient is…Interested in Ending the Pregnancy</vt:lpstr>
      <vt:lpstr>Abortion Options</vt:lpstr>
      <vt:lpstr>Abortion Safety </vt:lpstr>
      <vt:lpstr>Manual Vacuum Aspiration </vt:lpstr>
      <vt:lpstr>Manual Vacuum Aspiration</vt:lpstr>
      <vt:lpstr>MVA from the Patient Perspective</vt:lpstr>
      <vt:lpstr>Medication Abortion</vt:lpstr>
      <vt:lpstr>Telehealth Abortion Services</vt:lpstr>
      <vt:lpstr>Self-Sourced/Self-Managed Abortion</vt:lpstr>
      <vt:lpstr>If the Patient is…Unsure</vt:lpstr>
      <vt:lpstr>Other Tips </vt:lpstr>
      <vt:lpstr>OARS Model: Essential Communication Skills</vt:lpstr>
      <vt:lpstr>Exercise: Pregnancy Options Counseling</vt:lpstr>
      <vt:lpstr>Exercise:  Effective Client-Centered Counseling</vt:lpstr>
      <vt:lpstr>Key Takeaways</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Microsoft Office User</cp:lastModifiedBy>
  <cp:revision>57</cp:revision>
  <dcterms:modified xsi:type="dcterms:W3CDTF">2023-08-02T12:49:59Z</dcterms:modified>
</cp:coreProperties>
</file>