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4.xml" ContentType="application/inkml+xml"/>
  <Override PartName="/ppt/notesSlides/notesSlide8.xml" ContentType="application/vnd.openxmlformats-officedocument.presentationml.notesSlide+xml"/>
  <Override PartName="/ppt/ink/ink5.xml" ContentType="application/inkml+xml"/>
  <Override PartName="/ppt/notesSlides/notesSlide9.xml" ContentType="application/vnd.openxmlformats-officedocument.presentationml.notesSlide+xml"/>
  <Override PartName="/ppt/ink/ink6.xml" ContentType="application/inkml+xml"/>
  <Override PartName="/ppt/notesSlides/notesSlide10.xml" ContentType="application/vnd.openxmlformats-officedocument.presentationml.notesSlide+xml"/>
  <Override PartName="/ppt/ink/ink7.xml" ContentType="application/inkml+xml"/>
  <Override PartName="/ppt/notesSlides/notesSlide11.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2.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3.xml" ContentType="application/vnd.openxmlformats-officedocument.presentationml.notesSlide+xml"/>
  <Override PartName="/ppt/ink/ink16.xml" ContentType="application/inkml+xml"/>
  <Override PartName="/ppt/notesSlides/notesSlide14.xml" ContentType="application/vnd.openxmlformats-officedocument.presentationml.notesSlide+xml"/>
  <Override PartName="/ppt/ink/ink17.xml" ContentType="application/inkml+xml"/>
  <Override PartName="/ppt/notesSlides/notesSlide15.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notesSlides/notesSlide16.xml" ContentType="application/vnd.openxmlformats-officedocument.presentationml.notesSlide+xml"/>
  <Override PartName="/ppt/ink/ink21.xml" ContentType="application/inkml+xml"/>
  <Override PartName="/ppt/notesSlides/notesSlide17.xml" ContentType="application/vnd.openxmlformats-officedocument.presentationml.notesSlide+xml"/>
  <Override PartName="/ppt/ink/ink22.xml" ContentType="application/inkml+xml"/>
  <Override PartName="/ppt/notesSlides/notesSlide18.xml" ContentType="application/vnd.openxmlformats-officedocument.presentationml.notesSlide+xml"/>
  <Override PartName="/ppt/ink/ink23.xml" ContentType="application/inkml+xml"/>
  <Override PartName="/ppt/notesSlides/notesSlide19.xml" ContentType="application/vnd.openxmlformats-officedocument.presentationml.notesSlide+xml"/>
  <Override PartName="/ppt/ink/ink24.xml" ContentType="application/inkml+xml"/>
  <Override PartName="/ppt/notesSlides/notesSlide20.xml" ContentType="application/vnd.openxmlformats-officedocument.presentationml.notesSlide+xml"/>
  <Override PartName="/ppt/ink/ink25.xml" ContentType="application/inkml+xml"/>
  <Override PartName="/ppt/notesSlides/notesSlide21.xml" ContentType="application/vnd.openxmlformats-officedocument.presentationml.notesSlide+xml"/>
  <Override PartName="/ppt/ink/ink26.xml" ContentType="application/inkml+xml"/>
  <Override PartName="/ppt/notesSlides/notesSlide22.xml" ContentType="application/vnd.openxmlformats-officedocument.presentationml.notesSlide+xml"/>
  <Override PartName="/ppt/ink/ink27.xml" ContentType="application/inkml+xml"/>
  <Override PartName="/ppt/notesSlides/notesSlide23.xml" ContentType="application/vnd.openxmlformats-officedocument.presentationml.notesSlide+xml"/>
  <Override PartName="/ppt/ink/ink28.xml" ContentType="application/inkml+xml"/>
  <Override PartName="/ppt/notesSlides/notesSlide24.xml" ContentType="application/vnd.openxmlformats-officedocument.presentationml.notesSlide+xml"/>
  <Override PartName="/ppt/ink/ink29.xml" ContentType="application/inkml+xml"/>
  <Override PartName="/ppt/notesSlides/notesSlide25.xml" ContentType="application/vnd.openxmlformats-officedocument.presentationml.notesSlide+xml"/>
  <Override PartName="/ppt/ink/ink30.xml" ContentType="application/inkml+xml"/>
  <Override PartName="/ppt/notesSlides/notesSlide26.xml" ContentType="application/vnd.openxmlformats-officedocument.presentationml.notesSlide+xml"/>
  <Override PartName="/ppt/ink/ink31.xml" ContentType="application/inkml+xml"/>
  <Override PartName="/ppt/notesSlides/notesSlide27.xml" ContentType="application/vnd.openxmlformats-officedocument.presentationml.notesSlide+xml"/>
  <Override PartName="/ppt/ink/ink32.xml" ContentType="application/inkml+xml"/>
  <Override PartName="/ppt/notesSlides/notesSlide28.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notesSlides/notesSlide29.xml" ContentType="application/vnd.openxmlformats-officedocument.presentationml.notesSlide+xml"/>
  <Override PartName="/ppt/ink/ink36.xml" ContentType="application/inkml+xml"/>
  <Override PartName="/ppt/notesSlides/notesSlide30.xml" ContentType="application/vnd.openxmlformats-officedocument.presentationml.notesSlide+xml"/>
  <Override PartName="/ppt/ink/ink37.xml" ContentType="application/inkml+xml"/>
  <Override PartName="/ppt/notesSlides/notesSlide31.xml" ContentType="application/vnd.openxmlformats-officedocument.presentationml.notesSlide+xml"/>
  <Override PartName="/ppt/ink/ink38.xml" ContentType="application/inkml+xml"/>
  <Override PartName="/ppt/notesSlides/notesSlide32.xml" ContentType="application/vnd.openxmlformats-officedocument.presentationml.notesSlide+xml"/>
  <Override PartName="/ppt/ink/ink39.xml" ContentType="application/inkml+xml"/>
  <Override PartName="/ppt/notesSlides/notesSlide33.xml" ContentType="application/vnd.openxmlformats-officedocument.presentationml.notesSlide+xml"/>
  <Override PartName="/ppt/ink/ink40.xml" ContentType="application/inkml+xml"/>
  <Override PartName="/ppt/notesSlides/notesSlide34.xml" ContentType="application/vnd.openxmlformats-officedocument.presentationml.notesSlide+xml"/>
  <Override PartName="/ppt/ink/ink41.xml" ContentType="application/inkml+xml"/>
  <Override PartName="/ppt/notesSlides/notesSlide35.xml" ContentType="application/vnd.openxmlformats-officedocument.presentationml.notesSlide+xml"/>
  <Override PartName="/ppt/ink/ink42.xml" ContentType="application/inkml+xml"/>
  <Override PartName="/ppt/notesSlides/notesSlide36.xml" ContentType="application/vnd.openxmlformats-officedocument.presentationml.notesSlide+xml"/>
  <Override PartName="/ppt/ink/ink43.xml" ContentType="application/inkml+xml"/>
  <Override PartName="/ppt/notesSlides/notesSlide37.xml" ContentType="application/vnd.openxmlformats-officedocument.presentationml.notesSlide+xml"/>
  <Override PartName="/ppt/ink/ink44.xml" ContentType="application/inkml+xml"/>
  <Override PartName="/ppt/notesSlides/notesSlide38.xml" ContentType="application/vnd.openxmlformats-officedocument.presentationml.notesSlide+xml"/>
  <Override PartName="/ppt/ink/ink45.xml" ContentType="application/inkml+xml"/>
  <Override PartName="/ppt/notesSlides/notesSlide39.xml" ContentType="application/vnd.openxmlformats-officedocument.presentationml.notesSlide+xml"/>
  <Override PartName="/ppt/ink/ink46.xml" ContentType="application/inkml+xml"/>
  <Override PartName="/ppt/notesSlides/notesSlide40.xml" ContentType="application/vnd.openxmlformats-officedocument.presentationml.notesSlide+xml"/>
  <Override PartName="/ppt/ink/ink47.xml" ContentType="application/inkml+xml"/>
  <Override PartName="/ppt/notesSlides/notesSlide41.xml" ContentType="application/vnd.openxmlformats-officedocument.presentationml.notesSlide+xml"/>
  <Override PartName="/ppt/ink/ink48.xml" ContentType="application/inkml+xml"/>
  <Override PartName="/ppt/notesSlides/notesSlide42.xml" ContentType="application/vnd.openxmlformats-officedocument.presentationml.notesSlide+xml"/>
  <Override PartName="/ppt/ink/ink49.xml" ContentType="application/inkml+xml"/>
  <Override PartName="/ppt/notesSlides/notesSlide43.xml" ContentType="application/vnd.openxmlformats-officedocument.presentationml.notesSlide+xml"/>
  <Override PartName="/ppt/ink/ink50.xml" ContentType="application/inkml+xml"/>
  <Override PartName="/ppt/ink/ink51.xml" ContentType="application/inkml+xml"/>
  <Override PartName="/ppt/notesSlides/notesSlide44.xml" ContentType="application/vnd.openxmlformats-officedocument.presentationml.notesSlide+xml"/>
  <Override PartName="/ppt/ink/ink52.xml" ContentType="application/inkml+xml"/>
  <Override PartName="/ppt/notesSlides/notesSlide45.xml" ContentType="application/vnd.openxmlformats-officedocument.presentationml.notesSlide+xml"/>
  <Override PartName="/ppt/ink/ink53.xml" ContentType="application/inkml+xml"/>
  <Override PartName="/ppt/notesSlides/notesSlide46.xml" ContentType="application/vnd.openxmlformats-officedocument.presentationml.notesSlide+xml"/>
  <Override PartName="/ppt/ink/ink54.xml" ContentType="application/inkml+xml"/>
  <Override PartName="/ppt/notesSlides/notesSlide47.xml" ContentType="application/vnd.openxmlformats-officedocument.presentationml.notesSlide+xml"/>
  <Override PartName="/ppt/ink/ink55.xml" ContentType="application/inkml+xml"/>
  <Override PartName="/ppt/notesSlides/notesSlide48.xml" ContentType="application/vnd.openxmlformats-officedocument.presentationml.notesSlide+xml"/>
  <Override PartName="/ppt/ink/ink56.xml" ContentType="application/inkml+xml"/>
  <Override PartName="/ppt/notesSlides/notesSlide49.xml" ContentType="application/vnd.openxmlformats-officedocument.presentationml.notesSlide+xml"/>
  <Override PartName="/ppt/ink/ink57.xml" ContentType="application/inkml+xml"/>
  <Override PartName="/ppt/notesSlides/notesSlide50.xml" ContentType="application/vnd.openxmlformats-officedocument.presentationml.notesSlide+xml"/>
  <Override PartName="/ppt/ink/ink58.xml" ContentType="application/inkml+xml"/>
  <Override PartName="/ppt/notesSlides/notesSlide51.xml" ContentType="application/vnd.openxmlformats-officedocument.presentationml.notesSlide+xml"/>
  <Override PartName="/ppt/ink/ink59.xml" ContentType="application/inkml+xml"/>
  <Override PartName="/ppt/notesSlides/notesSlide52.xml" ContentType="application/vnd.openxmlformats-officedocument.presentationml.notesSlide+xml"/>
  <Override PartName="/ppt/ink/ink60.xml" ContentType="application/inkml+xml"/>
  <Override PartName="/ppt/notesSlides/notesSlide53.xml" ContentType="application/vnd.openxmlformats-officedocument.presentationml.notesSlide+xml"/>
  <Override PartName="/ppt/ink/ink61.xml" ContentType="application/inkml+xml"/>
  <Override PartName="/ppt/ink/ink6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2"/>
    <p:sldId id="257" r:id="rId3"/>
    <p:sldId id="341" r:id="rId4"/>
    <p:sldId id="342" r:id="rId5"/>
    <p:sldId id="343" r:id="rId6"/>
    <p:sldId id="428" r:id="rId7"/>
    <p:sldId id="348" r:id="rId8"/>
    <p:sldId id="429" r:id="rId9"/>
    <p:sldId id="430" r:id="rId10"/>
    <p:sldId id="421" r:id="rId11"/>
    <p:sldId id="431" r:id="rId12"/>
    <p:sldId id="432" r:id="rId13"/>
    <p:sldId id="433" r:id="rId14"/>
    <p:sldId id="434" r:id="rId15"/>
    <p:sldId id="375" r:id="rId16"/>
    <p:sldId id="435" r:id="rId17"/>
    <p:sldId id="436" r:id="rId18"/>
    <p:sldId id="437" r:id="rId19"/>
    <p:sldId id="438" r:id="rId20"/>
    <p:sldId id="439" r:id="rId21"/>
    <p:sldId id="440" r:id="rId22"/>
    <p:sldId id="441" r:id="rId23"/>
    <p:sldId id="442" r:id="rId24"/>
    <p:sldId id="385" r:id="rId25"/>
    <p:sldId id="444" r:id="rId26"/>
    <p:sldId id="445" r:id="rId27"/>
    <p:sldId id="446" r:id="rId28"/>
    <p:sldId id="447" r:id="rId29"/>
    <p:sldId id="448" r:id="rId30"/>
    <p:sldId id="449" r:id="rId31"/>
    <p:sldId id="391" r:id="rId32"/>
    <p:sldId id="450" r:id="rId33"/>
    <p:sldId id="393" r:id="rId34"/>
    <p:sldId id="451" r:id="rId35"/>
    <p:sldId id="452" r:id="rId36"/>
    <p:sldId id="453" r:id="rId37"/>
    <p:sldId id="454" r:id="rId38"/>
    <p:sldId id="398" r:id="rId39"/>
    <p:sldId id="455" r:id="rId40"/>
    <p:sldId id="443" r:id="rId41"/>
    <p:sldId id="456" r:id="rId42"/>
    <p:sldId id="457" r:id="rId43"/>
    <p:sldId id="403" r:id="rId44"/>
    <p:sldId id="458" r:id="rId45"/>
    <p:sldId id="459" r:id="rId46"/>
    <p:sldId id="419" r:id="rId47"/>
    <p:sldId id="460" r:id="rId48"/>
    <p:sldId id="408" r:id="rId49"/>
    <p:sldId id="409" r:id="rId50"/>
    <p:sldId id="412" r:id="rId51"/>
    <p:sldId id="410" r:id="rId52"/>
    <p:sldId id="411" r:id="rId53"/>
    <p:sldId id="289" r:id="rId54"/>
    <p:sldId id="288" r:id="rId55"/>
    <p:sldId id="285" r:id="rId5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951"/>
    <a:srgbClr val="30769B"/>
    <a:srgbClr val="B0B938"/>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69"/>
    <p:restoredTop sz="68955"/>
  </p:normalViewPr>
  <p:slideViewPr>
    <p:cSldViewPr snapToGrid="0" snapToObjects="1">
      <p:cViewPr varScale="1">
        <p:scale>
          <a:sx n="35" d="100"/>
          <a:sy n="35" d="100"/>
        </p:scale>
        <p:origin x="1696" y="176"/>
      </p:cViewPr>
      <p:guideLst/>
    </p:cSldViewPr>
  </p:slideViewPr>
  <p:notesTextViewPr>
    <p:cViewPr>
      <p:scale>
        <a:sx n="1" d="1"/>
        <a:sy n="1" d="1"/>
      </p:scale>
      <p:origin x="0" y="-31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8T19:17:20.264"/>
    </inkml:context>
    <inkml:brush xml:id="br0">
      <inkml:brushProperty name="width" value="0.88194" units="cm"/>
      <inkml:brushProperty name="height" value="0.88194" units="cm"/>
      <inkml:brushProperty name="color" value="#B0B938"/>
    </inkml:brush>
  </inkml:definitions>
  <inkml:trace contextRef="#ctx0" brushRef="#br0">1 14 8027,'122'10'0,"2"-2"0,-2 0 0,2 0 0,-10-2 0,-2 0 0,-2 0 0,2-2 0,-4 0 0,0 0 0,0-2 0,0 0 0,2 0 0,-2 0 0,2-2 0,2 4 0,4-4 0,2 4 0,2-2 0,2 0-454,4 0 1,2 0 0,0 0 0,4-2 0,-22 2 0,2 0 0,0 0 0,2-2 0,4 2 453,-12-2 0,2 2 0,2-2 0,2 0 0,0 0 0,2 0 0,8 0 0,2 0 0,0 0 0,4 0 0,0 0 0,2 2-127,-6-2 1,4 0 0,2 0 0,0 0 0,2 0-1,0 2 1,-2-2 0,-14 0 0,2 0 0,0 0-1,0 0 1,0 0 0,0 0 0,0 0 0,2 0 126,-2 0 0,2 0 0,2 0 0,-2 0 0,0 0 0,0 0 0,0 0 0,0 0 0,0 0 0,0 0 0,0 0 0,0-2 0,0 2 0,0 0 0,0-2 0,0 2-40,-2 0 1,2 0 0,0-2 0,-2 0 0,2 2 0,0 0-1,-2-2 1,-2 2 0,14-2 0,-2 0 0,2 0 0,-4 0-1,2 0 1,-4 0 0,2 0 39,-12 0 0,0 0 0,0 0 0,-2 0 0,0 0 0,0 0 0,2 0 0,4 0 0,0 0 0,0 0 0,2 0 0,-4-2 0,2 2 0,-4 2-72,10-4 0,-2 4 0,-2-2 1,0 0-1,-4 0 0,2-2 1,10 0-1,0 0 0,-4 0 1,2 0-1,-2-2 0,0 0 1,-2 0-1,0 0 0,2 0 1,-2 0-1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7:51.581"/>
    </inkml:context>
    <inkml:brush xml:id="br0">
      <inkml:brushProperty name="width" value="0.35" units="cm"/>
      <inkml:brushProperty name="height" value="0.35" units="cm"/>
      <inkml:brushProperty name="color" value="#B0B938"/>
    </inkml:brush>
  </inkml:definitions>
  <inkml:trace contextRef="#ctx0" brushRef="#br0">12254 658 24575,'0'179'0,"-9"-83"0,-1 9 0,9 71 0,-2 13 0,-14-19 0,-3 5-328,9-27 0,4 5 0,-1-1 0,0-10 0,0-2 0,-1 1 0,-5 14 0,-2 3 0,5-9-164,7 30 0,2-11 414,-8-21 0,-1-17 1017,11 0-939,0-46 0,0-36 0,0-3 983,0-15 0,-9 1 0,6 0-779,-6-1-204,9 2 0,0-2 0,0 1 0,0 36 0,0-13 0,0 17 0,0-27 0,0-13 0,0 0 0,0 13 0,-10-9 0,8 10 0,-18-29 0,8-2 0,-64-14 0,-11 0 0,-29 0 0,9 0 0,26 0 0,17 0 0,5 0 0,25 0 0,-8 0 0,-2 0 0,-65-14 0,39-3 0,-37-1 0,63-9 0,-16 23 0,12-24 0,-12 25 0,16-11 0,0 14 0,10 0 0,2-14 0,10 11 0,1-11 0,-1 14 0,0 0 0,0 0 0,-9 0 0,-3 0 0,-10 0 0,-36 0 0,27 0 0,-26 0 0,19 16 0,11-11 0,-27 11 0,12 1 0,-16-13 0,0 12 0,15-2 0,-11-11 0,28 11 0,-12-14 0,16 0 0,0 13 0,0-9 0,0 10 0,0-14 0,-16 17 0,12-13 0,-28 12 0,-43 9 0,41-18 0,-15 18 0,0 1 0,15-20 0,-1 6 0,-4 1 0,-32 10 0,16-18 0,-4 18 0,65-23 0,-36 0 0,45 13 0,-44-10 0,45 11 0,-30-14 0,34 0 0,-17 0 0,16 0 0,-60 0 0,50 0 0,-51 0 0,9 0 0,32 0 0,-84 0 0,84 0 0,-33 0 0,21 0 0,29 0 0,-20 0 0,0 0 0,20 0 0,-30 0 0,-47 0 0,43 0 0,-52 0 0,26 0 0,32 0 0,-21 0 0,35 0 0,-8 0 0,12 0 0,-19 0 0,32 0 0,-33 0 0,21 0 0,-23 0 0,16 0 0,-17 0 0,-9 0 0,-6 0 0,-25 0 0,27 0 0,2 0 0,-5 0 0,29 0 0,-83 0 0,53 0 0,-41 0 0,59 0 0,16 0 0,0 0 0,-71 0 0,37 0 0,-57 0 0,27 0 0,21 17 0,-48-13 0,48 12 0,-21-16 0,13-1 0,0 2 0,-13 16 0,-2-15 0,3 0 0,20 14 0,-21-16 0,28 0 0,16 15 0,-12-12 0,11 10 0,-15-13 0,0 0 0,0 17 0,-13-2 0,-4 3 0,-11 23 0,15-22 0,-4-5 0,11-3 0,9-5 0,-8-6 0,-14 7 0,3 0 0,38-4 0,-39 11 0,9-14 0,33 0 0,-32 0 0,-1 0 0,34 0 0,-50 0 0,40 0 0,-16 0 0,-3 0 0,-18 0 0,29 0 0,-3 0 0,-56 0 0,79 0 0,-60 0 0,78 0 0,-10 0 0,-16 0 0,11 0 0,-11 0 0,16 0 0,0-14 0,-16 10 0,23-10 0,-11 14 0,26 0 0,0 0 0,0 0 0,1-13 0,9-5 0,2-41 0,10-94 0,0 29 0,0-44 0,0 60 0,0 40 0,0-40 0,0 40 0,0-18 0,0 1 0,0 17 0,0-40 0,11 17 0,-8-23 0,9 0 0,-12 24 0,0-18 0,0 39 0,0-15 0,12-2 0,-8 32 0,8-51 0,-12 51 0,0-54 0,0 40 0,0-79 0,0 69 0,0-46 0,0 0 0,0 46 0,0-32 0,0 51 0,0 10 0,0-36 0,0 31 0,0-28 0,0 33 0,0-14 0,0 1 0,0 0 0,0-1 0,0 15 0,0-12 0,9 25 0,-6-10 0,6 0 0,-9 10 0,11-10 0,-9 14 0,18 0 0,-18-1 0,8 1 0,-10 0 0,12-37 0,-9 27 0,20-63 0,-19 50 0,8-32 0,-12 38 0,9-12 0,-6-11 0,7 3 0,-10-4 0,0 27 0,0 14 0,0 0 0,10 0 0,2 13 0,10 4 0,-9 0 0,6 11 0,-6-11 0,19 0 0,-8 11 0,8-11 0,-9 14 0,9-14 0,2 11 0,1-25 0,26 24 0,-22-10 0,42 14 0,-43-13 0,20 9 0,-33-10 0,17 14 0,-7 0 0,9 0 0,0 0 0,0 0 0,-9 0 0,7 0 0,-17 0 0,17 0 0,-8 0 0,11 14 0,51-11 0,-23 27 0,43-26 0,-51 13 0,12 0 0,-13-13 0,0 13 0,13-1 0,-29-12 0,13 12 0,35-16 0,-48 14 0,45-10 0,-58 10 0,26-14 0,-23 13 0,20-10 0,-23 25 0,9-24 0,-19 23 0,4-24 0,-17 10 0,10-13 0,1 0 0,9 0 0,2 0 0,27 0 0,3 0 0,44 0 0,-20 0 0,-7 0 0,1 0 0,12 0 0,-12 0 0,0 0 0,5 0 0,5 0 0,-42 0 0,-18 0 0,-10 0 0,1 0 0,-1 0 0,10 0 0,-7 0 0,7 0 0,0 0 0,18 0 0,42 0 0,-5 0 0,21 0 0,1 0 0,-39 2 0,3-4 0,1-9 0,1 0 0,-3 9 0,-2-2 0,38-18 0,-53 22 0,-7 0 0,-26 0 0,0 0 0,10 0 0,-7 0 0,7 0 0,-9 0 0,9 0 0,2 0 0,26 0 0,5 0 0,16 0 0,-1 0 0,0 0 0,1 0 0,-16 0 0,11 0 0,-27 0 0,27 0 0,-37 0 0,34 0 0,-18 0 0,26 0 0,-17 0 0,40 0 0,-32 0 0,63 0 0,-73 0 0,17 0 0,-1 0 0,-26 0 0,35 0 0,13 0 0,32 0 0,2 0 0,-37 0 0,-8 0 0,-26 0 0,35 0 0,-1 0 0,-43 0 0,83 0 0,-108 0 0,29 0 0,-14 0 0,3 0 0,24 0 0,-33 0 0,63 0 0,-55 0 0,85 0 0,-60 0 0,22 0 0,-17 0 0,-27 0 0,11 0 0,1 0 0,-23 0 0,20-13 0,-23 9 0,9-10 0,-10 14 0,52 0 0,-25 0 0,31 0 0,40 0 0,-69 0 0,68 0 0,-83 0 0,84 0 0,-70 0 0,53 0 0,-54 0 0,27 0 0,6 0 0,17 0 0,-8 0 0,-7 0 0,-32 0 0,40 0 0,-48 0 0,32 0 0,-44 0 0,0 0 0,-9 0 0,23 0 0,-20 0 0,13 0 0,-10 0 0,-16 0 0,18 0 0,-9 0 0,26 0 0,-11 0 0,11 0 0,-16 0 0,-9 0 0,7 0 0,-18 0 0,19 0 0,-19 0 0,44 0 0,-37 0 0,37 0 0,-43 0 0,16 0 0,-16 0 0,7 0 0,-10 0 0,1 0 0,-1 0 0,0 0 0,0 0 0,0 0 0,10 0 0,3 14 0,26-11 0,3 10 0,16-13 0,1 0 0,0 0 0,-1 0 0,-15 14 0,-5-10 0,-25 9 0,-3-13 0,-10 14 0,0-11 0,0 11 0,1-14 0,-12 13 0,0-9 0,-11 10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7:51.582"/>
    </inkml:context>
    <inkml:brush xml:id="br0">
      <inkml:brushProperty name="width" value="0.35" units="cm"/>
      <inkml:brushProperty name="height" value="0.35" units="cm"/>
      <inkml:brushProperty name="color" value="#B0B938"/>
    </inkml:brush>
  </inkml:definitions>
  <inkml:trace contextRef="#ctx0" brushRef="#br0">80 229 24575,'0'63'0,"1"-29"0,0 3 0,-1 25 0,0 4 0,3-6 0,0 1-328,-2-9 0,0 2 0,0-1 0,0-4 0,0 1 0,0 0 0,1 4 0,1 1 0,-2-2-164,-1 9 0,1-3 414,0-7 0,0-7 1017,-1 1-939,0-17 0,0-11 0,0-3 983,0-5 0,1 2 0,0-2-779,0 1-204,-1 0 0,0 0 0,0-1 0,0 14 0,0-5 0,0 5 0,0-7 0,0-7 0,0 1 0,0 5 0,1-5 0,0 5 0,1-10 0,0-1 0,8-5 0,1 0 0,4 0 0,-1 0 0,-3 0 0,-3 0 0,0 0 0,-3 0 0,0 0 0,1 0 0,8-5 0,-5-1 0,5 0 0,-8-4 0,2 9 0,-2-9 0,2 9 0,-3-4 0,2 5 0,-3 0 0,0-5 0,-1 4 0,0-4 0,-1 5 0,1 0 0,0 0 0,1 0 0,1 0 0,1 0 0,4 0 0,-3 0 0,3 0 0,-2 6 0,-2-5 0,4 5 0,-1 0 0,1-4 0,1 3 0,-3 0 0,2-3 0,-3 3 0,0-5 0,-1 0 0,0 4 0,0-3 0,-1 4 0,1-5 0,2 6 0,-2-5 0,5 5 0,4 3 0,-5-7 0,2 7 0,0 0 0,-1-7 0,-1 2 0,1 1 0,4 3 0,-3-6 0,2 6 0,-9-8 0,5 0 0,-6 4 0,5-2 0,-5 3 0,4-5 0,-5 0 0,2 0 0,-2 0 0,9 0 0,-8 0 0,7 0 0,-1 0 0,-4 0 0,11 0 0,-11 0 0,4 0 0,-2 0 0,-4 0 0,1 0 0,2 0 0,-3 0 0,4 0 0,5 0 0,-5 0 0,7 0 0,-3 0 0,-5 0 0,3 0 0,-5 0 0,2 0 0,-2 0 0,3 0 0,-6 0 0,6 0 0,-3 0 0,3 0 0,-2 0 0,2 0 0,1 0 0,1 0 0,3 0 0,-3 0 0,-1 0 0,1 0 0,-4 0 0,12 0 0,-8 0 0,6 0 0,-9 0 0,-1 0 0,0 0 0,9 0 0,-5 0 0,8 0 0,-4 0 0,-3 5 0,7-3 0,-7 3 0,3-5 0,-1 0 0,0 0 0,1 7 0,0-7 0,0 1 0,-3 5 0,3-6 0,-3 0 0,-3 4 0,3-2 0,-3 2 0,3-4 0,-1 0 0,0 6 0,2-1 0,1 2 0,1 7 0,-2-7 0,1-2 0,-2-1 0,0-2 0,-1-2 0,3 2 0,0 1 0,-5-2 0,4 3 0,0-4 0,-5 0 0,4 0 0,1 0 0,-5 0 0,6 0 0,-4 0 0,1 0 0,1 0 0,3 0 0,-5 0 0,1 0 0,7 0 0,-11 0 0,10 0 0,-12 0 0,2 0 0,1 0 0,-1 0 0,3 0 0,-4 0 0,1-4 0,2 3 0,-3-4 0,2 5 0,-5 0 0,1 0 0,0 0 0,0-5 0,-2-2 0,1-13 0,-2-34 0,0 10 0,0-14 0,0 20 0,0 14 0,0-14 0,0 14 0,0-6 0,0 0 0,0 6 0,0-13 0,-2 4 0,1-6 0,0-1 0,1 8 0,0-6 0,0 14 0,0-6 0,-1 0 0,0 11 0,0-17 0,1 16 0,0-17 0,0 13 0,0-28 0,0 25 0,0-16 0,0-1 0,0 16 0,0-10 0,0 17 0,0 4 0,0-13 0,0 11 0,0-9 0,0 10 0,0-3 0,0-2 0,0 2 0,0-1 0,0 4 0,0-2 0,-2 8 0,2-5 0,-1 2 0,1 3 0,-2-4 0,2 5 0,-2 0 0,1 0 0,0 0 0,1 0 0,-2-13 0,2 10 0,-3-23 0,3 18 0,-2-11 0,2 14 0,-1-5 0,0-5 0,0 3 0,1-2 0,0 9 0,0 5 0,0 0 0,-2 0 0,1 4 0,-2 2 0,2 1 0,-2 3 0,2-4 0,-4 0 0,2 4 0,-1-4 0,1 5 0,-1-5 0,-1 4 0,1-9 0,-5 9 0,4-4 0,-5 5 0,5-5 0,-3 4 0,5-4 0,-3 5 0,2 0 0,-2 0 0,0 0 0,1 0 0,0 0 0,0 0 0,1 0 0,-1 0 0,0 0 0,-1 5 0,-6-4 0,3 10 0,-7-10 0,8 5 0,-3-1 0,3-3 0,0 4 0,-2 0 0,3-5 0,-1 5 0,-4-6 0,5 4 0,-5-2 0,7 3 0,-2-5 0,2 5 0,-3-4 0,4 8 0,-2-7 0,3 7 0,-1-8 0,2 4 0,0-5 0,-2 0 0,0 0 0,0 0 0,-4 0 0,0 0 0,-7 0 0,4 0 0,0 0 0,0 0 0,-1 0 0,1 0 0,1 0 0,-2 0 0,1 0 0,4 0 0,2 0 0,3 0 0,-1 0 0,0 0 0,-1 0 0,0 0 0,0 0 0,0 0 0,-3 0 0,-5 0 0,1 0 0,-3 0 0,-1 0 0,6 1 0,0-2 0,-1-3 0,1 0 0,-1 4 0,1-2 0,-5-6 0,6 8 0,2 0 0,3 0 0,0 0 0,-1 0 0,1 0 0,-1 0 0,0 0 0,0 0 0,0 0 0,-4 0 0,-1 0 0,-1 0 0,-1 0 0,1 0 0,-1 0 0,3 0 0,-2 0 0,4 0 0,-5 0 0,7 0 0,-6 0 0,3 0 0,-4 0 0,3 0 0,-6 0 0,5 0 0,-9 0 0,10 0 0,-2 0 0,0 0 0,3 0 0,-5 0 0,-1 0 0,-4 0 0,-1 0 0,6 0 0,0 0 0,4 0 0,-5 0 0,0 0 0,6 0 0,-11 0 0,14 0 0,-3 0 0,1 0 0,0 0 0,-4 0 0,6 0 0,-10 0 0,9 0 0,-13 0 0,9 0 0,-3 0 0,2 0 0,3 0 0,0 0 0,-2 0 0,5 0 0,-4-4 0,4 2 0,-3-3 0,3 5 0,-7 0 0,3 0 0,-4 0 0,-6 0 0,11 0 0,-11 0 0,12 0 0,-12 0 0,11 0 0,-9 0 0,9 0 0,-5 0 0,0 0 0,-3 0 0,2 0 0,0 0 0,5 0 0,-6 0 0,7 0 0,-5 0 0,7 0 0,-1 0 0,1 0 0,-3 0 0,4 0 0,-3 0 0,2 0 0,1 0 0,-1 0 0,0 0 0,-3 0 0,2 0 0,-2 0 0,2 0 0,2 0 0,-2 0 0,3 0 0,-2 0 0,1 0 0,-4 0 0,3 0 0,-4 0 0,6 0 0,-2 0 0,2 0 0,-2 0 0,3 0 0,-1 0 0,0 0 0,-1 0 0,2 0 0,-1 0 0,-1 0 0,0 5 0,-5-3 0,1 2 0,-3-4 0,1 0 0,-1 0 0,1 0 0,1 5 0,1-4 0,4 4 0,0-5 0,1 5 0,0-4 0,0 4 0,0-5 0,1 4 0,1-2 0,1 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8:37.158"/>
    </inkml:context>
    <inkml:brush xml:id="br0">
      <inkml:brushProperty name="width" value="0.88194" units="cm"/>
      <inkml:brushProperty name="height" value="0.88194" units="cm"/>
      <inkml:brushProperty name="color" value="#DF5B1F"/>
    </inkml:brush>
  </inkml:definitions>
  <inkml:trace contextRef="#ctx0" brushRef="#br0">1 14 8027,'199'10'0,"4"-2"0,-3 0 0,3 0 0,-17-2 0,-3 0 0,-3 0 0,3-2 0,-6 0 0,0 0 0,-1-2 0,1 0 0,3 0 0,-4 0 0,4-2 0,3 4 0,7-4 0,3 4 0,4-2 0,2 0-454,7 0 1,3 0 0,1 0 0,6-2 0,-36 2 0,3 0 0,0 0 0,3-2 0,8 2 453,-21-2 0,3 2 0,4-2 0,3 0 0,1 0 0,2 0 0,13 0 0,4 0 0,0 0 0,6 0 0,1 0 0,3 2-127,-11-2 1,8 0 0,2 0 0,1 0 0,3 0-1,0 2 1,-4-2 0,-22 0 0,3 0 0,0 0-1,0 0 1,0 0 0,0 0 0,-1 0 0,5 0 126,-4 0 0,4 0 0,2 0 0,-3 0 0,1 0 0,-2 0 0,2 0 0,-1 0 0,0 0 0,1 0 0,-1 0 0,0-2 0,1 2 0,-2 0 0,2-2 0,-1 2-40,-2 0 1,1 0 0,2-2 0,-4 0 0,3 2 0,0 0-1,-3-2 1,-3 2 0,23-2 0,-4 0 0,3 0 0,-6 0-1,4 0 1,-8 0 0,5 0 39,-21 0 0,1 0 0,-1 0 0,-2 0 0,-1 0 0,0 0 0,3 0 0,7 0 0,0 0 0,0 0 0,3 0 0,-6-2 0,3 2 0,-7 2-72,17-4 0,-3 4 0,-4-2 1,0 0-1,-6 0 0,3-2 1,16 0-1,0 0 0,-5 0 1,2 0-1,-3-2 0,-1 0 1,-2 0-1,-1 0 0,4 0 1,-3 0-1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8:37.159"/>
    </inkml:context>
    <inkml:brush xml:id="br0">
      <inkml:brushProperty name="width" value="0.35" units="cm"/>
      <inkml:brushProperty name="height" value="0.35" units="cm"/>
      <inkml:brushProperty name="color" value="#B0B938"/>
    </inkml:brush>
  </inkml:definitions>
  <inkml:trace contextRef="#ctx0" brushRef="#br0">432 328 24575,'0'90'0,"6"-42"0,1 5 0,-6 36 0,1 5 0,10-8 0,2 2-328,-7-14 0,-1 3 0,-1-1 0,1-5 0,-1 0 0,2 0 0,3 7 0,1 1 0,-3-4-164,-5 14 0,-2-4 414,7-11 0,-1-9 1017,-7 0-939,0-23 0,0-17 0,0-3 983,0-7 0,7 1 0,-6-1-779,6 1-204,-7-1 0,0 1 0,0-1 0,0 19 0,0-7 0,0 8 0,0-12 0,0-8 0,0 1 0,0 6 0,7-5 0,-5 6 0,11-15 0,-4-1 0,44-7 0,10 0 0,18 0 0,-5 0 0,-19 0 0,-11 0 0,-4 0 0,-18 0 0,6 0 0,1 0 0,46-7 0,-28-2 0,27 1 0,-45-6 0,12 12 0,-9-12 0,9 12 0,-12-5 0,0 7 0,-7 0 0,-2-7 0,-6 6 0,-1-6 0,1 7 0,-1 0 0,1 0 0,6 0 0,2 0 0,7 0 0,26 0 0,-20 0 0,20 0 0,-15 8 0,-8-6 0,20 6 0,-9 1 0,12-7 0,0 6 0,-12-1 0,9-5 0,-20 5 0,9-7 0,-12 0 0,0 6 0,0-4 0,0 5 0,0-7 0,12 8 0,-9-6 0,20 7 0,30 3 0,-29-8 0,11 8 0,0 1 0,-11-10 0,2 3 0,2 1 0,22 4 0,-12-8 0,5 8 0,-47-11 0,25 0 0,-32 7 0,32-5 0,-32 5 0,21-7 0,-24 0 0,13 0 0,-13 0 0,43 0 0,-35 0 0,35 0 0,-5 0 0,-23 0 0,59 0 0,-59 0 0,23 0 0,-14 0 0,-21 0 0,14 0 0,0 0 0,-14 0 0,20 0 0,35 0 0,-31 0 0,37 0 0,-19 0 0,-23 0 0,16 0 0,-26 0 0,7 0 0,-9 0 0,14 0 0,-24 0 0,24 0 0,-14 0 0,15 0 0,-11 0 0,12 0 0,7 0 0,4 0 0,17 0 0,-18 0 0,-2 0 0,3 0 0,-20 0 0,59 0 0,-38 0 0,29 0 0,-41 0 0,-12 0 0,0 0 0,51 0 0,-27 0 0,40 0 0,-18 0 0,-16 8 0,35-6 0,-34 6 0,14-8 0,-9 0 0,1 0 0,8 9 0,2-8 0,-2 0 0,-14 7 0,14-8 0,-19 0 0,-12 7 0,9-5 0,-9 4 0,12-6 0,0 0 0,0 9 0,9-2 0,2 3 0,9 10 0,-12-10 0,4-3 0,-8-2 0,-6-2 0,4-3 0,12 3 0,-3 1 0,-27-2 0,28 4 0,-7-6 0,-23 0 0,23 0 0,0 0 0,-24 0 0,36 0 0,-29 0 0,11 0 0,3 0 0,13 0 0,-21 0 0,2 0 0,39 0 0,-55 0 0,43 0 0,-56 0 0,7 0 0,12 0 0,-9 0 0,8 0 0,-11 0 0,1-6 0,10 4 0,-15-5 0,7 7 0,-19 0 0,1 0 0,-1 0 0,1-7 0,-8-2 0,-1-21 0,-7-46 0,0 13 0,0-21 0,0 30 0,0 19 0,0-19 0,0 20 0,0-9 0,0 0 0,0 9 0,0-20 0,-8 8 0,6-11 0,-7 0 0,9 11 0,0-8 0,0 20 0,0-9 0,-8 0 0,6 16 0,-7-25 0,9 24 0,0-26 0,0 20 0,0-40 0,0 35 0,0-23 0,0-1 0,0 24 0,0-16 0,0 25 0,0 6 0,0-19 0,0 16 0,0-14 0,0 16 0,0-6 0,0-1 0,0 1 0,0 0 0,0 6 0,0-4 0,-7 11 0,5-5 0,-5 1 0,7 4 0,-7-4 0,6 6 0,-13 0 0,12 0 0,-5 1 0,7-1 0,-8-18 0,5 14 0,-14-33 0,15 26 0,-6-16 0,8 19 0,-7-6 0,5-6 0,-5 2 0,7-2 0,0 13 0,0 8 0,0-1 0,-7 0 0,-1 7 0,-8 2 0,7 0 0,-5 6 0,5-6 0,-13 0 0,4 5 0,-4-5 0,6 7 0,-7-7 0,-1 5 0,-1-12 0,-18 13 0,15-6 0,-29 7 0,30-7 0,-14 5 0,23-5 0,-12 7 0,6 0 0,-7 0 0,-1 0 0,1 0 0,6 0 0,-4 0 0,11 0 0,-11 0 0,4 0 0,-6 7 0,-38-6 0,17 15 0,-30-14 0,36 6 0,-8 0 0,9-5 0,-1 5 0,-8 0 0,19-6 0,-7 7 0,-27-9 0,36 6 0,-34-4 0,43 5 0,-19-7 0,16 7 0,-14-5 0,16 11 0,-6-11 0,13 12 0,-2-13 0,11 6 0,-7-7 0,0 0 0,-6 0 0,-3 0 0,-18 0 0,-2 0 0,-32 0 0,15 0 0,5 0 0,-1 0 0,-9 0 0,9 0 0,1 0 0,-5 0 0,-3 0 0,29 0 0,13 0 0,7 0 0,1 0 0,-1 0 0,-7 0 0,6 0 0,-6 0 0,0 0 0,-12 0 0,-31 0 0,4 0 0,-14 0 0,-1 0 0,28 1 0,-2-2 0,-2-4 0,0-1 0,1 5 0,3-1 0,-28-9 0,39 11 0,4 0 0,18 0 0,0 0 0,-6 0 0,4 0 0,-5 0 0,8 0 0,-8 0 0,-1 0 0,-19 0 0,-3 0 0,-11 0 0,0 0 0,0 0 0,0 0 0,11 0 0,-8 0 0,20 0 0,-20 0 0,26 0 0,-24 0 0,13 0 0,-18 0 0,11 0 0,-27 0 0,22 0 0,-45 0 0,53 0 0,-13 0 0,1 0 0,18 0 0,-26 0 0,-6 0 0,-26 0 0,1 0 0,25 0 0,6 0 0,19 0 0,-26 0 0,2 0 0,29 0 0,-58 0 0,77 0 0,-21 0 0,9 0 0,-1 0 0,-17 0 0,23 0 0,-45 0 0,40 0 0,-61 0 0,42 0 0,-14 0 0,11 0 0,20 0 0,-9 0 0,0 0 0,16 0 0,-14-7 0,16 5 0,-6-5 0,6 7 0,-35 0 0,16 0 0,-21 0 0,-28 0 0,49 0 0,-49 0 0,59 0 0,-60 0 0,50 0 0,-37 0 0,38 0 0,-20 0 0,-4 0 0,-11 0 0,6 0 0,4 0 0,22 0 0,-28 0 0,35 0 0,-23 0 0,30 0 0,1 0 0,7 0 0,-18 0 0,15 0 0,-9 0 0,7 0 0,11 0 0,-11 0 0,4 0 0,-18 0 0,9 0 0,-9 0 0,12 0 0,6 0 0,-4 0 0,11 0 0,-11 0 0,11 0 0,-30 0 0,26 0 0,-26 0 0,31 0 0,-13 0 0,12 0 0,-4 0 0,6 0 0,0 0 0,1 0 0,-1 0 0,0 0 0,0 0 0,-6 0 0,-3 7 0,-17-5 0,-4 5 0,-11-7 0,0 0 0,0 0 0,0 0 0,11 7 0,3-6 0,19 6 0,1-7 0,7 7 0,1-5 0,-1 5 0,0-7 0,7 6 0,2-4 0,7 5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8:37.160"/>
    </inkml:context>
    <inkml:brush xml:id="br0">
      <inkml:brushProperty name="width" value="0.35" units="cm"/>
      <inkml:brushProperty name="height" value="0.35" units="cm"/>
      <inkml:brushProperty name="color" value="#B0B938"/>
    </inkml:brush>
  </inkml:definitions>
  <inkml:trace contextRef="#ctx0" brushRef="#br0">11803 601 24575,'0'164'0,"-9"-76"0,0 7 0,8 67 0,-2 10 0,-14-16 0,-2 4-328,9-26 0,3 7 0,-1-3 0,1-8 0,-1-2 0,0 1 0,-6 13 0,-2 2 0,5-8-164,8 27 0,1-10 414,-8-18 0,0-16 1017,10-1-939,0-40 0,0-34 0,0-4 983,0-12 0,-9 0 0,7 1-779,-8-2-204,10 2 0,0-1 0,0 0 0,0 33 0,0-12 0,0 16 0,0-24 0,0-13 0,0 0 0,0 13 0,-9-10 0,7 10 0,-17-26 0,8-2 0,-62-13 0,-12 0 0,-26 0 0,8 0 0,25 0 0,16 0 0,4 0 0,26 0 0,-8 0 0,-2 0 0,-64-13 0,39-3 0,-36 0 0,61-9 0,-16 22 0,12-23 0,-12 23 0,15-9 0,1 12 0,9 0 0,2-13 0,10 10 0,1-10 0,-1 13 0,-1 0 0,1 0 0,-9 0 0,-3 0 0,-9 0 0,-35 0 0,26 0 0,-25 0 0,18 15 0,11-11 0,-26 11 0,11 0 0,-15-11 0,0 11 0,15-2 0,-11-10 0,26 9 0,-10-12 0,14 0 0,1 12 0,0-8 0,-1 9 0,1-13 0,-16 15 0,12-11 0,-27 10 0,-42 10 0,39-19 0,-13 19 0,0-1 0,13-17 0,0 4 0,-4 3 0,-31 7 0,16-15 0,-4 16 0,62-21 0,-34 0 0,43 12 0,-43-9 0,45 9 0,-30-12 0,33 0 0,-17 0 0,16 0 0,-58 0 0,48 0 0,-48 0 0,7 0 0,32 0 0,-81 0 0,81 0 0,-32 0 0,19 0 0,29 0 0,-19 0 0,1 0 0,17 0 0,-28 0 0,-45 0 0,41 0 0,-50 0 0,25 0 0,32 0 0,-21 0 0,34 0 0,-9 0 0,13 0 0,-20 0 0,33 0 0,-33 0 0,20 0 0,-22 0 0,16 0 0,-17 0 0,-9 0 0,-5 0 0,-24 0 0,26 0 0,1 0 0,-4 0 0,28 0 0,-80 0 0,51 0 0,-40 0 0,58 0 0,14 0 0,1 0 0,-69 0 0,36 0 0,-55 0 0,26 0 0,20 16 0,-46-13 0,46 13 0,-20-16 0,13-2 0,-1 4 0,-12 13 0,-2-13 0,3 0 0,19 12 0,-20-14 0,27 0 0,15 13 0,-11-10 0,11 10 0,-15-13 0,0 0 0,0 15 0,-13-2 0,-4 4 0,-10 20 0,15-19 0,-5-5 0,12-3 0,8-5 0,-8-5 0,-14 6 0,3 1 0,38-4 0,-38 9 0,8-12 0,32 0 0,-31 0 0,-1 0 0,33 0 0,-48 0 0,38 0 0,-14 0 0,-5 0 0,-16 0 0,28 0 0,-3 0 0,-54 0 0,75 0 0,-57 0 0,76 0 0,-11 0 0,-15 0 0,11 0 0,-10 0 0,14 0 0,1-12 0,-16 8 0,22-8 0,-10 12 0,25 0 0,-1 0 0,2 0 0,-1-13 0,9-3 0,3-38 0,9-85 0,0 25 0,0-40 0,0 56 0,0 35 0,0-35 0,0 36 0,0-16 0,0-1 0,0 17 0,0-36 0,11 14 0,-8-19 0,8-1 0,-11 21 0,0-15 0,0 35 0,0-15 0,12 0 0,-9 29 0,9-47 0,-12 47 0,0-50 0,0 37 0,0-72 0,0 62 0,0-41 0,0 0 0,0 42 0,0-30 0,0 47 0,0 9 0,0-33 0,0 29 0,0-26 0,0 31 0,0-13 0,0 0 0,0 0 0,0-1 0,0 14 0,0-10 0,9 22 0,-7-9 0,7-1 0,-9 11 0,10-11 0,-7 14 0,16-1 0,-17 1 0,8-1 0,-10 1 0,11-34 0,-8 24 0,20-57 0,-20 46 0,8-29 0,-11 33 0,9-9 0,-6-11 0,7 3 0,-10-4 0,0 25 0,0 13 0,0-1 0,9 1 0,3 12 0,9 2 0,-9 2 0,7 9 0,-7-10 0,19 1 0,-7 9 0,7-11 0,-10 14 0,10-12 0,2 9 0,0-22 0,27 21 0,-23-9 0,41 13 0,-41-12 0,19 8 0,-33-8 0,18 12 0,-8 0 0,10 0 0,0 0 0,-1 0 0,-9 0 0,8 0 0,-17 0 0,16 0 0,-7 0 0,10 12 0,50-9 0,-22 25 0,40-24 0,-48 11 0,11 0 0,-13-11 0,2 11 0,11 0 0,-28-11 0,12 11 0,35-15 0,-47 12 0,44-8 0,-57 9 0,26-13 0,-22 12 0,18-9 0,-21 22 0,9-22 0,-20 22 0,6-22 0,-18 10 0,11-13 0,0 0 0,8 0 0,4 0 0,24 0 0,4 0 0,42 0 0,-20 0 0,-6 0 0,1 0 0,12 0 0,-12 0 0,0 0 0,4 0 0,6 0 0,-40 0 0,-19 0 0,-8 0 0,0 0 0,-1 0 0,10 0 0,-7 0 0,7 0 0,-1 0 0,19 0 0,39 0 0,-4 0 0,20 0 0,1 0 0,-38 1 0,3-2 0,2-10 0,0 1 0,-2 8 0,-3-1 0,37-17 0,-51 20 0,-7 0 0,-24 0 0,-1 0 0,10 0 0,-7 0 0,7 0 0,-10 0 0,10 0 0,2 0 0,25 0 0,4 0 0,16 0 0,0 0 0,-1 0 0,1 0 0,-16 0 0,11 0 0,-26 0 0,27 0 0,-37 0 0,34 0 0,-18 0 0,25 0 0,-16 0 0,38 0 0,-31 0 0,61 0 0,-71 0 0,18 0 0,-3 0 0,-23 0 0,33 0 0,12 0 0,32 0 0,0 0 0,-34 0 0,-8 0 0,-26 0 0,35 0 0,-2 0 0,-41 0 0,80 0 0,-104 0 0,28 0 0,-14 0 0,4 0 0,21 0 0,-30 0 0,61 0 0,-54 0 0,82 0 0,-57 0 0,20 0 0,-16 0 0,-26 0 0,11 0 0,1 0 0,-22 0 0,19-13 0,-23 9 0,9-8 0,-8 12 0,48 0 0,-23 0 0,30 0 0,38 0 0,-67 0 0,66 0 0,-79 0 0,80 0 0,-67 0 0,51 0 0,-53 0 0,27 0 0,6 0 0,15 0 0,-7 0 0,-6 0 0,-31 0 0,38 0 0,-46 0 0,30 0 0,-41 0 0,0 0 0,-10 0 0,23 0 0,-19 0 0,12 0 0,-9 0 0,-16 0 0,16 0 0,-7 0 0,25 0 0,-11 0 0,11 0 0,-15 0 0,-10 0 0,8 0 0,-18 0 0,18 0 0,-17 0 0,41 0 0,-35 0 0,35 0 0,-41 0 0,16 0 0,-16 0 0,7 0 0,-10 0 0,1 0 0,-1 0 0,0 0 0,1 0 0,-1 0 0,10 0 0,2 12 0,26-9 0,2 10 0,17-13 0,0 0 0,0 0 0,-1 0 0,-15 12 0,-3-8 0,-26 8 0,-2-12 0,-10 13 0,0-10 0,1 9 0,-1-12 0,-9 12 0,-2-9 0,-10 11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8:37.161"/>
    </inkml:context>
    <inkml:brush xml:id="br0">
      <inkml:brushProperty name="width" value="0.35" units="cm"/>
      <inkml:brushProperty name="height" value="0.35" units="cm"/>
      <inkml:brushProperty name="color" value="#B0B938"/>
    </inkml:brush>
  </inkml:definitions>
  <inkml:trace contextRef="#ctx0" brushRef="#br0">91 261 24575,'0'72'0,"1"-34"0,1 5 0,-2 28 0,0 3 0,3-5 0,0 1-328,-2-11 0,1 2 0,-1 0 0,0-5 0,0 1 0,1-1 0,0 7 0,0 0 0,0-4-164,-2 12 0,1-3 414,0-9 0,1-7 1017,-2-1-939,0-17 0,0-14 0,0-3 983,0-5 0,1 1 0,-1-1-779,2 1-204,-2-1 0,0 0 0,0 0 0,0 15 0,0-5 0,0 6 0,0-10 0,0-6 0,0 1 0,0 4 0,1-3 0,0 4 0,2-11 0,-2-2 0,11-5 0,1 0 0,4 0 0,-1 0 0,-4 0 0,-3 0 0,0 0 0,-3 0 0,0 0 0,0 0 0,10-5 0,-5-3 0,5 2 0,-9-5 0,2 9 0,-2-9 0,1 9 0,-1-3 0,0 5 0,-2 0 0,0-6 0,-2 6 0,0-6 0,0 6 0,0 0 0,0 0 0,2 0 0,1 0 0,0 0 0,6 0 0,-4 0 0,4 0 0,-3 6 0,-2-4 0,4 4 0,-1 1 0,2-5 0,0 4 0,-3 0 0,3-4 0,-5 3 0,2-5 0,-3 0 0,1 5 0,0-3 0,-1 3 0,1-5 0,1 6 0,0-4 0,4 5 0,5 3 0,-5-7 0,2 7 0,-1 0 0,-1-8 0,0 3 0,0 1 0,6 2 0,-4-5 0,2 6 0,-11-9 0,7 0 0,-9 5 0,9-3 0,-8 3 0,4-5 0,-4 0 0,2 0 0,-2 0 0,9 0 0,-9 0 0,9 0 0,-1 0 0,-5 0 0,12 0 0,-12 0 0,4 0 0,-2 0 0,-4 0 0,1 0 0,1 0 0,-2 0 0,4 0 0,6 0 0,-6 0 0,8 0 0,-3 0 0,-6 0 0,3 0 0,-5 0 0,2 0 0,-2 0 0,2 0 0,-4 0 0,4 0 0,-2 0 0,3 0 0,-2 0 0,2 0 0,1 0 0,1 0 0,4 0 0,-4 0 0,1 0 0,-1 0 0,-4 0 0,13 0 0,-9 0 0,7 0 0,-9 0 0,-3 0 0,1 0 0,10 0 0,-6 0 0,10 0 0,-5 0 0,-3 7 0,7-6 0,-7 6 0,3-7 0,-2 0 0,1 0 0,1 7 0,0-6 0,0-1 0,-3 7 0,3-7 0,-4 0 0,-2 5 0,2-3 0,-3 3 0,3-5 0,0 0 0,0 7 0,1-2 0,2 3 0,1 8 0,-2-8 0,0-2 0,-1-2 0,-1-2 0,0-2 0,3 3 0,0 0 0,-7-2 0,7 4 0,-2-5 0,-5 0 0,5 0 0,0 0 0,-5 0 0,8 0 0,-7 0 0,3 0 0,1 0 0,2 0 0,-5 0 0,1 0 0,9 0 0,-12 0 0,9 0 0,-12 0 0,1 0 0,3 0 0,-2 0 0,3 0 0,-4 0 0,0-5 0,3 4 0,-2-5 0,0 6 0,-4 0 0,0 0 0,0 0 0,0-5 0,-1-2 0,0-17 0,-2-37 0,0 11 0,0-17 0,0 24 0,0 15 0,0-15 0,0 16 0,0-7 0,0 0 0,0 6 0,0-15 0,-2 7 0,1-10 0,0 1 0,1 8 0,0-6 0,0 16 0,0-7 0,-2 0 0,1 12 0,0-19 0,1 19 0,0-22 0,0 17 0,0-32 0,0 28 0,0-18 0,0-1 0,0 19 0,0-13 0,0 20 0,0 5 0,0-15 0,0 12 0,0-10 0,0 12 0,0-5 0,0-1 0,0 2 0,0-1 0,0 5 0,0-3 0,-2 9 0,2-5 0,-1 2 0,1 3 0,-2-4 0,1 5 0,-1 1 0,1-1 0,-1 1 0,2-1 0,-1-14 0,1 11 0,-4-26 0,4 20 0,-3-12 0,3 15 0,0-5 0,-1-5 0,-1 2 0,2-1 0,0 9 0,0 7 0,0 0 0,-1-1 0,-1 6 0,-1 1 0,1 1 0,-1 4 0,1-5 0,-2 1 0,0 3 0,-1-4 0,2 6 0,-2-5 0,-1 3 0,2-9 0,-6 10 0,4-4 0,-5 5 0,5-6 0,-3 5 0,5-5 0,-2 6 0,1 0 0,-1 0 0,-2 0 0,2 0 0,1 0 0,-1 0 0,2 0 0,-2 0 0,1 0 0,-2 6 0,-8-6 0,5 13 0,-8-11 0,9 4 0,-3 0 0,2-3 0,1 3 0,-2 1 0,4-6 0,-3 6 0,-4-7 0,6 5 0,-5-3 0,7 3 0,-2-5 0,2 6 0,-3-5 0,4 10 0,-2-10 0,4 11 0,-2-12 0,4 6 0,-2-6 0,-1 0 0,-1 0 0,0 0 0,-4 0 0,0 0 0,-8 0 0,4 0 0,1 0 0,0 0 0,-2 0 0,1 0 0,1 0 0,0 0 0,-2 0 0,6 0 0,3 0 0,2 0 0,0 0 0,0 0 0,-2 0 0,1 0 0,-1 0 0,0 0 0,-3 0 0,-5 0 0,0 0 0,-3 0 0,-1 0 0,7 1 0,0-2 0,-1-3 0,-1-1 0,1 4 0,1 0 0,-6-8 0,7 9 0,2 0 0,4 0 0,0 0 0,-2 0 0,2 0 0,-2 0 0,1 0 0,-1 0 0,0 0 0,-3 0 0,-3 0 0,-1 0 0,0 0 0,0 0 0,1 0 0,1 0 0,-1 0 0,4 0 0,-5 0 0,6 0 0,-5 0 0,3 0 0,-4 0 0,2 0 0,-5 0 0,4 0 0,-10 0 0,13 0 0,-4 0 0,1 0 0,3 0 0,-6 0 0,0 0 0,-6 0 0,0 0 0,6 0 0,0 0 0,5 0 0,-6 0 0,1 0 0,6 0 0,-13 0 0,16 0 0,-3 0 0,1 0 0,1 0 0,-5 0 0,5 0 0,-9 0 0,9 0 0,-14 0 0,9 0 0,-3 0 0,3 0 0,4 0 0,-2 0 0,-1 0 0,5 0 0,-4-6 0,4 5 0,-2-5 0,2 6 0,-7 0 0,2 0 0,-4 0 0,-5 0 0,10 0 0,-11 0 0,13 0 0,-13 0 0,11 0 0,-8 0 0,8 0 0,-5 0 0,1 0 0,-4 0 0,2 0 0,0 0 0,6 0 0,-7 0 0,8 0 0,-6 0 0,8 0 0,0 0 0,0 0 0,-3 0 0,4 0 0,-2 0 0,0 0 0,3 0 0,-2 0 0,1 0 0,-4 0 0,1 0 0,0 0 0,1 0 0,2 0 0,-2 0 0,4 0 0,-3 0 0,2 0 0,-6 0 0,5 0 0,-5 0 0,6 0 0,-1 0 0,1 0 0,-1 0 0,2 0 0,-1 0 0,1 0 0,-1 0 0,1 0 0,0 0 0,-2 0 0,0 6 0,-4-5 0,-1 5 0,-2-6 0,0 0 0,0 0 0,0 0 0,3 6 0,-1-6 0,6 6 0,-1-6 0,2 6 0,-1-5 0,0 5 0,1-6 0,2 4 0,-1-2 0,2 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5:30.465"/>
    </inkml:context>
    <inkml:brush xml:id="br0">
      <inkml:brushProperty name="width" value="0.88194" units="cm"/>
      <inkml:brushProperty name="height" value="0.88194" units="cm"/>
      <inkml:brushProperty name="color" value="#B0B938"/>
    </inkml:brush>
  </inkml:definitions>
  <inkml:trace contextRef="#ctx0" brushRef="#br0">1 14 8027,'288'10'0,"5"-2"0,-5 0 0,5 0 0,-23-2 0,-6 0 0,-4 0 0,5-2 0,-10 0 0,0 0 0,0-2 0,0 0 0,5 0 0,-5 0 0,5-2 0,5 4 0,9-4 0,4 4 0,6-2 0,4 0-454,10 0 1,4 0 0,1 0 0,8-2 0,-51 2 0,5 0 0,-1 0 0,6-2 0,8 2 453,-27-2 0,4 2 0,5-2 0,4 0 0,1 0 0,4 0 0,20 0 0,3 0 0,1 0 0,10 0 0,-1 0 0,5 2-127,-14-2 1,10 0 0,4 0 0,0 0 0,5 0-1,-1 2 1,-3-2 0,-34 0 0,4 0 0,1 0-1,0 0 1,0 0 0,-1 0 0,1 0 0,5 0 126,-6 0 0,6 0 0,4 0 0,-4 0 0,-1 0 0,1 0 0,-1 0 0,1 0 0,-1 0 0,1 0 0,-1 0 0,0-2 0,1 2 0,-1 0 0,1-2 0,-1 2-40,-4 0 1,5 0 0,-1-2 0,-4 0 0,4 2 0,1 0-1,-5-2 1,-5 2 0,33-2 0,-5 0 0,5 0 0,-9 0-1,4 0 1,-9 0 0,5 0 39,-29 0 0,1 0 0,-1 0 0,-5 0 0,1 0 0,0 0 0,4 0 0,10 0 0,-1 0 0,1 0 0,5 0 0,-10-2 0,4 2 0,-8 2-72,23-4 0,-5 4 0,-5-2 1,1 0-1,-10 0 0,5-2 1,23 0-1,0 0 0,-9 0 1,5 0-1,-5-2 0,0 0 1,-5 0-1,0 0 0,5 0 1,-5 0-1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22:36:02.194"/>
    </inkml:context>
    <inkml:brush xml:id="br0">
      <inkml:brushProperty name="width" value="0.88194" units="cm"/>
      <inkml:brushProperty name="height" value="0.88194" units="cm"/>
      <inkml:brushProperty name="color" value="#B0B938"/>
    </inkml:brush>
  </inkml:definitions>
  <inkml:trace contextRef="#ctx0" brushRef="#br0">1 152 8027,'187'-14'0,"1"2"0,1 0 0,-2 0 0,-14 2 0,-2 2 0,-1 0 0,-1 2 0,-1 0 0,-5 2 0,2 2 0,1-2 0,1 0 0,-2 2 0,2 0 0,4 0 0,7-2 0,2 0 0,4 2 0,-1-2-454,10 2 1,2-2 0,2 2 0,3 0 0,-31 0 0,2 0 0,1 0 0,3 0 0,3 0 453,-15 0 0,3 2 0,1 0 0,4 0 0,-1-2 0,5 2 0,10 0 0,4 0 0,2 0 0,2 0 0,4 0 0,1 0-127,-7 0 1,4-2 0,1 2 0,3-2 0,1 2-1,2 0 1,-2 0 0,-22 0 0,1 0 0,1-2-1,0 2 1,0 0 0,1 0 0,-1 0 0,0 0 126,4 0 0,0 0 0,-1 0 0,-1 0 0,4 0 0,-3 0 0,-1 0 0,4 0 0,-5 0 0,3 2 0,-2-2 0,2 0 0,-1 2 0,-1-2 0,2 2 0,-2-2-40,-1 2 1,3-2 0,-2 2 0,2 0 0,-3-2 0,1 2-1,-2 0 1,-2 0 0,21 0 0,-3 0 0,-1 0 0,0 0-1,-1 2 1,-3-2 0,-1 2 39,-14-2 0,-2 2 0,-1-2 0,-2 2 0,1-2 0,-1 2 0,4-2 0,3 2 0,2-2 0,2 2 0,-2-2 0,0 2 0,-2-2 0,-2 2-72,12-2 0,-3 2 0,-1-2 1,-2 2-1,-2-2 0,-2 2 1,18 2-1,-1 0 0,-4 0 1,0 0-1,0 2 0,-4 2 1,1-2-1,-1 2 0,0-2 1,1 0-1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00:56.830"/>
    </inkml:context>
    <inkml:brush xml:id="br0">
      <inkml:brushProperty name="width" value="0.88194" units="cm"/>
      <inkml:brushProperty name="height" value="0.88194" units="cm"/>
      <inkml:brushProperty name="color" value="#DF5B1F"/>
    </inkml:brush>
  </inkml:definitions>
  <inkml:trace contextRef="#ctx0" brushRef="#br0">1 14 8027,'215'10'0,"4"-2"0,-4 0 0,3 0 0,-17-2 0,-3 0 0,-4 0 0,3-2 0,-7 0 0,1 0 0,-1-2 0,1 0 0,3 0 0,-4 0 0,4-2 0,3 4 0,7-4 0,5 4 0,2-2 0,4 0-454,7 0 1,3 0 0,2 0 0,5-2 0,-38 2 0,3 0 0,0 0 0,5-2 0,6 2 453,-21-2 0,3 2 0,4-2 0,3 0 0,1 0 0,2 0 0,15 0 0,4 0 0,0 0 0,6 0 0,1 0 0,4 2-127,-12-2 1,8 0 0,2 0 0,1 0 0,5 0-1,-2 2 1,-3-2 0,-24 0 0,3 0 0,0 0-1,0 0 1,0 0 0,0 0 0,-1 0 0,5 0 126,-4 0 0,4 0 0,3 0 0,-4 0 0,1 0 0,-1 0 0,1 0 0,-1 0 0,1 0 0,-1 0 0,1 0 0,0-2 0,-1 2 0,0 0 0,1-2 0,-1 2-40,-2 0 1,2 0 0,0-2 0,-2 0 0,2 2 0,0 0-1,-2-2 1,-5 2 0,25-2 0,-3 0 0,3 0 0,-7 0-1,4 0 1,-8 0 0,4 0 39,-21 0 0,1 0 0,-2 0 0,-2 0 0,-1 0 0,0 0 0,5 0 0,5 0 0,2 0 0,-2 0 0,5 0 0,-8-2 0,5 2 0,-9 2-72,19-4 0,-4 4 0,-3-2 1,-1 0-1,-6 0 0,2-2 1,19 0-1,0 0 0,-8 0 1,5 0-1,-5-2 0,0 0 1,-2 0-1,-1 0 0,3 0 1,-2 0-1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00:56.831"/>
    </inkml:context>
    <inkml:brush xml:id="br0">
      <inkml:brushProperty name="width" value="0.35" units="cm"/>
      <inkml:brushProperty name="height" value="0.35" units="cm"/>
      <inkml:brushProperty name="color" value="#F6630D"/>
    </inkml:brush>
  </inkml:definitions>
  <inkml:trace contextRef="#ctx0" brushRef="#br0">13629 152 24575,'-53'-9'0,"7"7"0,-11-6 0,11 8 0,-17 0 0,25 0 0,-5 0 0,-5 0 0,-4 0 0,2 0-492,-6-1 0,-1 2 448,-1 2 1,-3 2-1,2 0 44,-3 3 0,3 2 0,-2-2 0,0 1 0,3 4 0,3-1 0,13-4 0,2-2 273,-26 8-273,4 6 0,24-19 0,4 8 0,8-9 0,0 0 842,7 0-842,-14 0 0,10 0 0,-36 0 0,17 0 0,-20 0 0,17 0 0,-3 0-478,4 0 0,-2 0 478,-1 0 0,-5 0 0,2 0 0,0 1 0,1-1 0,-6-1 0,6-1 0,-5 0 0,-3-2 0,0 1 0,2-1-197,-1 0 0,1 1 1,1-1-1,-2 0 0,0-1 0,-5-1 0,-1-2 1,-1 2-1,2-2 0,3 2-49,0 0 0,1 1 0,4 0 0,1 0-82,-1 0 0,3 0 0,4 1 172,-7 4 0,4 0 156,-2-6 0,4 1 0,-4 2 0,13-3 0,2 0 747,0 6-747,-26 0 983,0 0 0,-4 0-492,25 0 1,0 0 491,-16 0-808,12 0 0,-8 0 0,7 0-175,-12 0 0,8 0 0,-9 0 0,7 0-492,8 0 0,2 0 462,-25 0 1,0 0 29,27 4 0,0-1 0,-25-2 0,7 0 0,22 6 0,-9-6 0,-2-2 0,-10 1 0,11 0 0,-1 0 0,-13 0 0,7 0 0,3 0 0,15 0 0,-26-1 0,-2 2-459,15 8 459,4-9 0,-7 0 0,4 1-492,10 3 0,0 1 382,-18-4 0,-9-1 0,7-1 110,8-4 0,-1-1 0,-13 4 0,-7 2 0,10-2 0,26-3 0,0 0 0,-12 3 0,-6 3 0,11 0 948,5-1-948,-2 0 0,0 0 0,11-8 0,-2 6 451,-5-4-451,12 6 983,-7 0-549,-36 0-434,34 0 0,-15-4 0,-13-1 0,5-1 0,17 5 0,1-1-328,-10-2 0,-7-2 0,1 2 46,-3 3 0,1 1 0,2 1 282,1-1 0,1 0-166,-6 0 0,-4 0 0,-1 0 166,-2 1 0,-1-1 0,5-1 0,-2-4 0,-1-1-246,7 4 0,-6 2 0,0 0 0,9-1-124,3-5 1,4 1 369,-13 4 0,2 2 0,-5-1 0,7 0 0,-2 0-222,17 0 0,0 0 222,-18-4 0,0 0 491,16 3 1,4-1 93,-13-6-585,3 7 0,0 2 0,-7-1 241,18-4 0,3 1-241,4 1 983,5-5-75,4 7-354,-6 0-554,7 0 0,-14 0 0,16 0 0,-26 0 0,-4 0 0,6-7 0,-5 6 0,0 1 0,11-8 0,-23 7 0,-8 2-492,10 0 0,0-2 480,2-3 1,-2 0 11,-1 3 0,-6 1 0,11-1 0,-11-8 0,18 8 0,-6 2 0,6-1 0,-9 0 0,20 0 0,-1 0 0,-25 0 0,28 0 0,-27 0 0,36 0 0,-4 0 983,14 0-959,-6 0-24,5 0 0,-4 0 0,0 0 0,3 0 0,-3 0 0,-10 0 0,11 0 0,-24 0 0,-3 0 0,11 0 0,-8-1 0,-5 2 0,10 6 0,3-1 0,-21-3 0,20 3 0,-1 1 0,-9-7 0,9-1 0,2 2 0,-7 6 0,-25-6 0,45 6 0,-5-7 0,5 0 0,-4 0 0,10 0 0,-36 0 0,25 8 0,-11-8 0,-4 1 0,-5 3 0,1-1 0,8-3 0,-2 0-328,-6 0 0,-5 0 0,1 0 28,-13 0 0,1 0 300,7 0 0,0 0 0,1 0 0,-8 0 0,-1 0 0,8 0 0,-1 0 0,3 0-400,4 0 0,0 0 400,-1-3 0,-5-3 0,5 2 0,8 3 0,4-1 0,-11-5 0,7 1 0,15 6 0,-14 0 0,26 0 983,0 0-449,0 0-534,0 0 867,1 0-867,-1 6 0,1-4 0,-7 6 0,4-8 0,-8 0 0,8 6 0,-3-4 0,-6 11 0,8-11 0,-14 5 0,16-7 0,-4 7 0,5-5 0,-5 11 0,4-11 0,-5 5 0,12 0 0,-13 20 0,8 31 0,-5-18 0,-1 1 0,5 29 0,-6-22 0,1-3 0,14 5 0,-21 27 0,23-32 0,-5-3 0,1-18 0,5 7 0,-4-15 0,5 7 0,0-7 0,-6-8 0,5 6 0,-5 1 0,0 3 0,5 22 0,-11-13 0,11 16 0,-10-12 0,9 0 0,-11 12 0,7-10 0,-3 22 0,3-21 0,0 20 0,-2-21 0,0 22 0,2-9 0,-1 10 0,6-17 0,-7 2 0,8-4 0,0-2 0,0 10 0,0 12 0,0-27 0,0 12 0,0 2 0,0-1 0,1 2 0,-2 1 0,-5 14 0,4-8 0,-5 20 0,7-47 0,0 47 0,-6-52 0,5 52 0,-4-47 0,-2 46 0,5-44 0,-5 27 0,7-20 0,0 20 0,0-20 0,0 21 0,0-29 0,-5 15 0,3-17 0,-4 7 0,6 12 0,0-9 0,-9 39 0,7-22 0,-7 14 0,9-11 0,0-20 0,0 2 0,0 5 0,-6-14 0,4 8 0,-3-13 0,5-6 0,0 0 0,0-1 0,14 19 0,1 18 0,19 11 0,-12-10 0,2-17 0,-12-20 0,1-8 0,-1-1 0,1-7 0,5 7 0,-4-5 0,10 4 0,5 3 0,-1-7 0,16 7 0,-17-9 0,32 0 0,-27 0 0,18 6 0,-24-4 0,-7 5 0,0-7 0,-7 0 0,1 0 0,-1 0 0,1 0 0,-1 0 0,12 6 0,6-4 0,3 6 0,-3-2 0,-7-4 0,-3 5 0,-1-1 0,0-4 0,-1 5 0,7 0 0,11-5 0,-3 4 0,2-5 0,6-2 0,4 1 0,2 0 0,-4 0 0,3 0-197,2 5 0,2 0 0,-6 0 197,13-2 0,-11 1 0,5 2 0,-6-2 0,13-4 0,5 6 0,-1 1 0,-17-4 0,-6 4 0,-3-2 0,-14-5 0,21 0 0,-27 0 0,27 9 591,-27-7-591,17 6 0,-5-8 0,10 0 0,23 12 0,-19-10 0,8 9 0,-16-11 0,-6 0 0,9 7 0,1-1 0,7-2 0,-3-1 0,8 1 0,-1 1-492,13 3 0,2-1 164,-3-6 0,4-1 0,-3 2 0,-14 6 0,-2 3 0,1-4 0,12-5 0,1-3 0,-2 3 0,-11 6 0,-1 2 0,2-2 0,9-6 0,2-3 0,-2 4 290,4 9 0,-1-2-285,4-7 1,-3-3 322,-17 4 0,-2 0-147,-4-4 0,0 0 147,9 5 0,-3 1 983,13-3 0,-6 8-492,-12-10 1,-4-2 357,-14 1 134,37 0-173,-36 0 82,22 0-892,8 0 436,-11 0-436,-2 5 0,-3 1 0,-4-3 0,6 3 0,-1-1 0,-5-5 0,13-1 0,1 2 0,-10 6 0,0-5 0,3-2 0,-3 4 0,-3-1 0,21-3 0,1 0 0,0 0 0,-11 0 0,2 0 0,-1 0 0,-13 0 0,13 0 0,-12 0 0,-17 0 0,37 0 0,-27 0 0,20 0 0,-12-9 0,-7 7 0,17-6 0,-9 0 0,-1 3 0,10 1 0,-8-5 0,4-3 0,12 3 0,-4 2 0,5-6 0,1 1 0,-1 1 0,-16 9 0,1-9 0,2 0 0,4 8 0,-10-7 0,-1 0 0,1 8 0,0 0 0,0-2 0,12-4 0,-8 7 0,-1 1 0,0-7 0,9 7 0,-7-6 0,-1-1 0,8 4 0,19-10 0,-39 6 0,-1 5-984,10-5 0,18 7 0,-13-7 0,11 6 0,-26-7 0,-5 8 104,3-7 880,-3 6 983,31-6 0,-20 7 0,20 0 0,-26 0 0,-6 0 0,6 0-97,-6 0-886,16 0 0,-8 0 0,8 0 0,31 0 0,-30 0 0,1 0 0,1 0 0,-1 0 0,9 0 0,0 0 0,16 0 0,-12 0 0,12 0 0,0 0 0,4 0 0,-18-7 0,2 1 0,-8 5 0,1-2 0,14-9 0,0-2 0,-15 13 0,1 0 0,23-12 0,-3-2 0,2 12 0,-23-3 0,-2-2 0,-5 0 0,-8 6 0,8-7 0,31 9 0,-21 0 0,-12 0 0,3 0 0,23 0 0,-18 0 0,12 0 0,6 0 0,-27 0 0,18 0 0,-25 0 0,42 0 0,-23 0 0,-9 0 0,-1 0 0,10 0 0,-7 0 0,-1 0 0,-6 0 0,-12 0 0,0 0 0,11 0 0,-2 0 0,8-7 0,-1 5 0,4-4 0,13-3 0,7 3-492,-12 4 0,1 0 443,1-6 1,4-4 0,-2 4 48,9 6 0,-1 1 0,1-5 0,-1-1 0,-9 7 0,4 0 0,4-4 0,6-3 0,-7 2 0,-12 4 0,-2-2 0,10-2 0,5-2 0,-9 3 0,2 4 0,3-7 0,-7 6 0,-24-6 0,22 7 0,-22 0 983,13 0-837,-10 0-146,1 0 0,8 0 0,-7 0 0,2 0 0,-5 0 0,-4 0 0,5 0 0,10 0 0,-7 0 0,15 0 0,-1 0 0,1 0 0,15 0 0,-11 0 0,-1 0 0,0 0 0,-9 0 0,7 0 0,-7 0 0,9 0 0,0 0 0,16 0 0,-12 0 0,12 0 0,-16 0 0,-9 0 0,-3 7 0,-8-6 0,-6 6 0,3-7 0,-8 0 0,3 0 0,0 0 0,-4 0 0,9 7 0,-3-6 0,6 7 0,24-8 0,-18 7 0,27-6 0,-31 6 0,32 4 0,-35-8 0,34 8 0,-43-11 0,17 7 0,-19-5 0,5 5 0,-2-7 0,-3 0 0,10 7 0,-4-6 0,-1 6 0,15 1 0,-18-5 0,12 12 0,-10-14 0,-5 6 0,6-7 0,-1 7 0,-4-5 0,10 5 0,-4-7 0,30 11 0,-19-8 0,20 8 0,-26-4 0,10-6 0,-7 6 0,6-7 0,-14 0 0,13 0 0,-17 0 0,11 0 0,-14 0 0,-1 0 0,1 0 0,-1 0 0,1 0 0,5 8 0,2-7 0,-1 6 0,-1-7 0,-5-7 0,-1-2 0,1-7 0,6-6 0,-5-14 0,4-5 0,-2-3 0,-4-11 0,5-20 0,-2-2 0,-3-3 0,-4 25 0,0-8 0,0 7 0,4-22 0,-6 13 0,-2 4 0,-4 10 0,3-4 0,0-1 0,-2 2 0,5-22 0,-6 51 0,6-16 0,-4 21 0,5-21 0,-7 16 0,0 1 0,0-37 0,6 18 0,-4-22 0,5 21 0,-7 2 0,0 8 0,0-10 0,0 2 0,0-23 0,0-17 0,0 12 0,0 23 0,0 0 0,0-23 0,0-11 0,0 4 0,0 31 0,0 4 0,0 10 0,0 8 0,0-6 0,0 6 0,0-1 0,-6-5 0,5 13 0,-5-6 0,6 0 0,0 6 0,0-6 0,0 7 0,0 1 0,0-8 0,0-1 0,-6-19 0,4 15 0,-5-43 0,7 38 0,0-29 0,0 37 0,0-5 0,0 13 0,0-6 0,-7-11 0,5 14 0,-5-21 0,7 24 0,0-7 0,0 2 0,0 4 0,0-4 0,0-8 0,0 10 0,0-16 0,0 18 0,0-4 0,0 6 0,0 0 0,0 1 0,-5 6 0,3-6 0,-4 7 0,1-1 0,4-4 0,-5 11 0,6-6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00:56.832"/>
    </inkml:context>
    <inkml:brush xml:id="br0">
      <inkml:brushProperty name="width" value="0.35" units="cm"/>
      <inkml:brushProperty name="height" value="0.35" units="cm"/>
      <inkml:brushProperty name="color" value="#F6630D"/>
    </inkml:brush>
  </inkml:definitions>
  <inkml:trace contextRef="#ctx0" brushRef="#br0">13469 122 24575,'-53'-8'0,"8"7"0,-12-6 0,12 7 0,-17 0 0,24 0 0,-5 0 0,-4 0 0,-4 0 0,1 0-492,-5 0 0,-2 0 448,1 3 1,-5 1-1,3 0 44,-3 3 0,2 0 0,-1 0 0,0 0 0,2 3 0,4 0 0,12-4 0,3 0 273,-26 4-273,3 6 0,25-14 0,3 4 0,9-6 0,-1 0 842,7 0-842,-14 0 0,11 0 0,-37 0 0,18 0 0,-20 0 0,16 0 0,-2 0-478,3 0 0,-1 0 478,-2 0 0,-3 0 0,-1 0 0,2 1 0,1-1 0,-7-1 0,7 0 0,-5-1 0,-3-1 0,-1 1 0,2-2-197,1 2 0,-1-1 1,1 0-1,-1-1 0,0 0 0,-5 0 0,-2-2 1,0 0-1,2 0 0,3 2-49,-1-1 0,2 1 0,3 0 0,2 0-82,-1 0 0,3-1 0,2 2 172,-4 3 0,2 0 156,-1-4 0,4-1 0,-5 3 0,13-3 0,2 1 747,1 4-747,-26 0 983,0 0 0,-5 0-492,26 0 1,-1 0 491,-15 0-808,11 0 0,-7 0 0,7 0-175,-12 0 0,7 0 0,-8 0 0,6 0-492,8 0 0,3 0 462,-25-1 1,0 2 29,26 1 0,1 1 0,-26-2 0,8-1 0,21 6 0,-8-5 0,-2-2 0,-10 1 0,10 0 0,-1 0 0,-11 0 0,5 0 0,4 0 0,13 0 0,-23-1 0,-3 2-459,13 6 459,7-6 0,-9-1 0,5 0-492,9 4 0,1-1 382,-19-2 0,-8-1 0,6-1 110,9-3 0,-1-1 0,-13 4 0,-8 1 0,11-1 0,25-4 0,1 1 0,-13 3 0,-5 1 0,11 1 948,4-1-948,-2 1 0,1-2 0,10-5 0,-2 5 451,-4-5-451,11 6 983,-7 0-549,-35 0-434,34 0 0,-16-2 0,-12-3 0,5 1 0,16 3 0,1-1-328,-10-1 0,-5-2 0,-1 2 46,-2 2 0,0 1 0,3 1 282,1-1 0,0 0-166,-5 0 0,-5 0 0,0 0 166,-2 1 0,-1-1 0,4-1 0,-1-3 0,-1-1-246,7 4 0,-7 1 0,1 0 0,9-1-124,2-4 1,5 1 369,-14 3 0,3 2 0,-6-1 0,8 0 0,-2 0-222,16 0 0,0 0 222,-17-3 0,1-1 491,14 4 1,4-2 93,-12-5-585,2 7 0,1 0 0,-8 0 241,19-2 0,2-1-241,5 1 983,4-3-75,4 5-354,-5 0-554,5 0 0,-12 0 0,15 0 0,-25 0 0,-5 0 0,7-6 0,-6 6 0,1-1 0,10-5 0,-22 5 0,-8 2-492,9 0 0,1-2 480,2-2 1,-2-1 11,-2 4 0,-5 0 0,10-1 0,-10-6 0,18 6 0,-7 2 0,7-1 0,-10 0 0,21 0 0,-1 0 0,-26 0 0,29 0 0,-28 0 0,37 0 0,-6 0 983,15 0-959,-5 0-24,4 0 0,-4 0 0,0 0 0,4 0 0,-4 0 0,-9 0 0,10 0 0,-24 0 0,-2 0 0,10 0 0,-8-1 0,-4 2 0,10 4 0,2 0 0,-21-3 0,20 4 0,0-1 0,-9-5 0,9-1 0,0 2 0,-5 4 0,-25-3 0,44 3 0,-5-5 0,5 0 0,-3 0 0,9 0 0,-35 0 0,23 6 0,-8-5 0,-7-1 0,-3 3 0,1 0 0,7-3 0,-1 0-328,-7 0 0,-4 0 0,0 0 28,-12 0 0,0 0 300,9 0 0,-2 0 0,1 0 0,-7 0 0,-1 0 0,8 0 0,-2 0 0,4 0-400,3 0 0,1 0 400,-2-3 0,-4-2 0,5 2 0,8 2 0,3 0 0,-11-5 0,7 1 0,15 5 0,-13 0 0,26 0 983,-1 0-449,0 0-534,0 0 867,1 0-867,0 6 0,-1-5 0,-6 5 0,5-6 0,-9 0 0,9 5 0,-4-3 0,-6 9 0,8-10 0,-13 5 0,15-6 0,-4 5 0,5-3 0,-5 8 0,4-8 0,-4 4 0,10-1 0,-11 16 0,7 26 0,-5-15 0,0 1 0,3 23 0,-4-17 0,0-3 0,14 4 0,-20 21 0,22-25 0,-5-1 0,1-16 0,4 5 0,-3-11 0,5 6 0,0-7 0,-5-5 0,3 4 0,-4 1 0,1 2 0,4 19 0,-11-11 0,11 12 0,-10-10 0,9 2 0,-10 8 0,5-7 0,-2 16 0,4-15 0,-2 15 0,0-16 0,-1 16 0,2-6 0,-1 9 0,6-15 0,-7 1 0,8-2 0,0-1 0,0 7 0,0 9 0,0-21 0,0 10 0,0 1 0,0 0 0,1 0 0,-2 2 0,-5 11 0,4-5 0,-4 14 0,6-37 0,0 38 0,-6-42 0,4 41 0,-3-37 0,-2 38 0,5-37 0,-5 23 0,7-17 0,0 16 0,0-15 0,0 15 0,0-22 0,-5 12 0,3-13 0,-3 4 0,5 11 0,0-8 0,-9 32 0,6-18 0,-5 10 0,8-7 0,0-17 0,0 2 0,0 4 0,-6-12 0,4 8 0,-3-12 0,5-4 0,0 0 0,0-1 0,13 15 0,3 15 0,17 8 0,-11-7 0,2-15 0,-12-15 0,0-6 0,1-1 0,-1-6 0,6 5 0,-4-3 0,9 3 0,6 2 0,-2-5 0,17 4 0,-17-6 0,31 0 0,-26 0 0,17 6 0,-23-5 0,-7 4 0,-1-5 0,-6 0 0,1 0 0,-1 0 0,1 0 0,-1 0 0,11 6 0,7-5 0,3 5 0,-4-1 0,-6-3 0,-3 3 0,-1 0 0,-1-3 0,0 4 0,7-1 0,11-4 0,-4 5 0,3-6 0,5 0 0,5 0 0,1 0 0,-3-1 0,3 2-197,0 2 0,4 1 0,-7 0 197,14-1 0,-12 0 0,6 2 0,-7-2 0,13-3 0,6 5 0,-2 0 0,-16-2 0,-7 2 0,-2 0 0,-15-5 0,21 0 0,-25 0 0,25 7 591,-26-6-591,17 6 0,-5-7 0,8 0 0,25 9 0,-20-7 0,9 7 0,-16-9 0,-7 0 0,9 5 0,2 0 0,7-2 0,-4 0 0,9 0 0,-2 1-492,13 2 0,2 0 164,-3-5 0,5-1 0,-4 2 0,-13 4 0,-3 3 0,2-3 0,11-5 0,1-2 0,-1 3 0,-11 4 0,-2 2 0,2-2 0,10-4 0,1-2 0,-2 2 290,4 7 0,-1 0-285,5-7 1,-4-2 322,-16 3 0,-3 1-147,-3-4 0,0 0 147,7 4 0,-1 0 983,13-1 0,-7 6-492,-11-9 1,-5 0 357,-14 0 134,38 0-173,-37 0 82,23 0-892,8 0 436,-12 0-436,-2 4 0,-2 0 0,-4-1 0,5 2 0,0-1 0,-5-4 0,12-1 0,2 2 0,-11 4 0,1-4 0,3-1 0,-5 4 0,-1-2 0,21-2 0,1 0 0,-2 0 0,-9 0 0,2 0 0,-2 0 0,-13 0 0,14 0 0,-13 0 0,-16 0 0,37 0 0,-28 0 0,21 0 0,-12-7 0,-8 6 0,18-6 0,-10 1 0,0 1 0,10 3 0,-9-6 0,5-1 0,10 2 0,-1 0 0,3-3 0,1 0 0,0 2 0,-17 6 0,2-6 0,1-1 0,5 6 0,-11-5 0,-1 0 0,2 7 0,0-1 0,0-1 0,11-3 0,-8 5 0,0 0 0,-1-4 0,10 5 0,-7-5 0,-1-1 0,7 4 0,19-9 0,-38 6 0,-1 4-984,9-5 0,18 6 0,-12-6 0,10 5 0,-25-5 0,-6 6 104,5-5 880,-5 3 983,31-3 0,-19 5 0,19 0 0,-25 0 0,-5 0 0,4 0-97,-6 0-886,17 0 0,-8 0 0,7 0 0,32 0 0,-31 0 0,2 0 0,0 0 0,0 0 0,9 0 0,-1 0 0,16 0 0,-11 0 0,11 0 0,0 0 0,5 0 0,-20-5 0,4-1 0,-9 6 0,2-2 0,13-8 0,1-1 0,-16 9 0,2 2 0,22-11 0,-2 0 0,0 8 0,-20-2 0,-4-1 0,-5-1 0,-7 6 0,8-6 0,30 7 0,-21 0 0,-11 0 0,2 0 0,24 0 0,-19 0 0,12 0 0,7 0 0,-27 0 0,17 0 0,-24 0 0,40 0 0,-20 0 0,-11 0 0,0 0 0,9 0 0,-7 0 0,1 0 0,-9 0 0,-10 0 0,0 0 0,11 0 0,-2 0 0,7-6 0,0 5 0,3-5 0,14 0 0,6 0-492,-12 5 0,2 0 443,1-6 1,2-3 0,0 4 48,8 4 0,0 2 0,0-6 0,-1 1 0,-8 5 0,3 0 0,5-3 0,5-3 0,-7 2 0,-12 3 0,-1-1 0,9-2 0,6-1 0,-10 1 0,3 4 0,2-5 0,-7 4 0,-23-5 0,22 6 0,-22 0 983,12 0-837,-9 0-146,0 0 0,9 0 0,-7 0 0,2 0 0,-6 0 0,-3 0 0,5 0 0,9 0 0,-6 0 0,14 0 0,0 0 0,0 0 0,16 0 0,-12 0 0,0 0 0,-1 0 0,-8 0 0,6 0 0,-6 0 0,8 0 0,1 0 0,15 0 0,-12 0 0,13 0 0,-17 0 0,-9 0 0,-1 6 0,-10-5 0,-6 4 0,5-5 0,-10 0 0,4 0 0,-1 0 0,-3 0 0,10 6 0,-5-5 0,7 5 0,23-6 0,-17 5 0,26-3 0,-30 3 0,31 4 0,-34-7 0,33 7 0,-42-9 0,17 5 0,-19-3 0,4 4 0,-1-6 0,-3 0 0,10 5 0,-5-3 0,0 3 0,14 2 0,-17-5 0,12 10 0,-10-11 0,-5 4 0,5-5 0,0 6 0,-4-4 0,10 3 0,-5-5 0,31 9 0,-19-7 0,19 7 0,-25-4 0,9-3 0,-6 3 0,6-5 0,-15 0 0,14 0 0,-17 0 0,11 0 0,-15 0 0,0 0 0,1 0 0,-1 0 0,1 0 0,5 6 0,1-4 0,0 3 0,-1-5 0,-5-5 0,-1-3 0,1-5 0,5-5 0,-4-10 0,4-5 0,-2-3 0,-4-8 0,4-15 0,-1-4 0,-3-1 0,-4 20 0,0-6 0,0 5 0,3-18 0,-5 12 0,-2 1 0,-4 9 0,3-3 0,0 0 0,-1 0 0,3-16 0,-5 39 0,7-11 0,-6 16 0,6-18 0,-7 15 0,0-1 0,0-28 0,6 13 0,-4-17 0,5 17 0,-7 1 0,0 6 0,0-7 0,0 1 0,0-18 0,0-13 0,0 8 0,0 20 0,0-1 0,0-18 0,0-9 0,0 4 0,0 24 0,0 3 0,0 8 0,0 7 0,0-5 0,0 4 0,0 0 0,-6-3 0,5 9 0,-5-4 0,6-1 0,0 5 0,0-4 0,0 5 0,0 1 0,0-6 0,0-2 0,-6-14 0,4 12 0,-5-36 0,7 32 0,0-24 0,0 31 0,0-5 0,0 10 0,0-5 0,-7-8 0,5 11 0,-4-17 0,6 19 0,0-5 0,0 1 0,0 4 0,0-4 0,0-6 0,0 9 0,0-15 0,0 16 0,0-4 0,0 5 0,0 1 0,0 0 0,-6 4 0,5-3 0,-5 4 0,1 0 0,3-4 0,-3 10 0,5-5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8027,'168'-17'0,"-1"1"0,1 0 0,-1-1 0,-12 5 0,-2 0 0,-1 2 0,-1 1 0,-3 2 0,-1 2 0,0 1 0,1-1 0,1 1 0,-1 1 0,1 0 0,3-1 0,7 0 0,3-1 0,1 1 0,2 0-454,7 0 1,2 0 0,1 1 0,4-1 0,-29 1 0,3 1 0,1-1 0,2 0 0,2 1 453,-12 1 0,2 0 0,2 0 0,2 1 0,1-1 0,2 1 0,11-1 0,3 1 0,1 0 0,2 0 0,4-1 0,1 1-127,-6 0 1,2-1 0,3 0 0,2 0 0,1 1-1,0-1 1,0 0 0,-20 1 0,1 0 0,0-1-1,1 1 1,0 0 0,0 0 0,0 0 0,1 0 126,1 0 0,0-1 0,2 1 0,-2 0 0,1 0 0,1 0 0,-2 0 0,1 1 0,0-1 0,-1 1 0,0 0 0,1 0 0,-1 0 0,1 0 0,-1 0 0,0 1-40,-1-1 1,1 1 0,0-1 0,0 1 0,0 0 0,-1 0-1,-1 0 1,-1 0 0,17 1 0,-2 0 0,-1 0 0,0 1-1,-1-1 1,-2 1 0,-2 0 39,-11 0 0,-3 0 0,-1 0 0,-1 0 0,0 0 0,1 0 0,1 1 0,4-1 0,2 0 0,1 0 0,0 0 0,-2 0 0,0 0 0,-4 0-72,12 0 0,-2 0 0,-2-1 1,-2 1-1,-1 0 0,-2 1 1,16 2-1,-1 1 0,-3 1 1,-1 0-1,0 1 0,-2 2 1,-2 0-1,2 0 0,-1-1 1,0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8027,'136'-12'0,"1"2"0,-1 0 0,1-2 0,-13 4 0,1 0 0,-1 2 0,-1 0 0,-2 2 0,-2 0 0,0 2 0,2-2 0,0 2 0,0-2 0,0 2 0,1 0 0,8 0 0,3-2 0,-2 2 0,4 0-454,5-2 1,2 2 0,-1 0 0,4 0 0,-20 0 0,-3 0 0,4 0 0,1 0 0,2 2 453,-11-2 0,3 2 0,1-2 0,1 2 0,1 0 0,2 0 0,11 0 0,-1 0 0,3 0 0,0 0 0,5 0 0,-1-2-127,-5 2 1,4 0 0,1 0 0,3 0 0,-1-2-1,0 2 1,0 0 0,-16 0 0,1-2 0,1 2-1,1 0 1,-1 0 0,-2 0 0,4 0 0,-3 0 126,3 0 0,0 0 0,0 0 0,2 0 0,-2 0 0,0 0 0,0 0 0,0 0 0,0 0 0,0 2 0,0-2 0,0 0 0,0 2 0,0-2 0,0 0 0,0 2-40,-2-2 1,2 2 0,-1 0 0,1-2 0,0 2 0,-2-2-1,0 2 1,-1 0 0,13 0 0,1 0 0,-3 0 0,1 0-1,-2 0 1,0 0 0,-2 0 39,-10 2 0,-2-2 0,-2 2 0,1-2 0,-1 0 0,2 2 0,0-2 0,4 0 0,1 2 0,0-2 0,1 0 0,-1 2 0,-1-2 0,-4 2-72,10-2 0,-1 0 0,-2 0 1,0 0-1,-3 2 0,-1-2 1,14 4-1,-1-2 0,-4 2 1,1 0-1,0 2 0,-4 0 1,2 0-1,-1-2 0,-1 2 1,1 0-1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22:36:02.194"/>
    </inkml:context>
    <inkml:brush xml:id="br0">
      <inkml:brushProperty name="width" value="0.88194" units="cm"/>
      <inkml:brushProperty name="height" value="0.88194" units="cm"/>
      <inkml:brushProperty name="color" value="#B0B938"/>
    </inkml:brush>
  </inkml:definitions>
  <inkml:trace contextRef="#ctx0" brushRef="#br0">1 152 8027,'187'-14'0,"1"2"0,1 0 0,-2 0 0,-14 2 0,-2 2 0,-1 0 0,-1 2 0,-1 0 0,-5 2 0,2 2 0,1-2 0,1 0 0,-2 2 0,2 0 0,4 0 0,7-2 0,2 0 0,4 2 0,-1-2-454,10 2 1,2-2 0,2 2 0,3 0 0,-31 0 0,2 0 0,1 0 0,3 0 0,3 0 453,-15 0 0,3 2 0,1 0 0,4 0 0,-1-2 0,5 2 0,10 0 0,4 0 0,2 0 0,2 0 0,4 0 0,1 0-127,-7 0 1,4-2 0,1 2 0,3-2 0,1 2-1,2 0 1,-2 0 0,-22 0 0,1 0 0,1-2-1,0 2 1,0 0 0,1 0 0,-1 0 0,0 0 126,4 0 0,0 0 0,-1 0 0,-1 0 0,4 0 0,-3 0 0,-1 0 0,4 0 0,-5 0 0,3 2 0,-2-2 0,2 0 0,-1 2 0,-1-2 0,2 2 0,-2-2-40,-1 2 1,3-2 0,-2 2 0,2 0 0,-3-2 0,1 2-1,-2 0 1,-2 0 0,21 0 0,-3 0 0,-1 0 0,0 0-1,-1 2 1,-3-2 0,-1 2 39,-14-2 0,-2 2 0,-1-2 0,-2 2 0,1-2 0,-1 2 0,4-2 0,3 2 0,2-2 0,2 2 0,-2-2 0,0 2 0,-2-2 0,-2 2-72,12-2 0,-3 2 0,-1-2 1,-2 2-1,-2-2 0,-2 2 1,18 2-1,-1 0 0,-4 0 1,0 0-1,0 2 0,-4 2 1,1-2-1,-1 2 0,0-2 1,1 0-1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03:26.883"/>
    </inkml:context>
    <inkml:brush xml:id="br0">
      <inkml:brushProperty name="width" value="0.88194" units="cm"/>
      <inkml:brushProperty name="height" value="0.88194" units="cm"/>
      <inkml:brushProperty name="color" value="#B0B938"/>
    </inkml:brush>
  </inkml:definitions>
  <inkml:trace contextRef="#ctx0" brushRef="#br0">1 152 8027,'331'-14'0,"0"2"0,3 0 0,-3 0 0,-26 2 0,-2 2 0,-5 0 0,1 2 0,-2 0 0,-9 2 0,3 2 0,2-2 0,4 0 0,-7 2 0,5 0 0,8 0 0,11-2 0,3 0 0,8 2 0,-2-2-454,18 2 1,3-2 0,5 2 0,4 0 0,-54 0 0,1 0 0,5 0 0,4 0 0,6 0 453,-27 0 0,5 2 0,2 0 0,7 0 0,-3-2 0,10 2 0,18 0 0,8 0 0,1 0 0,5 0 0,8 0 0,0 0-127,-12 0 1,7-2 0,3 2 0,4-2 0,2 2-1,4 0 1,-2 0 0,-43 0 0,5 0 0,2-2-1,-2 2 1,1 0 0,1 0 0,0 0 0,-2 0 126,7 0 0,3 0 0,-4 0 0,-2 0 0,8 0 0,-7 0 0,1 0 0,4 0 0,-6 0 0,3 2 0,-3-2 0,4 0 0,0 2 0,-5-2 0,5 2 0,-4-2-40,0 2 1,4-2 0,-5 2 0,5 0 0,-4-2 0,0 2-1,-3 0 1,-5 0 0,40 0 0,-8 0 0,0 0 0,-1 0-1,-1 2 1,-6-2 0,0 2 39,-26-2 0,-5 2 0,-1-2 0,-2 2 0,0-2 0,-1 2 0,7-2 0,6 2 0,4-2 0,1 2 0,-1-2 0,-2 2 0,-2-2 0,-5 2-72,23-2 0,-6 2 0,-2-2 1,-5 2-1,-1-2 0,-6 2 1,34 2-1,-2 0 0,-9 0 1,1 0-1,2 2 0,-10 2 1,4-2-1,-3 2 0,-1-2 1,4 0-1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1 131 8027,'186'-11'0,"-1"0"0,1 1 0,-1-1 0,-14 3 0,-2 0 0,-1 2 0,0 0 0,-4 2 0,-2 0 0,1 2 0,0-1 0,2 0 0,-1 1 0,1 0 0,3-1 0,9 1 0,2-1 0,1 0 0,2 0-454,9 1 1,2-1 0,0 1 0,5 0 0,-31 0 0,1 1 0,2-1 0,3 0 0,3 0 453,-15 2 0,3-1 0,2 0 0,2 1 0,1 0 0,3 0 0,12-1 0,3 1 0,1 0 0,3 0 0,3 0 0,2 0-127,-7 0 1,3-1 0,2 0 0,3 1 0,1 0-1,0-1 1,0 0 0,-22 1 0,1 0 0,1 0-1,0 0 1,0 0 0,0 0 0,0 0 0,1 0 126,2 0 0,0-1 0,1 1 0,-1 0 0,0 0 0,1 0 0,-1 0 0,1 1 0,-1-1 0,-1 0 0,1 1 0,0 0 0,-1-1 0,1 1 0,0 0 0,-1 0-40,1-1 1,-1 2 0,0-2 0,1 2 0,-1-1 0,-1 0-1,-1 1 1,-1-1 0,18 1 0,-1 0 0,0 0 0,-2 0-1,0 0 1,-3 1 0,-2-1 39,-13 1 0,-2 0 0,-2-1 0,0 1 0,-1-1 0,1 1 0,2 0 0,4 0 0,3-1 0,-1 1 0,1-1 0,-1 1 0,-2 0 0,-3-1-72,13 1 0,-2-1 0,-3 0 1,-1 1-1,-2-1 0,-3 2 1,20 0-1,-3 1 0,-3 1 1,0 0-1,-1 0 0,-3 2 1,0 0-1,0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8027,'136'-12'0,"1"2"0,-1 0 0,1-2 0,-13 4 0,1 0 0,-1 2 0,-1 0 0,-2 2 0,-2 0 0,0 2 0,2-2 0,0 2 0,0-2 0,0 2 0,1 0 0,8 0 0,3-2 0,-2 2 0,4 0-454,5-2 1,2 2 0,-1 0 0,4 0 0,-20 0 0,-3 0 0,4 0 0,1 0 0,2 2 453,-11-2 0,3 2 0,1-2 0,1 2 0,1 0 0,2 0 0,11 0 0,-1 0 0,3 0 0,0 0 0,5 0 0,-1-2-127,-5 2 1,4 0 0,1 0 0,3 0 0,-1-2-1,0 2 1,0 0 0,-16 0 0,1-2 0,1 2-1,1 0 1,-1 0 0,-2 0 0,4 0 0,-3 0 126,3 0 0,0 0 0,0 0 0,2 0 0,-2 0 0,0 0 0,0 0 0,0 0 0,0 0 0,0 2 0,0-2 0,0 0 0,0 2 0,0-2 0,0 0 0,0 2-40,-2-2 1,2 2 0,-1 0 0,1-2 0,0 2 0,-2-2-1,0 2 1,-1 0 0,13 0 0,1 0 0,-3 0 0,1 0-1,-2 0 1,0 0 0,-2 0 39,-10 2 0,-2-2 0,-2 2 0,1-2 0,-1 0 0,2 2 0,0-2 0,4 0 0,1 2 0,0-2 0,1 0 0,-1 2 0,-1-2 0,-4 2-72,10-2 0,-1 0 0,-2 0 1,0 0-1,-3 2 0,-1-2 1,14 4-1,-1-2 0,-4 2 1,1 0-1,0 2 0,-4 0 1,2 0-1,-1-2 0,-1 2 1,1 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5:30.465"/>
    </inkml:context>
    <inkml:brush xml:id="br0">
      <inkml:brushProperty name="width" value="0.88194" units="cm"/>
      <inkml:brushProperty name="height" value="0.88194" units="cm"/>
      <inkml:brushProperty name="color" value="#B0B938"/>
    </inkml:brush>
  </inkml:definitions>
  <inkml:trace contextRef="#ctx0" brushRef="#br0">1 14 8027,'288'10'0,"5"-2"0,-5 0 0,5 0 0,-23-2 0,-6 0 0,-4 0 0,5-2 0,-10 0 0,0 0 0,0-2 0,0 0 0,5 0 0,-5 0 0,5-2 0,5 4 0,9-4 0,4 4 0,6-2 0,4 0-454,10 0 1,4 0 0,1 0 0,8-2 0,-51 2 0,5 0 0,-1 0 0,6-2 0,8 2 453,-27-2 0,4 2 0,5-2 0,4 0 0,1 0 0,4 0 0,20 0 0,3 0 0,1 0 0,10 0 0,-1 0 0,5 2-127,-14-2 1,10 0 0,4 0 0,0 0 0,5 0-1,-1 2 1,-3-2 0,-34 0 0,4 0 0,1 0-1,0 0 1,0 0 0,-1 0 0,1 0 0,5 0 126,-6 0 0,6 0 0,4 0 0,-4 0 0,-1 0 0,1 0 0,-1 0 0,1 0 0,-1 0 0,1 0 0,-1 0 0,0-2 0,1 2 0,-1 0 0,1-2 0,-1 2-40,-4 0 1,5 0 0,-1-2 0,-4 0 0,4 2 0,1 0-1,-5-2 1,-5 2 0,33-2 0,-5 0 0,5 0 0,-9 0-1,4 0 1,-9 0 0,5 0 39,-29 0 0,1 0 0,-1 0 0,-5 0 0,1 0 0,0 0 0,4 0 0,10 0 0,-1 0 0,1 0 0,5 0 0,-10-2 0,4 2 0,-8 2-72,23-4 0,-5 4 0,-5-2 1,1 0-1,-10 0 0,5-2 1,23 0-1,0 0 0,-9 0 1,5 0-1,-5-2 0,0 0 1,-5 0-1,0 0 0,5 0 1,-5 0-1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08:52.447"/>
    </inkml:context>
    <inkml:brush xml:id="br0">
      <inkml:brushProperty name="width" value="0.88194" units="cm"/>
      <inkml:brushProperty name="height" value="0.88194" units="cm"/>
      <inkml:brushProperty name="color" value="#B0B938"/>
    </inkml:brush>
  </inkml:definitions>
  <inkml:trace contextRef="#ctx0" brushRef="#br0">1 14 8027,'277'10'0,"5"-2"0,-5 0 0,5 0 0,-23-2 0,-5 0 0,-4 0 0,4-2 0,-8 0 0,-1 0 0,0-2 0,1 0 0,3 0 0,-3 0 0,4-2 0,4 4 0,9-4 0,5 4 0,5-2 0,4 0-454,9 0 1,5 0 0,0 0 0,9-2 0,-50 2 0,4 0 0,0 0 0,5-2 0,9 2 453,-27-2 0,5 2 0,3-2 0,6 0 0,-1 0 0,5 0 0,18 0 0,5 0 0,0 0 0,8 0 0,1 0 0,4 2-127,-13-2 1,9 0 0,4 0 0,0 0 0,5 0-1,0 2 1,-5-2 0,-31 0 0,4 0 0,0 0-1,0 0 1,0 0 0,0 0 0,0 0 0,5 0 126,-5 0 0,4 0 0,5 0 0,-4 0 0,0 0 0,-1 0 0,1 0 0,-1 0 0,1 0 0,0 0 0,-1 0 0,1-2 0,-1 2 0,1 0 0,-1-2 0,1 2-40,-5 0 1,5 0 0,-1-2 0,-4 0 0,5 2 0,-1 0-1,-4-2 1,-4 2 0,31-2 0,-4 0 0,4 0 0,-9 0-1,5 0 1,-9 0 0,4 0 39,-27 0 0,0 0 0,0 0 0,-5 0 0,1 0 0,-1 0 0,5 0 0,9 0 0,0 0 0,0 0 0,5 0 0,-10-2 0,5 2 0,-9 2-72,23-4 0,-5 4 0,-4-2 1,-1 0-1,-8 0 0,4-2 1,23 0-1,-1 0 0,-8 0 1,4 0-1,-4-2 0,0 0 1,-5 0-1,0 0 0,4 0 1,-3 0-1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0,1 1 0,0 0 0,0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0:55.486"/>
    </inkml:context>
    <inkml:brush xml:id="br0">
      <inkml:brushProperty name="width" value="0.88194" units="cm"/>
      <inkml:brushProperty name="height" value="0.88194" units="cm"/>
      <inkml:brushProperty name="color" value="#DF5B1F"/>
    </inkml:brush>
  </inkml:definitions>
  <inkml:trace contextRef="#ctx0" brushRef="#br0">1 14 8027,'155'10'0,"3"-2"0,-3 0 0,3 0 0,-13-2 0,-3 0 0,-2 0 0,3-2 0,-6 0 0,1 0 0,-1-2 0,0 0 0,3 0 0,-3 0 0,3-2 0,3 4 0,4-4 0,4 4 0,1-2 0,3 0-454,6 0 1,1 0 0,1 0 0,5-2 0,-28 2 0,3 0 0,-1 0 0,3-2 0,5 2 453,-15-2 0,2 2 0,3-2 0,3 0 0,0 0 0,1 0 0,11 0 0,3 0 0,0 0 0,5 0 0,0 0 0,2 2-127,-7-2 1,5 0 0,2 0 0,0 0 0,3 0-1,0 2 1,-2-2 0,-19 0 0,3 0 0,0 0-1,0 0 1,1 0 0,-1 0 0,-1 0 0,4 0 126,-3 0 0,3 0 0,2 0 0,-2 0 0,0 0 0,-1 0 0,1 0 0,-1 0 0,1 0 0,0 0 0,-1 0 0,1-2 0,0 2 0,-1 0 0,1-2 0,0 2-40,-3 0 1,2 0 0,1-2 0,-3 0 0,3 2 0,-1 0-1,-1-2 1,-4 2 0,19-2 0,-4 0 0,4 0 0,-6 0-1,3 0 1,-6 0 0,4 0 39,-16 0 0,0 0 0,0 0 0,-3 0 0,1 0 0,-1 0 0,3 0 0,5 0 0,1 0 0,-2 0 0,4 0 0,-5-2 0,2 2 0,-5 2-72,13-4 0,-3 4 0,-3-2 1,1 0-1,-5 0 0,1-2 1,15 0-1,-2 0 0,-4 0 1,2 0-1,-2-2 0,0 0 1,-3 0-1,0 0 0,3 0 1,-3 0-1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0:55.487"/>
    </inkml:context>
    <inkml:brush xml:id="br0">
      <inkml:brushProperty name="width" value="0.35" units="cm"/>
      <inkml:brushProperty name="height" value="0.35" units="cm"/>
      <inkml:brushProperty name="color" value="#122C4D"/>
    </inkml:brush>
  </inkml:definitions>
  <inkml:trace contextRef="#ctx0" brushRef="#br0">169 359 24575,'0'26'0,"0"-1"0,0-8 0,0 8 0,0 1 0,0 1 0,0 18 0,-7-16 0,5 17 0,-4 1 0,-1-10 0,6 3 0,-5-16 0,6-7 0,0-1 0,0 2 0,0-1 0,0 0 0,0 7 0,0-5 0,0 26 0,0-23 0,0 22 0,0-17 0,0 7 0,0 0 0,0 1 0,-7-1 0,5 0 0,-12 12 0,12-16 0,-13 27 0,13-27 0,-6 17 0,2-13 0,4-8 0,-4 7 0,0-6 0,4 19 0,-11-9 0,12 22 0,-16 12 0,15-16 0,-9-3 0,1-1 0,8-9 0,-9 18 0,11-35 0,0-8 0,0 0 0,0 0 0,0-1 0,0 2 0,0 6 0,0-5 0,0 26 0,0-24 0,0 37 0,0-29 0,0 52 0,0-46 0,0 44 0,0-37 0,0 41 0,0-15 0,0 3 0,0 10 0,0-38 0,0 24 0,0 2 0,0-27 0,0 18 0,0-15 0,6-30 0,-4 20 0,4-26 0,1 1 0,0 5 0,8-13 0,-2 5 0,2-7 0,-8 8 0,6-7 0,-5 7 0,6-8 0,0 0 0,0 0 0,0 0 0,0 0 0,0 0 0,0 0 0,1 0 0,-2-8 0,2 7 0,-1-7 0,0 8 0,0-8 0,0 6 0,7-5 0,-6-1 0,12 6 0,-11-5 0,11 7 0,-12-9 0,13 8 0,-6-7 0,-1 8 0,6 0 0,5-9 0,10 6 0,10-6 0,-6 3 0,1 0 0,15 3 0,-20-3 0,-2 0 0,9-3 0,-7 6 0,10-6 0,-11 9 0,9-9 0,-19 6 0,8-6 0,-11 9 0,11 0 0,-14 0 0,22 0 0,-29 0 0,30 0 0,-23 0 0,13 0 0,-9 0 0,-7 0 0,16 0 0,-20 0 0,54 0 0,-14 0 0,12 0 0,-3 0 0,-42 0 0,6 0 0,-11 0 0,-4 0 0,5 0 0,-7 0 0,0 0 0,0 7 0,0-5 0,17 6 0,-13-8 0,13 0 0,18 0 0,-26 0 0,32 0 0,-5 0 0,-21 0 0,26 0 0,-39 0 0,21 9 0,-12-7 0,31 7 0,-24-9 0,13 0 0,-23 0 0,5 0 0,23 0 0,-14 0 0,14 0 0,-29 0 0,9 0 0,-11 0 0,12 0 0,-18 0 0,2 0 0,-1 0 0,0 0 0,0 0 0,0 0 0,7 0 0,-6 0 0,41 0 0,-27 0 0,27 0 0,-27 0 0,-7 0 0,5 0 0,-5 0 0,6 0 0,-6 0 0,34 0 0,-28 0 0,23 0 0,-25 0 0,-10 0 0,11 0 0,-11 0 0,11 0 0,5-9 0,-1 6 0,8-13 0,-10 14 0,-7-6 0,4 0 0,-4 7 0,7-7 0,9 8 0,-12 0 0,11 0 0,-15 0 0,6 0 0,-6-8 0,11 6 0,-16-5 0,10 7 0,-12 0 0,-2 0 0,8 0 0,-5-8 0,4 6 0,1-5 0,1 7 0,0 0 0,5 0 0,-11 0 0,10 0 0,-10-9 0,11 8 0,-5-7 0,6 8 0,0 0 0,1 0 0,-1 0 0,1 0 0,-7 0 0,5 0 0,-12 0 0,13 0 0,-13 0 0,12-7 0,-11 5 0,10-6 0,-10 8 0,39 0 0,-25 0 0,26 0 0,-28 0 0,1 0 0,-7 0 0,5 0 0,-11 0 0,11 0 0,-5 0 0,17 0 0,2 0 0,1 0 0,3 0 0,-7 0 0,3 0-328,14 0 0,9 0 0,-2 0 282,9 0 0,3 0 46,-18 0 0,4 0 0,0 0 0,-5 0 0,19 0 0,-6 0 0,-7 0 0,-6 0 0,0 0 0,-39 0 0,4 0 0,-6 0 0,1 0 0,5 0 983,12 0-890,-1 0-93,19 0 0,3 0 0,2 0 0,7 0 0,-1 0 0,-15 0 0,21 0 0,-43 0 0,8 0 0,-19 0 0,2 0 0,-1 0 0,0 0 0,0 0 0,6 0 0,2 0 0,35 0 0,-22 0 0,33 0 0,-9 0 0,-3 0 0,3 0 0,8 0 0,-31 0 0,31 0 0,-36 0 0,11 0 0,1 0 0,-3 0 0,2 0 0,1 0 0,-1 0 0,-1 0 0,1 0 0,1 0 0,-3 0 0,34 0 0,-46 0 0,1 0 0,45 0 0,-33 0 0,33 0 0,-35 0 0,2 0 0,11 0 0,7 0 0,5 0 0,-20 0 0,0 0 0,21 0 0,-3 0 0,8 0 0,-18 0 0,0 0 0,-17 0 0,-4 0 0,-17 0 0,0 0 0,0 0 0,0 0 0,17 0 0,-6 0 0,7 0 0,5 0 0,-19 0 0,20 0 0,-22 0 0,10 0 0,-10 0 0,5 0 0,9 0 0,36 0 0,-17 0 0,21 0 0,-32 0 0,-13 0 0,23 0 0,-24 0 0,9 0 0,-7 0 0,-3 0 0,-1 0 0,4 0 0,-10 0 0,5 0 0,-7 0 0,6 0 0,13 0 0,26 0 0,15 0 0,1-9 0,-6 6 0,-17-6 0,-10 9 0,-4 0 0,-16 0 0,5 0 0,-18-7 0,10 5 0,-10-7 0,4 9 0,2 0 0,-1 0 0,0 0 0,7-7 0,-6 5 0,11-5 0,-10 7 0,11 0 0,-5 0 0,7 0 0,-1 0 0,11 0 0,-15 0 0,24-10 0,-22 8 0,12-7 0,-9 9 0,-1 0 0,1 0 0,-7 0 0,4 0 0,-4 0 0,1 0 0,-3 0 0,1 0 0,-6 0 0,12 0 0,5 0 0,-7 0 0,23 0 0,-30 0 0,13 0 0,0 0 0,-12 0 0,17 0 0,-20 0 0,21 0 0,-18 0 0,29 0 0,-30 0 0,12 0 0,-9 0 0,-5 0 0,5 0 0,-8 0 0,2 0 0,15 0 0,-12 0 0,20 0 0,-6 9 0,0-7 0,7 7 0,-1-9 0,-13 0 0,12 0 0,-15 0 0,7 0 0,-1 0 0,-6 0 0,-1 0 0,-7 0 0,0 0 0,0 8 0,0-6 0,0 5 0,0-7 0,7 0 0,12 0 0,-3 0 0,20 0 0,-19 0 0,18 10 0,-18-9 0,18 5 0,5-2 0,0-4 0,-5-1 0,-2 2 0,-9 7 0,-9-6 0,-1 5 0,1-7 0,-1 0 0,1 0 0,-1 7 0,-6-5 0,-1 5 0,-8-7 0,8 0 0,-5 0 0,4 0 0,-12 9 0,5-8 0,1 7 0,36-8 0,-14 7 0,31-5 0,-8 18 0,-3-8 0,5 3 0,1 0 0,3-2 0,-1 1 0,-4-1 0,-15-10 0,12 17 0,-35-18 0,-2 5 0,-5-7 0,-1 0 0,0 0 0,0 0 0,0 0 0,0 0 0,0 0 0,0 0 0,1 0 0,-2 0 0,2 0 0,-1 0 0,0 0 0,6 0 0,-4 0 0,22 0 0,-14 0 0,26 0 0,-20 0 0,9 0 0,-17 0 0,-1 0 0,-7 0 0,0 0 0,0 0 0,0 0 0,0 0 0,0 0 0,1 0 0,-1 0 0,0 0 0,0 0 0,0 0 0,0 0 0,0 0 0,7 0 0,1 0 0,0 0 0,4 0 0,-10 0 0,5 0 0,-7 0 0,0 0 0,0 0 0,6 0 0,2-7 0,1 5 0,-3-6 0,-5 8 0,-2 0 0,2 0 0,-2-7 0,2 5 0,-1-6 0,0 8 0,0 0 0,-6-8 0,4 6 0,-4-13 0,6 6 0,7-9 0,6-14 0,2-1 0,8 2 0,-7-2 0,-4 1 0,-5 7 0,-7 6 0,0-6 0,0 8 0,-6-1 0,5 9 0,-12-6 0,6 5 0,-7-8 0,0-7 0,0-14 0,0 9 0,0-15 0,-7 11 0,5-2 0,-10-6 0,10 14 0,-4-4 0,0 5 0,4 0 0,-5 3 0,7-1 0,-6 6 0,5-7 0,-6 10 0,7-2 0,0 1 0,0 0 0,0-1 0,0-6 0,-6-3 0,4-8 0,-4 1 0,6 7 0,0-6 0,0-6 0,0-11 0,0 8 0,0-16 0,0 16 0,0-1 0,0-15 0,0 29 0,0-18 0,0 13 0,0 6 0,0-4 0,0-7 0,0 9 0,0-15 0,-7 18 0,6-7 0,-5-1 0,-2-12 0,6 17 0,-14-27 0,14 27 0,-5-51 0,7 25 0,-8-28 0,6 34 0,-6 3 0,8 13 0,0 0 0,0 6 0,0 4 0,0 6 0,0 1 0,0 0 0,0 0 0,0 0 0,0-8 0,0-2 0,0-7 0,0-1 0,0-13 0,0 19 0,0-16 0,0 18 0,0 0 0,-8-18 0,7 23 0,-8-16 0,9 14 0,0 4 0,0-4 0,0-14 0,0 16 0,0-15 0,-6 11 0,5 7 0,-12 3 0,5 7 0,-6 9 0,-1 0 0,-5 0 0,4 0 0,-5 0 0,7 0 0,-1 0 0,1 0 0,-1 0 0,1 0 0,-7 0 0,-11 0 0,-10 0 0,1 0 0,1 0 0,1 0 0,8 0 0,-9 0 0,12 0 0,-11 0 0,14 0 0,-6 0 0,17 0 0,-1 0 0,1 0 0,-7 0 0,-1 0 0,-53 0 0,35 0 0,-3 0 0,1 0 0,0 0 0,0 0 0,9 0 0,7 0 0,10 0 0,-6 0 0,9 0 0,-2 0 0,1 0 0,-1 0 0,1 0 0,-1 0 0,1 0 0,0 0 0,-7 0 0,-1 0 0,-35 0 0,21 0 0,-31 0 0,28 0 0,0 0 0,-22 0 0,0 0 0,-1 0 0,1 0 0,-10 0 0,6 0 0,42 0 0,-27 0 0,36 0 0,0 0 0,0 0 0,-1 0 0,1 0 0,-1-7 0,-5 5 0,-2-6 0,-7 8 0,-11 0 0,9 0 0,-2 0 0,7 0 0,10 0 0,-12 0 0,12 0 0,-10 0 0,10 0 0,-6 0 0,2 0 0,4 0 0,-11 0 0,11 0 0,-4 0 0,5 0 0,1 0 0,-1 0 0,1 8 0,-1-6 0,1 5 0,0-7 0,0 0 0,-1 0 0,1 0 0,-35 12 0,19-8 0,-37 8 0,42-5 0,-40-5 0,24 6 0,-18 0 0,9-7 0,-9 7 0,19-8 0,-26 9 0,48-6 0,-19 6 0,21-9 0,-12 0 0,6 0 0,0 0 0,-5 0 0,11 0 0,-22 0 0,19 0 0,-18 0 0,15 0 0,0 0 0,-6 0 0,12 0 0,-11 0 0,11 0 0,-11 0 0,11 0 0,-11 0 0,11 0 0,-5 0 0,7 0 0,0 0 0,-1 0 0,1 0 0,-7 0 0,5 0 0,-21 0 0,12 0 0,-14 0 0,10 0 0,-10 0 0,8 0 0,-8 0 0,16 0 0,-4 0 0,11 0 0,-5 0 0,7 0 0,-7-9 0,-1 8 0,0-7 0,-5 8 0,11 0 0,-11 0 0,4 0 0,1 0 0,-5 0 0,11 0 0,-5 0 0,7 0 0,-1 0 0,1 0 0,0 0 0,-1 0 0,1 0 0,0 0 0,-1 0 0,-5 0 0,4 0 0,-12 0 0,13 0 0,-6 0 0,0 0 0,5 0 0,-5 0 0,7 0 0,0 0 0,-1 0 0,1 0 0,0 0 0,-1 0 0,1 0 0,0 0 0,-1 0 0,-6 0 0,6 0 0,-6 0 0,6 0 0,1 0 0,-7 0 0,-1 0 0,0 0 0,-5 0 0,4 0 0,-5 0 0,-14 0 0,17 0 0,-9 0 0,20 0 0,-1 0 0,1 0 0,-7 0 0,5 0 0,-11 0 0,11 0 0,-5 0 0,1 0 0,-2 0 0,-14 0 0,6 0 0,1 0 0,2 0 0,11 0 0,-5 0 0,-10 0 0,13 0 0,-13 0 0,16 0 0,1 0 0,-1 0 0,2 0 0,-2 0 0,1 0 0,-1 0 0,-5 0 0,4 0 0,-5 0 0,0 0 0,-1 0 0,-7 0 0,1 0 0,-12 0 0,-1 0 0,-12 0 0,2 0 0,9 0 0,-8 0 0,19 0 0,-2 0 0,12 0 0,0 0 0,5 0 0,-10 0 0,3 0 0,1 0 0,-15 0 0,18 0 0,-29 0 0,29 0 0,-29 0 0,6-8 0,6 6 0,-1-5 0,22 7 0,1 0 0,-1 0 0,1 0 0,-1 0 0,1 0 0,-7 0 0,5 0 0,-17 0 0,9 0 0,-5 0 0,9 0 0,5 0 0,-16 0 0,6 0 0,-8 0 0,6 0 0,-5 0 0,1 0 0,-9 0 0,12 0 0,-29 0 0,21 0 0,-21 0 0,35 0 0,-6 0 0,-22 0 0,20 0 0,-18 0 0,27 0 0,5 0 0,-4 0 0,-2 0 0,6 0 0,-4 0 0,5 0 0,1 0 0,0 0 0,0 0 0,-1 0 0,1 0 0,-1 0 0,1 0 0,-7 0 0,5 0 0,-4 0 0,-1 0 0,-2 0 0,1 0 0,2 0 0,5 0 0,1 0 0,-1 0 0,1 0 0,0 0 0,0 0 0,-1 0 0,1 0 0,-1 0 0,1 0 0,-1 0 0,1 0 0,0 0 0,0 0 0,-1 0 0,1 0 0,-1 0 0,-12-8 0,10 6 0,-17-5 0,12 7 0,-7 0 0,1 0 0,5 0 0,-4 0 0,5 0 0,-1 0 0,3 0 0,5 0 0,1 0 0,0 0 0,-7 0 0,5 0 0,-5 0 0,7 0 0,-7 0 0,5 0 0,-11 0 0,11 0 0,-5 0 0,7 0 0,-7 0 0,5 0 0,-4 0 0,-7 0 0,9 0 0,-9 0 0,6 0 0,-1 0 0,-7 0 0,0 0 0,1 0 0,-1 0 0,7 0 0,-5 0 0,11 0 0,-12 0 0,6 0 0,-7 0 0,1 0 0,-1 0 0,0 0 0,-9 0 0,6 0 0,-35 0 0,20 0 0,7 0 0,-2 0 0,-16 0 0,9 0 0,16 0 0,18 0 0,1 0 0,0 0 0,0 0 0,-1 0 0,1 0 0,-1 0 0,-11 0 0,8 0 0,-15 0 0,17 0 0,-12 0 0,6 0 0,-7 0 0,0 0 0,7 0 0,-11 0 0,15 0 0,-15 0 0,17 0 0,-5 0 0,7 0 0,-1 0 0,-5 0 0,-3 0 0,-5 0 0,-1 0 0,-10 0 0,8 0 0,-19 0 0,-10 0 0,4-10 0,-4 8 0,11-7 0,18 9 0,-9 0 0,12 0 0,-12 0 0,9 0 0,-18 0 0,17-8 0,-17 6 0,7-6 0,-10 8 0,0-7 0,-2 0 0,-11 2 0,11-2 0,3-1 0,9 8 0,-8 0 0,6-8 0,-8 6 0,8-5 0,4 7 0,1 0 0,8 0 0,-18 0 0,17 0 0,-17 0 0,18 0 0,-19 0 0,18 0 0,-7 0 0,10 0 0,1 0 0,-1 0 0,-10 0 0,7 0 0,-6 0 0,9 7 0,1-5 0,5 5 0,-4-7 0,4 0 0,1 0 0,2 0 0,-1 0 0,-2 0 0,1 9 0,-28-7 0,22 5 0,-20-7 0,-3 0 0,1 9 0,6-8 0,1 0 0,-10 8 0,-17-9 0,14 9 0,-14-6 0,29 6 0,-10-9 0,20 0 0,-2 0 0,7 0 0,10 7 0,-5-5 0,7 5 0,-1-7 0,1 0 0,-1 0 0,1 0 0,-1 0 0,2 0 0,-9 0 0,6 0 0,-10 9 0,10-8 0,-12 7 0,6-8 0,0 0 0,-5 0 0,11 0 0,-12 0 0,6 7 0,0-5 0,-5 5 0,11-7 0,-11 0 0,11 0 0,-5 0 0,0 0 0,-1 0 0,0 8 0,1-6 0,0 6 0,-12-8 0,-8 0 0,-13 7 0,11-5 0,2 5 0,18-7 0,2 0 0,7 0 0,0 8 0,0-6 0,-1 5 0,1-7 0,-1 0 0,-5 0 0,4 0 0,-5 0 0,7 0 0,-1 0 0,1 0 0,-1 0 0,1 0 0,0 0 0,0 0 0,-1 0 0,1 0 0,-7 0 0,5 0 0,-4 0 0,5 0 0,1 0 0,-1 8 0,1-6 0,-1 5 0,2-7 0,-15 0 0,5 0 0,-6 0 0,8 0 0,7 0 0,-1 0 0,1 0 0,-1 0 0,1 0 0,-1 0 0,2 0 0,-2 0 0,1 0 0,-1 0 0,8 0 0,0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0:55.488"/>
    </inkml:context>
    <inkml:brush xml:id="br0">
      <inkml:brushProperty name="width" value="0.35" units="cm"/>
      <inkml:brushProperty name="height" value="0.35" units="cm"/>
      <inkml:brushProperty name="color" value="#122C4D"/>
    </inkml:brush>
  </inkml:definitions>
  <inkml:trace contextRef="#ctx0" brushRef="#br0">169 394 24575,'0'28'0,"0"-1"0,0-8 0,0 8 0,0 2 0,0 0 0,0 20 0,-7-17 0,5 19 0,-4 0 0,-1-10 0,6 2 0,-5-17 0,6-7 0,0 0 0,0 0 0,0 0 0,0-1 0,0 9 0,0-6 0,0 28 0,0-25 0,0 24 0,0-19 0,0 9 0,0-1 0,0 1 0,-7-1 0,5 0 0,-12 14 0,12-18 0,-13 30 0,13-30 0,-6 18 0,2-14 0,4-8 0,-4 7 0,0-7 0,4 22 0,-11-11 0,12 25 0,-16 13 0,15-18 0,-9-3 0,1-1 0,8-10 0,-9 20 0,11-39 0,0-8 0,0-1 0,0 1 0,0-1 0,0 1 0,0 8 0,0-7 0,0 29 0,0-25 0,0 39 0,0-31 0,0 57 0,0-50 0,0 47 0,0-40 0,0 45 0,0-17 0,0 4 0,0 10 0,0-41 0,0 28 0,0 0 0,0-29 0,0 20 0,0-17 0,6-33 0,-4 23 0,4-29 0,1 0 0,0 7 0,8-15 0,-2 6 0,2-8 0,-8 8 0,6-6 0,-5 6 0,6-8 0,0 0 0,0 0 0,0 0 0,0 0 0,0 0 0,0 0 0,1 0 0,-2-8 0,2 6 0,-1-6 0,0 8 0,0-9 0,0 7 0,7-6 0,-6-1 0,12 7 0,-11-6 0,11 8 0,-12-9 0,13 7 0,-6-6 0,-1 8 0,6 0 0,5-10 0,10 7 0,10-7 0,-6 3 0,1 1 0,15 2 0,-20-2 0,-2-1 0,9-3 0,-7 7 0,10-7 0,-11 10 0,9-10 0,-19 7 0,8-7 0,-11 10 0,11 0 0,-14 0 0,22 0 0,-29 0 0,30 0 0,-23 0 0,13 0 0,-9 0 0,-7 0 0,16 0 0,-20 0 0,54 0 0,-14 0 0,12 0 0,-3 0 0,-42 0 0,6 0 0,-11 0 0,-4 0 0,5 0 0,-7 0 0,0 0 0,0 8 0,0-6 0,17 7 0,-13-9 0,13 0 0,18 0 0,-26 0 0,32 0 0,-5 0 0,-21 0 0,26 0 0,-39 0 0,21 10 0,-12-8 0,31 8 0,-24-10 0,13 0 0,-23 0 0,5 0 0,23 0 0,-14 0 0,14 0 0,-29 0 0,9 0 0,-11 0 0,12 0 0,-18 0 0,2 0 0,-1 0 0,0 0 0,0 0 0,0 0 0,7 0 0,-6 0 0,41 0 0,-27 0 0,27 0 0,-27 0 0,-7 0 0,5 0 0,-5 0 0,6 0 0,-6 0 0,34 0 0,-28 0 0,23 0 0,-25 0 0,-10 0 0,11 0 0,-11 0 0,11 0 0,5-10 0,-1 7 0,8-15 0,-10 16 0,-7-7 0,4 1 0,-4 6 0,7-6 0,9 8 0,-12 0 0,11 0 0,-15 0 0,6 0 0,-6-9 0,11 7 0,-16-6 0,10 8 0,-12 0 0,-2 0 0,8 0 0,-5-9 0,4 7 0,1-6 0,1 8 0,0 0 0,5 0 0,-11 0 0,10 0 0,-10-9 0,11 7 0,-5-6 0,6 8 0,0 0 0,1 0 0,-1 0 0,1 0 0,-7 0 0,5 0 0,-12 0 0,13 0 0,-13 0 0,12-8 0,-11 6 0,10-7 0,-10 9 0,39 0 0,-25 0 0,26 0 0,-28 0 0,1 0 0,-7 0 0,5 0 0,-11 0 0,11 0 0,-5 0 0,17 0 0,2 0 0,1 0 0,3 0 0,-7 0 0,3 0-328,14 0 0,9 0 0,-2 0 282,9 0 0,3 0 46,-18 0 0,4 0 0,0 0 0,-5 0 0,19 0 0,-6 0 0,-7 0 0,-6 0 0,0 0 0,-39 0 0,4 0 0,-6 0 0,1 0 0,5 0 983,12 0-890,-1 0-93,19 0 0,3 0 0,2 0 0,7 0 0,-1 0 0,-15 0 0,21 0 0,-43 0 0,8 0 0,-19 0 0,2 0 0,-1 0 0,0 0 0,0 0 0,6 0 0,2 0 0,35 0 0,-22 0 0,33 0 0,-9 0 0,-3 0 0,3 0 0,8 0 0,-31 0 0,31 0 0,-36 0 0,11 0 0,1 0 0,-3 0 0,2 0 0,1 0 0,-1 0 0,-1 0 0,1 0 0,1 0 0,-3 0 0,34 0 0,-46 0 0,1 0 0,45 0 0,-33 0 0,33 0 0,-35 0 0,2 0 0,11 0 0,7 0 0,5 0 0,-20 0 0,0 0 0,21 0 0,-3 0 0,8 0 0,-18 0 0,0 0 0,-17 0 0,-4 0 0,-17 0 0,0 0 0,0 0 0,0 0 0,17 0 0,-6 0 0,7 0 0,5 0 0,-19 0 0,20 0 0,-22 0 0,10 0 0,-10 0 0,5 0 0,9 0 0,36 0 0,-17 0 0,21 0 0,-32 0 0,-13 0 0,23 0 0,-24 0 0,9 0 0,-7 0 0,-3 0 0,-1 0 0,4 0 0,-10 0 0,5 0 0,-7 0 0,6 0 0,13 0 0,26 0 0,15 0 0,1-10 0,-6 7 0,-17-7 0,-10 10 0,-4 0 0,-16 0 0,5 0 0,-18-8 0,10 6 0,-10-7 0,4 9 0,2 0 0,-1 0 0,0 0 0,7-8 0,-6 6 0,11-6 0,-10 8 0,11 0 0,-5 0 0,7 0 0,-1 0 0,11 0 0,-15 0 0,24-11 0,-22 9 0,12-8 0,-9 10 0,-1 0 0,1 0 0,-7 0 0,4 0 0,-4 0 0,1 0 0,-3 0 0,1 0 0,-6 0 0,12 0 0,5 0 0,-7 0 0,23 0 0,-30 0 0,13 0 0,0 0 0,-12 0 0,17 0 0,-20 0 0,21 0 0,-18 0 0,29 0 0,-30 0 0,12 0 0,-9 0 0,-5 0 0,5 0 0,-8 0 0,2 0 0,15 0 0,-12 0 0,20 0 0,-6 10 0,0-8 0,6 8 0,1-10 0,-14 0 0,12 0 0,-15 0 0,7 0 0,-1 0 0,-6 0 0,-1 0 0,-7 0 0,0 0 0,0 9 0,0-7 0,0 6 0,0-8 0,7 0 0,12 0 0,-3 0 0,20 0 0,-19 0 0,18 10 0,-18-8 0,18 4 0,5-2 0,0-4 0,-5-1 0,-2 2 0,-9 8 0,-9-7 0,-1 6 0,1-8 0,-1 0 0,1 0 0,-1 8 0,-6-6 0,-1 6 0,-8-8 0,8 0 0,-5 0 0,4 0 0,-12 9 0,5-7 0,1 6 0,36-8 0,-14 8 0,31-6 0,-8 20 0,-3-9 0,5 3 0,1 1 0,3-3 0,-1 2 0,-4-2 0,-15-11 0,12 19 0,-35-20 0,-2 6 0,-5-8 0,-1 0 0,0 0 0,0 0 0,0 0 0,0 0 0,0 0 0,0 0 0,1 0 0,-2 0 0,2 0 0,-1 0 0,0 0 0,6 0 0,-4 0 0,22 0 0,-14 0 0,26 0 0,-20 0 0,9 0 0,-17 0 0,-1 0 0,-7 0 0,0 0 0,0 0 0,0 0 0,0 0 0,0 0 0,1 0 0,-1 0 0,0 0 0,0 0 0,0 0 0,0 0 0,0 0 0,7 0 0,1 0 0,0 0 0,4 0 0,-10 0 0,5 0 0,-7 0 0,0 0 0,0 0 0,6 0 0,2-8 0,1 6 0,-3-7 0,-5 9 0,-2 0 0,2 0 0,-2-8 0,2 6 0,-1-7 0,0 9 0,0 0 0,-6-8 0,4 6 0,-4-15 0,6 7 0,7-9 0,6-16 0,2-2 0,8 4 0,-7-3 0,-4 0 0,-5 9 0,-7 6 0,0-7 0,0 9 0,-6 0 0,5 9 0,-12-7 0,6 6 0,-7-8 0,0-8 0,0-16 0,0 10 0,0-16 0,-7 12 0,5-3 0,-10-6 0,10 16 0,-4-5 0,0 5 0,4 1 0,-5 2 0,7 0 0,-6 5 0,5-6 0,-6 10 0,7-1 0,0 0 0,0 0 0,0 0 0,0-8 0,-6-2 0,4-9 0,-4 0 0,6 9 0,0-7 0,0-7 0,0-12 0,0 9 0,0-17 0,0 17 0,0-2 0,0-15 0,0 31 0,0-20 0,0 15 0,0 7 0,0-5 0,0-8 0,0 10 0,0-16 0,-7 19 0,6-7 0,-5-1 0,-2-14 0,6 19 0,-14-30 0,14 30 0,-5-55 0,7 27 0,-8-31 0,6 37 0,-6 4 0,8 13 0,0 1 0,0 7 0,0 2 0,0 9 0,0 0 0,0 0 0,0 1 0,0-1 0,0-8 0,0-3 0,0-7 0,0-1 0,0-14 0,0 20 0,0-18 0,0 21 0,0 0 0,-8-21 0,7 26 0,-8-17 0,9 14 0,0 5 0,0-5 0,0-14 0,0 17 0,0-17 0,-6 13 0,5 7 0,-12 3 0,5 9 0,-6 9 0,-1 0 0,-5 0 0,4 0 0,-5 0 0,7 0 0,-1 0 0,1 0 0,-1 0 0,1 0 0,-7 0 0,-11 0 0,-10 0 0,1 0 0,1 0 0,1 0 0,8 0 0,-9 0 0,12 0 0,-11 0 0,14 0 0,-6 0 0,17 0 0,-1 0 0,1 0 0,-7 0 0,-1 0 0,-53 0 0,35 0 0,-3 0 0,1 0 0,0 0 0,0 0 0,9 0 0,7 0 0,10 0 0,-6 0 0,9 0 0,-2 0 0,1 0 0,-1 0 0,1 0 0,-1 0 0,1 0 0,0 0 0,-7 0 0,-1 0 0,-35 0 0,21 0 0,-31 0 0,28 0 0,0 0 0,-22 0 0,0 0 0,-1 0 0,1 0 0,-10 0 0,6 0 0,42 0 0,-27 0 0,36 0 0,0 0 0,0 0 0,-1 0 0,1 0 0,-1-8 0,-5 6 0,-2-7 0,-7 9 0,-11 0 0,9 0 0,-2 0 0,7 0 0,10 0 0,-12 0 0,12 0 0,-10 0 0,10 0 0,-6 0 0,2 0 0,4 0 0,-11 0 0,11 0 0,-4 0 0,5 0 0,1 0 0,-1 0 0,1 9 0,-1-7 0,1 6 0,0-8 0,0 0 0,-1 0 0,1 0 0,-35 13 0,19-9 0,-37 9 0,42-5 0,-40-6 0,24 7 0,-18-1 0,9-6 0,-9 6 0,19-8 0,-26 10 0,48-7 0,-19 7 0,21-10 0,-12 0 0,6 0 0,0 0 0,-5 0 0,11 0 0,-22 0 0,19 0 0,-18 0 0,15 0 0,0 0 0,-6 0 0,12 0 0,-11 0 0,11 0 0,-11 0 0,11 0 0,-11 0 0,11 0 0,-5 0 0,7 0 0,0 0 0,-1 0 0,1 0 0,-7 0 0,5 0 0,-21 0 0,12 0 0,-14 0 0,10 0 0,-10 0 0,8 0 0,-8 0 0,16 0 0,-4 0 0,11 0 0,-5 0 0,7 0 0,-7-9 0,-1 7 0,0-6 0,-5 8 0,11 0 0,-11 0 0,4 0 0,1 0 0,-5 0 0,11 0 0,-5 0 0,7 0 0,-1 0 0,1 0 0,0 0 0,-1 0 0,1 0 0,0 0 0,-1 0 0,-5 0 0,4 0 0,-12 0 0,13 0 0,-6 0 0,0 0 0,5 0 0,-5 0 0,7 0 0,0 0 0,-1 0 0,1 0 0,0 0 0,-1 0 0,1 0 0,0 0 0,-1 0 0,-6 0 0,6 0 0,-6 0 0,6 0 0,1 0 0,-7 0 0,-1 0 0,0 0 0,-5 0 0,4 0 0,-5 0 0,-14 0 0,17 0 0,-9 0 0,20 0 0,-1 0 0,1 0 0,-7 0 0,5 0 0,-11 0 0,11 0 0,-5 0 0,1 0 0,-2 0 0,-14 0 0,6 0 0,1 0 0,2 0 0,11 0 0,-5 0 0,-10 0 0,13 0 0,-13 0 0,16 0 0,1 0 0,-1 0 0,2 0 0,-2 0 0,1 0 0,-1 0 0,-5 0 0,4 0 0,-5 0 0,0 0 0,-1 0 0,-7 0 0,1 0 0,-12 0 0,-1 0 0,-12 0 0,2 0 0,9 0 0,-8 0 0,19 0 0,-2 0 0,12 0 0,0 0 0,5 0 0,-10 0 0,3 0 0,1 0 0,-15 0 0,18 0 0,-29 0 0,29 0 0,-29 0 0,6-9 0,6 7 0,-1-6 0,22 8 0,1 0 0,-1 0 0,1 0 0,-1 0 0,1 0 0,-7 0 0,5 0 0,-17 0 0,9 0 0,-5 0 0,9 0 0,5 0 0,-16 0 0,6 0 0,-8 0 0,6 0 0,-5 0 0,1 0 0,-9 0 0,12 0 0,-29 0 0,21 0 0,-21 0 0,35 0 0,-6 0 0,-22 0 0,20 0 0,-18 0 0,27 0 0,5 0 0,-4 0 0,-2 0 0,6 0 0,-4 0 0,5 0 0,1 0 0,0 0 0,0 0 0,-1 0 0,1 0 0,-1 0 0,1 0 0,-7 0 0,5 0 0,-4 0 0,-1 0 0,-2 0 0,1 0 0,2 0 0,5 0 0,1 0 0,-1 0 0,1 0 0,0 0 0,0 0 0,-1 0 0,1 0 0,-1 0 0,1 0 0,-1 0 0,1 0 0,0 0 0,0 0 0,-1 0 0,1 0 0,-1 0 0,-12-9 0,10 7 0,-17-6 0,12 8 0,-7 0 0,1 0 0,5 0 0,-4 0 0,5 0 0,-1 0 0,3 0 0,5 0 0,1 0 0,0 0 0,-7 0 0,5 0 0,-5 0 0,7 0 0,-7 0 0,5 0 0,-11 0 0,11 0 0,-5 0 0,7 0 0,-7 0 0,5 0 0,-4 0 0,-7 0 0,9 0 0,-9 0 0,6 0 0,-1 0 0,-7 0 0,0 0 0,1 0 0,-1 0 0,7 0 0,-5 0 0,11 0 0,-12 0 0,6 0 0,-7 0 0,1 0 0,-1 0 0,0 0 0,-9 0 0,6 0 0,-35 0 0,20 0 0,7 0 0,-2 0 0,-16 0 0,9 0 0,16 0 0,18 0 0,1 0 0,0 0 0,0 0 0,-1 0 0,1 0 0,-1 0 0,-11 0 0,8 0 0,-15 0 0,17 0 0,-12 0 0,6 0 0,-7 0 0,0 0 0,7 0 0,-11 0 0,15 0 0,-15 0 0,17 0 0,-5 0 0,7 0 0,-1 0 0,-5 0 0,-3 0 0,-5 0 0,-1 0 0,-10 0 0,8 0 0,-19 0 0,-10 0 0,4-10 0,-4 7 0,11-7 0,18 10 0,-9 0 0,12 0 0,-12 0 0,9 0 0,-18 0 0,17-8 0,-17 6 0,7-7 0,-10 9 0,0-8 0,-2 0 0,-11 3 0,11-3 0,3 0 0,9 8 0,-8 0 0,6-9 0,-8 7 0,8-6 0,4 8 0,1 0 0,8 0 0,-18 0 0,17 0 0,-17 0 0,18 0 0,-19 0 0,18 0 0,-7 0 0,10 0 0,1 0 0,-1 0 0,-10 0 0,7 0 0,-6 0 0,9 8 0,1-6 0,5 6 0,-4-8 0,4 0 0,1 0 0,2 0 0,-1 0 0,-2 0 0,1 9 0,-28-7 0,22 6 0,-20-8 0,-3 0 0,1 10 0,6-9 0,1 0 0,-10 9 0,-17-10 0,14 10 0,-14-7 0,29 7 0,-10-10 0,20 0 0,-2 0 0,7 0 0,10 8 0,-5-6 0,7 6 0,-1-8 0,1 0 0,-1 0 0,1 0 0,-1 0 0,2 0 0,-9 0 0,6 0 0,-10 9 0,10-7 0,-12 6 0,6-8 0,0 0 0,-5 0 0,11 0 0,-12 0 0,6 8 0,0-6 0,-5 6 0,11-8 0,-11 0 0,11 0 0,-5 0 0,0 0 0,-1 0 0,0 9 0,1-7 0,0 6 0,-12-8 0,-8 0 0,-13 8 0,11-6 0,2 6 0,18-8 0,2 0 0,7 0 0,0 9 0,0-7 0,-1 6 0,1-8 0,-1 0 0,-5 0 0,4 0 0,-5 0 0,7 0 0,-1 0 0,1 0 0,-1 0 0,1 0 0,0 0 0,0 0 0,-1 0 0,1 0 0,-7 0 0,5 0 0,-4 0 0,5 0 0,1 0 0,-1 8 0,1-6 0,-1 6 0,2-8 0,-15 0 0,5 0 0,-6 0 0,8 0 0,7 0 0,-1 0 0,1 0 0,-1 0 0,1 0 0,-1 0 0,2 0 0,-2 0 0,1 0 0,-1 0 0,8 0 0,0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1:16.496"/>
    </inkml:context>
    <inkml:brush xml:id="br0">
      <inkml:brushProperty name="width" value="0.88194" units="cm"/>
      <inkml:brushProperty name="height" value="0.88194" units="cm"/>
      <inkml:brushProperty name="color" value="#DF5B1F"/>
    </inkml:brush>
  </inkml:definitions>
  <inkml:trace contextRef="#ctx0" brushRef="#br0">1 14 8027,'224'10'0,"4"-2"0,-5 0 0,5 0 0,-19-2 0,-3 0 0,-4 0 0,3-2 0,-7 0 0,1 0 0,-1-2 0,0 0 0,4 0 0,-4 0 0,4-2 0,3 4 0,8-4 0,4 4 0,4-2 0,2 0-454,9 0 1,2 0 0,2 0 0,6-2 0,-40 2 0,3 0 0,0 0 0,5-2 0,7 2 453,-23-2 0,4 2 0,4-2 0,4 0 0,0 0 0,2 0 0,16 0 0,4 0 0,0 0 0,6 0 0,2 0 0,2 2-127,-10-2 1,7 0 0,3 0 0,1 0 0,3 0-1,1 2 1,-5-2 0,-25 0 0,3 0 0,1 0-1,-1 0 1,2 0 0,-2 0 0,0 0 0,4 0 126,-3 0 0,4 0 0,2 0 0,-2 0 0,-1 0 0,0 0 0,0 0 0,0 0 0,1 0 0,-1 0 0,0 0 0,1-2 0,-1 2 0,0 0 0,0-2 0,0 2-40,-3 0 1,3 0 0,0-2 0,-3 0 0,4 2 0,-2 0-1,-2-2 1,-4 2 0,26-2 0,-5 0 0,5 0 0,-8 0-1,5 0 1,-9 0 0,4 0 39,-21 0 0,-1 0 0,0 0 0,-3 0 0,-1 0 0,1 0 0,3 0 0,7 0 0,1 0 0,-1 0 0,5 0 0,-8-2 0,4 2 0,-9 2-72,20-4 0,-4 4 0,-4-2 1,1 0-1,-8 0 0,3-2 1,19 0-1,0 0 0,-7 0 1,3 0-1,-3-2 0,-1 0 1,-3 0-1,0 0 0,3 0 1,-3 0-1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22:36:02.194"/>
    </inkml:context>
    <inkml:brush xml:id="br0">
      <inkml:brushProperty name="width" value="0.88194" units="cm"/>
      <inkml:brushProperty name="height" value="0.88194" units="cm"/>
      <inkml:brushProperty name="color" value="#B0B938"/>
    </inkml:brush>
  </inkml:definitions>
  <inkml:trace contextRef="#ctx0" brushRef="#br0">1 152 8027,'187'-14'0,"1"2"0,1 0 0,-2 0 0,-14 2 0,-2 2 0,-1 0 0,-1 2 0,-1 0 0,-5 2 0,2 2 0,1-2 0,1 0 0,-2 2 0,2 0 0,4 0 0,7-2 0,2 0 0,4 2 0,-1-2-454,10 2 1,2-2 0,2 2 0,3 0 0,-31 0 0,2 0 0,1 0 0,3 0 0,3 0 453,-15 0 0,3 2 0,1 0 0,4 0 0,-1-2 0,5 2 0,10 0 0,4 0 0,2 0 0,2 0 0,4 0 0,1 0-127,-7 0 1,4-2 0,1 2 0,3-2 0,1 2-1,2 0 1,-2 0 0,-22 0 0,1 0 0,1-2-1,0 2 1,0 0 0,1 0 0,-1 0 0,0 0 126,4 0 0,0 0 0,-1 0 0,-1 0 0,4 0 0,-3 0 0,-1 0 0,4 0 0,-5 0 0,3 2 0,-2-2 0,2 0 0,-1 2 0,-1-2 0,2 2 0,-2-2-40,-1 2 1,3-2 0,-2 2 0,2 0 0,-3-2 0,1 2-1,-2 0 1,-2 0 0,21 0 0,-3 0 0,-1 0 0,0 0-1,-1 2 1,-3-2 0,-1 2 39,-14-2 0,-2 2 0,-1-2 0,-2 2 0,1-2 0,-1 2 0,4-2 0,3 2 0,2-2 0,2 2 0,-2-2 0,0 2 0,-2-2 0,-2 2-72,12-2 0,-3 2 0,-1-2 1,-2 2-1,-2-2 0,-2 2 1,18 2-1,-1 0 0,-4 0 1,0 0-1,0 2 0,-4 2 1,1-2-1,-1 2 0,0-2 1,1 0-1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1:45.158"/>
    </inkml:context>
    <inkml:brush xml:id="br0">
      <inkml:brushProperty name="width" value="0.88194" units="cm"/>
      <inkml:brushProperty name="height" value="0.88194" units="cm"/>
      <inkml:brushProperty name="color" value="#F6630D"/>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8027,'161'-17'0,"0"1"0,0 0 0,-1-1 0,-11 5 0,-2 0 0,-2 2 0,1 1 0,-4 2 0,-1 2 0,0 1 0,1-1 0,1 1 0,-1 1 0,1 0 0,3-1 0,7 0 0,2-1 0,2 1 0,1 0-454,7 0 1,2 0 0,2 1 0,2-1 0,-26 1 0,1 1 0,2-1 0,2 0 0,2 1 453,-12 1 0,2 0 0,1 0 0,3 1 0,1-1 0,2 1 0,11-1 0,2 1 0,1 0 0,3 0 0,2-1 0,2 1-127,-6 0 1,2-1 0,3 0 0,2 0 0,1 1-1,0-1 1,-1 0 0,-18 1 0,1 0 0,0-1-1,0 1 1,1 0 0,-1 0 0,1 0 0,0 0 126,2 0 0,0-1 0,0 1 0,0 0 0,1 0 0,0 0 0,-1 0 0,0 1 0,0-1 0,0 1 0,0 0 0,0 0 0,-1 0 0,1 0 0,0 0 0,-1 1-40,1-1 1,-1 1 0,0-1 0,1 1 0,-1 0 0,0 0-1,-2 0 1,0 0 0,15 1 0,-1 0 0,0 0 0,-1 1-1,-1-1 1,-2 1 0,-1 0 39,-12 0 0,-2 0 0,-1 0 0,-1 0 0,0 0 0,0 0 0,2 1 0,4-1 0,2 0 0,0 0 0,0 0 0,-1 0 0,-1 0 0,-3 0-72,11 0 0,-1 0 0,-3-1 1,-1 1-1,-2 0 0,-2 1 1,17 2-1,-2 1 0,-3 1 1,-1 0-1,1 1 0,-3 2 1,-1 0-1,0 0 0,1-1 1,-1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3:15.593"/>
    </inkml:context>
    <inkml:brush xml:id="br0">
      <inkml:brushProperty name="width" value="0.88194" units="cm"/>
      <inkml:brushProperty name="height" value="0.88194" units="cm"/>
      <inkml:brushProperty name="color" value="#DF5B1F"/>
    </inkml:brush>
  </inkml:definitions>
  <inkml:trace contextRef="#ctx0" brushRef="#br0">1 14 8027,'268'10'0,"5"-2"0,-5 0 0,5 0 0,-23-2 0,-3 0 0,-5 0 0,4-2 0,-9 0 0,1 0 0,-1-2 0,1 0 0,4 0 0,-5 0 0,5-2 0,4 4 0,9-4 0,5 4 0,4-2 0,4 0-454,9 0 1,4 0 0,1 0 0,8-2 0,-48 2 0,4 0 0,0 0 0,5-2 0,9 2 453,-27-2 0,4 2 0,5-2 0,4 0 0,1 0 0,3 0 0,18 0 0,5 0 0,0 0 0,8 0 0,1 0 0,4 2-127,-14-2 1,10 0 0,3 0 0,1 0 0,5 0-1,-1 2 1,-4-2 0,-31 0 0,4 0 0,1 0-1,-1 0 1,1 0 0,-1 0 0,0 0 0,5 0 126,-4 0 0,4 0 0,4 0 0,-4 0 0,0 0 0,-1 0 0,1 0 0,0 0 0,0 0 0,0 0 0,0 0 0,0-2 0,0 2 0,-1 0 0,1-2 0,0 2-40,-4 0 1,3 0 0,1-2 0,-4 0 0,4 2 0,-1 0-1,-3-2 1,-5 2 0,31-2 0,-5 0 0,5 0 0,-9 0-1,5 0 1,-10 0 0,5 0 39,-26 0 0,0 0 0,-1 0 0,-3 0 0,-1 0 0,0 0 0,5 0 0,8 0 0,1 0 0,-1 0 0,5 0 0,-9-2 0,5 2 0,-10 2-72,23-4 0,-5 4 0,-4-2 1,0 0-1,-9 0 0,4-2 1,23 0-1,-1 0 0,-8 0 1,4 0-1,-4-2 0,-1 0 1,-3 0-1,-1 0 0,4 0 1,-3 0-1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3:52.768"/>
    </inkml:context>
    <inkml:brush xml:id="br0">
      <inkml:brushProperty name="width" value="0.88194" units="cm"/>
      <inkml:brushProperty name="height" value="0.88194" units="cm"/>
      <inkml:brushProperty name="color" value="#B0B938"/>
    </inkml:brush>
  </inkml:definitions>
  <inkml:trace contextRef="#ctx0" brushRef="#br0">1 20 8027,'203'11'0,"1"0"0,-1 1 0,1-1 0,-17-3 0,-1 0 0,-3-1 0,1-1 0,-4-1 0,-2-1 0,1-1 0,0 0 0,0-1 0,3 1 0,-1-1 0,2 1 0,12-1 0,0 2 0,3-1 0,2 0-454,9-1 1,2 1 0,3-1 0,1 0 0,-32 0 0,1 0 0,4 0 0,0 0 0,6-1 453,-17 0 0,2 0 0,3-1 0,2 1 0,2-1 0,2 1 0,14-1 0,2 0 0,3 0 0,2 0 0,3 0 0,4 1-127,-10-1 1,5 0 0,2 1 0,3 0 0,1-1-1,1 1 1,-2-1 0,-22 0 0,0 0 0,0 1-1,2-1 1,-1 0 0,1 0 0,-1 0 0,1 0 126,2 0 0,0 0 0,2 0 0,-2 0 0,2 0 0,-2 0 0,1 0 0,0 0 0,0 0 0,-2-1 0,1 1 0,1-1 0,-1 0 0,1 0 0,-2 0 0,1 1-40,0-1 1,-1 0 0,1-1 0,-1 1 0,1 0 0,-1 0-1,-1-1 1,-3 1 0,21-1 0,-1 0 0,-1-1 0,-1 1-1,-2-1 1,-1 1 0,-3-1 39,-14 1 0,-2-1 0,-2 0 0,-2 0 0,1 0 0,0 0 0,3 0 0,4 1 0,3-1 0,0 0 0,0 0 0,-1 0 0,-2 0 0,-3 1-72,13-1 0,-2 1 0,-1-1 1,-3 1-1,-2-1 0,-3-1 1,21-1-1,-2 0 0,-4-1 1,1 0-1,-3-1 0,-1-1 1,-2 0-1,1-1 0,0 1 1,0 0-1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4:29.916"/>
    </inkml:context>
    <inkml:brush xml:id="br0">
      <inkml:brushProperty name="width" value="0.88194" units="cm"/>
      <inkml:brushProperty name="height" value="0.88194" units="cm"/>
      <inkml:brushProperty name="color" value="#DF5B1F"/>
    </inkml:brush>
  </inkml:definitions>
  <inkml:trace contextRef="#ctx0" brushRef="#br0">1 14 8027,'268'10'0,"5"-2"0,-5 0 0,5 0 0,-23-2 0,-3 0 0,-5 0 0,4-2 0,-9 0 0,1 0 0,-1-2 0,1 0 0,4 0 0,-5 0 0,5-2 0,4 4 0,9-4 0,5 4 0,4-2 0,4 0-454,9 0 1,4 0 0,1 0 0,8-2 0,-48 2 0,4 0 0,0 0 0,5-2 0,9 2 453,-27-2 0,4 2 0,5-2 0,4 0 0,1 0 0,3 0 0,18 0 0,5 0 0,0 0 0,8 0 0,1 0 0,4 2-127,-14-2 1,10 0 0,3 0 0,1 0 0,5 0-1,-1 2 1,-4-2 0,-31 0 0,4 0 0,1 0-1,-1 0 1,1 0 0,-1 0 0,0 0 0,5 0 126,-4 0 0,4 0 0,4 0 0,-4 0 0,0 0 0,-1 0 0,1 0 0,0 0 0,0 0 0,0 0 0,0 0 0,0-2 0,0 2 0,-1 0 0,1-2 0,0 2-40,-4 0 1,3 0 0,1-2 0,-4 0 0,4 2 0,-1 0-1,-3-2 1,-5 2 0,31-2 0,-5 0 0,5 0 0,-9 0-1,5 0 1,-10 0 0,5 0 39,-26 0 0,0 0 0,-1 0 0,-3 0 0,-1 0 0,0 0 0,5 0 0,8 0 0,1 0 0,-1 0 0,5 0 0,-9-2 0,5 2 0,-10 2-72,23-4 0,-5 4 0,-4-2 1,0 0-1,-9 0 0,4-2 1,23 0-1,-1 0 0,-8 0 1,4 0-1,-4-2 0,-1 0 1,-3 0-1,-1 0 0,4 0 1,-3 0-1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5:28.781"/>
    </inkml:context>
    <inkml:brush xml:id="br0">
      <inkml:brushProperty name="width" value="0.88194" units="cm"/>
      <inkml:brushProperty name="height" value="0.88194" units="cm"/>
      <inkml:brushProperty name="color" value="#DF5B1F"/>
    </inkml:brush>
  </inkml:definitions>
  <inkml:trace contextRef="#ctx0" brushRef="#br0">1 14 8027,'186'10'0,"4"-2"0,-4 0 0,3 0 0,-15-2 0,-3 0 0,-3 0 0,3-2 0,-7 0 0,2 0 0,-2-2 0,1 0 0,3 0 0,-3 0 0,3-2 0,3 4 0,6-4 0,3 4 0,4-2 0,2 0-454,6 0 1,3 0 0,1 0 0,5-2 0,-33 2 0,3 0 0,0 0 0,3-2 0,6 2 453,-18-2 0,3 2 0,3-2 0,2 0 0,2 0 0,1 0 0,13 0 0,4 0 0,0 0 0,5 0 0,0 0 0,4 2-127,-10-2 1,7 0 0,1 0 0,2 0 0,3 0-1,-1 2 1,-2-2 0,-22 0 0,3 0 0,0 0-1,0 0 1,0 0 0,0 0 0,0 0 0,3 0 126,-2 0 0,2 0 0,3 0 0,-3 0 0,1 0 0,-2 0 0,2 0 0,-1 0 0,0 0 0,0 0 0,1 0 0,-1-2 0,0 2 0,0 0 0,0-2 0,0 2-40,-2 0 1,1 0 0,2-2 0,-4 0 0,3 2 0,0 0-1,-3-2 1,-3 2 0,22-2 0,-4 0 0,4 0 0,-7 0-1,4 0 1,-7 0 0,3 0 39,-18 0 0,0 0 0,0 0 0,-3 0 0,0 0 0,0 0 0,3 0 0,6 0 0,0 0 0,0 0 0,4 0 0,-7-2 0,3 2 0,-6 2-72,15-4 0,-3 4 0,-3-2 1,1 0-1,-7 0 0,3-2 1,15 0-1,0 0 0,-5 0 1,2 0-1,-2-2 0,-1 0 1,-3 0-1,0 0 0,3 0 1,-2 0-1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6:17.554"/>
    </inkml:context>
    <inkml:brush xml:id="br0">
      <inkml:brushProperty name="width" value="0.88194" units="cm"/>
      <inkml:brushProperty name="height" value="0.88194" units="cm"/>
      <inkml:brushProperty name="color" value="#DF5B1F"/>
    </inkml:brush>
  </inkml:definitions>
  <inkml:trace contextRef="#ctx0" brushRef="#br0">1 14 8027,'217'10'0,"5"-2"0,-5 0 0,3 0 0,-17-2 0,-3 0 0,-4 0 0,3-2 0,-7 0 0,1 0 0,-2-2 0,2 0 0,3 0 0,-4 0 0,4-2 0,4 4 0,6-4 0,4 4 0,5-2 0,2 0-454,7 0 1,4 0 0,0 0 0,7-2 0,-39 2 0,3 0 0,1 0 0,3-2 0,7 2 453,-21-2 0,3 2 0,4-2 0,3 0 0,1 0 0,2 0 0,15 0 0,5 0 0,0 0 0,5 0 0,0 0 0,6 2-127,-13-2 1,9 0 0,1 0 0,2 0 0,3 0-1,0 2 1,-3-2 0,-25 0 0,3 0 0,0 0-1,0 0 1,0 0 0,0 0 0,0 0 0,3 0 126,-2 0 0,3 0 0,3 0 0,-4 0 0,2 0 0,-3 0 0,3 0 0,-2 0 0,1 0 0,-1 0 0,2 0 0,-1-2 0,-1 2 0,1 0 0,-1-2 0,1 2-40,-3 0 1,1 0 0,3-2 0,-5 0 0,3 2 0,1 0-1,-4-2 1,-4 2 0,27-2 0,-6 0 0,5 0 0,-8 0-1,5 0 1,-9 0 0,4 0 39,-21 0 0,0 0 0,0 0 0,-3 0 0,-1 0 0,1 0 0,3 0 0,7 0 0,0 0 0,0 0 0,4 0 0,-7-2 0,3 2 0,-7 2-72,17-4 0,-3 4 0,-3-2 1,1 0-1,-9 0 0,4-2 1,18 0-1,-1 0 0,-5 0 1,2 0-1,-2-2 0,-2 0 1,-3 0-1,0 0 0,3 0 1,-1 0-1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7:47.476"/>
    </inkml:context>
    <inkml:brush xml:id="br0">
      <inkml:brushProperty name="width" value="0.88194" units="cm"/>
      <inkml:brushProperty name="height" value="0.88194" units="cm"/>
      <inkml:brushProperty name="color" value="#F6630D"/>
    </inkml:brush>
  </inkml:definitions>
  <inkml:trace contextRef="#ctx0" brushRef="#br0">1 202 8027,'206'-17'0,"-1"1"0,1 0 0,-1-1 0,-15 5 0,-3 0 0,0 2 0,-2 1 0,-3 2 0,-2 2 0,1 1 0,0-1 0,1 1 0,0 1 0,1 0 0,4-1 0,8 0 0,3-1 0,2 1 0,3 0-454,8 0 1,2 0 0,2 1 0,4-1 0,-34 1 0,2 1 0,1-1 0,4 0 0,3 1 453,-17 1 0,4 0 0,2 0 0,2 1 0,2-1 0,2 1 0,14-1 0,3 1 0,2 0 0,2 0 0,4-1 0,3 1-127,-9 0 1,4-1 0,2 0 0,3 0 0,2 1-1,0-1 1,-1 0 0,-24 1 0,2 0 0,-1-1-1,1 1 1,1 0 0,0 0 0,-1 0 0,2 0 126,1 0 0,0-1 0,2 1 0,-2 0 0,2 0 0,-1 0 0,0 0 0,0 1 0,0-1 0,-1 1 0,0 0 0,1 0 0,-1 0 0,1 0 0,-2 0 0,1 1-40,0-1 1,0 1 0,0-1 0,0 1 0,0 0 0,-2 0-1,0 0 1,-2 0 0,20 1 0,-1 0 0,0 0 0,-2 1-1,-1-1 1,-2 1 0,-3 0 39,-14 0 0,-2 0 0,-2 0 0,-1 0 0,0 0 0,0 0 0,2 1 0,6-1 0,1 0 0,2 0 0,-1 0 0,-1 0 0,-2 0 0,-3 0-72,14 0 0,-3 0 0,-1-1 1,-3 1-1,-2 0 0,-2 1 1,20 2-1,-2 1 0,-3 1 1,-1 0-1,0 1 0,-4 2 1,-1 0-1,1 0 0,1-1 1,-1 1-1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8027,'161'-17'0,"0"1"0,0 0 0,-1-1 0,-11 5 0,-2 0 0,-2 2 0,1 1 0,-4 2 0,-1 2 0,0 1 0,1-1 0,1 1 0,-1 1 0,1 0 0,3-1 0,7 0 0,2-1 0,2 1 0,1 0-454,7 0 1,2 0 0,2 1 0,2-1 0,-26 1 0,1 1 0,2-1 0,2 0 0,2 1 453,-12 1 0,2 0 0,1 0 0,3 1 0,1-1 0,2 1 0,11-1 0,2 1 0,1 0 0,3 0 0,2-1 0,2 1-127,-6 0 1,2-1 0,3 0 0,2 0 0,1 1-1,0-1 1,-1 0 0,-18 1 0,1 0 0,0-1-1,0 1 1,1 0 0,-1 0 0,1 0 0,0 0 126,2 0 0,0-1 0,0 1 0,0 0 0,1 0 0,0 0 0,-1 0 0,0 1 0,0-1 0,0 1 0,0 0 0,0 0 0,-1 0 0,1 0 0,0 0 0,-1 1-40,1-1 1,-1 1 0,0-1 0,1 1 0,-1 0 0,0 0-1,-2 0 1,0 0 0,15 1 0,-1 0 0,0 0 0,-1 1-1,-1-1 1,-2 1 0,-1 0 39,-12 0 0,-2 0 0,-1 0 0,-1 0 0,0 0 0,0 0 0,2 1 0,4-1 0,2 0 0,0 0 0,0 0 0,-1 0 0,-1 0 0,-3 0-72,11 0 0,-1 0 0,-3-1 1,-1 1-1,-2 0 0,-2 1 1,17 2-1,-2 1 0,-3 1 1,-1 0-1,1 1 0,-3 2 1,-1 0-1,0 0 0,1-1 1,-1 1-1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8027,'136'-12'0,"1"2"0,-1 0 0,1-2 0,-13 4 0,1 0 0,-1 2 0,-1 0 0,-2 2 0,-2 0 0,0 2 0,2-2 0,0 2 0,0-2 0,0 2 0,1 0 0,8 0 0,3-2 0,-2 2 0,4 0-454,5-2 1,2 2 0,-1 0 0,4 0 0,-20 0 0,-3 0 0,4 0 0,1 0 0,2 2 453,-11-2 0,3 2 0,1-2 0,1 2 0,1 0 0,2 0 0,11 0 0,-1 0 0,3 0 0,0 0 0,5 0 0,-1-2-127,-5 2 1,4 0 0,1 0 0,3 0 0,-1-2-1,0 2 1,0 0 0,-16 0 0,1-2 0,1 2-1,1 0 1,-1 0 0,-2 0 0,4 0 0,-3 0 126,3 0 0,0 0 0,0 0 0,2 0 0,-2 0 0,0 0 0,0 0 0,0 0 0,0 0 0,0 2 0,0-2 0,0 0 0,0 2 0,0-2 0,0 0 0,0 2-40,-2-2 1,2 2 0,-1 0 0,1-2 0,0 2 0,-2-2-1,0 2 1,-1 0 0,13 0 0,1 0 0,-3 0 0,1 0-1,-2 0 1,0 0 0,-2 0 39,-10 2 0,-2-2 0,-2 2 0,1-2 0,-1 0 0,2 2 0,0-2 0,4 0 0,1 2 0,0-2 0,1 0 0,-1 2 0,-1-2 0,-4 2-72,10-2 0,-1 0 0,-2 0 1,0 0-1,-3 2 0,-1-2 1,14 4-1,-1-2 0,-4 2 1,1 0-1,0 2 0,-4 0 1,2 0-1,-1-2 0,-1 2 1,1 0-1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9:30.077"/>
    </inkml:context>
    <inkml:brush xml:id="br0">
      <inkml:brushProperty name="width" value="0.88194" units="cm"/>
      <inkml:brushProperty name="height" value="0.88194" units="cm"/>
      <inkml:brushProperty name="color" value="#DF5B1F"/>
    </inkml:brush>
  </inkml:definitions>
  <inkml:trace contextRef="#ctx0" brushRef="#br0">1 14 8027,'184'10'0,"3"-2"0,-3 0 0,3 0 0,-15-2 0,-3 0 0,-3 0 0,3-2 0,-7 0 0,2 0 0,-2-2 0,2 0 0,2 0 0,-4 0 0,4-2 0,3 4 0,6-4 0,3 4 0,3-2 0,3 0-454,6 0 1,3 0 0,0 0 0,6-2 0,-33 2 0,3 0 0,0 0 0,3-2 0,6 2 453,-18-2 0,3 2 0,3-2 0,2 0 0,2 0 0,1 0 0,13 0 0,3 0 0,1 0 0,4 0 0,2 0 0,2 2-127,-9-2 1,6 0 0,2 0 0,2 0 0,2 0-1,0 2 1,-3-2 0,-21 0 0,3 0 0,0 0-1,0 0 1,0 0 0,0 0 0,0 0 0,3 0 126,-3 0 0,3 0 0,3 0 0,-3 0 0,0 0 0,0 0 0,0 0 0,0 0 0,0 0 0,0 0 0,0 0 0,0-2 0,0 2 0,0 0 0,0-2 0,0 2-40,-3 0 1,3 0 0,0-2 0,-3 0 0,3 2 0,-1 0-1,-1-2 1,-4 2 0,21-2 0,-3 0 0,3 0 0,-6 0-1,3 0 1,-6 0 0,3 0 39,-18 0 0,0 0 0,0 0 0,-3 0 0,0 0 0,0 0 0,3 0 0,5 0 0,2 0 0,-2 0 0,5 0 0,-7-2 0,3 2 0,-7 2-72,17-4 0,-5 4 0,-1-2 1,-1 0-1,-6 0 0,2-2 1,17 0-1,-2 0 0,-4 0 1,2 0-1,-3-2 0,-1 0 1,-1 0-1,-1 0 0,2 0 1,-1 0-1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9:30.078"/>
    </inkml:context>
    <inkml:brush xml:id="br0">
      <inkml:brushProperty name="width" value="0.35" units="cm"/>
      <inkml:brushProperty name="height" value="0.35" units="cm"/>
      <inkml:brushProperty name="color" value="#F6630D"/>
    </inkml:brush>
  </inkml:definitions>
  <inkml:trace contextRef="#ctx0" brushRef="#br0">354 2710 24575,'30'0'0,"4"7"0,6-6 0,-6 14 0,5-14 0,18 6 0,-27-7 0,28 0 0,-11 0 0,1 0 0,8 0 0,-7 4 0,-1-1 0,3-1 0,-3 2 0,1-1 0,8-3 0,-4 0 0,-1 0 0,-9 0 0,-1 0 0,45 0 0,-46 0 0,36 0 0,-54 0 0,4 0 0,2 7 0,-4-5 0,9 5 0,-18-7 0,5 0 0,-7 0 0,36 0 0,-20 0 0,41 0 0,-38 0 0,9 0 0,-13-7 0,11 5 0,39-5 0,-27 7 0,25 0 0,-25-7 0,-16 5 0,16-5 0,-22 7 0,-1 0 0,-6 0 0,4 0 0,-4 0 0,13 0 0,-6 0 0,17 0 0,-5 0 0,1 0 0,-3 0 0,-11 0 0,11 0 0,5 0 0,9 0 0,-9 0 0,-6 0 0,-9 0 0,-8 0 0,6 0 0,-12 0 0,54 0 0,-23 0 0,4 0 0,5 0 0,5 0 0,0-1 0,5 1 0,-2 1 0,19 6 0,-2 1-353,4-7 1,-1 2 352,-6 10 0,-7 0 0,5-10 0,-4 9 0,-30-12 0,9 0 0,-19 7 0,8-5 0,-11 5 705,0-7-705,-6 0 0,4 0 0,-11 0 0,5 0 0,-6 0 0,-1 0 0,1 0 0,-1 0 0,1 0 0,-1 0 0,1 0 0,6 0 0,-5 0 0,12 0 0,-12 0 0,11 0 0,-4 0 0,0 0 0,-2 0 0,-7 0 0,18 0 0,-13 0 0,19 0 0,-15 0 0,6 0 0,-6 0 0,15 0 0,-6-8 0,3 7 0,-1-7 0,-12 8 0,8 0 0,9 0 0,-13 0 0,6 0 0,6-7 0,-18 5 0,25-5 0,-29 7 0,5 0 0,0 0 0,2 0 0,-1 0 0,-1-7 0,-6 5 0,6-5 0,1 7 0,8 0 0,9 0 0,-7 0 0,2 0 0,-7 0 0,-4 0 0,53 0 0,-11 0 0,28 0 0,-37 0 0,-6 0 0,11 0 0,-3 0 0,3 0 0,-10 0 0,-9 0 0,1 0 0,-3 0 0,42 0 0,-40 0 0,40 0 0,-42 0 0,-8 0 0,8 0 0,0 0 0,-9 0 0,9 0 0,0 0 0,-8 0 0,8 0 0,0 0 0,-8 0 0,1 0 0,-5 0 0,-12 0 0,12 0 0,-6 0 0,7 0 0,11 0 0,3 0 0,10 9 0,0-7 0,1 6 0,-1-8 0,0 0 0,1 9 0,-12-7 0,-2 7 0,0-9 0,-8 0 0,8 0 0,2 7 0,-9-5 0,9 5 0,-13-7 0,0 0 0,0 0 0,-6 0 0,46 3 0,5 1 0,-29-3 0,34 3 0,-5 0 0,-49-4 0,15 7 0,-11-6 0,1 6 0,23-7 0,-18 0 0,11 0 0,-18 8 0,-6-7 0,8 6 0,-8-7 0,6 0 0,8 0 0,-4 0 0,4 0 0,-9 0 0,-4 0 0,0 0 0,4 0 0,-11 0 0,18 0 0,-9 0 0,4 0 0,-8 0 0,-7 0 0,1 0 0,6 0 0,1 0 0,1 0 0,-2 0 0,-7 0 0,7 0 0,-5 0 0,5 0 0,0 0 0,-5 0 0,6 0 0,-8 7 0,7-5 0,-5 5 0,5-7 0,-6 0 0,-1 0 0,7 7 0,-5-5 0,5 5 0,-6-7 0,-1 0 0,1 0 0,-1 0 0,7 0 0,2 0 0,6 0 0,0 0 0,1 0 0,-1 0 0,0-7 0,11 5 0,-8-5 0,14 0 0,-15 5 0,-2-5 0,-8 0 0,-6 5 0,-1-5 0,1 7 0,-1 0 0,1 0 0,-1 0 0,1 0 0,-1-8 0,7 7 0,-5-7 0,12 8 0,19-10 0,7-1 0,-6 8 0,0 0 0,12-11 0,0 0 0,-4 12 0,-7 2 0,-12-7 0,21 7 0,0-12 0,-28 9 0,44-9 0,-37 12 0,6 0 0,-5 0 0,-15 0 0,-1 0 0,6 0 0,-5 0 0,-1 0 0,19 0 0,-15 0 0,9 0 0,4 0 0,-14 0 0,8 0 0,6-8 0,-7 6 0,2-7 0,29 9 0,-33 0 0,22 0 0,-24 0 0,23 0 0,-14 0 0,21 0 0,-35 0 0,4 0 0,7-9 0,-9 7 0,7-7 0,-11 9 0,-5 0 0,11 0 0,-11 0 0,6 0 0,-8 0 0,0 0 0,1 0 0,-1 0 0,18 0 0,-13 0 0,19 0 0,-22 0 0,5 0 0,-6 0 0,-1 0 0,1 0 0,-1 0 0,7 0 0,-4 0 0,4 0 0,-7 0 0,1 0 0,-1 0 0,0 0 0,1 0 0,-1 0 0,1 0 0,-1 0 0,1 0 0,-1 0 0,1 0 0,6 0 0,12 0 0,-1 0 0,19 0 0,4 0 0,2 0 0,-2-7 0,-15 5 0,-17-5 0,-2 7 0,-6 0 0,-1 0 0,1 0 0,-1 0 0,1 0 0,-1 0 0,0 0 0,1 0 0,6 0 0,2 0 0,6 0 0,0 0 0,-6 0 0,17 0 0,-20 0 0,14 0 0,-13 0 0,19 0 0,-7 0 0,7 0 0,-6 0 0,-16 0 0,9 0 0,-12 0 0,-1 0 0,7 0 0,-5 0 0,5 0 0,-6 0 0,-1 0 0,1 0 0,-1 0 0,1 0 0,-1 0 0,1 0 0,-1 0 0,7 0 0,-5 0 0,5 0 0,-6 0 0,6 0 0,2 0 0,-1 0 0,6 0 0,-6 0 0,1 0 0,5 0 0,-12 0 0,11 0 0,-10 0 0,10 0 0,-4 0 0,6 0 0,-6 0 0,-2 0 0,-7 0 0,1 0 0,-1 0 0,7 0 0,-5 0 0,5 7 0,-6-5 0,-1 5 0,1-7 0,-1 0 0,1 0 0,-1 0 0,1 0 0,-1 7 0,1-5 0,-1 5 0,1-7 0,-1 0 0,7 0 0,-5 0 0,5 0 0,0 0 0,-5 0 0,5 0 0,-6 0 0,-1 0 0,1 0 0,-1 0 0,1 0 0,-1 0 0,0 0 0,1 0 0,-1-7 0,1 5 0,-7-12 0,5 5 0,-12-8 0,6 1 0,-7 0 0,6 0 0,-4 0 0,4-8 0,-6 6 0,0-5 0,0 7 0,0-1 0,0 1 0,0 0 0,0 0 0,0 0 0,0-1 0,0 1 0,0 0 0,-6 0 0,4 0 0,-4-1 0,-1 8 0,5-5 0,-4 5 0,6-7 0,0 0 0,-7-1 0,6-6 0,-6 5 0,1-13 0,4 13 0,-5-12 0,7 12 0,0-6 0,0 8 0,0 0 0,0 0 0,0 0 0,0-1 0,0 1 0,0 0 0,0-7 0,0 5 0,0-6 0,0 8 0,0 0 0,0 0 0,0-1 0,0 1 0,0-7 0,0 5 0,0-6 0,0 1 0,0 5 0,0-5 0,0 6 0,0 1 0,0 0 0,0 0 0,0 0 0,0-20 0,0 15 0,0-21 0,0 17 0,0-7 0,0 6 0,7 3 0,-6 7 0,6 0 0,-7-1 0,0 1 0,0-7 0,0 5 0,6-13 0,-4 13 0,4-12 0,-6 4 0,0 1 0,0 2 0,0 7 0,7-1 0,-6 1 0,6 0 0,-7 0 0,0 0 0,0-1 0,0-6 0,6 5 0,-4-5 0,4 6 0,-6 1 0,0 0 0,0 0 0,0 0 0,0-8 0,0 6 0,0-20 0,0 11 0,0-5 0,0 9 0,0 6 0,0 1 0,0 0 0,0 0 0,0 0 0,0-1 0,0 1 0,0 0 0,0 0 0,0 0 0,-6-1 0,4 1 0,-4-7 0,6 5 0,-7-6 0,5 8 0,-4 0 0,6 0 0,-7 0 0,6-1 0,-6-6 0,7 5 0,-6-5 0,-3 6 0,-5 1 0,-8 7 0,6-12 0,-12 10 0,5-13 0,0 8 0,2 0 0,6 0 0,0 0 0,1 7 0,-1-6 0,0 6 0,1 0 0,5-5 0,-4 12 0,5-5 0,-24-2 0,6 7 0,-24-7 0,17 2 0,-54 5 0,35-14 0,0 15 0,-4 0 0,5-9 0,1 0 0,0 8 0,0 1 0,-1-5 0,2 0 0,-23 6 0,18 0 0,11 0 0,10 0 0,5 0 0,-8 0 0,10 0 0,-9 0 0,21 0 0,-8 0 0,6 0 0,-5 0 0,6 0 0,0 0 0,0 0 0,-6 0 0,5 0 0,-6 0 0,1 0 0,-12 0 0,0 0 0,0 0 0,5 0 0,5 7 0,0-5 0,2 5 0,6-7 0,0 0 0,1 0 0,-1 0 0,0 0 0,-6 0 0,11 7 0,-10-5 0,12 5 0,-7-7 0,1 0 0,-1 0 0,-6 0 0,-2 0 0,0 0 0,1 0 0,8 0 0,-1 0 0,0 0 0,0 0 0,1 0 0,-1 0 0,-6 0 0,-2 0 0,-7 0 0,7 0 0,-5 0 0,12 0 0,-5 0 0,6 0 0,-13 0 0,10 0 0,-10 0 0,14 0 0,-8 0 0,6 0 0,-12 0 0,-6 0 0,2 0 0,-1 0 0,11 0 0,1 0 0,5 0 0,-6 0 0,8 0 0,-1 0 0,0 0 0,-6 0 0,4 0 0,-4 0 0,0 0 0,5 0 0,-6 0 0,7 0 0,1 0 0,-21 0 0,16 0 0,-22 0 0,24 0 0,-11 0 0,6 0 0,-1 0 0,-12-7 0,17 5 0,-16-5 0,17 7 0,-10 0 0,-7 0 0,2 0 0,-2 0 0,0 0 0,9 0 0,-4 0 0,1 0 0,5 0 0,0 0 0,-5 0 0,5 0 0,-48 0 0,31 0 0,-32 0 0,49-7 0,2 5 0,6-5 0,0 7 0,1 0 0,-1 0 0,0 0 0,0 0 0,1 0 0,-1 0 0,0 0 0,0 0 0,-6 0 0,-2 0 0,-13 0 0,5 0 0,2 0 0,1 0 0,11 0 0,-4 0 0,-7 0 0,4 0 0,-6 0 0,9 0 0,6 0 0,-6 0 0,4 0 0,-10 0 0,4 0 0,-7 0 0,1 0 0,-1 0 0,1 0 0,-1 0 0,1 0 0,-1 0 0,1 0 0,-1 0 0,-10 0 0,8 0 0,-19 0 0,19 0 0,-19 0 0,19 7 0,-8-5 0,0 5 0,14-7 0,-13 0 0,23 0 0,-12 0 0,5 0 0,0 0 0,-4 0 0,4 0 0,-20 0 0,4 0 0,-6 0 0,9 0 0,13 0 0,-4 0 0,4 0 0,0 0 0,-34 0 0,20 0 0,-16 0 0,25 0 0,13 0 0,0 0 0,1 0 0,-1 7 0,-6-6 0,-9 6 0,-1-7 0,1 0 0,3 0 0,4 0 0,-7 0 0,1 0 0,-11 0 0,-16 9 0,9-7 0,-6 7 0,13-9 0,8 0 0,-8 0 0,10 7 0,1-5 0,-14 5 0,10 0 0,-9-5 0,19 5 0,-5-7 0,5 7 0,-13-6 0,-49 20 0,36-18 0,-28 10 0,56-13 0,6 0 0,-6 0 0,4 0 0,-4 0 0,0 0 0,4 0 0,-4 0 0,6 0 0,-6 0 0,-2 0 0,0 0 0,-5 0 0,5 0 0,-6 0 0,6 0 0,-5 0 0,12 0 0,-6 0 0,8 0 0,-1 0 0,0 0 0,-6 0 0,4 0 0,-4 0 0,6 0 0,-6 0 0,-2 0 0,0 0 0,-5 0 0,-24 0 0,16 0 0,-23 0 0,30 0 0,-1 7 0,1-5 0,-1 5 0,1-7 0,-1 0 0,-12 0 0,9 7 0,-10-5 0,20 5 0,2-7 0,6 0 0,1 0 0,-1 0 0,-6 7 0,4-5 0,-4 5 0,-13-7 0,14 0 0,-14 0 0,19 0 0,0 0 0,0 0 0,7 7 0,-5-5 0,-2 5 0,-8-7 0,0 0 0,2 0 0,6 0 0,1 0 0,-1 0 0,0 0 0,0 0 0,1 0 0,-1 0 0,-6 0 0,-2-7 0,-7 5 0,1-5 0,-1 7 0,1 0 0,-1 0 0,1-8 0,-1 7 0,7-7 0,-4 8 0,4 0 0,-7 0 0,7-7 0,-52 5 0,40-5 0,-41 7 0,35 0 0,-1-9 0,-12 7 0,1-6 0,-1 8 0,0 0 0,1-9 0,-1 7 0,1-7 0,-19 9 0,14 0 0,-32-12 0,32 9 0,-3-8 0,10 11 0,19 0 0,-9 0 0,18 0 0,-4 0 0,10 0 0,-11 0 0,12 0 0,-5 0 0,-1 0 0,-7 0 0,4 0 0,-2 0 0,12 0 0,0 0 0,0 0 0,1 0 0,-1 0 0,-24-9 0,19 7 0,-19-7 0,24 9 0,1 0 0,-1 0 0,0-7 0,0 5 0,1-5 0,-1 7 0,0 0 0,0 0 0,1 0 0,-1 0 0,0 0 0,0 0 0,7-7 0,-5 5 0,5-5 0,-7 7 0,0 0 0,7-7 0,-5 5 0,5-5 0,-7 7 0,0 0 0,1 0 0,-1-8 0,0 7 0,-6-7 0,-9 8 0,-1 0 0,2 0 0,8 0 0,6 0 0,-17 0 0,13 0 0,-13 0 0,10-7 0,6 5 0,-5-5 0,6 7 0,0 0 0,1 0 0,-1 0 0,7-7 0,-5 5 0,4-5 0,-23 7 0,-17 0 0,3 0 0,-7 0 0,23 0 0,7 0 0,-5 0 0,12 0 0,-5 0 0,6 0 0,0 0 0,-6 0 0,-2 0 0,-7 0 0,7 0 0,2 0 0,0 0 0,5 7 0,-6-5 0,-6 5 0,4-7 0,-23 0 0,21 7 0,-12-5 0,22 5 0,-12-7 0,11 0 0,-11 0 0,6 0 0,-1 0 0,1 0 0,8 0 0,-1 0 0,-6 0 0,4 0 0,-21 0 0,19 0 0,-13 0 0,-19 11 0,21-8 0,-28 9 0,-1-12 0,12 0 0,-14 0 0,10 0 0,19 0 0,-2 0 0,6 0 0,12 0 0,-5 0 0,6 0 0,0 0 0,0 0 0,1 0 0,-18 0 0,13 7 0,-27-5 0,28 5 0,-9-7 0,-24 0 0,8 7 0,-19-6 0,9 15 0,21-14 0,-8 7 0,-37 4 0,25-10 0,-27 10 0,4-4 0,26-7 0,-18 7 0,27-9 0,11 0 0,-1 0 0,7 0 0,2 0 0,-7 7 0,10-5 0,-10 5 0,14-7 0,-8 0 0,6 0 0,-12 0 0,5 0 0,0 0 0,2 0 0,6 0 0,0 0 0,1 7 0,-8-6 0,6 7 0,-5-8 0,6 0 0,0 0 0,-6 0 0,5 0 0,-6 0 0,8 0 0,-1 0 0,0 7 0,-6-6 0,4 6 0,-4-7 0,6 0 0,1 0 0,-1 0 0,0 0 0,0 0 0,1 0 0,-8 0 0,6 0 0,-12 0 0,5 0 0,0 0 0,-5 0 0,12 8 0,-5-7 0,6 6 0,0-7 0,1 0 0,-1 0 0,0 0 0,7 7 0,-5-5 0,5 5 0,-7-7 0,0 7 0,0-5 0,1 12 0,-1-12 0,0 12 0,0-12 0,7 12 0,-5-12 0,11 12 0,-11-12 0,12 12 0,-12-12 0,11 12 0,-5-5 0,1 0 0,4 5 0,-4-5 0,-1-1 0,5 7 0,-4-7 0,-1 8 0,-1 22 0,-11 22 0,10-6 0,-12 42 0,18-24 0,-15 12 0,16-25 0,-6-24 0,8-19 0,0 0 0,-7 7 0,6 9 0,-6 2 0,7-2 0,-6-9 0,4-7 0,-4 0 0,6 0 0,0 0 0,0 0 0,0 7 0,0-6 0,0 13 0,0-12 0,0 5 0,0-7 0,0 0 0,0 0 0,0 0 0,0 0 0,0 0 0,0 0 0,0-1 0,0 1 0,0 0 0,0 0 0,0 0 0,0 0 0,-7-7 0,5 5 0,-4 2 0,6 2 0,-7 5 0,6-7 0,-6 0 0,7 0 0,0 0 0,-7 7 0,6-6 0,-6 6 0,1-7 0,4 0 0,-4 0 0,6 0 0,-7-7 0,5 12 0,-4-10 0,6 12 0,-7-7 0,6 7 0,-6 2 0,7-1 0,0 7 0,0-14 0,0 7 0,0-9 0,0 1 0,0 0 0,0 0 0,0 0 0,6 7 0,-4-5 0,11 26 0,-11-15 0,10 17 0,-10-14 0,11-7 0,-11 6 0,10-14 0,-10 7 0,11-9 0,-11 1 0,10 0 0,-10 0 0,11 0 0,-5 0 0,0 0 0,5 0 0,-12 0 0,6 0 0,-7 0 0,0 0 0,6-8 0,2-1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22:36:02.194"/>
    </inkml:context>
    <inkml:brush xml:id="br0">
      <inkml:brushProperty name="width" value="0.88194" units="cm"/>
      <inkml:brushProperty name="height" value="0.88194" units="cm"/>
      <inkml:brushProperty name="color" value="#B0B938"/>
    </inkml:brush>
  </inkml:definitions>
  <inkml:trace contextRef="#ctx0" brushRef="#br0">1 152 8027,'187'-14'0,"1"2"0,1 0 0,-2 0 0,-14 2 0,-2 2 0,-1 0 0,-1 2 0,-1 0 0,-5 2 0,2 2 0,1-2 0,1 0 0,-2 2 0,2 0 0,4 0 0,7-2 0,2 0 0,4 2 0,-1-2-454,10 2 1,2-2 0,2 2 0,3 0 0,-31 0 0,2 0 0,1 0 0,3 0 0,3 0 453,-15 0 0,3 2 0,1 0 0,4 0 0,-1-2 0,5 2 0,10 0 0,4 0 0,2 0 0,2 0 0,4 0 0,1 0-127,-7 0 1,4-2 0,1 2 0,3-2 0,1 2-1,2 0 1,-2 0 0,-22 0 0,1 0 0,1-2-1,0 2 1,0 0 0,1 0 0,-1 0 0,0 0 126,4 0 0,0 0 0,-1 0 0,-1 0 0,4 0 0,-3 0 0,-1 0 0,4 0 0,-5 0 0,3 2 0,-2-2 0,2 0 0,-1 2 0,-1-2 0,2 2 0,-2-2-40,-1 2 1,3-2 0,-2 2 0,2 0 0,-3-2 0,1 2-1,-2 0 1,-2 0 0,21 0 0,-3 0 0,-1 0 0,0 0-1,-1 2 1,-3-2 0,-1 2 39,-14-2 0,-2 2 0,-1-2 0,-2 2 0,1-2 0,-1 2 0,4-2 0,3 2 0,2-2 0,2 2 0,-2-2 0,0 2 0,-2-2 0,-2 2-72,12-2 0,-3 2 0,-1-2 1,-2 2-1,-2-2 0,-2 2 1,18 2-1,-1 0 0,-4 0 1,0 0-1,0 2 0,-4 2 1,1-2-1,-1 2 0,0-2 1,1 0-1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8027,'161'-17'0,"0"1"0,0 0 0,-1-1 0,-11 5 0,-2 0 0,-2 2 0,1 1 0,-4 2 0,-1 2 0,0 1 0,1-1 0,1 1 0,-1 1 0,1 0 0,3-1 0,7 0 0,2-1 0,2 1 0,1 0-454,7 0 1,2 0 0,2 1 0,2-1 0,-26 1 0,1 1 0,2-1 0,2 0 0,2 1 453,-12 1 0,2 0 0,1 0 0,3 1 0,1-1 0,2 1 0,11-1 0,2 1 0,1 0 0,3 0 0,2-1 0,2 1-127,-6 0 1,2-1 0,3 0 0,2 0 0,1 1-1,0-1 1,-1 0 0,-18 1 0,1 0 0,0-1-1,0 1 1,1 0 0,-1 0 0,1 0 0,0 0 126,2 0 0,0-1 0,0 1 0,0 0 0,1 0 0,0 0 0,-1 0 0,0 1 0,0-1 0,0 1 0,0 0 0,0 0 0,-1 0 0,1 0 0,0 0 0,-1 1-40,1-1 1,-1 1 0,0-1 0,1 1 0,-1 0 0,0 0-1,-2 0 1,0 0 0,15 1 0,-1 0 0,0 0 0,-1 1-1,-1-1 1,-2 1 0,-1 0 39,-12 0 0,-2 0 0,-1 0 0,-1 0 0,0 0 0,0 0 0,2 1 0,4-1 0,2 0 0,0 0 0,0 0 0,-1 0 0,-1 0 0,-3 0-72,11 0 0,-1 0 0,-3-1 1,-1 1-1,-2 0 0,-2 1 1,17 2-1,-2 1 0,-3 1 1,-1 0-1,1 1 0,-3 2 1,-1 0-1,0 0 0,1-1 1,-1 1-1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22:15.668"/>
    </inkml:context>
    <inkml:brush xml:id="br0">
      <inkml:brushProperty name="width" value="0.88194" units="cm"/>
      <inkml:brushProperty name="height" value="0.88194" units="cm"/>
      <inkml:brushProperty name="color" value="#F6630D"/>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22:36:02.194"/>
    </inkml:context>
    <inkml:brush xml:id="br0">
      <inkml:brushProperty name="width" value="0.88194" units="cm"/>
      <inkml:brushProperty name="height" value="0.88194" units="cm"/>
      <inkml:brushProperty name="color" value="#B0B938"/>
    </inkml:brush>
  </inkml:definitions>
  <inkml:trace contextRef="#ctx0" brushRef="#br0">1 152 8027,'129'-14'0,"1"2"0,0 0 0,0 0 0,-11 2 0,-1 2 0,-1 0 0,0 2 0,-1 0 0,-3 2 0,1 2 0,0-2 0,2 0 0,-3 2 0,3 0 0,2 0 0,5-2 0,1 0 0,3 2 0,-1-2-454,8 2 1,0-2 0,2 2 0,2 0 0,-21 0 0,1 0 0,1 0 0,2 0 0,2 0 453,-11 0 0,3 2 0,0 0 0,3 0 0,0-2 0,3 2 0,6 0 0,4 0 0,1 0 0,1 0 0,3 0 0,1 0-127,-5 0 1,2-2 0,1 2 0,3-2 0,0 2-1,1 0 1,0 0 0,-17 0 0,2 0 0,0-2-1,1 2 1,-1 0 0,1 0 0,-1 0 0,0 0 126,4 0 0,-1 0 0,-1 0 0,0 0 0,2 0 0,-2 0 0,0 0 0,2 0 0,-3 0 0,2 2 0,-1-2 0,1 0 0,0 2 0,-2-2 0,2 2 0,-1-2-40,-1 2 1,2-2 0,-1 2 0,1 0 0,-2-2 0,0 2-1,0 0 1,-3 0 0,16 0 0,-3 0 0,0 0 0,0 0-1,-2 2 1,-1-2 0,0 2 39,-11-2 0,-1 2 0,0-2 0,-2 2 0,0-2 0,1 2 0,1-2 0,3 2 0,2-2 0,0 2 0,0-2 0,-1 2 0,-1-2 0,-2 2-72,9-2 0,-2 2 0,-1-2 1,-1 2-1,-2-2 0,-1 2 1,12 2-1,0 0 0,-3 0 1,-1 0-1,1 2 0,-3 2 1,1-2-1,-1 2 0,0-2 1,1 0-1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1 202 8027,'208'-17'0,"0"1"0,0 0 0,-1-1 0,-15 5 0,-3 0 0,0 2 0,-2 1 0,-3 2 0,-2 2 0,1 1 0,0-1 0,1 1 0,0 1 0,1 0 0,4-1 0,8 0 0,4-1 0,1 1 0,2 0-454,10 0 1,1 0 0,3 1 0,3-1 0,-34 1 0,2 1 0,1-1 0,4 0 0,3 1 453,-16 1 0,2 0 0,3 0 0,2 1 0,2-1 0,2 1 0,15-1 0,2 1 0,2 0 0,2 0 0,5-1 0,2 1-127,-9 0 1,4-1 0,3 0 0,3 0 0,1 1-1,0-1 1,-1 0 0,-23 1 0,0 0 0,1-1-1,0 1 1,1 0 0,0 0 0,0 0 0,0 0 126,2 0 0,1-1 0,1 1 0,-1 0 0,0 0 0,1 0 0,-1 0 0,0 1 0,0-1 0,-1 1 0,1 0 0,0 0 0,-1 0 0,1 0 0,-1 0 0,0 1-40,0-1 1,0 1 0,0-1 0,0 1 0,0 0 0,-1 0-1,-2 0 1,0 0 0,20 1 0,-2 0 0,-1 0 0,0 1-1,-1-1 1,-3 1 0,-3 0 39,-14 0 0,-2 0 0,-2 0 0,-1 0 0,0 0 0,0 0 0,3 1 0,4-1 0,3 0 0,0 0 0,1 0 0,-2 0 0,-2 0 0,-3 0-72,14 0 0,-2 0 0,-2-1 1,-3 1-1,-2 0 0,-2 1 1,21 2-1,-3 1 0,-3 1 1,-1 0-1,0 1 0,-3 2 1,-2 0-1,2 0 0,-1-1 1,1 1-1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1 202 8027,'208'-17'0,"0"1"0,0 0 0,-1-1 0,-15 5 0,-3 0 0,0 2 0,-2 1 0,-3 2 0,-2 2 0,1 1 0,0-1 0,1 1 0,0 1 0,1 0 0,4-1 0,8 0 0,4-1 0,1 1 0,2 0-454,10 0 1,1 0 0,3 1 0,3-1 0,-34 1 0,2 1 0,1-1 0,4 0 0,3 1 453,-16 1 0,2 0 0,3 0 0,2 1 0,2-1 0,2 1 0,15-1 0,2 1 0,2 0 0,2 0 0,5-1 0,2 1-127,-9 0 1,4-1 0,3 0 0,3 0 0,1 1-1,0-1 1,-1 0 0,-23 1 0,0 0 0,1-1-1,0 1 1,1 0 0,0 0 0,0 0 0,0 0 126,2 0 0,1-1 0,1 1 0,-1 0 0,0 0 0,1 0 0,-1 0 0,0 1 0,0-1 0,-1 1 0,1 0 0,0 0 0,-1 0 0,1 0 0,-1 0 0,0 1-40,0-1 1,0 1 0,0-1 0,0 1 0,0 0 0,-1 0-1,-2 0 1,0 0 0,20 1 0,-2 0 0,-1 0 0,0 1-1,-1-1 1,-3 1 0,-3 0 39,-14 0 0,-2 0 0,-2 0 0,-1 0 0,0 0 0,0 0 0,3 1 0,4-1 0,3 0 0,0 0 0,1 0 0,-2 0 0,-2 0 0,-3 0-72,14 0 0,-2 0 0,-2-1 1,-3 1-1,-2 0 0,-2 1 1,21 2-1,-3 1 0,-3 1 1,-1 0-1,0 1 0,-3 2 1,-2 0-1,2 0 0,-1-1 1,1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39:12.436"/>
    </inkml:context>
    <inkml:brush xml:id="br0">
      <inkml:brushProperty name="width" value="0.88194" units="cm"/>
      <inkml:brushProperty name="height" value="0.88194" units="cm"/>
      <inkml:brushProperty name="color" value="#F6630D"/>
    </inkml:brush>
  </inkml:definitions>
  <inkml:trace contextRef="#ctx0" brushRef="#br0">1 184 8027,'223'-15'0,"0"0"0,2 0 0,-2 0 0,-17 4 0,-3 0 0,0 2 0,0 1 0,-8 2 0,2 1 0,-1 1 0,1 0 0,2 1 0,-2-1 0,3 1 0,1 0 0,12-1 0,3 0 0,2 0 0,1 0-454,11 0 1,2 1 0,1 0 0,5 0 0,-37 0 0,2 1 0,3-1 0,1 1 0,5 0 453,-18 1 0,5 0 0,1 0 0,1 1 0,3-1 0,4 1 0,13 0 0,4-1 0,1 1 0,5 0 0,2 0 0,3-1-127,-8 1 1,4-1 0,2 1 0,3-1 0,2 0-1,0 1 1,-2-1 0,-23 1 0,-3 0 0,4-1-1,-1 1 1,1 0 0,-1 0 0,2 0 0,-1 0 126,3 0 0,0-1 0,1 1 0,-1 0 0,0 0 0,1 0 0,0 0 0,-1 1 0,0-1 0,1 1 0,-2 0 0,0-1 0,1 1 0,-1 1 0,2-1 0,-2 0-40,1 0 1,-1 1 0,-1-1 0,1 1 0,1-1 0,-2 1-1,0 0 1,-3 0 0,22 1 0,-2-1 0,0 1 0,-1 1-1,-1-1 1,-4 0 0,-1 1 39,-17-1 0,0 1 0,-5 0 0,0 0 0,1-1 0,-1 1 0,3 0 0,6 0 0,2 0 0,-1-1 0,2 1 0,-1 0 0,-4 0 0,-2-1-72,14 1 0,-1-1 0,-3 0 1,-2 0-1,-4 1 0,-1 1 1,23 2-1,-4 0 0,-3 1 1,0 0-1,-2 1 0,-3 2 1,0 0-1,0 0 0,-1-1 1,1 1-1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8027,'224'-12'0,"-1"2"0,1 0 0,0-2 0,-20 4 0,0 0 0,0 2 0,-3 0 0,-3 2 0,-3 0 0,1 2 0,2-2 0,0 2 0,0-2 0,1 2 0,2 0 0,11 0 0,6-2 0,-3 2 0,6 0-454,9-2 1,2 2 0,0 0 0,6 0 0,-34 0 0,-3 0 0,6 0 0,0 0 0,5 2 453,-19-2 0,5 2 0,3-2 0,0 2 0,3 0 0,3 0 0,16 0 0,1 0 0,3 0 0,2 0 0,6 0 0,0-2-127,-8 2 1,5 0 0,3 0 0,3 0 0,0-2-1,0 2 1,-1 0 0,-24 0 0,-1-2 0,3 2-1,1 0 1,-1 0 0,-3 0 0,6 0 0,-5 0 126,5 0 0,0 0 0,0 0 0,3 0 0,-3 0 0,0 0 0,0 0 0,0 0 0,0 0 0,0 2 0,0-2 0,0 0 0,0 2 0,1-2 0,-1 0 0,0 2-40,-3-2 1,3 2 0,-3 0 0,3-2 0,0 2 0,-2-2-1,-1 2 1,-3 0 0,23 0 0,0 0 0,-3 0 0,1 0-1,-4 0 1,0 0 0,-2 0 39,-17 2 0,-4-2 0,-2 2 0,0-2 0,0 0 0,3 2 0,0-2 0,5 0 0,3 2 0,0-2 0,1 0 0,-1 2 0,-3-2 0,-5 2-72,17-2 0,-3 0 0,-3 0 1,0 0-1,-6 2 0,1-2 1,22 4-1,-3-2 0,-6 2 1,1 0-1,2 2 0,-8 0 1,3 0-1,0-2 0,-3 2 1,2 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7:51.579"/>
    </inkml:context>
    <inkml:brush xml:id="br0">
      <inkml:brushProperty name="width" value="0.88194" units="cm"/>
      <inkml:brushProperty name="height" value="0.88194" units="cm"/>
      <inkml:brushProperty name="color" value="#DF5B1F"/>
    </inkml:brush>
  </inkml:definitions>
  <inkml:trace contextRef="#ctx0" brushRef="#br0">1 14 8027,'199'10'0,"4"-2"0,-3 0 0,3 0 0,-17-2 0,-3 0 0,-3 0 0,3-2 0,-6 0 0,0 0 0,-1-2 0,1 0 0,3 0 0,-4 0 0,4-2 0,3 4 0,7-4 0,3 4 0,4-2 0,2 0-454,7 0 1,3 0 0,1 0 0,6-2 0,-36 2 0,3 0 0,0 0 0,3-2 0,8 2 453,-21-2 0,3 2 0,4-2 0,3 0 0,1 0 0,2 0 0,13 0 0,4 0 0,0 0 0,6 0 0,1 0 0,3 2-127,-11-2 1,8 0 0,2 0 0,1 0 0,3 0-1,0 2 1,-4-2 0,-22 0 0,3 0 0,0 0-1,0 0 1,0 0 0,0 0 0,-1 0 0,5 0 126,-4 0 0,4 0 0,2 0 0,-3 0 0,1 0 0,-2 0 0,2 0 0,-1 0 0,0 0 0,1 0 0,-1 0 0,0-2 0,1 2 0,-2 0 0,2-2 0,-1 2-40,-2 0 1,1 0 0,2-2 0,-4 0 0,3 2 0,0 0-1,-3-2 1,-3 2 0,23-2 0,-4 0 0,3 0 0,-6 0-1,4 0 1,-8 0 0,5 0 39,-21 0 0,1 0 0,-1 0 0,-2 0 0,-1 0 0,0 0 0,3 0 0,7 0 0,0 0 0,0 0 0,3 0 0,-6-2 0,3 2 0,-7 2-72,17-4 0,-3 4 0,-4-2 1,0 0-1,-6 0 0,3-2 1,16 0-1,0 0 0,-5 0 1,2 0-1,-3-2 0,-1 0 1,-2 0-1,-1 0 0,4 0 1,-3 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7:51.580"/>
    </inkml:context>
    <inkml:brush xml:id="br0">
      <inkml:brushProperty name="width" value="0.35" units="cm"/>
      <inkml:brushProperty name="height" value="0.35" units="cm"/>
      <inkml:brushProperty name="color" value="#B0B938"/>
    </inkml:brush>
  </inkml:definitions>
  <inkml:trace contextRef="#ctx0" brushRef="#br0">432 328 24575,'0'90'0,"6"-42"0,1 5 0,-6 36 0,1 5 0,10-8 0,2 2-328,-7-14 0,-1 3 0,-1-1 0,1-5 0,-1 0 0,2 0 0,3 7 0,1 1 0,-3-4-164,-5 14 0,-2-4 414,7-11 0,-1-9 1017,-7 0-939,0-23 0,0-17 0,0-3 983,0-7 0,7 1 0,-6-1-779,6 1-204,-7-1 0,0 1 0,0-1 0,0 19 0,0-7 0,0 8 0,0-12 0,0-8 0,0 1 0,0 6 0,7-5 0,-5 6 0,11-15 0,-4-1 0,44-7 0,10 0 0,18 0 0,-5 0 0,-19 0 0,-11 0 0,-4 0 0,-18 0 0,6 0 0,1 0 0,46-7 0,-28-2 0,27 1 0,-45-6 0,12 12 0,-9-12 0,9 12 0,-12-5 0,0 7 0,-7 0 0,-2-7 0,-6 6 0,-1-6 0,1 7 0,-1 0 0,1 0 0,6 0 0,2 0 0,7 0 0,26 0 0,-20 0 0,20 0 0,-15 8 0,-8-6 0,20 6 0,-9 1 0,12-7 0,0 6 0,-12-1 0,9-5 0,-20 5 0,9-7 0,-12 0 0,0 6 0,0-4 0,0 5 0,0-7 0,12 8 0,-9-6 0,20 7 0,30 3 0,-29-8 0,11 8 0,0 1 0,-11-10 0,2 3 0,2 1 0,22 4 0,-12-8 0,5 8 0,-47-11 0,25 0 0,-32 7 0,32-5 0,-32 5 0,21-7 0,-24 0 0,13 0 0,-13 0 0,43 0 0,-35 0 0,35 0 0,-5 0 0,-23 0 0,59 0 0,-59 0 0,23 0 0,-14 0 0,-21 0 0,14 0 0,0 0 0,-14 0 0,20 0 0,35 0 0,-31 0 0,37 0 0,-19 0 0,-23 0 0,16 0 0,-26 0 0,7 0 0,-9 0 0,14 0 0,-24 0 0,24 0 0,-14 0 0,15 0 0,-11 0 0,12 0 0,7 0 0,4 0 0,17 0 0,-18 0 0,-2 0 0,3 0 0,-20 0 0,59 0 0,-38 0 0,29 0 0,-41 0 0,-12 0 0,0 0 0,51 0 0,-27 0 0,40 0 0,-18 0 0,-16 8 0,35-6 0,-34 6 0,14-8 0,-9 0 0,1 0 0,8 9 0,2-8 0,-2 0 0,-14 7 0,14-8 0,-19 0 0,-12 7 0,9-5 0,-9 4 0,12-6 0,0 0 0,0 9 0,9-2 0,2 3 0,9 10 0,-12-10 0,4-3 0,-8-2 0,-6-2 0,4-3 0,12 3 0,-3 1 0,-27-2 0,28 4 0,-7-6 0,-23 0 0,23 0 0,0 0 0,-24 0 0,36 0 0,-29 0 0,11 0 0,3 0 0,13 0 0,-21 0 0,2 0 0,39 0 0,-55 0 0,43 0 0,-56 0 0,7 0 0,12 0 0,-9 0 0,8 0 0,-11 0 0,1-6 0,10 4 0,-15-5 0,7 7 0,-19 0 0,1 0 0,-1 0 0,1-7 0,-8-2 0,-1-21 0,-7-46 0,0 13 0,0-21 0,0 30 0,0 19 0,0-19 0,0 20 0,0-9 0,0 0 0,0 9 0,0-20 0,-8 8 0,6-11 0,-7 0 0,9 11 0,0-8 0,0 20 0,0-9 0,-8 0 0,6 16 0,-7-25 0,9 24 0,0-26 0,0 20 0,0-40 0,0 35 0,0-23 0,0-1 0,0 24 0,0-16 0,0 25 0,0 6 0,0-19 0,0 16 0,0-14 0,0 16 0,0-6 0,0-1 0,0 1 0,0 0 0,0 6 0,0-4 0,-7 11 0,5-5 0,-5 1 0,7 4 0,-7-4 0,6 6 0,-13 0 0,12 0 0,-5 1 0,7-1 0,-8-18 0,5 14 0,-14-33 0,15 26 0,-6-16 0,8 19 0,-7-6 0,5-6 0,-5 2 0,7-2 0,0 13 0,0 8 0,0-1 0,-7 0 0,-1 7 0,-8 2 0,7 0 0,-5 6 0,5-6 0,-13 0 0,4 5 0,-4-5 0,6 7 0,-7-7 0,-1 5 0,-1-12 0,-18 13 0,15-6 0,-29 7 0,30-7 0,-14 5 0,23-5 0,-12 7 0,6 0 0,-7 0 0,-1 0 0,1 0 0,6 0 0,-4 0 0,11 0 0,-11 0 0,4 0 0,-6 7 0,-38-6 0,17 15 0,-30-14 0,36 6 0,-8 0 0,9-5 0,-1 5 0,-8 0 0,19-6 0,-7 7 0,-27-9 0,36 6 0,-34-4 0,43 5 0,-19-7 0,16 7 0,-14-5 0,16 11 0,-6-11 0,13 12 0,-2-13 0,11 6 0,-7-7 0,0 0 0,-6 0 0,-3 0 0,-18 0 0,-2 0 0,-32 0 0,15 0 0,5 0 0,-1 0 0,-9 0 0,9 0 0,1 0 0,-5 0 0,-3 0 0,29 0 0,13 0 0,7 0 0,1 0 0,-1 0 0,-7 0 0,6 0 0,-6 0 0,0 0 0,-12 0 0,-31 0 0,4 0 0,-14 0 0,-1 0 0,28 1 0,-2-2 0,-2-4 0,0-1 0,1 5 0,3-1 0,-28-9 0,39 11 0,4 0 0,18 0 0,0 0 0,-6 0 0,4 0 0,-5 0 0,8 0 0,-8 0 0,-1 0 0,-19 0 0,-3 0 0,-11 0 0,0 0 0,0 0 0,0 0 0,11 0 0,-8 0 0,20 0 0,-20 0 0,26 0 0,-24 0 0,13 0 0,-18 0 0,11 0 0,-27 0 0,22 0 0,-45 0 0,53 0 0,-13 0 0,1 0 0,18 0 0,-26 0 0,-6 0 0,-26 0 0,1 0 0,25 0 0,6 0 0,19 0 0,-26 0 0,2 0 0,29 0 0,-58 0 0,77 0 0,-21 0 0,9 0 0,-1 0 0,-17 0 0,23 0 0,-45 0 0,40 0 0,-61 0 0,42 0 0,-14 0 0,11 0 0,20 0 0,-9 0 0,0 0 0,16 0 0,-14-7 0,16 5 0,-6-5 0,6 7 0,-35 0 0,16 0 0,-21 0 0,-28 0 0,49 0 0,-49 0 0,59 0 0,-60 0 0,50 0 0,-37 0 0,38 0 0,-20 0 0,-4 0 0,-11 0 0,6 0 0,4 0 0,22 0 0,-28 0 0,35 0 0,-23 0 0,30 0 0,1 0 0,7 0 0,-18 0 0,15 0 0,-9 0 0,7 0 0,11 0 0,-11 0 0,4 0 0,-18 0 0,9 0 0,-9 0 0,12 0 0,6 0 0,-4 0 0,11 0 0,-11 0 0,11 0 0,-30 0 0,26 0 0,-26 0 0,31 0 0,-13 0 0,12 0 0,-4 0 0,6 0 0,0 0 0,1 0 0,-1 0 0,0 0 0,0 0 0,-6 0 0,-3 7 0,-17-5 0,-4 5 0,-11-7 0,0 0 0,0 0 0,0 0 0,11 7 0,3-6 0,19 6 0,1-7 0,7 7 0,1-5 0,-1 5 0,0-7 0,7 6 0,2-4 0,7 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ecrimson.com/article/2017/9/28/the-bitter-pill/"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bese.com/how-puerto-rican-women-made-birth-control-possible-at-the-expense-of-their-health/" TargetMode="External"/><Relationship Id="rId4" Type="http://schemas.openxmlformats.org/officeDocument/2006/relationships/hyperlink" Target="https://www.history.com/news/birth-control-pill-history-puerto-rico-enovid"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reproductiveaccess.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whn.org/wp-content/uploads/2017/02/LARCStatementofPrinciples.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bedsider.or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dc.gov/reproductivehealth/contraception/contraception_guidance.htm"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www.societyfp.org/" TargetMode="External"/><Relationship Id="rId5" Type="http://schemas.openxmlformats.org/officeDocument/2006/relationships/hyperlink" Target="https://www.nwhn.org/wp-content/uploads/2017/02/LARCStatementofPrinciples.pdf" TargetMode="External"/><Relationship Id="rId4" Type="http://schemas.openxmlformats.org/officeDocument/2006/relationships/hyperlink" Target="http://www.managingcontraception.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Updated 11/2022</a:t>
            </a:r>
            <a:endParaRPr lang="en-US" dirty="0"/>
          </a:p>
        </p:txBody>
      </p:sp>
    </p:spTree>
    <p:extLst>
      <p:ext uri="{BB962C8B-B14F-4D97-AF65-F5344CB8AC3E}">
        <p14:creationId xmlns:p14="http://schemas.microsoft.com/office/powerpoint/2010/main" val="2460673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04800" algn="l" rtl="0">
              <a:lnSpc>
                <a:spcPct val="100000"/>
              </a:lnSpc>
              <a:spcBef>
                <a:spcPts val="0"/>
              </a:spcBef>
              <a:spcAft>
                <a:spcPts val="0"/>
              </a:spcAft>
              <a:buClr>
                <a:srgbClr val="000000"/>
              </a:buClr>
              <a:buSzPts val="1200"/>
              <a:buFont typeface="Calibri"/>
              <a:buChar char="●"/>
            </a:pPr>
            <a:r>
              <a:rPr lang="en-US" sz="1200" dirty="0">
                <a:solidFill>
                  <a:srgbClr val="000000"/>
                </a:solidFill>
              </a:rPr>
              <a:t>Amy </a:t>
            </a:r>
            <a:r>
              <a:rPr lang="en-US" sz="1200" dirty="0">
                <a:solidFill>
                  <a:srgbClr val="000000"/>
                </a:solidFill>
                <a:latin typeface="+mn-lt"/>
                <a:ea typeface="+mn-ea"/>
                <a:cs typeface="+mn-cs"/>
                <a:sym typeface="Calibri"/>
              </a:rPr>
              <a:t>wants to go back on combined oral contraceptive pills (COCs)</a:t>
            </a:r>
            <a:endParaRPr lang="en-US" sz="1200" dirty="0">
              <a:solidFill>
                <a:srgbClr val="000000"/>
              </a:solidFill>
            </a:endParaRPr>
          </a:p>
          <a:p>
            <a:pPr marL="0" lvl="0" indent="0" algn="l" rtl="0">
              <a:spcBef>
                <a:spcPts val="0"/>
              </a:spcBef>
              <a:spcAft>
                <a:spcPts val="0"/>
              </a:spcAft>
              <a:buNone/>
            </a:pPr>
            <a:endParaRPr lang="en-US" sz="1200" dirty="0">
              <a:solidFill>
                <a:srgbClr val="000000"/>
              </a:solidFill>
            </a:endParaRP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Photo Credit: https://</a:t>
            </a:r>
            <a:r>
              <a:rPr lang="en-US" sz="1200" dirty="0" err="1"/>
              <a:t>images.nappy.co</a:t>
            </a:r>
            <a:r>
              <a:rPr lang="en-US" sz="1200" dirty="0"/>
              <a:t>/uploads/large/1201596163328jobrbcny1ufkf0a9zeeyfeiai65csgmuomvx5ubdr90odwwvbfmfzbqvzzf8btxfwvkq6vbfsyegf10cx8ddwkl24kqood83jifb.jpg?auto=</a:t>
            </a:r>
            <a:r>
              <a:rPr lang="en-US" sz="1200" dirty="0" err="1"/>
              <a:t>format&amp;fm</a:t>
            </a:r>
            <a:r>
              <a:rPr lang="en-US" sz="1200" dirty="0"/>
              <a:t>=</a:t>
            </a:r>
            <a:r>
              <a:rPr lang="en-US" sz="1200" dirty="0" err="1"/>
              <a:t>jpg&amp;w</a:t>
            </a:r>
            <a:r>
              <a:rPr lang="en-US" sz="1200" dirty="0"/>
              <a:t>=1280&amp;q=75</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1165361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People with obesity who use COCs are more likely than those who do not use COCs to experience </a:t>
            </a:r>
            <a:r>
              <a:rPr lang="en-US" sz="1200" b="1" dirty="0"/>
              <a:t>VTE</a:t>
            </a:r>
            <a:r>
              <a:rPr lang="en-US" sz="1200" dirty="0"/>
              <a:t>. The absolute risk for VTE in this population is still small, so this is an MEC 2.</a:t>
            </a:r>
          </a:p>
          <a:p>
            <a:pPr marL="457200" lvl="0" indent="-317500" algn="l" rtl="0">
              <a:spcBef>
                <a:spcPts val="0"/>
              </a:spcBef>
              <a:spcAft>
                <a:spcPts val="0"/>
              </a:spcAft>
              <a:buClr>
                <a:schemeClr val="dk1"/>
              </a:buClr>
              <a:buSzPts val="1400"/>
              <a:buChar char="●"/>
            </a:pPr>
            <a:r>
              <a:rPr lang="en-US" sz="1200" dirty="0"/>
              <a:t>People with obesity tend to use birth control less than those without obesity- may be due to provider bias, safety concerns, subfertility/infertility concerns, patient preferences, etc.- however providers should not be the barriers</a:t>
            </a:r>
          </a:p>
          <a:p>
            <a:pPr marL="0" lvl="0" indent="0" algn="l" rtl="0">
              <a:spcBef>
                <a:spcPts val="0"/>
              </a:spcBef>
              <a:spcAft>
                <a:spcPts val="0"/>
              </a:spcAft>
              <a:buNone/>
            </a:pPr>
            <a:endParaRPr lang="en-US" sz="1200" b="1" dirty="0"/>
          </a:p>
          <a:p>
            <a:pPr marL="0" lvl="0" indent="0" algn="l" rtl="0">
              <a:spcBef>
                <a:spcPts val="0"/>
              </a:spcBef>
              <a:spcAft>
                <a:spcPts val="0"/>
              </a:spcAft>
              <a:buNone/>
            </a:pPr>
            <a:r>
              <a:rPr lang="en-US" sz="1200" dirty="0"/>
              <a:t>MEC Clarifications:</a:t>
            </a:r>
            <a:r>
              <a:rPr lang="en-US" sz="1200" b="1" dirty="0"/>
              <a:t> </a:t>
            </a:r>
          </a:p>
          <a:p>
            <a:pPr marL="0" lvl="0" indent="0" algn="l" rtl="0">
              <a:spcBef>
                <a:spcPts val="0"/>
              </a:spcBef>
              <a:spcAft>
                <a:spcPts val="0"/>
              </a:spcAft>
              <a:buNone/>
            </a:pPr>
            <a:r>
              <a:rPr lang="en-US" sz="1200" dirty="0"/>
              <a:t>“Limited evidence suggests that people with obesity who use COCs do not have a higher risk for acute myocardial infarction or stroke than do those with obesity who do not use COCs.”</a:t>
            </a:r>
          </a:p>
          <a:p>
            <a:pPr marL="0" lvl="0" indent="0" algn="l" rtl="0">
              <a:spcBef>
                <a:spcPts val="0"/>
              </a:spcBef>
              <a:spcAft>
                <a:spcPts val="0"/>
              </a:spcAft>
              <a:buNone/>
            </a:pPr>
            <a:r>
              <a:rPr lang="en-US" sz="1200" dirty="0"/>
              <a:t>“Limited evidence is inconsistent about whether hormonal contraceptive effectiveness varies by body weight or BMI.”</a:t>
            </a:r>
          </a:p>
          <a:p>
            <a:pPr marL="0" lvl="0" indent="0" algn="l" rtl="0">
              <a:spcBef>
                <a:spcPts val="0"/>
              </a:spcBef>
              <a:spcAft>
                <a:spcPts val="0"/>
              </a:spcAft>
              <a:buNone/>
            </a:pPr>
            <a:r>
              <a:rPr lang="en-US" sz="1200" dirty="0"/>
              <a:t>“Limited evidence suggests people with obesity are no more likely to gain weight after 3 cycles of the vaginal ring or COC than overweight or normal weight women. A similar weight gain during the 3 months was noted between the COC group and the vaginal ring group across all BMI categories. The effectiveness of the patch decreased among women who weighed &gt;90 kg; however, no association was found between pregnancy risk and BMI.”</a:t>
            </a:r>
          </a:p>
          <a:p>
            <a:pPr marL="0" lvl="0" indent="0" algn="l" rtl="0">
              <a:spcBef>
                <a:spcPts val="0"/>
              </a:spcBef>
              <a:spcAft>
                <a:spcPts val="0"/>
              </a:spcAft>
              <a:buNone/>
            </a:pPr>
            <a:r>
              <a:rPr lang="en-US" sz="1200" dirty="0"/>
              <a:t> </a:t>
            </a:r>
          </a:p>
          <a:p>
            <a:pPr marL="0" lvl="0" indent="0" algn="l" rtl="0">
              <a:spcBef>
                <a:spcPts val="0"/>
              </a:spcBef>
              <a:spcAft>
                <a:spcPts val="0"/>
              </a:spcAft>
              <a:buNone/>
            </a:pPr>
            <a:r>
              <a:rPr lang="en-US" sz="1200" dirty="0"/>
              <a:t>In 2020, the FDA changed the label to cite obesity (BMI &gt;30) to be a contraindication to patch use due to VTE risk, however the CDC still considers obesity to be a 2 for all CHCs.</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3289649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rtl="0">
              <a:lnSpc>
                <a:spcPct val="100000"/>
              </a:lnSpc>
              <a:spcBef>
                <a:spcPts val="0"/>
              </a:spcBef>
              <a:spcAft>
                <a:spcPts val="0"/>
              </a:spcAft>
              <a:buSzPts val="1400"/>
              <a:buChar char="●"/>
            </a:pPr>
            <a:r>
              <a:rPr lang="en-US" sz="1200" dirty="0"/>
              <a:t>The 2 for someone with a history of pregnancy-related cholestasis is due to an increased risk of cholestasis with CHC use. </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3320153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Just a reminder:</a:t>
            </a:r>
          </a:p>
          <a:p>
            <a:pPr marL="0" lvl="0" indent="0" algn="l" rtl="0">
              <a:spcBef>
                <a:spcPts val="0"/>
              </a:spcBef>
              <a:spcAft>
                <a:spcPts val="0"/>
              </a:spcAft>
              <a:buNone/>
            </a:pPr>
            <a:r>
              <a:rPr lang="en-US" sz="1200" dirty="0"/>
              <a:t>Category 1 is used freely</a:t>
            </a:r>
          </a:p>
          <a:p>
            <a:pPr marL="0" lvl="0" indent="0" algn="l" rtl="0">
              <a:spcBef>
                <a:spcPts val="0"/>
              </a:spcBef>
              <a:spcAft>
                <a:spcPts val="0"/>
              </a:spcAft>
              <a:buNone/>
            </a:pPr>
            <a:r>
              <a:rPr lang="en-US" sz="1200" dirty="0"/>
              <a:t>Category 4 is contraindicated</a:t>
            </a:r>
          </a:p>
          <a:p>
            <a:pPr marL="0" lvl="0" indent="0" algn="l" rtl="0">
              <a:spcBef>
                <a:spcPts val="0"/>
              </a:spcBef>
              <a:spcAft>
                <a:spcPts val="0"/>
              </a:spcAft>
              <a:buNone/>
            </a:pPr>
            <a:r>
              <a:rPr lang="en-US" sz="1200" dirty="0"/>
              <a:t>Category 2 Benefits traditionally outweigh the risk</a:t>
            </a:r>
          </a:p>
          <a:p>
            <a:pPr marL="0" lvl="0" indent="0" algn="l" rtl="0">
              <a:spcBef>
                <a:spcPts val="0"/>
              </a:spcBef>
              <a:spcAft>
                <a:spcPts val="0"/>
              </a:spcAft>
              <a:buNone/>
            </a:pPr>
            <a:r>
              <a:rPr lang="en-US" sz="1200" dirty="0"/>
              <a:t>Category 3 risks generally outweigh the benefits.</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1265245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2400" dirty="0"/>
              <a:t>Amy </a:t>
            </a:r>
            <a:r>
              <a:rPr lang="en-US" dirty="0"/>
              <a:t>has</a:t>
            </a:r>
            <a:r>
              <a:rPr lang="en-US" sz="2400" dirty="0"/>
              <a:t> obes</a:t>
            </a:r>
            <a:r>
              <a:rPr lang="en-US" dirty="0"/>
              <a:t>ity</a:t>
            </a:r>
            <a:r>
              <a:rPr lang="en-US" sz="2400" dirty="0"/>
              <a:t> and a history of cholestasis of pregnancy, both of which </a:t>
            </a:r>
            <a:r>
              <a:rPr lang="en-US" dirty="0"/>
              <a:t>are MEC</a:t>
            </a:r>
            <a:r>
              <a:rPr lang="en-US" sz="2400" dirty="0"/>
              <a:t> 2s for the use of COCs. What we need to consider is </a:t>
            </a:r>
            <a:r>
              <a:rPr lang="en-US" dirty="0"/>
              <a:t>whether or not</a:t>
            </a:r>
            <a:r>
              <a:rPr lang="en-US" sz="2400" dirty="0"/>
              <a:t> these risks additive. </a:t>
            </a:r>
            <a:endParaRPr lang="en-US" dirty="0"/>
          </a:p>
          <a:p>
            <a:pPr marL="457200" lvl="0" indent="-317500" algn="l" rtl="0">
              <a:spcBef>
                <a:spcPts val="0"/>
              </a:spcBef>
              <a:spcAft>
                <a:spcPts val="0"/>
              </a:spcAft>
              <a:buSzPts val="1400"/>
              <a:buChar char="●"/>
            </a:pPr>
            <a:r>
              <a:rPr lang="en-US" dirty="0"/>
              <a:t>In this case, these two risks are unrelated, so we don’t need to worry about an additive risk. </a:t>
            </a:r>
          </a:p>
          <a:p>
            <a:pPr marL="457200" lvl="0" indent="-317500" algn="l" rtl="0">
              <a:spcBef>
                <a:spcPts val="0"/>
              </a:spcBef>
              <a:spcAft>
                <a:spcPts val="0"/>
              </a:spcAft>
              <a:buSzPts val="1400"/>
              <a:buChar char="●"/>
            </a:pPr>
            <a:r>
              <a:rPr lang="en-US" sz="2400" dirty="0"/>
              <a:t>Slightly increased risk of VTE in </a:t>
            </a:r>
            <a:r>
              <a:rPr lang="en-US" dirty="0"/>
              <a:t>people with obesity</a:t>
            </a:r>
            <a:r>
              <a:rPr lang="en-US" sz="2400" dirty="0"/>
              <a:t> on COCs + slight</a:t>
            </a:r>
            <a:r>
              <a:rPr lang="en-US" dirty="0"/>
              <a:t>ly</a:t>
            </a:r>
            <a:r>
              <a:rPr lang="en-US" sz="2400" dirty="0"/>
              <a:t> increased risk of cholestasis with COC use, </a:t>
            </a:r>
            <a:r>
              <a:rPr lang="en-US" dirty="0"/>
              <a:t>which are unrelated risks, so</a:t>
            </a:r>
            <a:r>
              <a:rPr lang="en-US" sz="2400" dirty="0"/>
              <a:t> in this case</a:t>
            </a:r>
            <a:r>
              <a:rPr lang="en-US" dirty="0"/>
              <a:t>, </a:t>
            </a:r>
            <a:r>
              <a:rPr lang="en-US" sz="2400" dirty="0"/>
              <a:t>2 + 2 = 2 </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741302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rtl="0">
              <a:lnSpc>
                <a:spcPct val="100000"/>
              </a:lnSpc>
              <a:spcBef>
                <a:spcPts val="0"/>
              </a:spcBef>
              <a:spcAft>
                <a:spcPts val="0"/>
              </a:spcAft>
              <a:buClr>
                <a:srgbClr val="000000"/>
              </a:buClr>
              <a:buSzPts val="1400"/>
              <a:buChar char="●"/>
            </a:pPr>
            <a:r>
              <a:rPr lang="en-US" sz="1200" dirty="0">
                <a:solidFill>
                  <a:srgbClr val="000000"/>
                </a:solidFill>
              </a:rPr>
              <a:t>Do the antibiotics for her UTI influence contraceptive safety? No!</a:t>
            </a:r>
          </a:p>
          <a:p>
            <a:pPr marL="0" lvl="0" indent="0" algn="l" rtl="0">
              <a:spcBef>
                <a:spcPts val="0"/>
              </a:spcBef>
              <a:spcAft>
                <a:spcPts val="0"/>
              </a:spcAft>
              <a:buNone/>
            </a:pPr>
            <a:endParaRPr lang="en-US" sz="1200" dirty="0">
              <a:solidFill>
                <a:srgbClr val="000000"/>
              </a:solidFill>
            </a:endParaRPr>
          </a:p>
        </p:txBody>
      </p:sp>
    </p:spTree>
    <p:extLst>
      <p:ext uri="{BB962C8B-B14F-4D97-AF65-F5344CB8AC3E}">
        <p14:creationId xmlns:p14="http://schemas.microsoft.com/office/powerpoint/2010/main" val="1445956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sz="2400" dirty="0"/>
              <a:t>Use every opportunity to ask about family planning to prevent unintended pregnancies</a:t>
            </a:r>
            <a:endParaRPr lang="en-US" dirty="0"/>
          </a:p>
          <a:p>
            <a:pPr marL="457200" lvl="0" indent="-304800" algn="l" rtl="0">
              <a:spcBef>
                <a:spcPts val="0"/>
              </a:spcBef>
              <a:spcAft>
                <a:spcPts val="0"/>
              </a:spcAft>
              <a:buSzPts val="1200"/>
              <a:buChar char="●"/>
            </a:pPr>
            <a:r>
              <a:rPr lang="en-US" sz="2400" dirty="0"/>
              <a:t>Assess pathophysiology of medical contraindications</a:t>
            </a:r>
            <a:endParaRPr lang="en-US" dirty="0"/>
          </a:p>
          <a:p>
            <a:pPr marL="457200" lvl="0" indent="-317500" algn="l" rtl="0">
              <a:spcBef>
                <a:spcPts val="0"/>
              </a:spcBef>
              <a:spcAft>
                <a:spcPts val="0"/>
              </a:spcAft>
              <a:buSzPts val="1400"/>
              <a:buChar char="●"/>
            </a:pPr>
            <a:r>
              <a:rPr lang="en-US" dirty="0"/>
              <a:t>Most antibiotics are fine with birth control!</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Learning by </a:t>
            </a:r>
            <a:r>
              <a:rPr lang="en-US" dirty="0" err="1"/>
              <a:t>Tippawan</a:t>
            </a:r>
            <a:r>
              <a:rPr lang="en-US" dirty="0"/>
              <a:t> </a:t>
            </a:r>
            <a:r>
              <a:rPr lang="en-US" dirty="0" err="1"/>
              <a:t>Sookruay</a:t>
            </a:r>
            <a:r>
              <a:rPr lang="en-US" dirty="0"/>
              <a:t> from </a:t>
            </a:r>
            <a:r>
              <a:rPr lang="en-US" dirty="0" err="1"/>
              <a:t>NounProject.com</a:t>
            </a:r>
            <a:endParaRPr lang="en-US" dirty="0"/>
          </a:p>
        </p:txBody>
      </p:sp>
    </p:spTree>
    <p:extLst>
      <p:ext uri="{BB962C8B-B14F-4D97-AF65-F5344CB8AC3E}">
        <p14:creationId xmlns:p14="http://schemas.microsoft.com/office/powerpoint/2010/main" val="358745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Emphasize: If she wants to have her IUD removed, remove her IUD!</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https://</a:t>
            </a:r>
            <a:r>
              <a:rPr lang="en-US" sz="1200" dirty="0" err="1"/>
              <a:t>www.flickr.com</a:t>
            </a:r>
            <a:r>
              <a:rPr lang="en-US" sz="1200" dirty="0"/>
              <a:t>/photos/</a:t>
            </a:r>
            <a:r>
              <a:rPr lang="en-US" sz="1200" dirty="0" err="1"/>
              <a:t>wocintechchat</a:t>
            </a:r>
            <a:r>
              <a:rPr lang="en-US" sz="1200" dirty="0"/>
              <a:t>/25720977190/</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4043652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dirty="0"/>
              <a:t>Let’s consider each of her risk factors. Take a look in the app now, where you can view up to 3 medical conditions at the same time. </a:t>
            </a:r>
          </a:p>
          <a:p>
            <a:pPr marL="914400" lvl="1" indent="-317500" algn="l" rtl="0">
              <a:spcBef>
                <a:spcPts val="0"/>
              </a:spcBef>
              <a:spcAft>
                <a:spcPts val="0"/>
              </a:spcAft>
              <a:buSzPts val="1400"/>
              <a:buChar char="○"/>
            </a:pPr>
            <a:r>
              <a:rPr lang="en-US" dirty="0"/>
              <a:t>Depo in patients over 45: there is a theoretical risk of affecting bone density</a:t>
            </a:r>
          </a:p>
          <a:p>
            <a:pPr marL="914400" lvl="1" indent="-317500" algn="l" rtl="0">
              <a:spcBef>
                <a:spcPts val="0"/>
              </a:spcBef>
              <a:spcAft>
                <a:spcPts val="0"/>
              </a:spcAft>
              <a:buSzPts val="1400"/>
              <a:buChar char="○"/>
            </a:pPr>
            <a:r>
              <a:rPr lang="en-US" dirty="0"/>
              <a:t>For patients with gallstones the app lists the risk as a 2 with no evidence (theoretical risk of increased inflammatory response)</a:t>
            </a:r>
          </a:p>
          <a:p>
            <a:pPr marL="914400" lvl="1" indent="-317500" algn="l" rtl="0">
              <a:spcBef>
                <a:spcPts val="0"/>
              </a:spcBef>
              <a:spcAft>
                <a:spcPts val="0"/>
              </a:spcAft>
              <a:buSzPts val="1400"/>
              <a:buChar char="○"/>
            </a:pPr>
            <a:r>
              <a:rPr lang="en-US" dirty="0"/>
              <a:t>And for her weight, there is no risk according to MEC; for some people, depo is associated with weight gain</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https://</a:t>
            </a:r>
            <a:r>
              <a:rPr lang="en-US" dirty="0" err="1"/>
              <a:t>www.flickr.com</a:t>
            </a:r>
            <a:r>
              <a:rPr lang="en-US" dirty="0"/>
              <a:t>/photos/</a:t>
            </a:r>
            <a:r>
              <a:rPr lang="en-US" dirty="0" err="1"/>
              <a:t>wocintechchat</a:t>
            </a:r>
            <a:r>
              <a:rPr lang="en-US" dirty="0"/>
              <a:t>/25720982610/in/</a:t>
            </a:r>
            <a:r>
              <a:rPr lang="en-US" dirty="0" err="1"/>
              <a:t>photostream</a:t>
            </a:r>
            <a:r>
              <a:rPr lang="en-US" dirty="0"/>
              <a:t>/</a:t>
            </a:r>
          </a:p>
        </p:txBody>
      </p:sp>
    </p:spTree>
    <p:extLst>
      <p:ext uri="{BB962C8B-B14F-4D97-AF65-F5344CB8AC3E}">
        <p14:creationId xmlns:p14="http://schemas.microsoft.com/office/powerpoint/2010/main" val="836950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Correct answer is (a) - 2 + 2 + 1 = 2</a:t>
            </a:r>
            <a:endParaRPr lang="en-US" dirty="0"/>
          </a:p>
          <a:p>
            <a:pPr marL="0" lvl="0" indent="0" algn="l" rtl="0">
              <a:spcBef>
                <a:spcPts val="0"/>
              </a:spcBef>
              <a:spcAft>
                <a:spcPts val="0"/>
              </a:spcAft>
              <a:buNone/>
            </a:pPr>
            <a:endParaRPr lang="en-US" sz="2400" b="1" dirty="0"/>
          </a:p>
          <a:p>
            <a:pPr marL="0" lvl="0" indent="0" algn="l" rtl="0">
              <a:spcBef>
                <a:spcPts val="0"/>
              </a:spcBef>
              <a:spcAft>
                <a:spcPts val="0"/>
              </a:spcAft>
              <a:buNone/>
            </a:pPr>
            <a:r>
              <a:rPr lang="en-US" sz="2400" b="1" dirty="0"/>
              <a:t>From the MEC:  </a:t>
            </a:r>
            <a:endParaRPr lang="en-US" dirty="0"/>
          </a:p>
          <a:p>
            <a:pPr marL="0" lvl="0" indent="0" algn="l" rtl="0">
              <a:spcBef>
                <a:spcPts val="0"/>
              </a:spcBef>
              <a:spcAft>
                <a:spcPts val="0"/>
              </a:spcAft>
              <a:buNone/>
            </a:pPr>
            <a:r>
              <a:rPr lang="en-US" sz="2400" dirty="0"/>
              <a:t>Age &gt; 45 is a “2” for depo because lose BMD, but recovers after discontinuation, and she is not in the high risk groups for osteoporosis in any case</a:t>
            </a:r>
          </a:p>
          <a:p>
            <a:pPr marL="0" lvl="0" indent="0" algn="l" rtl="0">
              <a:spcBef>
                <a:spcPts val="0"/>
              </a:spcBef>
              <a:spcAft>
                <a:spcPts val="0"/>
              </a:spcAft>
              <a:buNone/>
            </a:pPr>
            <a:r>
              <a:rPr lang="en-US" sz="2400" dirty="0"/>
              <a:t>Asymptomatic gallstones are a 2 – no evidence per MEC; </a:t>
            </a:r>
            <a:r>
              <a:rPr lang="en-US" dirty="0"/>
              <a:t>theoretical concern for increased</a:t>
            </a:r>
            <a:r>
              <a:rPr lang="en-US" sz="2400" dirty="0"/>
              <a:t> inflammatory response </a:t>
            </a:r>
            <a:endParaRPr lang="en-US" dirty="0"/>
          </a:p>
          <a:p>
            <a:pPr marL="0" lvl="0" indent="0" algn="l" rtl="0">
              <a:spcBef>
                <a:spcPts val="0"/>
              </a:spcBef>
              <a:spcAft>
                <a:spcPts val="0"/>
              </a:spcAft>
              <a:buNone/>
            </a:pPr>
            <a:r>
              <a:rPr lang="en-US" sz="2400" dirty="0"/>
              <a:t>Obesity is a 1 – some </a:t>
            </a:r>
            <a:r>
              <a:rPr lang="en-US" dirty="0"/>
              <a:t>evidence</a:t>
            </a:r>
            <a:r>
              <a:rPr lang="en-US" sz="2400" dirty="0"/>
              <a:t> for weight gain, but </a:t>
            </a:r>
            <a:r>
              <a:rPr lang="en-US" dirty="0"/>
              <a:t>doesn’t happen for everyone, and if it does, </a:t>
            </a:r>
            <a:r>
              <a:rPr lang="en-US" sz="2400" dirty="0"/>
              <a:t>usually 5-10lbs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DMPA = depo-medroxyprogesterone acetate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RHAP</a:t>
            </a:r>
          </a:p>
        </p:txBody>
      </p:sp>
    </p:spTree>
    <p:extLst>
      <p:ext uri="{BB962C8B-B14F-4D97-AF65-F5344CB8AC3E}">
        <p14:creationId xmlns:p14="http://schemas.microsoft.com/office/powerpoint/2010/main" val="1724608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a3e4222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a3e42227b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Before we begin, it’s important to remember, acknowledge, and be informed by the history of how we got to where we are today in reproductive health care, especially contraception. </a:t>
            </a:r>
            <a:r>
              <a:rPr lang="en-US" dirty="0" err="1"/>
              <a:t>Enovid</a:t>
            </a:r>
            <a:r>
              <a:rPr lang="en-US" dirty="0"/>
              <a:t> was the world’s first birth control pill and was celebrated for ushering in an age of control and autonomy over reproduction (for some). But this discovery and the continued development of birth control pills and other methods originated at the expense of Puerto Rican women’s health and lives. It originated from Eugenic mindsets in the early 1900s with people like Margaret Sanger who argued that birth control could help wipe out “the greatest present menace to civilization”—people living in extreme poverty and those with mental illnesses and physical disabilities. She met and supported Gregory Pincus and John Rock, who went on to conduct the birth control trials in Puerto Rico. Puerto Rico was chosen because: the scientists knew they couldn’t do clinical trials on the mainland US, Puerto Rico was already home to many birth control clinics funded by eugenicists who wanted to reduce the Puerto Rican population to make room for more “fit” members of society. 1/3 of Puerto Rican women were sterilized, many involuntarily, after their second child’s birth. This set the stage for Pincus’s trials. The women who attended the trials were from the poorest areas of San Juan and just wanted to avoid pregnancy and avoid sterilization - but they had no idea that the pills they were receiving were part of an experiment and clinical trial. They weren’t given any information about safety. Many experienced serious side effects like blood clots. Despite the importance of the pill and the reproductive autonomy it has given to those wanting to avoid pregnancy, it’s history is marked by a lack of autonomy - a lack of true informed choice and information and the exploitation of impoverished women. This is this history and legacy of contraception that we are working in.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our jobs is to stop this legacy from perpetuating and make sure that everyone has true autonomy, choice, information, and access to the reproductive health care they need.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Optional 5 minute video: scenes from the Documentary “La </a:t>
            </a:r>
            <a:r>
              <a:rPr lang="en-US" dirty="0" err="1"/>
              <a:t>Operacion</a:t>
            </a:r>
            <a:r>
              <a:rPr lang="en-US" dirty="0"/>
              <a:t>”: https://</a:t>
            </a:r>
            <a:r>
              <a:rPr lang="en-US" dirty="0" err="1"/>
              <a:t>www.youtube.com</a:t>
            </a:r>
            <a:r>
              <a:rPr lang="en-US" dirty="0"/>
              <a:t>/</a:t>
            </a:r>
            <a:r>
              <a:rPr lang="en-US" dirty="0" err="1"/>
              <a:t>watch?v</a:t>
            </a:r>
            <a:r>
              <a:rPr lang="en-US" dirty="0"/>
              <a:t>=tShnkBmoe3Y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u="sng" dirty="0">
                <a:solidFill>
                  <a:schemeClr val="hlink"/>
                </a:solidFill>
                <a:hlinkClick r:id="rId3"/>
              </a:rPr>
              <a:t>https://www.thecrimson.com/article/2017/9/28/the-bitter-pill/</a:t>
            </a:r>
            <a:endParaRPr lang="en-US" dirty="0"/>
          </a:p>
          <a:p>
            <a:pPr marL="0" lvl="0" indent="0" algn="l" rtl="0">
              <a:spcBef>
                <a:spcPts val="0"/>
              </a:spcBef>
              <a:spcAft>
                <a:spcPts val="0"/>
              </a:spcAft>
              <a:buNone/>
            </a:pPr>
            <a:r>
              <a:rPr lang="en-US" u="sng" dirty="0">
                <a:solidFill>
                  <a:schemeClr val="hlink"/>
                </a:solidFill>
                <a:hlinkClick r:id="rId4"/>
              </a:rPr>
              <a:t>https://www.history.com/news/birth-control-pill-history-puerto-rico-enovid</a:t>
            </a:r>
            <a:endParaRPr lang="en-US" dirty="0"/>
          </a:p>
          <a:p>
            <a:pPr marL="0" lvl="0" indent="0" algn="l" rtl="0">
              <a:spcBef>
                <a:spcPts val="0"/>
              </a:spcBef>
              <a:spcAft>
                <a:spcPts val="0"/>
              </a:spcAft>
              <a:buNone/>
            </a:pPr>
            <a:r>
              <a:rPr lang="en-US" u="sng" dirty="0">
                <a:solidFill>
                  <a:schemeClr val="hlink"/>
                </a:solidFill>
                <a:hlinkClick r:id="rId5"/>
              </a:rPr>
              <a:t>https://www.bese.com/how-puerto-rican-women-made-birth-control-possible-at-the-expense-of-their-health/</a:t>
            </a:r>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We also want to talk about switching methods – essentially how to ensure that patients use methods so they are most likely to prevent unintended pregnancy, and less likely to have gaps in coverage. </a:t>
            </a:r>
          </a:p>
          <a:p>
            <a:pPr marL="457200" lvl="0" indent="-317500" algn="l" rtl="0">
              <a:spcBef>
                <a:spcPts val="0"/>
              </a:spcBef>
              <a:spcAft>
                <a:spcPts val="0"/>
              </a:spcAft>
              <a:buSzPts val="1400"/>
              <a:buChar char="●"/>
            </a:pPr>
            <a:r>
              <a:rPr lang="en-US" sz="1200" dirty="0"/>
              <a:t> </a:t>
            </a:r>
            <a:r>
              <a:rPr lang="en-US" sz="1200" u="sng" dirty="0">
                <a:solidFill>
                  <a:schemeClr val="hlink"/>
                </a:solidFill>
                <a:hlinkClick r:id="rId3"/>
              </a:rPr>
              <a:t>www.reproductiveaccess.org</a:t>
            </a:r>
            <a:r>
              <a:rPr lang="en-US" sz="1200" dirty="0"/>
              <a:t> is a great resource. </a:t>
            </a:r>
          </a:p>
          <a:p>
            <a:pPr marL="457200" lvl="0" indent="-317500" algn="l" rtl="0">
              <a:spcBef>
                <a:spcPts val="0"/>
              </a:spcBef>
              <a:spcAft>
                <a:spcPts val="0"/>
              </a:spcAft>
              <a:buSzPts val="1400"/>
              <a:buChar char="●"/>
            </a:pPr>
            <a:r>
              <a:rPr lang="en-US" sz="1200" dirty="0"/>
              <a:t>Generally a good rule of thumb: plan ahead by 1 week, or use back-up (condoms or abstinence) for 1 week after switching</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RHAP</a:t>
            </a:r>
          </a:p>
        </p:txBody>
      </p:sp>
    </p:spTree>
    <p:extLst>
      <p:ext uri="{BB962C8B-B14F-4D97-AF65-F5344CB8AC3E}">
        <p14:creationId xmlns:p14="http://schemas.microsoft.com/office/powerpoint/2010/main" val="1054477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04800" algn="l" rtl="0">
              <a:lnSpc>
                <a:spcPct val="100000"/>
              </a:lnSpc>
              <a:spcBef>
                <a:spcPts val="0"/>
              </a:spcBef>
              <a:spcAft>
                <a:spcPts val="0"/>
              </a:spcAft>
              <a:buClr>
                <a:srgbClr val="000000"/>
              </a:buClr>
              <a:buSzPts val="1200"/>
              <a:buChar char="●"/>
            </a:pPr>
            <a:r>
              <a:rPr lang="en-US" dirty="0">
                <a:solidFill>
                  <a:srgbClr val="000000"/>
                </a:solidFill>
              </a:rPr>
              <a:t>Again, unrelated risks are not “additive”</a:t>
            </a:r>
            <a:endParaRPr lang="en-US" sz="2400" dirty="0">
              <a:solidFill>
                <a:srgbClr val="000000"/>
              </a:solidFill>
            </a:endParaRPr>
          </a:p>
          <a:p>
            <a:pPr marL="457200" marR="0" lvl="0" indent="-317500" algn="l" rtl="0">
              <a:lnSpc>
                <a:spcPct val="100000"/>
              </a:lnSpc>
              <a:spcBef>
                <a:spcPts val="0"/>
              </a:spcBef>
              <a:spcAft>
                <a:spcPts val="0"/>
              </a:spcAft>
              <a:buClr>
                <a:srgbClr val="000000"/>
              </a:buClr>
              <a:buSzPts val="1400"/>
              <a:buChar char="●"/>
            </a:pPr>
            <a:r>
              <a:rPr lang="en-US" dirty="0">
                <a:solidFill>
                  <a:srgbClr val="000000"/>
                </a:solidFill>
              </a:rPr>
              <a:t>Counsel about switching methods- planning ahead is great, but otherwise can recommend up to 1 week of back-up when switching</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Learning by </a:t>
            </a:r>
            <a:r>
              <a:rPr lang="en-US" dirty="0" err="1"/>
              <a:t>Victoruler</a:t>
            </a:r>
            <a:r>
              <a:rPr lang="en-US" dirty="0"/>
              <a:t> from </a:t>
            </a:r>
            <a:r>
              <a:rPr lang="en-US" dirty="0" err="1"/>
              <a:t>NounProject.com</a:t>
            </a:r>
            <a:endParaRPr lang="en-US" dirty="0"/>
          </a:p>
        </p:txBody>
      </p:sp>
    </p:spTree>
    <p:extLst>
      <p:ext uri="{BB962C8B-B14F-4D97-AF65-F5344CB8AC3E}">
        <p14:creationId xmlns:p14="http://schemas.microsoft.com/office/powerpoint/2010/main" val="2957275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298450" algn="l" rtl="0">
              <a:lnSpc>
                <a:spcPct val="90000"/>
              </a:lnSpc>
              <a:spcBef>
                <a:spcPts val="0"/>
              </a:spcBef>
              <a:spcAft>
                <a:spcPts val="0"/>
              </a:spcAft>
              <a:buClr>
                <a:srgbClr val="000000"/>
              </a:buClr>
              <a:buSzPts val="1100"/>
              <a:buChar char="●"/>
            </a:pPr>
            <a:r>
              <a:rPr lang="en-US" sz="1100" dirty="0">
                <a:solidFill>
                  <a:srgbClr val="000000"/>
                </a:solidFill>
              </a:rPr>
              <a:t>Stable hemoglobin of 11</a:t>
            </a:r>
            <a:endParaRPr lang="en-US" sz="200" dirty="0">
              <a:solidFill>
                <a:srgbClr val="000000"/>
              </a:solidFill>
            </a:endParaRPr>
          </a:p>
          <a:p>
            <a:pPr marL="457200" lvl="0" indent="-298450" algn="l" rtl="0">
              <a:lnSpc>
                <a:spcPct val="90000"/>
              </a:lnSpc>
              <a:spcBef>
                <a:spcPts val="0"/>
              </a:spcBef>
              <a:spcAft>
                <a:spcPts val="0"/>
              </a:spcAft>
              <a:buClr>
                <a:srgbClr val="000000"/>
              </a:buClr>
              <a:buSzPts val="1100"/>
              <a:buChar char="●"/>
            </a:pPr>
            <a:r>
              <a:rPr lang="en-US" sz="1100" dirty="0">
                <a:solidFill>
                  <a:srgbClr val="000000"/>
                </a:solidFill>
              </a:rPr>
              <a:t>Treated for PID last year</a:t>
            </a:r>
            <a:endParaRPr lang="en-US" sz="200" dirty="0">
              <a:solidFill>
                <a:srgbClr val="000000"/>
              </a:solidFill>
            </a:endParaRPr>
          </a:p>
          <a:p>
            <a:pPr marL="457200" lvl="0" indent="-298450" algn="l" rtl="0">
              <a:lnSpc>
                <a:spcPct val="90000"/>
              </a:lnSpc>
              <a:spcBef>
                <a:spcPts val="0"/>
              </a:spcBef>
              <a:spcAft>
                <a:spcPts val="0"/>
              </a:spcAft>
              <a:buClr>
                <a:srgbClr val="000000"/>
              </a:buClr>
              <a:buSzPts val="1100"/>
              <a:buChar char="●"/>
            </a:pPr>
            <a:r>
              <a:rPr lang="en-US" sz="1100" dirty="0">
                <a:solidFill>
                  <a:srgbClr val="000000"/>
                </a:solidFill>
              </a:rPr>
              <a:t>LMP was 3 weeks ago</a:t>
            </a:r>
            <a:endParaRPr lang="en-US" sz="200" dirty="0">
              <a:solidFill>
                <a:srgbClr val="000000"/>
              </a:solidFill>
            </a:endParaRPr>
          </a:p>
          <a:p>
            <a:pPr marL="457200" lvl="0" indent="-298450" algn="l" rtl="0">
              <a:lnSpc>
                <a:spcPct val="90000"/>
              </a:lnSpc>
              <a:spcBef>
                <a:spcPts val="0"/>
              </a:spcBef>
              <a:spcAft>
                <a:spcPts val="0"/>
              </a:spcAft>
              <a:buClr>
                <a:srgbClr val="000000"/>
              </a:buClr>
              <a:buSzPts val="1100"/>
              <a:buChar char="●"/>
            </a:pPr>
            <a:r>
              <a:rPr lang="en-US" sz="1100" dirty="0">
                <a:solidFill>
                  <a:srgbClr val="000000"/>
                </a:solidFill>
              </a:rPr>
              <a:t>Unprotected sex 4 days ago</a:t>
            </a:r>
            <a:endParaRPr lang="en-US" sz="200" dirty="0">
              <a:solidFill>
                <a:srgbClr val="000000"/>
              </a:solidFill>
            </a:endParaRPr>
          </a:p>
          <a:p>
            <a:pPr marL="0" lvl="0" indent="0" algn="l" rtl="0">
              <a:spcBef>
                <a:spcPts val="0"/>
              </a:spcBef>
              <a:spcAft>
                <a:spcPts val="0"/>
              </a:spcAft>
              <a:buNone/>
            </a:pPr>
            <a:endParaRPr lang="en-US" sz="300" dirty="0">
              <a:solidFill>
                <a:srgbClr val="000000"/>
              </a:solidFill>
            </a:endParaRP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https://</a:t>
            </a:r>
            <a:r>
              <a:rPr lang="en-US" sz="1200" dirty="0" err="1"/>
              <a:t>www.flickr.com</a:t>
            </a:r>
            <a:r>
              <a:rPr lang="en-US" sz="1200" dirty="0"/>
              <a:t>/photos/</a:t>
            </a:r>
            <a:r>
              <a:rPr lang="en-US" sz="1200" dirty="0" err="1"/>
              <a:t>wocintechchat</a:t>
            </a:r>
            <a:r>
              <a:rPr lang="en-US" sz="1200" dirty="0"/>
              <a:t>/25703120551/</a:t>
            </a:r>
          </a:p>
        </p:txBody>
      </p:sp>
    </p:spTree>
    <p:extLst>
      <p:ext uri="{BB962C8B-B14F-4D97-AF65-F5344CB8AC3E}">
        <p14:creationId xmlns:p14="http://schemas.microsoft.com/office/powerpoint/2010/main" val="1874186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dirty="0"/>
              <a:t>We just wanted to take a moment to step aside and talk about IUDs because they are so effective at preventing pregnancy (over 99% effective, in fact), so are good for women who want to prioritize effectiveness. Let’s discuss each of these conditions. </a:t>
            </a:r>
          </a:p>
          <a:p>
            <a:pPr marL="457200" lvl="0" indent="-317500" algn="l" rtl="0">
              <a:spcBef>
                <a:spcPts val="0"/>
              </a:spcBef>
              <a:spcAft>
                <a:spcPts val="0"/>
              </a:spcAft>
              <a:buSzPts val="1400"/>
              <a:buChar char="●"/>
            </a:pPr>
            <a:r>
              <a:rPr lang="en-US" dirty="0"/>
              <a:t>Given the more local effects, there are actually very few medical contraindications for IUDs and even fewer for copper IUD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81764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rtl="0">
              <a:lnSpc>
                <a:spcPct val="100000"/>
              </a:lnSpc>
              <a:spcBef>
                <a:spcPts val="0"/>
              </a:spcBef>
              <a:spcAft>
                <a:spcPts val="0"/>
              </a:spcAft>
              <a:buClr>
                <a:srgbClr val="000000"/>
              </a:buClr>
              <a:buSzPts val="1400"/>
              <a:buChar char="●"/>
            </a:pPr>
            <a:r>
              <a:rPr lang="en-US" sz="1200" dirty="0">
                <a:solidFill>
                  <a:srgbClr val="000000"/>
                </a:solidFill>
              </a:rPr>
              <a:t>A best practice is to insert the IUD the same day she asks, and especially if it is also being used for EC</a:t>
            </a:r>
            <a:endParaRPr lang="en-US" sz="1200" b="1" dirty="0"/>
          </a:p>
          <a:p>
            <a:pPr marL="457200" lvl="0" indent="-317500" algn="l" rtl="0">
              <a:spcBef>
                <a:spcPts val="0"/>
              </a:spcBef>
              <a:spcAft>
                <a:spcPts val="0"/>
              </a:spcAft>
              <a:buSzPts val="1400"/>
              <a:buChar char="●"/>
            </a:pPr>
            <a:r>
              <a:rPr lang="en-US" sz="1200" b="1" dirty="0"/>
              <a:t>For patients with sickle cell</a:t>
            </a:r>
            <a:r>
              <a:rPr lang="en-US" sz="1200" dirty="0"/>
              <a:t> the MEC an increased risk for blood loss with Cu-IUDs. But only a “2.” Should be counseled about the risks, and individualized to her preferences and medical history. </a:t>
            </a:r>
          </a:p>
          <a:p>
            <a:pPr marL="457200" lvl="0" indent="-317500" algn="l" rtl="0">
              <a:spcBef>
                <a:spcPts val="0"/>
              </a:spcBef>
              <a:spcAft>
                <a:spcPts val="0"/>
              </a:spcAft>
              <a:buSzPts val="1400"/>
              <a:buChar char="●"/>
            </a:pPr>
            <a:r>
              <a:rPr lang="en-US" sz="1200" dirty="0"/>
              <a:t>We also have to remember that IUDs do not protect against STI/HIV/PID – so risk of STIs and desire for future pregnancy are relevant. In women at low risk for STIs, IUD insertion poses little risk for PID.  We should discuss these risks with her and use a patient-centered model for decision-making</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https://</a:t>
            </a:r>
            <a:r>
              <a:rPr lang="en-US" sz="1200" dirty="0" err="1"/>
              <a:t>www.flickr.com</a:t>
            </a:r>
            <a:r>
              <a:rPr lang="en-US" sz="1200" dirty="0"/>
              <a:t>/photos/</a:t>
            </a:r>
            <a:r>
              <a:rPr lang="en-US" sz="1200" dirty="0" err="1"/>
              <a:t>wocintechchat</a:t>
            </a:r>
            <a:r>
              <a:rPr lang="en-US" sz="1200" dirty="0"/>
              <a:t>/25171589413/</a:t>
            </a:r>
          </a:p>
        </p:txBody>
      </p:sp>
    </p:spTree>
    <p:extLst>
      <p:ext uri="{BB962C8B-B14F-4D97-AF65-F5344CB8AC3E}">
        <p14:creationId xmlns:p14="http://schemas.microsoft.com/office/powerpoint/2010/main" val="749030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Another issue to consider when prescribing EC is co-administration with a progestin. There is some evidence that if Ella is administered at the same time as starting a progestin-containing method, Ella may be less effective. </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931549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lnSpc>
                <a:spcPct val="90000"/>
              </a:lnSpc>
              <a:spcBef>
                <a:spcPts val="0"/>
              </a:spcBef>
              <a:spcAft>
                <a:spcPts val="0"/>
              </a:spcAft>
              <a:buClr>
                <a:srgbClr val="000000"/>
              </a:buClr>
              <a:buSzPts val="1400"/>
              <a:buChar char="●"/>
            </a:pPr>
            <a:r>
              <a:rPr lang="en-US" dirty="0">
                <a:solidFill>
                  <a:srgbClr val="000000"/>
                </a:solidFill>
              </a:rPr>
              <a:t>Quick starting IUDs includes the option for using them as EC</a:t>
            </a:r>
          </a:p>
          <a:p>
            <a:pPr marL="457200" lvl="0" indent="-317500" algn="l" rtl="0">
              <a:lnSpc>
                <a:spcPct val="90000"/>
              </a:lnSpc>
              <a:spcBef>
                <a:spcPts val="0"/>
              </a:spcBef>
              <a:spcAft>
                <a:spcPts val="0"/>
              </a:spcAft>
              <a:buClr>
                <a:srgbClr val="000000"/>
              </a:buClr>
              <a:buSzPts val="1400"/>
              <a:buChar char="●"/>
            </a:pPr>
            <a:r>
              <a:rPr lang="en-US" sz="2400" dirty="0">
                <a:solidFill>
                  <a:srgbClr val="000000"/>
                </a:solidFill>
              </a:rPr>
              <a:t>The </a:t>
            </a:r>
            <a:r>
              <a:rPr lang="en-US" dirty="0">
                <a:solidFill>
                  <a:srgbClr val="000000"/>
                </a:solidFill>
              </a:rPr>
              <a:t>most effective</a:t>
            </a:r>
            <a:r>
              <a:rPr lang="en-US" sz="2400" dirty="0">
                <a:solidFill>
                  <a:srgbClr val="000000"/>
                </a:solidFill>
              </a:rPr>
              <a:t> </a:t>
            </a:r>
            <a:r>
              <a:rPr lang="en-US" dirty="0">
                <a:solidFill>
                  <a:srgbClr val="000000"/>
                </a:solidFill>
              </a:rPr>
              <a:t>EC</a:t>
            </a:r>
            <a:r>
              <a:rPr lang="en-US" sz="2400" dirty="0">
                <a:solidFill>
                  <a:srgbClr val="000000"/>
                </a:solidFill>
              </a:rPr>
              <a:t> is the IUD (Cu or </a:t>
            </a:r>
            <a:r>
              <a:rPr lang="en-US" dirty="0">
                <a:solidFill>
                  <a:srgbClr val="000000"/>
                </a:solidFill>
              </a:rPr>
              <a:t>52-mg LNG)</a:t>
            </a:r>
            <a:r>
              <a:rPr lang="en-US" sz="2400" dirty="0">
                <a:solidFill>
                  <a:srgbClr val="000000"/>
                </a:solidFill>
              </a:rPr>
              <a:t>; </a:t>
            </a:r>
            <a:r>
              <a:rPr lang="en-US" dirty="0">
                <a:solidFill>
                  <a:srgbClr val="000000"/>
                </a:solidFill>
              </a:rPr>
              <a:t>next</a:t>
            </a:r>
            <a:r>
              <a:rPr lang="en-US" sz="2400" dirty="0">
                <a:solidFill>
                  <a:srgbClr val="000000"/>
                </a:solidFill>
              </a:rPr>
              <a:t> is Ulipristal Acetate </a:t>
            </a:r>
            <a:endParaRPr lang="en-US" dirty="0">
              <a:solidFill>
                <a:srgbClr val="000000"/>
              </a:solidFill>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dirty="0">
                <a:solidFill>
                  <a:srgbClr val="000000"/>
                </a:solidFill>
              </a:rPr>
              <a:t>Image: </a:t>
            </a:r>
            <a:r>
              <a:rPr lang="en-US" dirty="0" err="1">
                <a:solidFill>
                  <a:srgbClr val="000000"/>
                </a:solidFill>
              </a:rPr>
              <a:t>Delwar</a:t>
            </a:r>
            <a:r>
              <a:rPr lang="en-US" dirty="0">
                <a:solidFill>
                  <a:srgbClr val="000000"/>
                </a:solidFill>
              </a:rPr>
              <a:t> Hossain from Noun Project</a:t>
            </a:r>
          </a:p>
          <a:p>
            <a:endParaRPr lang="en-US" dirty="0"/>
          </a:p>
        </p:txBody>
      </p:sp>
    </p:spTree>
    <p:extLst>
      <p:ext uri="{BB962C8B-B14F-4D97-AF65-F5344CB8AC3E}">
        <p14:creationId xmlns:p14="http://schemas.microsoft.com/office/powerpoint/2010/main" val="2326511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Clr>
                <a:srgbClr val="44697D"/>
              </a:buClr>
              <a:buSzPts val="1400"/>
              <a:buChar char="●"/>
            </a:pPr>
            <a:r>
              <a:rPr lang="en-US" sz="1200" dirty="0">
                <a:solidFill>
                  <a:srgbClr val="44697D"/>
                </a:solidFill>
              </a:rPr>
              <a:t>past medical history is notable for migraines without aura, recently diagnosed with Lupus which is so far, uncomplicated. </a:t>
            </a:r>
          </a:p>
          <a:p>
            <a:pPr marL="0" lvl="0" indent="0" algn="l" rtl="0">
              <a:spcBef>
                <a:spcPts val="0"/>
              </a:spcBef>
              <a:spcAft>
                <a:spcPts val="0"/>
              </a:spcAft>
              <a:buClr>
                <a:schemeClr val="dk1"/>
              </a:buClr>
              <a:buFont typeface="Arial"/>
              <a:buNone/>
            </a:pPr>
            <a:endParaRPr lang="en-US" sz="1200" dirty="0">
              <a:solidFill>
                <a:srgbClr val="44697D"/>
              </a:solidFill>
            </a:endParaRPr>
          </a:p>
          <a:p>
            <a:pPr marL="0" lvl="0" indent="0" algn="l" rtl="0">
              <a:spcBef>
                <a:spcPts val="0"/>
              </a:spcBef>
              <a:spcAft>
                <a:spcPts val="0"/>
              </a:spcAft>
              <a:buNone/>
            </a:pPr>
            <a:r>
              <a:rPr lang="en-US" sz="1200" dirty="0"/>
              <a:t>Image: https://</a:t>
            </a:r>
            <a:r>
              <a:rPr lang="en-US" sz="1200" dirty="0" err="1"/>
              <a:t>www.flickr.com</a:t>
            </a:r>
            <a:r>
              <a:rPr lang="en-US" sz="1200" dirty="0"/>
              <a:t>/photos/</a:t>
            </a:r>
            <a:r>
              <a:rPr lang="en-US" sz="1200" dirty="0" err="1"/>
              <a:t>wocintechchat</a:t>
            </a:r>
            <a:r>
              <a:rPr lang="en-US" sz="1200" dirty="0"/>
              <a:t>/25497475240/</a:t>
            </a:r>
          </a:p>
        </p:txBody>
      </p:sp>
    </p:spTree>
    <p:extLst>
      <p:ext uri="{BB962C8B-B14F-4D97-AF65-F5344CB8AC3E}">
        <p14:creationId xmlns:p14="http://schemas.microsoft.com/office/powerpoint/2010/main" val="870480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So let’s take a look at our MEC app. You can search by medical condition and find migraines without aura. Noting that migraines </a:t>
            </a:r>
            <a:r>
              <a:rPr lang="en-US" sz="1200" u="sng" dirty="0"/>
              <a:t>with </a:t>
            </a:r>
            <a:r>
              <a:rPr lang="en-US" sz="1200" dirty="0"/>
              <a:t>aura are a separate category. </a:t>
            </a:r>
          </a:p>
          <a:p>
            <a:pPr marL="457200" lvl="0" indent="-317500" algn="l" rtl="0">
              <a:spcBef>
                <a:spcPts val="0"/>
              </a:spcBef>
              <a:spcAft>
                <a:spcPts val="0"/>
              </a:spcAft>
              <a:buSzPts val="1400"/>
              <a:buChar char="●"/>
            </a:pPr>
            <a:r>
              <a:rPr lang="en-US" sz="1200" dirty="0"/>
              <a:t>You can also search for lupus and select lupus without comorbidities. </a:t>
            </a:r>
          </a:p>
          <a:p>
            <a:pPr marL="457200" lvl="0" indent="-317500" algn="l" rtl="0">
              <a:spcBef>
                <a:spcPts val="0"/>
              </a:spcBef>
              <a:spcAft>
                <a:spcPts val="0"/>
              </a:spcAft>
              <a:buSzPts val="1400"/>
              <a:buChar char="●"/>
            </a:pPr>
            <a:r>
              <a:rPr lang="en-US" sz="1200" dirty="0"/>
              <a:t>When you do that, you’ll find that CHCs receive a score of 2 for both migraines without aura and Lupus without comorbidities. </a:t>
            </a:r>
          </a:p>
          <a:p>
            <a:pPr marL="457200" lvl="0" indent="-317500" algn="l" rtl="0">
              <a:spcBef>
                <a:spcPts val="0"/>
              </a:spcBef>
              <a:spcAft>
                <a:spcPts val="0"/>
              </a:spcAft>
              <a:buSzPts val="1400"/>
              <a:buChar char="●"/>
            </a:pPr>
            <a:r>
              <a:rPr lang="en-US" sz="1200" dirty="0"/>
              <a:t>You can click on the arrow to see the rationale behind the level 2 recommendation. </a:t>
            </a:r>
          </a:p>
          <a:p>
            <a:pPr marL="0" lvl="0" indent="0" algn="l" rtl="0">
              <a:spcBef>
                <a:spcPts val="0"/>
              </a:spcBef>
              <a:spcAft>
                <a:spcPts val="0"/>
              </a:spcAft>
              <a:buNone/>
            </a:pPr>
            <a:endParaRPr lang="en-US" sz="1200" b="1" u="sng" dirty="0"/>
          </a:p>
          <a:p>
            <a:pPr marL="0" lvl="0" indent="0" algn="l" rtl="0">
              <a:spcBef>
                <a:spcPts val="0"/>
              </a:spcBef>
              <a:spcAft>
                <a:spcPts val="0"/>
              </a:spcAft>
              <a:buNone/>
            </a:pPr>
            <a:r>
              <a:rPr lang="en-US" sz="1200" b="1" u="sng" dirty="0"/>
              <a:t>From the MEC:</a:t>
            </a:r>
            <a:endParaRPr lang="en-US" sz="1200" dirty="0"/>
          </a:p>
          <a:p>
            <a:pPr marL="0" lvl="0" indent="0" algn="l" rtl="0">
              <a:spcBef>
                <a:spcPts val="0"/>
              </a:spcBef>
              <a:spcAft>
                <a:spcPts val="0"/>
              </a:spcAft>
              <a:buNone/>
            </a:pPr>
            <a:endParaRPr lang="en-US" sz="1200" b="1" dirty="0"/>
          </a:p>
          <a:p>
            <a:pPr marL="0" lvl="0" indent="0" algn="l" rtl="0">
              <a:spcBef>
                <a:spcPts val="0"/>
              </a:spcBef>
              <a:spcAft>
                <a:spcPts val="0"/>
              </a:spcAft>
              <a:buNone/>
            </a:pPr>
            <a:r>
              <a:rPr lang="en-US" sz="1200" dirty="0"/>
              <a:t>Migraines without aura are a 2</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Lupus is a 2 if uncomplicated</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Both increase risk of stroke</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2+2 = 3 …</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2634079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What role does her age play in the risk factors for estrogen containing contraception?</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What if she had been 42 or 45?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In the US, the median age of menopause is 51, but the range is wide spanning from 40-60 (</a:t>
            </a:r>
            <a:r>
              <a:rPr lang="en-US" sz="1200" b="0" i="0" dirty="0">
                <a:solidFill>
                  <a:schemeClr val="dk1"/>
                </a:solidFill>
                <a:latin typeface="+mn-lt"/>
                <a:ea typeface="+mn-ea"/>
                <a:cs typeface="+mn-cs"/>
                <a:sym typeface="Calibri"/>
              </a:rPr>
              <a:t>Klein, David A., James J. Arnold, and Erika S. Reese. "Provision of Contraception: Key Recommendations from the CDC." </a:t>
            </a:r>
            <a:r>
              <a:rPr lang="en-US" sz="1200" b="0" i="1" dirty="0">
                <a:solidFill>
                  <a:schemeClr val="dk1"/>
                </a:solidFill>
                <a:latin typeface="+mn-lt"/>
                <a:ea typeface="+mn-ea"/>
                <a:cs typeface="+mn-cs"/>
                <a:sym typeface="Calibri"/>
              </a:rPr>
              <a:t>American family physician</a:t>
            </a:r>
            <a:r>
              <a:rPr lang="en-US" sz="1200" b="0" i="0" dirty="0">
                <a:solidFill>
                  <a:schemeClr val="dk1"/>
                </a:solidFill>
                <a:latin typeface="+mn-lt"/>
                <a:ea typeface="+mn-ea"/>
                <a:cs typeface="+mn-cs"/>
                <a:sym typeface="Calibri"/>
              </a:rPr>
              <a:t> 91.9 2015)</a:t>
            </a:r>
            <a:r>
              <a:rPr lang="en-US" sz="1200" dirty="0"/>
              <a:t>. Although fertility does decrease after age 40, it’s not as much as is generally assumed and 75% of pregnancies in women over age 40 are unplanned (</a:t>
            </a:r>
            <a:r>
              <a:rPr lang="en-US" sz="1200" b="0" i="0" dirty="0">
                <a:solidFill>
                  <a:schemeClr val="dk1"/>
                </a:solidFill>
                <a:latin typeface="+mn-lt"/>
                <a:ea typeface="+mn-ea"/>
                <a:cs typeface="+mn-cs"/>
                <a:sym typeface="Calibri"/>
              </a:rPr>
              <a:t>Long, Margaret E., et al. "Contraception and hormonal management in the perimenopause." </a:t>
            </a:r>
            <a:r>
              <a:rPr lang="en-US" sz="1200" b="0" i="1" dirty="0">
                <a:solidFill>
                  <a:schemeClr val="dk1"/>
                </a:solidFill>
                <a:latin typeface="+mn-lt"/>
                <a:ea typeface="+mn-ea"/>
                <a:cs typeface="+mn-cs"/>
                <a:sym typeface="Calibri"/>
              </a:rPr>
              <a:t>Journal of Women's Health</a:t>
            </a:r>
            <a:r>
              <a:rPr lang="en-US" sz="1200" b="0" i="0" dirty="0">
                <a:solidFill>
                  <a:schemeClr val="dk1"/>
                </a:solidFill>
                <a:latin typeface="+mn-lt"/>
                <a:ea typeface="+mn-ea"/>
                <a:cs typeface="+mn-cs"/>
                <a:sym typeface="Calibri"/>
              </a:rPr>
              <a:t> 24.1 (2015): 3-10.). Women over age 40 are also at greater risk of complications from pregnancy includes gestational diabetes and preeclampsia. </a:t>
            </a:r>
          </a:p>
          <a:p>
            <a:pPr marL="0" lvl="0" indent="0" algn="l" rtl="0">
              <a:spcBef>
                <a:spcPts val="0"/>
              </a:spcBef>
              <a:spcAft>
                <a:spcPts val="0"/>
              </a:spcAft>
              <a:buNone/>
            </a:pPr>
            <a:r>
              <a:rPr lang="en-US" sz="1200" b="0" i="0" dirty="0">
                <a:solidFill>
                  <a:schemeClr val="dk1"/>
                </a:solidFill>
                <a:latin typeface="+mn-lt"/>
                <a:ea typeface="+mn-ea"/>
                <a:cs typeface="+mn-cs"/>
                <a:sym typeface="Calibri"/>
              </a:rPr>
              <a:t>There is a higher risk of VTE and likely MI in the population over 40 on estrogen containing contraception. However, the absolute risk of VTE and MI remains low in patients without comorbid medical problems and is much lower than that in the postpartum or prenatal periods. </a:t>
            </a:r>
          </a:p>
          <a:p>
            <a:pPr marL="0" lvl="0" indent="0" algn="l" rtl="0">
              <a:spcBef>
                <a:spcPts val="0"/>
              </a:spcBef>
              <a:spcAft>
                <a:spcPts val="0"/>
              </a:spcAft>
              <a:buNone/>
            </a:pPr>
            <a:r>
              <a:rPr lang="en-US" sz="1200" b="0" i="0" dirty="0">
                <a:solidFill>
                  <a:schemeClr val="dk1"/>
                </a:solidFill>
                <a:latin typeface="+mn-lt"/>
                <a:ea typeface="+mn-ea"/>
                <a:cs typeface="+mn-cs"/>
                <a:sym typeface="Calibri"/>
              </a:rPr>
              <a:t>There are also many benefits to CHCs including decreased risk of endometrial and ovarian cancer that must be considered. </a:t>
            </a:r>
            <a:endParaRPr lang="en-US" sz="1200" dirty="0"/>
          </a:p>
          <a:p>
            <a:pPr marL="0" lvl="0" indent="0" algn="l" rtl="0">
              <a:spcBef>
                <a:spcPts val="0"/>
              </a:spcBef>
              <a:spcAft>
                <a:spcPts val="0"/>
              </a:spcAft>
              <a:buNone/>
            </a:pPr>
            <a:r>
              <a:rPr lang="en-US" sz="1200" b="0" i="0" dirty="0">
                <a:solidFill>
                  <a:schemeClr val="dk1"/>
                </a:solidFill>
                <a:latin typeface="+mn-lt"/>
                <a:ea typeface="+mn-ea"/>
                <a:cs typeface="+mn-cs"/>
                <a:sym typeface="Calibri"/>
              </a:rPr>
              <a:t>Long, Margaret E., et al. "Contraception and hormonal management in the perimenopause." </a:t>
            </a:r>
            <a:r>
              <a:rPr lang="en-US" sz="1200" b="0" i="1" dirty="0">
                <a:solidFill>
                  <a:schemeClr val="dk1"/>
                </a:solidFill>
                <a:latin typeface="+mn-lt"/>
                <a:ea typeface="+mn-ea"/>
                <a:cs typeface="+mn-cs"/>
                <a:sym typeface="Calibri"/>
              </a:rPr>
              <a:t>Journal of Women's Health</a:t>
            </a:r>
            <a:r>
              <a:rPr lang="en-US" sz="1200" b="0" i="0" dirty="0">
                <a:solidFill>
                  <a:schemeClr val="dk1"/>
                </a:solidFill>
                <a:latin typeface="+mn-lt"/>
                <a:ea typeface="+mn-ea"/>
                <a:cs typeface="+mn-cs"/>
                <a:sym typeface="Calibri"/>
              </a:rPr>
              <a:t> 24.1 (2015): 3-10.</a:t>
            </a:r>
          </a:p>
          <a:p>
            <a:pPr marL="0" lvl="0" indent="0" algn="l" rtl="0">
              <a:spcBef>
                <a:spcPts val="0"/>
              </a:spcBef>
              <a:spcAft>
                <a:spcPts val="0"/>
              </a:spcAft>
              <a:buNone/>
            </a:pPr>
            <a:r>
              <a:rPr lang="en-US" sz="1200" b="0" i="0" dirty="0">
                <a:solidFill>
                  <a:schemeClr val="dk1"/>
                </a:solidFill>
                <a:latin typeface="+mn-lt"/>
                <a:ea typeface="+mn-ea"/>
                <a:cs typeface="+mn-cs"/>
                <a:sym typeface="Calibri"/>
              </a:rPr>
              <a:t>Expert Rec – screen patients for comorbid medical conditions that affect risk, choose low estrogen (20 mcg) pills, continue until onset of menopause. Do not use CHCs for HRT. </a:t>
            </a:r>
            <a:endParaRPr lang="en-US" sz="1200" dirty="0"/>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165983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t>Today, the legacy of coercion and bias is happening more frequently through counseling on long-acting reversible contraception (LARC). </a:t>
            </a:r>
            <a:r>
              <a:rPr lang="en-US" sz="1200" dirty="0">
                <a:solidFill>
                  <a:schemeClr val="dk1"/>
                </a:solidFill>
              </a:rPr>
              <a:t>LARC should be included as part of a well-balanced mix of contraceptive options to prevent pregnancy and to manage other health conditions not related to pregnancy. But, LARC options should be made more accessible and available to patients not because of their effectiveness in preventing pregnancy, but for the overall goal of enhancing reproductive autonomy. Reproductive autonomy means that people themselves have the power to decide and control contraceptive use, pregnancy, and childbearing.</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In the past and present, LARC methods have often been over-promoted among communities that are BIPOC, low-income, and have lower education, as well as for adolescents and so-called “high-risk” populations. This over-emphasis on pregnancy prevention in these communities undermines reproductive autonomy and perpetuates inequities in who gets to have quality, dignified, and patient-centered care.</a:t>
            </a:r>
          </a:p>
          <a:p>
            <a:pPr marL="0" lvl="0" indent="0" algn="l" rtl="0">
              <a:lnSpc>
                <a:spcPct val="115000"/>
              </a:lnSpc>
              <a:spcBef>
                <a:spcPts val="0"/>
              </a:spcBef>
              <a:spcAft>
                <a:spcPts val="0"/>
              </a:spcAft>
              <a:buNone/>
            </a:pPr>
            <a:r>
              <a:rPr lang="en-US" sz="1200" dirty="0">
                <a:solidFill>
                  <a:schemeClr val="dk1"/>
                </a:solidFill>
              </a:rPr>
              <a:t>Patient-centered contraceptive counseling for all people can enhance reproductive autonomy and prevent coercion by supporting patients with information and counseling to help them make the best decision for their health and unique circumstances. LARC may or may not be that option.</a:t>
            </a:r>
          </a:p>
          <a:p>
            <a:pPr marL="0" lvl="0" indent="0" algn="l" rtl="0">
              <a:lnSpc>
                <a:spcPct val="115000"/>
              </a:lnSpc>
              <a:spcBef>
                <a:spcPts val="0"/>
              </a:spcBef>
              <a:spcAft>
                <a:spcPts val="0"/>
              </a:spcAft>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Summary of key principles from the LARC Statement of Principles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Arial"/>
                <a:ea typeface="Arial"/>
                <a:cs typeface="Arial"/>
                <a:sym typeface="Arial"/>
              </a:rPr>
              <a:t>-</a:t>
            </a:r>
            <a:r>
              <a:rPr lang="en-US" sz="1200" dirty="0">
                <a:solidFill>
                  <a:schemeClr val="dk1"/>
                </a:solidFill>
              </a:rPr>
              <a:t>Rather than emphasize “effectiveness above all”, offer counseling based on the person’s needs, preferences, and experiences so that they have enough information to make the best decision about their birth control method</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Arial"/>
                <a:ea typeface="Arial"/>
                <a:cs typeface="Arial"/>
                <a:sym typeface="Arial"/>
              </a:rPr>
              <a:t>-</a:t>
            </a:r>
            <a:r>
              <a:rPr lang="en-US" sz="1200" dirty="0">
                <a:solidFill>
                  <a:schemeClr val="dk1"/>
                </a:solidFill>
              </a:rPr>
              <a:t>Acknowledge the complex history of LARC provision and ensure counseling is provided in a consistent, respectful manner that neither denies access nor coerces anyone into using a specific method</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Arial"/>
                <a:ea typeface="Arial"/>
                <a:cs typeface="Arial"/>
                <a:sym typeface="Arial"/>
              </a:rPr>
              <a:t>-</a:t>
            </a:r>
            <a:r>
              <a:rPr lang="en-US" sz="1200" dirty="0">
                <a:solidFill>
                  <a:schemeClr val="dk1"/>
                </a:solidFill>
              </a:rPr>
              <a:t>Provide comprehensive, scientifically accurate information about the full range of methods in a medically ethical and culturally competent manner so that each person is supported in identifying the method that best meets their needs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Arial"/>
                <a:ea typeface="Arial"/>
                <a:cs typeface="Arial"/>
                <a:sym typeface="Arial"/>
              </a:rPr>
              <a:t>-</a:t>
            </a:r>
            <a:r>
              <a:rPr lang="en-US" sz="1200" dirty="0">
                <a:solidFill>
                  <a:schemeClr val="dk1"/>
                </a:solidFill>
              </a:rPr>
              <a:t>The decision to stop using LARC should be made by each individual with support from their clinician without judgement or obstacles</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Arial"/>
              <a:ea typeface="Arial"/>
              <a:cs typeface="Arial"/>
              <a:sym typeface="Arial"/>
            </a:endParaRPr>
          </a:p>
          <a:p>
            <a:pPr marL="0" lvl="0" indent="0" algn="l" rtl="0">
              <a:lnSpc>
                <a:spcPct val="115000"/>
              </a:lnSpc>
              <a:spcBef>
                <a:spcPts val="0"/>
              </a:spcBef>
              <a:spcAft>
                <a:spcPts val="0"/>
              </a:spcAft>
              <a:buNone/>
            </a:pPr>
            <a:r>
              <a:rPr lang="en-US" sz="1200" dirty="0">
                <a:solidFill>
                  <a:schemeClr val="dk1"/>
                </a:solidFill>
              </a:rPr>
              <a:t>Sources:</a:t>
            </a:r>
          </a:p>
          <a:p>
            <a:pPr marL="0" lvl="0" indent="0" algn="l" rtl="0">
              <a:lnSpc>
                <a:spcPct val="100000"/>
              </a:lnSpc>
              <a:spcBef>
                <a:spcPts val="360"/>
              </a:spcBef>
              <a:spcAft>
                <a:spcPts val="0"/>
              </a:spcAft>
              <a:buNone/>
            </a:pPr>
            <a:r>
              <a:rPr lang="en-US" sz="1200" dirty="0">
                <a:solidFill>
                  <a:schemeClr val="dk1"/>
                </a:solidFill>
              </a:rPr>
              <a:t>1. Sister Song &amp; National Women’s Health Network. Long-Acting Reversible Contraception Statement of Principles. </a:t>
            </a:r>
            <a:r>
              <a:rPr lang="en-US" sz="1200" u="sng" dirty="0">
                <a:solidFill>
                  <a:schemeClr val="hlink"/>
                </a:solidFill>
                <a:hlinkClick r:id="rId3"/>
              </a:rPr>
              <a:t>https://www.nwhn.org/wp-content/uploads/2017/02/LARCStatementofPrinciples.pdf</a:t>
            </a:r>
            <a:endParaRPr lang="en-US" sz="1200" dirty="0">
              <a:solidFill>
                <a:schemeClr val="dk1"/>
              </a:solidFill>
            </a:endParaRPr>
          </a:p>
          <a:p>
            <a:pPr marL="0" lvl="0" indent="0" algn="l" rtl="0">
              <a:lnSpc>
                <a:spcPct val="100000"/>
              </a:lnSpc>
              <a:spcBef>
                <a:spcPts val="360"/>
              </a:spcBef>
              <a:spcAft>
                <a:spcPts val="0"/>
              </a:spcAft>
              <a:buClr>
                <a:schemeClr val="dk1"/>
              </a:buClr>
              <a:buSzPts val="1100"/>
              <a:buFont typeface="Arial"/>
              <a:buNone/>
            </a:pPr>
            <a:r>
              <a:rPr lang="en-US" sz="1200" dirty="0">
                <a:solidFill>
                  <a:schemeClr val="dk1"/>
                </a:solidFill>
              </a:rPr>
              <a:t>2. Gomez AM, Fuentes L, Allina A. Women or LARC first? Reproductive autonomy and the promotion of long-acting reversible contraceptive methods. </a:t>
            </a:r>
            <a:r>
              <a:rPr lang="en-US" sz="1200" dirty="0" err="1">
                <a:solidFill>
                  <a:schemeClr val="dk1"/>
                </a:solidFill>
              </a:rPr>
              <a:t>Perspect</a:t>
            </a:r>
            <a:r>
              <a:rPr lang="en-US" sz="1200" dirty="0">
                <a:solidFill>
                  <a:schemeClr val="dk1"/>
                </a:solidFill>
              </a:rPr>
              <a:t> Sex </a:t>
            </a:r>
            <a:r>
              <a:rPr lang="en-US" sz="1200" dirty="0" err="1">
                <a:solidFill>
                  <a:schemeClr val="dk1"/>
                </a:solidFill>
              </a:rPr>
              <a:t>Reprod</a:t>
            </a:r>
            <a:r>
              <a:rPr lang="en-US" sz="1200" dirty="0">
                <a:solidFill>
                  <a:schemeClr val="dk1"/>
                </a:solidFill>
              </a:rPr>
              <a:t> Health. 2014;46(3):171-175. doi:10.1363/46e1614</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427170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if CHCs receive a 2 recommendation for both of these conditions and a 1 for age, what does 2 + 2 + 1 equal in Audrey’s case?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in this case, the rationale for the level 2 recommendation for migraines without aura and uncomplicated SLE is increased risk of stroke. Since the risks are the same, we should be concerned that the risks could be additive, so in this case, 2 + 2 ≈ 3</a:t>
            </a:r>
          </a:p>
          <a:p>
            <a:pPr marL="0" lvl="0" indent="0" algn="l" rtl="0">
              <a:spcBef>
                <a:spcPts val="0"/>
              </a:spcBef>
              <a:spcAft>
                <a:spcPts val="0"/>
              </a:spcAft>
              <a:buNone/>
            </a:pPr>
            <a:endParaRPr lang="en-US" b="1" u="sng" dirty="0"/>
          </a:p>
          <a:p>
            <a:pPr marL="0" lvl="0" indent="0" algn="l" rtl="0">
              <a:spcBef>
                <a:spcPts val="0"/>
              </a:spcBef>
              <a:spcAft>
                <a:spcPts val="0"/>
              </a:spcAft>
              <a:buClr>
                <a:schemeClr val="dk1"/>
              </a:buClr>
              <a:buFont typeface="Arial"/>
              <a:buNone/>
            </a:pPr>
            <a:r>
              <a:rPr lang="en-US" dirty="0"/>
              <a:t>In the vast majority of cases, it would be difficult to say that 2 + 2 = 4, because combining risks in this way is theoretical. Either way, it is important to communicate the theoretical concerns and the uncertainty surrounding safety for your patient and their unique combination of medical conditions</a:t>
            </a:r>
            <a:endParaRPr lang="en-US" b="1" u="sng" dirty="0"/>
          </a:p>
          <a:p>
            <a:pPr marL="0" lvl="0" indent="0" algn="l" rtl="0">
              <a:spcBef>
                <a:spcPts val="0"/>
              </a:spcBef>
              <a:spcAft>
                <a:spcPts val="0"/>
              </a:spcAft>
              <a:buNone/>
            </a:pPr>
            <a:endParaRPr lang="en-US" b="1" u="sng" dirty="0"/>
          </a:p>
          <a:p>
            <a:pPr marL="0" lvl="0" indent="0" algn="l" rtl="0">
              <a:spcBef>
                <a:spcPts val="0"/>
              </a:spcBef>
              <a:spcAft>
                <a:spcPts val="0"/>
              </a:spcAft>
              <a:buNone/>
            </a:pPr>
            <a:r>
              <a:rPr lang="en-US" b="1" u="sng" dirty="0"/>
              <a:t>From the MEC:</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Migraines without aura are a 2</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Lupus is a 2 if uncomplicated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Both increase risk of stroke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again for this case, 2+2 </a:t>
            </a:r>
            <a:r>
              <a:rPr lang="en-US" dirty="0">
                <a:solidFill>
                  <a:srgbClr val="44697D"/>
                </a:solidFill>
              </a:rPr>
              <a:t>≈</a:t>
            </a:r>
            <a:r>
              <a:rPr lang="en-US" dirty="0"/>
              <a:t> 3 but the other issue is Audrey’s age which is approaching 40, when COCs become a “2” pretty much because all medical risks start to go up at that point…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694505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dirty="0"/>
              <a:t>As people start to have increasing numbers of medical conditions, finding an acceptable contraceptive method that is safe for the patient can get harder. Don’t forget to discuss permanent methods, even if you don’t provide them yourself</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200" dirty="0"/>
          </a:p>
          <a:p>
            <a:r>
              <a:rPr lang="en-US" sz="1200" dirty="0"/>
              <a:t>Photo Credit: RHAP</a:t>
            </a:r>
          </a:p>
          <a:p>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2462361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remember, to assess the pathway of 2 recommendations! When both medical conditions increase risk via the same physiologic pathway, risk is additive. This is in contrast to cases earlier in this session when risk was not additive as the pathways were different.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it’s important to keep in mind that pregnancy is always a higher risk than birth control method. If Audrey’s risk of stroke is increased with the estrogen component in combined hormonal contraception, increases in hormone levels with pregnancy are much higher and more risky.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are safer methods of contraception for Audrey, specifically progesterone only methods including pills, the depo injection, Implant and IUDs and nonhormonal methods including the copper IUD. In this patient encounter, a discussion of the risks of CHCs would be incomplete without a discussion of the risk of pregnancy and alternative methods of contraception.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we haven’t really mentioned it yet during this lecture, but vasectomy is an important option to discuss with patients. Audrey and her partner may be done with child bearing and vasectomy is a much simpler, safer procedure than female sterilization especially for women with medical comorbidities!</a:t>
            </a:r>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Photo Credit: Learning by </a:t>
            </a:r>
            <a:r>
              <a:rPr lang="en-US" dirty="0" err="1"/>
              <a:t>Victoruler</a:t>
            </a:r>
            <a:r>
              <a:rPr lang="en-US" dirty="0"/>
              <a:t> from </a:t>
            </a:r>
            <a:r>
              <a:rPr lang="en-US" dirty="0" err="1"/>
              <a:t>NounProject.com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4055055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rgbClr val="000000"/>
                </a:solidFill>
                <a:latin typeface="Times"/>
                <a:ea typeface="Times"/>
                <a:cs typeface="Times"/>
                <a:sym typeface="Times"/>
              </a:rPr>
              <a:t>Our next case is Julie. Julie is a 17 year old G2P0 with past medical history notable for 2 abortions and depression which is stable on sertraline</a:t>
            </a:r>
            <a:endParaRPr lang="en-US" sz="1200" dirty="0">
              <a:solidFill>
                <a:srgbClr val="000000"/>
              </a:solidFill>
            </a:endParaRPr>
          </a:p>
          <a:p>
            <a:pPr marL="0" lvl="0" indent="0" algn="l" rtl="0">
              <a:spcBef>
                <a:spcPts val="0"/>
              </a:spcBef>
              <a:spcAft>
                <a:spcPts val="0"/>
              </a:spcAft>
              <a:buNone/>
            </a:pPr>
            <a:endParaRPr lang="en-US" sz="1200" dirty="0">
              <a:solidFill>
                <a:srgbClr val="000000"/>
              </a:solidFill>
              <a:latin typeface="Times"/>
              <a:ea typeface="Times"/>
              <a:cs typeface="Times"/>
              <a:sym typeface="Times"/>
            </a:endParaRPr>
          </a:p>
          <a:p>
            <a:pPr marL="0" lvl="0" indent="0" algn="l" rtl="0">
              <a:spcBef>
                <a:spcPts val="0"/>
              </a:spcBef>
              <a:spcAft>
                <a:spcPts val="0"/>
              </a:spcAft>
              <a:buNone/>
            </a:pPr>
            <a:r>
              <a:rPr lang="en-US" sz="1200" dirty="0">
                <a:solidFill>
                  <a:srgbClr val="000000"/>
                </a:solidFill>
                <a:latin typeface="Times"/>
                <a:ea typeface="Times"/>
                <a:cs typeface="Times"/>
                <a:sym typeface="Times"/>
              </a:rPr>
              <a:t>She comes to the office interested in learning more about the IUD. </a:t>
            </a:r>
            <a:endParaRPr lang="en-US" sz="1200" dirty="0">
              <a:solidFill>
                <a:srgbClr val="000000"/>
              </a:solidFill>
            </a:endParaRPr>
          </a:p>
          <a:p>
            <a:pPr marL="0" lvl="0" indent="0" algn="l" rtl="0">
              <a:spcBef>
                <a:spcPts val="0"/>
              </a:spcBef>
              <a:spcAft>
                <a:spcPts val="0"/>
              </a:spcAft>
              <a:buNone/>
            </a:pPr>
            <a:endParaRPr lang="en-US" sz="1200" dirty="0">
              <a:solidFill>
                <a:srgbClr val="000000"/>
              </a:solidFill>
              <a:latin typeface="Times"/>
              <a:ea typeface="Times"/>
              <a:cs typeface="Times"/>
              <a:sym typeface="Times"/>
            </a:endParaRPr>
          </a:p>
          <a:p>
            <a:pPr marL="0" lvl="0" indent="0" algn="l" rtl="0">
              <a:spcBef>
                <a:spcPts val="0"/>
              </a:spcBef>
              <a:spcAft>
                <a:spcPts val="0"/>
              </a:spcAft>
              <a:buNone/>
            </a:pPr>
            <a:r>
              <a:rPr lang="en-US" sz="1200" dirty="0">
                <a:solidFill>
                  <a:srgbClr val="000000"/>
                </a:solidFill>
                <a:latin typeface="Times"/>
                <a:ea typeface="Times"/>
                <a:cs typeface="Times"/>
                <a:sym typeface="Times"/>
              </a:rPr>
              <a:t>So for Julie, the important factors to consider are that she is nulliparous, a teenager, has a history of an STI and has a history of depression. </a:t>
            </a:r>
            <a:endParaRPr lang="en-US" sz="1200" dirty="0">
              <a:solidFill>
                <a:srgbClr val="000000"/>
              </a:solidFill>
            </a:endParaRPr>
          </a:p>
          <a:p>
            <a:pPr marL="0" lvl="0" indent="0" algn="l" rtl="0">
              <a:spcBef>
                <a:spcPts val="0"/>
              </a:spcBef>
              <a:spcAft>
                <a:spcPts val="0"/>
              </a:spcAft>
              <a:buNone/>
            </a:pPr>
            <a:endParaRPr lang="en-US" sz="1200" dirty="0">
              <a:solidFill>
                <a:srgbClr val="000000"/>
              </a:solidFill>
              <a:latin typeface="Times"/>
              <a:ea typeface="Times"/>
              <a:cs typeface="Times"/>
              <a:sym typeface="Times"/>
            </a:endParaRPr>
          </a:p>
          <a:p>
            <a:pPr marL="0" lvl="0" indent="0" algn="l" rtl="0">
              <a:spcBef>
                <a:spcPts val="0"/>
              </a:spcBef>
              <a:spcAft>
                <a:spcPts val="0"/>
              </a:spcAft>
              <a:buNone/>
            </a:pPr>
            <a:r>
              <a:rPr lang="en-US" sz="1200" dirty="0">
                <a:solidFill>
                  <a:srgbClr val="000000"/>
                </a:solidFill>
                <a:latin typeface="Times"/>
                <a:ea typeface="Times"/>
                <a:cs typeface="Times"/>
                <a:sym typeface="Times"/>
              </a:rPr>
              <a:t>When you do that, you’ll see the IUDs in nulliparous women are a “2” for conflicting evidence around the risks of infertility although well-conducted studies do not find a link. </a:t>
            </a:r>
            <a:endParaRPr lang="en-US" sz="1200" dirty="0">
              <a:solidFill>
                <a:srgbClr val="000000"/>
              </a:solidFill>
            </a:endParaRPr>
          </a:p>
          <a:p>
            <a:pPr marL="0" lvl="0" indent="0" algn="l" rtl="0">
              <a:spcBef>
                <a:spcPts val="0"/>
              </a:spcBef>
              <a:spcAft>
                <a:spcPts val="0"/>
              </a:spcAft>
              <a:buNone/>
            </a:pPr>
            <a:r>
              <a:rPr lang="en-US" sz="1200" dirty="0">
                <a:solidFill>
                  <a:srgbClr val="000000"/>
                </a:solidFill>
                <a:latin typeface="Times"/>
                <a:ea typeface="Times"/>
                <a:cs typeface="Times"/>
                <a:sym typeface="Times"/>
              </a:rPr>
              <a:t>It’s also safe for teenagers to have IUDs, though this is an MEC 2 because of slightly increased risk of expulsion and increased incidence of STIs in this age group. </a:t>
            </a:r>
          </a:p>
          <a:p>
            <a:pPr marL="0" lvl="0" indent="0" algn="l" rtl="0">
              <a:spcBef>
                <a:spcPts val="0"/>
              </a:spcBef>
              <a:spcAft>
                <a:spcPts val="0"/>
              </a:spcAft>
              <a:buNone/>
            </a:pPr>
            <a:r>
              <a:rPr lang="en-US" sz="1200" dirty="0">
                <a:solidFill>
                  <a:srgbClr val="000000"/>
                </a:solidFill>
                <a:latin typeface="Times"/>
                <a:ea typeface="Times"/>
                <a:cs typeface="Times"/>
                <a:sym typeface="Times"/>
              </a:rPr>
              <a:t>When you look at the MEC for depression, you’ll see that all contraceptive methods receive a risk rating of “1”. </a:t>
            </a:r>
            <a:endParaRPr lang="en-US" sz="1200" dirty="0">
              <a:solidFill>
                <a:srgbClr val="000000"/>
              </a:solidFill>
            </a:endParaRPr>
          </a:p>
          <a:p>
            <a:pPr marL="0" lvl="0" indent="0" algn="l" rtl="0">
              <a:spcBef>
                <a:spcPts val="0"/>
              </a:spcBef>
              <a:spcAft>
                <a:spcPts val="0"/>
              </a:spcAft>
              <a:buNone/>
            </a:pPr>
            <a:endParaRPr lang="en-US" sz="1200" dirty="0">
              <a:solidFill>
                <a:srgbClr val="000000"/>
              </a:solidFill>
              <a:latin typeface="Times"/>
              <a:ea typeface="Times"/>
              <a:cs typeface="Times"/>
              <a:sym typeface="Times"/>
            </a:endParaRPr>
          </a:p>
          <a:p>
            <a:pPr marL="0" lvl="0" indent="0" algn="l" rtl="0">
              <a:spcBef>
                <a:spcPts val="0"/>
              </a:spcBef>
              <a:spcAft>
                <a:spcPts val="0"/>
              </a:spcAft>
              <a:buNone/>
            </a:pPr>
            <a:r>
              <a:rPr lang="en-US" sz="1200" dirty="0">
                <a:solidFill>
                  <a:srgbClr val="000000"/>
                </a:solidFill>
                <a:latin typeface="Times"/>
                <a:ea typeface="Times"/>
                <a:cs typeface="Times"/>
                <a:sym typeface="Times"/>
              </a:rPr>
              <a:t>Image: https://</a:t>
            </a:r>
            <a:r>
              <a:rPr lang="en-US" sz="1200" dirty="0" err="1">
                <a:solidFill>
                  <a:srgbClr val="000000"/>
                </a:solidFill>
                <a:latin typeface="Times"/>
                <a:ea typeface="Times"/>
                <a:cs typeface="Times"/>
                <a:sym typeface="Times"/>
              </a:rPr>
              <a:t>www.flickr.com</a:t>
            </a:r>
            <a:r>
              <a:rPr lang="en-US" sz="1200" dirty="0">
                <a:solidFill>
                  <a:srgbClr val="000000"/>
                </a:solidFill>
                <a:latin typeface="Times"/>
                <a:ea typeface="Times"/>
                <a:cs typeface="Times"/>
                <a:sym typeface="Times"/>
              </a:rPr>
              <a:t>/photos/</a:t>
            </a:r>
            <a:r>
              <a:rPr lang="en-US" sz="1200" dirty="0" err="1">
                <a:solidFill>
                  <a:srgbClr val="000000"/>
                </a:solidFill>
                <a:latin typeface="Times"/>
                <a:ea typeface="Times"/>
                <a:cs typeface="Times"/>
                <a:sym typeface="Times"/>
              </a:rPr>
              <a:t>wocintechchat</a:t>
            </a:r>
            <a:r>
              <a:rPr lang="en-US" sz="1200" dirty="0">
                <a:solidFill>
                  <a:srgbClr val="000000"/>
                </a:solidFill>
                <a:latin typeface="Times"/>
                <a:ea typeface="Times"/>
                <a:cs typeface="Times"/>
                <a:sym typeface="Times"/>
              </a:rPr>
              <a:t>/21911139353/</a:t>
            </a:r>
            <a:endParaRPr lang="en-US" sz="1200" dirty="0">
              <a:solidFill>
                <a:srgbClr val="000000"/>
              </a:solidFill>
            </a:endParaRPr>
          </a:p>
        </p:txBody>
      </p:sp>
    </p:spTree>
    <p:extLst>
      <p:ext uri="{BB962C8B-B14F-4D97-AF65-F5344CB8AC3E}">
        <p14:creationId xmlns:p14="http://schemas.microsoft.com/office/powerpoint/2010/main" val="1528012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The CDC’s MEC states that all contraceptive methods are safe (cat 1) for patients with a history of depression, citing studies that show no increased risk of hospitalization for mood disorders or worsening of symptoms on validated scales on patients who use contraception including combined hormonal contraception.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A study published in JAMA psychiatry in 2016 using data from a Danish Registry found an increased risk of depression with all hormonal contraception use. RR varied based on age and type of contraception as seen in above graph. However, whenever you are looking at a study, it’s important to consider absolute risk, not just relative risk. When you look at absolute risk, never contraceptive users develop depression at a rate of </a:t>
            </a:r>
            <a:r>
              <a:rPr lang="en-US" sz="1200" b="0" i="0" dirty="0">
                <a:solidFill>
                  <a:schemeClr val="dk1"/>
                </a:solidFill>
                <a:latin typeface="+mn-lt"/>
                <a:ea typeface="+mn-ea"/>
                <a:cs typeface="+mn-cs"/>
                <a:sym typeface="Calibri"/>
              </a:rPr>
              <a:t>2.2 per 100 person-years. The corresponding crude incidence rates in nonusers of hormonal contraception were 1.7 per 100 person-years. So the absolute risk increase of ever using contraceptives is 0.5 per 100 person years. Overall, the effect is small. </a:t>
            </a:r>
            <a:endParaRPr lang="en-US" sz="1200" dirty="0"/>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Epidemiologists have also cautioned us against using these huge studies with small findings to guide practice, as there can be so many confounding variables that are not accounted for. Some </a:t>
            </a:r>
            <a:r>
              <a:rPr lang="en-US" sz="1200" dirty="0"/>
              <a:t>argue that a RR of 2.0 or less in a study like this is likely a result of unmeasured confounding. </a:t>
            </a: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endParaRPr lang="en-US" sz="1200" dirty="0"/>
          </a:p>
          <a:p>
            <a:pPr marL="0" lvl="0" indent="0" algn="l" rtl="0">
              <a:spcBef>
                <a:spcPts val="0"/>
              </a:spcBef>
              <a:spcAft>
                <a:spcPts val="0"/>
              </a:spcAft>
              <a:buClr>
                <a:schemeClr val="dk1"/>
              </a:buClr>
              <a:buFont typeface="Arial"/>
              <a:buNone/>
            </a:pPr>
            <a:r>
              <a:rPr lang="en-US" sz="1200" dirty="0"/>
              <a:t>Nevertheless, this study resonates strongly with some, and patients may report experiencing changes in mood related to use of hormonal contraception. Clinicians should watch for depressive symptoms and honor patients’ preferences. A safe method chosen by the patient is the one that’s most likely to succeed. I wouldn’t disqualify Julie from using hormonal contraception due to her history of depression, but I would certainly listen to her is she felt that her symptoms were worsening and make sure to counsel her on how to remove/stop whatever method she choses. </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2222593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latin typeface="Times"/>
                <a:ea typeface="Times"/>
                <a:cs typeface="Times"/>
                <a:sym typeface="Times"/>
              </a:rPr>
              <a:t>So now that we’ve determined that it’s safe for Julie to have an IUD, let’s talk about the types of IUDs and how to counsel Julie. </a:t>
            </a:r>
            <a:endParaRPr lang="en-US" sz="1200" dirty="0"/>
          </a:p>
          <a:p>
            <a:pPr marL="0" lvl="0" indent="0" algn="l" rtl="0">
              <a:spcBef>
                <a:spcPts val="0"/>
              </a:spcBef>
              <a:spcAft>
                <a:spcPts val="0"/>
              </a:spcAft>
              <a:buNone/>
            </a:pPr>
            <a:r>
              <a:rPr lang="en-US" sz="1200" dirty="0">
                <a:latin typeface="Times"/>
                <a:ea typeface="Times"/>
                <a:cs typeface="Times"/>
                <a:sym typeface="Times"/>
              </a:rPr>
              <a:t>Our previous patient knew that she wanted the copper IUD, but Julie is undecided so I would counsel her differently. </a:t>
            </a:r>
            <a:endParaRPr lang="en-US" sz="1200" dirty="0"/>
          </a:p>
          <a:p>
            <a:pPr marL="0" lvl="0" indent="0" algn="l" rtl="0">
              <a:spcBef>
                <a:spcPts val="0"/>
              </a:spcBef>
              <a:spcAft>
                <a:spcPts val="0"/>
              </a:spcAft>
              <a:buNone/>
            </a:pPr>
            <a:endParaRPr lang="en-US" sz="1200" dirty="0">
              <a:latin typeface="Times"/>
              <a:ea typeface="Times"/>
              <a:cs typeface="Times"/>
              <a:sym typeface="Times"/>
            </a:endParaRPr>
          </a:p>
          <a:p>
            <a:pPr marL="0" lvl="0" indent="0" algn="l" rtl="0">
              <a:spcBef>
                <a:spcPts val="0"/>
              </a:spcBef>
              <a:spcAft>
                <a:spcPts val="0"/>
              </a:spcAft>
              <a:buNone/>
            </a:pPr>
            <a:r>
              <a:rPr lang="en-US" sz="1200" dirty="0">
                <a:latin typeface="Times"/>
                <a:ea typeface="Times"/>
                <a:cs typeface="Times"/>
                <a:sym typeface="Times"/>
              </a:rPr>
              <a:t>There are 2 main categories of IUDs – hormonal and non-hormonal. </a:t>
            </a:r>
            <a:endParaRPr lang="en-US" sz="1200" dirty="0"/>
          </a:p>
          <a:p>
            <a:pPr marL="0" lvl="0" indent="0" algn="l" rtl="0">
              <a:spcBef>
                <a:spcPts val="0"/>
              </a:spcBef>
              <a:spcAft>
                <a:spcPts val="0"/>
              </a:spcAft>
              <a:buNone/>
            </a:pPr>
            <a:r>
              <a:rPr lang="en-US" sz="1200" dirty="0">
                <a:latin typeface="Times"/>
                <a:ea typeface="Times"/>
                <a:cs typeface="Times"/>
                <a:sym typeface="Times"/>
              </a:rPr>
              <a:t>The non-hormonal IUD on the market in the US is the copper IUD, brand name Paragard which is FDA approved for 10 years and we have good evidence that it works for at least 12 years.</a:t>
            </a:r>
            <a:endParaRPr lang="en-US" sz="1200" dirty="0"/>
          </a:p>
          <a:p>
            <a:pPr marL="0" lvl="0" indent="0" algn="l" rtl="0">
              <a:spcBef>
                <a:spcPts val="0"/>
              </a:spcBef>
              <a:spcAft>
                <a:spcPts val="0"/>
              </a:spcAft>
              <a:buNone/>
            </a:pPr>
            <a:endParaRPr lang="en-US" sz="1200" dirty="0">
              <a:latin typeface="Times"/>
              <a:ea typeface="Times"/>
              <a:cs typeface="Times"/>
              <a:sym typeface="Times"/>
            </a:endParaRPr>
          </a:p>
          <a:p>
            <a:pPr marL="0" lvl="0" indent="0" algn="l" rtl="0">
              <a:spcBef>
                <a:spcPts val="0"/>
              </a:spcBef>
              <a:spcAft>
                <a:spcPts val="0"/>
              </a:spcAft>
              <a:buNone/>
            </a:pPr>
            <a:r>
              <a:rPr lang="en-US" sz="1200" dirty="0">
                <a:latin typeface="Times"/>
                <a:ea typeface="Times"/>
                <a:cs typeface="Times"/>
                <a:sym typeface="Times"/>
              </a:rPr>
              <a:t>The hormonal IUDs are all progesterone only and include the brand names Skyla, Kyleena, Mirena and Liletta. </a:t>
            </a:r>
            <a:endParaRPr lang="en-US" sz="1200" dirty="0"/>
          </a:p>
          <a:p>
            <a:pPr marL="0" lvl="0" indent="0" algn="l" rtl="0">
              <a:spcBef>
                <a:spcPts val="0"/>
              </a:spcBef>
              <a:spcAft>
                <a:spcPts val="0"/>
              </a:spcAft>
              <a:buNone/>
            </a:pPr>
            <a:r>
              <a:rPr lang="en-US" sz="1200" dirty="0">
                <a:latin typeface="Times"/>
                <a:ea typeface="Times"/>
                <a:cs typeface="Times"/>
                <a:sym typeface="Times"/>
              </a:rPr>
              <a:t>Skyla is the lowest dose IUD at 13.5 mg Levonorgestrel and is FDA approved for 3 years. Kyleena is 19.5 mg Levonorgestrel and is FDA approved for 5 years. </a:t>
            </a:r>
            <a:endParaRPr lang="en-US" sz="1200" dirty="0"/>
          </a:p>
          <a:p>
            <a:pPr marL="0" lvl="0" indent="0" algn="l" rtl="0">
              <a:spcBef>
                <a:spcPts val="0"/>
              </a:spcBef>
              <a:spcAft>
                <a:spcPts val="0"/>
              </a:spcAft>
              <a:buNone/>
            </a:pPr>
            <a:r>
              <a:rPr lang="en-US" sz="1200" dirty="0">
                <a:latin typeface="Times"/>
                <a:ea typeface="Times"/>
                <a:cs typeface="Times"/>
                <a:sym typeface="Times"/>
              </a:rPr>
              <a:t>Mirena and Liletta are both 52 mg Levonorgestrel. Mirena is FDA approved for 8 years. Liletta is FDA approved </a:t>
            </a:r>
            <a:r>
              <a:rPr lang="en-US" sz="1200">
                <a:latin typeface="Times"/>
                <a:ea typeface="Times"/>
                <a:cs typeface="Times"/>
                <a:sym typeface="Times"/>
              </a:rPr>
              <a:t>for 8.</a:t>
            </a:r>
          </a:p>
          <a:p>
            <a:pPr marL="0" lvl="0" indent="0" algn="l" rtl="0">
              <a:spcBef>
                <a:spcPts val="0"/>
              </a:spcBef>
              <a:spcAft>
                <a:spcPts val="0"/>
              </a:spcAft>
              <a:buNone/>
            </a:pPr>
            <a:endParaRPr lang="en-US" sz="1200" dirty="0">
              <a:latin typeface="Times"/>
              <a:ea typeface="Times"/>
              <a:cs typeface="Times"/>
              <a:sym typeface="Times"/>
            </a:endParaRPr>
          </a:p>
          <a:p>
            <a:pPr marL="0" lvl="0" indent="0" algn="l" rtl="0">
              <a:spcBef>
                <a:spcPts val="0"/>
              </a:spcBef>
              <a:spcAft>
                <a:spcPts val="0"/>
              </a:spcAft>
              <a:buNone/>
            </a:pPr>
            <a:r>
              <a:rPr lang="en-US" sz="1200" dirty="0">
                <a:latin typeface="Times"/>
                <a:ea typeface="Times"/>
                <a:cs typeface="Times"/>
                <a:sym typeface="Times"/>
              </a:rPr>
              <a:t>The distinction between Mirena and Liletta is that they are made by different companies and Liletta can be purchased by FQHCs and other clinics who use 340B pricing for $100. Mirena can cost upwards of $800 and is close to $400 with 340B pricing. </a:t>
            </a:r>
            <a:endParaRPr lang="en-US" sz="1200" dirty="0"/>
          </a:p>
          <a:p>
            <a:pPr marL="0" lvl="0" indent="0" algn="l" rtl="0">
              <a:spcBef>
                <a:spcPts val="0"/>
              </a:spcBef>
              <a:spcAft>
                <a:spcPts val="0"/>
              </a:spcAft>
              <a:buNone/>
            </a:pPr>
            <a:endParaRPr lang="en-US" sz="1200" dirty="0">
              <a:latin typeface="Times"/>
              <a:ea typeface="Times"/>
              <a:cs typeface="Times"/>
              <a:sym typeface="Times"/>
            </a:endParaRPr>
          </a:p>
          <a:p>
            <a:pPr marL="0" lvl="0" indent="0" algn="l" rtl="0">
              <a:spcBef>
                <a:spcPts val="0"/>
              </a:spcBef>
              <a:spcAft>
                <a:spcPts val="0"/>
              </a:spcAft>
              <a:buNone/>
            </a:pPr>
            <a:r>
              <a:rPr lang="en-US" sz="1200" dirty="0">
                <a:latin typeface="Times"/>
                <a:ea typeface="Times"/>
                <a:cs typeface="Times"/>
                <a:sym typeface="Times"/>
              </a:rPr>
              <a:t>The main difference between the IUDs is duration of action and bleeding profile. </a:t>
            </a:r>
            <a:endParaRPr lang="en-US" sz="1200" dirty="0"/>
          </a:p>
          <a:p>
            <a:pPr marL="0" lvl="0" indent="0" algn="l" rtl="0">
              <a:spcBef>
                <a:spcPts val="0"/>
              </a:spcBef>
              <a:spcAft>
                <a:spcPts val="0"/>
              </a:spcAft>
              <a:buNone/>
            </a:pPr>
            <a:r>
              <a:rPr lang="en-US" sz="1200" dirty="0">
                <a:latin typeface="Times"/>
                <a:ea typeface="Times"/>
                <a:cs typeface="Times"/>
                <a:sym typeface="Times"/>
              </a:rPr>
              <a:t>The Cu-IUD tends to make periods heavier and more crampy. </a:t>
            </a:r>
            <a:endParaRPr lang="en-US" sz="1200" dirty="0"/>
          </a:p>
          <a:p>
            <a:pPr marL="0" lvl="0" indent="0" algn="l" rtl="0">
              <a:spcBef>
                <a:spcPts val="0"/>
              </a:spcBef>
              <a:spcAft>
                <a:spcPts val="0"/>
              </a:spcAft>
              <a:buNone/>
            </a:pPr>
            <a:r>
              <a:rPr lang="en-US" sz="1200" dirty="0">
                <a:latin typeface="Times"/>
                <a:ea typeface="Times"/>
                <a:cs typeface="Times"/>
                <a:sym typeface="Times"/>
              </a:rPr>
              <a:t>The hormonal IUDs tend to make periods lighter and less painful. People on the higher dose IUD are more likely to have no period at all as compared to the Skyla and Kyleena. </a:t>
            </a:r>
          </a:p>
          <a:p>
            <a:pPr marL="0" lvl="0" indent="0" algn="l" rtl="0">
              <a:spcBef>
                <a:spcPts val="0"/>
              </a:spcBef>
              <a:spcAft>
                <a:spcPts val="0"/>
              </a:spcAft>
              <a:buNone/>
            </a:pPr>
            <a:r>
              <a:rPr lang="en-US" sz="1200" dirty="0">
                <a:latin typeface="Times"/>
                <a:ea typeface="Times"/>
                <a:cs typeface="Times"/>
                <a:sym typeface="Times"/>
              </a:rPr>
              <a:t>The Skyla is the least likely to make menses go away altogether.</a:t>
            </a:r>
          </a:p>
          <a:p>
            <a:pPr marL="0" lvl="0" indent="0" algn="l" rtl="0">
              <a:spcBef>
                <a:spcPts val="0"/>
              </a:spcBef>
              <a:spcAft>
                <a:spcPts val="0"/>
              </a:spcAft>
              <a:buNone/>
            </a:pPr>
            <a:endParaRPr lang="en-US" sz="1200" dirty="0">
              <a:latin typeface="Times"/>
              <a:ea typeface="Times"/>
              <a:cs typeface="Times"/>
              <a:sym typeface="Times"/>
            </a:endParaRPr>
          </a:p>
          <a:p>
            <a:pPr marL="0" lvl="0" indent="0" algn="l" rtl="0">
              <a:spcBef>
                <a:spcPts val="0"/>
              </a:spcBef>
              <a:spcAft>
                <a:spcPts val="0"/>
              </a:spcAft>
              <a:buNone/>
            </a:pPr>
            <a:r>
              <a:rPr lang="en-US" sz="1200" dirty="0">
                <a:latin typeface="Times"/>
                <a:ea typeface="Times"/>
                <a:cs typeface="Times"/>
                <a:sym typeface="Times"/>
              </a:rPr>
              <a:t>Some people do experience progestin-associated side effects such as acne and mood changes although the circulating dose of progestin for any of the hormonal IUDs is much lower than the other methods. We do not have evidence that the lower dose IUDs reduce these side effects, however it would be reasonable to try a lower dose IUD if these side effects have been an issue for a patient in the past. </a:t>
            </a:r>
          </a:p>
          <a:p>
            <a:pPr marL="0" lvl="0" indent="0" algn="l" rtl="0">
              <a:spcBef>
                <a:spcPts val="0"/>
              </a:spcBef>
              <a:spcAft>
                <a:spcPts val="0"/>
              </a:spcAft>
              <a:buNone/>
            </a:pPr>
            <a:endParaRPr lang="en-US" sz="1200" dirty="0">
              <a:latin typeface="Times"/>
              <a:sym typeface="Times"/>
            </a:endParaRPr>
          </a:p>
          <a:p>
            <a:pPr marL="0" lvl="0" indent="0" algn="l" rtl="0">
              <a:spcBef>
                <a:spcPts val="0"/>
              </a:spcBef>
              <a:spcAft>
                <a:spcPts val="0"/>
              </a:spcAft>
              <a:buNone/>
            </a:pPr>
            <a:r>
              <a:rPr lang="en-US" sz="1200" dirty="0">
                <a:latin typeface="Times"/>
                <a:sym typeface="Times"/>
              </a:rPr>
              <a:t>Images: RHAP</a:t>
            </a:r>
            <a:endParaRPr lang="en-US" sz="1200" dirty="0"/>
          </a:p>
          <a:p>
            <a:pPr marL="0" lvl="0" indent="0" algn="l" rtl="0">
              <a:spcBef>
                <a:spcPts val="0"/>
              </a:spcBef>
              <a:spcAft>
                <a:spcPts val="0"/>
              </a:spcAft>
              <a:buNone/>
            </a:pPr>
            <a:endParaRPr lang="en-US" sz="1200" dirty="0"/>
          </a:p>
          <a:p>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32100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When I’m counseling patients on contraceptive method choice I find it helpful to use an options sheet such as this one which can be found on </a:t>
            </a:r>
            <a:r>
              <a:rPr lang="en-US" sz="1200" dirty="0" err="1"/>
              <a:t>reproductiveaccess.org</a:t>
            </a:r>
            <a:r>
              <a:rPr lang="en-US" sz="1200" dirty="0"/>
              <a:t>.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u="sng" dirty="0">
                <a:solidFill>
                  <a:schemeClr val="hlink"/>
                </a:solidFill>
              </a:rPr>
              <a:t>https://</a:t>
            </a:r>
            <a:r>
              <a:rPr lang="en-US" sz="1200" u="sng" dirty="0" err="1">
                <a:solidFill>
                  <a:schemeClr val="hlink"/>
                </a:solidFill>
              </a:rPr>
              <a:t>www.reproductiveaccess.org</a:t>
            </a:r>
            <a:r>
              <a:rPr lang="en-US" sz="1200" u="sng" dirty="0">
                <a:solidFill>
                  <a:schemeClr val="hlink"/>
                </a:solidFill>
              </a:rPr>
              <a:t>/resource/</a:t>
            </a:r>
            <a:r>
              <a:rPr lang="en-US" sz="1200" u="sng" dirty="0" err="1">
                <a:solidFill>
                  <a:schemeClr val="hlink"/>
                </a:solidFill>
              </a:rPr>
              <a:t>bc</a:t>
            </a:r>
            <a:r>
              <a:rPr lang="en-US" sz="1200" u="sng" dirty="0">
                <a:solidFill>
                  <a:schemeClr val="hlink"/>
                </a:solidFill>
              </a:rPr>
              <a:t>-fact-sheet/</a:t>
            </a:r>
          </a:p>
          <a:p>
            <a:pPr marL="0" lvl="0" indent="0" algn="l" rtl="0">
              <a:spcBef>
                <a:spcPts val="0"/>
              </a:spcBef>
              <a:spcAft>
                <a:spcPts val="0"/>
              </a:spcAft>
              <a:buNone/>
            </a:pPr>
            <a:r>
              <a:rPr lang="en-US" sz="1200" u="sng" dirty="0">
                <a:solidFill>
                  <a:schemeClr val="hlink"/>
                </a:solidFill>
                <a:hlinkClick r:id="rId3"/>
              </a:rPr>
              <a:t>www.bedsider.org</a:t>
            </a: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Images: RHAP</a:t>
            </a:r>
          </a:p>
        </p:txBody>
      </p:sp>
    </p:spTree>
    <p:extLst>
      <p:ext uri="{BB962C8B-B14F-4D97-AF65-F5344CB8AC3E}">
        <p14:creationId xmlns:p14="http://schemas.microsoft.com/office/powerpoint/2010/main" val="30319826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When you are counseling any patient, especially an adolescent, on long acting reversible contraception it is important to employ shared decision-making.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should assess what’s most important to the patient about their contraception and remember that it’s not always effectiveness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While you should definitely bust myths about contraception, such as it causes cancer, avoid pushing methods. This can lead to reduced trust and adherence, and often reflects your own biases.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want to be nonjudgmental when presenting information and use patient materials at the appropriate literacy level as shown in the previous slide.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also want to remove LARC upon request. If a patient comes to me and wants a contraceptive method removed, I always find out why they want it removed and offer troubleshooting and counseling. However, if after that, they still want the method removed – I take it out. Even if I don’t agree with their reasoning. It’s important to avoid reproductive coercion.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Photo Credit: Trust by Andreas </a:t>
            </a:r>
            <a:r>
              <a:rPr lang="en-US" dirty="0" err="1"/>
              <a:t>Vögele</a:t>
            </a:r>
            <a:r>
              <a:rPr lang="en-US" dirty="0"/>
              <a:t> from </a:t>
            </a:r>
            <a:r>
              <a:rPr lang="en-US" dirty="0" err="1"/>
              <a:t>NounProject.com</a:t>
            </a:r>
            <a:endParaRPr lang="en-US" dirty="0"/>
          </a:p>
          <a:p>
            <a:endParaRPr lang="en-US" dirty="0"/>
          </a:p>
        </p:txBody>
      </p:sp>
    </p:spTree>
    <p:extLst>
      <p:ext uri="{BB962C8B-B14F-4D97-AF65-F5344CB8AC3E}">
        <p14:creationId xmlns:p14="http://schemas.microsoft.com/office/powerpoint/2010/main" val="10742192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mn-lt"/>
                <a:ea typeface="+mn-ea"/>
                <a:cs typeface="+mn-cs"/>
                <a:sym typeface="Calibri"/>
              </a:rPr>
              <a:t>If Julie decides on a progestin IUD, when do we start it?</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The Select Practice Recommendations state that we can insert an IUD any time in the cycle as long as pregnancy has been reasonably excluded</a:t>
            </a:r>
            <a:r>
              <a:rPr lang="en-US" sz="1200" dirty="0"/>
              <a:t>, however you don’t always need a pregnancy test in order to do this!</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How do we know if the patient is not currently pregnant? </a:t>
            </a:r>
            <a:r>
              <a:rPr lang="en-US" sz="1200" dirty="0" err="1">
                <a:solidFill>
                  <a:schemeClr val="dk1"/>
                </a:solidFill>
                <a:latin typeface="+mn-lt"/>
                <a:ea typeface="+mn-ea"/>
                <a:cs typeface="+mn-cs"/>
                <a:sym typeface="Calibri"/>
              </a:rPr>
              <a:t>www.reproductiveaccess.org</a:t>
            </a:r>
            <a:endParaRPr lang="en-US" sz="1200" dirty="0">
              <a:solidFill>
                <a:schemeClr val="dk1"/>
              </a:solidFill>
              <a:latin typeface="+mn-lt"/>
              <a:ea typeface="+mn-ea"/>
              <a:cs typeface="+mn-cs"/>
              <a:sym typeface="Calibri"/>
            </a:endParaRP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If patient is &lt;=7 days from LMP, we can go ahead and insert the IUD today</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If patient is &gt;7 days from LMP, you can do a pregnancy test. If this is negative, and patient has not had unprotected sex since LMP, you are in the clear!</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However, if patient is &gt;7 days from LMP with a negative pregnancy test, but has had unprotected sex since LMP, it’s a bit more complicated. First you should assess for need for emergency contraception as we discussed in the previous </a:t>
            </a:r>
            <a:r>
              <a:rPr lang="en-US" sz="1200" dirty="0"/>
              <a:t>case</a:t>
            </a:r>
            <a:r>
              <a:rPr lang="en-US" sz="1200" dirty="0">
                <a:solidFill>
                  <a:schemeClr val="dk1"/>
                </a:solidFill>
                <a:latin typeface="+mn-lt"/>
                <a:ea typeface="+mn-ea"/>
                <a:cs typeface="+mn-cs"/>
                <a:sym typeface="Calibri"/>
              </a:rPr>
              <a:t>.</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If the patient is out of the window for emergency contraception, then we need to discuss the risk of pregnancy and employ our shared decision making.</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What I usually say is “Your pregnancy test today is negative, but it can take up to 2 weeks to turn positive. Since you have had sex without a condom since your last period, there is a slight chance that you are pregnant. There are two IUDs that  can work as </a:t>
            </a:r>
            <a:r>
              <a:rPr lang="en-US" sz="1200" dirty="0"/>
              <a:t>EC, the Paragard and the Mirena. </a:t>
            </a:r>
            <a:r>
              <a:rPr lang="en-US" sz="1200" dirty="0">
                <a:solidFill>
                  <a:schemeClr val="dk1"/>
                </a:solidFill>
                <a:latin typeface="+mn-lt"/>
                <a:ea typeface="+mn-ea"/>
                <a:cs typeface="+mn-cs"/>
                <a:sym typeface="Calibri"/>
              </a:rPr>
              <a:t>You can choose to get the IUD today, and come back for pregnancy test in 2 weeks or we can use another method and have you come back for another pregnancy test and insert your IUD in 2 weeks. If you are early pregnant and we put the IUD in, there is a risk of infection and miscarriage. Usually the best plan is to remove the IUD, do an abortion and reinsert the IUD.”</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When I provide this counseling, most of my patients opt for same day LARC insertion.</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Review of Quick start method and shared decision making – done a few slides back as well</a:t>
            </a:r>
          </a:p>
          <a:p>
            <a:pPr marL="0" lvl="0" indent="0" algn="l" rtl="0">
              <a:lnSpc>
                <a:spcPct val="115000"/>
              </a:lnSpc>
              <a:spcBef>
                <a:spcPts val="400"/>
              </a:spcBef>
              <a:spcAft>
                <a:spcPts val="0"/>
              </a:spcAft>
              <a:buClr>
                <a:schemeClr val="dk1"/>
              </a:buClr>
              <a:buSzPts val="1100"/>
              <a:buFont typeface="Arial"/>
              <a:buNone/>
            </a:pP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Image Credit: http://</a:t>
            </a:r>
            <a:r>
              <a:rPr lang="en-US" sz="1200" dirty="0" err="1">
                <a:solidFill>
                  <a:schemeClr val="dk1"/>
                </a:solidFill>
                <a:latin typeface="+mn-lt"/>
                <a:ea typeface="+mn-ea"/>
                <a:cs typeface="+mn-cs"/>
                <a:sym typeface="Calibri"/>
              </a:rPr>
              <a:t>www.reproductiveaccess.org</a:t>
            </a:r>
            <a:r>
              <a:rPr lang="en-US" sz="1200" dirty="0">
                <a:solidFill>
                  <a:schemeClr val="dk1"/>
                </a:solidFill>
                <a:latin typeface="+mn-lt"/>
                <a:ea typeface="+mn-ea"/>
                <a:cs typeface="+mn-cs"/>
                <a:sym typeface="Calibri"/>
              </a:rPr>
              <a:t>/resource/quick-start-algorithm/</a:t>
            </a: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1233034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mn-lt"/>
                <a:ea typeface="+mn-ea"/>
                <a:cs typeface="+mn-cs"/>
                <a:sym typeface="Calibri"/>
              </a:rPr>
              <a:t>This continued from the previous slide. If the patient prefers to have the IUD today, then you need to assess for need for emergency contraception</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Image Credit: http://</a:t>
            </a:r>
            <a:r>
              <a:rPr lang="en-US" sz="1200" dirty="0" err="1">
                <a:solidFill>
                  <a:schemeClr val="dk1"/>
                </a:solidFill>
                <a:latin typeface="+mn-lt"/>
                <a:ea typeface="+mn-ea"/>
                <a:cs typeface="+mn-cs"/>
                <a:sym typeface="Calibri"/>
              </a:rPr>
              <a:t>www.reproductiveaccess.org</a:t>
            </a:r>
            <a:r>
              <a:rPr lang="en-US" sz="1200" dirty="0">
                <a:solidFill>
                  <a:schemeClr val="dk1"/>
                </a:solidFill>
                <a:latin typeface="+mn-lt"/>
                <a:ea typeface="+mn-ea"/>
                <a:cs typeface="+mn-cs"/>
                <a:sym typeface="Calibri"/>
              </a:rPr>
              <a:t>/resource/quick-start-algorithm/</a:t>
            </a:r>
            <a:endParaRPr lang="en-US" sz="1200" dirty="0"/>
          </a:p>
          <a:p>
            <a:pPr marL="0" marR="0" lvl="0" indent="0" algn="l" rtl="0">
              <a:spcBef>
                <a:spcPts val="0"/>
              </a:spcBef>
              <a:spcAft>
                <a:spcPts val="0"/>
              </a:spcAft>
              <a:buClr>
                <a:schemeClr val="dk1"/>
              </a:buClr>
              <a:buSzPts val="300"/>
              <a:buFont typeface="Arial"/>
              <a:buNone/>
            </a:pPr>
            <a:endParaRPr lang="en-US" sz="1200" dirty="0">
              <a:solidFill>
                <a:schemeClr val="dk1"/>
              </a:solidFill>
              <a:latin typeface="+mn-lt"/>
              <a:ea typeface="+mn-ea"/>
              <a:cs typeface="+mn-cs"/>
              <a:sym typeface="Calibri"/>
            </a:endParaRPr>
          </a:p>
          <a:p>
            <a:pPr marL="0" marR="0" lvl="0" indent="0" algn="l" rtl="0">
              <a:spcBef>
                <a:spcPts val="0"/>
              </a:spcBef>
              <a:spcAft>
                <a:spcPts val="0"/>
              </a:spcAft>
              <a:buClr>
                <a:schemeClr val="dk1"/>
              </a:buClr>
              <a:buSzPts val="300"/>
              <a:buFont typeface="Arial"/>
              <a:buNone/>
            </a:pPr>
            <a:r>
              <a:rPr lang="en-US" sz="1200" dirty="0">
                <a:solidFill>
                  <a:schemeClr val="dk1"/>
                </a:solidFill>
                <a:latin typeface="+mn-lt"/>
                <a:ea typeface="+mn-ea"/>
                <a:cs typeface="+mn-cs"/>
                <a:sym typeface="Calibri"/>
              </a:rPr>
              <a:t>Note, while this is the CDC’s recommendation, we also have to weigh how likely it is that someone will come back in 5 days and discuss that frankly with her.  Also important to look really closely at when that unprotected sex was and where she was in her cycle at that time.  Also, there are studies going on about whether or not the progestin IUDs work as EC and it is looking promising…</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307622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With our framing of reproductive autonomy, now let’s think about what we mean by complex contraception. </a:t>
            </a:r>
          </a:p>
          <a:p>
            <a:pPr marL="0" lvl="0" indent="0" algn="l" rtl="0">
              <a:spcBef>
                <a:spcPts val="0"/>
              </a:spcBef>
              <a:spcAft>
                <a:spcPts val="0"/>
              </a:spcAft>
              <a:buNone/>
            </a:pPr>
            <a:endParaRPr lang="en-US" dirty="0"/>
          </a:p>
          <a:p>
            <a:pPr marL="457200" lvl="0" indent="-317500" algn="l" rtl="0">
              <a:spcBef>
                <a:spcPts val="0"/>
              </a:spcBef>
              <a:spcAft>
                <a:spcPts val="0"/>
              </a:spcAft>
              <a:buSzPts val="1400"/>
              <a:buChar char="●"/>
            </a:pPr>
            <a:r>
              <a:rPr lang="en-US" dirty="0"/>
              <a:t>By this, we mean contraception for people with one (or more than one) medical condition such as hypertension and diabetes that make both pregnancy and contraceptive use potentially higher risk. </a:t>
            </a:r>
          </a:p>
          <a:p>
            <a:pPr marL="457200" lvl="0" indent="-317500" algn="l" rtl="0">
              <a:spcBef>
                <a:spcPts val="0"/>
              </a:spcBef>
              <a:spcAft>
                <a:spcPts val="0"/>
              </a:spcAft>
              <a:buSzPts val="1400"/>
              <a:buChar char="●"/>
            </a:pPr>
            <a:r>
              <a:rPr lang="en-US" dirty="0"/>
              <a:t>Increasingly</a:t>
            </a:r>
            <a:r>
              <a:rPr lang="en-US" sz="2400" b="0" i="0" dirty="0">
                <a:solidFill>
                  <a:schemeClr val="dk1"/>
                </a:solidFill>
                <a:latin typeface="+mn-lt"/>
                <a:ea typeface="+mn-ea"/>
                <a:cs typeface="+mn-cs"/>
                <a:sym typeface="Calibri"/>
              </a:rPr>
              <a:t> relevant as pregnancy later in reproductive life is becoming more common,</a:t>
            </a:r>
            <a:r>
              <a:rPr lang="en-US" dirty="0"/>
              <a:t> increasing</a:t>
            </a:r>
            <a:r>
              <a:rPr lang="en-US" sz="2400" b="0" i="0" dirty="0">
                <a:solidFill>
                  <a:schemeClr val="dk1"/>
                </a:solidFill>
                <a:latin typeface="+mn-lt"/>
                <a:ea typeface="+mn-ea"/>
                <a:cs typeface="+mn-cs"/>
                <a:sym typeface="Calibri"/>
              </a:rPr>
              <a:t> rates of chronic conditions such as hypertension and diabetes </a:t>
            </a:r>
            <a:endParaRPr lang="en-US" dirty="0"/>
          </a:p>
          <a:p>
            <a:pPr marL="457200" lvl="0" indent="-317500" algn="l" rtl="0">
              <a:spcBef>
                <a:spcPts val="0"/>
              </a:spcBef>
              <a:spcAft>
                <a:spcPts val="0"/>
              </a:spcAft>
              <a:buSzPts val="1400"/>
              <a:buChar char="●"/>
            </a:pPr>
            <a:r>
              <a:rPr lang="en-US" dirty="0"/>
              <a:t>High</a:t>
            </a:r>
            <a:r>
              <a:rPr lang="en-US" sz="2400" b="0" i="0" dirty="0">
                <a:solidFill>
                  <a:schemeClr val="dk1"/>
                </a:solidFill>
                <a:latin typeface="+mn-lt"/>
                <a:ea typeface="+mn-ea"/>
                <a:cs typeface="+mn-cs"/>
                <a:sym typeface="Calibri"/>
              </a:rPr>
              <a:t> proportion of pregnancies that are unintended</a:t>
            </a:r>
            <a:r>
              <a:rPr lang="en-US" dirty="0"/>
              <a:t> </a:t>
            </a:r>
            <a:r>
              <a:rPr lang="en-US" sz="2400" b="0" i="0" dirty="0">
                <a:solidFill>
                  <a:schemeClr val="dk1"/>
                </a:solidFill>
                <a:latin typeface="+mn-lt"/>
                <a:ea typeface="+mn-ea"/>
                <a:cs typeface="+mn-cs"/>
                <a:sym typeface="Calibri"/>
              </a:rPr>
              <a:t>in the United States</a:t>
            </a:r>
            <a:r>
              <a:rPr lang="en-US" dirty="0"/>
              <a:t>; </a:t>
            </a:r>
            <a:r>
              <a:rPr lang="en-US" sz="2400" b="0" i="0" dirty="0">
                <a:solidFill>
                  <a:schemeClr val="dk1"/>
                </a:solidFill>
                <a:latin typeface="+mn-lt"/>
                <a:ea typeface="+mn-ea"/>
                <a:cs typeface="+mn-cs"/>
                <a:sym typeface="Calibri"/>
              </a:rPr>
              <a:t>higher among </a:t>
            </a:r>
            <a:r>
              <a:rPr lang="en-US" dirty="0"/>
              <a:t>people</a:t>
            </a:r>
            <a:r>
              <a:rPr lang="en-US" sz="2400" b="0" i="0" dirty="0">
                <a:solidFill>
                  <a:schemeClr val="dk1"/>
                </a:solidFill>
                <a:latin typeface="+mn-lt"/>
                <a:ea typeface="+mn-ea"/>
                <a:cs typeface="+mn-cs"/>
                <a:sym typeface="Calibri"/>
              </a:rPr>
              <a:t> with medical conditions compared with </a:t>
            </a:r>
            <a:r>
              <a:rPr lang="en-US" dirty="0"/>
              <a:t>those</a:t>
            </a:r>
            <a:r>
              <a:rPr lang="en-US" sz="2400" b="0" i="0" dirty="0">
                <a:solidFill>
                  <a:schemeClr val="dk1"/>
                </a:solidFill>
                <a:latin typeface="+mn-lt"/>
                <a:ea typeface="+mn-ea"/>
                <a:cs typeface="+mn-cs"/>
                <a:sym typeface="Calibri"/>
              </a:rPr>
              <a:t> not having medical conditions. </a:t>
            </a:r>
          </a:p>
          <a:p>
            <a:pPr marL="457200" lvl="0" indent="-317500" algn="l" rtl="0">
              <a:spcBef>
                <a:spcPts val="0"/>
              </a:spcBef>
              <a:spcAft>
                <a:spcPts val="0"/>
              </a:spcAft>
              <a:buClr>
                <a:schemeClr val="dk1"/>
              </a:buClr>
              <a:buSzPts val="1400"/>
              <a:buChar char="●"/>
            </a:pPr>
            <a:r>
              <a:rPr lang="en-US" dirty="0"/>
              <a:t>However, many of these medical problems that make pregnancy higher risk can make some types of contraception higher risk. We’re going to review the framework that we use to provide contraception care to these patients. </a:t>
            </a:r>
          </a:p>
          <a:p>
            <a:pPr marL="457200" lvl="0" indent="-317500" algn="l" rtl="0">
              <a:spcBef>
                <a:spcPts val="0"/>
              </a:spcBef>
              <a:spcAft>
                <a:spcPts val="0"/>
              </a:spcAft>
              <a:buSzPts val="1400"/>
              <a:buChar char="●"/>
            </a:pPr>
            <a:r>
              <a:rPr lang="en-US" sz="2400" b="0" i="0" dirty="0">
                <a:solidFill>
                  <a:schemeClr val="dk1"/>
                </a:solidFill>
                <a:latin typeface="+mn-lt"/>
                <a:ea typeface="+mn-ea"/>
                <a:cs typeface="+mn-cs"/>
                <a:sym typeface="Calibri"/>
              </a:rPr>
              <a:t>One </a:t>
            </a:r>
            <a:r>
              <a:rPr lang="en-US" dirty="0"/>
              <a:t>study of a large, national claims database</a:t>
            </a:r>
            <a:r>
              <a:rPr lang="en-US" sz="2400" b="0" i="0" dirty="0">
                <a:solidFill>
                  <a:schemeClr val="dk1"/>
                </a:solidFill>
                <a:latin typeface="+mn-lt"/>
                <a:ea typeface="+mn-ea"/>
                <a:cs typeface="+mn-cs"/>
                <a:sym typeface="Calibri"/>
              </a:rPr>
              <a:t> found that only 40% </a:t>
            </a:r>
            <a:r>
              <a:rPr lang="en-US" dirty="0"/>
              <a:t>o</a:t>
            </a:r>
            <a:r>
              <a:rPr lang="en-US" sz="2400" b="0" i="0" dirty="0">
                <a:solidFill>
                  <a:schemeClr val="dk1"/>
                </a:solidFill>
                <a:latin typeface="+mn-lt"/>
                <a:ea typeface="+mn-ea"/>
                <a:cs typeface="+mn-cs"/>
                <a:sym typeface="Calibri"/>
              </a:rPr>
              <a:t>f women aged 15-34 and 32% of women aged 35-44 with selected medical problems were using either sterilization or reversible contraception.  However, these patients are at higher risk of maternal and fetal complications of unintended pregnancy when it does occur. So this is a population where optimizing contraceptive use </a:t>
            </a:r>
            <a:r>
              <a:rPr lang="en-US" dirty="0"/>
              <a:t>may be important.</a:t>
            </a:r>
            <a:r>
              <a:rPr lang="en-US" sz="2400" b="0" i="0" dirty="0">
                <a:solidFill>
                  <a:schemeClr val="dk1"/>
                </a:solidFill>
                <a:latin typeface="+mn-lt"/>
                <a:ea typeface="+mn-ea"/>
                <a:cs typeface="+mn-cs"/>
                <a:sym typeface="Calibri"/>
              </a:rPr>
              <a:t> </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dirty="0"/>
              <a:t>Citation: </a:t>
            </a:r>
            <a:r>
              <a:rPr lang="en-US" sz="2400" dirty="0" err="1">
                <a:solidFill>
                  <a:schemeClr val="dk1"/>
                </a:solidFill>
                <a:latin typeface="+mn-lt"/>
                <a:ea typeface="+mn-ea"/>
                <a:cs typeface="+mn-cs"/>
                <a:sym typeface="Calibri"/>
              </a:rPr>
              <a:t>Champaloux</a:t>
            </a:r>
            <a:r>
              <a:rPr lang="en-US" sz="2400" dirty="0">
                <a:solidFill>
                  <a:schemeClr val="dk1"/>
                </a:solidFill>
                <a:latin typeface="+mn-lt"/>
                <a:ea typeface="+mn-ea"/>
                <a:cs typeface="+mn-cs"/>
                <a:sym typeface="Calibri"/>
              </a:rPr>
              <a:t>, Steven W., et al. "Contraceptive use among women with medical conditions in a nationwide privately insured population." </a:t>
            </a:r>
            <a:r>
              <a:rPr lang="en-US" sz="2400" i="1" dirty="0">
                <a:solidFill>
                  <a:schemeClr val="dk1"/>
                </a:solidFill>
                <a:latin typeface="+mn-lt"/>
                <a:ea typeface="+mn-ea"/>
                <a:cs typeface="+mn-cs"/>
                <a:sym typeface="Calibri"/>
              </a:rPr>
              <a:t>Obstetrics &amp; Gynecology</a:t>
            </a:r>
            <a:r>
              <a:rPr lang="en-US" sz="2400" dirty="0">
                <a:solidFill>
                  <a:schemeClr val="dk1"/>
                </a:solidFill>
                <a:latin typeface="+mn-lt"/>
                <a:ea typeface="+mn-ea"/>
                <a:cs typeface="+mn-cs"/>
                <a:sym typeface="Calibri"/>
              </a:rPr>
              <a:t> 126.6 (2015): 1151-1159.</a:t>
            </a:r>
            <a:endParaRPr lang="en-US" sz="2400" b="0" i="0" dirty="0">
              <a:solidFill>
                <a:schemeClr val="dk1"/>
              </a:solidFill>
              <a:latin typeface="+mn-lt"/>
              <a:ea typeface="+mn-ea"/>
              <a:cs typeface="+mn-cs"/>
              <a:sym typeface="Calibri"/>
            </a:endParaRPr>
          </a:p>
        </p:txBody>
      </p:sp>
    </p:spTree>
    <p:extLst>
      <p:ext uri="{BB962C8B-B14F-4D97-AF65-F5344CB8AC3E}">
        <p14:creationId xmlns:p14="http://schemas.microsoft.com/office/powerpoint/2010/main" val="4005542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Clr>
                <a:schemeClr val="dk1"/>
              </a:buClr>
              <a:buSzPts val="1400"/>
              <a:buChar char="●"/>
            </a:pPr>
            <a:r>
              <a:rPr lang="en-US" dirty="0"/>
              <a:t>Some additional points about quick-starting contraception</a:t>
            </a:r>
          </a:p>
          <a:p>
            <a:pPr marL="457200" lvl="0" indent="-317500" algn="l" rtl="0">
              <a:spcBef>
                <a:spcPts val="0"/>
              </a:spcBef>
              <a:spcAft>
                <a:spcPts val="0"/>
              </a:spcAft>
              <a:buClr>
                <a:schemeClr val="dk1"/>
              </a:buClr>
              <a:buSzPts val="1400"/>
              <a:buChar char="●"/>
            </a:pPr>
            <a:r>
              <a:rPr lang="en-US" dirty="0"/>
              <a:t>Test for GC/Chlamydia at the time of insertion</a:t>
            </a:r>
          </a:p>
          <a:p>
            <a:pPr marL="457200" lvl="1" indent="0" algn="l" rtl="0">
              <a:spcBef>
                <a:spcPts val="0"/>
              </a:spcBef>
              <a:spcAft>
                <a:spcPts val="0"/>
              </a:spcAft>
              <a:buNone/>
            </a:pPr>
            <a:r>
              <a:rPr lang="en-US" dirty="0"/>
              <a:t>If results come back positive, and the patient is asymptomatic, treat with the IUD in place</a:t>
            </a:r>
          </a:p>
          <a:p>
            <a:pPr marL="457200" lvl="1" indent="0" algn="l" rtl="0">
              <a:spcBef>
                <a:spcPts val="0"/>
              </a:spcBef>
              <a:spcAft>
                <a:spcPts val="0"/>
              </a:spcAft>
              <a:buNone/>
            </a:pPr>
            <a:r>
              <a:rPr lang="en-US" dirty="0"/>
              <a:t>No need to delay insertion to wait for results or remove the IUD if the results come back positive</a:t>
            </a:r>
          </a:p>
          <a:p>
            <a:pPr marL="457200" lvl="1" indent="0" algn="l" rtl="0">
              <a:spcBef>
                <a:spcPts val="0"/>
              </a:spcBef>
              <a:spcAft>
                <a:spcPts val="0"/>
              </a:spcAft>
              <a:buNone/>
            </a:pPr>
            <a:endParaRPr lang="en-US" dirty="0"/>
          </a:p>
          <a:p>
            <a:pPr marL="457200" lvl="1" indent="0" algn="l" rtl="0">
              <a:spcBef>
                <a:spcPts val="0"/>
              </a:spcBef>
              <a:spcAft>
                <a:spcPts val="0"/>
              </a:spcAft>
              <a:buNone/>
            </a:pPr>
            <a:endParaRPr lang="en-US" dirty="0"/>
          </a:p>
          <a:p>
            <a:pPr marL="457200" lvl="1" indent="0" algn="l" rtl="0">
              <a:spcBef>
                <a:spcPts val="0"/>
              </a:spcBef>
              <a:spcAft>
                <a:spcPts val="0"/>
              </a:spcAft>
              <a:buNone/>
            </a:pPr>
            <a:r>
              <a:rPr lang="en-US" dirty="0"/>
              <a:t>Photo Credit: https://</a:t>
            </a:r>
            <a:r>
              <a:rPr lang="en-US" dirty="0" err="1"/>
              <a:t>www.reproductiveaccess.org</a:t>
            </a:r>
            <a:r>
              <a:rPr lang="en-US" dirty="0"/>
              <a:t>/resource/quick-start-algorithm/</a:t>
            </a:r>
          </a:p>
          <a:p>
            <a:endParaRPr lang="en-US"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2492369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Learning by </a:t>
            </a:r>
            <a:r>
              <a:rPr lang="en-US" dirty="0" err="1"/>
              <a:t>Tippawan</a:t>
            </a:r>
            <a:r>
              <a:rPr lang="en-US" dirty="0"/>
              <a:t> </a:t>
            </a:r>
            <a:r>
              <a:rPr lang="en-US" dirty="0" err="1"/>
              <a:t>Sookruay</a:t>
            </a:r>
            <a:r>
              <a:rPr lang="en-US" dirty="0"/>
              <a:t> from </a:t>
            </a:r>
            <a:r>
              <a:rPr lang="en-US" dirty="0" err="1"/>
              <a:t>NounProject.com</a:t>
            </a:r>
            <a:endParaRPr lang="en-US" dirty="0"/>
          </a:p>
          <a:p>
            <a:endParaRPr lang="en-US" dirty="0"/>
          </a:p>
        </p:txBody>
      </p:sp>
    </p:spTree>
    <p:extLst>
      <p:ext uri="{BB962C8B-B14F-4D97-AF65-F5344CB8AC3E}">
        <p14:creationId xmlns:p14="http://schemas.microsoft.com/office/powerpoint/2010/main" val="42909754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Katie, is a 28 year old nulliparous women who comes to your office to discuss contraception. She would like something that she doesn’t have to think about and is uncomfortable with the idea of anything in her uterus so she is specifically interested in the Implant.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Her past medical history is notable for a seizure disorder, stable on carbamazepine and type 1 DM diagnosed at age 12. </a:t>
            </a:r>
          </a:p>
          <a:p>
            <a:pPr marL="0" lvl="0" indent="0" algn="l" rtl="0">
              <a:spcBef>
                <a:spcPts val="0"/>
              </a:spcBef>
              <a:spcAft>
                <a:spcPts val="0"/>
              </a:spcAft>
              <a:buNone/>
            </a:pPr>
            <a:endParaRPr lang="en-US" sz="1200" u="sng" dirty="0"/>
          </a:p>
          <a:p>
            <a:pPr marL="0" lvl="0" indent="0" algn="l" rtl="0">
              <a:spcBef>
                <a:spcPts val="0"/>
              </a:spcBef>
              <a:spcAft>
                <a:spcPts val="0"/>
              </a:spcAft>
              <a:buNone/>
            </a:pPr>
            <a:r>
              <a:rPr lang="en-US" sz="1200" u="sng" dirty="0"/>
              <a:t>Look at the CDC MEC by Method type</a:t>
            </a:r>
            <a:endParaRPr lang="en-US" sz="1200" dirty="0"/>
          </a:p>
          <a:p>
            <a:pPr marL="0" lvl="0" indent="0" algn="l" rtl="0">
              <a:spcBef>
                <a:spcPts val="0"/>
              </a:spcBef>
              <a:spcAft>
                <a:spcPts val="0"/>
              </a:spcAft>
              <a:buNone/>
            </a:pPr>
            <a:r>
              <a:rPr lang="en-US" sz="1200" u="sng" dirty="0"/>
              <a:t>Implant</a:t>
            </a:r>
            <a:endParaRPr lang="en-US" sz="1200" dirty="0"/>
          </a:p>
          <a:p>
            <a:pPr marL="0" lvl="0" indent="0" algn="l" rtl="0">
              <a:spcBef>
                <a:spcPts val="0"/>
              </a:spcBef>
              <a:spcAft>
                <a:spcPts val="0"/>
              </a:spcAft>
              <a:buNone/>
            </a:pPr>
            <a:r>
              <a:rPr lang="en-US" sz="1200" dirty="0"/>
              <a:t>Diabetes is a 2: It’s the theoretical risk for thrombosis with POCs, but less than with COCs (concern for hypoestrogenic effects, particularly with depo; but that evidence is weak)</a:t>
            </a:r>
          </a:p>
          <a:p>
            <a:pPr marL="0" lvl="0" indent="0" algn="l" rtl="0">
              <a:spcBef>
                <a:spcPts val="0"/>
              </a:spcBef>
              <a:spcAft>
                <a:spcPts val="0"/>
              </a:spcAft>
              <a:buNone/>
            </a:pPr>
            <a:r>
              <a:rPr lang="en-US" sz="1200" dirty="0" err="1"/>
              <a:t>Carbemazepine</a:t>
            </a:r>
            <a:r>
              <a:rPr lang="en-US" sz="1200" dirty="0"/>
              <a:t> is a 2 for implant: likely to reduce the effectiveness of POPs and implants</a:t>
            </a:r>
          </a:p>
          <a:p>
            <a:pPr marL="0" lvl="0" indent="0" algn="l" rtl="0">
              <a:spcBef>
                <a:spcPts val="0"/>
              </a:spcBef>
              <a:spcAft>
                <a:spcPts val="0"/>
              </a:spcAft>
              <a:buNone/>
            </a:pPr>
            <a:r>
              <a:rPr lang="en-US" sz="1200" dirty="0"/>
              <a:t>Both are a 2 for different reasons, therefore 2 + 2 = 2</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Photo Credit: https://</a:t>
            </a:r>
            <a:r>
              <a:rPr lang="en-US" sz="1200" dirty="0" err="1"/>
              <a:t>www.flickr.com</a:t>
            </a:r>
            <a:r>
              <a:rPr lang="en-US" sz="1200" dirty="0"/>
              <a:t>/photos/</a:t>
            </a:r>
            <a:r>
              <a:rPr lang="en-US" sz="1200" dirty="0" err="1"/>
              <a:t>wocintechchat</a:t>
            </a:r>
            <a:r>
              <a:rPr lang="en-US" sz="1200" dirty="0"/>
              <a:t>/22517894562/</a:t>
            </a:r>
          </a:p>
        </p:txBody>
      </p:sp>
    </p:spTree>
    <p:extLst>
      <p:ext uri="{BB962C8B-B14F-4D97-AF65-F5344CB8AC3E}">
        <p14:creationId xmlns:p14="http://schemas.microsoft.com/office/powerpoint/2010/main" val="4252254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So let’s use the MEC in a different way. In your app, click on MEC by method instead of condition and then select progestin-only contraception. The Implant falls into this category.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You can then look at diabetes and anticonvulsant therapy. I’ll give everyone a minute to look at the recommendations…</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u="sng" dirty="0"/>
          </a:p>
          <a:p>
            <a:pPr marL="0" lvl="0" indent="0" algn="l" rtl="0">
              <a:spcBef>
                <a:spcPts val="0"/>
              </a:spcBef>
              <a:spcAft>
                <a:spcPts val="0"/>
              </a:spcAft>
              <a:buNone/>
            </a:pPr>
            <a:r>
              <a:rPr lang="en-US" sz="1200" u="sng" dirty="0"/>
              <a:t>Look at the CDC MEC by Method type</a:t>
            </a:r>
            <a:endParaRPr lang="en-US" sz="1200" dirty="0"/>
          </a:p>
          <a:p>
            <a:pPr marL="0" lvl="0" indent="0" algn="l" rtl="0">
              <a:spcBef>
                <a:spcPts val="0"/>
              </a:spcBef>
              <a:spcAft>
                <a:spcPts val="0"/>
              </a:spcAft>
              <a:buNone/>
            </a:pPr>
            <a:r>
              <a:rPr lang="en-US" sz="1200" u="sng" dirty="0"/>
              <a:t>Implant</a:t>
            </a:r>
            <a:endParaRPr lang="en-US" sz="1200" dirty="0"/>
          </a:p>
          <a:p>
            <a:pPr marL="0" lvl="0" indent="0" algn="l" rtl="0">
              <a:spcBef>
                <a:spcPts val="0"/>
              </a:spcBef>
              <a:spcAft>
                <a:spcPts val="0"/>
              </a:spcAft>
              <a:buNone/>
            </a:pPr>
            <a:r>
              <a:rPr lang="en-US" sz="1200" dirty="0"/>
              <a:t>Diabetes is a 2: It’s the theoretical risk for thrombosis with POCs, but less than with COCs (concern for hypoestrogenic effects, particularly with depo; but that evidence is weak)</a:t>
            </a:r>
          </a:p>
          <a:p>
            <a:pPr marL="0" lvl="0" indent="0" algn="l" rtl="0">
              <a:spcBef>
                <a:spcPts val="0"/>
              </a:spcBef>
              <a:spcAft>
                <a:spcPts val="0"/>
              </a:spcAft>
              <a:buNone/>
            </a:pPr>
            <a:r>
              <a:rPr lang="en-US" sz="1200" dirty="0" err="1"/>
              <a:t>Carbemazepine</a:t>
            </a:r>
            <a:r>
              <a:rPr lang="en-US" sz="1200" dirty="0"/>
              <a:t> is a 2 for implant: likely to reduce the effectiveness of POPs and implants</a:t>
            </a:r>
          </a:p>
          <a:p>
            <a:pPr marL="0" lvl="0" indent="0" algn="l" rtl="0">
              <a:spcBef>
                <a:spcPts val="0"/>
              </a:spcBef>
              <a:spcAft>
                <a:spcPts val="0"/>
              </a:spcAft>
              <a:buNone/>
            </a:pPr>
            <a:r>
              <a:rPr lang="en-US" sz="1200" dirty="0"/>
              <a:t>Both are a 2 for different reasons, therefore 2 + 2 = 2</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3363453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insulin dependent Diabetes without complications is a 2 and epilepsy on anticonvulsant therapy is a 2. </a:t>
            </a:r>
          </a:p>
          <a:p>
            <a:pPr marL="0" lvl="0" indent="0" algn="l" rtl="0">
              <a:spcBef>
                <a:spcPts val="0"/>
              </a:spcBef>
              <a:spcAft>
                <a:spcPts val="0"/>
              </a:spcAft>
              <a:buNone/>
            </a:pPr>
            <a:r>
              <a:rPr lang="en-US" dirty="0"/>
              <a:t>In this case, what does 2 + 2 equal?</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t>Implant</a:t>
            </a:r>
            <a:endParaRPr lang="en-US" dirty="0"/>
          </a:p>
          <a:p>
            <a:pPr marL="0" lvl="0" indent="0" algn="l" rtl="0">
              <a:spcBef>
                <a:spcPts val="0"/>
              </a:spcBef>
              <a:spcAft>
                <a:spcPts val="0"/>
              </a:spcAft>
              <a:buNone/>
            </a:pPr>
            <a:r>
              <a:rPr lang="en-US" dirty="0"/>
              <a:t>Diabetes is a 2: It’s the theoretical increased risk for thrombosis with progestin-only contraception, but less than with combined  (concern for hypoestrogenic effects, particularly with depo; but that evidence is weak)</a:t>
            </a:r>
          </a:p>
          <a:p>
            <a:pPr marL="0" lvl="0" indent="0" algn="l" rtl="0">
              <a:spcBef>
                <a:spcPts val="0"/>
              </a:spcBef>
              <a:spcAft>
                <a:spcPts val="0"/>
              </a:spcAft>
              <a:buNone/>
            </a:pPr>
            <a:r>
              <a:rPr lang="en-US" dirty="0" err="1"/>
              <a:t>Carbemazepine</a:t>
            </a:r>
            <a:r>
              <a:rPr lang="en-US" dirty="0"/>
              <a:t> is a 2 for implant: likely to reduce the effectiveness of POPs and implants</a:t>
            </a:r>
          </a:p>
          <a:p>
            <a:pPr marL="0" lvl="0" indent="0" algn="l" rtl="0">
              <a:spcBef>
                <a:spcPts val="0"/>
              </a:spcBef>
              <a:spcAft>
                <a:spcPts val="0"/>
              </a:spcAft>
              <a:buNone/>
            </a:pPr>
            <a:r>
              <a:rPr lang="en-US" dirty="0"/>
              <a:t>Both are a 2 for different reasons, therefore 2 + 2 = 2</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RHAP</a:t>
            </a:r>
          </a:p>
        </p:txBody>
      </p:sp>
    </p:spTree>
    <p:extLst>
      <p:ext uri="{BB962C8B-B14F-4D97-AF65-F5344CB8AC3E}">
        <p14:creationId xmlns:p14="http://schemas.microsoft.com/office/powerpoint/2010/main" val="731217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35843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10280766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Photo Credit: Question by Adrien Coquet from </a:t>
            </a:r>
            <a:r>
              <a:rPr lang="en-US" dirty="0" err="1"/>
              <a:t>NounProject.com</a:t>
            </a:r>
            <a:endParaRPr lang="en-US" dirty="0"/>
          </a:p>
        </p:txBody>
      </p:sp>
    </p:spTree>
    <p:extLst>
      <p:ext uri="{BB962C8B-B14F-4D97-AF65-F5344CB8AC3E}">
        <p14:creationId xmlns:p14="http://schemas.microsoft.com/office/powerpoint/2010/main" val="3599897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Basics of Contraceptive Billing and coding: </a:t>
            </a:r>
          </a:p>
          <a:p>
            <a:pPr marL="0" lvl="0" indent="0" algn="l" rtl="0">
              <a:spcBef>
                <a:spcPts val="0"/>
              </a:spcBef>
              <a:spcAft>
                <a:spcPts val="0"/>
              </a:spcAft>
              <a:buNone/>
            </a:pPr>
            <a:r>
              <a:rPr lang="en-US" dirty="0"/>
              <a:t>Visits for counseling regarding contraception without a procedure can be billed as a 992XX based on new vs established patient and level of complexity. You will need to use the correct specific ICD 10 code for initiation vs surveillance of the specific contraceptive method e.g. ICD Z30.01X</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Photo Credit: Coding by </a:t>
            </a:r>
            <a:r>
              <a:rPr lang="en-US" dirty="0" err="1"/>
              <a:t>ahmad</a:t>
            </a:r>
            <a:r>
              <a:rPr lang="en-US" dirty="0"/>
              <a:t> </a:t>
            </a:r>
            <a:r>
              <a:rPr lang="en-US" dirty="0" err="1"/>
              <a:t>bahrudi</a:t>
            </a:r>
            <a:r>
              <a:rPr lang="en-US" dirty="0"/>
              <a:t> from </a:t>
            </a:r>
            <a:r>
              <a:rPr lang="en-US" dirty="0" err="1"/>
              <a:t>NounProject.com</a:t>
            </a:r>
            <a:endParaRPr lang="en-US" dirty="0"/>
          </a:p>
          <a:p>
            <a:pPr marL="0" lvl="0" indent="0" algn="l" rtl="0">
              <a:spcBef>
                <a:spcPts val="0"/>
              </a:spcBef>
              <a:spcAft>
                <a:spcPts val="0"/>
              </a:spcAft>
              <a:buNone/>
            </a:pPr>
            <a:endParaRPr lang="en-US" dirty="0"/>
          </a:p>
          <a:p>
            <a:endParaRPr lang="en-US" dirty="0"/>
          </a:p>
          <a:p>
            <a:r>
              <a:rPr lang="en-US" dirty="0"/>
              <a:t>Resources:</a:t>
            </a:r>
          </a:p>
          <a:p>
            <a:endParaRPr lang="en-US" dirty="0"/>
          </a:p>
          <a:p>
            <a:r>
              <a:rPr lang="en-US" dirty="0"/>
              <a:t>Coding for implant insertion and removal: https://</a:t>
            </a:r>
            <a:r>
              <a:rPr lang="en-US" dirty="0" err="1"/>
              <a:t>www.reproductiveaccess.org</a:t>
            </a:r>
            <a:r>
              <a:rPr lang="en-US" dirty="0"/>
              <a:t>/resource/implant-coding/</a:t>
            </a:r>
          </a:p>
          <a:p>
            <a:r>
              <a:rPr lang="en-US" dirty="0"/>
              <a:t>Coding for IUD insertion and removal: https://</a:t>
            </a:r>
            <a:r>
              <a:rPr lang="en-US" dirty="0" err="1"/>
              <a:t>www.reproductiveaccess.org</a:t>
            </a:r>
            <a:r>
              <a:rPr lang="en-US" dirty="0"/>
              <a:t>/resource/</a:t>
            </a:r>
            <a:r>
              <a:rPr lang="en-US" dirty="0" err="1"/>
              <a:t>iud</a:t>
            </a:r>
            <a:r>
              <a:rPr lang="en-US" dirty="0"/>
              <a:t>-coding/</a:t>
            </a:r>
          </a:p>
          <a:p>
            <a:r>
              <a:rPr lang="en-US" dirty="0"/>
              <a:t>Coding for vasectomy: https://</a:t>
            </a:r>
            <a:r>
              <a:rPr lang="en-US" dirty="0" err="1"/>
              <a:t>www.reproductiveaccess.org</a:t>
            </a:r>
            <a:r>
              <a:rPr lang="en-US" dirty="0"/>
              <a:t>/resource/coding-vasectomy/</a:t>
            </a:r>
          </a:p>
          <a:p>
            <a:endParaRPr lang="en-US" dirty="0"/>
          </a:p>
        </p:txBody>
      </p:sp>
    </p:spTree>
    <p:extLst>
      <p:ext uri="{BB962C8B-B14F-4D97-AF65-F5344CB8AC3E}">
        <p14:creationId xmlns:p14="http://schemas.microsoft.com/office/powerpoint/2010/main" val="10476946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If you do a procedure such as an IUD insertion, you can bill for the procedure using the correct CPT code. This will need to be associated with the correct ICD 10 code for payment. For example CPT code 58300 can be used to bill for an IUD insertion and will need to be associated with the diagnosis code Z30.430 (encounter for insertion of an IUD). If the IUD is supplied by the office, you will also need to order the device itself. This is done with the appropriate J-code.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a patient has been previously counseled and presents for the procedure only (</a:t>
            </a:r>
            <a:r>
              <a:rPr lang="en-US" dirty="0" err="1"/>
              <a:t>e.g</a:t>
            </a:r>
            <a:r>
              <a:rPr lang="en-US" dirty="0"/>
              <a:t> IUD insertion) you would just bill for the procedure. If the patient presents for counseling and then decides on the IUD, you can bill for the office visit with a 992XX code as well as the CPT code for the procedure. A 25 modifier can be used to indicate this added complexity. </a:t>
            </a:r>
          </a:p>
          <a:p>
            <a:pPr marL="0" lvl="0" indent="0" algn="l" rtl="0">
              <a:spcBef>
                <a:spcPts val="0"/>
              </a:spcBef>
              <a:spcAft>
                <a:spcPts val="0"/>
              </a:spcAft>
              <a:buNone/>
            </a:pPr>
            <a:r>
              <a:rPr lang="en-US" dirty="0"/>
              <a:t>*Not all insurers will pay for this</a:t>
            </a:r>
          </a:p>
          <a:p>
            <a:pPr marL="0" lvl="0" indent="0" algn="l" rtl="0">
              <a:spcBef>
                <a:spcPts val="0"/>
              </a:spcBef>
              <a:spcAft>
                <a:spcPts val="0"/>
              </a:spcAft>
              <a:buNone/>
            </a:pPr>
            <a:endParaRPr lang="en-US" dirty="0"/>
          </a:p>
          <a:p>
            <a:r>
              <a:rPr lang="en-US" dirty="0"/>
              <a:t>Photo Credit: Coding by </a:t>
            </a:r>
            <a:r>
              <a:rPr lang="en-US" dirty="0" err="1"/>
              <a:t>ahmad</a:t>
            </a:r>
            <a:r>
              <a:rPr lang="en-US" dirty="0"/>
              <a:t> </a:t>
            </a:r>
            <a:r>
              <a:rPr lang="en-US" dirty="0" err="1"/>
              <a:t>bahrudi</a:t>
            </a:r>
            <a:r>
              <a:rPr lang="en-US" dirty="0"/>
              <a:t> from </a:t>
            </a:r>
            <a:r>
              <a:rPr lang="en-US" dirty="0" err="1"/>
              <a:t>NounProject.com</a:t>
            </a:r>
            <a:endParaRPr lang="en-US" dirty="0"/>
          </a:p>
          <a:p>
            <a:endParaRPr lang="en-US" dirty="0"/>
          </a:p>
          <a:p>
            <a:r>
              <a:rPr lang="en-US" dirty="0"/>
              <a:t>Resources:</a:t>
            </a:r>
          </a:p>
          <a:p>
            <a:endParaRPr lang="en-US" dirty="0"/>
          </a:p>
          <a:p>
            <a:r>
              <a:rPr lang="en-US" dirty="0"/>
              <a:t>Coding for implant insertion and removal: https://</a:t>
            </a:r>
            <a:r>
              <a:rPr lang="en-US" dirty="0" err="1"/>
              <a:t>www.reproductiveaccess.org</a:t>
            </a:r>
            <a:r>
              <a:rPr lang="en-US" dirty="0"/>
              <a:t>/resource/implant-coding/</a:t>
            </a:r>
          </a:p>
          <a:p>
            <a:r>
              <a:rPr lang="en-US" dirty="0"/>
              <a:t>Coding for IUD insertion and removal: https://</a:t>
            </a:r>
            <a:r>
              <a:rPr lang="en-US" dirty="0" err="1"/>
              <a:t>www.reproductiveaccess.org</a:t>
            </a:r>
            <a:r>
              <a:rPr lang="en-US" dirty="0"/>
              <a:t>/resource/</a:t>
            </a:r>
            <a:r>
              <a:rPr lang="en-US" dirty="0" err="1"/>
              <a:t>iud</a:t>
            </a:r>
            <a:r>
              <a:rPr lang="en-US" dirty="0"/>
              <a:t>-coding/</a:t>
            </a:r>
          </a:p>
          <a:p>
            <a:r>
              <a:rPr lang="en-US" dirty="0"/>
              <a:t>Coding for vasectomy: https://</a:t>
            </a:r>
            <a:r>
              <a:rPr lang="en-US" dirty="0" err="1"/>
              <a:t>www.reproductiveaccess.org</a:t>
            </a:r>
            <a:r>
              <a:rPr lang="en-US" dirty="0"/>
              <a:t>/resource/coding-vasectomy/</a:t>
            </a:r>
          </a:p>
          <a:p>
            <a:endParaRPr lang="en-US" dirty="0"/>
          </a:p>
        </p:txBody>
      </p:sp>
    </p:spTree>
    <p:extLst>
      <p:ext uri="{BB962C8B-B14F-4D97-AF65-F5344CB8AC3E}">
        <p14:creationId xmlns:p14="http://schemas.microsoft.com/office/powerpoint/2010/main" val="2442611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2400" b="0" i="0" u="none" strike="noStrike" dirty="0">
                <a:effectLst/>
                <a:latin typeface="+mn-lt"/>
                <a:ea typeface="+mn-ea"/>
                <a:cs typeface="+mn-cs"/>
                <a:sym typeface="Calibri"/>
              </a:rPr>
              <a:t>The United States Medical Eligibility Criteria for Contraceptive Use or MEC is a great resource for providing contraception in patients with medical conditions. These recommendations are published by the CDC who reviews available evidence, consults experts when necessary, and assigns a risk level to each contraceptive method for patients with specific medical conditions that can be used by providers to counsel patients. </a:t>
            </a:r>
          </a:p>
          <a:p>
            <a:pPr rtl="0"/>
            <a:br>
              <a:rPr lang="en-US" sz="1200" b="0" dirty="0">
                <a:effectLst/>
              </a:rPr>
            </a:br>
            <a:r>
              <a:rPr lang="en-US" sz="2400" b="0" i="0" u="none" strike="noStrike" dirty="0">
                <a:effectLst/>
                <a:latin typeface="+mn-lt"/>
                <a:ea typeface="+mn-ea"/>
                <a:cs typeface="+mn-cs"/>
                <a:sym typeface="Calibri"/>
              </a:rPr>
              <a:t>Category 1 is used freely</a:t>
            </a:r>
            <a:endParaRPr lang="en-US" sz="1200" b="0" dirty="0">
              <a:effectLst/>
            </a:endParaRPr>
          </a:p>
          <a:p>
            <a:pPr rtl="0"/>
            <a:r>
              <a:rPr lang="en-US" sz="2400" b="0" i="0" u="none" strike="noStrike" dirty="0">
                <a:effectLst/>
                <a:latin typeface="+mn-lt"/>
                <a:ea typeface="+mn-ea"/>
                <a:cs typeface="+mn-cs"/>
                <a:sym typeface="Calibri"/>
              </a:rPr>
              <a:t>Category 4 is contraindicated</a:t>
            </a:r>
            <a:endParaRPr lang="en-US" sz="1200" b="0" dirty="0">
              <a:effectLst/>
            </a:endParaRPr>
          </a:p>
          <a:p>
            <a:pPr rtl="0"/>
            <a:r>
              <a:rPr lang="en-US" sz="2400" b="0" i="0" u="none" strike="noStrike" dirty="0">
                <a:effectLst/>
                <a:latin typeface="+mn-lt"/>
                <a:ea typeface="+mn-ea"/>
                <a:cs typeface="+mn-cs"/>
                <a:sym typeface="Calibri"/>
              </a:rPr>
              <a:t>Category 2 benefits generally outweigh the risk</a:t>
            </a:r>
            <a:endParaRPr lang="en-US" sz="1200" b="0" dirty="0">
              <a:effectLst/>
            </a:endParaRPr>
          </a:p>
          <a:p>
            <a:pPr rtl="0"/>
            <a:r>
              <a:rPr lang="en-US" sz="2400" b="0" i="0" u="none" strike="noStrike" dirty="0">
                <a:effectLst/>
                <a:latin typeface="+mn-lt"/>
                <a:ea typeface="+mn-ea"/>
                <a:cs typeface="+mn-cs"/>
                <a:sym typeface="Calibri"/>
              </a:rPr>
              <a:t>Category 3 risks generally outweigh the benefits.</a:t>
            </a:r>
            <a:endParaRPr lang="en-US" sz="1200" b="0" dirty="0">
              <a:effectLst/>
            </a:endParaRPr>
          </a:p>
          <a:p>
            <a:pPr rtl="0" fontAlgn="base"/>
            <a:br>
              <a:rPr lang="en-US" sz="1200" b="0" dirty="0">
                <a:effectLst/>
              </a:rPr>
            </a:br>
            <a:r>
              <a:rPr lang="en-US" sz="2400" b="0" i="0" u="none" strike="noStrike" dirty="0">
                <a:effectLst/>
                <a:latin typeface="+mn-lt"/>
                <a:ea typeface="+mn-ea"/>
                <a:cs typeface="+mn-cs"/>
                <a:sym typeface="Calibri"/>
              </a:rPr>
              <a:t>But more often, patients have multiple medical problems, that might (or might not) increase the risk of different contraceptive methods. In these instances, we may have to assess multiple conditions that are an MEC 2, and will need to ask ourselves if the risk of 2+2 = 2, 3, 4?</a:t>
            </a:r>
          </a:p>
          <a:p>
            <a:pPr rtl="0"/>
            <a:br>
              <a:rPr lang="en-US" sz="1200" b="0" dirty="0">
                <a:effectLst/>
              </a:rPr>
            </a:br>
            <a:r>
              <a:rPr lang="en-US" sz="2400" b="0" i="0" u="none" strike="noStrike" dirty="0">
                <a:effectLst/>
                <a:latin typeface="+mn-lt"/>
                <a:ea typeface="+mn-ea"/>
                <a:cs typeface="+mn-cs"/>
                <a:sym typeface="Calibri"/>
              </a:rPr>
              <a:t>Citation:  Curtis KM, Tepper NK, </a:t>
            </a:r>
            <a:r>
              <a:rPr lang="en-US" sz="2400" b="0" i="0" u="none" strike="noStrike" dirty="0" err="1">
                <a:effectLst/>
                <a:latin typeface="+mn-lt"/>
                <a:ea typeface="+mn-ea"/>
                <a:cs typeface="+mn-cs"/>
                <a:sym typeface="Calibri"/>
              </a:rPr>
              <a:t>Jatlaoui</a:t>
            </a:r>
            <a:r>
              <a:rPr lang="en-US" sz="2400" b="0" i="0" u="none" strike="noStrike" dirty="0">
                <a:effectLst/>
                <a:latin typeface="+mn-lt"/>
                <a:ea typeface="+mn-ea"/>
                <a:cs typeface="+mn-cs"/>
                <a:sym typeface="Calibri"/>
              </a:rPr>
              <a:t> TC, et al. U.S. Medical Eligibility Criteria for Contraceptive Use, 2016. MMWR </a:t>
            </a:r>
            <a:r>
              <a:rPr lang="en-US" sz="2400" b="0" i="0" u="none" strike="noStrike" dirty="0" err="1">
                <a:effectLst/>
                <a:latin typeface="+mn-lt"/>
                <a:ea typeface="+mn-ea"/>
                <a:cs typeface="+mn-cs"/>
                <a:sym typeface="Calibri"/>
              </a:rPr>
              <a:t>Recomm</a:t>
            </a:r>
            <a:r>
              <a:rPr lang="en-US" sz="2400" b="0" i="0" u="none" strike="noStrike" dirty="0">
                <a:effectLst/>
                <a:latin typeface="+mn-lt"/>
                <a:ea typeface="+mn-ea"/>
                <a:cs typeface="+mn-cs"/>
                <a:sym typeface="Calibri"/>
              </a:rPr>
              <a:t> Rep 2016;65(No. RR-3):1–104.</a:t>
            </a:r>
            <a:endParaRPr lang="en-US" sz="1200" b="0" dirty="0">
              <a:effectLst/>
            </a:endParaRPr>
          </a:p>
        </p:txBody>
      </p:sp>
    </p:spTree>
    <p:extLst>
      <p:ext uri="{BB962C8B-B14F-4D97-AF65-F5344CB8AC3E}">
        <p14:creationId xmlns:p14="http://schemas.microsoft.com/office/powerpoint/2010/main" val="40103811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implant is similar in that you bill the specific CPT code to get paid for the procedure and associate with the appropriate ICD 10 diagnosis code and use the J-code for Nexplanon to bill for the device.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difference is that removal and reinsertion of the implant has it’s own CPT code. This is unlike the IUD where you just use both the removal and reinsertion codes. </a:t>
            </a:r>
          </a:p>
          <a:p>
            <a:pPr marL="0" lvl="0" indent="0" algn="l" rtl="0">
              <a:spcBef>
                <a:spcPts val="0"/>
              </a:spcBef>
              <a:spcAft>
                <a:spcPts val="0"/>
              </a:spcAft>
              <a:buNone/>
            </a:pPr>
            <a:endParaRPr lang="en-US" dirty="0"/>
          </a:p>
          <a:p>
            <a:r>
              <a:rPr lang="en-US" dirty="0"/>
              <a:t>Resources:</a:t>
            </a:r>
          </a:p>
          <a:p>
            <a:endParaRPr lang="en-US" dirty="0"/>
          </a:p>
          <a:p>
            <a:r>
              <a:rPr lang="en-US" dirty="0"/>
              <a:t>Coding for implant insertion and removal: https://</a:t>
            </a:r>
            <a:r>
              <a:rPr lang="en-US" dirty="0" err="1"/>
              <a:t>www.reproductiveaccess.org</a:t>
            </a:r>
            <a:r>
              <a:rPr lang="en-US" dirty="0"/>
              <a:t>/resource/implant-coding/</a:t>
            </a:r>
          </a:p>
          <a:p>
            <a:r>
              <a:rPr lang="en-US" dirty="0"/>
              <a:t>Coding for IUD insertion and removal: https://</a:t>
            </a:r>
            <a:r>
              <a:rPr lang="en-US" dirty="0" err="1"/>
              <a:t>www.reproductiveaccess.org</a:t>
            </a:r>
            <a:r>
              <a:rPr lang="en-US" dirty="0"/>
              <a:t>/resource/</a:t>
            </a:r>
            <a:r>
              <a:rPr lang="en-US" dirty="0" err="1"/>
              <a:t>iud</a:t>
            </a:r>
            <a:r>
              <a:rPr lang="en-US" dirty="0"/>
              <a:t>-coding/</a:t>
            </a:r>
          </a:p>
          <a:p>
            <a:r>
              <a:rPr lang="en-US" dirty="0"/>
              <a:t>Coding for vasectomy: https://</a:t>
            </a:r>
            <a:r>
              <a:rPr lang="en-US" dirty="0" err="1"/>
              <a:t>www.reproductiveaccess.org</a:t>
            </a:r>
            <a:r>
              <a:rPr lang="en-US" dirty="0"/>
              <a:t>/resource/coding-vasectomy/</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727345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Additionally, many IUD manufacturers will replace IUDs used for unsuccessful insertions. Retain the device, and contact the company in this case. </a:t>
            </a:r>
          </a:p>
          <a:p>
            <a:pPr marL="0" lvl="0" indent="0" algn="l" rtl="0">
              <a:spcBef>
                <a:spcPts val="0"/>
              </a:spcBef>
              <a:spcAft>
                <a:spcPts val="0"/>
              </a:spcAft>
              <a:buNone/>
            </a:pPr>
            <a:endParaRPr lang="en-US" dirty="0"/>
          </a:p>
          <a:p>
            <a:r>
              <a:rPr lang="en-US" dirty="0"/>
              <a:t>Resources:</a:t>
            </a:r>
          </a:p>
          <a:p>
            <a:endParaRPr lang="en-US" dirty="0"/>
          </a:p>
          <a:p>
            <a:r>
              <a:rPr lang="en-US" dirty="0"/>
              <a:t>Coding for implant insertion and removal: https://</a:t>
            </a:r>
            <a:r>
              <a:rPr lang="en-US" dirty="0" err="1"/>
              <a:t>www.reproductiveaccess.org</a:t>
            </a:r>
            <a:r>
              <a:rPr lang="en-US" dirty="0"/>
              <a:t>/resource/implant-coding/</a:t>
            </a:r>
          </a:p>
          <a:p>
            <a:r>
              <a:rPr lang="en-US" dirty="0"/>
              <a:t>Coding for IUD insertion and removal: https://</a:t>
            </a:r>
            <a:r>
              <a:rPr lang="en-US" dirty="0" err="1"/>
              <a:t>www.reproductiveaccess.org</a:t>
            </a:r>
            <a:r>
              <a:rPr lang="en-US" dirty="0"/>
              <a:t>/resource/</a:t>
            </a:r>
            <a:r>
              <a:rPr lang="en-US" dirty="0" err="1"/>
              <a:t>iud</a:t>
            </a:r>
            <a:r>
              <a:rPr lang="en-US" dirty="0"/>
              <a:t>-coding/</a:t>
            </a:r>
          </a:p>
          <a:p>
            <a:r>
              <a:rPr lang="en-US" dirty="0"/>
              <a:t>Coding for vasectomy: https://</a:t>
            </a:r>
            <a:r>
              <a:rPr lang="en-US" dirty="0" err="1"/>
              <a:t>www.reproductiveaccess.org</a:t>
            </a:r>
            <a:r>
              <a:rPr lang="en-US" dirty="0"/>
              <a:t>/resource/coding-vasectomy/</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9327549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www.reproductiveaccess.org</a:t>
            </a:r>
            <a:r>
              <a:rPr lang="en-US" dirty="0"/>
              <a:t>/resource/</a:t>
            </a:r>
            <a:r>
              <a:rPr lang="en-US" dirty="0" err="1"/>
              <a:t>bc</a:t>
            </a:r>
            <a:r>
              <a:rPr lang="en-US" dirty="0"/>
              <a:t>-fact-sheet/</a:t>
            </a:r>
          </a:p>
          <a:p>
            <a:r>
              <a:rPr lang="en-US" dirty="0"/>
              <a:t>https://</a:t>
            </a:r>
            <a:r>
              <a:rPr lang="en-US" dirty="0" err="1"/>
              <a:t>www.reproductiveaccess.org</a:t>
            </a:r>
            <a:r>
              <a:rPr lang="en-US" dirty="0"/>
              <a:t>/resource/quick-start-algorithm/</a:t>
            </a:r>
          </a:p>
          <a:p>
            <a:pPr marL="0" marR="0" lvl="0" indent="0" defTabSz="1828800" eaLnBrk="1" fontAlgn="auto" latinLnBrk="0" hangingPunct="1">
              <a:lnSpc>
                <a:spcPct val="100000"/>
              </a:lnSpc>
              <a:spcBef>
                <a:spcPts val="0"/>
              </a:spcBef>
              <a:spcAft>
                <a:spcPts val="0"/>
              </a:spcAft>
              <a:buClrTx/>
              <a:buSzTx/>
              <a:buFontTx/>
              <a:buNone/>
              <a:tabLst/>
              <a:defRPr/>
            </a:pPr>
            <a:r>
              <a:rPr lang="en-US" dirty="0"/>
              <a:t>https://</a:t>
            </a:r>
            <a:r>
              <a:rPr lang="en-US" dirty="0" err="1"/>
              <a:t>www.reproductiveaccess.org</a:t>
            </a:r>
            <a:r>
              <a:rPr lang="en-US" dirty="0"/>
              <a:t>/resource/medical-eligibility-initiating-contraception/</a:t>
            </a:r>
          </a:p>
          <a:p>
            <a:endParaRPr lang="en-US" dirty="0"/>
          </a:p>
        </p:txBody>
      </p:sp>
    </p:spTree>
    <p:extLst>
      <p:ext uri="{BB962C8B-B14F-4D97-AF65-F5344CB8AC3E}">
        <p14:creationId xmlns:p14="http://schemas.microsoft.com/office/powerpoint/2010/main" val="3734668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solidFill>
                  <a:schemeClr val="tx1"/>
                </a:solidFill>
              </a:rPr>
              <a:t> Blakemore E. The First Birth Control Pill Used Puerto Rican Women as Guinea Pigs. </a:t>
            </a:r>
            <a:r>
              <a:rPr lang="en-US" sz="2400" dirty="0" err="1">
                <a:solidFill>
                  <a:schemeClr val="tx1"/>
                </a:solidFill>
              </a:rPr>
              <a:t>History.com</a:t>
            </a:r>
            <a:r>
              <a:rPr lang="en-US" sz="2400" dirty="0">
                <a:solidFill>
                  <a:schemeClr val="tx1"/>
                </a:solidFill>
              </a:rPr>
              <a:t>. https://</a:t>
            </a:r>
            <a:r>
              <a:rPr lang="en-US" sz="2400" dirty="0" err="1">
                <a:solidFill>
                  <a:schemeClr val="tx1"/>
                </a:solidFill>
              </a:rPr>
              <a:t>www.history.com</a:t>
            </a:r>
            <a:r>
              <a:rPr lang="en-US" sz="2400" dirty="0">
                <a:solidFill>
                  <a:schemeClr val="tx1"/>
                </a:solidFill>
              </a:rPr>
              <a:t>/news/birth-control-pill-history-</a:t>
            </a:r>
            <a:r>
              <a:rPr lang="en-US" sz="2400" dirty="0" err="1">
                <a:solidFill>
                  <a:schemeClr val="tx1"/>
                </a:solidFill>
              </a:rPr>
              <a:t>puerto</a:t>
            </a:r>
            <a:r>
              <a:rPr lang="en-US" sz="2400" dirty="0">
                <a:solidFill>
                  <a:schemeClr val="tx1"/>
                </a:solidFill>
              </a:rPr>
              <a:t>-</a:t>
            </a:r>
            <a:r>
              <a:rPr lang="en-US" sz="2400" dirty="0" err="1">
                <a:solidFill>
                  <a:schemeClr val="tx1"/>
                </a:solidFill>
              </a:rPr>
              <a:t>rico-enovid</a:t>
            </a:r>
            <a:r>
              <a:rPr lang="en-US" sz="2400" dirty="0">
                <a:solidFill>
                  <a:schemeClr val="tx1"/>
                </a:solidFill>
              </a:rPr>
              <a:t>. Published May 9, 2018. Accessed October 1, 2021</a:t>
            </a:r>
          </a:p>
          <a:p>
            <a:pPr lvl="0"/>
            <a:r>
              <a:rPr lang="en-US" sz="2400" dirty="0">
                <a:solidFill>
                  <a:schemeClr val="tx1"/>
                </a:solidFill>
              </a:rPr>
              <a:t>Centers for Disease Control and Prevention (CDC). U.S. Medical Eligibility Criteria for Contraceptive Use and U.S. Selected Practice Recommendations for Contraceptive Use: </a:t>
            </a:r>
            <a:r>
              <a:rPr lang="en-US" sz="2400" u="sng" dirty="0">
                <a:solidFill>
                  <a:schemeClr val="tx1"/>
                </a:solidFill>
                <a:hlinkClick r:id="rId3">
                  <a:extLst>
                    <a:ext uri="{A12FA001-AC4F-418D-AE19-62706E023703}">
                      <ahyp:hlinkClr xmlns:ahyp="http://schemas.microsoft.com/office/drawing/2018/hyperlinkcolor" val="tx"/>
                    </a:ext>
                  </a:extLst>
                </a:hlinkClick>
              </a:rPr>
              <a:t>https://www.cdc.gov/reproductivehealth/contraception/contraception_guidance.htm</a:t>
            </a:r>
            <a:endParaRPr lang="en-US" sz="2400" dirty="0">
              <a:solidFill>
                <a:schemeClr val="tx1"/>
              </a:solidFill>
            </a:endParaRPr>
          </a:p>
          <a:p>
            <a:pPr lvl="0"/>
            <a:r>
              <a:rPr lang="en-US" sz="2400" dirty="0" err="1">
                <a:solidFill>
                  <a:schemeClr val="tx1"/>
                </a:solidFill>
              </a:rPr>
              <a:t>Champaloux</a:t>
            </a:r>
            <a:r>
              <a:rPr lang="en-US" sz="2400" dirty="0">
                <a:solidFill>
                  <a:schemeClr val="tx1"/>
                </a:solidFill>
              </a:rPr>
              <a:t>, Steven W., et al. "Contraceptive use among women with medical conditions in a nationwide privately insured population." </a:t>
            </a:r>
            <a:r>
              <a:rPr lang="en-US" sz="2400" i="1" dirty="0">
                <a:solidFill>
                  <a:schemeClr val="tx1"/>
                </a:solidFill>
              </a:rPr>
              <a:t>Obstetrics &amp; Gynecology</a:t>
            </a:r>
            <a:r>
              <a:rPr lang="en-US" sz="2400" dirty="0">
                <a:solidFill>
                  <a:schemeClr val="tx1"/>
                </a:solidFill>
              </a:rPr>
              <a:t> 126.6 (2015): 1151-1159.</a:t>
            </a:r>
          </a:p>
          <a:p>
            <a:pPr lvl="0"/>
            <a:r>
              <a:rPr lang="en-US" sz="2400" u="sng" dirty="0">
                <a:solidFill>
                  <a:schemeClr val="tx1"/>
                </a:solidFill>
              </a:rPr>
              <a:t>Contraceptive Technology</a:t>
            </a:r>
            <a:r>
              <a:rPr lang="en-US" sz="2400" dirty="0">
                <a:solidFill>
                  <a:schemeClr val="tx1"/>
                </a:solidFill>
              </a:rPr>
              <a:t> and </a:t>
            </a:r>
            <a:r>
              <a:rPr lang="en-US" sz="2400" u="sng" dirty="0">
                <a:solidFill>
                  <a:schemeClr val="tx1"/>
                </a:solidFill>
              </a:rPr>
              <a:t>Managing Contraception</a:t>
            </a:r>
            <a:r>
              <a:rPr lang="en-US" sz="2400" dirty="0">
                <a:solidFill>
                  <a:schemeClr val="tx1"/>
                </a:solidFill>
              </a:rPr>
              <a:t>:  </a:t>
            </a:r>
            <a:r>
              <a:rPr lang="en-US" sz="2400" u="sng" dirty="0">
                <a:solidFill>
                  <a:schemeClr val="tx1"/>
                </a:solidFill>
                <a:hlinkClick r:id="rId4">
                  <a:extLst>
                    <a:ext uri="{A12FA001-AC4F-418D-AE19-62706E023703}">
                      <ahyp:hlinkClr xmlns:ahyp="http://schemas.microsoft.com/office/drawing/2018/hyperlinkcolor" val="tx"/>
                    </a:ext>
                  </a:extLst>
                </a:hlinkClick>
              </a:rPr>
              <a:t>www.managingcontraception.com</a:t>
            </a:r>
            <a:endParaRPr lang="en-US" sz="2400" dirty="0">
              <a:solidFill>
                <a:schemeClr val="tx1"/>
              </a:solidFill>
            </a:endParaRPr>
          </a:p>
          <a:p>
            <a:pPr lvl="0"/>
            <a:r>
              <a:rPr lang="en-US" sz="2400" dirty="0">
                <a:solidFill>
                  <a:schemeClr val="tx1"/>
                </a:solidFill>
              </a:rPr>
              <a:t>Curtis KM, Tepper NK, </a:t>
            </a:r>
            <a:r>
              <a:rPr lang="en-US" sz="2400" dirty="0" err="1">
                <a:solidFill>
                  <a:schemeClr val="tx1"/>
                </a:solidFill>
              </a:rPr>
              <a:t>Jatlaoui</a:t>
            </a:r>
            <a:r>
              <a:rPr lang="en-US" sz="2400" dirty="0">
                <a:solidFill>
                  <a:schemeClr val="tx1"/>
                </a:solidFill>
              </a:rPr>
              <a:t> TC, et al. U.S. Medical Eligibility Criteria for Contraceptive Use, 2016. MMWR </a:t>
            </a:r>
            <a:r>
              <a:rPr lang="en-US" sz="2400" dirty="0" err="1">
                <a:solidFill>
                  <a:schemeClr val="tx1"/>
                </a:solidFill>
              </a:rPr>
              <a:t>Recomm</a:t>
            </a:r>
            <a:r>
              <a:rPr lang="en-US" sz="2400" dirty="0">
                <a:solidFill>
                  <a:schemeClr val="tx1"/>
                </a:solidFill>
              </a:rPr>
              <a:t> Rep 2016;65(No. RR-3):1–104.</a:t>
            </a:r>
          </a:p>
          <a:p>
            <a:pPr lvl="0"/>
            <a:r>
              <a:rPr lang="en-US" sz="2400" dirty="0">
                <a:solidFill>
                  <a:schemeClr val="tx1"/>
                </a:solidFill>
              </a:rPr>
              <a:t>Gomez AM, Fuentes L, Allina A. Women or LARC first? Reproductive autonomy and the promotion of long-acting reversible contraceptive methods. </a:t>
            </a:r>
            <a:r>
              <a:rPr lang="en-US" sz="2400" dirty="0" err="1">
                <a:solidFill>
                  <a:schemeClr val="tx1"/>
                </a:solidFill>
              </a:rPr>
              <a:t>Perspect</a:t>
            </a:r>
            <a:r>
              <a:rPr lang="en-US" sz="2400" dirty="0">
                <a:solidFill>
                  <a:schemeClr val="tx1"/>
                </a:solidFill>
              </a:rPr>
              <a:t> Sex </a:t>
            </a:r>
            <a:r>
              <a:rPr lang="en-US" sz="2400" dirty="0" err="1">
                <a:solidFill>
                  <a:schemeClr val="tx1"/>
                </a:solidFill>
              </a:rPr>
              <a:t>Reprod</a:t>
            </a:r>
            <a:r>
              <a:rPr lang="en-US" sz="2400" dirty="0">
                <a:solidFill>
                  <a:schemeClr val="tx1"/>
                </a:solidFill>
              </a:rPr>
              <a:t> Health. 2014;46(3):171-175. doi:10.1363/46e1614</a:t>
            </a:r>
          </a:p>
          <a:p>
            <a:pPr lvl="0"/>
            <a:r>
              <a:rPr lang="en-US" sz="2400" dirty="0">
                <a:solidFill>
                  <a:schemeClr val="tx1"/>
                </a:solidFill>
              </a:rPr>
              <a:t>Jackson J. How Puerto Rican Women Made Birth Control Possible-At the Expense of Their Health. BESE. https://</a:t>
            </a:r>
            <a:r>
              <a:rPr lang="en-US" sz="2400" dirty="0" err="1">
                <a:solidFill>
                  <a:schemeClr val="tx1"/>
                </a:solidFill>
              </a:rPr>
              <a:t>www.bese.com</a:t>
            </a:r>
            <a:r>
              <a:rPr lang="en-US" sz="2400" dirty="0">
                <a:solidFill>
                  <a:schemeClr val="tx1"/>
                </a:solidFill>
              </a:rPr>
              <a:t>/how-puerto-rican-women-made-birth-control-possible-at-the-expense-of-their-health/. Published April 27, 2018. Accessed October 1, 2021. </a:t>
            </a:r>
          </a:p>
          <a:p>
            <a:pPr lvl="0"/>
            <a:r>
              <a:rPr lang="en-US" sz="2400" dirty="0">
                <a:solidFill>
                  <a:schemeClr val="tx1"/>
                </a:solidFill>
              </a:rPr>
              <a:t>Pendergrass DC, Raji MY. The bitter pill: Harvard and the dark history of birth control: Magazine: The Harvard Crimson. The Harvard Crimson. https://</a:t>
            </a:r>
            <a:r>
              <a:rPr lang="en-US" sz="2400" dirty="0" err="1">
                <a:solidFill>
                  <a:schemeClr val="tx1"/>
                </a:solidFill>
              </a:rPr>
              <a:t>www.thecrimson.com</a:t>
            </a:r>
            <a:r>
              <a:rPr lang="en-US" sz="2400" dirty="0">
                <a:solidFill>
                  <a:schemeClr val="tx1"/>
                </a:solidFill>
              </a:rPr>
              <a:t>/article/2017/9/28/the-bitter-pill/. Published September 28, 2017. Accessed October 1, 2021. </a:t>
            </a:r>
          </a:p>
          <a:p>
            <a:pPr lvl="0"/>
            <a:r>
              <a:rPr lang="en-US" sz="2400" dirty="0">
                <a:solidFill>
                  <a:schemeClr val="tx1"/>
                </a:solidFill>
              </a:rPr>
              <a:t>Seema D Shah, Linda </a:t>
            </a:r>
            <a:r>
              <a:rPr lang="en-US" sz="2400" dirty="0" err="1">
                <a:solidFill>
                  <a:schemeClr val="tx1"/>
                </a:solidFill>
              </a:rPr>
              <a:t>Prine</a:t>
            </a:r>
            <a:r>
              <a:rPr lang="en-US" sz="2400" dirty="0">
                <a:solidFill>
                  <a:schemeClr val="tx1"/>
                </a:solidFill>
              </a:rPr>
              <a:t>, Eve </a:t>
            </a:r>
            <a:r>
              <a:rPr lang="en-US" sz="2400" dirty="0" err="1">
                <a:solidFill>
                  <a:schemeClr val="tx1"/>
                </a:solidFill>
              </a:rPr>
              <a:t>Waltermaurer</a:t>
            </a:r>
            <a:r>
              <a:rPr lang="en-US" sz="2400" dirty="0">
                <a:solidFill>
                  <a:schemeClr val="tx1"/>
                </a:solidFill>
              </a:rPr>
              <a:t>, Susan E Rubin. Feasibility study of family planning services screening as clinical decision support at an urban Federally Qualified Health Center network. Contraception. 2019 Jan;99(1):27-31.</a:t>
            </a:r>
          </a:p>
          <a:p>
            <a:pPr lvl="0"/>
            <a:r>
              <a:rPr lang="en-US" sz="2400" dirty="0">
                <a:solidFill>
                  <a:schemeClr val="tx1"/>
                </a:solidFill>
              </a:rPr>
              <a:t>Sister Song &amp; National Women’s Health Network. Long-Acting Reversible Contraception Statement of Principles. </a:t>
            </a:r>
            <a:r>
              <a:rPr lang="en-US" sz="2400" u="sng" dirty="0">
                <a:solidFill>
                  <a:schemeClr val="tx1"/>
                </a:solidFill>
                <a:hlinkClick r:id="rId5">
                  <a:extLst>
                    <a:ext uri="{A12FA001-AC4F-418D-AE19-62706E023703}">
                      <ahyp:hlinkClr xmlns:ahyp="http://schemas.microsoft.com/office/drawing/2018/hyperlinkcolor" val="tx"/>
                    </a:ext>
                  </a:extLst>
                </a:hlinkClick>
              </a:rPr>
              <a:t>https://www.nwhn.org/wp-content/uploads/2017/02/LARCStatementofPrinciples.pdf</a:t>
            </a:r>
            <a:endParaRPr lang="en-US" sz="2400" dirty="0">
              <a:solidFill>
                <a:schemeClr val="tx1"/>
              </a:solidFill>
            </a:endParaRPr>
          </a:p>
          <a:p>
            <a:pPr lvl="0"/>
            <a:r>
              <a:rPr lang="en-US" sz="2400" dirty="0" err="1">
                <a:solidFill>
                  <a:schemeClr val="tx1"/>
                </a:solidFill>
              </a:rPr>
              <a:t>Skovlund</a:t>
            </a:r>
            <a:r>
              <a:rPr lang="en-US" sz="2400" dirty="0">
                <a:solidFill>
                  <a:schemeClr val="tx1"/>
                </a:solidFill>
              </a:rPr>
              <a:t>, Charlotte Wessel, et al. "Association of hormonal contraception with depression." </a:t>
            </a:r>
            <a:r>
              <a:rPr lang="en-US" sz="2400" i="1" dirty="0">
                <a:solidFill>
                  <a:schemeClr val="tx1"/>
                </a:solidFill>
              </a:rPr>
              <a:t>JAMA psychiatry</a:t>
            </a:r>
            <a:r>
              <a:rPr lang="en-US" sz="2400" dirty="0">
                <a:solidFill>
                  <a:schemeClr val="tx1"/>
                </a:solidFill>
              </a:rPr>
              <a:t> 73.11 (2016)</a:t>
            </a:r>
          </a:p>
          <a:p>
            <a:pPr lvl="0"/>
            <a:r>
              <a:rPr lang="en-US" sz="2400" dirty="0">
                <a:solidFill>
                  <a:schemeClr val="tx1"/>
                </a:solidFill>
              </a:rPr>
              <a:t>Society of Family Planning </a:t>
            </a:r>
            <a:r>
              <a:rPr lang="en-US" sz="2400" u="sng" dirty="0">
                <a:solidFill>
                  <a:schemeClr val="tx1"/>
                </a:solidFill>
                <a:hlinkClick r:id="rId6">
                  <a:extLst>
                    <a:ext uri="{A12FA001-AC4F-418D-AE19-62706E023703}">
                      <ahyp:hlinkClr xmlns:ahyp="http://schemas.microsoft.com/office/drawing/2018/hyperlinkcolor" val="tx"/>
                    </a:ext>
                  </a:extLst>
                </a:hlinkClick>
              </a:rPr>
              <a:t>https://www.societyfp.org</a:t>
            </a:r>
            <a:r>
              <a:rPr lang="en-US" sz="2400" u="sng">
                <a:solidFill>
                  <a:schemeClr val="tx1"/>
                </a:solidFill>
                <a:hlinkClick r:id="rId6">
                  <a:extLst>
                    <a:ext uri="{A12FA001-AC4F-418D-AE19-62706E023703}">
                      <ahyp:hlinkClr xmlns:ahyp="http://schemas.microsoft.com/office/drawing/2018/hyperlinkcolor" val="tx"/>
                    </a:ext>
                  </a:extLst>
                </a:hlinkClick>
              </a:rPr>
              <a:t>/</a:t>
            </a:r>
            <a:endParaRPr lang="en-US" sz="2400">
              <a:solidFill>
                <a:schemeClr val="tx1"/>
              </a:solidFill>
            </a:endParaRPr>
          </a:p>
          <a:p>
            <a:endParaRPr lang="en-US"/>
          </a:p>
        </p:txBody>
      </p:sp>
    </p:spTree>
    <p:extLst>
      <p:ext uri="{BB962C8B-B14F-4D97-AF65-F5344CB8AC3E}">
        <p14:creationId xmlns:p14="http://schemas.microsoft.com/office/powerpoint/2010/main" val="2225518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57175" lvl="0" indent="-257175" algn="l" rtl="0">
              <a:spcBef>
                <a:spcPts val="0"/>
              </a:spcBef>
              <a:spcAft>
                <a:spcPts val="0"/>
              </a:spcAft>
              <a:buSzPts val="1200"/>
              <a:buFont typeface="Arial"/>
              <a:buChar char="•"/>
            </a:pPr>
            <a:r>
              <a:rPr lang="en-US" dirty="0">
                <a:solidFill>
                  <a:srgbClr val="000000"/>
                </a:solidFill>
              </a:rPr>
              <a:t>Search for “CDC contraception” in</a:t>
            </a:r>
            <a:r>
              <a:rPr lang="en-US" sz="2400" dirty="0">
                <a:solidFill>
                  <a:srgbClr val="000000"/>
                </a:solidFill>
              </a:rPr>
              <a:t> the app store on your mobile device</a:t>
            </a:r>
            <a:endParaRPr lang="en-US" dirty="0">
              <a:solidFill>
                <a:srgbClr val="000000"/>
              </a:solidFill>
            </a:endParaRPr>
          </a:p>
          <a:p>
            <a:pPr marL="257175" lvl="0" indent="-257175" algn="l" rtl="0">
              <a:spcBef>
                <a:spcPts val="0"/>
              </a:spcBef>
              <a:spcAft>
                <a:spcPts val="0"/>
              </a:spcAft>
              <a:buSzPts val="1200"/>
              <a:buFont typeface="Arial"/>
              <a:buChar char="•"/>
            </a:pPr>
            <a:r>
              <a:rPr lang="en-US" sz="2400" dirty="0">
                <a:solidFill>
                  <a:srgbClr val="000000"/>
                </a:solidFill>
              </a:rPr>
              <a:t>Download the free </a:t>
            </a:r>
            <a:r>
              <a:rPr lang="en-US" dirty="0">
                <a:solidFill>
                  <a:srgbClr val="000000"/>
                </a:solidFill>
              </a:rPr>
              <a:t>CDC contraception</a:t>
            </a:r>
            <a:r>
              <a:rPr lang="en-US" sz="2400" dirty="0">
                <a:solidFill>
                  <a:srgbClr val="000000"/>
                </a:solidFill>
              </a:rPr>
              <a:t> app</a:t>
            </a:r>
            <a:endParaRPr lang="en-US" dirty="0">
              <a:solidFill>
                <a:srgbClr val="000000"/>
              </a:solidFill>
            </a:endParaRPr>
          </a:p>
          <a:p>
            <a:pPr marL="257175" lvl="0" indent="-257175" algn="l" rtl="0">
              <a:spcBef>
                <a:spcPts val="0"/>
              </a:spcBef>
              <a:spcAft>
                <a:spcPts val="0"/>
              </a:spcAft>
              <a:buSzPts val="1200"/>
              <a:buFont typeface="Arial"/>
              <a:buChar char="•"/>
            </a:pPr>
            <a:r>
              <a:rPr lang="en-US" sz="2400" dirty="0">
                <a:solidFill>
                  <a:srgbClr val="000000"/>
                </a:solidFill>
              </a:rPr>
              <a:t>We will refer to this app during the presentation</a:t>
            </a:r>
            <a:endParaRPr lang="en-US" dirty="0">
              <a:solidFill>
                <a:srgbClr val="000000"/>
              </a:solidFill>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84755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You recognize that UTIs in young people are often due to recent, new onset of sexual activity.  So, in addition to providing an antibiotic, what else do you do?</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https://</a:t>
            </a:r>
            <a:r>
              <a:rPr lang="en-US" sz="1200" dirty="0" err="1"/>
              <a:t>images.nappy.co</a:t>
            </a:r>
            <a:r>
              <a:rPr lang="en-US" sz="1200" dirty="0"/>
              <a:t>/uploads/large/1201596163328jobrbcny1ufkf0a9zeeyfeiai65csgmuomvx5ubdr90odwwvbfmfzbqvzzf8btxfwvkq6vbfsyegf10cx8ddwkl24kqood83jifb.jpg?auto=</a:t>
            </a:r>
            <a:r>
              <a:rPr lang="en-US" sz="1200" dirty="0" err="1"/>
              <a:t>format&amp;fm</a:t>
            </a:r>
            <a:r>
              <a:rPr lang="en-US" sz="1200" dirty="0"/>
              <a:t>=</a:t>
            </a:r>
            <a:r>
              <a:rPr lang="en-US" sz="1200" dirty="0" err="1"/>
              <a:t>jpg&amp;w</a:t>
            </a:r>
            <a:r>
              <a:rPr lang="en-US" sz="1200" dirty="0"/>
              <a:t>=1280&amp;q=75</a:t>
            </a:r>
          </a:p>
        </p:txBody>
      </p:sp>
    </p:spTree>
    <p:extLst>
      <p:ext uri="{BB962C8B-B14F-4D97-AF65-F5344CB8AC3E}">
        <p14:creationId xmlns:p14="http://schemas.microsoft.com/office/powerpoint/2010/main" val="2354409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rtl="0">
              <a:lnSpc>
                <a:spcPct val="100000"/>
              </a:lnSpc>
              <a:spcBef>
                <a:spcPts val="0"/>
              </a:spcBef>
              <a:spcAft>
                <a:spcPts val="0"/>
              </a:spcAft>
              <a:buSzPts val="1400"/>
              <a:buChar char="●"/>
            </a:pPr>
            <a:r>
              <a:rPr lang="en-US" sz="1200" dirty="0"/>
              <a:t>There are a variety of ways to screen for pregnancy intention- “One key question” is probably the most well known and validated, however is copyrighted. </a:t>
            </a:r>
          </a:p>
          <a:p>
            <a:pPr marL="457200" marR="0" lvl="0" indent="-317500" algn="l" rtl="0">
              <a:lnSpc>
                <a:spcPct val="100000"/>
              </a:lnSpc>
              <a:spcBef>
                <a:spcPts val="0"/>
              </a:spcBef>
              <a:spcAft>
                <a:spcPts val="0"/>
              </a:spcAft>
              <a:buSzPts val="1400"/>
              <a:buChar char="●"/>
            </a:pPr>
            <a:r>
              <a:rPr lang="en-US" sz="1200" dirty="0"/>
              <a:t>The specific language can be tailored to your setting/patient population. Can be asked of menstruating people or their partners </a:t>
            </a:r>
          </a:p>
          <a:p>
            <a:pPr marL="457200" marR="0" lvl="0" indent="-317500" algn="l" rtl="0">
              <a:lnSpc>
                <a:spcPct val="100000"/>
              </a:lnSpc>
              <a:spcBef>
                <a:spcPts val="0"/>
              </a:spcBef>
              <a:spcAft>
                <a:spcPts val="0"/>
              </a:spcAft>
              <a:buSzPts val="1400"/>
              <a:buChar char="●"/>
            </a:pPr>
            <a:r>
              <a:rPr lang="en-US" sz="1200" dirty="0"/>
              <a:t>Screening for pregnancy intention can help identify either unmet need for contraception or pre-pregnancy counseling.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Photo Credit: https://</a:t>
            </a:r>
            <a:r>
              <a:rPr lang="en-US" sz="1200" dirty="0" err="1"/>
              <a:t>images.nappy.co</a:t>
            </a:r>
            <a:r>
              <a:rPr lang="en-US" sz="1200" dirty="0"/>
              <a:t>/uploads/large/1201596163328jobrbcny1ufkf0a9zeeyfeiai65csgmuomvx5ubdr90odwwvbfmfzbqvzzf8btxfwvkq6vbfsyegf10cx8ddwkl24kqood83jifb.jpg?auto=</a:t>
            </a:r>
            <a:r>
              <a:rPr lang="en-US" sz="1200" dirty="0" err="1"/>
              <a:t>format&amp;fm</a:t>
            </a:r>
            <a:r>
              <a:rPr lang="en-US" sz="1200" dirty="0"/>
              <a:t>=</a:t>
            </a:r>
            <a:r>
              <a:rPr lang="en-US" sz="1200" dirty="0" err="1"/>
              <a:t>jpg&amp;w</a:t>
            </a:r>
            <a:r>
              <a:rPr lang="en-US" sz="1200" dirty="0"/>
              <a:t>=1280&amp;q=75</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Citation: </a:t>
            </a:r>
            <a:r>
              <a:rPr lang="en-US" sz="1200" dirty="0">
                <a:solidFill>
                  <a:srgbClr val="44697D"/>
                </a:solidFill>
              </a:rPr>
              <a:t>Seema D Shah, Linda </a:t>
            </a:r>
            <a:r>
              <a:rPr lang="en-US" sz="1200" dirty="0" err="1">
                <a:solidFill>
                  <a:srgbClr val="44697D"/>
                </a:solidFill>
              </a:rPr>
              <a:t>Prine</a:t>
            </a:r>
            <a:r>
              <a:rPr lang="en-US" sz="1200" dirty="0">
                <a:solidFill>
                  <a:srgbClr val="44697D"/>
                </a:solidFill>
              </a:rPr>
              <a:t>, Eve </a:t>
            </a:r>
            <a:r>
              <a:rPr lang="en-US" sz="1200" dirty="0" err="1">
                <a:solidFill>
                  <a:srgbClr val="44697D"/>
                </a:solidFill>
              </a:rPr>
              <a:t>Waltermaurer</a:t>
            </a:r>
            <a:r>
              <a:rPr lang="en-US" sz="1200" dirty="0">
                <a:solidFill>
                  <a:srgbClr val="44697D"/>
                </a:solidFill>
              </a:rPr>
              <a:t>, Susan E Rubin.</a:t>
            </a:r>
            <a:r>
              <a:rPr lang="en-US" sz="1200" dirty="0"/>
              <a:t> </a:t>
            </a:r>
            <a:r>
              <a:rPr lang="en-US" sz="1200" dirty="0">
                <a:solidFill>
                  <a:srgbClr val="44697D"/>
                </a:solidFill>
              </a:rPr>
              <a:t>Feasibility study of family planning services screening as clinical decision support at an urban Federally Qualified Health Center network. </a:t>
            </a:r>
            <a:r>
              <a:rPr lang="en-US" sz="1200" dirty="0"/>
              <a:t>Contraception. 2019 Jan;99(1):27-31.</a:t>
            </a:r>
          </a:p>
        </p:txBody>
      </p:sp>
    </p:spTree>
    <p:extLst>
      <p:ext uri="{BB962C8B-B14F-4D97-AF65-F5344CB8AC3E}">
        <p14:creationId xmlns:p14="http://schemas.microsoft.com/office/powerpoint/2010/main" val="413802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Regularly screening for pregnancy intention in primary care, not just during reproductive health focused visits, is especially important for patients with chronic medical conditions. </a:t>
            </a:r>
          </a:p>
          <a:p>
            <a:pPr marL="457200" lvl="0" indent="-317500" algn="l" rtl="0">
              <a:spcBef>
                <a:spcPts val="0"/>
              </a:spcBef>
              <a:spcAft>
                <a:spcPts val="0"/>
              </a:spcAft>
              <a:buSzPts val="1400"/>
              <a:buChar char="●"/>
            </a:pPr>
            <a:r>
              <a:rPr lang="en-US" sz="1200" dirty="0"/>
              <a:t>To support reproductive autonomy, attention should not only be given to her contraceptive needs, but to her overall health and to support her if she is interested in becoming pregnant.</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Photo Credit: Pregnancy by </a:t>
            </a:r>
            <a:r>
              <a:rPr lang="en-US" sz="1200" dirty="0" err="1"/>
              <a:t>ProSymbols</a:t>
            </a:r>
            <a:r>
              <a:rPr lang="en-US" sz="1200" dirty="0"/>
              <a:t> from </a:t>
            </a:r>
            <a:r>
              <a:rPr lang="en-US" sz="1200" dirty="0" err="1"/>
              <a:t>NounProject.com</a:t>
            </a:r>
            <a:endParaRPr lang="en-US" sz="1200" dirty="0"/>
          </a:p>
        </p:txBody>
      </p:sp>
    </p:spTree>
    <p:extLst>
      <p:ext uri="{BB962C8B-B14F-4D97-AF65-F5344CB8AC3E}">
        <p14:creationId xmlns:p14="http://schemas.microsoft.com/office/powerpoint/2010/main" val="1700782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1" type="tx">
  <p:cSld name="Title and Content 1">
    <p:spTree>
      <p:nvGrpSpPr>
        <p:cNvPr id="1" name="Shape 84"/>
        <p:cNvGrpSpPr/>
        <p:nvPr/>
      </p:nvGrpSpPr>
      <p:grpSpPr>
        <a:xfrm>
          <a:off x="0" y="0"/>
          <a:ext cx="0" cy="0"/>
          <a:chOff x="0" y="0"/>
          <a:chExt cx="0" cy="0"/>
        </a:xfrm>
      </p:grpSpPr>
      <p:sp>
        <p:nvSpPr>
          <p:cNvPr id="85" name="Google Shape;85;ge8fb68605b_0_65"/>
          <p:cNvSpPr txBox="1">
            <a:spLocks noGrp="1"/>
          </p:cNvSpPr>
          <p:nvPr>
            <p:ph type="title"/>
          </p:nvPr>
        </p:nvSpPr>
        <p:spPr>
          <a:xfrm>
            <a:off x="1219200" y="1066800"/>
            <a:ext cx="21945600" cy="1981200"/>
          </a:xfrm>
          <a:prstGeom prst="rect">
            <a:avLst/>
          </a:prstGeom>
          <a:noFill/>
          <a:ln>
            <a:noFill/>
          </a:ln>
        </p:spPr>
        <p:txBody>
          <a:bodyPr spcFirstLastPara="1" wrap="square" lIns="45700" tIns="45700" rIns="45700" bIns="45700" anchor="ctr" anchorCtr="0">
            <a:normAutofit/>
          </a:bodyPr>
          <a:lstStyle>
            <a:lvl1pPr lvl="0" algn="l" rtl="0">
              <a:lnSpc>
                <a:spcPct val="100000"/>
              </a:lnSpc>
              <a:spcBef>
                <a:spcPts val="0"/>
              </a:spcBef>
              <a:spcAft>
                <a:spcPts val="0"/>
              </a:spcAft>
              <a:buClr>
                <a:srgbClr val="D55C3C"/>
              </a:buClr>
              <a:buSzPts val="1800"/>
              <a:buNone/>
              <a:defRPr/>
            </a:lvl1pPr>
            <a:lvl2pPr lvl="1" algn="l" rtl="0">
              <a:lnSpc>
                <a:spcPct val="100000"/>
              </a:lnSpc>
              <a:spcBef>
                <a:spcPts val="0"/>
              </a:spcBef>
              <a:spcAft>
                <a:spcPts val="0"/>
              </a:spcAft>
              <a:buClr>
                <a:srgbClr val="D55C3C"/>
              </a:buClr>
              <a:buSzPts val="1800"/>
              <a:buNone/>
              <a:defRPr/>
            </a:lvl2pPr>
            <a:lvl3pPr lvl="2" algn="l" rtl="0">
              <a:lnSpc>
                <a:spcPct val="100000"/>
              </a:lnSpc>
              <a:spcBef>
                <a:spcPts val="0"/>
              </a:spcBef>
              <a:spcAft>
                <a:spcPts val="0"/>
              </a:spcAft>
              <a:buClr>
                <a:srgbClr val="D55C3C"/>
              </a:buClr>
              <a:buSzPts val="1800"/>
              <a:buNone/>
              <a:defRPr/>
            </a:lvl3pPr>
            <a:lvl4pPr lvl="3" algn="l" rtl="0">
              <a:lnSpc>
                <a:spcPct val="100000"/>
              </a:lnSpc>
              <a:spcBef>
                <a:spcPts val="0"/>
              </a:spcBef>
              <a:spcAft>
                <a:spcPts val="0"/>
              </a:spcAft>
              <a:buClr>
                <a:srgbClr val="D55C3C"/>
              </a:buClr>
              <a:buSzPts val="1800"/>
              <a:buNone/>
              <a:defRPr/>
            </a:lvl4pPr>
            <a:lvl5pPr lvl="4" algn="l" rtl="0">
              <a:lnSpc>
                <a:spcPct val="100000"/>
              </a:lnSpc>
              <a:spcBef>
                <a:spcPts val="0"/>
              </a:spcBef>
              <a:spcAft>
                <a:spcPts val="0"/>
              </a:spcAft>
              <a:buClr>
                <a:srgbClr val="D55C3C"/>
              </a:buClr>
              <a:buSzPts val="1800"/>
              <a:buNone/>
              <a:defRPr/>
            </a:lvl5pPr>
            <a:lvl6pPr lvl="5" algn="l" rtl="0">
              <a:lnSpc>
                <a:spcPct val="100000"/>
              </a:lnSpc>
              <a:spcBef>
                <a:spcPts val="0"/>
              </a:spcBef>
              <a:spcAft>
                <a:spcPts val="0"/>
              </a:spcAft>
              <a:buClr>
                <a:srgbClr val="D55C3C"/>
              </a:buClr>
              <a:buSzPts val="1800"/>
              <a:buNone/>
              <a:defRPr/>
            </a:lvl6pPr>
            <a:lvl7pPr lvl="6" algn="l" rtl="0">
              <a:lnSpc>
                <a:spcPct val="100000"/>
              </a:lnSpc>
              <a:spcBef>
                <a:spcPts val="0"/>
              </a:spcBef>
              <a:spcAft>
                <a:spcPts val="0"/>
              </a:spcAft>
              <a:buClr>
                <a:srgbClr val="D55C3C"/>
              </a:buClr>
              <a:buSzPts val="1800"/>
              <a:buNone/>
              <a:defRPr/>
            </a:lvl7pPr>
            <a:lvl8pPr lvl="7" algn="l" rtl="0">
              <a:lnSpc>
                <a:spcPct val="100000"/>
              </a:lnSpc>
              <a:spcBef>
                <a:spcPts val="0"/>
              </a:spcBef>
              <a:spcAft>
                <a:spcPts val="0"/>
              </a:spcAft>
              <a:buClr>
                <a:srgbClr val="D55C3C"/>
              </a:buClr>
              <a:buSzPts val="1800"/>
              <a:buNone/>
              <a:defRPr/>
            </a:lvl8pPr>
            <a:lvl9pPr lvl="8" algn="l" rtl="0">
              <a:lnSpc>
                <a:spcPct val="100000"/>
              </a:lnSpc>
              <a:spcBef>
                <a:spcPts val="0"/>
              </a:spcBef>
              <a:spcAft>
                <a:spcPts val="0"/>
              </a:spcAft>
              <a:buClr>
                <a:srgbClr val="D55C3C"/>
              </a:buClr>
              <a:buSzPts val="1800"/>
              <a:buNone/>
              <a:defRPr/>
            </a:lvl9pPr>
          </a:lstStyle>
          <a:p>
            <a:endParaRPr/>
          </a:p>
        </p:txBody>
      </p:sp>
      <p:sp>
        <p:nvSpPr>
          <p:cNvPr id="86" name="Google Shape;86;ge8fb68605b_0_65"/>
          <p:cNvSpPr txBox="1">
            <a:spLocks noGrp="1"/>
          </p:cNvSpPr>
          <p:nvPr>
            <p:ph type="body" idx="1"/>
          </p:nvPr>
        </p:nvSpPr>
        <p:spPr>
          <a:xfrm>
            <a:off x="1219200" y="3200400"/>
            <a:ext cx="21945600" cy="9753600"/>
          </a:xfrm>
          <a:prstGeom prst="rect">
            <a:avLst/>
          </a:prstGeom>
          <a:noFill/>
          <a:ln>
            <a:noFill/>
          </a:ln>
        </p:spPr>
        <p:txBody>
          <a:bodyPr spcFirstLastPara="1" wrap="square" lIns="45700" tIns="45700" rIns="45700" bIns="45700" anchor="t" anchorCtr="0">
            <a:normAutofit/>
          </a:bodyPr>
          <a:lstStyle>
            <a:lvl1pPr marL="914400" lvl="0" indent="-651510" algn="l" rtl="0">
              <a:lnSpc>
                <a:spcPct val="100000"/>
              </a:lnSpc>
              <a:spcBef>
                <a:spcPts val="1000"/>
              </a:spcBef>
              <a:spcAft>
                <a:spcPts val="0"/>
              </a:spcAft>
              <a:buSzPts val="1530"/>
              <a:buChar char="•"/>
              <a:defRPr/>
            </a:lvl1pPr>
            <a:lvl2pPr marL="1828800" lvl="1" indent="-651510" algn="l" rtl="0">
              <a:lnSpc>
                <a:spcPct val="100000"/>
              </a:lnSpc>
              <a:spcBef>
                <a:spcPts val="1000"/>
              </a:spcBef>
              <a:spcAft>
                <a:spcPts val="0"/>
              </a:spcAft>
              <a:buSzPts val="1530"/>
              <a:buChar char="–"/>
              <a:defRPr/>
            </a:lvl2pPr>
            <a:lvl3pPr marL="2743200" lvl="2" indent="-662938" algn="l" rtl="0">
              <a:lnSpc>
                <a:spcPct val="100000"/>
              </a:lnSpc>
              <a:spcBef>
                <a:spcPts val="1000"/>
              </a:spcBef>
              <a:spcAft>
                <a:spcPts val="0"/>
              </a:spcAft>
              <a:buSzPts val="1620"/>
              <a:buChar char="•"/>
              <a:defRPr/>
            </a:lvl3pPr>
            <a:lvl4pPr marL="3657600" lvl="3" indent="-685800" algn="l" rtl="0">
              <a:lnSpc>
                <a:spcPct val="100000"/>
              </a:lnSpc>
              <a:spcBef>
                <a:spcPts val="1000"/>
              </a:spcBef>
              <a:spcAft>
                <a:spcPts val="0"/>
              </a:spcAft>
              <a:buSzPts val="1800"/>
              <a:buChar char="–"/>
              <a:defRPr/>
            </a:lvl4pPr>
            <a:lvl5pPr marL="4572000" lvl="4" indent="-685800" algn="l" rtl="0">
              <a:lnSpc>
                <a:spcPct val="100000"/>
              </a:lnSpc>
              <a:spcBef>
                <a:spcPts val="1000"/>
              </a:spcBef>
              <a:spcAft>
                <a:spcPts val="0"/>
              </a:spcAft>
              <a:buSzPts val="1800"/>
              <a:buChar char="»"/>
              <a:defRPr/>
            </a:lvl5pPr>
            <a:lvl6pPr marL="5486400" lvl="5" indent="-685800" algn="l" rtl="0">
              <a:lnSpc>
                <a:spcPct val="100000"/>
              </a:lnSpc>
              <a:spcBef>
                <a:spcPts val="1000"/>
              </a:spcBef>
              <a:spcAft>
                <a:spcPts val="0"/>
              </a:spcAft>
              <a:buSzPts val="1800"/>
              <a:buChar char="•"/>
              <a:defRPr/>
            </a:lvl6pPr>
            <a:lvl7pPr marL="6400800" lvl="6" indent="-685800" algn="l" rtl="0">
              <a:lnSpc>
                <a:spcPct val="100000"/>
              </a:lnSpc>
              <a:spcBef>
                <a:spcPts val="1000"/>
              </a:spcBef>
              <a:spcAft>
                <a:spcPts val="0"/>
              </a:spcAft>
              <a:buSzPts val="1800"/>
              <a:buChar char="•"/>
              <a:defRPr/>
            </a:lvl7pPr>
            <a:lvl8pPr marL="7315200" lvl="7" indent="-685800" algn="l" rtl="0">
              <a:lnSpc>
                <a:spcPct val="100000"/>
              </a:lnSpc>
              <a:spcBef>
                <a:spcPts val="1000"/>
              </a:spcBef>
              <a:spcAft>
                <a:spcPts val="0"/>
              </a:spcAft>
              <a:buSzPts val="1800"/>
              <a:buChar char="•"/>
              <a:defRPr/>
            </a:lvl8pPr>
            <a:lvl9pPr marL="8229600" lvl="8" indent="-685800" algn="l" rtl="0">
              <a:lnSpc>
                <a:spcPct val="100000"/>
              </a:lnSpc>
              <a:spcBef>
                <a:spcPts val="1000"/>
              </a:spcBef>
              <a:spcAft>
                <a:spcPts val="0"/>
              </a:spcAft>
              <a:buSzPts val="1800"/>
              <a:buChar char="•"/>
              <a:defRPr/>
            </a:lvl9pPr>
          </a:lstStyle>
          <a:p>
            <a:endParaRPr/>
          </a:p>
        </p:txBody>
      </p:sp>
      <p:sp>
        <p:nvSpPr>
          <p:cNvPr id="87" name="Google Shape;87;ge8fb68605b_0_65"/>
          <p:cNvSpPr txBox="1">
            <a:spLocks noGrp="1"/>
          </p:cNvSpPr>
          <p:nvPr>
            <p:ph type="sldNum" idx="12"/>
          </p:nvPr>
        </p:nvSpPr>
        <p:spPr>
          <a:xfrm>
            <a:off x="20320000" y="124098"/>
            <a:ext cx="804800" cy="523180"/>
          </a:xfrm>
          <a:prstGeom prst="rect">
            <a:avLst/>
          </a:prstGeom>
          <a:noFill/>
          <a:ln>
            <a:noFill/>
          </a:ln>
        </p:spPr>
        <p:txBody>
          <a:bodyPr spcFirstLastPara="1" wrap="square" lIns="45700" tIns="45700" rIns="45700" bIns="45700" anchor="ctr" anchorCtr="0">
            <a:spAutoFit/>
          </a:bodyPr>
          <a:lstStyle>
            <a:lvl1pPr marL="0" lvl="0" indent="0" algn="l" rtl="0">
              <a:lnSpc>
                <a:spcPct val="100000"/>
              </a:lnSpc>
              <a:spcBef>
                <a:spcPts val="0"/>
              </a:spcBef>
              <a:spcAft>
                <a:spcPts val="0"/>
              </a:spcAft>
              <a:buClr>
                <a:srgbClr val="FFFFFF"/>
              </a:buClr>
              <a:buSzPts val="1400"/>
              <a:buFont typeface="Arial"/>
              <a:buNone/>
              <a:defRPr sz="2800" b="1">
                <a:solidFill>
                  <a:srgbClr val="FFFFFF"/>
                </a:solidFill>
              </a:defRPr>
            </a:lvl1pPr>
            <a:lvl2pPr marL="0" lvl="1" indent="0" algn="l" rtl="0">
              <a:lnSpc>
                <a:spcPct val="100000"/>
              </a:lnSpc>
              <a:spcBef>
                <a:spcPts val="0"/>
              </a:spcBef>
              <a:spcAft>
                <a:spcPts val="0"/>
              </a:spcAft>
              <a:buClr>
                <a:srgbClr val="FFFFFF"/>
              </a:buClr>
              <a:buSzPts val="1400"/>
              <a:buFont typeface="Arial"/>
              <a:buNone/>
              <a:defRPr sz="2800" b="1">
                <a:solidFill>
                  <a:srgbClr val="FFFFFF"/>
                </a:solidFill>
              </a:defRPr>
            </a:lvl2pPr>
            <a:lvl3pPr marL="0" lvl="2" indent="0" algn="l" rtl="0">
              <a:lnSpc>
                <a:spcPct val="100000"/>
              </a:lnSpc>
              <a:spcBef>
                <a:spcPts val="0"/>
              </a:spcBef>
              <a:spcAft>
                <a:spcPts val="0"/>
              </a:spcAft>
              <a:buClr>
                <a:srgbClr val="FFFFFF"/>
              </a:buClr>
              <a:buSzPts val="1400"/>
              <a:buFont typeface="Arial"/>
              <a:buNone/>
              <a:defRPr sz="2800" b="1">
                <a:solidFill>
                  <a:srgbClr val="FFFFFF"/>
                </a:solidFill>
              </a:defRPr>
            </a:lvl3pPr>
            <a:lvl4pPr marL="0" lvl="3" indent="0" algn="l" rtl="0">
              <a:lnSpc>
                <a:spcPct val="100000"/>
              </a:lnSpc>
              <a:spcBef>
                <a:spcPts val="0"/>
              </a:spcBef>
              <a:spcAft>
                <a:spcPts val="0"/>
              </a:spcAft>
              <a:buClr>
                <a:srgbClr val="FFFFFF"/>
              </a:buClr>
              <a:buSzPts val="1400"/>
              <a:buFont typeface="Arial"/>
              <a:buNone/>
              <a:defRPr sz="2800" b="1">
                <a:solidFill>
                  <a:srgbClr val="FFFFFF"/>
                </a:solidFill>
              </a:defRPr>
            </a:lvl4pPr>
            <a:lvl5pPr marL="0" lvl="4" indent="0" algn="l" rtl="0">
              <a:lnSpc>
                <a:spcPct val="100000"/>
              </a:lnSpc>
              <a:spcBef>
                <a:spcPts val="0"/>
              </a:spcBef>
              <a:spcAft>
                <a:spcPts val="0"/>
              </a:spcAft>
              <a:buClr>
                <a:srgbClr val="FFFFFF"/>
              </a:buClr>
              <a:buSzPts val="1400"/>
              <a:buFont typeface="Arial"/>
              <a:buNone/>
              <a:defRPr sz="2800" b="1">
                <a:solidFill>
                  <a:srgbClr val="FFFFFF"/>
                </a:solidFill>
              </a:defRPr>
            </a:lvl5pPr>
            <a:lvl6pPr marL="0" lvl="5" indent="0" algn="l" rtl="0">
              <a:lnSpc>
                <a:spcPct val="100000"/>
              </a:lnSpc>
              <a:spcBef>
                <a:spcPts val="0"/>
              </a:spcBef>
              <a:spcAft>
                <a:spcPts val="0"/>
              </a:spcAft>
              <a:buClr>
                <a:srgbClr val="FFFFFF"/>
              </a:buClr>
              <a:buSzPts val="1400"/>
              <a:buFont typeface="Arial"/>
              <a:buNone/>
              <a:defRPr sz="2800" b="1">
                <a:solidFill>
                  <a:srgbClr val="FFFFFF"/>
                </a:solidFill>
              </a:defRPr>
            </a:lvl6pPr>
            <a:lvl7pPr marL="0" lvl="6" indent="0" algn="l" rtl="0">
              <a:lnSpc>
                <a:spcPct val="100000"/>
              </a:lnSpc>
              <a:spcBef>
                <a:spcPts val="0"/>
              </a:spcBef>
              <a:spcAft>
                <a:spcPts val="0"/>
              </a:spcAft>
              <a:buClr>
                <a:srgbClr val="FFFFFF"/>
              </a:buClr>
              <a:buSzPts val="1400"/>
              <a:buFont typeface="Arial"/>
              <a:buNone/>
              <a:defRPr sz="2800" b="1">
                <a:solidFill>
                  <a:srgbClr val="FFFFFF"/>
                </a:solidFill>
              </a:defRPr>
            </a:lvl7pPr>
            <a:lvl8pPr marL="0" lvl="7" indent="0" algn="l" rtl="0">
              <a:lnSpc>
                <a:spcPct val="100000"/>
              </a:lnSpc>
              <a:spcBef>
                <a:spcPts val="0"/>
              </a:spcBef>
              <a:spcAft>
                <a:spcPts val="0"/>
              </a:spcAft>
              <a:buClr>
                <a:srgbClr val="FFFFFF"/>
              </a:buClr>
              <a:buSzPts val="1400"/>
              <a:buFont typeface="Arial"/>
              <a:buNone/>
              <a:defRPr sz="2800" b="1">
                <a:solidFill>
                  <a:srgbClr val="FFFFFF"/>
                </a:solidFill>
              </a:defRPr>
            </a:lvl8pPr>
            <a:lvl9pPr marL="0" lvl="8" indent="0" algn="l" rtl="0">
              <a:lnSpc>
                <a:spcPct val="100000"/>
              </a:lnSpc>
              <a:spcBef>
                <a:spcPts val="0"/>
              </a:spcBef>
              <a:spcAft>
                <a:spcPts val="0"/>
              </a:spcAft>
              <a:buClr>
                <a:srgbClr val="FFFFFF"/>
              </a:buClr>
              <a:buSzPts val="1400"/>
              <a:buFont typeface="Arial"/>
              <a:buNone/>
              <a:defRPr sz="2800" b="1">
                <a:solidFill>
                  <a:srgbClr val="FFFFFF"/>
                </a:solidFill>
              </a:defRPr>
            </a:lvl9pPr>
          </a:lstStyle>
          <a:p>
            <a:fld id="{00000000-1234-1234-1234-123412341234}" type="slidenum">
              <a:rPr lang="en-US" smtClean="0"/>
              <a:pPr/>
              <a:t>‹#›</a:t>
            </a:fld>
            <a:endParaRPr lang="en-US" sz="2400" b="0">
              <a:solidFill>
                <a:srgbClr val="898989"/>
              </a:solidFill>
            </a:endParaRPr>
          </a:p>
        </p:txBody>
      </p:sp>
    </p:spTree>
    <p:extLst>
      <p:ext uri="{BB962C8B-B14F-4D97-AF65-F5344CB8AC3E}">
        <p14:creationId xmlns:p14="http://schemas.microsoft.com/office/powerpoint/2010/main" val="195913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1_Title Slide">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6" name="Title Text"/>
          <p:cNvSpPr txBox="1">
            <a:spLocks noGrp="1"/>
          </p:cNvSpPr>
          <p:nvPr>
            <p:ph type="title" hasCustomPrompt="1"/>
          </p:nvPr>
        </p:nvSpPr>
        <p:spPr>
          <a:xfrm>
            <a:off x="14711765" y="3378200"/>
            <a:ext cx="7493413" cy="2997200"/>
          </a:xfrm>
          <a:prstGeom prst="rect">
            <a:avLst/>
          </a:prstGeom>
        </p:spPr>
        <p:txBody>
          <a:bodyPr/>
          <a:lstStyle>
            <a:lvl1pPr>
              <a:defRPr sz="8000" b="0"/>
            </a:lvl1pPr>
          </a:lstStyle>
          <a:p>
            <a:r>
              <a:rPr lang="en-US" dirty="0"/>
              <a:t>TITLE TEXT</a:t>
            </a:r>
          </a:p>
        </p:txBody>
      </p:sp>
      <p:sp>
        <p:nvSpPr>
          <p:cNvPr id="217" name="Picture Placeholder 7"/>
          <p:cNvSpPr>
            <a:spLocks noGrp="1"/>
          </p:cNvSpPr>
          <p:nvPr>
            <p:ph type="pic" sz="quarter" idx="13"/>
          </p:nvPr>
        </p:nvSpPr>
        <p:spPr>
          <a:xfrm>
            <a:off x="2476500" y="2403568"/>
            <a:ext cx="7085511" cy="9170125"/>
          </a:xfrm>
          <a:prstGeom prst="rect">
            <a:avLst/>
          </a:prstGeom>
          <a:ln w="12700"/>
        </p:spPr>
        <p:txBody>
          <a:bodyPr tIns="45719" bIns="45719">
            <a:noAutofit/>
          </a:bodyPr>
          <a:lstStyle/>
          <a:p>
            <a:endParaRPr/>
          </a:p>
        </p:txBody>
      </p:sp>
      <p:sp>
        <p:nvSpPr>
          <p:cNvPr id="218" name="Picture Placeholder 7"/>
          <p:cNvSpPr>
            <a:spLocks noGrp="1"/>
          </p:cNvSpPr>
          <p:nvPr>
            <p:ph type="pic" sz="quarter" idx="14"/>
          </p:nvPr>
        </p:nvSpPr>
        <p:spPr>
          <a:xfrm>
            <a:off x="9163047" y="2238375"/>
            <a:ext cx="4724403" cy="10048876"/>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2">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63" r:id="rId5"/>
    <p:sldLayoutId id="2147483668" r:id="rId6"/>
    <p:sldLayoutId id="2147483670" r:id="rId7"/>
    <p:sldLayoutId id="2147483673" r:id="rId8"/>
    <p:sldLayoutId id="2147483674" r:id="rId9"/>
    <p:sldLayoutId id="2147483676" r:id="rId10"/>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50.PNG"/><Relationship Id="rId4" Type="http://schemas.openxmlformats.org/officeDocument/2006/relationships/customXml" Target="../ink/ink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9.png"/><Relationship Id="rId4" Type="http://schemas.openxmlformats.org/officeDocument/2006/relationships/customXml" Target="../ink/ink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10.xml"/><Relationship Id="rId3" Type="http://schemas.openxmlformats.org/officeDocument/2006/relationships/image" Target="../media/image5.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11.xml"/><Relationship Id="rId16"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customXml" Target="../ink/ink9.xml"/><Relationship Id="rId5" Type="http://schemas.openxmlformats.org/officeDocument/2006/relationships/customXml" Target="../ink/ink8.xml"/><Relationship Id="rId15" Type="http://schemas.openxmlformats.org/officeDocument/2006/relationships/customXml" Target="../ink/ink11.xml"/><Relationship Id="rId10" Type="http://schemas.openxmlformats.org/officeDocument/2006/relationships/image" Target="../media/image24.png"/><Relationship Id="rId4" Type="http://schemas.openxmlformats.org/officeDocument/2006/relationships/image" Target="../media/image13.tiff"/><Relationship Id="rId9" Type="http://schemas.openxmlformats.org/officeDocument/2006/relationships/image" Target="../media/image23.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customXml" Target="../ink/ink14.xml"/><Relationship Id="rId3" Type="http://schemas.openxmlformats.org/officeDocument/2006/relationships/image" Target="../media/image5.png"/><Relationship Id="rId7" Type="http://schemas.openxmlformats.org/officeDocument/2006/relationships/image" Target="../media/image21.png"/><Relationship Id="rId12" Type="http://schemas.openxmlformats.org/officeDocument/2006/relationships/image" Target="../media/image30.png"/><Relationship Id="rId2" Type="http://schemas.openxmlformats.org/officeDocument/2006/relationships/notesSlide" Target="../notesSlides/notesSlide12.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customXml" Target="../ink/ink12.xml"/><Relationship Id="rId15" Type="http://schemas.openxmlformats.org/officeDocument/2006/relationships/customXml" Target="../ink/ink15.xml"/><Relationship Id="rId10" Type="http://schemas.openxmlformats.org/officeDocument/2006/relationships/customXml" Target="../ink/ink13.xml"/><Relationship Id="rId4" Type="http://schemas.openxmlformats.org/officeDocument/2006/relationships/image" Target="../media/image13.tiff"/><Relationship Id="rId9" Type="http://schemas.openxmlformats.org/officeDocument/2006/relationships/image" Target="../media/image29.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customXml" Target="../ink/ink1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customXml" Target="../ink/ink17.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customXml" Target="../ink/ink20.xml"/><Relationship Id="rId5" Type="http://schemas.openxmlformats.org/officeDocument/2006/relationships/customXml" Target="../ink/ink18.xml"/><Relationship Id="rId10" Type="http://schemas.openxmlformats.org/officeDocument/2006/relationships/image" Target="../media/image37.png"/><Relationship Id="rId4" Type="http://schemas.openxmlformats.org/officeDocument/2006/relationships/image" Target="../media/image13.tiff"/><Relationship Id="rId9" Type="http://schemas.openxmlformats.org/officeDocument/2006/relationships/customXml" Target="../ink/ink19.xml"/></Relationships>
</file>

<file path=ppt/slides/_rels/slide17.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10.png"/><Relationship Id="rId4" Type="http://schemas.openxmlformats.org/officeDocument/2006/relationships/customXml" Target="../ink/ink2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2.jpg"/><Relationship Id="rId5" Type="http://schemas.openxmlformats.org/officeDocument/2006/relationships/image" Target="../media/image44.png"/><Relationship Id="rId4" Type="http://schemas.openxmlformats.org/officeDocument/2006/relationships/customXml" Target="../ink/ink2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390.png"/><Relationship Id="rId4" Type="http://schemas.openxmlformats.org/officeDocument/2006/relationships/customXml" Target="../ink/ink2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customXml" Target="../ink/ink25.xml"/></Relationships>
</file>

<file path=ppt/slides/_rels/slide22.xml.rels><?xml version="1.0" encoding="UTF-8" standalone="yes"?>
<Relationships xmlns="http://schemas.openxmlformats.org/package/2006/relationships"><Relationship Id="rId3" Type="http://schemas.openxmlformats.org/officeDocument/2006/relationships/customXml" Target="../ink/ink26.xml"/><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hyperlink" Target="https://www.reproductiveaccess.org/resource/switch-birth-control-methods/" TargetMode="Externa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50.png"/><Relationship Id="rId4" Type="http://schemas.openxmlformats.org/officeDocument/2006/relationships/customXml" Target="../ink/ink27.xml"/></Relationships>
</file>

<file path=ppt/slides/_rels/slide24.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0.jpg"/><Relationship Id="rId4" Type="http://schemas.openxmlformats.org/officeDocument/2006/relationships/image" Target="../media/image41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1.jpg"/><Relationship Id="rId5" Type="http://schemas.openxmlformats.org/officeDocument/2006/relationships/image" Target="../media/image53.png"/><Relationship Id="rId4" Type="http://schemas.openxmlformats.org/officeDocument/2006/relationships/customXml" Target="../ink/ink29.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customXml" Target="../ink/ink30.xml"/></Relationships>
</file>

<file path=ppt/slides/_rels/slide27.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410.png"/><Relationship Id="rId4" Type="http://schemas.openxmlformats.org/officeDocument/2006/relationships/customXml" Target="../ink/ink32.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54.png"/><Relationship Id="rId12"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customXml" Target="../ink/ink35.xml"/><Relationship Id="rId5" Type="http://schemas.openxmlformats.org/officeDocument/2006/relationships/customXml" Target="../ink/ink33.xml"/><Relationship Id="rId10" Type="http://schemas.openxmlformats.org/officeDocument/2006/relationships/image" Target="../media/image62.png"/><Relationship Id="rId4" Type="http://schemas.openxmlformats.org/officeDocument/2006/relationships/image" Target="../media/image13.tiff"/><Relationship Id="rId9" Type="http://schemas.openxmlformats.org/officeDocument/2006/relationships/customXml" Target="../ink/ink3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png"/><Relationship Id="rId7"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customXml" Target="../ink/ink36.xml"/><Relationship Id="rId4" Type="http://schemas.openxmlformats.org/officeDocument/2006/relationships/image" Target="../media/image13.tiff"/></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customXml" Target="../ink/ink3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67.png"/><Relationship Id="rId4" Type="http://schemas.openxmlformats.org/officeDocument/2006/relationships/customXml" Target="../ink/ink38.xml"/></Relationships>
</file>

<file path=ppt/slides/_rels/slide33.xml.rels><?xml version="1.0" encoding="UTF-8" standalone="yes"?>
<Relationships xmlns="http://schemas.openxmlformats.org/package/2006/relationships"><Relationship Id="rId3" Type="http://schemas.openxmlformats.org/officeDocument/2006/relationships/customXml" Target="../ink/ink39.xm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1.jpg"/><Relationship Id="rId5" Type="http://schemas.openxmlformats.org/officeDocument/2006/relationships/image" Target="../media/image410.png"/><Relationship Id="rId4" Type="http://schemas.openxmlformats.org/officeDocument/2006/relationships/customXml" Target="../ink/ink40.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70.png"/><Relationship Id="rId4" Type="http://schemas.openxmlformats.org/officeDocument/2006/relationships/customXml" Target="../ink/ink41.xml"/></Relationships>
</file>

<file path=ppt/slides/_rels/slide36.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5.png"/><Relationship Id="rId7" Type="http://schemas.openxmlformats.org/officeDocument/2006/relationships/image" Target="../media/image67.jp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66.jpg"/><Relationship Id="rId5" Type="http://schemas.openxmlformats.org/officeDocument/2006/relationships/image" Target="../media/image72.png"/><Relationship Id="rId4" Type="http://schemas.openxmlformats.org/officeDocument/2006/relationships/customXml" Target="../ink/ink4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customXml" Target="../ink/ink43.xml"/></Relationships>
</file>

<file path=ppt/slides/_rels/slide38.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670.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74.jpg"/><Relationship Id="rId5" Type="http://schemas.openxmlformats.org/officeDocument/2006/relationships/image" Target="../media/image78.png"/><Relationship Id="rId4" Type="http://schemas.openxmlformats.org/officeDocument/2006/relationships/customXml" Target="../ink/ink4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4" Type="http://schemas.openxmlformats.org/officeDocument/2006/relationships/customXml" Target="../ink/ink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74.jpg"/><Relationship Id="rId5" Type="http://schemas.openxmlformats.org/officeDocument/2006/relationships/image" Target="../media/image80.png"/><Relationship Id="rId4" Type="http://schemas.openxmlformats.org/officeDocument/2006/relationships/customXml" Target="../ink/ink46.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75.jpg"/><Relationship Id="rId5" Type="http://schemas.openxmlformats.org/officeDocument/2006/relationships/image" Target="../media/image81.png"/><Relationship Id="rId4" Type="http://schemas.openxmlformats.org/officeDocument/2006/relationships/customXml" Target="../ink/ink47.xml"/></Relationships>
</file>

<file path=ppt/slides/_rels/slide42.xml.rels><?xml version="1.0" encoding="UTF-8" standalone="yes"?>
<Relationships xmlns="http://schemas.openxmlformats.org/package/2006/relationships"><Relationship Id="rId3" Type="http://schemas.openxmlformats.org/officeDocument/2006/relationships/customXml" Target="../ink/ink48.xml"/><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76.jpg"/><Relationship Id="rId5" Type="http://schemas.openxmlformats.org/officeDocument/2006/relationships/image" Target="../media/image4100.png"/><Relationship Id="rId4" Type="http://schemas.openxmlformats.org/officeDocument/2006/relationships/customXml" Target="../ink/ink49.xml"/></Relationships>
</file>

<file path=ppt/slides/_rels/slide44.xml.rels><?xml version="1.0" encoding="UTF-8" standalone="yes"?>
<Relationships xmlns="http://schemas.openxmlformats.org/package/2006/relationships"><Relationship Id="rId8" Type="http://schemas.openxmlformats.org/officeDocument/2006/relationships/customXml" Target="../ink/ink51.xml"/><Relationship Id="rId3" Type="http://schemas.openxmlformats.org/officeDocument/2006/relationships/image" Target="../media/image5.png"/><Relationship Id="rId7"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customXml" Target="../ink/ink50.xml"/><Relationship Id="rId4" Type="http://schemas.openxmlformats.org/officeDocument/2006/relationships/image" Target="../media/image13.tiff"/><Relationship Id="rId9"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customXml" Target="../ink/ink52.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5.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customXml" Target="../ink/ink54.xml"/></Relationships>
</file>

<file path=ppt/slides/_rels/slide48.xml.rels><?xml version="1.0" encoding="UTF-8" standalone="yes"?>
<Relationships xmlns="http://schemas.openxmlformats.org/package/2006/relationships"><Relationship Id="rId3" Type="http://schemas.openxmlformats.org/officeDocument/2006/relationships/customXml" Target="../ink/ink55.xml"/><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80.png"/></Relationships>
</file>

<file path=ppt/slides/_rels/slide49.xml.rels><?xml version="1.0" encoding="UTF-8" standalone="yes"?>
<Relationships xmlns="http://schemas.openxmlformats.org/package/2006/relationships"><Relationship Id="rId3" Type="http://schemas.openxmlformats.org/officeDocument/2006/relationships/customXml" Target="../ink/ink56.xml"/><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0.png"/></Relationships>
</file>

<file path=ppt/slides/_rels/slide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customXml" Target="../ink/ink57.xml"/><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670.png"/></Relationships>
</file>

<file path=ppt/slides/_rels/slide51.xml.rels><?xml version="1.0" encoding="UTF-8" standalone="yes"?>
<Relationships xmlns="http://schemas.openxmlformats.org/package/2006/relationships"><Relationship Id="rId3" Type="http://schemas.openxmlformats.org/officeDocument/2006/relationships/customXml" Target="../ink/ink58.xml"/><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670.png"/></Relationships>
</file>

<file path=ppt/slides/_rels/slide52.xml.rels><?xml version="1.0" encoding="UTF-8" standalone="yes"?>
<Relationships xmlns="http://schemas.openxmlformats.org/package/2006/relationships"><Relationship Id="rId3" Type="http://schemas.openxmlformats.org/officeDocument/2006/relationships/customXml" Target="../ink/ink59.xml"/><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0.png"/></Relationships>
</file>

<file path=ppt/slides/_rels/slide5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86.png"/><Relationship Id="rId7" Type="http://schemas.openxmlformats.org/officeDocument/2006/relationships/customXml" Target="../ink/ink60.xml"/><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90.jpeg"/><Relationship Id="rId5" Type="http://schemas.openxmlformats.org/officeDocument/2006/relationships/image" Target="../media/image89.png"/><Relationship Id="rId10" Type="http://schemas.openxmlformats.org/officeDocument/2006/relationships/image" Target="../media/image75.jpg"/><Relationship Id="rId4" Type="http://schemas.microsoft.com/office/2007/relationships/hdphoto" Target="../media/hdphoto3.wdp"/><Relationship Id="rId9" Type="http://schemas.openxmlformats.org/officeDocument/2006/relationships/image" Target="../media/image91.jpg"/></Relationships>
</file>

<file path=ppt/slides/_rels/slide54.xml.rels><?xml version="1.0" encoding="UTF-8" standalone="yes"?>
<Relationships xmlns="http://schemas.openxmlformats.org/package/2006/relationships"><Relationship Id="rId8" Type="http://schemas.openxmlformats.org/officeDocument/2006/relationships/hyperlink" Target="https://www.societyfp.org/" TargetMode="External"/><Relationship Id="rId3" Type="http://schemas.openxmlformats.org/officeDocument/2006/relationships/image" Target="../media/image4.png"/><Relationship Id="rId7" Type="http://schemas.openxmlformats.org/officeDocument/2006/relationships/hyperlink" Target="https://www.nwhn.org/wp-content/uploads/2017/02/LARCStatementofPrinciples.pdf"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www.managingcontraception.com/" TargetMode="External"/><Relationship Id="rId5" Type="http://schemas.openxmlformats.org/officeDocument/2006/relationships/hyperlink" Target="https://www.cdc.gov/reproductivehealth/contraception/contraception_guidance.htm" TargetMode="External"/><Relationship Id="rId10" Type="http://schemas.openxmlformats.org/officeDocument/2006/relationships/image" Target="../media/image140.png"/><Relationship Id="rId4" Type="http://schemas.openxmlformats.org/officeDocument/2006/relationships/image" Target="../media/image5.png"/><Relationship Id="rId9" Type="http://schemas.openxmlformats.org/officeDocument/2006/relationships/customXml" Target="../ink/ink61.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140.png"/><Relationship Id="rId4" Type="http://schemas.openxmlformats.org/officeDocument/2006/relationships/customXml" Target="../ink/ink6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customXml" Target="../ink/ink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s://www.cdc.gov/mobile/mobileapp.html"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6.png"/><Relationship Id="rId4" Type="http://schemas.openxmlformats.org/officeDocument/2006/relationships/customXml" Target="../ink/ink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8.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495588" cy="6880243"/>
          </a:xfrm>
          <a:prstGeom prst="rect">
            <a:avLst/>
          </a:prstGeom>
        </p:spPr>
        <p:txBody>
          <a:bodyPr>
            <a:normAutofit/>
          </a:bodyPr>
          <a:lstStyle/>
          <a:p>
            <a:pPr>
              <a:lnSpc>
                <a:spcPts val="14500"/>
              </a:lnSpc>
            </a:pPr>
            <a:r>
              <a:rPr lang="en-US" sz="16500" b="0" dirty="0"/>
              <a:t>CONTRACEPTION MANGEMENT:</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COMPLEXITIES IN CONTRACEPTIVE CARE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10</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4" name="Rectangle 3">
            <a:extLst>
              <a:ext uri="{FF2B5EF4-FFF2-40B4-BE49-F238E27FC236}">
                <a16:creationId xmlns:a16="http://schemas.microsoft.com/office/drawing/2014/main" id="{483E7E14-9220-1D4F-BD33-FAE8F7B683A5}"/>
              </a:ext>
            </a:extLst>
          </p:cNvPr>
          <p:cNvSpPr/>
          <p:nvPr/>
        </p:nvSpPr>
        <p:spPr>
          <a:xfrm>
            <a:off x="1299487" y="1691640"/>
            <a:ext cx="11319795" cy="10332720"/>
          </a:xfrm>
          <a:prstGeom prst="rect">
            <a:avLst/>
          </a:prstGeom>
          <a:solidFill>
            <a:schemeClr val="bg2"/>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42" name="Title 3">
            <a:extLst>
              <a:ext uri="{FF2B5EF4-FFF2-40B4-BE49-F238E27FC236}">
                <a16:creationId xmlns:a16="http://schemas.microsoft.com/office/drawing/2014/main" id="{8C3AD1C1-0A72-384A-8C46-4E20B222ECFA}"/>
              </a:ext>
            </a:extLst>
          </p:cNvPr>
          <p:cNvSpPr txBox="1">
            <a:spLocks noGrp="1"/>
          </p:cNvSpPr>
          <p:nvPr>
            <p:ph type="title"/>
          </p:nvPr>
        </p:nvSpPr>
        <p:spPr>
          <a:xfrm>
            <a:off x="2200208" y="1593367"/>
            <a:ext cx="9373149" cy="3318808"/>
          </a:xfrm>
          <a:prstGeom prst="rect">
            <a:avLst/>
          </a:prstGeom>
        </p:spPr>
        <p:txBody>
          <a:bodyPr anchor="t">
            <a:normAutofit fontScale="90000"/>
          </a:bodyPr>
          <a:lstStyle/>
          <a:p>
            <a:pPr algn="l">
              <a:lnSpc>
                <a:spcPts val="12500"/>
              </a:lnSpc>
            </a:pPr>
            <a:r>
              <a:rPr lang="en-US" sz="10000" dirty="0">
                <a:solidFill>
                  <a:schemeClr val="tx2"/>
                </a:solidFill>
              </a:rPr>
              <a:t>Screening for Pregnancy Intention</a:t>
            </a:r>
          </a:p>
        </p:txBody>
      </p:sp>
      <mc:AlternateContent xmlns:mc="http://schemas.openxmlformats.org/markup-compatibility/2006" xmlns:p14="http://schemas.microsoft.com/office/powerpoint/2010/main">
        <mc:Choice Requires="p14">
          <p:contentPart p14:bwMode="auto" r:id="rId4">
            <p14:nvContentPartPr>
              <p14:cNvPr id="43" name="Ink 42">
                <a:extLst>
                  <a:ext uri="{FF2B5EF4-FFF2-40B4-BE49-F238E27FC236}">
                    <a16:creationId xmlns:a16="http://schemas.microsoft.com/office/drawing/2014/main" id="{8C2AAFB4-6CAB-004E-B94A-A238E8565015}"/>
                  </a:ext>
                </a:extLst>
              </p14:cNvPr>
              <p14:cNvContentPartPr/>
              <p14:nvPr/>
            </p14:nvContentPartPr>
            <p14:xfrm rot="10800000">
              <a:off x="2011652" y="5067397"/>
              <a:ext cx="9144000" cy="75781"/>
            </p14:xfrm>
          </p:contentPart>
        </mc:Choice>
        <mc:Fallback xmlns="">
          <p:pic>
            <p:nvPicPr>
              <p:cNvPr id="43" name="Ink 42">
                <a:extLst>
                  <a:ext uri="{FF2B5EF4-FFF2-40B4-BE49-F238E27FC236}">
                    <a16:creationId xmlns:a16="http://schemas.microsoft.com/office/drawing/2014/main" id="{8C2AAFB4-6CAB-004E-B94A-A238E8565015}"/>
                  </a:ext>
                </a:extLst>
              </p:cNvPr>
              <p:cNvPicPr/>
              <p:nvPr/>
            </p:nvPicPr>
            <p:blipFill>
              <a:blip r:embed="rId5"/>
              <a:stretch>
                <a:fillRect/>
              </a:stretch>
            </p:blipFill>
            <p:spPr>
              <a:xfrm rot="10800000">
                <a:off x="1852879" y="4909011"/>
                <a:ext cx="9461185" cy="392194"/>
              </a:xfrm>
              <a:prstGeom prst="rect">
                <a:avLst/>
              </a:prstGeom>
            </p:spPr>
          </p:pic>
        </mc:Fallback>
      </mc:AlternateContent>
      <p:sp>
        <p:nvSpPr>
          <p:cNvPr id="44" name="Content Placeholder 2">
            <a:extLst>
              <a:ext uri="{FF2B5EF4-FFF2-40B4-BE49-F238E27FC236}">
                <a16:creationId xmlns:a16="http://schemas.microsoft.com/office/drawing/2014/main" id="{14615CF5-409B-9C40-9E48-EAFF09DB2759}"/>
              </a:ext>
            </a:extLst>
          </p:cNvPr>
          <p:cNvSpPr txBox="1">
            <a:spLocks/>
          </p:cNvSpPr>
          <p:nvPr/>
        </p:nvSpPr>
        <p:spPr>
          <a:xfrm>
            <a:off x="2289647" y="5817579"/>
            <a:ext cx="10196123" cy="736142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hangingPunct="1">
              <a:buClr>
                <a:schemeClr val="accent4"/>
              </a:buClr>
              <a:buNone/>
            </a:pPr>
            <a:r>
              <a:rPr lang="en-US" sz="5400" b="0" dirty="0">
                <a:solidFill>
                  <a:schemeClr val="tx2"/>
                </a:solidFill>
              </a:rPr>
              <a:t>“Can we help you today with birth control or pregnancy planning?”</a:t>
            </a:r>
            <a:endParaRPr lang="en-US" sz="4800" dirty="0">
              <a:solidFill>
                <a:schemeClr val="tx2"/>
              </a:solidFill>
            </a:endParaRPr>
          </a:p>
          <a:p>
            <a:pPr lvl="1" hangingPunct="1">
              <a:buClr>
                <a:schemeClr val="accent4"/>
              </a:buClr>
            </a:pPr>
            <a:r>
              <a:rPr lang="en-US" sz="4800" b="0" dirty="0">
                <a:solidFill>
                  <a:schemeClr val="tx2"/>
                </a:solidFill>
              </a:rPr>
              <a:t>Offer preconception care vs birth control</a:t>
            </a:r>
            <a:endParaRPr lang="en-US" sz="4800" dirty="0">
              <a:solidFill>
                <a:schemeClr val="tx2"/>
              </a:solidFill>
            </a:endParaRPr>
          </a:p>
          <a:p>
            <a:pPr lvl="1" hangingPunct="1">
              <a:buClr>
                <a:schemeClr val="accent4"/>
              </a:buClr>
            </a:pPr>
            <a:r>
              <a:rPr lang="en-US" sz="4800" b="0" dirty="0">
                <a:solidFill>
                  <a:schemeClr val="tx2"/>
                </a:solidFill>
              </a:rPr>
              <a:t>Plus Screen for DV (domestic violence, smoking, and depression</a:t>
            </a:r>
          </a:p>
          <a:p>
            <a:pPr lvl="1" hangingPunct="1">
              <a:buClr>
                <a:schemeClr val="accent4"/>
              </a:buClr>
            </a:pPr>
            <a:r>
              <a:rPr lang="en-US" sz="4800" b="0" dirty="0">
                <a:solidFill>
                  <a:schemeClr val="tx2"/>
                </a:solidFill>
              </a:rPr>
              <a:t>Discuss exercise and diet</a:t>
            </a:r>
            <a:endParaRPr lang="en-US" sz="5400" b="0" dirty="0">
              <a:solidFill>
                <a:schemeClr val="tx2"/>
              </a:solidFill>
            </a:endParaRPr>
          </a:p>
        </p:txBody>
      </p:sp>
      <p:pic>
        <p:nvPicPr>
          <p:cNvPr id="45" name="Picture 44">
            <a:extLst>
              <a:ext uri="{FF2B5EF4-FFF2-40B4-BE49-F238E27FC236}">
                <a16:creationId xmlns:a16="http://schemas.microsoft.com/office/drawing/2014/main" id="{CE80E86A-215A-0A44-A9AA-869C7E49B150}"/>
              </a:ext>
            </a:extLst>
          </p:cNvPr>
          <p:cNvPicPr>
            <a:picLocks noChangeAspect="1"/>
          </p:cNvPicPr>
          <p:nvPr/>
        </p:nvPicPr>
        <p:blipFill>
          <a:blip r:embed="rId6">
            <a:extLst>
              <a:ext uri="{28A0092B-C50C-407E-A947-70E740481C1C}">
                <a14:useLocalDpi xmlns:a14="http://schemas.microsoft.com/office/drawing/2010/main" val="0"/>
              </a:ext>
            </a:extLst>
          </a:blip>
          <a:srcRect t="347" b="347"/>
          <a:stretch/>
        </p:blipFill>
        <p:spPr>
          <a:xfrm>
            <a:off x="12648380" y="1242465"/>
            <a:ext cx="10520995" cy="10447978"/>
          </a:xfrm>
          <a:prstGeom prst="rect">
            <a:avLst/>
          </a:prstGeom>
        </p:spPr>
      </p:pic>
    </p:spTree>
    <p:extLst>
      <p:ext uri="{BB962C8B-B14F-4D97-AF65-F5344CB8AC3E}">
        <p14:creationId xmlns:p14="http://schemas.microsoft.com/office/powerpoint/2010/main" val="136875213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t="49940" r="3"/>
          <a:stretch/>
        </p:blipFill>
        <p:spPr>
          <a:xfrm>
            <a:off x="14023657" y="-4759"/>
            <a:ext cx="8162146" cy="4010206"/>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323706" y="4480897"/>
            <a:ext cx="9562047"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Amy: Medical History</a:t>
            </a:r>
          </a:p>
        </p:txBody>
      </p:sp>
      <p:sp>
        <p:nvSpPr>
          <p:cNvPr id="8" name="Rectangle 7">
            <a:extLst>
              <a:ext uri="{FF2B5EF4-FFF2-40B4-BE49-F238E27FC236}">
                <a16:creationId xmlns:a16="http://schemas.microsoft.com/office/drawing/2014/main" id="{C18BDB1E-54A1-BB47-A94F-925BF34E1749}"/>
              </a:ext>
            </a:extLst>
          </p:cNvPr>
          <p:cNvSpPr/>
          <p:nvPr/>
        </p:nvSpPr>
        <p:spPr>
          <a:xfrm>
            <a:off x="13323706" y="6563452"/>
            <a:ext cx="8942289" cy="3046988"/>
          </a:xfrm>
          <a:prstGeom prst="rect">
            <a:avLst/>
          </a:prstGeom>
        </p:spPr>
        <p:txBody>
          <a:bodyPr wrap="square">
            <a:spAutoFit/>
          </a:bodyPr>
          <a:lstStyle/>
          <a:p>
            <a:pPr hangingPunct="1">
              <a:spcBef>
                <a:spcPct val="0"/>
              </a:spcBef>
              <a:spcAft>
                <a:spcPct val="0"/>
              </a:spcAft>
              <a:buClr>
                <a:schemeClr val="accent3"/>
              </a:buClr>
              <a:buSzPct val="100000"/>
            </a:pPr>
            <a:r>
              <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Medical History</a:t>
            </a:r>
          </a:p>
          <a:p>
            <a:pPr marL="1701800" lvl="4" indent="-685800" hangingPunct="1">
              <a:spcBef>
                <a:spcPct val="0"/>
              </a:spcBef>
              <a:spcAft>
                <a:spcPct val="0"/>
              </a:spcAft>
              <a:buClr>
                <a:schemeClr val="accent3"/>
              </a:buClr>
              <a:buSzPct val="100000"/>
              <a:buFont typeface="Arial" panose="020B0604020202020204" pitchFamily="34" charset="0"/>
              <a:buChar char="•"/>
            </a:pPr>
            <a:r>
              <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BMI = 34</a:t>
            </a:r>
          </a:p>
          <a:p>
            <a:pPr marL="1701800" lvl="4" indent="-685800" hangingPunct="1">
              <a:spcBef>
                <a:spcPct val="0"/>
              </a:spcBef>
              <a:spcAft>
                <a:spcPct val="0"/>
              </a:spcAft>
              <a:buClr>
                <a:schemeClr val="accent3"/>
              </a:buClr>
              <a:buSzPct val="100000"/>
              <a:buFont typeface="Arial" panose="020B0604020202020204" pitchFamily="34" charset="0"/>
              <a:buChar char="•"/>
            </a:pPr>
            <a:r>
              <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History of pregnancy-related cholestasis</a:t>
            </a: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323706" y="6062513"/>
              <a:ext cx="9144000"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196616" y="5935788"/>
                <a:ext cx="9397820" cy="308016"/>
              </a:xfrm>
              <a:prstGeom prst="rect">
                <a:avLst/>
              </a:prstGeom>
            </p:spPr>
          </p:pic>
        </mc:Fallback>
      </mc:AlternateContent>
      <p:sp>
        <p:nvSpPr>
          <p:cNvPr id="10" name="TextBox 9">
            <a:extLst>
              <a:ext uri="{FF2B5EF4-FFF2-40B4-BE49-F238E27FC236}">
                <a16:creationId xmlns:a16="http://schemas.microsoft.com/office/drawing/2014/main" id="{1D477122-8E89-4445-BF72-69CAC4D5B546}"/>
              </a:ext>
            </a:extLst>
          </p:cNvPr>
          <p:cNvSpPr txBox="1"/>
          <p:nvPr/>
        </p:nvSpPr>
        <p:spPr>
          <a:xfrm>
            <a:off x="360651"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11</a:t>
            </a:fld>
            <a:endParaRPr lang="en-US" sz="2000" dirty="0"/>
          </a:p>
        </p:txBody>
      </p:sp>
      <p:pic>
        <p:nvPicPr>
          <p:cNvPr id="14" name="Picture 2" descr="Responsive image">
            <a:extLst>
              <a:ext uri="{FF2B5EF4-FFF2-40B4-BE49-F238E27FC236}">
                <a16:creationId xmlns:a16="http://schemas.microsoft.com/office/drawing/2014/main" id="{080C97A9-7405-0041-9DD6-6CDD58783433}"/>
              </a:ext>
            </a:extLst>
          </p:cNvPr>
          <p:cNvPicPr>
            <a:picLocks noGrp="1" noChangeAspect="1" noChangeArrowheads="1"/>
          </p:cNvPicPr>
          <p:nvPr>
            <p:ph type="pic" idx="13"/>
          </p:nvPr>
        </p:nvPicPr>
        <p:blipFill>
          <a:blip r:embed="rId6">
            <a:extLst>
              <a:ext uri="{28A0092B-C50C-407E-A947-70E740481C1C}">
                <a14:useLocalDpi xmlns:a14="http://schemas.microsoft.com/office/drawing/2010/main" val="0"/>
              </a:ext>
            </a:extLst>
          </a:blip>
          <a:srcRect l="23533" r="23533"/>
          <a:stretch>
            <a:fillRect/>
          </a:stretch>
        </p:blipFill>
        <p:spPr bwMode="auto">
          <a:xfrm>
            <a:off x="1232189" y="0"/>
            <a:ext cx="10882860"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CC93CFD-048C-D843-B756-7E99BB17BF3F}"/>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r="50054" b="50593"/>
          <a:stretch/>
        </p:blipFill>
        <p:spPr>
          <a:xfrm>
            <a:off x="18254027" y="7873308"/>
            <a:ext cx="6129973" cy="5842692"/>
          </a:xfrm>
          <a:prstGeom prst="rect">
            <a:avLst/>
          </a:prstGeom>
        </p:spPr>
      </p:pic>
      <p:sp>
        <p:nvSpPr>
          <p:cNvPr id="11" name="TextBox 10">
            <a:extLst>
              <a:ext uri="{FF2B5EF4-FFF2-40B4-BE49-F238E27FC236}">
                <a16:creationId xmlns:a16="http://schemas.microsoft.com/office/drawing/2014/main" id="{B97021E7-BCAF-EB4B-8447-DCDFE22C73EC}"/>
              </a:ext>
            </a:extLst>
          </p:cNvPr>
          <p:cNvSpPr txBox="1"/>
          <p:nvPr/>
        </p:nvSpPr>
        <p:spPr>
          <a:xfrm>
            <a:off x="1232189" y="13087826"/>
            <a:ext cx="899822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000" dirty="0">
                <a:solidFill>
                  <a:schemeClr val="tx2"/>
                </a:solidFill>
              </a:rPr>
              <a:t>https://</a:t>
            </a:r>
            <a:r>
              <a:rPr lang="en-US" sz="1000" dirty="0" err="1">
                <a:solidFill>
                  <a:schemeClr val="tx2"/>
                </a:solidFill>
              </a:rPr>
              <a:t>images.nappy.co</a:t>
            </a:r>
            <a:r>
              <a:rPr lang="en-US" sz="1000" dirty="0">
                <a:solidFill>
                  <a:schemeClr val="tx2"/>
                </a:solidFill>
              </a:rPr>
              <a:t>/uploads/large/1201596163328jobrbcny1ufkf0a9zeeyfeiai65csgmuomvx5ubdr90odwwvbfmfzbqvzzf8btxfwvkq6vbfsyegf10cx8ddwkl24kqood83jifb.jpg?auto=</a:t>
            </a:r>
            <a:r>
              <a:rPr lang="en-US" sz="1000" dirty="0" err="1">
                <a:solidFill>
                  <a:schemeClr val="tx2"/>
                </a:solidFill>
              </a:rPr>
              <a:t>format&amp;fm</a:t>
            </a:r>
            <a:r>
              <a:rPr lang="en-US" sz="1000" dirty="0">
                <a:solidFill>
                  <a:schemeClr val="tx2"/>
                </a:solidFill>
              </a:rPr>
              <a:t>=</a:t>
            </a:r>
            <a:r>
              <a:rPr lang="en-US" sz="1000" dirty="0" err="1">
                <a:solidFill>
                  <a:schemeClr val="tx2"/>
                </a:solidFill>
              </a:rPr>
              <a:t>jpg&amp;w</a:t>
            </a:r>
            <a:r>
              <a:rPr lang="en-US" sz="1000" dirty="0">
                <a:solidFill>
                  <a:schemeClr val="tx2"/>
                </a:solidFill>
              </a:rPr>
              <a:t>=1280&amp;q=75</a:t>
            </a:r>
            <a:endParaRPr kumimoji="0" lang="en-US" sz="1000" b="0" i="0" u="none" strike="noStrike" cap="none" spc="0" normalizeH="0" baseline="0" dirty="0">
              <a:ln>
                <a:noFill/>
              </a:ln>
              <a:solidFill>
                <a:schemeClr val="tx2"/>
              </a:solidFill>
              <a:effectLst/>
              <a:uFillTx/>
              <a:latin typeface="+mj-lt"/>
              <a:ea typeface="+mj-ea"/>
              <a:cs typeface="+mj-cs"/>
              <a:sym typeface="Helvetica"/>
            </a:endParaRPr>
          </a:p>
        </p:txBody>
      </p:sp>
    </p:spTree>
    <p:extLst>
      <p:ext uri="{BB962C8B-B14F-4D97-AF65-F5344CB8AC3E}">
        <p14:creationId xmlns:p14="http://schemas.microsoft.com/office/powerpoint/2010/main" val="423614831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12</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pic>
        <p:nvPicPr>
          <p:cNvPr id="26" name="Picture 25">
            <a:extLst>
              <a:ext uri="{FF2B5EF4-FFF2-40B4-BE49-F238E27FC236}">
                <a16:creationId xmlns:a16="http://schemas.microsoft.com/office/drawing/2014/main" id="{D723636C-E46A-2147-83A3-0EF33B1A09D4}"/>
              </a:ext>
            </a:extLst>
          </p:cNvPr>
          <p:cNvPicPr>
            <a:picLocks noChangeAspect="1"/>
          </p:cNvPicPr>
          <p:nvPr/>
        </p:nvPicPr>
        <p:blipFill>
          <a:blip r:embed="rId4"/>
          <a:stretch>
            <a:fillRect/>
          </a:stretch>
        </p:blipFill>
        <p:spPr>
          <a:xfrm>
            <a:off x="18154315" y="2485043"/>
            <a:ext cx="6229685" cy="9642756"/>
          </a:xfrm>
          <a:prstGeom prst="rect">
            <a:avLst/>
          </a:prstGeom>
        </p:spPr>
      </p:pic>
      <p:pic>
        <p:nvPicPr>
          <p:cNvPr id="27" name="Picture 26">
            <a:extLst>
              <a:ext uri="{FF2B5EF4-FFF2-40B4-BE49-F238E27FC236}">
                <a16:creationId xmlns:a16="http://schemas.microsoft.com/office/drawing/2014/main" id="{1B20A1A1-9C58-FB44-B85A-13754594B648}"/>
              </a:ext>
            </a:extLst>
          </p:cNvPr>
          <p:cNvPicPr>
            <a:picLocks noChangeAspect="1"/>
          </p:cNvPicPr>
          <p:nvPr/>
        </p:nvPicPr>
        <p:blipFill>
          <a:blip r:embed="rId4"/>
          <a:stretch>
            <a:fillRect/>
          </a:stretch>
        </p:blipFill>
        <p:spPr>
          <a:xfrm>
            <a:off x="12102876" y="2485043"/>
            <a:ext cx="6229685" cy="9642756"/>
          </a:xfrm>
          <a:prstGeom prst="rect">
            <a:avLst/>
          </a:prstGeom>
        </p:spPr>
      </p:pic>
      <p:pic>
        <p:nvPicPr>
          <p:cNvPr id="28" name="Picture 27">
            <a:extLst>
              <a:ext uri="{FF2B5EF4-FFF2-40B4-BE49-F238E27FC236}">
                <a16:creationId xmlns:a16="http://schemas.microsoft.com/office/drawing/2014/main" id="{D2BCA88D-77A6-5B49-99FE-FF9277489279}"/>
              </a:ext>
            </a:extLst>
          </p:cNvPr>
          <p:cNvPicPr>
            <a:picLocks noChangeAspect="1"/>
          </p:cNvPicPr>
          <p:nvPr/>
        </p:nvPicPr>
        <p:blipFill>
          <a:blip r:embed="rId4"/>
          <a:stretch>
            <a:fillRect/>
          </a:stretch>
        </p:blipFill>
        <p:spPr>
          <a:xfrm>
            <a:off x="6051438" y="2485043"/>
            <a:ext cx="6229685" cy="9642756"/>
          </a:xfrm>
          <a:prstGeom prst="rect">
            <a:avLst/>
          </a:prstGeom>
        </p:spPr>
      </p:pic>
      <p:pic>
        <p:nvPicPr>
          <p:cNvPr id="29" name="Picture 28">
            <a:extLst>
              <a:ext uri="{FF2B5EF4-FFF2-40B4-BE49-F238E27FC236}">
                <a16:creationId xmlns:a16="http://schemas.microsoft.com/office/drawing/2014/main" id="{03E0C359-9EB4-A840-82CF-88EE45F9B6DC}"/>
              </a:ext>
            </a:extLst>
          </p:cNvPr>
          <p:cNvPicPr>
            <a:picLocks noChangeAspect="1"/>
          </p:cNvPicPr>
          <p:nvPr/>
        </p:nvPicPr>
        <p:blipFill>
          <a:blip r:embed="rId4"/>
          <a:stretch>
            <a:fillRect/>
          </a:stretch>
        </p:blipFill>
        <p:spPr>
          <a:xfrm>
            <a:off x="0" y="2485043"/>
            <a:ext cx="6229685" cy="9642756"/>
          </a:xfrm>
          <a:prstGeom prst="rect">
            <a:avLst/>
          </a:prstGeom>
        </p:spPr>
      </p:pic>
      <p:sp>
        <p:nvSpPr>
          <p:cNvPr id="30" name="Title 3">
            <a:extLst>
              <a:ext uri="{FF2B5EF4-FFF2-40B4-BE49-F238E27FC236}">
                <a16:creationId xmlns:a16="http://schemas.microsoft.com/office/drawing/2014/main" id="{F2E15672-9F9F-1B48-A78C-2A184E263C97}"/>
              </a:ext>
            </a:extLst>
          </p:cNvPr>
          <p:cNvSpPr txBox="1">
            <a:spLocks noGrp="1"/>
          </p:cNvSpPr>
          <p:nvPr>
            <p:ph type="title"/>
          </p:nvPr>
        </p:nvSpPr>
        <p:spPr>
          <a:xfrm>
            <a:off x="6068534" y="236412"/>
            <a:ext cx="12246932" cy="1676400"/>
          </a:xfrm>
          <a:prstGeom prst="rect">
            <a:avLst/>
          </a:prstGeom>
        </p:spPr>
        <p:txBody>
          <a:bodyPr/>
          <a:lstStyle/>
          <a:p>
            <a:r>
              <a:rPr lang="en-US" dirty="0"/>
              <a:t>Look at the US MEC:</a:t>
            </a:r>
            <a:endParaRPr dirty="0"/>
          </a:p>
        </p:txBody>
      </p:sp>
      <mc:AlternateContent xmlns:mc="http://schemas.openxmlformats.org/markup-compatibility/2006" xmlns:p14="http://schemas.microsoft.com/office/powerpoint/2010/main">
        <mc:Choice Requires="p14">
          <p:contentPart p14:bwMode="auto" r:id="rId5">
            <p14:nvContentPartPr>
              <p14:cNvPr id="32" name="Ink 31">
                <a:extLst>
                  <a:ext uri="{FF2B5EF4-FFF2-40B4-BE49-F238E27FC236}">
                    <a16:creationId xmlns:a16="http://schemas.microsoft.com/office/drawing/2014/main" id="{8E0B1920-BF7E-B746-9607-ABE32B8DD544}"/>
                  </a:ext>
                </a:extLst>
              </p14:cNvPr>
              <p14:cNvContentPartPr/>
              <p14:nvPr/>
            </p14:nvContentPartPr>
            <p14:xfrm rot="10800000" flipV="1">
              <a:off x="8077200" y="1870014"/>
              <a:ext cx="8229600" cy="42798"/>
            </p14:xfrm>
          </p:contentPart>
        </mc:Choice>
        <mc:Fallback xmlns="">
          <p:pic>
            <p:nvPicPr>
              <p:cNvPr id="32" name="Ink 31">
                <a:extLst>
                  <a:ext uri="{FF2B5EF4-FFF2-40B4-BE49-F238E27FC236}">
                    <a16:creationId xmlns:a16="http://schemas.microsoft.com/office/drawing/2014/main" id="{8E0B1920-BF7E-B746-9607-ABE32B8DD544}"/>
                  </a:ext>
                </a:extLst>
              </p:cNvPr>
              <p:cNvPicPr/>
              <p:nvPr/>
            </p:nvPicPr>
            <p:blipFill>
              <a:blip r:embed="rId6"/>
              <a:stretch>
                <a:fillRect/>
              </a:stretch>
            </p:blipFill>
            <p:spPr>
              <a:xfrm rot="10800000" flipV="1">
                <a:off x="7918433" y="1711410"/>
                <a:ext cx="8546774" cy="359647"/>
              </a:xfrm>
              <a:prstGeom prst="rect">
                <a:avLst/>
              </a:prstGeom>
            </p:spPr>
          </p:pic>
        </mc:Fallback>
      </mc:AlternateContent>
      <p:pic>
        <p:nvPicPr>
          <p:cNvPr id="35" name="Google Shape;182;p10">
            <a:extLst>
              <a:ext uri="{FF2B5EF4-FFF2-40B4-BE49-F238E27FC236}">
                <a16:creationId xmlns:a16="http://schemas.microsoft.com/office/drawing/2014/main" id="{EBF7E8CB-7AB6-7C49-8BCF-2F71AB7C66E8}"/>
              </a:ext>
            </a:extLst>
          </p:cNvPr>
          <p:cNvPicPr preferRelativeResize="0"/>
          <p:nvPr/>
        </p:nvPicPr>
        <p:blipFill rotWithShape="1">
          <a:blip r:embed="rId7">
            <a:alphaModFix/>
          </a:blip>
          <a:srcRect/>
          <a:stretch/>
        </p:blipFill>
        <p:spPr>
          <a:xfrm>
            <a:off x="1102481" y="3713022"/>
            <a:ext cx="4062722" cy="7221601"/>
          </a:xfrm>
          <a:prstGeom prst="rect">
            <a:avLst/>
          </a:prstGeom>
          <a:noFill/>
          <a:ln>
            <a:noFill/>
          </a:ln>
        </p:spPr>
      </p:pic>
      <p:pic>
        <p:nvPicPr>
          <p:cNvPr id="39" name="Google Shape;183;p10">
            <a:extLst>
              <a:ext uri="{FF2B5EF4-FFF2-40B4-BE49-F238E27FC236}">
                <a16:creationId xmlns:a16="http://schemas.microsoft.com/office/drawing/2014/main" id="{285237CF-0D9E-314E-B1F3-B0CB805D8C23}"/>
              </a:ext>
            </a:extLst>
          </p:cNvPr>
          <p:cNvPicPr preferRelativeResize="0"/>
          <p:nvPr/>
        </p:nvPicPr>
        <p:blipFill rotWithShape="1">
          <a:blip r:embed="rId8">
            <a:alphaModFix/>
          </a:blip>
          <a:srcRect/>
          <a:stretch/>
        </p:blipFill>
        <p:spPr>
          <a:xfrm>
            <a:off x="7163155" y="3713022"/>
            <a:ext cx="4062722" cy="7178031"/>
          </a:xfrm>
          <a:prstGeom prst="rect">
            <a:avLst/>
          </a:prstGeom>
          <a:noFill/>
          <a:ln>
            <a:noFill/>
          </a:ln>
        </p:spPr>
      </p:pic>
      <p:pic>
        <p:nvPicPr>
          <p:cNvPr id="40" name="Google Shape;184;p10">
            <a:extLst>
              <a:ext uri="{FF2B5EF4-FFF2-40B4-BE49-F238E27FC236}">
                <a16:creationId xmlns:a16="http://schemas.microsoft.com/office/drawing/2014/main" id="{20F13DB7-F1F9-B24A-A2C5-6DEC1FD2C7BB}"/>
              </a:ext>
            </a:extLst>
          </p:cNvPr>
          <p:cNvPicPr preferRelativeResize="0"/>
          <p:nvPr/>
        </p:nvPicPr>
        <p:blipFill rotWithShape="1">
          <a:blip r:embed="rId9">
            <a:alphaModFix/>
          </a:blip>
          <a:srcRect/>
          <a:stretch/>
        </p:blipFill>
        <p:spPr>
          <a:xfrm>
            <a:off x="13196121" y="3713022"/>
            <a:ext cx="4094351" cy="7201681"/>
          </a:xfrm>
          <a:prstGeom prst="rect">
            <a:avLst/>
          </a:prstGeom>
          <a:noFill/>
          <a:ln>
            <a:noFill/>
          </a:ln>
        </p:spPr>
      </p:pic>
      <p:pic>
        <p:nvPicPr>
          <p:cNvPr id="41" name="Google Shape;185;p10">
            <a:extLst>
              <a:ext uri="{FF2B5EF4-FFF2-40B4-BE49-F238E27FC236}">
                <a16:creationId xmlns:a16="http://schemas.microsoft.com/office/drawing/2014/main" id="{3D7FC239-F32E-6247-9FEF-DA98014AECF9}"/>
              </a:ext>
            </a:extLst>
          </p:cNvPr>
          <p:cNvPicPr preferRelativeResize="0"/>
          <p:nvPr/>
        </p:nvPicPr>
        <p:blipFill rotWithShape="1">
          <a:blip r:embed="rId10">
            <a:alphaModFix/>
          </a:blip>
          <a:srcRect/>
          <a:stretch/>
        </p:blipFill>
        <p:spPr>
          <a:xfrm>
            <a:off x="19256796" y="3713022"/>
            <a:ext cx="4092731" cy="7178031"/>
          </a:xfrm>
          <a:prstGeom prst="rect">
            <a:avLst/>
          </a:prstGeom>
          <a:noFill/>
          <a:ln>
            <a:noFill/>
          </a:ln>
        </p:spPr>
      </p:pic>
      <p:sp>
        <p:nvSpPr>
          <p:cNvPr id="42" name="TextBox 41">
            <a:extLst>
              <a:ext uri="{FF2B5EF4-FFF2-40B4-BE49-F238E27FC236}">
                <a16:creationId xmlns:a16="http://schemas.microsoft.com/office/drawing/2014/main" id="{BC5C5F14-E89C-6B48-8A32-05E4AB68C1BD}"/>
              </a:ext>
            </a:extLst>
          </p:cNvPr>
          <p:cNvSpPr txBox="1"/>
          <p:nvPr/>
        </p:nvSpPr>
        <p:spPr>
          <a:xfrm>
            <a:off x="7363236" y="12303725"/>
            <a:ext cx="9479280" cy="1292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n-US" sz="7200" dirty="0">
                <a:solidFill>
                  <a:schemeClr val="bg2"/>
                </a:solidFill>
              </a:rPr>
              <a:t>BME &gt; 30 = 2</a:t>
            </a:r>
            <a:endParaRPr kumimoji="0" lang="en-US" sz="7200" b="0" i="0" u="none" strike="noStrike" cap="none" spc="0" normalizeH="0" baseline="0" dirty="0">
              <a:ln>
                <a:noFill/>
              </a:ln>
              <a:solidFill>
                <a:schemeClr val="bg2"/>
              </a:solidFill>
              <a:effectLst/>
              <a:uFillTx/>
              <a:latin typeface="+mj-lt"/>
              <a:ea typeface="+mj-ea"/>
              <a:cs typeface="+mj-cs"/>
              <a:sym typeface="Helvetica"/>
            </a:endParaRPr>
          </a:p>
        </p:txBody>
      </p:sp>
      <mc:AlternateContent xmlns:mc="http://schemas.openxmlformats.org/markup-compatibility/2006" xmlns:p14="http://schemas.microsoft.com/office/powerpoint/2010/main">
        <mc:Choice Requires="p14">
          <p:contentPart p14:bwMode="auto" r:id="rId11">
            <p14:nvContentPartPr>
              <p14:cNvPr id="43" name="Ink 42">
                <a:extLst>
                  <a:ext uri="{FF2B5EF4-FFF2-40B4-BE49-F238E27FC236}">
                    <a16:creationId xmlns:a16="http://schemas.microsoft.com/office/drawing/2014/main" id="{32F34F81-B9FA-844D-BFCB-806347D89DA7}"/>
                  </a:ext>
                </a:extLst>
              </p14:cNvPr>
              <p14:cNvContentPartPr/>
              <p14:nvPr/>
            </p14:nvContentPartPr>
            <p14:xfrm>
              <a:off x="1386279" y="4468800"/>
              <a:ext cx="3278880" cy="934560"/>
            </p14:xfrm>
          </p:contentPart>
        </mc:Choice>
        <mc:Fallback xmlns="">
          <p:pic>
            <p:nvPicPr>
              <p:cNvPr id="43" name="Ink 42">
                <a:extLst>
                  <a:ext uri="{FF2B5EF4-FFF2-40B4-BE49-F238E27FC236}">
                    <a16:creationId xmlns:a16="http://schemas.microsoft.com/office/drawing/2014/main" id="{32F34F81-B9FA-844D-BFCB-806347D89DA7}"/>
                  </a:ext>
                </a:extLst>
              </p:cNvPr>
              <p:cNvPicPr/>
              <p:nvPr/>
            </p:nvPicPr>
            <p:blipFill>
              <a:blip r:embed="rId12"/>
              <a:stretch>
                <a:fillRect/>
              </a:stretch>
            </p:blipFill>
            <p:spPr>
              <a:xfrm>
                <a:off x="1323279" y="4405776"/>
                <a:ext cx="3404520" cy="106024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4" name="Ink 43">
                <a:extLst>
                  <a:ext uri="{FF2B5EF4-FFF2-40B4-BE49-F238E27FC236}">
                    <a16:creationId xmlns:a16="http://schemas.microsoft.com/office/drawing/2014/main" id="{125D59FE-A2E7-7444-9544-D3E8B7BAC8D7}"/>
                  </a:ext>
                </a:extLst>
              </p14:cNvPr>
              <p14:cNvContentPartPr/>
              <p14:nvPr/>
            </p14:nvContentPartPr>
            <p14:xfrm flipH="1">
              <a:off x="7010139" y="6858000"/>
              <a:ext cx="4630620" cy="1861045"/>
            </p14:xfrm>
          </p:contentPart>
        </mc:Choice>
        <mc:Fallback xmlns="">
          <p:pic>
            <p:nvPicPr>
              <p:cNvPr id="44" name="Ink 43">
                <a:extLst>
                  <a:ext uri="{FF2B5EF4-FFF2-40B4-BE49-F238E27FC236}">
                    <a16:creationId xmlns:a16="http://schemas.microsoft.com/office/drawing/2014/main" id="{125D59FE-A2E7-7444-9544-D3E8B7BAC8D7}"/>
                  </a:ext>
                </a:extLst>
              </p:cNvPr>
              <p:cNvPicPr/>
              <p:nvPr/>
            </p:nvPicPr>
            <p:blipFill>
              <a:blip r:embed="rId14"/>
              <a:stretch>
                <a:fillRect/>
              </a:stretch>
            </p:blipFill>
            <p:spPr>
              <a:xfrm flipH="1">
                <a:off x="6947135" y="6794981"/>
                <a:ext cx="4756268" cy="198672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5" name="Ink 44">
                <a:extLst>
                  <a:ext uri="{FF2B5EF4-FFF2-40B4-BE49-F238E27FC236}">
                    <a16:creationId xmlns:a16="http://schemas.microsoft.com/office/drawing/2014/main" id="{89D5CA11-9FC8-A54D-A00F-8CB3FAF12F40}"/>
                  </a:ext>
                </a:extLst>
              </p14:cNvPr>
              <p14:cNvContentPartPr/>
              <p14:nvPr/>
            </p14:nvContentPartPr>
            <p14:xfrm>
              <a:off x="16623937" y="9601200"/>
              <a:ext cx="606143" cy="652868"/>
            </p14:xfrm>
          </p:contentPart>
        </mc:Choice>
        <mc:Fallback xmlns="">
          <p:pic>
            <p:nvPicPr>
              <p:cNvPr id="45" name="Ink 44">
                <a:extLst>
                  <a:ext uri="{FF2B5EF4-FFF2-40B4-BE49-F238E27FC236}">
                    <a16:creationId xmlns:a16="http://schemas.microsoft.com/office/drawing/2014/main" id="{89D5CA11-9FC8-A54D-A00F-8CB3FAF12F40}"/>
                  </a:ext>
                </a:extLst>
              </p:cNvPr>
              <p:cNvPicPr/>
              <p:nvPr/>
            </p:nvPicPr>
            <p:blipFill>
              <a:blip r:embed="rId16"/>
              <a:stretch>
                <a:fillRect/>
              </a:stretch>
            </p:blipFill>
            <p:spPr>
              <a:xfrm>
                <a:off x="16560984" y="9538182"/>
                <a:ext cx="731688" cy="778544"/>
              </a:xfrm>
              <a:prstGeom prst="rect">
                <a:avLst/>
              </a:prstGeom>
            </p:spPr>
          </p:pic>
        </mc:Fallback>
      </mc:AlternateContent>
    </p:spTree>
    <p:extLst>
      <p:ext uri="{BB962C8B-B14F-4D97-AF65-F5344CB8AC3E}">
        <p14:creationId xmlns:p14="http://schemas.microsoft.com/office/powerpoint/2010/main" val="25179406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13</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pic>
        <p:nvPicPr>
          <p:cNvPr id="26" name="Picture 25">
            <a:extLst>
              <a:ext uri="{FF2B5EF4-FFF2-40B4-BE49-F238E27FC236}">
                <a16:creationId xmlns:a16="http://schemas.microsoft.com/office/drawing/2014/main" id="{0C89181D-9912-8541-8C4A-3DF7C22C4DED}"/>
              </a:ext>
            </a:extLst>
          </p:cNvPr>
          <p:cNvPicPr>
            <a:picLocks noChangeAspect="1"/>
          </p:cNvPicPr>
          <p:nvPr/>
        </p:nvPicPr>
        <p:blipFill>
          <a:blip r:embed="rId4"/>
          <a:stretch>
            <a:fillRect/>
          </a:stretch>
        </p:blipFill>
        <p:spPr>
          <a:xfrm>
            <a:off x="18154315" y="2485043"/>
            <a:ext cx="6229685" cy="9642756"/>
          </a:xfrm>
          <a:prstGeom prst="rect">
            <a:avLst/>
          </a:prstGeom>
        </p:spPr>
      </p:pic>
      <p:pic>
        <p:nvPicPr>
          <p:cNvPr id="27" name="Picture 26">
            <a:extLst>
              <a:ext uri="{FF2B5EF4-FFF2-40B4-BE49-F238E27FC236}">
                <a16:creationId xmlns:a16="http://schemas.microsoft.com/office/drawing/2014/main" id="{9F141282-9365-A943-97F7-DB669EAA19D1}"/>
              </a:ext>
            </a:extLst>
          </p:cNvPr>
          <p:cNvPicPr>
            <a:picLocks noChangeAspect="1"/>
          </p:cNvPicPr>
          <p:nvPr/>
        </p:nvPicPr>
        <p:blipFill>
          <a:blip r:embed="rId4"/>
          <a:stretch>
            <a:fillRect/>
          </a:stretch>
        </p:blipFill>
        <p:spPr>
          <a:xfrm>
            <a:off x="12102876" y="2485043"/>
            <a:ext cx="6229685" cy="9642756"/>
          </a:xfrm>
          <a:prstGeom prst="rect">
            <a:avLst/>
          </a:prstGeom>
        </p:spPr>
      </p:pic>
      <p:pic>
        <p:nvPicPr>
          <p:cNvPr id="28" name="Picture 27">
            <a:extLst>
              <a:ext uri="{FF2B5EF4-FFF2-40B4-BE49-F238E27FC236}">
                <a16:creationId xmlns:a16="http://schemas.microsoft.com/office/drawing/2014/main" id="{CF15138C-37FE-7447-9912-D6309A250DBF}"/>
              </a:ext>
            </a:extLst>
          </p:cNvPr>
          <p:cNvPicPr>
            <a:picLocks noChangeAspect="1"/>
          </p:cNvPicPr>
          <p:nvPr/>
        </p:nvPicPr>
        <p:blipFill>
          <a:blip r:embed="rId4"/>
          <a:stretch>
            <a:fillRect/>
          </a:stretch>
        </p:blipFill>
        <p:spPr>
          <a:xfrm>
            <a:off x="6051438" y="2485043"/>
            <a:ext cx="6229685" cy="9642756"/>
          </a:xfrm>
          <a:prstGeom prst="rect">
            <a:avLst/>
          </a:prstGeom>
        </p:spPr>
      </p:pic>
      <p:pic>
        <p:nvPicPr>
          <p:cNvPr id="29" name="Picture 28">
            <a:extLst>
              <a:ext uri="{FF2B5EF4-FFF2-40B4-BE49-F238E27FC236}">
                <a16:creationId xmlns:a16="http://schemas.microsoft.com/office/drawing/2014/main" id="{A9F217FF-3FA2-394F-9D05-73339060642F}"/>
              </a:ext>
            </a:extLst>
          </p:cNvPr>
          <p:cNvPicPr>
            <a:picLocks noChangeAspect="1"/>
          </p:cNvPicPr>
          <p:nvPr/>
        </p:nvPicPr>
        <p:blipFill>
          <a:blip r:embed="rId4"/>
          <a:stretch>
            <a:fillRect/>
          </a:stretch>
        </p:blipFill>
        <p:spPr>
          <a:xfrm>
            <a:off x="0" y="2485043"/>
            <a:ext cx="6229685" cy="9642756"/>
          </a:xfrm>
          <a:prstGeom prst="rect">
            <a:avLst/>
          </a:prstGeom>
        </p:spPr>
      </p:pic>
      <p:sp>
        <p:nvSpPr>
          <p:cNvPr id="30" name="Title 3">
            <a:extLst>
              <a:ext uri="{FF2B5EF4-FFF2-40B4-BE49-F238E27FC236}">
                <a16:creationId xmlns:a16="http://schemas.microsoft.com/office/drawing/2014/main" id="{80890935-0B5A-1A42-9987-2FF8C85F3264}"/>
              </a:ext>
            </a:extLst>
          </p:cNvPr>
          <p:cNvSpPr txBox="1">
            <a:spLocks noGrp="1"/>
          </p:cNvSpPr>
          <p:nvPr>
            <p:ph type="title"/>
          </p:nvPr>
        </p:nvSpPr>
        <p:spPr>
          <a:xfrm>
            <a:off x="6068534" y="271965"/>
            <a:ext cx="12246932" cy="1676400"/>
          </a:xfrm>
          <a:prstGeom prst="rect">
            <a:avLst/>
          </a:prstGeom>
        </p:spPr>
        <p:txBody>
          <a:bodyPr/>
          <a:lstStyle/>
          <a:p>
            <a:r>
              <a:rPr lang="en-US" dirty="0"/>
              <a:t>Look at the US MEC:</a:t>
            </a:r>
            <a:endParaRPr dirty="0"/>
          </a:p>
        </p:txBody>
      </p:sp>
      <mc:AlternateContent xmlns:mc="http://schemas.openxmlformats.org/markup-compatibility/2006" xmlns:p14="http://schemas.microsoft.com/office/powerpoint/2010/main">
        <mc:Choice Requires="p14">
          <p:contentPart p14:bwMode="auto" r:id="rId5">
            <p14:nvContentPartPr>
              <p14:cNvPr id="32" name="Ink 31">
                <a:extLst>
                  <a:ext uri="{FF2B5EF4-FFF2-40B4-BE49-F238E27FC236}">
                    <a16:creationId xmlns:a16="http://schemas.microsoft.com/office/drawing/2014/main" id="{8FEE5A87-0714-7A43-9403-AC9ED6FCBB8C}"/>
                  </a:ext>
                </a:extLst>
              </p14:cNvPr>
              <p14:cNvContentPartPr/>
              <p14:nvPr/>
            </p14:nvContentPartPr>
            <p14:xfrm rot="10800000" flipV="1">
              <a:off x="8077200" y="1905567"/>
              <a:ext cx="8229600" cy="42798"/>
            </p14:xfrm>
          </p:contentPart>
        </mc:Choice>
        <mc:Fallback xmlns="">
          <p:pic>
            <p:nvPicPr>
              <p:cNvPr id="32" name="Ink 31">
                <a:extLst>
                  <a:ext uri="{FF2B5EF4-FFF2-40B4-BE49-F238E27FC236}">
                    <a16:creationId xmlns:a16="http://schemas.microsoft.com/office/drawing/2014/main" id="{8FEE5A87-0714-7A43-9403-AC9ED6FCBB8C}"/>
                  </a:ext>
                </a:extLst>
              </p:cNvPr>
              <p:cNvPicPr/>
              <p:nvPr/>
            </p:nvPicPr>
            <p:blipFill>
              <a:blip r:embed="rId6"/>
              <a:stretch>
                <a:fillRect/>
              </a:stretch>
            </p:blipFill>
            <p:spPr>
              <a:xfrm rot="10800000" flipV="1">
                <a:off x="7918433" y="1746963"/>
                <a:ext cx="8546774" cy="359647"/>
              </a:xfrm>
              <a:prstGeom prst="rect">
                <a:avLst/>
              </a:prstGeom>
            </p:spPr>
          </p:pic>
        </mc:Fallback>
      </mc:AlternateContent>
      <p:pic>
        <p:nvPicPr>
          <p:cNvPr id="35" name="Google Shape;182;p10">
            <a:extLst>
              <a:ext uri="{FF2B5EF4-FFF2-40B4-BE49-F238E27FC236}">
                <a16:creationId xmlns:a16="http://schemas.microsoft.com/office/drawing/2014/main" id="{A730BAFE-9B09-4445-A919-78F5B1A588D0}"/>
              </a:ext>
            </a:extLst>
          </p:cNvPr>
          <p:cNvPicPr preferRelativeResize="0"/>
          <p:nvPr/>
        </p:nvPicPr>
        <p:blipFill rotWithShape="1">
          <a:blip r:embed="rId7">
            <a:alphaModFix/>
          </a:blip>
          <a:srcRect/>
          <a:stretch/>
        </p:blipFill>
        <p:spPr>
          <a:xfrm>
            <a:off x="1105023" y="3683936"/>
            <a:ext cx="4053788" cy="7219854"/>
          </a:xfrm>
          <a:prstGeom prst="rect">
            <a:avLst/>
          </a:prstGeom>
          <a:noFill/>
          <a:ln>
            <a:noFill/>
          </a:ln>
        </p:spPr>
      </p:pic>
      <p:pic>
        <p:nvPicPr>
          <p:cNvPr id="39" name="Google Shape;198;p11">
            <a:extLst>
              <a:ext uri="{FF2B5EF4-FFF2-40B4-BE49-F238E27FC236}">
                <a16:creationId xmlns:a16="http://schemas.microsoft.com/office/drawing/2014/main" id="{AA952BCA-BBC1-0A49-BDF4-59A394E0C04D}"/>
              </a:ext>
            </a:extLst>
          </p:cNvPr>
          <p:cNvPicPr preferRelativeResize="0"/>
          <p:nvPr/>
        </p:nvPicPr>
        <p:blipFill rotWithShape="1">
          <a:blip r:embed="rId8">
            <a:alphaModFix/>
          </a:blip>
          <a:srcRect/>
          <a:stretch/>
        </p:blipFill>
        <p:spPr>
          <a:xfrm>
            <a:off x="13199150" y="3683937"/>
            <a:ext cx="4103198" cy="7219442"/>
          </a:xfrm>
          <a:prstGeom prst="rect">
            <a:avLst/>
          </a:prstGeom>
          <a:noFill/>
          <a:ln>
            <a:noFill/>
          </a:ln>
        </p:spPr>
      </p:pic>
      <p:pic>
        <p:nvPicPr>
          <p:cNvPr id="40" name="Google Shape;199;p11">
            <a:extLst>
              <a:ext uri="{FF2B5EF4-FFF2-40B4-BE49-F238E27FC236}">
                <a16:creationId xmlns:a16="http://schemas.microsoft.com/office/drawing/2014/main" id="{6178505B-7DD0-874D-AE67-9519CD755C56}"/>
              </a:ext>
            </a:extLst>
          </p:cNvPr>
          <p:cNvPicPr preferRelativeResize="0"/>
          <p:nvPr/>
        </p:nvPicPr>
        <p:blipFill rotWithShape="1">
          <a:blip r:embed="rId9">
            <a:alphaModFix/>
          </a:blip>
          <a:srcRect/>
          <a:stretch/>
        </p:blipFill>
        <p:spPr>
          <a:xfrm>
            <a:off x="19274193" y="3686409"/>
            <a:ext cx="4056538" cy="7217382"/>
          </a:xfrm>
          <a:prstGeom prst="rect">
            <a:avLst/>
          </a:prstGeom>
          <a:noFill/>
          <a:ln>
            <a:noFill/>
          </a:ln>
        </p:spPr>
      </p:pic>
      <mc:AlternateContent xmlns:mc="http://schemas.openxmlformats.org/markup-compatibility/2006" xmlns:p14="http://schemas.microsoft.com/office/powerpoint/2010/main">
        <mc:Choice Requires="p14">
          <p:contentPart p14:bwMode="auto" r:id="rId10">
            <p14:nvContentPartPr>
              <p14:cNvPr id="41" name="Ink 40">
                <a:extLst>
                  <a:ext uri="{FF2B5EF4-FFF2-40B4-BE49-F238E27FC236}">
                    <a16:creationId xmlns:a16="http://schemas.microsoft.com/office/drawing/2014/main" id="{9B8B72BD-CDF4-1A4D-8414-DFCE9996666F}"/>
                  </a:ext>
                </a:extLst>
              </p14:cNvPr>
              <p14:cNvContentPartPr/>
              <p14:nvPr/>
            </p14:nvContentPartPr>
            <p14:xfrm>
              <a:off x="1386279" y="3683936"/>
              <a:ext cx="3278880" cy="934560"/>
            </p14:xfrm>
          </p:contentPart>
        </mc:Choice>
        <mc:Fallback xmlns="">
          <p:pic>
            <p:nvPicPr>
              <p:cNvPr id="41" name="Ink 40">
                <a:extLst>
                  <a:ext uri="{FF2B5EF4-FFF2-40B4-BE49-F238E27FC236}">
                    <a16:creationId xmlns:a16="http://schemas.microsoft.com/office/drawing/2014/main" id="{9B8B72BD-CDF4-1A4D-8414-DFCE9996666F}"/>
                  </a:ext>
                </a:extLst>
              </p:cNvPr>
              <p:cNvPicPr/>
              <p:nvPr/>
            </p:nvPicPr>
            <p:blipFill>
              <a:blip r:embed="rId11"/>
              <a:stretch>
                <a:fillRect/>
              </a:stretch>
            </p:blipFill>
            <p:spPr>
              <a:xfrm>
                <a:off x="1323279" y="3620912"/>
                <a:ext cx="3404520" cy="1060248"/>
              </a:xfrm>
              <a:prstGeom prst="rect">
                <a:avLst/>
              </a:prstGeom>
            </p:spPr>
          </p:pic>
        </mc:Fallback>
      </mc:AlternateContent>
      <p:pic>
        <p:nvPicPr>
          <p:cNvPr id="42" name="Google Shape;197;p11">
            <a:extLst>
              <a:ext uri="{FF2B5EF4-FFF2-40B4-BE49-F238E27FC236}">
                <a16:creationId xmlns:a16="http://schemas.microsoft.com/office/drawing/2014/main" id="{87F13456-0D00-764B-9F45-9A7DA23E2458}"/>
              </a:ext>
            </a:extLst>
          </p:cNvPr>
          <p:cNvPicPr preferRelativeResize="0"/>
          <p:nvPr/>
        </p:nvPicPr>
        <p:blipFill rotWithShape="1">
          <a:blip r:embed="rId12">
            <a:alphaModFix/>
          </a:blip>
          <a:srcRect/>
          <a:stretch/>
        </p:blipFill>
        <p:spPr>
          <a:xfrm>
            <a:off x="7140600" y="3683936"/>
            <a:ext cx="4087937" cy="7219443"/>
          </a:xfrm>
          <a:prstGeom prst="rect">
            <a:avLst/>
          </a:prstGeom>
          <a:noFill/>
          <a:ln>
            <a:noFill/>
          </a:ln>
        </p:spPr>
      </p:pic>
      <mc:AlternateContent xmlns:mc="http://schemas.openxmlformats.org/markup-compatibility/2006" xmlns:p14="http://schemas.microsoft.com/office/powerpoint/2010/main">
        <mc:Choice Requires="p14">
          <p:contentPart p14:bwMode="auto" r:id="rId13">
            <p14:nvContentPartPr>
              <p14:cNvPr id="43" name="Ink 42">
                <a:extLst>
                  <a:ext uri="{FF2B5EF4-FFF2-40B4-BE49-F238E27FC236}">
                    <a16:creationId xmlns:a16="http://schemas.microsoft.com/office/drawing/2014/main" id="{1A181CA5-5B4D-3F44-8CCC-1D4C8B8A9A08}"/>
                  </a:ext>
                </a:extLst>
              </p14:cNvPr>
              <p14:cNvContentPartPr/>
              <p14:nvPr/>
            </p14:nvContentPartPr>
            <p14:xfrm flipH="1">
              <a:off x="7007211" y="7306421"/>
              <a:ext cx="4460264" cy="1700237"/>
            </p14:xfrm>
          </p:contentPart>
        </mc:Choice>
        <mc:Fallback xmlns="">
          <p:pic>
            <p:nvPicPr>
              <p:cNvPr id="43" name="Ink 42">
                <a:extLst>
                  <a:ext uri="{FF2B5EF4-FFF2-40B4-BE49-F238E27FC236}">
                    <a16:creationId xmlns:a16="http://schemas.microsoft.com/office/drawing/2014/main" id="{1A181CA5-5B4D-3F44-8CCC-1D4C8B8A9A08}"/>
                  </a:ext>
                </a:extLst>
              </p:cNvPr>
              <p:cNvPicPr/>
              <p:nvPr/>
            </p:nvPicPr>
            <p:blipFill>
              <a:blip r:embed="rId14"/>
              <a:stretch>
                <a:fillRect/>
              </a:stretch>
            </p:blipFill>
            <p:spPr>
              <a:xfrm flipH="1">
                <a:off x="6944208" y="7243396"/>
                <a:ext cx="4585910" cy="182592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4" name="Ink 43">
                <a:extLst>
                  <a:ext uri="{FF2B5EF4-FFF2-40B4-BE49-F238E27FC236}">
                    <a16:creationId xmlns:a16="http://schemas.microsoft.com/office/drawing/2014/main" id="{734126EE-4821-6840-80DE-32CDCC219ED5}"/>
                  </a:ext>
                </a:extLst>
              </p14:cNvPr>
              <p14:cNvContentPartPr/>
              <p14:nvPr/>
            </p14:nvContentPartPr>
            <p14:xfrm>
              <a:off x="16521545" y="8970916"/>
              <a:ext cx="691138" cy="744416"/>
            </p14:xfrm>
          </p:contentPart>
        </mc:Choice>
        <mc:Fallback xmlns="">
          <p:pic>
            <p:nvPicPr>
              <p:cNvPr id="44" name="Ink 43">
                <a:extLst>
                  <a:ext uri="{FF2B5EF4-FFF2-40B4-BE49-F238E27FC236}">
                    <a16:creationId xmlns:a16="http://schemas.microsoft.com/office/drawing/2014/main" id="{734126EE-4821-6840-80DE-32CDCC219ED5}"/>
                  </a:ext>
                </a:extLst>
              </p:cNvPr>
              <p:cNvPicPr/>
              <p:nvPr/>
            </p:nvPicPr>
            <p:blipFill>
              <a:blip r:embed="rId16"/>
              <a:stretch>
                <a:fillRect/>
              </a:stretch>
            </p:blipFill>
            <p:spPr>
              <a:xfrm>
                <a:off x="16458583" y="8907891"/>
                <a:ext cx="816701" cy="870106"/>
              </a:xfrm>
              <a:prstGeom prst="rect">
                <a:avLst/>
              </a:prstGeom>
            </p:spPr>
          </p:pic>
        </mc:Fallback>
      </mc:AlternateContent>
    </p:spTree>
    <p:extLst>
      <p:ext uri="{BB962C8B-B14F-4D97-AF65-F5344CB8AC3E}">
        <p14:creationId xmlns:p14="http://schemas.microsoft.com/office/powerpoint/2010/main" val="42856251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14</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7ADA8C52-1A39-F247-AEAF-FF74ED89378E}"/>
              </a:ext>
            </a:extLst>
          </p:cNvPr>
          <p:cNvSpPr txBox="1">
            <a:spLocks noGrp="1"/>
          </p:cNvSpPr>
          <p:nvPr>
            <p:ph type="title"/>
          </p:nvPr>
        </p:nvSpPr>
        <p:spPr>
          <a:xfrm>
            <a:off x="4905375" y="818732"/>
            <a:ext cx="14573250" cy="1676400"/>
          </a:xfrm>
          <a:prstGeom prst="rect">
            <a:avLst/>
          </a:prstGeom>
        </p:spPr>
        <p:txBody>
          <a:bodyPr/>
          <a:lstStyle/>
          <a:p>
            <a:r>
              <a:rPr lang="en-US" dirty="0"/>
              <a:t>US Medical Eligibility Criteria</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B069265E-CB2D-104D-B42C-89BAB7FBA064}"/>
                  </a:ext>
                </a:extLst>
              </p14:cNvPr>
              <p14:cNvContentPartPr/>
              <p14:nvPr/>
            </p14:nvContentPartPr>
            <p14:xfrm rot="10800000" flipV="1">
              <a:off x="6248400" y="2495133"/>
              <a:ext cx="11887200" cy="42798"/>
            </p14:xfrm>
          </p:contentPart>
        </mc:Choice>
        <mc:Fallback xmlns="">
          <p:pic>
            <p:nvPicPr>
              <p:cNvPr id="27" name="Ink 26">
                <a:extLst>
                  <a:ext uri="{FF2B5EF4-FFF2-40B4-BE49-F238E27FC236}">
                    <a16:creationId xmlns:a16="http://schemas.microsoft.com/office/drawing/2014/main" id="{B069265E-CB2D-104D-B42C-89BAB7FBA064}"/>
                  </a:ext>
                </a:extLst>
              </p:cNvPr>
              <p:cNvPicPr/>
              <p:nvPr/>
            </p:nvPicPr>
            <p:blipFill>
              <a:blip r:embed="rId5"/>
              <a:stretch>
                <a:fillRect/>
              </a:stretch>
            </p:blipFill>
            <p:spPr>
              <a:xfrm rot="10800000" flipV="1">
                <a:off x="6089626" y="2336529"/>
                <a:ext cx="12204389" cy="359647"/>
              </a:xfrm>
              <a:prstGeom prst="rect">
                <a:avLst/>
              </a:prstGeom>
            </p:spPr>
          </p:pic>
        </mc:Fallback>
      </mc:AlternateContent>
      <p:graphicFrame>
        <p:nvGraphicFramePr>
          <p:cNvPr id="28" name="Google Shape;135;p5">
            <a:extLst>
              <a:ext uri="{FF2B5EF4-FFF2-40B4-BE49-F238E27FC236}">
                <a16:creationId xmlns:a16="http://schemas.microsoft.com/office/drawing/2014/main" id="{E901EF86-D23C-6C49-A1B9-D5B71EB49DC9}"/>
              </a:ext>
            </a:extLst>
          </p:cNvPr>
          <p:cNvGraphicFramePr/>
          <p:nvPr/>
        </p:nvGraphicFramePr>
        <p:xfrm>
          <a:off x="3184833" y="3582893"/>
          <a:ext cx="18014334" cy="8508588"/>
        </p:xfrm>
        <a:graphic>
          <a:graphicData uri="http://schemas.openxmlformats.org/drawingml/2006/table">
            <a:tbl>
              <a:tblPr>
                <a:noFill/>
              </a:tblPr>
              <a:tblGrid>
                <a:gridCol w="1818043">
                  <a:extLst>
                    <a:ext uri="{9D8B030D-6E8A-4147-A177-3AD203B41FA5}">
                      <a16:colId xmlns:a16="http://schemas.microsoft.com/office/drawing/2014/main" val="20000"/>
                    </a:ext>
                  </a:extLst>
                </a:gridCol>
                <a:gridCol w="16196291">
                  <a:extLst>
                    <a:ext uri="{9D8B030D-6E8A-4147-A177-3AD203B41FA5}">
                      <a16:colId xmlns:a16="http://schemas.microsoft.com/office/drawing/2014/main" val="20001"/>
                    </a:ext>
                  </a:extLst>
                </a:gridCol>
              </a:tblGrid>
              <a:tr h="923381">
                <a:tc gridSpan="2">
                  <a:txBody>
                    <a:bodyPr/>
                    <a:lstStyle/>
                    <a:p>
                      <a:pPr marL="0" marR="0" lvl="0" indent="0" algn="ctr" rtl="0">
                        <a:lnSpc>
                          <a:spcPct val="100000"/>
                        </a:lnSpc>
                        <a:spcBef>
                          <a:spcPts val="0"/>
                        </a:spcBef>
                        <a:spcAft>
                          <a:spcPts val="0"/>
                        </a:spcAft>
                        <a:buClr>
                          <a:srgbClr val="FFFFFF"/>
                        </a:buClr>
                        <a:buSzPts val="2000"/>
                        <a:buFont typeface="Arial"/>
                        <a:buNone/>
                      </a:pPr>
                      <a:r>
                        <a:rPr lang="en-US" sz="4400" b="1" i="0" u="none" strike="noStrike" cap="none" dirty="0">
                          <a:solidFill>
                            <a:srgbClr val="FFFFFF"/>
                          </a:solidFill>
                          <a:latin typeface="Calibri"/>
                          <a:ea typeface="Calibri"/>
                          <a:cs typeface="Calibri"/>
                          <a:sym typeface="Calibri"/>
                        </a:rPr>
                        <a:t>Risk Level</a:t>
                      </a:r>
                      <a:endParaRPr sz="4400" dirty="0"/>
                    </a:p>
                  </a:txBody>
                  <a:tcPr marL="68575" marR="68575" marT="34275" marB="342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hMerge="1">
                  <a:txBody>
                    <a:bodyPr/>
                    <a:lstStyle/>
                    <a:p>
                      <a:endParaRPr lang="en-US"/>
                    </a:p>
                  </a:txBody>
                  <a:tcPr/>
                </a:tc>
                <a:extLst>
                  <a:ext uri="{0D108BD9-81ED-4DB2-BD59-A6C34878D82A}">
                    <a16:rowId xmlns:a16="http://schemas.microsoft.com/office/drawing/2014/main" val="10000"/>
                  </a:ext>
                </a:extLst>
              </a:tr>
              <a:tr h="1654742">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1</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Method can be used without restriction</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654742">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2</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Advantages generally outweigh theoretical or proven risk</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3138348">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3</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Method usually not recommended unless other, more appropriate methods are not available or not acceptable </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3"/>
                  </a:ext>
                </a:extLst>
              </a:tr>
              <a:tr h="1137375">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4</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Method not to be used</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906582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551" name="Title 4"/>
          <p:cNvSpPr txBox="1">
            <a:spLocks noGrp="1"/>
          </p:cNvSpPr>
          <p:nvPr>
            <p:ph type="title"/>
          </p:nvPr>
        </p:nvSpPr>
        <p:spPr>
          <a:xfrm>
            <a:off x="14952491" y="4172859"/>
            <a:ext cx="7755808" cy="2685141"/>
          </a:xfrm>
          <a:prstGeom prst="rect">
            <a:avLst/>
          </a:prstGeom>
        </p:spPr>
        <p:txBody>
          <a:bodyPr>
            <a:normAutofit fontScale="90000"/>
          </a:bodyPr>
          <a:lstStyle/>
          <a:p>
            <a:r>
              <a:rPr lang="en-US" b="0" dirty="0">
                <a:solidFill>
                  <a:schemeClr val="accent1"/>
                </a:solidFill>
              </a:rPr>
              <a:t>Is it safe for Amy to restart her COCs?</a:t>
            </a:r>
          </a:p>
        </p:txBody>
      </p:sp>
      <p:pic>
        <p:nvPicPr>
          <p:cNvPr id="5" name="Picture Placeholder 4">
            <a:extLst>
              <a:ext uri="{FF2B5EF4-FFF2-40B4-BE49-F238E27FC236}">
                <a16:creationId xmlns:a16="http://schemas.microsoft.com/office/drawing/2014/main" id="{E6A09044-6206-294F-BD9B-009462A9500E}"/>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4263" b="4263"/>
          <a:stretch/>
        </p:blipFill>
        <p:spPr>
          <a:xfrm>
            <a:off x="536028" y="2"/>
            <a:ext cx="14994258" cy="12926851"/>
          </a:xfr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EDA0A3FA-DB3C-DD40-88B6-AAE31EA55A16}"/>
                  </a:ext>
                </a:extLst>
              </p14:cNvPr>
              <p14:cNvContentPartPr/>
              <p14:nvPr/>
            </p14:nvContentPartPr>
            <p14:xfrm rot="10800000">
              <a:off x="15027339" y="6704336"/>
              <a:ext cx="7680960" cy="62224"/>
            </p14:xfrm>
          </p:contentPart>
        </mc:Choice>
        <mc:Fallback xmlns="">
          <p:pic>
            <p:nvPicPr>
              <p:cNvPr id="9" name="Ink 8">
                <a:extLst>
                  <a:ext uri="{FF2B5EF4-FFF2-40B4-BE49-F238E27FC236}">
                    <a16:creationId xmlns:a16="http://schemas.microsoft.com/office/drawing/2014/main" id="{EDA0A3FA-DB3C-DD40-88B6-AAE31EA55A16}"/>
                  </a:ext>
                </a:extLst>
              </p:cNvPr>
              <p:cNvPicPr/>
              <p:nvPr/>
            </p:nvPicPr>
            <p:blipFill>
              <a:blip r:embed="rId5"/>
              <a:stretch>
                <a:fillRect/>
              </a:stretch>
            </p:blipFill>
            <p:spPr>
              <a:xfrm rot="10800000">
                <a:off x="14868579" y="6545719"/>
                <a:ext cx="7998120" cy="379099"/>
              </a:xfrm>
              <a:prstGeom prst="rect">
                <a:avLst/>
              </a:prstGeom>
            </p:spPr>
          </p:pic>
        </mc:Fallback>
      </mc:AlternateContent>
      <p:sp>
        <p:nvSpPr>
          <p:cNvPr id="2" name="TextBox 1">
            <a:extLst>
              <a:ext uri="{FF2B5EF4-FFF2-40B4-BE49-F238E27FC236}">
                <a16:creationId xmlns:a16="http://schemas.microsoft.com/office/drawing/2014/main" id="{0D0B11D6-9EA3-D649-A339-E740E662C3E4}"/>
              </a:ext>
            </a:extLst>
          </p:cNvPr>
          <p:cNvSpPr txBox="1"/>
          <p:nvPr/>
        </p:nvSpPr>
        <p:spPr>
          <a:xfrm>
            <a:off x="15027339" y="7389377"/>
            <a:ext cx="5056190" cy="221598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chemeClr val="tx1"/>
                </a:solidFill>
                <a:effectLst/>
                <a:uFillTx/>
                <a:latin typeface="+mj-lt"/>
                <a:ea typeface="+mj-ea"/>
                <a:cs typeface="+mj-cs"/>
                <a:sym typeface="Helvetica"/>
              </a:rPr>
              <a:t>Does 2 + 2 = </a:t>
            </a:r>
          </a:p>
          <a:p>
            <a:pPr marL="0" marR="0" indent="0" algn="l" defTabSz="1828800"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chemeClr val="tx1"/>
                </a:solidFill>
                <a:effectLst/>
                <a:uFillTx/>
                <a:latin typeface="+mj-lt"/>
                <a:ea typeface="+mj-ea"/>
                <a:cs typeface="+mj-cs"/>
                <a:sym typeface="Helvetica"/>
              </a:rPr>
              <a:t>2 or 3 or 4?</a:t>
            </a:r>
          </a:p>
        </p:txBody>
      </p:sp>
    </p:spTree>
    <p:extLst>
      <p:ext uri="{BB962C8B-B14F-4D97-AF65-F5344CB8AC3E}">
        <p14:creationId xmlns:p14="http://schemas.microsoft.com/office/powerpoint/2010/main" val="10636564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16</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pic>
        <p:nvPicPr>
          <p:cNvPr id="29" name="Picture 28">
            <a:extLst>
              <a:ext uri="{FF2B5EF4-FFF2-40B4-BE49-F238E27FC236}">
                <a16:creationId xmlns:a16="http://schemas.microsoft.com/office/drawing/2014/main" id="{2455DB83-3D1E-8740-9F5F-031CBED1D0E1}"/>
              </a:ext>
            </a:extLst>
          </p:cNvPr>
          <p:cNvPicPr>
            <a:picLocks noChangeAspect="1"/>
          </p:cNvPicPr>
          <p:nvPr/>
        </p:nvPicPr>
        <p:blipFill>
          <a:blip r:embed="rId4"/>
          <a:stretch>
            <a:fillRect/>
          </a:stretch>
        </p:blipFill>
        <p:spPr>
          <a:xfrm>
            <a:off x="978333" y="628781"/>
            <a:ext cx="7557775" cy="11698471"/>
          </a:xfrm>
          <a:prstGeom prst="rect">
            <a:avLst/>
          </a:prstGeom>
        </p:spPr>
      </p:pic>
      <p:pic>
        <p:nvPicPr>
          <p:cNvPr id="30" name="Picture 29">
            <a:extLst>
              <a:ext uri="{FF2B5EF4-FFF2-40B4-BE49-F238E27FC236}">
                <a16:creationId xmlns:a16="http://schemas.microsoft.com/office/drawing/2014/main" id="{F964398E-08F5-2649-9FE5-B06055D54D16}"/>
              </a:ext>
            </a:extLst>
          </p:cNvPr>
          <p:cNvPicPr>
            <a:picLocks noChangeAspect="1"/>
          </p:cNvPicPr>
          <p:nvPr/>
        </p:nvPicPr>
        <p:blipFill>
          <a:blip r:embed="rId4"/>
          <a:stretch>
            <a:fillRect/>
          </a:stretch>
        </p:blipFill>
        <p:spPr>
          <a:xfrm>
            <a:off x="7181059" y="628780"/>
            <a:ext cx="7557775" cy="11698471"/>
          </a:xfrm>
          <a:prstGeom prst="rect">
            <a:avLst/>
          </a:prstGeom>
        </p:spPr>
      </p:pic>
      <p:sp>
        <p:nvSpPr>
          <p:cNvPr id="32" name="Title 3">
            <a:extLst>
              <a:ext uri="{FF2B5EF4-FFF2-40B4-BE49-F238E27FC236}">
                <a16:creationId xmlns:a16="http://schemas.microsoft.com/office/drawing/2014/main" id="{D63256F8-2969-D245-B893-1E0569A25DDB}"/>
              </a:ext>
            </a:extLst>
          </p:cNvPr>
          <p:cNvSpPr txBox="1">
            <a:spLocks noGrp="1"/>
          </p:cNvSpPr>
          <p:nvPr>
            <p:ph type="title"/>
          </p:nvPr>
        </p:nvSpPr>
        <p:spPr>
          <a:xfrm>
            <a:off x="14738833" y="6019800"/>
            <a:ext cx="8666833" cy="1676400"/>
          </a:xfrm>
          <a:prstGeom prst="rect">
            <a:avLst/>
          </a:prstGeom>
        </p:spPr>
        <p:txBody>
          <a:bodyPr>
            <a:normAutofit fontScale="90000"/>
          </a:bodyPr>
          <a:lstStyle/>
          <a:p>
            <a:pPr algn="l"/>
            <a:r>
              <a:rPr lang="en-US" dirty="0"/>
              <a:t>What about antibiotics and COCS</a:t>
            </a:r>
            <a:endParaRPr dirty="0"/>
          </a:p>
        </p:txBody>
      </p:sp>
      <mc:AlternateContent xmlns:mc="http://schemas.openxmlformats.org/markup-compatibility/2006" xmlns:p14="http://schemas.microsoft.com/office/powerpoint/2010/main">
        <mc:Choice Requires="p14">
          <p:contentPart p14:bwMode="auto" r:id="rId5">
            <p14:nvContentPartPr>
              <p14:cNvPr id="35" name="Ink 34">
                <a:extLst>
                  <a:ext uri="{FF2B5EF4-FFF2-40B4-BE49-F238E27FC236}">
                    <a16:creationId xmlns:a16="http://schemas.microsoft.com/office/drawing/2014/main" id="{3FFBB0C0-D238-6B4A-ACB3-B46D6E8D2DC0}"/>
                  </a:ext>
                </a:extLst>
              </p14:cNvPr>
              <p14:cNvContentPartPr/>
              <p14:nvPr/>
            </p14:nvContentPartPr>
            <p14:xfrm rot="10800000" flipV="1">
              <a:off x="14479003" y="8233171"/>
              <a:ext cx="8869680" cy="42798"/>
            </p14:xfrm>
          </p:contentPart>
        </mc:Choice>
        <mc:Fallback xmlns="">
          <p:pic>
            <p:nvPicPr>
              <p:cNvPr id="35" name="Ink 34">
                <a:extLst>
                  <a:ext uri="{FF2B5EF4-FFF2-40B4-BE49-F238E27FC236}">
                    <a16:creationId xmlns:a16="http://schemas.microsoft.com/office/drawing/2014/main" id="{3FFBB0C0-D238-6B4A-ACB3-B46D6E8D2DC0}"/>
                  </a:ext>
                </a:extLst>
              </p:cNvPr>
              <p:cNvPicPr/>
              <p:nvPr/>
            </p:nvPicPr>
            <p:blipFill>
              <a:blip r:embed="rId6"/>
              <a:stretch>
                <a:fillRect/>
              </a:stretch>
            </p:blipFill>
            <p:spPr>
              <a:xfrm rot="10800000" flipV="1">
                <a:off x="14320237" y="8074567"/>
                <a:ext cx="9186853" cy="359647"/>
              </a:xfrm>
              <a:prstGeom prst="rect">
                <a:avLst/>
              </a:prstGeom>
            </p:spPr>
          </p:pic>
        </mc:Fallback>
      </mc:AlternateContent>
      <p:pic>
        <p:nvPicPr>
          <p:cNvPr id="39" name="Google Shape;225;p14" descr="A screenshot of a cell phone&#10;&#10;Description generated with very high confidence">
            <a:extLst>
              <a:ext uri="{FF2B5EF4-FFF2-40B4-BE49-F238E27FC236}">
                <a16:creationId xmlns:a16="http://schemas.microsoft.com/office/drawing/2014/main" id="{4FD2CA65-7B48-9741-9CD3-347118686C22}"/>
              </a:ext>
            </a:extLst>
          </p:cNvPr>
          <p:cNvPicPr preferRelativeResize="0"/>
          <p:nvPr/>
        </p:nvPicPr>
        <p:blipFill rotWithShape="1">
          <a:blip r:embed="rId7">
            <a:alphaModFix/>
          </a:blip>
          <a:srcRect t="16666" b="6886"/>
          <a:stretch/>
        </p:blipFill>
        <p:spPr>
          <a:xfrm>
            <a:off x="2315057" y="2116936"/>
            <a:ext cx="4926170" cy="8722157"/>
          </a:xfrm>
          <a:prstGeom prst="rect">
            <a:avLst/>
          </a:prstGeom>
          <a:noFill/>
          <a:ln>
            <a:noFill/>
          </a:ln>
        </p:spPr>
      </p:pic>
      <p:pic>
        <p:nvPicPr>
          <p:cNvPr id="40" name="Google Shape;226;p14" descr="A screenshot of a cell phone&#10;&#10;Description generated with very high confidence">
            <a:extLst>
              <a:ext uri="{FF2B5EF4-FFF2-40B4-BE49-F238E27FC236}">
                <a16:creationId xmlns:a16="http://schemas.microsoft.com/office/drawing/2014/main" id="{6698A3EF-C7FF-1C46-9FB6-EA7E16F222C4}"/>
              </a:ext>
            </a:extLst>
          </p:cNvPr>
          <p:cNvPicPr preferRelativeResize="0"/>
          <p:nvPr/>
        </p:nvPicPr>
        <p:blipFill rotWithShape="1">
          <a:blip r:embed="rId8">
            <a:alphaModFix/>
          </a:blip>
          <a:srcRect t="16667" b="8852"/>
          <a:stretch/>
        </p:blipFill>
        <p:spPr>
          <a:xfrm>
            <a:off x="8536108" y="2116936"/>
            <a:ext cx="4926170" cy="8722157"/>
          </a:xfrm>
          <a:prstGeom prst="rect">
            <a:avLst/>
          </a:prstGeom>
          <a:noFill/>
          <a:ln>
            <a:noFill/>
          </a:ln>
        </p:spPr>
      </p:pic>
      <mc:AlternateContent xmlns:mc="http://schemas.openxmlformats.org/markup-compatibility/2006" xmlns:p14="http://schemas.microsoft.com/office/powerpoint/2010/main">
        <mc:Choice Requires="p14">
          <p:contentPart p14:bwMode="auto" r:id="rId9">
            <p14:nvContentPartPr>
              <p14:cNvPr id="41" name="Ink 40">
                <a:extLst>
                  <a:ext uri="{FF2B5EF4-FFF2-40B4-BE49-F238E27FC236}">
                    <a16:creationId xmlns:a16="http://schemas.microsoft.com/office/drawing/2014/main" id="{51E95648-4BE8-F149-9F08-B13ABDE4C694}"/>
                  </a:ext>
                </a:extLst>
              </p14:cNvPr>
              <p14:cNvContentPartPr/>
              <p14:nvPr/>
            </p14:nvContentPartPr>
            <p14:xfrm>
              <a:off x="2211672" y="9360070"/>
              <a:ext cx="4984873" cy="1443607"/>
            </p14:xfrm>
          </p:contentPart>
        </mc:Choice>
        <mc:Fallback xmlns="">
          <p:pic>
            <p:nvPicPr>
              <p:cNvPr id="41" name="Ink 40">
                <a:extLst>
                  <a:ext uri="{FF2B5EF4-FFF2-40B4-BE49-F238E27FC236}">
                    <a16:creationId xmlns:a16="http://schemas.microsoft.com/office/drawing/2014/main" id="{51E95648-4BE8-F149-9F08-B13ABDE4C694}"/>
                  </a:ext>
                </a:extLst>
              </p:cNvPr>
              <p:cNvPicPr/>
              <p:nvPr/>
            </p:nvPicPr>
            <p:blipFill>
              <a:blip r:embed="rId10"/>
              <a:stretch>
                <a:fillRect/>
              </a:stretch>
            </p:blipFill>
            <p:spPr>
              <a:xfrm>
                <a:off x="2148673" y="9297070"/>
                <a:ext cx="5110512" cy="156924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2" name="Ink 41">
                <a:extLst>
                  <a:ext uri="{FF2B5EF4-FFF2-40B4-BE49-F238E27FC236}">
                    <a16:creationId xmlns:a16="http://schemas.microsoft.com/office/drawing/2014/main" id="{4536BB15-1838-9143-9C99-271EC8665803}"/>
                  </a:ext>
                </a:extLst>
              </p14:cNvPr>
              <p14:cNvContentPartPr/>
              <p14:nvPr/>
            </p14:nvContentPartPr>
            <p14:xfrm>
              <a:off x="8426049" y="9646264"/>
              <a:ext cx="4926170" cy="1157413"/>
            </p14:xfrm>
          </p:contentPart>
        </mc:Choice>
        <mc:Fallback xmlns="">
          <p:pic>
            <p:nvPicPr>
              <p:cNvPr id="42" name="Ink 41">
                <a:extLst>
                  <a:ext uri="{FF2B5EF4-FFF2-40B4-BE49-F238E27FC236}">
                    <a16:creationId xmlns:a16="http://schemas.microsoft.com/office/drawing/2014/main" id="{4536BB15-1838-9143-9C99-271EC8665803}"/>
                  </a:ext>
                </a:extLst>
              </p:cNvPr>
              <p:cNvPicPr/>
              <p:nvPr/>
            </p:nvPicPr>
            <p:blipFill>
              <a:blip r:embed="rId12"/>
              <a:stretch>
                <a:fillRect/>
              </a:stretch>
            </p:blipFill>
            <p:spPr>
              <a:xfrm>
                <a:off x="8363050" y="9583263"/>
                <a:ext cx="5051808" cy="1283054"/>
              </a:xfrm>
              <a:prstGeom prst="rect">
                <a:avLst/>
              </a:prstGeom>
            </p:spPr>
          </p:pic>
        </mc:Fallback>
      </mc:AlternateContent>
    </p:spTree>
    <p:extLst>
      <p:ext uri="{BB962C8B-B14F-4D97-AF65-F5344CB8AC3E}">
        <p14:creationId xmlns:p14="http://schemas.microsoft.com/office/powerpoint/2010/main" val="2676131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5242F4-89C8-2D44-AB4B-277FE548ADE5}"/>
              </a:ext>
            </a:extLst>
          </p:cNvPr>
          <p:cNvSpPr/>
          <p:nvPr/>
        </p:nvSpPr>
        <p:spPr>
          <a:xfrm>
            <a:off x="13856430" y="0"/>
            <a:ext cx="10527569" cy="13716000"/>
          </a:xfrm>
          <a:prstGeom prst="rect">
            <a:avLst/>
          </a:prstGeom>
          <a:solidFill>
            <a:schemeClr val="accent1">
              <a:lumMod val="20000"/>
              <a:lumOff val="80000"/>
              <a:alpha val="3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5924" y="12926853"/>
            <a:ext cx="507036" cy="4233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79445" y="3201645"/>
            <a:ext cx="7027020" cy="1491765"/>
          </a:xfrm>
          <a:prstGeom prst="rect">
            <a:avLst/>
          </a:prstGeom>
        </p:spPr>
        <p:txBody>
          <a:bodyPr anchor="t">
            <a:noAutofit/>
          </a:bodyPr>
          <a:lstStyle/>
          <a:p>
            <a:pPr>
              <a:lnSpc>
                <a:spcPts val="12500"/>
              </a:lnSpc>
            </a:pPr>
            <a:r>
              <a:rPr lang="en-US" sz="8800" b="0" dirty="0"/>
              <a:t>Learning Points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679445" y="5324030"/>
              <a:ext cx="6858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520677" y="5165640"/>
                <a:ext cx="717517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679445" y="6093418"/>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tx2"/>
                </a:solidFill>
              </a:rPr>
              <a:t>Screening for pregnancy intention in primary care can start important conversations </a:t>
            </a:r>
          </a:p>
          <a:p>
            <a:pPr hangingPunct="1">
              <a:buClr>
                <a:schemeClr val="accent4"/>
              </a:buClr>
            </a:pPr>
            <a:r>
              <a:rPr lang="en-US" sz="5400" b="0" dirty="0">
                <a:solidFill>
                  <a:schemeClr val="tx2"/>
                </a:solidFill>
              </a:rPr>
              <a:t>When risks are unrelated, 2 + 2 = 2 </a:t>
            </a:r>
          </a:p>
          <a:p>
            <a:pPr hangingPunct="1">
              <a:buClr>
                <a:schemeClr val="accent4"/>
              </a:buClr>
            </a:pPr>
            <a:r>
              <a:rPr lang="en-US" sz="5400" b="0" dirty="0">
                <a:solidFill>
                  <a:schemeClr val="tx2"/>
                </a:solidFill>
              </a:rPr>
              <a:t>Most antibiotics do not decrease effectiveness of contraceptives</a:t>
            </a:r>
          </a:p>
        </p:txBody>
      </p:sp>
      <p:pic>
        <p:nvPicPr>
          <p:cNvPr id="6" name="Picture 5">
            <a:extLst>
              <a:ext uri="{FF2B5EF4-FFF2-40B4-BE49-F238E27FC236}">
                <a16:creationId xmlns:a16="http://schemas.microsoft.com/office/drawing/2014/main" id="{837E48D5-697B-564C-A628-4EE8982E116B}"/>
              </a:ext>
            </a:extLst>
          </p:cNvPr>
          <p:cNvPicPr>
            <a:picLocks noChangeAspect="1"/>
          </p:cNvPicPr>
          <p:nvPr/>
        </p:nvPicPr>
        <p:blipFill rotWithShape="1">
          <a:blip r:embed="rId5">
            <a:extLst>
              <a:ext uri="{28A0092B-C50C-407E-A947-70E740481C1C}">
                <a14:useLocalDpi xmlns:a14="http://schemas.microsoft.com/office/drawing/2010/main" val="0"/>
              </a:ext>
            </a:extLst>
          </a:blip>
          <a:srcRect l="-6423" r="-6423" b="11179"/>
          <a:stretch/>
        </p:blipFill>
        <p:spPr>
          <a:xfrm>
            <a:off x="13444949" y="2574683"/>
            <a:ext cx="11350529" cy="8933892"/>
          </a:xfrm>
          <a:prstGeom prst="rect">
            <a:avLst/>
          </a:prstGeom>
        </p:spPr>
      </p:pic>
      <p:pic>
        <p:nvPicPr>
          <p:cNvPr id="10" name="Picture 9">
            <a:extLst>
              <a:ext uri="{FF2B5EF4-FFF2-40B4-BE49-F238E27FC236}">
                <a16:creationId xmlns:a16="http://schemas.microsoft.com/office/drawing/2014/main" id="{11478CBE-D5CF-4A48-93FE-A2EE55A8BBFE}"/>
              </a:ext>
            </a:extLst>
          </p:cNvPr>
          <p:cNvPicPr>
            <a:picLocks noChangeAspect="1"/>
          </p:cNvPicPr>
          <p:nvPr/>
        </p:nvPicPr>
        <p:blipFill rotWithShape="1">
          <a:blip r:embed="rId6">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r="50505"/>
          <a:stretch/>
        </p:blipFill>
        <p:spPr>
          <a:xfrm rot="16200000">
            <a:off x="5125030" y="-4125529"/>
            <a:ext cx="5787804" cy="11263515"/>
          </a:xfrm>
          <a:prstGeom prst="rect">
            <a:avLst/>
          </a:prstGeom>
        </p:spPr>
      </p:pic>
      <p:pic>
        <p:nvPicPr>
          <p:cNvPr id="11" name="Picture 10">
            <a:extLst>
              <a:ext uri="{FF2B5EF4-FFF2-40B4-BE49-F238E27FC236}">
                <a16:creationId xmlns:a16="http://schemas.microsoft.com/office/drawing/2014/main" id="{8EB270D2-A421-634A-88B1-CD8C4CABFBA5}"/>
              </a:ext>
            </a:extLst>
          </p:cNvPr>
          <p:cNvPicPr>
            <a:picLocks noChangeAspect="1"/>
          </p:cNvPicPr>
          <p:nvPr/>
        </p:nvPicPr>
        <p:blipFill rotWithShape="1">
          <a:blip r:embed="rId6">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r="50505"/>
          <a:stretch/>
        </p:blipFill>
        <p:spPr>
          <a:xfrm rot="5400000">
            <a:off x="2479442" y="8985114"/>
            <a:ext cx="4372798" cy="8509804"/>
          </a:xfrm>
          <a:prstGeom prst="rect">
            <a:avLst/>
          </a:prstGeom>
        </p:spPr>
      </p:pic>
      <p:sp>
        <p:nvSpPr>
          <p:cNvPr id="12" name="TextBox 11">
            <a:extLst>
              <a:ext uri="{FF2B5EF4-FFF2-40B4-BE49-F238E27FC236}">
                <a16:creationId xmlns:a16="http://schemas.microsoft.com/office/drawing/2014/main" id="{9B247B36-099F-794D-ABA5-3037898B50F2}"/>
              </a:ext>
            </a:extLst>
          </p:cNvPr>
          <p:cNvSpPr txBox="1"/>
          <p:nvPr/>
        </p:nvSpPr>
        <p:spPr>
          <a:xfrm>
            <a:off x="20906993" y="13350240"/>
            <a:ext cx="12412980" cy="2462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1000" dirty="0">
                <a:solidFill>
                  <a:schemeClr val="tx2"/>
                </a:solidFill>
              </a:rPr>
              <a:t>Image: Learning by </a:t>
            </a:r>
            <a:r>
              <a:rPr lang="en-US" sz="1000" dirty="0" err="1">
                <a:solidFill>
                  <a:schemeClr val="tx2"/>
                </a:solidFill>
              </a:rPr>
              <a:t>Tippawan</a:t>
            </a:r>
            <a:r>
              <a:rPr lang="en-US" sz="1000" dirty="0">
                <a:solidFill>
                  <a:schemeClr val="tx2"/>
                </a:solidFill>
              </a:rPr>
              <a:t> </a:t>
            </a:r>
            <a:r>
              <a:rPr lang="en-US" sz="1000" dirty="0" err="1">
                <a:solidFill>
                  <a:schemeClr val="tx2"/>
                </a:solidFill>
              </a:rPr>
              <a:t>Sookruay</a:t>
            </a:r>
            <a:r>
              <a:rPr lang="en-US" sz="1000" dirty="0">
                <a:solidFill>
                  <a:schemeClr val="tx2"/>
                </a:solidFill>
              </a:rPr>
              <a:t> from </a:t>
            </a:r>
            <a:r>
              <a:rPr lang="en-US" sz="1000" dirty="0" err="1">
                <a:solidFill>
                  <a:schemeClr val="tx2"/>
                </a:solidFill>
              </a:rPr>
              <a:t>NounProject.com</a:t>
            </a:r>
            <a:endParaRPr lang="en-US" sz="1000" dirty="0">
              <a:solidFill>
                <a:schemeClr val="tx2"/>
              </a:solidFill>
            </a:endParaRPr>
          </a:p>
        </p:txBody>
      </p:sp>
    </p:spTree>
    <p:extLst>
      <p:ext uri="{BB962C8B-B14F-4D97-AF65-F5344CB8AC3E}">
        <p14:creationId xmlns:p14="http://schemas.microsoft.com/office/powerpoint/2010/main" val="16739771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BC01BF-3C3A-424C-8E46-E53283DE8D21}"/>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9576687" y="9271101"/>
            <a:ext cx="4980561" cy="4888267"/>
          </a:xfrm>
          <a:prstGeom prst="rect">
            <a:avLst/>
          </a:prstGeom>
        </p:spPr>
      </p:pic>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t="50000" r="50947"/>
          <a:stretch/>
        </p:blipFill>
        <p:spPr>
          <a:xfrm>
            <a:off x="17216579" y="-70338"/>
            <a:ext cx="7117539" cy="6985644"/>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Doreen</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3046988"/>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46 year-old G2P2.</a:t>
            </a:r>
          </a:p>
          <a:p>
            <a:pPr indent="-136922" hangingPunct="1">
              <a:spcBef>
                <a:spcPct val="0"/>
              </a:spcBef>
              <a:spcAft>
                <a:spcPct val="0"/>
              </a:spcAft>
              <a:buClr>
                <a:schemeClr val="accent3"/>
              </a:buClr>
              <a:buSzPct val="100000"/>
              <a:buFontTx/>
              <a:buChar char="•"/>
            </a:pPr>
            <a:r>
              <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a:t>
            </a:r>
          </a:p>
          <a:p>
            <a:pPr indent="-136922" hangingPunct="1">
              <a:spcBef>
                <a:spcPct val="0"/>
              </a:spcBef>
              <a:spcAft>
                <a:spcPct val="0"/>
              </a:spcAft>
              <a:buClr>
                <a:schemeClr val="accent3"/>
              </a:buClr>
              <a:buSzPct val="100000"/>
              <a:buFontTx/>
              <a:buChar char="•"/>
            </a:pPr>
            <a:r>
              <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Would like to remove her copper IUD and try “the shot.”</a:t>
            </a:r>
            <a:endPar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6" name="TextBox 5">
            <a:extLst>
              <a:ext uri="{FF2B5EF4-FFF2-40B4-BE49-F238E27FC236}">
                <a16:creationId xmlns:a16="http://schemas.microsoft.com/office/drawing/2014/main" id="{F70820B5-0274-9441-A27F-FBD9D42E16F2}"/>
              </a:ext>
            </a:extLst>
          </p:cNvPr>
          <p:cNvSpPr txBox="1"/>
          <p:nvPr/>
        </p:nvSpPr>
        <p:spPr>
          <a:xfrm>
            <a:off x="20590976" y="13308484"/>
            <a:ext cx="379302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2"/>
                </a:solidFill>
              </a:rPr>
              <a:t>Image: https://</a:t>
            </a:r>
            <a:r>
              <a:rPr lang="en-US" sz="1000" dirty="0" err="1">
                <a:solidFill>
                  <a:schemeClr val="tx2"/>
                </a:solidFill>
              </a:rPr>
              <a:t>www.flickr.com</a:t>
            </a:r>
            <a:r>
              <a:rPr lang="en-US" sz="1000" dirty="0">
                <a:solidFill>
                  <a:schemeClr val="tx2"/>
                </a:solidFill>
              </a:rPr>
              <a:t>/photos/</a:t>
            </a:r>
            <a:r>
              <a:rPr lang="en-US" sz="1000" dirty="0" err="1">
                <a:solidFill>
                  <a:schemeClr val="tx2"/>
                </a:solidFill>
              </a:rPr>
              <a:t>wocintechchat</a:t>
            </a:r>
            <a:r>
              <a:rPr lang="en-US" sz="1000" dirty="0">
                <a:solidFill>
                  <a:schemeClr val="tx2"/>
                </a:solidFill>
              </a:rPr>
              <a:t>/25720977190/</a:t>
            </a:r>
          </a:p>
        </p:txBody>
      </p:sp>
      <p:sp>
        <p:nvSpPr>
          <p:cNvPr id="10" name="TextBox 9">
            <a:extLst>
              <a:ext uri="{FF2B5EF4-FFF2-40B4-BE49-F238E27FC236}">
                <a16:creationId xmlns:a16="http://schemas.microsoft.com/office/drawing/2014/main" id="{25EF8AC0-0D1B-3F46-BC3B-8C09C087A396}"/>
              </a:ext>
            </a:extLst>
          </p:cNvPr>
          <p:cNvSpPr txBox="1"/>
          <p:nvPr/>
        </p:nvSpPr>
        <p:spPr>
          <a:xfrm>
            <a:off x="299691" y="12908374"/>
            <a:ext cx="126873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18</a:t>
            </a:fld>
            <a:endParaRPr lang="en-US" sz="2000" dirty="0"/>
          </a:p>
        </p:txBody>
      </p:sp>
      <p:pic>
        <p:nvPicPr>
          <p:cNvPr id="7" name="Picture Placeholder 6">
            <a:extLst>
              <a:ext uri="{FF2B5EF4-FFF2-40B4-BE49-F238E27FC236}">
                <a16:creationId xmlns:a16="http://schemas.microsoft.com/office/drawing/2014/main" id="{9640DA13-553A-3C48-8508-44C5AC3F609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829" b="7829"/>
          <a:stretch>
            <a:fillRect/>
          </a:stretch>
        </p:blipFill>
        <p:spPr>
          <a:xfrm>
            <a:off x="1232189" y="0"/>
            <a:ext cx="10882860" cy="13716000"/>
          </a:xfrm>
        </p:spPr>
      </p:pic>
    </p:spTree>
    <p:extLst>
      <p:ext uri="{BB962C8B-B14F-4D97-AF65-F5344CB8AC3E}">
        <p14:creationId xmlns:p14="http://schemas.microsoft.com/office/powerpoint/2010/main" val="36091427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49053" t="50000" r="3"/>
          <a:stretch/>
        </p:blipFill>
        <p:spPr>
          <a:xfrm>
            <a:off x="-161232" y="-54926"/>
            <a:ext cx="5739072" cy="5632721"/>
          </a:xfrm>
          <a:prstGeom prst="rect">
            <a:avLst/>
          </a:prstGeom>
        </p:spPr>
      </p:pic>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3456980" y="368982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Doreen</a:t>
            </a:r>
          </a:p>
        </p:txBody>
      </p:sp>
      <p:sp>
        <p:nvSpPr>
          <p:cNvPr id="8" name="Rectangle 7">
            <a:extLst>
              <a:ext uri="{FF2B5EF4-FFF2-40B4-BE49-F238E27FC236}">
                <a16:creationId xmlns:a16="http://schemas.microsoft.com/office/drawing/2014/main" id="{C18BDB1E-54A1-BB47-A94F-925BF34E1749}"/>
              </a:ext>
            </a:extLst>
          </p:cNvPr>
          <p:cNvSpPr/>
          <p:nvPr/>
        </p:nvSpPr>
        <p:spPr>
          <a:xfrm>
            <a:off x="3456980" y="6499081"/>
            <a:ext cx="4041977" cy="2585323"/>
          </a:xfrm>
          <a:prstGeom prst="rect">
            <a:avLst/>
          </a:prstGeom>
        </p:spPr>
        <p:txBody>
          <a:bodyPr wrap="square">
            <a:spAutoFit/>
          </a:bodyPr>
          <a:lstStyle/>
          <a:p>
            <a:pPr marL="685800" indent="-685800" hangingPunct="1">
              <a:spcBef>
                <a:spcPct val="0"/>
              </a:spcBef>
              <a:spcAft>
                <a:spcPct val="0"/>
              </a:spcAft>
              <a:buClr>
                <a:schemeClr val="accent3"/>
              </a:buClr>
              <a:buSzPct val="100000"/>
              <a:buFont typeface="Arial" panose="020B0604020202020204" pitchFamily="34" charset="0"/>
              <a:buChar char="•"/>
            </a:pPr>
            <a:r>
              <a:rPr lang="en-US" altLang="en-US" sz="54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Age (46)</a:t>
            </a:r>
          </a:p>
          <a:p>
            <a:pPr marL="685800" indent="-685800" hangingPunct="1">
              <a:spcBef>
                <a:spcPct val="0"/>
              </a:spcBef>
              <a:spcAft>
                <a:spcPct val="0"/>
              </a:spcAft>
              <a:buClr>
                <a:schemeClr val="accent3"/>
              </a:buClr>
              <a:buSzPct val="100000"/>
              <a:buFont typeface="Arial" panose="020B0604020202020204" pitchFamily="34" charset="0"/>
              <a:buChar char="•"/>
            </a:pPr>
            <a:r>
              <a:rPr lang="en-US" altLang="en-US" sz="54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Gallstones</a:t>
            </a:r>
          </a:p>
          <a:p>
            <a:pPr marL="685800" indent="-685800" hangingPunct="1">
              <a:spcBef>
                <a:spcPct val="0"/>
              </a:spcBef>
              <a:spcAft>
                <a:spcPct val="0"/>
              </a:spcAft>
              <a:buClr>
                <a:schemeClr val="accent3"/>
              </a:buClr>
              <a:buSzPct val="100000"/>
              <a:buFont typeface="Arial" panose="020B0604020202020204" pitchFamily="34" charset="0"/>
              <a:buChar char="•"/>
            </a:pPr>
            <a:r>
              <a:rPr lang="en-US" altLang="en-US" sz="54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BMI &gt; 30</a:t>
            </a:r>
            <a:endParaRPr lang="en-US" altLang="en-US" sz="54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3456980" y="5040198"/>
              <a:ext cx="5577840"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3329892" y="4913473"/>
                <a:ext cx="5831656"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1E67CA9F-D248-C147-825A-DF4D19F1710B}"/>
              </a:ext>
            </a:extLst>
          </p:cNvPr>
          <p:cNvSpPr txBox="1"/>
          <p:nvPr/>
        </p:nvSpPr>
        <p:spPr>
          <a:xfrm>
            <a:off x="319723" y="12920782"/>
            <a:ext cx="123825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19</a:t>
            </a:fld>
            <a:endParaRPr lang="en-US" sz="2000" dirty="0"/>
          </a:p>
        </p:txBody>
      </p:sp>
      <p:pic>
        <p:nvPicPr>
          <p:cNvPr id="7" name="Picture Placeholder 6">
            <a:extLst>
              <a:ext uri="{FF2B5EF4-FFF2-40B4-BE49-F238E27FC236}">
                <a16:creationId xmlns:a16="http://schemas.microsoft.com/office/drawing/2014/main" id="{9233E3EC-C0C9-374F-9198-C9E6B67A2AD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454" r="23454"/>
          <a:stretch>
            <a:fillRect/>
          </a:stretch>
        </p:blipFill>
        <p:spPr>
          <a:xfrm>
            <a:off x="12280155" y="0"/>
            <a:ext cx="11784122" cy="13716000"/>
          </a:xfrm>
        </p:spPr>
      </p:pic>
      <p:pic>
        <p:nvPicPr>
          <p:cNvPr id="17" name="Picture 16">
            <a:extLst>
              <a:ext uri="{FF2B5EF4-FFF2-40B4-BE49-F238E27FC236}">
                <a16:creationId xmlns:a16="http://schemas.microsoft.com/office/drawing/2014/main" id="{2F86A717-7F6F-424B-87A1-4CE5684FF1D8}"/>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50274"/>
          <a:stretch/>
        </p:blipFill>
        <p:spPr>
          <a:xfrm>
            <a:off x="2870353" y="9433231"/>
            <a:ext cx="8381828" cy="4090686"/>
          </a:xfrm>
          <a:prstGeom prst="rect">
            <a:avLst/>
          </a:prstGeom>
        </p:spPr>
      </p:pic>
      <p:sp>
        <p:nvSpPr>
          <p:cNvPr id="6" name="TextBox 5">
            <a:extLst>
              <a:ext uri="{FF2B5EF4-FFF2-40B4-BE49-F238E27FC236}">
                <a16:creationId xmlns:a16="http://schemas.microsoft.com/office/drawing/2014/main" id="{E1380AF6-12D0-D14A-8E2E-0635EF34DA98}"/>
              </a:ext>
            </a:extLst>
          </p:cNvPr>
          <p:cNvSpPr txBox="1"/>
          <p:nvPr/>
        </p:nvSpPr>
        <p:spPr>
          <a:xfrm>
            <a:off x="12280155" y="13354641"/>
            <a:ext cx="100573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lvl="0"/>
            <a:r>
              <a:rPr lang="en-US" sz="1000" dirty="0">
                <a:solidFill>
                  <a:schemeClr val="tx2"/>
                </a:solidFill>
              </a:rPr>
              <a:t>Image: https://</a:t>
            </a:r>
            <a:r>
              <a:rPr lang="en-US" sz="1000" dirty="0" err="1">
                <a:solidFill>
                  <a:schemeClr val="tx2"/>
                </a:solidFill>
              </a:rPr>
              <a:t>www.flickr.com</a:t>
            </a:r>
            <a:r>
              <a:rPr lang="en-US" sz="1000" dirty="0">
                <a:solidFill>
                  <a:schemeClr val="tx2"/>
                </a:solidFill>
              </a:rPr>
              <a:t>/photos/</a:t>
            </a:r>
            <a:r>
              <a:rPr lang="en-US" sz="1000" dirty="0" err="1">
                <a:solidFill>
                  <a:schemeClr val="tx2"/>
                </a:solidFill>
              </a:rPr>
              <a:t>wocintechchat</a:t>
            </a:r>
            <a:r>
              <a:rPr lang="en-US" sz="1000" dirty="0">
                <a:solidFill>
                  <a:schemeClr val="tx2"/>
                </a:solidFill>
              </a:rPr>
              <a:t>/25720982610/in/</a:t>
            </a:r>
            <a:r>
              <a:rPr lang="en-US" sz="1000" dirty="0" err="1">
                <a:solidFill>
                  <a:schemeClr val="tx2"/>
                </a:solidFill>
              </a:rPr>
              <a:t>photostream</a:t>
            </a:r>
            <a:r>
              <a:rPr lang="en-US" sz="1000" dirty="0">
                <a:solidFill>
                  <a:schemeClr val="tx2"/>
                </a:solidFill>
              </a:rPr>
              <a:t>/</a:t>
            </a:r>
          </a:p>
        </p:txBody>
      </p:sp>
    </p:spTree>
    <p:extLst>
      <p:ext uri="{BB962C8B-B14F-4D97-AF65-F5344CB8AC3E}">
        <p14:creationId xmlns:p14="http://schemas.microsoft.com/office/powerpoint/2010/main" val="369913705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2366773"/>
            <a:ext cx="10241280" cy="932562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cs typeface="Arial" panose="020B0604020202020204" pitchFamily="34" charset="0"/>
                <a:sym typeface="Arial" panose="020B0604020202020204" pitchFamily="34" charset="0"/>
              </a:rPr>
              <a:t> Apply evidenced-based guidelines to contraceptive provision using the CDC Medical Eligibility Criteria (MEC) </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cs typeface="Arial" panose="020B0604020202020204" pitchFamily="34" charset="0"/>
                <a:sym typeface="Arial" panose="020B0604020202020204" pitchFamily="34" charset="0"/>
              </a:rPr>
              <a:t> Explore contraception options in patients with a complex medical history</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cs typeface="Arial" panose="020B0604020202020204" pitchFamily="34" charset="0"/>
                <a:sym typeface="Arial" panose="020B0604020202020204" pitchFamily="34" charset="0"/>
              </a:rPr>
              <a:t> Accurately discuss the risks and benefits of medically complex contraception care with both patients and colleagues</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D190E9C-C596-E444-A252-C4063D0F81E1}"/>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52564" r="2" b="50274"/>
          <a:stretch/>
        </p:blipFill>
        <p:spPr>
          <a:xfrm rot="10800000">
            <a:off x="8289846" y="-24518"/>
            <a:ext cx="3902154" cy="4090686"/>
          </a:xfrm>
          <a:prstGeom prst="rect">
            <a:avLst/>
          </a:prstGeom>
        </p:spPr>
      </p:pic>
      <p:sp>
        <p:nvSpPr>
          <p:cNvPr id="8" name="Rectangle 7">
            <a:extLst>
              <a:ext uri="{FF2B5EF4-FFF2-40B4-BE49-F238E27FC236}">
                <a16:creationId xmlns:a16="http://schemas.microsoft.com/office/drawing/2014/main" id="{D2DB7610-DCE2-FE4B-AF09-461347D1DEDA}"/>
              </a:ext>
            </a:extLst>
          </p:cNvPr>
          <p:cNvSpPr/>
          <p:nvPr/>
        </p:nvSpPr>
        <p:spPr>
          <a:xfrm>
            <a:off x="12192000" y="0"/>
            <a:ext cx="12192000" cy="13716000"/>
          </a:xfrm>
          <a:prstGeom prst="rect">
            <a:avLst/>
          </a:prstGeom>
          <a:solidFill>
            <a:schemeClr val="accent3">
              <a:alpha val="3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874601"/>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dirty="0"/>
          </a:p>
        </p:txBody>
      </p:sp>
      <p:sp>
        <p:nvSpPr>
          <p:cNvPr id="551" name="Title 4"/>
          <p:cNvSpPr txBox="1">
            <a:spLocks noGrp="1"/>
          </p:cNvSpPr>
          <p:nvPr>
            <p:ph type="title"/>
          </p:nvPr>
        </p:nvSpPr>
        <p:spPr>
          <a:xfrm>
            <a:off x="1053611" y="4172859"/>
            <a:ext cx="7755808" cy="2685141"/>
          </a:xfrm>
          <a:prstGeom prst="rect">
            <a:avLst/>
          </a:prstGeom>
        </p:spPr>
        <p:txBody>
          <a:bodyPr>
            <a:normAutofit/>
          </a:bodyPr>
          <a:lstStyle/>
          <a:p>
            <a:r>
              <a:rPr lang="en-US" b="0" dirty="0">
                <a:solidFill>
                  <a:schemeClr val="tx2"/>
                </a:solidFill>
              </a:rPr>
              <a:t>Can Doreen safely use DMPA?</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EDA0A3FA-DB3C-DD40-88B6-AAE31EA55A16}"/>
                  </a:ext>
                </a:extLst>
              </p14:cNvPr>
              <p14:cNvContentPartPr/>
              <p14:nvPr/>
            </p14:nvContentPartPr>
            <p14:xfrm rot="10800000">
              <a:off x="1128459" y="6704336"/>
              <a:ext cx="7680960" cy="62224"/>
            </p14:xfrm>
          </p:contentPart>
        </mc:Choice>
        <mc:Fallback xmlns="">
          <p:pic>
            <p:nvPicPr>
              <p:cNvPr id="9" name="Ink 8">
                <a:extLst>
                  <a:ext uri="{FF2B5EF4-FFF2-40B4-BE49-F238E27FC236}">
                    <a16:creationId xmlns:a16="http://schemas.microsoft.com/office/drawing/2014/main" id="{EDA0A3FA-DB3C-DD40-88B6-AAE31EA55A16}"/>
                  </a:ext>
                </a:extLst>
              </p:cNvPr>
              <p:cNvPicPr/>
              <p:nvPr/>
            </p:nvPicPr>
            <p:blipFill>
              <a:blip r:embed="rId5"/>
              <a:stretch>
                <a:fillRect/>
              </a:stretch>
            </p:blipFill>
            <p:spPr>
              <a:xfrm rot="10800000">
                <a:off x="969699" y="6545719"/>
                <a:ext cx="7998120" cy="379099"/>
              </a:xfrm>
              <a:prstGeom prst="rect">
                <a:avLst/>
              </a:prstGeom>
            </p:spPr>
          </p:pic>
        </mc:Fallback>
      </mc:AlternateContent>
      <p:sp>
        <p:nvSpPr>
          <p:cNvPr id="2" name="TextBox 1">
            <a:extLst>
              <a:ext uri="{FF2B5EF4-FFF2-40B4-BE49-F238E27FC236}">
                <a16:creationId xmlns:a16="http://schemas.microsoft.com/office/drawing/2014/main" id="{0D0B11D6-9EA3-D649-A339-E740E662C3E4}"/>
              </a:ext>
            </a:extLst>
          </p:cNvPr>
          <p:cNvSpPr txBox="1"/>
          <p:nvPr/>
        </p:nvSpPr>
        <p:spPr>
          <a:xfrm>
            <a:off x="1128459" y="7389377"/>
            <a:ext cx="10096032" cy="12003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6600" dirty="0">
                <a:solidFill>
                  <a:schemeClr val="tx2"/>
                </a:solidFill>
              </a:rPr>
              <a:t>What does 2 + 2 + 1 equal?</a:t>
            </a:r>
            <a:endParaRPr kumimoji="0" lang="en-US" sz="6600" b="0" i="0" u="none" strike="noStrike" cap="none" spc="0" normalizeH="0" baseline="0" dirty="0">
              <a:ln>
                <a:noFill/>
              </a:ln>
              <a:solidFill>
                <a:schemeClr val="tx2"/>
              </a:solidFill>
              <a:effectLst/>
              <a:uFillTx/>
              <a:latin typeface="+mj-lt"/>
              <a:ea typeface="+mj-ea"/>
              <a:cs typeface="+mj-cs"/>
              <a:sym typeface="Helvetica"/>
            </a:endParaRPr>
          </a:p>
        </p:txBody>
      </p:sp>
      <p:pic>
        <p:nvPicPr>
          <p:cNvPr id="7" name="Picture Placeholder 6">
            <a:extLst>
              <a:ext uri="{FF2B5EF4-FFF2-40B4-BE49-F238E27FC236}">
                <a16:creationId xmlns:a16="http://schemas.microsoft.com/office/drawing/2014/main" id="{87DE554F-FC51-3E42-B2D1-DC8905A6F0D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56626" r="-56626"/>
          <a:stretch/>
        </p:blipFill>
        <p:spPr>
          <a:xfrm>
            <a:off x="11071810" y="4"/>
            <a:ext cx="14432380" cy="13715996"/>
          </a:xfrm>
        </p:spPr>
      </p:pic>
      <p:pic>
        <p:nvPicPr>
          <p:cNvPr id="10" name="Picture 9">
            <a:extLst>
              <a:ext uri="{FF2B5EF4-FFF2-40B4-BE49-F238E27FC236}">
                <a16:creationId xmlns:a16="http://schemas.microsoft.com/office/drawing/2014/main" id="{D0DC62DD-BEBA-B34D-95E6-5D19B1DAF184}"/>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50274"/>
          <a:stretch/>
        </p:blipFill>
        <p:spPr>
          <a:xfrm>
            <a:off x="1751868" y="9625314"/>
            <a:ext cx="8381828" cy="4090686"/>
          </a:xfrm>
          <a:prstGeom prst="rect">
            <a:avLst/>
          </a:prstGeom>
        </p:spPr>
      </p:pic>
      <p:sp>
        <p:nvSpPr>
          <p:cNvPr id="3" name="TextBox 2">
            <a:extLst>
              <a:ext uri="{FF2B5EF4-FFF2-40B4-BE49-F238E27FC236}">
                <a16:creationId xmlns:a16="http://schemas.microsoft.com/office/drawing/2014/main" id="{E310BBA2-6232-F043-A9D7-23CCD01445BA}"/>
              </a:ext>
            </a:extLst>
          </p:cNvPr>
          <p:cNvSpPr txBox="1"/>
          <p:nvPr/>
        </p:nvSpPr>
        <p:spPr>
          <a:xfrm>
            <a:off x="23534089" y="13362282"/>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2"/>
                </a:solidFill>
              </a:rPr>
              <a:t>Image: RHAP</a:t>
            </a:r>
          </a:p>
        </p:txBody>
      </p:sp>
    </p:spTree>
    <p:extLst>
      <p:ext uri="{BB962C8B-B14F-4D97-AF65-F5344CB8AC3E}">
        <p14:creationId xmlns:p14="http://schemas.microsoft.com/office/powerpoint/2010/main" val="99454714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21</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30" name="Rectangle 7">
            <a:extLst>
              <a:ext uri="{FF2B5EF4-FFF2-40B4-BE49-F238E27FC236}">
                <a16:creationId xmlns:a16="http://schemas.microsoft.com/office/drawing/2014/main" id="{1B8C620D-B745-C240-9448-14C381A1AD20}"/>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32" name="Title 4">
            <a:extLst>
              <a:ext uri="{FF2B5EF4-FFF2-40B4-BE49-F238E27FC236}">
                <a16:creationId xmlns:a16="http://schemas.microsoft.com/office/drawing/2014/main" id="{38B8DAB5-5CF0-FC45-9A3D-B7E19FB25306}"/>
              </a:ext>
            </a:extLst>
          </p:cNvPr>
          <p:cNvSpPr txBox="1">
            <a:spLocks noGrp="1"/>
          </p:cNvSpPr>
          <p:nvPr>
            <p:ph type="title"/>
          </p:nvPr>
        </p:nvSpPr>
        <p:spPr>
          <a:xfrm>
            <a:off x="5668301" y="365774"/>
            <a:ext cx="13047398" cy="2685141"/>
          </a:xfrm>
          <a:prstGeom prst="rect">
            <a:avLst/>
          </a:prstGeom>
        </p:spPr>
        <p:txBody>
          <a:bodyPr>
            <a:normAutofit/>
          </a:bodyPr>
          <a:lstStyle/>
          <a:p>
            <a:r>
              <a:rPr lang="en-US" b="0" dirty="0">
                <a:solidFill>
                  <a:schemeClr val="accent1"/>
                </a:solidFill>
              </a:rPr>
              <a:t>How should she switch methods?</a:t>
            </a:r>
          </a:p>
        </p:txBody>
      </p:sp>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29323D67-C902-BF4F-8C6C-97E188277EB5}"/>
                  </a:ext>
                </a:extLst>
              </p14:cNvPr>
              <p14:cNvContentPartPr/>
              <p14:nvPr/>
            </p14:nvContentPartPr>
            <p14:xfrm rot="10800000">
              <a:off x="5409255" y="2472267"/>
              <a:ext cx="13565489" cy="62224"/>
            </p14:xfrm>
          </p:contentPart>
        </mc:Choice>
        <mc:Fallback xmlns="">
          <p:pic>
            <p:nvPicPr>
              <p:cNvPr id="35" name="Ink 34">
                <a:extLst>
                  <a:ext uri="{FF2B5EF4-FFF2-40B4-BE49-F238E27FC236}">
                    <a16:creationId xmlns:a16="http://schemas.microsoft.com/office/drawing/2014/main" id="{29323D67-C902-BF4F-8C6C-97E188277EB5}"/>
                  </a:ext>
                </a:extLst>
              </p:cNvPr>
              <p:cNvPicPr/>
              <p:nvPr/>
            </p:nvPicPr>
            <p:blipFill>
              <a:blip r:embed="rId5"/>
              <a:stretch>
                <a:fillRect/>
              </a:stretch>
            </p:blipFill>
            <p:spPr>
              <a:xfrm rot="10800000">
                <a:off x="5250491" y="2313650"/>
                <a:ext cx="13882657" cy="379099"/>
              </a:xfrm>
              <a:prstGeom prst="rect">
                <a:avLst/>
              </a:prstGeom>
            </p:spPr>
          </p:pic>
        </mc:Fallback>
      </mc:AlternateContent>
      <p:sp>
        <p:nvSpPr>
          <p:cNvPr id="39" name="Rectangle 38">
            <a:extLst>
              <a:ext uri="{FF2B5EF4-FFF2-40B4-BE49-F238E27FC236}">
                <a16:creationId xmlns:a16="http://schemas.microsoft.com/office/drawing/2014/main" id="{083C06E0-1D40-A846-A561-070FE961B6DD}"/>
              </a:ext>
            </a:extLst>
          </p:cNvPr>
          <p:cNvSpPr/>
          <p:nvPr/>
        </p:nvSpPr>
        <p:spPr>
          <a:xfrm>
            <a:off x="1349964" y="3189248"/>
            <a:ext cx="21684073" cy="9144000"/>
          </a:xfrm>
          <a:prstGeom prst="rect">
            <a:avLst/>
          </a:prstGeom>
          <a:solidFill>
            <a:srgbClr val="4E89B7"/>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40" name="Picture 39">
            <a:extLst>
              <a:ext uri="{FF2B5EF4-FFF2-40B4-BE49-F238E27FC236}">
                <a16:creationId xmlns:a16="http://schemas.microsoft.com/office/drawing/2014/main" id="{72375DCE-0BA2-9E43-B19E-EC7E377535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4784" y="7711585"/>
            <a:ext cx="21054433" cy="4324694"/>
          </a:xfrm>
          <a:prstGeom prst="rect">
            <a:avLst/>
          </a:prstGeom>
        </p:spPr>
      </p:pic>
      <p:pic>
        <p:nvPicPr>
          <p:cNvPr id="41" name="Picture 40">
            <a:extLst>
              <a:ext uri="{FF2B5EF4-FFF2-40B4-BE49-F238E27FC236}">
                <a16:creationId xmlns:a16="http://schemas.microsoft.com/office/drawing/2014/main" id="{EF4EDE77-19EB-4042-BEA0-405DDBA701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4784" y="3766975"/>
            <a:ext cx="21054433" cy="3668407"/>
          </a:xfrm>
          <a:prstGeom prst="rect">
            <a:avLst/>
          </a:prstGeom>
        </p:spPr>
      </p:pic>
      <p:sp>
        <p:nvSpPr>
          <p:cNvPr id="42" name="TextBox 41">
            <a:extLst>
              <a:ext uri="{FF2B5EF4-FFF2-40B4-BE49-F238E27FC236}">
                <a16:creationId xmlns:a16="http://schemas.microsoft.com/office/drawing/2014/main" id="{183C9C28-9C25-3547-8693-E5C1AE0AC1BA}"/>
              </a:ext>
            </a:extLst>
          </p:cNvPr>
          <p:cNvSpPr txBox="1"/>
          <p:nvPr/>
        </p:nvSpPr>
        <p:spPr>
          <a:xfrm>
            <a:off x="22868530" y="13187007"/>
            <a:ext cx="1383710"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800" dirty="0">
                <a:solidFill>
                  <a:schemeClr val="bg2"/>
                </a:solidFill>
              </a:rPr>
              <a:t>Image: RHAP</a:t>
            </a:r>
          </a:p>
        </p:txBody>
      </p:sp>
    </p:spTree>
    <p:extLst>
      <p:ext uri="{BB962C8B-B14F-4D97-AF65-F5344CB8AC3E}">
        <p14:creationId xmlns:p14="http://schemas.microsoft.com/office/powerpoint/2010/main" val="322303540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32C7FB-6E11-5543-BF5C-4C5986626748}"/>
              </a:ext>
            </a:extLst>
          </p:cNvPr>
          <p:cNvSpPr/>
          <p:nvPr/>
        </p:nvSpPr>
        <p:spPr>
          <a:xfrm>
            <a:off x="13856430" y="0"/>
            <a:ext cx="10527569" cy="13716000"/>
          </a:xfrm>
          <a:prstGeom prst="rect">
            <a:avLst/>
          </a:prstGeom>
          <a:solidFill>
            <a:srgbClr val="26395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5924" y="12926853"/>
            <a:ext cx="507036" cy="4233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62682" y="3796882"/>
            <a:ext cx="7027020" cy="963951"/>
          </a:xfrm>
          <a:prstGeom prst="rect">
            <a:avLst/>
          </a:prstGeom>
        </p:spPr>
        <p:txBody>
          <a:bodyPr anchor="t">
            <a:noAutofit/>
          </a:bodyPr>
          <a:lstStyle/>
          <a:p>
            <a:pPr>
              <a:lnSpc>
                <a:spcPts val="12500"/>
              </a:lnSpc>
            </a:pPr>
            <a:r>
              <a:rPr lang="en-US" sz="8800" b="0" dirty="0"/>
              <a:t>Learning Points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662682" y="5855983"/>
              <a:ext cx="7589520" cy="53611"/>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503914" y="5698367"/>
                <a:ext cx="7906695" cy="368486"/>
              </a:xfrm>
              <a:prstGeom prst="rect">
                <a:avLst/>
              </a:prstGeom>
            </p:spPr>
          </p:pic>
        </mc:Fallback>
      </mc:AlternateContent>
      <p:sp>
        <p:nvSpPr>
          <p:cNvPr id="10" name="Content Placeholder 2">
            <a:extLst>
              <a:ext uri="{FF2B5EF4-FFF2-40B4-BE49-F238E27FC236}">
                <a16:creationId xmlns:a16="http://schemas.microsoft.com/office/drawing/2014/main" id="{CE97F6BA-2186-F44A-B774-A344B5EA4E32}"/>
              </a:ext>
            </a:extLst>
          </p:cNvPr>
          <p:cNvSpPr txBox="1">
            <a:spLocks/>
          </p:cNvSpPr>
          <p:nvPr/>
        </p:nvSpPr>
        <p:spPr>
          <a:xfrm>
            <a:off x="1662682" y="7111967"/>
            <a:ext cx="11354025" cy="395227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tx2"/>
                </a:solidFill>
              </a:rPr>
              <a:t>2 + 2 + 1 can still = 2!</a:t>
            </a:r>
          </a:p>
          <a:p>
            <a:pPr hangingPunct="1">
              <a:buClr>
                <a:schemeClr val="accent4"/>
              </a:buClr>
            </a:pPr>
            <a:r>
              <a:rPr lang="en-US" sz="5400" b="0" dirty="0">
                <a:solidFill>
                  <a:schemeClr val="tx2"/>
                </a:solidFill>
              </a:rPr>
              <a:t>Reference RHAP’s resource, </a:t>
            </a:r>
            <a:r>
              <a:rPr lang="en-US" sz="5400" b="0" dirty="0">
                <a:solidFill>
                  <a:schemeClr val="bg2"/>
                </a:solidFill>
                <a:hlinkClick r:id="rId5"/>
              </a:rPr>
              <a:t>How to Switch Birth Control Methods</a:t>
            </a:r>
            <a:r>
              <a:rPr lang="en-US" sz="5400" b="0" dirty="0">
                <a:solidFill>
                  <a:schemeClr val="bg2"/>
                </a:solidFill>
              </a:rPr>
              <a:t> </a:t>
            </a:r>
            <a:r>
              <a:rPr lang="en-US" sz="5400" b="0" dirty="0">
                <a:solidFill>
                  <a:schemeClr val="tx2"/>
                </a:solidFill>
              </a:rPr>
              <a:t>when switching birth control methods.</a:t>
            </a:r>
          </a:p>
        </p:txBody>
      </p:sp>
      <p:pic>
        <p:nvPicPr>
          <p:cNvPr id="3" name="Picture 2">
            <a:extLst>
              <a:ext uri="{FF2B5EF4-FFF2-40B4-BE49-F238E27FC236}">
                <a16:creationId xmlns:a16="http://schemas.microsoft.com/office/drawing/2014/main" id="{D7C09795-8229-2F4B-81F3-40B0664F3E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442441" y="2434194"/>
            <a:ext cx="9355546" cy="9355546"/>
          </a:xfrm>
          <a:prstGeom prst="rect">
            <a:avLst/>
          </a:prstGeom>
        </p:spPr>
      </p:pic>
      <p:pic>
        <p:nvPicPr>
          <p:cNvPr id="8" name="Picture 7">
            <a:extLst>
              <a:ext uri="{FF2B5EF4-FFF2-40B4-BE49-F238E27FC236}">
                <a16:creationId xmlns:a16="http://schemas.microsoft.com/office/drawing/2014/main" id="{780912CD-656F-9249-8FBB-42F2B087AE06}"/>
              </a:ext>
            </a:extLst>
          </p:cNvPr>
          <p:cNvPicPr>
            <a:picLocks noChangeAspect="1"/>
          </p:cNvPicPr>
          <p:nvPr/>
        </p:nvPicPr>
        <p:blipFill rotWithShape="1">
          <a:blip r:embed="rId7">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50947" b="50274"/>
          <a:stretch/>
        </p:blipFill>
        <p:spPr>
          <a:xfrm>
            <a:off x="9195125" y="9309943"/>
            <a:ext cx="4677773" cy="4565901"/>
          </a:xfrm>
          <a:prstGeom prst="rect">
            <a:avLst/>
          </a:prstGeom>
        </p:spPr>
      </p:pic>
      <p:pic>
        <p:nvPicPr>
          <p:cNvPr id="11" name="Picture 10">
            <a:extLst>
              <a:ext uri="{FF2B5EF4-FFF2-40B4-BE49-F238E27FC236}">
                <a16:creationId xmlns:a16="http://schemas.microsoft.com/office/drawing/2014/main" id="{15A5F66E-21D3-704E-804D-01859C0992BC}"/>
              </a:ext>
            </a:extLst>
          </p:cNvPr>
          <p:cNvPicPr>
            <a:picLocks noChangeAspect="1"/>
          </p:cNvPicPr>
          <p:nvPr/>
        </p:nvPicPr>
        <p:blipFill rotWithShape="1">
          <a:blip r:embed="rId7">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50274"/>
          <a:stretch/>
        </p:blipFill>
        <p:spPr>
          <a:xfrm rot="10800000">
            <a:off x="2197555" y="-935151"/>
            <a:ext cx="9596188" cy="4683345"/>
          </a:xfrm>
          <a:prstGeom prst="rect">
            <a:avLst/>
          </a:prstGeom>
        </p:spPr>
      </p:pic>
    </p:spTree>
    <p:extLst>
      <p:ext uri="{BB962C8B-B14F-4D97-AF65-F5344CB8AC3E}">
        <p14:creationId xmlns:p14="http://schemas.microsoft.com/office/powerpoint/2010/main" val="75993480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112537C-9B5B-A74F-BC38-D2FDFBB5EC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50000" r="3"/>
          <a:stretch/>
        </p:blipFill>
        <p:spPr>
          <a:xfrm>
            <a:off x="7744280" y="-1"/>
            <a:ext cx="8331044" cy="4088331"/>
          </a:xfrm>
          <a:prstGeom prst="rect">
            <a:avLst/>
          </a:prstGeom>
        </p:spPr>
      </p:pic>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9596"/>
          <a:stretch/>
        </p:blipFill>
        <p:spPr>
          <a:xfrm>
            <a:off x="20218478" y="5389755"/>
            <a:ext cx="4275973" cy="8176662"/>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Rosa</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2308324"/>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20 year old G0 with sickle cell anemia wants to try the IUD “without hormones.”</a:t>
            </a:r>
            <a:endPar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05119"/>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778394"/>
                <a:ext cx="6711459" cy="308016"/>
              </a:xfrm>
              <a:prstGeom prst="rect">
                <a:avLst/>
              </a:prstGeom>
            </p:spPr>
          </p:pic>
        </mc:Fallback>
      </mc:AlternateContent>
      <p:sp>
        <p:nvSpPr>
          <p:cNvPr id="12" name="TextBox 11">
            <a:extLst>
              <a:ext uri="{FF2B5EF4-FFF2-40B4-BE49-F238E27FC236}">
                <a16:creationId xmlns:a16="http://schemas.microsoft.com/office/drawing/2014/main" id="{3ECA192F-BC19-1C47-82ED-C9B2EC761AD5}"/>
              </a:ext>
            </a:extLst>
          </p:cNvPr>
          <p:cNvSpPr txBox="1"/>
          <p:nvPr/>
        </p:nvSpPr>
        <p:spPr>
          <a:xfrm>
            <a:off x="330171" y="12938855"/>
            <a:ext cx="120777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23</a:t>
            </a:fld>
            <a:endParaRPr lang="en-US" sz="2000" dirty="0"/>
          </a:p>
        </p:txBody>
      </p:sp>
      <p:pic>
        <p:nvPicPr>
          <p:cNvPr id="7" name="Picture Placeholder 6">
            <a:extLst>
              <a:ext uri="{FF2B5EF4-FFF2-40B4-BE49-F238E27FC236}">
                <a16:creationId xmlns:a16="http://schemas.microsoft.com/office/drawing/2014/main" id="{AEE3191A-DBCE-4446-B49D-240421FC7D66}"/>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829" b="7829"/>
          <a:stretch>
            <a:fillRect/>
          </a:stretch>
        </p:blipFill>
        <p:spPr>
          <a:xfrm>
            <a:off x="1268765" y="0"/>
            <a:ext cx="10882860" cy="13716000"/>
          </a:xfrm>
        </p:spPr>
      </p:pic>
      <p:sp>
        <p:nvSpPr>
          <p:cNvPr id="6" name="TextBox 5">
            <a:extLst>
              <a:ext uri="{FF2B5EF4-FFF2-40B4-BE49-F238E27FC236}">
                <a16:creationId xmlns:a16="http://schemas.microsoft.com/office/drawing/2014/main" id="{F70820B5-0274-9441-A27F-FBD9D42E16F2}"/>
              </a:ext>
            </a:extLst>
          </p:cNvPr>
          <p:cNvSpPr txBox="1"/>
          <p:nvPr/>
        </p:nvSpPr>
        <p:spPr>
          <a:xfrm>
            <a:off x="1301723" y="13227865"/>
            <a:ext cx="379302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2"/>
                </a:solidFill>
              </a:rPr>
              <a:t>Image: https://</a:t>
            </a:r>
            <a:r>
              <a:rPr lang="en-US" sz="1000" dirty="0" err="1">
                <a:solidFill>
                  <a:schemeClr val="tx2"/>
                </a:solidFill>
              </a:rPr>
              <a:t>www.flickr.com</a:t>
            </a:r>
            <a:r>
              <a:rPr lang="en-US" sz="1000" dirty="0">
                <a:solidFill>
                  <a:schemeClr val="tx2"/>
                </a:solidFill>
              </a:rPr>
              <a:t>/photos/</a:t>
            </a:r>
            <a:r>
              <a:rPr lang="en-US" sz="1000" dirty="0" err="1">
                <a:solidFill>
                  <a:schemeClr val="tx2"/>
                </a:solidFill>
              </a:rPr>
              <a:t>wocintechchat</a:t>
            </a:r>
            <a:r>
              <a:rPr lang="en-US" sz="1000" dirty="0">
                <a:solidFill>
                  <a:schemeClr val="tx2"/>
                </a:solidFill>
              </a:rPr>
              <a:t>/25703120551/</a:t>
            </a:r>
          </a:p>
        </p:txBody>
      </p:sp>
    </p:spTree>
    <p:extLst>
      <p:ext uri="{BB962C8B-B14F-4D97-AF65-F5344CB8AC3E}">
        <p14:creationId xmlns:p14="http://schemas.microsoft.com/office/powerpoint/2010/main" val="272905703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194004" y="12804933"/>
            <a:ext cx="790710" cy="663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5194" y="156326"/>
            <a:ext cx="13671113" cy="3562235"/>
          </a:xfrm>
          <a:prstGeom prst="rect">
            <a:avLst/>
          </a:prstGeom>
        </p:spPr>
        <p:txBody>
          <a:bodyPr anchor="t">
            <a:noAutofit/>
          </a:bodyPr>
          <a:lstStyle/>
          <a:p>
            <a:pPr>
              <a:lnSpc>
                <a:spcPts val="12500"/>
              </a:lnSpc>
            </a:pPr>
            <a:r>
              <a:rPr lang="en-US" sz="8400" b="0" dirty="0"/>
              <a:t>Category 4 Conditions for IUDS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95194" y="2019896"/>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436424" y="1861506"/>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95194" y="2485583"/>
            <a:ext cx="12909791" cy="998747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4800" b="0" dirty="0">
                <a:solidFill>
                  <a:schemeClr val="tx1"/>
                </a:solidFill>
              </a:rPr>
              <a:t>Current PID, gonorrhea, chlamydia </a:t>
            </a:r>
          </a:p>
          <a:p>
            <a:pPr marL="1684338" lvl="1" indent="-442913" hangingPunct="1">
              <a:buClr>
                <a:schemeClr val="accent4"/>
              </a:buClr>
            </a:pPr>
            <a:r>
              <a:rPr lang="en-US" sz="4800" b="0" dirty="0">
                <a:solidFill>
                  <a:schemeClr val="tx1"/>
                </a:solidFill>
              </a:rPr>
              <a:t>Category 4 for initiation only </a:t>
            </a:r>
          </a:p>
          <a:p>
            <a:pPr hangingPunct="1">
              <a:buClr>
                <a:schemeClr val="accent4"/>
              </a:buClr>
            </a:pPr>
            <a:r>
              <a:rPr lang="en-US" sz="4800" b="0" dirty="0">
                <a:solidFill>
                  <a:schemeClr val="tx1"/>
                </a:solidFill>
              </a:rPr>
              <a:t>Certain anatomic abnormalities </a:t>
            </a:r>
          </a:p>
          <a:p>
            <a:pPr marL="1684338" lvl="1" indent="-442913" hangingPunct="1">
              <a:buClr>
                <a:schemeClr val="accent4"/>
              </a:buClr>
            </a:pPr>
            <a:r>
              <a:rPr lang="en-US" sz="4800" b="0" dirty="0">
                <a:solidFill>
                  <a:schemeClr val="tx1"/>
                </a:solidFill>
              </a:rPr>
              <a:t>May interfere with proper IUD placement </a:t>
            </a:r>
          </a:p>
          <a:p>
            <a:pPr hangingPunct="1">
              <a:buClr>
                <a:schemeClr val="accent4"/>
              </a:buClr>
            </a:pPr>
            <a:r>
              <a:rPr lang="en-US" sz="4800" b="0" dirty="0">
                <a:solidFill>
                  <a:schemeClr val="tx1"/>
                </a:solidFill>
              </a:rPr>
              <a:t>Endometrial cancer </a:t>
            </a:r>
          </a:p>
          <a:p>
            <a:pPr marL="1684338" lvl="1" indent="-442913" hangingPunct="1">
              <a:buClr>
                <a:schemeClr val="accent4"/>
              </a:buClr>
            </a:pPr>
            <a:r>
              <a:rPr lang="en-US" sz="4800" b="0" dirty="0">
                <a:solidFill>
                  <a:schemeClr val="tx1"/>
                </a:solidFill>
              </a:rPr>
              <a:t>Initiation only </a:t>
            </a:r>
          </a:p>
          <a:p>
            <a:pPr hangingPunct="1">
              <a:buClr>
                <a:schemeClr val="accent4"/>
              </a:buClr>
            </a:pPr>
            <a:r>
              <a:rPr lang="en-US" sz="4800" b="0" dirty="0">
                <a:solidFill>
                  <a:schemeClr val="tx1"/>
                </a:solidFill>
              </a:rPr>
              <a:t>Cervical cancer awaiting treatment </a:t>
            </a:r>
          </a:p>
          <a:p>
            <a:pPr marL="1684338" lvl="1" indent="-442913" hangingPunct="1">
              <a:buClr>
                <a:schemeClr val="accent4"/>
              </a:buClr>
            </a:pPr>
            <a:r>
              <a:rPr lang="en-US" sz="4800" b="0" dirty="0">
                <a:solidFill>
                  <a:schemeClr val="tx1"/>
                </a:solidFill>
              </a:rPr>
              <a:t>Initiation only </a:t>
            </a:r>
          </a:p>
          <a:p>
            <a:pPr hangingPunct="1">
              <a:buClr>
                <a:schemeClr val="accent4"/>
              </a:buClr>
            </a:pPr>
            <a:r>
              <a:rPr lang="en-US" sz="4800" b="0" dirty="0">
                <a:solidFill>
                  <a:schemeClr val="tx1"/>
                </a:solidFill>
              </a:rPr>
              <a:t>Active pregnancy </a:t>
            </a:r>
          </a:p>
          <a:p>
            <a:pPr hangingPunct="1">
              <a:buClr>
                <a:schemeClr val="accent4"/>
              </a:buClr>
            </a:pPr>
            <a:r>
              <a:rPr lang="en-US" sz="4800" b="0" dirty="0">
                <a:solidFill>
                  <a:schemeClr val="tx1"/>
                </a:solidFill>
              </a:rPr>
              <a:t>Unexplained vaginal bleeding </a:t>
            </a:r>
          </a:p>
          <a:p>
            <a:pPr marL="1684338" lvl="1" indent="-442913" hangingPunct="1">
              <a:buClr>
                <a:schemeClr val="accent4"/>
              </a:buClr>
            </a:pPr>
            <a:r>
              <a:rPr lang="en-US" sz="4800" b="0" dirty="0">
                <a:solidFill>
                  <a:schemeClr val="tx1"/>
                </a:solidFill>
              </a:rPr>
              <a:t>Suspicious for serious condition</a:t>
            </a:r>
          </a:p>
        </p:txBody>
      </p:sp>
      <p:pic>
        <p:nvPicPr>
          <p:cNvPr id="6" name="Picture Placeholder 5">
            <a:extLst>
              <a:ext uri="{FF2B5EF4-FFF2-40B4-BE49-F238E27FC236}">
                <a16:creationId xmlns:a16="http://schemas.microsoft.com/office/drawing/2014/main" id="{CDE33780-4B85-2945-9B96-20A3430E28FD}"/>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22604" r="22604"/>
          <a:stretch>
            <a:fillRect/>
          </a:stretch>
        </p:blipFill>
        <p:spPr/>
      </p:pic>
      <p:sp>
        <p:nvSpPr>
          <p:cNvPr id="7" name="TextBox 6">
            <a:extLst>
              <a:ext uri="{FF2B5EF4-FFF2-40B4-BE49-F238E27FC236}">
                <a16:creationId xmlns:a16="http://schemas.microsoft.com/office/drawing/2014/main" id="{1A227E8C-96EF-854D-8717-076AB73C9719}"/>
              </a:ext>
            </a:extLst>
          </p:cNvPr>
          <p:cNvSpPr txBox="1"/>
          <p:nvPr/>
        </p:nvSpPr>
        <p:spPr>
          <a:xfrm>
            <a:off x="23340085" y="13298958"/>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RHAP</a:t>
            </a:r>
          </a:p>
        </p:txBody>
      </p:sp>
    </p:spTree>
    <p:extLst>
      <p:ext uri="{BB962C8B-B14F-4D97-AF65-F5344CB8AC3E}">
        <p14:creationId xmlns:p14="http://schemas.microsoft.com/office/powerpoint/2010/main" val="29641574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50554" r="3"/>
          <a:stretch/>
        </p:blipFill>
        <p:spPr>
          <a:xfrm>
            <a:off x="6091891" y="-13196"/>
            <a:ext cx="12200217" cy="5920704"/>
          </a:xfrm>
          <a:prstGeom prst="rect">
            <a:avLst/>
          </a:prstGeom>
        </p:spPr>
      </p:pic>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162126" y="3321027"/>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Rosa</a:t>
            </a:r>
          </a:p>
        </p:txBody>
      </p:sp>
      <p:sp>
        <p:nvSpPr>
          <p:cNvPr id="8" name="Rectangle 7">
            <a:extLst>
              <a:ext uri="{FF2B5EF4-FFF2-40B4-BE49-F238E27FC236}">
                <a16:creationId xmlns:a16="http://schemas.microsoft.com/office/drawing/2014/main" id="{C18BDB1E-54A1-BB47-A94F-925BF34E1749}"/>
              </a:ext>
            </a:extLst>
          </p:cNvPr>
          <p:cNvSpPr/>
          <p:nvPr/>
        </p:nvSpPr>
        <p:spPr>
          <a:xfrm>
            <a:off x="1162126" y="6455927"/>
            <a:ext cx="8942289" cy="3416320"/>
          </a:xfrm>
          <a:prstGeom prst="rect">
            <a:avLst/>
          </a:prstGeom>
        </p:spPr>
        <p:txBody>
          <a:bodyPr wrap="square">
            <a:spAutoFit/>
          </a:bodyPr>
          <a:lstStyle/>
          <a:p>
            <a:pPr marL="685800" indent="-685800" hangingPunct="1">
              <a:spcBef>
                <a:spcPct val="0"/>
              </a:spcBef>
              <a:spcAft>
                <a:spcPct val="0"/>
              </a:spcAft>
              <a:buClr>
                <a:schemeClr val="accent3"/>
              </a:buClr>
              <a:buSzPct val="100000"/>
              <a:buFont typeface="Arial" panose="020B0604020202020204" pitchFamily="34" charset="0"/>
              <a:buChar char="•"/>
            </a:pPr>
            <a:r>
              <a:rPr lang="en-US" altLang="en-US" sz="54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She can get a copper IUD, as it is a “2” for sickle cell disease.</a:t>
            </a:r>
          </a:p>
          <a:p>
            <a:pPr marL="685800" indent="-685800" hangingPunct="1">
              <a:spcBef>
                <a:spcPct val="0"/>
              </a:spcBef>
              <a:spcAft>
                <a:spcPct val="0"/>
              </a:spcAft>
              <a:buClr>
                <a:schemeClr val="accent3"/>
              </a:buClr>
              <a:buSzPct val="100000"/>
              <a:buFont typeface="Arial" panose="020B0604020202020204" pitchFamily="34" charset="0"/>
              <a:buChar char="•"/>
            </a:pPr>
            <a:r>
              <a:rPr lang="en-US" altLang="en-US" sz="54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History of PID also a “2”</a:t>
            </a:r>
            <a:endParaRPr lang="en-US" altLang="en-US" sz="54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25966" y="4671403"/>
              <a:ext cx="5577840"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198878" y="4544678"/>
                <a:ext cx="5831656"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FBCBD154-C874-664A-969A-D49494893B20}"/>
              </a:ext>
            </a:extLst>
          </p:cNvPr>
          <p:cNvSpPr txBox="1"/>
          <p:nvPr/>
        </p:nvSpPr>
        <p:spPr>
          <a:xfrm>
            <a:off x="335271" y="12925534"/>
            <a:ext cx="82685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25</a:t>
            </a:fld>
            <a:endParaRPr lang="en-US" sz="2000" dirty="0"/>
          </a:p>
        </p:txBody>
      </p:sp>
      <p:pic>
        <p:nvPicPr>
          <p:cNvPr id="7" name="Picture Placeholder 6">
            <a:extLst>
              <a:ext uri="{FF2B5EF4-FFF2-40B4-BE49-F238E27FC236}">
                <a16:creationId xmlns:a16="http://schemas.microsoft.com/office/drawing/2014/main" id="{EB0C6C99-AB4D-F049-8B59-39C0951FB89C}"/>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829" b="7829"/>
          <a:stretch>
            <a:fillRect/>
          </a:stretch>
        </p:blipFill>
        <p:spPr>
          <a:xfrm>
            <a:off x="12192000" y="0"/>
            <a:ext cx="10882860" cy="13716000"/>
          </a:xfrm>
        </p:spPr>
      </p:pic>
      <p:pic>
        <p:nvPicPr>
          <p:cNvPr id="15" name="Picture 14">
            <a:extLst>
              <a:ext uri="{FF2B5EF4-FFF2-40B4-BE49-F238E27FC236}">
                <a16:creationId xmlns:a16="http://schemas.microsoft.com/office/drawing/2014/main" id="{AD04568D-C596-EC44-9549-B52F6EB726A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50000"/>
          <a:stretch/>
        </p:blipFill>
        <p:spPr>
          <a:xfrm>
            <a:off x="2381995" y="9809571"/>
            <a:ext cx="8590136" cy="3783177"/>
          </a:xfrm>
          <a:prstGeom prst="rect">
            <a:avLst/>
          </a:prstGeom>
        </p:spPr>
      </p:pic>
      <p:sp>
        <p:nvSpPr>
          <p:cNvPr id="6" name="TextBox 5">
            <a:extLst>
              <a:ext uri="{FF2B5EF4-FFF2-40B4-BE49-F238E27FC236}">
                <a16:creationId xmlns:a16="http://schemas.microsoft.com/office/drawing/2014/main" id="{E1380AF6-12D0-D14A-8E2E-0635EF34DA98}"/>
              </a:ext>
            </a:extLst>
          </p:cNvPr>
          <p:cNvSpPr txBox="1"/>
          <p:nvPr/>
        </p:nvSpPr>
        <p:spPr>
          <a:xfrm>
            <a:off x="12192000" y="13325644"/>
            <a:ext cx="100573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lvl="0"/>
            <a:r>
              <a:rPr lang="en-US" sz="1000" dirty="0">
                <a:solidFill>
                  <a:schemeClr val="tx2"/>
                </a:solidFill>
              </a:rPr>
              <a:t>Image : https://</a:t>
            </a:r>
            <a:r>
              <a:rPr lang="en-US" sz="1000" dirty="0" err="1">
                <a:solidFill>
                  <a:schemeClr val="tx2"/>
                </a:solidFill>
              </a:rPr>
              <a:t>www.flickr.com</a:t>
            </a:r>
            <a:r>
              <a:rPr lang="en-US" sz="1000" dirty="0">
                <a:solidFill>
                  <a:schemeClr val="tx2"/>
                </a:solidFill>
              </a:rPr>
              <a:t>/photos/</a:t>
            </a:r>
            <a:r>
              <a:rPr lang="en-US" sz="1000" dirty="0" err="1">
                <a:solidFill>
                  <a:schemeClr val="tx2"/>
                </a:solidFill>
              </a:rPr>
              <a:t>wocintechchat</a:t>
            </a:r>
            <a:r>
              <a:rPr lang="en-US" sz="1000" dirty="0">
                <a:solidFill>
                  <a:schemeClr val="tx2"/>
                </a:solidFill>
              </a:rPr>
              <a:t>/25171589413/</a:t>
            </a:r>
          </a:p>
        </p:txBody>
      </p:sp>
    </p:spTree>
    <p:extLst>
      <p:ext uri="{BB962C8B-B14F-4D97-AF65-F5344CB8AC3E}">
        <p14:creationId xmlns:p14="http://schemas.microsoft.com/office/powerpoint/2010/main" val="39434984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26</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ADAAC714-B275-1C49-B812-E6B03B0BDBE5}"/>
              </a:ext>
            </a:extLst>
          </p:cNvPr>
          <p:cNvSpPr txBox="1">
            <a:spLocks noGrp="1"/>
          </p:cNvSpPr>
          <p:nvPr>
            <p:ph type="title"/>
          </p:nvPr>
        </p:nvSpPr>
        <p:spPr>
          <a:xfrm>
            <a:off x="4905375" y="818426"/>
            <a:ext cx="14573250" cy="1676400"/>
          </a:xfrm>
          <a:prstGeom prst="rect">
            <a:avLst/>
          </a:prstGeom>
          <a:noFill/>
          <a:ln>
            <a:noFill/>
          </a:ln>
        </p:spPr>
        <p:txBody>
          <a:bodyPr/>
          <a:lstStyle/>
          <a:p>
            <a:r>
              <a:rPr lang="en-US" dirty="0"/>
              <a:t>Emergency Contraception</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8C0B0B4E-27FF-C945-8AA2-4E0E9B07E9DA}"/>
                  </a:ext>
                </a:extLst>
              </p14:cNvPr>
              <p14:cNvContentPartPr/>
              <p14:nvPr/>
            </p14:nvContentPartPr>
            <p14:xfrm rot="10800000" flipV="1">
              <a:off x="6477000" y="2393023"/>
              <a:ext cx="11430000" cy="42798"/>
            </p14:xfrm>
          </p:contentPart>
        </mc:Choice>
        <mc:Fallback xmlns="">
          <p:pic>
            <p:nvPicPr>
              <p:cNvPr id="27" name="Ink 26">
                <a:extLst>
                  <a:ext uri="{FF2B5EF4-FFF2-40B4-BE49-F238E27FC236}">
                    <a16:creationId xmlns:a16="http://schemas.microsoft.com/office/drawing/2014/main" id="{8C0B0B4E-27FF-C945-8AA2-4E0E9B07E9DA}"/>
                  </a:ext>
                </a:extLst>
              </p:cNvPr>
              <p:cNvPicPr/>
              <p:nvPr/>
            </p:nvPicPr>
            <p:blipFill>
              <a:blip r:embed="rId5"/>
              <a:stretch>
                <a:fillRect/>
              </a:stretch>
            </p:blipFill>
            <p:spPr>
              <a:xfrm rot="10800000" flipV="1">
                <a:off x="6318230" y="2234419"/>
                <a:ext cx="11747180" cy="359647"/>
              </a:xfrm>
              <a:prstGeom prst="rect">
                <a:avLst/>
              </a:prstGeom>
            </p:spPr>
          </p:pic>
        </mc:Fallback>
      </mc:AlternateContent>
      <p:graphicFrame>
        <p:nvGraphicFramePr>
          <p:cNvPr id="28" name="Google Shape;305;p24">
            <a:extLst>
              <a:ext uri="{FF2B5EF4-FFF2-40B4-BE49-F238E27FC236}">
                <a16:creationId xmlns:a16="http://schemas.microsoft.com/office/drawing/2014/main" id="{B56BC20C-7882-0D42-AF60-5A4A56C0B438}"/>
              </a:ext>
            </a:extLst>
          </p:cNvPr>
          <p:cNvGraphicFramePr/>
          <p:nvPr>
            <p:extLst>
              <p:ext uri="{D42A27DB-BD31-4B8C-83A1-F6EECF244321}">
                <p14:modId xmlns:p14="http://schemas.microsoft.com/office/powerpoint/2010/main" val="4110434329"/>
              </p:ext>
            </p:extLst>
          </p:nvPr>
        </p:nvGraphicFramePr>
        <p:xfrm>
          <a:off x="2273808" y="3235953"/>
          <a:ext cx="19836384" cy="9270367"/>
        </p:xfrm>
        <a:graphic>
          <a:graphicData uri="http://schemas.openxmlformats.org/drawingml/2006/table">
            <a:tbl>
              <a:tblPr firstRow="1" bandRow="1">
                <a:noFill/>
              </a:tblPr>
              <a:tblGrid>
                <a:gridCol w="4837129">
                  <a:extLst>
                    <a:ext uri="{9D8B030D-6E8A-4147-A177-3AD203B41FA5}">
                      <a16:colId xmlns:a16="http://schemas.microsoft.com/office/drawing/2014/main" val="20000"/>
                    </a:ext>
                  </a:extLst>
                </a:gridCol>
                <a:gridCol w="4837129">
                  <a:extLst>
                    <a:ext uri="{9D8B030D-6E8A-4147-A177-3AD203B41FA5}">
                      <a16:colId xmlns:a16="http://schemas.microsoft.com/office/drawing/2014/main" val="20001"/>
                    </a:ext>
                  </a:extLst>
                </a:gridCol>
                <a:gridCol w="5145024">
                  <a:extLst>
                    <a:ext uri="{9D8B030D-6E8A-4147-A177-3AD203B41FA5}">
                      <a16:colId xmlns:a16="http://schemas.microsoft.com/office/drawing/2014/main" val="20002"/>
                    </a:ext>
                  </a:extLst>
                </a:gridCol>
                <a:gridCol w="5017102">
                  <a:extLst>
                    <a:ext uri="{9D8B030D-6E8A-4147-A177-3AD203B41FA5}">
                      <a16:colId xmlns:a16="http://schemas.microsoft.com/office/drawing/2014/main" val="20003"/>
                    </a:ext>
                  </a:extLst>
                </a:gridCol>
              </a:tblGrid>
              <a:tr h="2153710">
                <a:tc>
                  <a:txBody>
                    <a:bodyPr/>
                    <a:lstStyle/>
                    <a:p>
                      <a:pPr marL="0" marR="0" lvl="0" indent="0" algn="ctr" rtl="0">
                        <a:spcBef>
                          <a:spcPts val="0"/>
                        </a:spcBef>
                        <a:spcAft>
                          <a:spcPts val="0"/>
                        </a:spcAft>
                        <a:buNone/>
                      </a:pPr>
                      <a:r>
                        <a:rPr lang="en-US" sz="4800" b="1" u="none" strike="noStrike" cap="none" dirty="0">
                          <a:solidFill>
                            <a:schemeClr val="bg2"/>
                          </a:solidFill>
                        </a:rPr>
                        <a:t>Copper IUD</a:t>
                      </a:r>
                      <a:endParaRPr sz="4800" b="1" dirty="0">
                        <a:solidFill>
                          <a:schemeClr val="bg2"/>
                        </a:solidFill>
                      </a:endParaRPr>
                    </a:p>
                  </a:txBody>
                  <a:tcPr marL="68575" marR="68575" marT="34300" marB="34300" anchor="ctr">
                    <a:solidFill>
                      <a:schemeClr val="accent3">
                        <a:lumMod val="60000"/>
                        <a:lumOff val="40000"/>
                      </a:schemeClr>
                    </a:solidFill>
                  </a:tcPr>
                </a:tc>
                <a:tc>
                  <a:txBody>
                    <a:bodyPr/>
                    <a:lstStyle/>
                    <a:p>
                      <a:pPr marL="0" marR="0" lvl="0" indent="0" algn="ctr" rtl="0">
                        <a:spcBef>
                          <a:spcPts val="0"/>
                        </a:spcBef>
                        <a:spcAft>
                          <a:spcPts val="0"/>
                        </a:spcAft>
                        <a:buNone/>
                      </a:pPr>
                      <a:r>
                        <a:rPr lang="en-US" sz="4800" b="1" dirty="0">
                          <a:solidFill>
                            <a:schemeClr val="bg2"/>
                          </a:solidFill>
                        </a:rPr>
                        <a:t>LNG IUD (Mirena, Liletta)</a:t>
                      </a:r>
                      <a:endParaRPr sz="4800" b="1" dirty="0">
                        <a:solidFill>
                          <a:schemeClr val="bg2"/>
                        </a:solidFill>
                      </a:endParaRPr>
                    </a:p>
                  </a:txBody>
                  <a:tcPr marL="68575" marR="68575" marT="34300" marB="34300" anchor="ctr">
                    <a:solidFill>
                      <a:schemeClr val="accent3">
                        <a:lumMod val="60000"/>
                        <a:lumOff val="40000"/>
                      </a:schemeClr>
                    </a:solidFill>
                  </a:tcPr>
                </a:tc>
                <a:tc>
                  <a:txBody>
                    <a:bodyPr/>
                    <a:lstStyle/>
                    <a:p>
                      <a:pPr marL="0" marR="0" lvl="0" indent="0" algn="ctr" rtl="0">
                        <a:spcBef>
                          <a:spcPts val="0"/>
                        </a:spcBef>
                        <a:spcAft>
                          <a:spcPts val="0"/>
                        </a:spcAft>
                        <a:buNone/>
                      </a:pPr>
                      <a:r>
                        <a:rPr lang="en-US" sz="4800" b="1" dirty="0">
                          <a:solidFill>
                            <a:schemeClr val="bg2"/>
                          </a:solidFill>
                        </a:rPr>
                        <a:t>Levonorgestrel 1.5 mg</a:t>
                      </a:r>
                      <a:endParaRPr sz="4800" b="1" dirty="0">
                        <a:solidFill>
                          <a:schemeClr val="bg2"/>
                        </a:solidFill>
                      </a:endParaRPr>
                    </a:p>
                  </a:txBody>
                  <a:tcPr marL="68575" marR="68575" marT="34300" marB="34300" anchor="ctr">
                    <a:solidFill>
                      <a:schemeClr val="accent3">
                        <a:lumMod val="60000"/>
                        <a:lumOff val="40000"/>
                      </a:schemeClr>
                    </a:solidFill>
                  </a:tcPr>
                </a:tc>
                <a:tc>
                  <a:txBody>
                    <a:bodyPr/>
                    <a:lstStyle/>
                    <a:p>
                      <a:pPr marL="0" marR="0" lvl="0" indent="0" algn="ctr" rtl="0">
                        <a:spcBef>
                          <a:spcPts val="0"/>
                        </a:spcBef>
                        <a:spcAft>
                          <a:spcPts val="0"/>
                        </a:spcAft>
                        <a:buNone/>
                      </a:pPr>
                      <a:r>
                        <a:rPr lang="en-US" sz="4800" b="1" dirty="0">
                          <a:solidFill>
                            <a:schemeClr val="bg2"/>
                          </a:solidFill>
                        </a:rPr>
                        <a:t>Ulipristal Acetate 30 mg</a:t>
                      </a:r>
                      <a:endParaRPr sz="4800" b="1" dirty="0">
                        <a:solidFill>
                          <a:schemeClr val="bg2"/>
                        </a:solidFill>
                      </a:endParaRPr>
                    </a:p>
                  </a:txBody>
                  <a:tcPr marL="68575" marR="68575" marT="34300" marB="34300" anchor="ctr">
                    <a:solidFill>
                      <a:schemeClr val="accent3">
                        <a:lumMod val="60000"/>
                        <a:lumOff val="40000"/>
                      </a:schemeClr>
                    </a:solidFill>
                  </a:tcPr>
                </a:tc>
                <a:extLst>
                  <a:ext uri="{0D108BD9-81ED-4DB2-BD59-A6C34878D82A}">
                    <a16:rowId xmlns:a16="http://schemas.microsoft.com/office/drawing/2014/main" val="10000"/>
                  </a:ext>
                </a:extLst>
              </a:tr>
              <a:tr h="3999786">
                <a:tc>
                  <a:txBody>
                    <a:bodyPr/>
                    <a:lstStyle/>
                    <a:p>
                      <a:pPr marL="0" marR="0" lvl="0" indent="0" algn="ctr" rtl="0">
                        <a:spcBef>
                          <a:spcPts val="0"/>
                        </a:spcBef>
                        <a:spcAft>
                          <a:spcPts val="0"/>
                        </a:spcAft>
                        <a:buNone/>
                      </a:pPr>
                      <a:r>
                        <a:rPr lang="en-US" sz="4400" dirty="0">
                          <a:solidFill>
                            <a:schemeClr val="bg2"/>
                          </a:solidFill>
                        </a:rPr>
                        <a:t>5 days after unprotected intercourse</a:t>
                      </a:r>
                      <a:endParaRPr sz="4400" dirty="0">
                        <a:solidFill>
                          <a:schemeClr val="bg2"/>
                        </a:solidFill>
                      </a:endParaRPr>
                    </a:p>
                  </a:txBody>
                  <a:tcPr marL="68575" marR="68575" marT="34300" marB="34300">
                    <a:solidFill>
                      <a:schemeClr val="accent3">
                        <a:lumMod val="40000"/>
                        <a:lumOff val="60000"/>
                      </a:schemeClr>
                    </a:solidFill>
                  </a:tcPr>
                </a:tc>
                <a:tc>
                  <a:txBody>
                    <a:bodyPr/>
                    <a:lstStyle/>
                    <a:p>
                      <a:pPr marL="0" lvl="0" indent="0" algn="ctr" rtl="0">
                        <a:spcBef>
                          <a:spcPts val="0"/>
                        </a:spcBef>
                        <a:spcAft>
                          <a:spcPts val="0"/>
                        </a:spcAft>
                        <a:buClr>
                          <a:srgbClr val="000000"/>
                        </a:buClr>
                        <a:buFont typeface="Arial"/>
                        <a:buNone/>
                      </a:pPr>
                      <a:r>
                        <a:rPr lang="en-US" sz="4400" dirty="0">
                          <a:solidFill>
                            <a:schemeClr val="bg2"/>
                          </a:solidFill>
                        </a:rPr>
                        <a:t>5 days after unprotected intercourse</a:t>
                      </a:r>
                      <a:endParaRPr sz="4400" dirty="0">
                        <a:solidFill>
                          <a:schemeClr val="bg2"/>
                        </a:solidFill>
                      </a:endParaRPr>
                    </a:p>
                  </a:txBody>
                  <a:tcPr marL="68575" marR="68575" marT="34300" marB="34300">
                    <a:solidFill>
                      <a:schemeClr val="accent3">
                        <a:lumMod val="40000"/>
                        <a:lumOff val="60000"/>
                      </a:schemeClr>
                    </a:solidFill>
                  </a:tcPr>
                </a:tc>
                <a:tc>
                  <a:txBody>
                    <a:bodyPr/>
                    <a:lstStyle/>
                    <a:p>
                      <a:pPr marL="0" marR="0" lvl="0" indent="0" algn="ctr" rtl="0">
                        <a:spcBef>
                          <a:spcPts val="0"/>
                        </a:spcBef>
                        <a:spcAft>
                          <a:spcPts val="0"/>
                        </a:spcAft>
                        <a:buNone/>
                      </a:pPr>
                      <a:r>
                        <a:rPr lang="en-US" sz="4400" dirty="0">
                          <a:solidFill>
                            <a:schemeClr val="bg2"/>
                          </a:solidFill>
                        </a:rPr>
                        <a:t>5 days after unprotected intercourse; more effective if taken as soon as possible</a:t>
                      </a:r>
                      <a:endParaRPr sz="4400" dirty="0">
                        <a:solidFill>
                          <a:schemeClr val="bg2"/>
                        </a:solidFill>
                      </a:endParaRPr>
                    </a:p>
                  </a:txBody>
                  <a:tcPr marL="68575" marR="68575" marT="34300" marB="34300">
                    <a:solidFill>
                      <a:schemeClr val="accent3">
                        <a:lumMod val="40000"/>
                        <a:lumOff val="60000"/>
                      </a:schemeClr>
                    </a:solidFill>
                  </a:tcPr>
                </a:tc>
                <a:tc>
                  <a:txBody>
                    <a:bodyPr/>
                    <a:lstStyle/>
                    <a:p>
                      <a:pPr marL="0" marR="0" lvl="0" indent="0" algn="ctr" rtl="0">
                        <a:lnSpc>
                          <a:spcPct val="100000"/>
                        </a:lnSpc>
                        <a:spcBef>
                          <a:spcPts val="0"/>
                        </a:spcBef>
                        <a:spcAft>
                          <a:spcPts val="0"/>
                        </a:spcAft>
                        <a:buClr>
                          <a:schemeClr val="dk1"/>
                        </a:buClr>
                        <a:buSzPts val="1800"/>
                        <a:buFont typeface="Arial"/>
                        <a:buNone/>
                      </a:pPr>
                      <a:r>
                        <a:rPr lang="en-US" sz="4400" dirty="0">
                          <a:solidFill>
                            <a:schemeClr val="bg2"/>
                          </a:solidFill>
                        </a:rPr>
                        <a:t>5 days after unprotected intercourse; more effective if taken as soon as possible</a:t>
                      </a:r>
                      <a:endParaRPr sz="4400" dirty="0">
                        <a:solidFill>
                          <a:schemeClr val="bg2"/>
                        </a:solidFill>
                      </a:endParaRPr>
                    </a:p>
                  </a:txBody>
                  <a:tcPr marL="68575" marR="68575" marT="34300" marB="34300">
                    <a:solidFill>
                      <a:schemeClr val="accent3">
                        <a:lumMod val="40000"/>
                        <a:lumOff val="60000"/>
                      </a:schemeClr>
                    </a:solidFill>
                  </a:tcPr>
                </a:tc>
                <a:extLst>
                  <a:ext uri="{0D108BD9-81ED-4DB2-BD59-A6C34878D82A}">
                    <a16:rowId xmlns:a16="http://schemas.microsoft.com/office/drawing/2014/main" val="10001"/>
                  </a:ext>
                </a:extLst>
              </a:tr>
              <a:tr h="3116871">
                <a:tc>
                  <a:txBody>
                    <a:bodyPr/>
                    <a:lstStyle/>
                    <a:p>
                      <a:pPr marL="0" marR="0" lvl="0" indent="0" algn="ctr" rtl="0">
                        <a:spcBef>
                          <a:spcPts val="0"/>
                        </a:spcBef>
                        <a:spcAft>
                          <a:spcPts val="0"/>
                        </a:spcAft>
                        <a:buNone/>
                      </a:pPr>
                      <a:r>
                        <a:rPr lang="en-US" sz="4400" dirty="0">
                          <a:solidFill>
                            <a:schemeClr val="bg2"/>
                          </a:solidFill>
                        </a:rPr>
                        <a:t>No BMI restrictions</a:t>
                      </a:r>
                      <a:endParaRPr sz="4400" dirty="0">
                        <a:solidFill>
                          <a:schemeClr val="bg2"/>
                        </a:solidFill>
                      </a:endParaRPr>
                    </a:p>
                  </a:txBody>
                  <a:tcPr marL="68575" marR="68575" marT="34300" marB="34300">
                    <a:solidFill>
                      <a:schemeClr val="accent3">
                        <a:lumMod val="20000"/>
                        <a:lumOff val="80000"/>
                      </a:schemeClr>
                    </a:solidFill>
                  </a:tcPr>
                </a:tc>
                <a:tc>
                  <a:txBody>
                    <a:bodyPr/>
                    <a:lstStyle/>
                    <a:p>
                      <a:pPr marL="0" lvl="0" indent="0" algn="ctr" rtl="0">
                        <a:spcBef>
                          <a:spcPts val="0"/>
                        </a:spcBef>
                        <a:spcAft>
                          <a:spcPts val="0"/>
                        </a:spcAft>
                        <a:buClr>
                          <a:srgbClr val="000000"/>
                        </a:buClr>
                        <a:buFont typeface="Arial"/>
                        <a:buNone/>
                      </a:pPr>
                      <a:r>
                        <a:rPr lang="en-US" sz="4400" dirty="0">
                          <a:solidFill>
                            <a:schemeClr val="bg2"/>
                          </a:solidFill>
                        </a:rPr>
                        <a:t>No BMI restrictions</a:t>
                      </a:r>
                      <a:endParaRPr sz="4400" dirty="0">
                        <a:solidFill>
                          <a:schemeClr val="bg2"/>
                        </a:solidFill>
                      </a:endParaRPr>
                    </a:p>
                  </a:txBody>
                  <a:tcPr marL="68575" marR="68575" marT="34300" marB="34300">
                    <a:solidFill>
                      <a:schemeClr val="accent3">
                        <a:lumMod val="20000"/>
                        <a:lumOff val="80000"/>
                      </a:schemeClr>
                    </a:solidFill>
                  </a:tcPr>
                </a:tc>
                <a:tc>
                  <a:txBody>
                    <a:bodyPr/>
                    <a:lstStyle/>
                    <a:p>
                      <a:pPr marL="0" marR="0" lvl="0" indent="0" algn="ctr" rtl="0">
                        <a:spcBef>
                          <a:spcPts val="0"/>
                        </a:spcBef>
                        <a:spcAft>
                          <a:spcPts val="0"/>
                        </a:spcAft>
                        <a:buNone/>
                      </a:pPr>
                      <a:r>
                        <a:rPr lang="en-US" sz="4400" dirty="0">
                          <a:solidFill>
                            <a:schemeClr val="bg2"/>
                          </a:solidFill>
                        </a:rPr>
                        <a:t>Decreased effectiveness with BMI &gt; 25, Weight &gt; 155 pounds</a:t>
                      </a:r>
                      <a:endParaRPr sz="4400" dirty="0">
                        <a:solidFill>
                          <a:schemeClr val="bg2"/>
                        </a:solidFill>
                      </a:endParaRPr>
                    </a:p>
                  </a:txBody>
                  <a:tcPr marL="68575" marR="68575" marT="34300" marB="34300">
                    <a:solidFill>
                      <a:schemeClr val="accent3">
                        <a:lumMod val="20000"/>
                        <a:lumOff val="80000"/>
                      </a:schemeClr>
                    </a:solidFill>
                  </a:tcPr>
                </a:tc>
                <a:tc>
                  <a:txBody>
                    <a:bodyPr/>
                    <a:lstStyle/>
                    <a:p>
                      <a:pPr marL="0" marR="0" lvl="0" indent="0" algn="ctr" rtl="0">
                        <a:spcBef>
                          <a:spcPts val="0"/>
                        </a:spcBef>
                        <a:spcAft>
                          <a:spcPts val="0"/>
                        </a:spcAft>
                        <a:buNone/>
                      </a:pPr>
                      <a:r>
                        <a:rPr lang="en-US" sz="4400" dirty="0">
                          <a:solidFill>
                            <a:schemeClr val="bg2"/>
                          </a:solidFill>
                        </a:rPr>
                        <a:t>Decreased effectiveness with BMI &gt; 35</a:t>
                      </a:r>
                      <a:endParaRPr sz="4400" dirty="0">
                        <a:solidFill>
                          <a:schemeClr val="bg2"/>
                        </a:solidFill>
                      </a:endParaRPr>
                    </a:p>
                  </a:txBody>
                  <a:tcPr marL="68575" marR="68575" marT="34300" marB="34300">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9310206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52E563-95AF-5149-AF6E-84B9B9875A99}"/>
              </a:ext>
            </a:extLst>
          </p:cNvPr>
          <p:cNvSpPr/>
          <p:nvPr/>
        </p:nvSpPr>
        <p:spPr>
          <a:xfrm>
            <a:off x="13029975" y="0"/>
            <a:ext cx="11354025" cy="13716000"/>
          </a:xfrm>
          <a:prstGeom prst="rect">
            <a:avLst/>
          </a:prstGeom>
          <a:solidFill>
            <a:schemeClr val="accent2">
              <a:alpha val="7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00684" y="12926853"/>
            <a:ext cx="51097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37975" y="2284321"/>
            <a:ext cx="6968512" cy="1698151"/>
          </a:xfrm>
          <a:prstGeom prst="rect">
            <a:avLst/>
          </a:prstGeom>
        </p:spPr>
        <p:txBody>
          <a:bodyPr anchor="t">
            <a:noAutofit/>
          </a:bodyPr>
          <a:lstStyle/>
          <a:p>
            <a:pPr>
              <a:lnSpc>
                <a:spcPts val="12500"/>
              </a:lnSpc>
            </a:pPr>
            <a:r>
              <a:rPr lang="en-US" sz="8800" b="0" dirty="0"/>
              <a:t>Learning Points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837975" y="3982473"/>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79207" y="3824083"/>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37975" y="5020728"/>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tx2"/>
                </a:solidFill>
              </a:rPr>
              <a:t>Again, 2 + 2 = 2 if the risks are unrelated </a:t>
            </a:r>
          </a:p>
          <a:p>
            <a:pPr hangingPunct="1">
              <a:buClr>
                <a:schemeClr val="accent4"/>
              </a:buClr>
            </a:pPr>
            <a:r>
              <a:rPr lang="en-US" sz="5400" b="0" dirty="0">
                <a:solidFill>
                  <a:schemeClr val="tx2"/>
                </a:solidFill>
              </a:rPr>
              <a:t>There are multiple options for emergency contraception </a:t>
            </a:r>
          </a:p>
          <a:p>
            <a:pPr marL="1387475" indent="-649288" hangingPunct="1">
              <a:buClr>
                <a:schemeClr val="accent4"/>
              </a:buClr>
            </a:pPr>
            <a:r>
              <a:rPr lang="en-US" sz="5400" b="0" dirty="0">
                <a:solidFill>
                  <a:schemeClr val="tx2"/>
                </a:solidFill>
              </a:rPr>
              <a:t>IUDs for EC are the most effective and least time-sensitive, and can often be quick-started safely</a:t>
            </a:r>
          </a:p>
        </p:txBody>
      </p:sp>
      <p:pic>
        <p:nvPicPr>
          <p:cNvPr id="6" name="Picture Placeholder 5">
            <a:extLst>
              <a:ext uri="{FF2B5EF4-FFF2-40B4-BE49-F238E27FC236}">
                <a16:creationId xmlns:a16="http://schemas.microsoft.com/office/drawing/2014/main" id="{E351F069-CC97-DB43-BC6C-584CB0211B01}"/>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18441" b="-18441"/>
          <a:stretch/>
        </p:blipFill>
        <p:spPr>
          <a:xfrm>
            <a:off x="13696837" y="0"/>
            <a:ext cx="10020300" cy="13716000"/>
          </a:xfrm>
        </p:spPr>
      </p:pic>
    </p:spTree>
    <p:extLst>
      <p:ext uri="{BB962C8B-B14F-4D97-AF65-F5344CB8AC3E}">
        <p14:creationId xmlns:p14="http://schemas.microsoft.com/office/powerpoint/2010/main" val="40724757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accent5">
                <a:shade val="45000"/>
                <a:satMod val="135000"/>
              </a:schemeClr>
              <a:prstClr val="white"/>
            </a:duotone>
            <a:alphaModFix amt="40000"/>
            <a:extLst>
              <a:ext uri="{28A0092B-C50C-407E-A947-70E740481C1C}">
                <a14:useLocalDpi xmlns:a14="http://schemas.microsoft.com/office/drawing/2010/main" val="0"/>
              </a:ext>
            </a:extLst>
          </a:blip>
          <a:srcRect l="-1891" t="50000" r="49773"/>
          <a:stretch/>
        </p:blipFill>
        <p:spPr>
          <a:xfrm>
            <a:off x="17750170" y="-105507"/>
            <a:ext cx="6668999" cy="6397995"/>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Audrey</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3785652"/>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38 year old G3P3</a:t>
            </a:r>
          </a:p>
          <a:p>
            <a:pPr indent="-136922" hangingPunct="1">
              <a:spcBef>
                <a:spcPct val="0"/>
              </a:spcBef>
              <a:spcAft>
                <a:spcPct val="0"/>
              </a:spcAft>
              <a:buClr>
                <a:schemeClr val="accent3"/>
              </a:buClr>
              <a:buSzPct val="100000"/>
              <a:buFontTx/>
              <a:buChar char="•"/>
            </a:pPr>
            <a:r>
              <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a:t>
            </a:r>
          </a:p>
          <a:p>
            <a:pPr indent="-136922" hangingPunct="1">
              <a:spcBef>
                <a:spcPct val="0"/>
              </a:spcBef>
              <a:spcAft>
                <a:spcPct val="0"/>
              </a:spcAft>
              <a:buClr>
                <a:schemeClr val="accent3"/>
              </a:buClr>
              <a:buSzPct val="100000"/>
              <a:buFontTx/>
              <a:buChar char="•"/>
            </a:pPr>
            <a:r>
              <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Is happy with their combined oral contraceptives and is here for a refill.</a:t>
            </a:r>
            <a:endPar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10" name="TextBox 9">
            <a:extLst>
              <a:ext uri="{FF2B5EF4-FFF2-40B4-BE49-F238E27FC236}">
                <a16:creationId xmlns:a16="http://schemas.microsoft.com/office/drawing/2014/main" id="{E05A3664-9A90-564B-8FD9-F70AF064D089}"/>
              </a:ext>
            </a:extLst>
          </p:cNvPr>
          <p:cNvSpPr txBox="1"/>
          <p:nvPr/>
        </p:nvSpPr>
        <p:spPr>
          <a:xfrm>
            <a:off x="318829" y="12940344"/>
            <a:ext cx="47625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28</a:t>
            </a:fld>
            <a:endParaRPr lang="en-US" sz="2000" dirty="0"/>
          </a:p>
        </p:txBody>
      </p:sp>
      <p:pic>
        <p:nvPicPr>
          <p:cNvPr id="7" name="Picture Placeholder 6">
            <a:extLst>
              <a:ext uri="{FF2B5EF4-FFF2-40B4-BE49-F238E27FC236}">
                <a16:creationId xmlns:a16="http://schemas.microsoft.com/office/drawing/2014/main" id="{63D4ACE4-B893-864E-B42C-8D1D447BF83C}"/>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45480" r="1428"/>
          <a:stretch/>
        </p:blipFill>
        <p:spPr>
          <a:xfrm>
            <a:off x="1049309" y="0"/>
            <a:ext cx="10882860" cy="13716000"/>
          </a:xfrm>
        </p:spPr>
      </p:pic>
      <p:pic>
        <p:nvPicPr>
          <p:cNvPr id="15" name="Picture 14">
            <a:extLst>
              <a:ext uri="{FF2B5EF4-FFF2-40B4-BE49-F238E27FC236}">
                <a16:creationId xmlns:a16="http://schemas.microsoft.com/office/drawing/2014/main" id="{3517F0DF-C708-5143-9A7C-2B3A5D9556A9}"/>
              </a:ext>
            </a:extLst>
          </p:cNvPr>
          <p:cNvPicPr>
            <a:picLocks noChangeAspect="1"/>
          </p:cNvPicPr>
          <p:nvPr/>
        </p:nvPicPr>
        <p:blipFill rotWithShape="1">
          <a:blip r:embed="rId3">
            <a:duotone>
              <a:schemeClr val="accent5">
                <a:shade val="45000"/>
                <a:satMod val="135000"/>
              </a:schemeClr>
              <a:prstClr val="white"/>
            </a:duotone>
            <a:alphaModFix amt="40000"/>
            <a:extLst>
              <a:ext uri="{28A0092B-C50C-407E-A947-70E740481C1C}">
                <a14:useLocalDpi xmlns:a14="http://schemas.microsoft.com/office/drawing/2010/main" val="0"/>
              </a:ext>
            </a:extLst>
          </a:blip>
          <a:srcRect l="-1891" r="3" b="48328"/>
          <a:stretch/>
        </p:blipFill>
        <p:spPr>
          <a:xfrm>
            <a:off x="13763858" y="9776297"/>
            <a:ext cx="7972623" cy="4043257"/>
          </a:xfrm>
          <a:prstGeom prst="rect">
            <a:avLst/>
          </a:prstGeom>
        </p:spPr>
      </p:pic>
      <p:sp>
        <p:nvSpPr>
          <p:cNvPr id="6" name="TextBox 5">
            <a:extLst>
              <a:ext uri="{FF2B5EF4-FFF2-40B4-BE49-F238E27FC236}">
                <a16:creationId xmlns:a16="http://schemas.microsoft.com/office/drawing/2014/main" id="{F70820B5-0274-9441-A27F-FBD9D42E16F2}"/>
              </a:ext>
            </a:extLst>
          </p:cNvPr>
          <p:cNvSpPr txBox="1"/>
          <p:nvPr/>
        </p:nvSpPr>
        <p:spPr>
          <a:xfrm>
            <a:off x="8139145" y="13367573"/>
            <a:ext cx="379302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2"/>
                </a:solidFill>
              </a:rPr>
              <a:t>Image: https://</a:t>
            </a:r>
            <a:r>
              <a:rPr lang="en-US" sz="1000" dirty="0" err="1">
                <a:solidFill>
                  <a:schemeClr val="tx2"/>
                </a:solidFill>
              </a:rPr>
              <a:t>www.flickr.com</a:t>
            </a:r>
            <a:r>
              <a:rPr lang="en-US" sz="1000" dirty="0">
                <a:solidFill>
                  <a:schemeClr val="tx2"/>
                </a:solidFill>
              </a:rPr>
              <a:t>/photos/</a:t>
            </a:r>
            <a:r>
              <a:rPr lang="en-US" sz="1000" dirty="0" err="1">
                <a:solidFill>
                  <a:schemeClr val="tx2"/>
                </a:solidFill>
              </a:rPr>
              <a:t>wocintechchat</a:t>
            </a:r>
            <a:r>
              <a:rPr lang="en-US" sz="1000" dirty="0">
                <a:solidFill>
                  <a:schemeClr val="tx2"/>
                </a:solidFill>
              </a:rPr>
              <a:t>/25497475240/</a:t>
            </a:r>
          </a:p>
        </p:txBody>
      </p:sp>
    </p:spTree>
    <p:extLst>
      <p:ext uri="{BB962C8B-B14F-4D97-AF65-F5344CB8AC3E}">
        <p14:creationId xmlns:p14="http://schemas.microsoft.com/office/powerpoint/2010/main" val="402206735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29</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pic>
        <p:nvPicPr>
          <p:cNvPr id="29" name="Picture 28">
            <a:extLst>
              <a:ext uri="{FF2B5EF4-FFF2-40B4-BE49-F238E27FC236}">
                <a16:creationId xmlns:a16="http://schemas.microsoft.com/office/drawing/2014/main" id="{041D9407-BE6A-BB41-A2B0-17115AA5899F}"/>
              </a:ext>
            </a:extLst>
          </p:cNvPr>
          <p:cNvPicPr>
            <a:picLocks noChangeAspect="1"/>
          </p:cNvPicPr>
          <p:nvPr/>
        </p:nvPicPr>
        <p:blipFill>
          <a:blip r:embed="rId4"/>
          <a:stretch>
            <a:fillRect/>
          </a:stretch>
        </p:blipFill>
        <p:spPr>
          <a:xfrm>
            <a:off x="16099067" y="782231"/>
            <a:ext cx="8137524" cy="12595848"/>
          </a:xfrm>
          <a:prstGeom prst="rect">
            <a:avLst/>
          </a:prstGeom>
        </p:spPr>
      </p:pic>
      <p:pic>
        <p:nvPicPr>
          <p:cNvPr id="30" name="Picture 29">
            <a:extLst>
              <a:ext uri="{FF2B5EF4-FFF2-40B4-BE49-F238E27FC236}">
                <a16:creationId xmlns:a16="http://schemas.microsoft.com/office/drawing/2014/main" id="{0BEEE2D9-6BE6-714F-934E-C0A585B16499}"/>
              </a:ext>
            </a:extLst>
          </p:cNvPr>
          <p:cNvPicPr>
            <a:picLocks noChangeAspect="1"/>
          </p:cNvPicPr>
          <p:nvPr/>
        </p:nvPicPr>
        <p:blipFill>
          <a:blip r:embed="rId4"/>
          <a:stretch>
            <a:fillRect/>
          </a:stretch>
        </p:blipFill>
        <p:spPr>
          <a:xfrm>
            <a:off x="9474398" y="782231"/>
            <a:ext cx="8137524" cy="12595848"/>
          </a:xfrm>
          <a:prstGeom prst="rect">
            <a:avLst/>
          </a:prstGeom>
        </p:spPr>
      </p:pic>
      <p:sp>
        <p:nvSpPr>
          <p:cNvPr id="32" name="Title 3">
            <a:extLst>
              <a:ext uri="{FF2B5EF4-FFF2-40B4-BE49-F238E27FC236}">
                <a16:creationId xmlns:a16="http://schemas.microsoft.com/office/drawing/2014/main" id="{4A1E1653-4F57-C845-9BF8-871C78107F78}"/>
              </a:ext>
            </a:extLst>
          </p:cNvPr>
          <p:cNvSpPr txBox="1">
            <a:spLocks noGrp="1"/>
          </p:cNvSpPr>
          <p:nvPr>
            <p:ph type="title"/>
          </p:nvPr>
        </p:nvSpPr>
        <p:spPr>
          <a:xfrm>
            <a:off x="2266914" y="6019800"/>
            <a:ext cx="6538749" cy="1676400"/>
          </a:xfrm>
          <a:prstGeom prst="rect">
            <a:avLst/>
          </a:prstGeom>
        </p:spPr>
        <p:txBody>
          <a:bodyPr>
            <a:normAutofit fontScale="90000"/>
          </a:bodyPr>
          <a:lstStyle/>
          <a:p>
            <a:pPr algn="l"/>
            <a:r>
              <a:rPr lang="en-US" dirty="0"/>
              <a:t>Let’s Refer to the US MEC</a:t>
            </a:r>
            <a:endParaRPr dirty="0"/>
          </a:p>
        </p:txBody>
      </p:sp>
      <mc:AlternateContent xmlns:mc="http://schemas.openxmlformats.org/markup-compatibility/2006" xmlns:p14="http://schemas.microsoft.com/office/powerpoint/2010/main">
        <mc:Choice Requires="p14">
          <p:contentPart p14:bwMode="auto" r:id="rId5">
            <p14:nvContentPartPr>
              <p14:cNvPr id="35" name="Ink 34">
                <a:extLst>
                  <a:ext uri="{FF2B5EF4-FFF2-40B4-BE49-F238E27FC236}">
                    <a16:creationId xmlns:a16="http://schemas.microsoft.com/office/drawing/2014/main" id="{0C4B6A2F-E81C-CA47-A3C3-8017840F88AB}"/>
                  </a:ext>
                </a:extLst>
              </p14:cNvPr>
              <p14:cNvContentPartPr/>
              <p14:nvPr/>
            </p14:nvContentPartPr>
            <p14:xfrm rot="10800000" flipV="1">
              <a:off x="2266915" y="8144385"/>
              <a:ext cx="6400800" cy="42798"/>
            </p14:xfrm>
          </p:contentPart>
        </mc:Choice>
        <mc:Fallback xmlns="">
          <p:pic>
            <p:nvPicPr>
              <p:cNvPr id="35" name="Ink 34">
                <a:extLst>
                  <a:ext uri="{FF2B5EF4-FFF2-40B4-BE49-F238E27FC236}">
                    <a16:creationId xmlns:a16="http://schemas.microsoft.com/office/drawing/2014/main" id="{0C4B6A2F-E81C-CA47-A3C3-8017840F88AB}"/>
                  </a:ext>
                </a:extLst>
              </p:cNvPr>
              <p:cNvPicPr/>
              <p:nvPr/>
            </p:nvPicPr>
            <p:blipFill>
              <a:blip r:embed="rId6"/>
              <a:stretch>
                <a:fillRect/>
              </a:stretch>
            </p:blipFill>
            <p:spPr>
              <a:xfrm rot="10800000" flipV="1">
                <a:off x="2108146" y="7985781"/>
                <a:ext cx="6717978" cy="359647"/>
              </a:xfrm>
              <a:prstGeom prst="rect">
                <a:avLst/>
              </a:prstGeom>
            </p:spPr>
          </p:pic>
        </mc:Fallback>
      </mc:AlternateContent>
      <p:pic>
        <p:nvPicPr>
          <p:cNvPr id="39" name="Google Shape;328;p27">
            <a:extLst>
              <a:ext uri="{FF2B5EF4-FFF2-40B4-BE49-F238E27FC236}">
                <a16:creationId xmlns:a16="http://schemas.microsoft.com/office/drawing/2014/main" id="{9A5D4C1D-492B-BC48-A734-951CC585DAC7}"/>
              </a:ext>
            </a:extLst>
          </p:cNvPr>
          <p:cNvPicPr preferRelativeResize="0"/>
          <p:nvPr/>
        </p:nvPicPr>
        <p:blipFill rotWithShape="1">
          <a:blip r:embed="rId7">
            <a:alphaModFix/>
          </a:blip>
          <a:srcRect t="9100" b="9537"/>
          <a:stretch/>
        </p:blipFill>
        <p:spPr>
          <a:xfrm>
            <a:off x="10937439" y="2405096"/>
            <a:ext cx="5273040" cy="9329704"/>
          </a:xfrm>
          <a:prstGeom prst="rect">
            <a:avLst/>
          </a:prstGeom>
          <a:noFill/>
          <a:ln>
            <a:noFill/>
          </a:ln>
        </p:spPr>
      </p:pic>
      <p:pic>
        <p:nvPicPr>
          <p:cNvPr id="40" name="Google Shape;329;p27">
            <a:extLst>
              <a:ext uri="{FF2B5EF4-FFF2-40B4-BE49-F238E27FC236}">
                <a16:creationId xmlns:a16="http://schemas.microsoft.com/office/drawing/2014/main" id="{51A645BD-7AB3-E646-B8B6-292B5516A23C}"/>
              </a:ext>
            </a:extLst>
          </p:cNvPr>
          <p:cNvPicPr preferRelativeResize="0"/>
          <p:nvPr/>
        </p:nvPicPr>
        <p:blipFill rotWithShape="1">
          <a:blip r:embed="rId8">
            <a:alphaModFix/>
          </a:blip>
          <a:srcRect t="17522" b="7681"/>
          <a:stretch/>
        </p:blipFill>
        <p:spPr>
          <a:xfrm>
            <a:off x="17547948" y="2405096"/>
            <a:ext cx="5287200" cy="9329704"/>
          </a:xfrm>
          <a:prstGeom prst="rect">
            <a:avLst/>
          </a:prstGeom>
          <a:noFill/>
          <a:ln>
            <a:noFill/>
          </a:ln>
        </p:spPr>
      </p:pic>
      <mc:AlternateContent xmlns:mc="http://schemas.openxmlformats.org/markup-compatibility/2006" xmlns:p14="http://schemas.microsoft.com/office/powerpoint/2010/main">
        <mc:Choice Requires="p14">
          <p:contentPart p14:bwMode="auto" r:id="rId9">
            <p14:nvContentPartPr>
              <p14:cNvPr id="41" name="Ink 40">
                <a:extLst>
                  <a:ext uri="{FF2B5EF4-FFF2-40B4-BE49-F238E27FC236}">
                    <a16:creationId xmlns:a16="http://schemas.microsoft.com/office/drawing/2014/main" id="{35825059-D369-FC4C-B0C1-DA7372C2B11D}"/>
                  </a:ext>
                </a:extLst>
              </p14:cNvPr>
              <p14:cNvContentPartPr/>
              <p14:nvPr/>
            </p14:nvContentPartPr>
            <p14:xfrm>
              <a:off x="10937439" y="10548388"/>
              <a:ext cx="5273040" cy="1186412"/>
            </p14:xfrm>
          </p:contentPart>
        </mc:Choice>
        <mc:Fallback xmlns="">
          <p:pic>
            <p:nvPicPr>
              <p:cNvPr id="41" name="Ink 40">
                <a:extLst>
                  <a:ext uri="{FF2B5EF4-FFF2-40B4-BE49-F238E27FC236}">
                    <a16:creationId xmlns:a16="http://schemas.microsoft.com/office/drawing/2014/main" id="{35825059-D369-FC4C-B0C1-DA7372C2B11D}"/>
                  </a:ext>
                </a:extLst>
              </p:cNvPr>
              <p:cNvPicPr/>
              <p:nvPr/>
            </p:nvPicPr>
            <p:blipFill>
              <a:blip r:embed="rId10"/>
              <a:stretch>
                <a:fillRect/>
              </a:stretch>
            </p:blipFill>
            <p:spPr>
              <a:xfrm>
                <a:off x="10874442" y="10485377"/>
                <a:ext cx="5398674" cy="131207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2" name="Ink 41">
                <a:extLst>
                  <a:ext uri="{FF2B5EF4-FFF2-40B4-BE49-F238E27FC236}">
                    <a16:creationId xmlns:a16="http://schemas.microsoft.com/office/drawing/2014/main" id="{C5F1A043-6D72-754C-B796-39C5BDDE63E8}"/>
                  </a:ext>
                </a:extLst>
              </p14:cNvPr>
              <p14:cNvContentPartPr/>
              <p14:nvPr/>
            </p14:nvContentPartPr>
            <p14:xfrm>
              <a:off x="17495768" y="10434772"/>
              <a:ext cx="5273037" cy="1300028"/>
            </p14:xfrm>
          </p:contentPart>
        </mc:Choice>
        <mc:Fallback xmlns="">
          <p:pic>
            <p:nvPicPr>
              <p:cNvPr id="42" name="Ink 41">
                <a:extLst>
                  <a:ext uri="{FF2B5EF4-FFF2-40B4-BE49-F238E27FC236}">
                    <a16:creationId xmlns:a16="http://schemas.microsoft.com/office/drawing/2014/main" id="{C5F1A043-6D72-754C-B796-39C5BDDE63E8}"/>
                  </a:ext>
                </a:extLst>
              </p:cNvPr>
              <p:cNvPicPr/>
              <p:nvPr/>
            </p:nvPicPr>
            <p:blipFill>
              <a:blip r:embed="rId12"/>
              <a:stretch>
                <a:fillRect/>
              </a:stretch>
            </p:blipFill>
            <p:spPr>
              <a:xfrm>
                <a:off x="17432771" y="10371751"/>
                <a:ext cx="5398671" cy="1425709"/>
              </a:xfrm>
              <a:prstGeom prst="rect">
                <a:avLst/>
              </a:prstGeom>
            </p:spPr>
          </p:pic>
        </mc:Fallback>
      </mc:AlternateContent>
    </p:spTree>
    <p:extLst>
      <p:ext uri="{BB962C8B-B14F-4D97-AF65-F5344CB8AC3E}">
        <p14:creationId xmlns:p14="http://schemas.microsoft.com/office/powerpoint/2010/main" val="35346794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ea3e42227b_0_0"/>
          <p:cNvSpPr txBox="1">
            <a:spLocks noGrp="1"/>
          </p:cNvSpPr>
          <p:nvPr>
            <p:ph type="title"/>
          </p:nvPr>
        </p:nvSpPr>
        <p:spPr>
          <a:xfrm>
            <a:off x="3962400" y="584200"/>
            <a:ext cx="16459200" cy="1981200"/>
          </a:xfrm>
          <a:prstGeom prst="rect">
            <a:avLst/>
          </a:prstGeom>
        </p:spPr>
        <p:txBody>
          <a:bodyPr spcFirstLastPara="1" wrap="square" lIns="91400" tIns="91400" rIns="91400" bIns="91400" anchor="ctr" anchorCtr="0">
            <a:normAutofit fontScale="90000"/>
          </a:bodyPr>
          <a:lstStyle/>
          <a:p>
            <a:pPr algn="ctr"/>
            <a:r>
              <a:rPr lang="en-US" dirty="0"/>
              <a:t>Legacy of Puerto Rican Birth Control Trials</a:t>
            </a:r>
            <a:endParaRPr dirty="0"/>
          </a:p>
        </p:txBody>
      </p:sp>
      <p:pic>
        <p:nvPicPr>
          <p:cNvPr id="107" name="Google Shape;107;gea3e42227b_0_0"/>
          <p:cNvPicPr preferRelativeResize="0"/>
          <p:nvPr/>
        </p:nvPicPr>
        <p:blipFill>
          <a:blip r:embed="rId3">
            <a:alphaModFix/>
          </a:blip>
          <a:stretch>
            <a:fillRect/>
          </a:stretch>
        </p:blipFill>
        <p:spPr>
          <a:xfrm>
            <a:off x="4539524" y="3333854"/>
            <a:ext cx="15304952" cy="8589500"/>
          </a:xfrm>
          <a:prstGeom prst="rect">
            <a:avLst/>
          </a:prstGeom>
          <a:noFill/>
          <a:ln>
            <a:noFill/>
          </a:ln>
        </p:spPr>
      </p:pic>
      <p:sp>
        <p:nvSpPr>
          <p:cNvPr id="108" name="Google Shape;108;gea3e42227b_0_0"/>
          <p:cNvSpPr txBox="1"/>
          <p:nvPr/>
        </p:nvSpPr>
        <p:spPr>
          <a:xfrm>
            <a:off x="17205129" y="13131800"/>
            <a:ext cx="7556824" cy="948917"/>
          </a:xfrm>
          <a:prstGeom prst="rect">
            <a:avLst/>
          </a:prstGeom>
          <a:noFill/>
          <a:ln>
            <a:noFill/>
          </a:ln>
        </p:spPr>
        <p:txBody>
          <a:bodyPr spcFirstLastPara="1" wrap="square" lIns="182850" tIns="182850" rIns="182850" bIns="182850" anchor="t" anchorCtr="0">
            <a:spAutoFit/>
          </a:bodyPr>
          <a:lstStyle/>
          <a:p>
            <a:pPr marL="20320" marR="203200">
              <a:spcBef>
                <a:spcPts val="1000"/>
              </a:spcBef>
              <a:spcAft>
                <a:spcPts val="2200"/>
              </a:spcAft>
            </a:pPr>
            <a:r>
              <a:rPr lang="en-US" sz="1100" dirty="0">
                <a:solidFill>
                  <a:schemeClr val="tx1"/>
                </a:solidFill>
              </a:rPr>
              <a:t>The teaching of birth control methods in Puerto Rico, 1960.  (Credit: Hank Walker/The LIFE Picture Collection/Getty Images)</a:t>
            </a:r>
            <a:endParaRPr sz="1100" dirty="0">
              <a:solidFill>
                <a:schemeClr val="tx1"/>
              </a:solidFill>
            </a:endParaRPr>
          </a:p>
        </p:txBody>
      </p:sp>
      <p:sp>
        <p:nvSpPr>
          <p:cNvPr id="5" name="TextBox 4">
            <a:extLst>
              <a:ext uri="{FF2B5EF4-FFF2-40B4-BE49-F238E27FC236}">
                <a16:creationId xmlns:a16="http://schemas.microsoft.com/office/drawing/2014/main" id="{C1D846E2-42B7-DB49-8966-23C838602C8F}"/>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3</a:t>
            </a:fld>
            <a:endParaRPr lang="en-US"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30</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pic>
        <p:nvPicPr>
          <p:cNvPr id="26" name="Picture 25">
            <a:extLst>
              <a:ext uri="{FF2B5EF4-FFF2-40B4-BE49-F238E27FC236}">
                <a16:creationId xmlns:a16="http://schemas.microsoft.com/office/drawing/2014/main" id="{BC6F6A28-CCFF-DB45-8EDE-02B2114E86C7}"/>
              </a:ext>
            </a:extLst>
          </p:cNvPr>
          <p:cNvPicPr>
            <a:picLocks noChangeAspect="1"/>
          </p:cNvPicPr>
          <p:nvPr/>
        </p:nvPicPr>
        <p:blipFill>
          <a:blip r:embed="rId4"/>
          <a:stretch>
            <a:fillRect/>
          </a:stretch>
        </p:blipFill>
        <p:spPr>
          <a:xfrm>
            <a:off x="170603" y="184731"/>
            <a:ext cx="8137524" cy="12595848"/>
          </a:xfrm>
          <a:prstGeom prst="rect">
            <a:avLst/>
          </a:prstGeom>
        </p:spPr>
      </p:pic>
      <p:pic>
        <p:nvPicPr>
          <p:cNvPr id="27" name="Picture 26">
            <a:extLst>
              <a:ext uri="{FF2B5EF4-FFF2-40B4-BE49-F238E27FC236}">
                <a16:creationId xmlns:a16="http://schemas.microsoft.com/office/drawing/2014/main" id="{12CA7DC0-4C4C-F543-8E64-8FAD648A0FB2}"/>
              </a:ext>
            </a:extLst>
          </p:cNvPr>
          <p:cNvPicPr>
            <a:picLocks noChangeAspect="1"/>
          </p:cNvPicPr>
          <p:nvPr/>
        </p:nvPicPr>
        <p:blipFill>
          <a:blip r:embed="rId4"/>
          <a:stretch>
            <a:fillRect/>
          </a:stretch>
        </p:blipFill>
        <p:spPr>
          <a:xfrm>
            <a:off x="6739446" y="132064"/>
            <a:ext cx="8137524" cy="12595848"/>
          </a:xfrm>
          <a:prstGeom prst="rect">
            <a:avLst/>
          </a:prstGeom>
        </p:spPr>
      </p:pic>
      <p:sp>
        <p:nvSpPr>
          <p:cNvPr id="28" name="Title 3">
            <a:extLst>
              <a:ext uri="{FF2B5EF4-FFF2-40B4-BE49-F238E27FC236}">
                <a16:creationId xmlns:a16="http://schemas.microsoft.com/office/drawing/2014/main" id="{301CC85E-E790-4F4C-BFB0-26F487D6A268}"/>
              </a:ext>
            </a:extLst>
          </p:cNvPr>
          <p:cNvSpPr txBox="1">
            <a:spLocks noGrp="1"/>
          </p:cNvSpPr>
          <p:nvPr>
            <p:ph type="title"/>
          </p:nvPr>
        </p:nvSpPr>
        <p:spPr>
          <a:xfrm>
            <a:off x="14203679" y="6019800"/>
            <a:ext cx="9699275" cy="1676400"/>
          </a:xfrm>
          <a:prstGeom prst="rect">
            <a:avLst/>
          </a:prstGeom>
        </p:spPr>
        <p:txBody>
          <a:bodyPr/>
          <a:lstStyle/>
          <a:p>
            <a:r>
              <a:rPr lang="en-US" dirty="0"/>
              <a:t>What about their age?</a:t>
            </a:r>
            <a:endParaRPr dirty="0"/>
          </a:p>
        </p:txBody>
      </p:sp>
      <mc:AlternateContent xmlns:mc="http://schemas.openxmlformats.org/markup-compatibility/2006" xmlns:p14="http://schemas.microsoft.com/office/powerpoint/2010/main">
        <mc:Choice Requires="p14">
          <p:contentPart p14:bwMode="auto" r:id="rId5">
            <p14:nvContentPartPr>
              <p14:cNvPr id="29" name="Ink 28">
                <a:extLst>
                  <a:ext uri="{FF2B5EF4-FFF2-40B4-BE49-F238E27FC236}">
                    <a16:creationId xmlns:a16="http://schemas.microsoft.com/office/drawing/2014/main" id="{2C84E0F7-9AFA-7848-9BDF-4279CB80F6AB}"/>
                  </a:ext>
                </a:extLst>
              </p14:cNvPr>
              <p14:cNvContentPartPr/>
              <p14:nvPr/>
            </p14:nvContentPartPr>
            <p14:xfrm rot="10800000" flipV="1">
              <a:off x="14435596" y="7653402"/>
              <a:ext cx="9235440" cy="42798"/>
            </p14:xfrm>
          </p:contentPart>
        </mc:Choice>
        <mc:Fallback xmlns="">
          <p:pic>
            <p:nvPicPr>
              <p:cNvPr id="29" name="Ink 28">
                <a:extLst>
                  <a:ext uri="{FF2B5EF4-FFF2-40B4-BE49-F238E27FC236}">
                    <a16:creationId xmlns:a16="http://schemas.microsoft.com/office/drawing/2014/main" id="{2C84E0F7-9AFA-7848-9BDF-4279CB80F6AB}"/>
                  </a:ext>
                </a:extLst>
              </p:cNvPr>
              <p:cNvPicPr/>
              <p:nvPr/>
            </p:nvPicPr>
            <p:blipFill>
              <a:blip r:embed="rId6"/>
              <a:stretch>
                <a:fillRect/>
              </a:stretch>
            </p:blipFill>
            <p:spPr>
              <a:xfrm rot="10800000" flipV="1">
                <a:off x="14276824" y="7494798"/>
                <a:ext cx="9552625" cy="359647"/>
              </a:xfrm>
              <a:prstGeom prst="rect">
                <a:avLst/>
              </a:prstGeom>
            </p:spPr>
          </p:pic>
        </mc:Fallback>
      </mc:AlternateContent>
      <p:pic>
        <p:nvPicPr>
          <p:cNvPr id="30" name="Google Shape;339;p28">
            <a:extLst>
              <a:ext uri="{FF2B5EF4-FFF2-40B4-BE49-F238E27FC236}">
                <a16:creationId xmlns:a16="http://schemas.microsoft.com/office/drawing/2014/main" id="{7EEAEDA1-250B-4C4E-A33C-AFC608E7A107}"/>
              </a:ext>
            </a:extLst>
          </p:cNvPr>
          <p:cNvPicPr preferRelativeResize="0"/>
          <p:nvPr/>
        </p:nvPicPr>
        <p:blipFill rotWithShape="1">
          <a:blip r:embed="rId7">
            <a:alphaModFix/>
          </a:blip>
          <a:srcRect t="17329" b="20921"/>
          <a:stretch/>
        </p:blipFill>
        <p:spPr>
          <a:xfrm>
            <a:off x="8202838" y="1732742"/>
            <a:ext cx="5274029" cy="9370383"/>
          </a:xfrm>
          <a:prstGeom prst="rect">
            <a:avLst/>
          </a:prstGeom>
          <a:noFill/>
          <a:ln>
            <a:solidFill>
              <a:schemeClr val="bg2"/>
            </a:solidFill>
          </a:ln>
        </p:spPr>
      </p:pic>
      <p:pic>
        <p:nvPicPr>
          <p:cNvPr id="32" name="Google Shape;340;p28">
            <a:extLst>
              <a:ext uri="{FF2B5EF4-FFF2-40B4-BE49-F238E27FC236}">
                <a16:creationId xmlns:a16="http://schemas.microsoft.com/office/drawing/2014/main" id="{C1927A1B-2F93-0C47-A605-581294F020B4}"/>
              </a:ext>
            </a:extLst>
          </p:cNvPr>
          <p:cNvPicPr preferRelativeResize="0"/>
          <p:nvPr/>
        </p:nvPicPr>
        <p:blipFill rotWithShape="1">
          <a:blip r:embed="rId8">
            <a:alphaModFix/>
          </a:blip>
          <a:srcRect t="21144" b="17106"/>
          <a:stretch/>
        </p:blipFill>
        <p:spPr>
          <a:xfrm>
            <a:off x="1633642" y="1807596"/>
            <a:ext cx="5274029" cy="9317716"/>
          </a:xfrm>
          <a:prstGeom prst="rect">
            <a:avLst/>
          </a:prstGeom>
          <a:noFill/>
          <a:ln>
            <a:noFill/>
          </a:ln>
        </p:spPr>
      </p:pic>
    </p:spTree>
    <p:extLst>
      <p:ext uri="{BB962C8B-B14F-4D97-AF65-F5344CB8AC3E}">
        <p14:creationId xmlns:p14="http://schemas.microsoft.com/office/powerpoint/2010/main" val="399185066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551" name="Title 4"/>
          <p:cNvSpPr txBox="1">
            <a:spLocks noGrp="1"/>
          </p:cNvSpPr>
          <p:nvPr>
            <p:ph type="title"/>
          </p:nvPr>
        </p:nvSpPr>
        <p:spPr>
          <a:xfrm>
            <a:off x="1053611" y="4172859"/>
            <a:ext cx="7755808" cy="2685141"/>
          </a:xfrm>
          <a:prstGeom prst="rect">
            <a:avLst/>
          </a:prstGeom>
        </p:spPr>
        <p:txBody>
          <a:bodyPr>
            <a:normAutofit/>
          </a:bodyPr>
          <a:lstStyle/>
          <a:p>
            <a:r>
              <a:rPr lang="en-US" b="0" dirty="0">
                <a:solidFill>
                  <a:schemeClr val="accent1"/>
                </a:solidFill>
              </a:rPr>
              <a:t>Should you refill Audrey’s COCs?</a:t>
            </a:r>
          </a:p>
        </p:txBody>
      </p:sp>
      <p:pic>
        <p:nvPicPr>
          <p:cNvPr id="5" name="Picture Placeholder 4">
            <a:extLst>
              <a:ext uri="{FF2B5EF4-FFF2-40B4-BE49-F238E27FC236}">
                <a16:creationId xmlns:a16="http://schemas.microsoft.com/office/drawing/2014/main" id="{E6A09044-6206-294F-BD9B-009462A9500E}"/>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2482" b="2482"/>
          <a:stretch/>
        </p:blipFill>
        <p:spPr>
          <a:xfrm>
            <a:off x="9703003" y="91442"/>
            <a:ext cx="14432380" cy="13715996"/>
          </a:xfr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EDA0A3FA-DB3C-DD40-88B6-AAE31EA55A16}"/>
                  </a:ext>
                </a:extLst>
              </p14:cNvPr>
              <p14:cNvContentPartPr/>
              <p14:nvPr/>
            </p14:nvContentPartPr>
            <p14:xfrm rot="10800000">
              <a:off x="1128459" y="6704336"/>
              <a:ext cx="7680960" cy="62224"/>
            </p14:xfrm>
          </p:contentPart>
        </mc:Choice>
        <mc:Fallback xmlns="">
          <p:pic>
            <p:nvPicPr>
              <p:cNvPr id="9" name="Ink 8">
                <a:extLst>
                  <a:ext uri="{FF2B5EF4-FFF2-40B4-BE49-F238E27FC236}">
                    <a16:creationId xmlns:a16="http://schemas.microsoft.com/office/drawing/2014/main" id="{EDA0A3FA-DB3C-DD40-88B6-AAE31EA55A16}"/>
                  </a:ext>
                </a:extLst>
              </p:cNvPr>
              <p:cNvPicPr/>
              <p:nvPr/>
            </p:nvPicPr>
            <p:blipFill>
              <a:blip r:embed="rId5"/>
              <a:stretch>
                <a:fillRect/>
              </a:stretch>
            </p:blipFill>
            <p:spPr>
              <a:xfrm rot="10800000">
                <a:off x="969699" y="6545719"/>
                <a:ext cx="7998120" cy="379099"/>
              </a:xfrm>
              <a:prstGeom prst="rect">
                <a:avLst/>
              </a:prstGeom>
            </p:spPr>
          </p:pic>
        </mc:Fallback>
      </mc:AlternateContent>
      <p:sp>
        <p:nvSpPr>
          <p:cNvPr id="2" name="TextBox 1">
            <a:extLst>
              <a:ext uri="{FF2B5EF4-FFF2-40B4-BE49-F238E27FC236}">
                <a16:creationId xmlns:a16="http://schemas.microsoft.com/office/drawing/2014/main" id="{0D0B11D6-9EA3-D649-A339-E740E662C3E4}"/>
              </a:ext>
            </a:extLst>
          </p:cNvPr>
          <p:cNvSpPr txBox="1"/>
          <p:nvPr/>
        </p:nvSpPr>
        <p:spPr>
          <a:xfrm>
            <a:off x="1128459" y="7389377"/>
            <a:ext cx="10096032" cy="12003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6600" dirty="0">
                <a:solidFill>
                  <a:schemeClr val="tx1"/>
                </a:solidFill>
              </a:rPr>
              <a:t>What does 2 + 2 + 1 equal?</a:t>
            </a:r>
            <a:endParaRPr kumimoji="0" lang="en-US" sz="66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362326716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32</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 name="Rectangle 1">
            <a:extLst>
              <a:ext uri="{FF2B5EF4-FFF2-40B4-BE49-F238E27FC236}">
                <a16:creationId xmlns:a16="http://schemas.microsoft.com/office/drawing/2014/main" id="{4F5CEF8A-B230-A54B-AF95-5C50C4F0149F}"/>
              </a:ext>
            </a:extLst>
          </p:cNvPr>
          <p:cNvSpPr/>
          <p:nvPr/>
        </p:nvSpPr>
        <p:spPr>
          <a:xfrm>
            <a:off x="10679930" y="2330728"/>
            <a:ext cx="12270282" cy="9054544"/>
          </a:xfrm>
          <a:prstGeom prst="rect">
            <a:avLst/>
          </a:prstGeom>
          <a:solidFill>
            <a:srgbClr val="263951"/>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 name="Title 3">
            <a:extLst>
              <a:ext uri="{FF2B5EF4-FFF2-40B4-BE49-F238E27FC236}">
                <a16:creationId xmlns:a16="http://schemas.microsoft.com/office/drawing/2014/main" id="{1F08241D-B6BF-1E48-BB8C-4FDDCEE03C70}"/>
              </a:ext>
            </a:extLst>
          </p:cNvPr>
          <p:cNvSpPr txBox="1">
            <a:spLocks noGrp="1"/>
          </p:cNvSpPr>
          <p:nvPr>
            <p:ph type="title"/>
          </p:nvPr>
        </p:nvSpPr>
        <p:spPr>
          <a:xfrm>
            <a:off x="11138059" y="2375188"/>
            <a:ext cx="9783174" cy="1941419"/>
          </a:xfrm>
          <a:prstGeom prst="rect">
            <a:avLst/>
          </a:prstGeom>
        </p:spPr>
        <p:txBody>
          <a:bodyPr anchor="t">
            <a:noAutofit/>
          </a:bodyPr>
          <a:lstStyle/>
          <a:p>
            <a:pPr>
              <a:lnSpc>
                <a:spcPts val="12500"/>
              </a:lnSpc>
            </a:pPr>
            <a:r>
              <a:rPr lang="en-US" sz="8800" b="0" dirty="0"/>
              <a:t>Consider Vasectomy?</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D952766D-DF11-9342-96D4-6A554A094132}"/>
                  </a:ext>
                </a:extLst>
              </p14:cNvPr>
              <p14:cNvContentPartPr/>
              <p14:nvPr/>
            </p14:nvContentPartPr>
            <p14:xfrm rot="10800000" flipH="1">
              <a:off x="11138059" y="4275124"/>
              <a:ext cx="11152074" cy="82966"/>
            </p14:xfrm>
          </p:contentPart>
        </mc:Choice>
        <mc:Fallback xmlns="">
          <p:pic>
            <p:nvPicPr>
              <p:cNvPr id="28" name="Ink 27">
                <a:extLst>
                  <a:ext uri="{FF2B5EF4-FFF2-40B4-BE49-F238E27FC236}">
                    <a16:creationId xmlns:a16="http://schemas.microsoft.com/office/drawing/2014/main" id="{D952766D-DF11-9342-96D4-6A554A094132}"/>
                  </a:ext>
                </a:extLst>
              </p:cNvPr>
              <p:cNvPicPr/>
              <p:nvPr/>
            </p:nvPicPr>
            <p:blipFill>
              <a:blip r:embed="rId5"/>
              <a:stretch>
                <a:fillRect/>
              </a:stretch>
            </p:blipFill>
            <p:spPr>
              <a:xfrm rot="10800000" flipH="1">
                <a:off x="10979289" y="4116734"/>
                <a:ext cx="11469254" cy="399386"/>
              </a:xfrm>
              <a:prstGeom prst="rect">
                <a:avLst/>
              </a:prstGeom>
            </p:spPr>
          </p:pic>
        </mc:Fallback>
      </mc:AlternateContent>
      <p:sp>
        <p:nvSpPr>
          <p:cNvPr id="29" name="Content Placeholder 2">
            <a:extLst>
              <a:ext uri="{FF2B5EF4-FFF2-40B4-BE49-F238E27FC236}">
                <a16:creationId xmlns:a16="http://schemas.microsoft.com/office/drawing/2014/main" id="{6BE63E22-C5DD-CC41-B143-15491757E37E}"/>
              </a:ext>
            </a:extLst>
          </p:cNvPr>
          <p:cNvSpPr txBox="1">
            <a:spLocks/>
          </p:cNvSpPr>
          <p:nvPr/>
        </p:nvSpPr>
        <p:spPr>
          <a:xfrm>
            <a:off x="11138059" y="5313379"/>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tx2"/>
                </a:solidFill>
              </a:rPr>
              <a:t>Often overlooked during contraceptive counseling </a:t>
            </a:r>
          </a:p>
          <a:p>
            <a:pPr hangingPunct="1">
              <a:buClr>
                <a:schemeClr val="accent4"/>
              </a:buClr>
            </a:pPr>
            <a:r>
              <a:rPr lang="en-US" sz="5400" b="0" dirty="0">
                <a:solidFill>
                  <a:schemeClr val="tx2"/>
                </a:solidFill>
              </a:rPr>
              <a:t>Safer than tubal ligation, especially for people with medical conditions </a:t>
            </a:r>
          </a:p>
          <a:p>
            <a:pPr hangingPunct="1">
              <a:buClr>
                <a:schemeClr val="accent4"/>
              </a:buClr>
            </a:pPr>
            <a:r>
              <a:rPr lang="en-US" sz="5400" b="0" dirty="0">
                <a:solidFill>
                  <a:schemeClr val="tx2"/>
                </a:solidFill>
              </a:rPr>
              <a:t>Consider for people in stable relationships who have completed childbearing</a:t>
            </a:r>
          </a:p>
        </p:txBody>
      </p:sp>
      <p:sp>
        <p:nvSpPr>
          <p:cNvPr id="35" name="TextBox 34">
            <a:extLst>
              <a:ext uri="{FF2B5EF4-FFF2-40B4-BE49-F238E27FC236}">
                <a16:creationId xmlns:a16="http://schemas.microsoft.com/office/drawing/2014/main" id="{BD15EBA0-5282-9847-B6D1-6A16C2180522}"/>
              </a:ext>
            </a:extLst>
          </p:cNvPr>
          <p:cNvSpPr txBox="1"/>
          <p:nvPr/>
        </p:nvSpPr>
        <p:spPr>
          <a:xfrm>
            <a:off x="23534089" y="13408023"/>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2"/>
                </a:solidFill>
              </a:rPr>
              <a:t>Image: RHAP</a:t>
            </a:r>
          </a:p>
        </p:txBody>
      </p:sp>
      <p:pic>
        <p:nvPicPr>
          <p:cNvPr id="39" name="Picture 38">
            <a:extLst>
              <a:ext uri="{FF2B5EF4-FFF2-40B4-BE49-F238E27FC236}">
                <a16:creationId xmlns:a16="http://schemas.microsoft.com/office/drawing/2014/main" id="{32BFE270-A10D-7B48-BEA5-5BBA4AB4CC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8582" y="-553545"/>
            <a:ext cx="8280400" cy="13716000"/>
          </a:xfrm>
          <a:prstGeom prst="rect">
            <a:avLst/>
          </a:prstGeom>
        </p:spPr>
      </p:pic>
    </p:spTree>
    <p:extLst>
      <p:ext uri="{BB962C8B-B14F-4D97-AF65-F5344CB8AC3E}">
        <p14:creationId xmlns:p14="http://schemas.microsoft.com/office/powerpoint/2010/main" val="336822753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35255D-9037-5048-8C27-DD1E0F97F7DC}"/>
              </a:ext>
            </a:extLst>
          </p:cNvPr>
          <p:cNvSpPr/>
          <p:nvPr/>
        </p:nvSpPr>
        <p:spPr>
          <a:xfrm>
            <a:off x="12192000" y="0"/>
            <a:ext cx="12192000" cy="13716000"/>
          </a:xfrm>
          <a:prstGeom prst="rect">
            <a:avLst/>
          </a:prstGeom>
          <a:solidFill>
            <a:schemeClr val="accent3">
              <a:alpha val="7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9219" y="12910378"/>
            <a:ext cx="512802"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0848" y="3186038"/>
            <a:ext cx="7062755" cy="1732842"/>
          </a:xfrm>
          <a:prstGeom prst="rect">
            <a:avLst/>
          </a:prstGeom>
        </p:spPr>
        <p:txBody>
          <a:bodyPr anchor="t">
            <a:noAutofit/>
          </a:bodyPr>
          <a:lstStyle/>
          <a:p>
            <a:pPr>
              <a:lnSpc>
                <a:spcPts val="12500"/>
              </a:lnSpc>
            </a:pPr>
            <a:r>
              <a:rPr lang="en-US" sz="8800" b="0" dirty="0"/>
              <a:t>Learning Points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920848" y="5272075"/>
              <a:ext cx="658368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62079" y="5113685"/>
                <a:ext cx="690085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20848" y="5874168"/>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tx1"/>
                </a:solidFill>
              </a:rPr>
              <a:t>Minor contraindications can be additive if they have the same pathway </a:t>
            </a:r>
          </a:p>
          <a:p>
            <a:pPr hangingPunct="1">
              <a:buClr>
                <a:schemeClr val="accent4"/>
              </a:buClr>
            </a:pPr>
            <a:r>
              <a:rPr lang="en-US" sz="5400" b="0" dirty="0">
                <a:solidFill>
                  <a:schemeClr val="tx1"/>
                </a:solidFill>
              </a:rPr>
              <a:t>2 + 2 can sometimes ≈ 3 </a:t>
            </a:r>
          </a:p>
          <a:p>
            <a:pPr hangingPunct="1">
              <a:buClr>
                <a:schemeClr val="accent4"/>
              </a:buClr>
            </a:pPr>
            <a:r>
              <a:rPr lang="en-US" sz="5400" b="0" dirty="0">
                <a:solidFill>
                  <a:schemeClr val="accent1"/>
                </a:solidFill>
              </a:rPr>
              <a:t>Don’t forget about options for permanent contraception</a:t>
            </a:r>
          </a:p>
        </p:txBody>
      </p:sp>
      <p:pic>
        <p:nvPicPr>
          <p:cNvPr id="6" name="Picture Placeholder 5">
            <a:extLst>
              <a:ext uri="{FF2B5EF4-FFF2-40B4-BE49-F238E27FC236}">
                <a16:creationId xmlns:a16="http://schemas.microsoft.com/office/drawing/2014/main" id="{76789885-ECC3-7449-B770-678476AFC629}"/>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18441" b="-18441"/>
          <a:stretch/>
        </p:blipFill>
        <p:spPr>
          <a:xfrm>
            <a:off x="12610987" y="-912816"/>
            <a:ext cx="11354025" cy="15541631"/>
          </a:xfrm>
        </p:spPr>
      </p:pic>
    </p:spTree>
    <p:extLst>
      <p:ext uri="{BB962C8B-B14F-4D97-AF65-F5344CB8AC3E}">
        <p14:creationId xmlns:p14="http://schemas.microsoft.com/office/powerpoint/2010/main" val="272591344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50303"/>
          <a:stretch/>
        </p:blipFill>
        <p:spPr>
          <a:xfrm>
            <a:off x="6227193" y="8432342"/>
            <a:ext cx="11048642" cy="5389087"/>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Julie</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2308324"/>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17 year old G2P0.</a:t>
            </a:r>
          </a:p>
          <a:p>
            <a:pPr indent="-136922" hangingPunct="1">
              <a:spcBef>
                <a:spcPct val="0"/>
              </a:spcBef>
              <a:spcAft>
                <a:spcPct val="0"/>
              </a:spcAft>
              <a:buClr>
                <a:schemeClr val="accent3"/>
              </a:buClr>
              <a:buSzPct val="100000"/>
              <a:buFontTx/>
              <a:buChar char="•"/>
            </a:pPr>
            <a:r>
              <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 is interested in learning more about IUDs</a:t>
            </a:r>
            <a:endParaRPr lang="en-US" altLang="en-US" sz="4800" dirty="0">
              <a:solidFill>
                <a:schemeClr val="tx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6" name="TextBox 5">
            <a:extLst>
              <a:ext uri="{FF2B5EF4-FFF2-40B4-BE49-F238E27FC236}">
                <a16:creationId xmlns:a16="http://schemas.microsoft.com/office/drawing/2014/main" id="{F70820B5-0274-9441-A27F-FBD9D42E16F2}"/>
              </a:ext>
            </a:extLst>
          </p:cNvPr>
          <p:cNvSpPr txBox="1"/>
          <p:nvPr/>
        </p:nvSpPr>
        <p:spPr>
          <a:xfrm>
            <a:off x="20590976" y="13377448"/>
            <a:ext cx="379302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2"/>
                </a:solidFill>
                <a:latin typeface="+mn-lt"/>
                <a:ea typeface="Times"/>
                <a:cs typeface="Times"/>
                <a:sym typeface="Times"/>
              </a:rPr>
              <a:t>Image: https://</a:t>
            </a:r>
            <a:r>
              <a:rPr lang="en-US" sz="1000" dirty="0" err="1">
                <a:solidFill>
                  <a:schemeClr val="tx2"/>
                </a:solidFill>
                <a:latin typeface="+mn-lt"/>
                <a:ea typeface="Times"/>
                <a:cs typeface="Times"/>
                <a:sym typeface="Times"/>
              </a:rPr>
              <a:t>www.flickr.com</a:t>
            </a:r>
            <a:r>
              <a:rPr lang="en-US" sz="1000" dirty="0">
                <a:solidFill>
                  <a:schemeClr val="tx2"/>
                </a:solidFill>
                <a:latin typeface="+mn-lt"/>
                <a:ea typeface="Times"/>
                <a:cs typeface="Times"/>
                <a:sym typeface="Times"/>
              </a:rPr>
              <a:t>/photos/</a:t>
            </a:r>
            <a:r>
              <a:rPr lang="en-US" sz="1000" dirty="0" err="1">
                <a:solidFill>
                  <a:schemeClr val="tx2"/>
                </a:solidFill>
                <a:latin typeface="+mn-lt"/>
                <a:ea typeface="Times"/>
                <a:cs typeface="Times"/>
                <a:sym typeface="Times"/>
              </a:rPr>
              <a:t>wocintechchat</a:t>
            </a:r>
            <a:r>
              <a:rPr lang="en-US" sz="1000" dirty="0">
                <a:solidFill>
                  <a:schemeClr val="tx2"/>
                </a:solidFill>
                <a:latin typeface="+mn-lt"/>
                <a:ea typeface="Times"/>
                <a:cs typeface="Times"/>
                <a:sym typeface="Times"/>
              </a:rPr>
              <a:t>/21911139353/</a:t>
            </a:r>
            <a:endParaRPr lang="en-US" sz="1000" dirty="0">
              <a:solidFill>
                <a:schemeClr val="tx2"/>
              </a:solidFill>
              <a:latin typeface="+mn-lt"/>
            </a:endParaRPr>
          </a:p>
        </p:txBody>
      </p:sp>
      <p:sp>
        <p:nvSpPr>
          <p:cNvPr id="11" name="TextBox 10">
            <a:extLst>
              <a:ext uri="{FF2B5EF4-FFF2-40B4-BE49-F238E27FC236}">
                <a16:creationId xmlns:a16="http://schemas.microsoft.com/office/drawing/2014/main" id="{A9C7161B-5199-D145-9F92-24B7CAC63963}"/>
              </a:ext>
            </a:extLst>
          </p:cNvPr>
          <p:cNvSpPr txBox="1"/>
          <p:nvPr/>
        </p:nvSpPr>
        <p:spPr>
          <a:xfrm>
            <a:off x="328354" y="12943490"/>
            <a:ext cx="47625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34</a:t>
            </a:fld>
            <a:endParaRPr lang="en-US" sz="2000" dirty="0"/>
          </a:p>
        </p:txBody>
      </p:sp>
      <p:pic>
        <p:nvPicPr>
          <p:cNvPr id="7" name="Picture Placeholder 6">
            <a:extLst>
              <a:ext uri="{FF2B5EF4-FFF2-40B4-BE49-F238E27FC236}">
                <a16:creationId xmlns:a16="http://schemas.microsoft.com/office/drawing/2014/main" id="{BC74125A-385D-444A-B8A5-073F00A45DED}"/>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35756" r="11350"/>
          <a:stretch/>
        </p:blipFill>
        <p:spPr>
          <a:xfrm>
            <a:off x="1049309" y="0"/>
            <a:ext cx="10882860" cy="13716000"/>
          </a:xfrm>
        </p:spPr>
      </p:pic>
      <p:pic>
        <p:nvPicPr>
          <p:cNvPr id="15" name="Picture 14">
            <a:extLst>
              <a:ext uri="{FF2B5EF4-FFF2-40B4-BE49-F238E27FC236}">
                <a16:creationId xmlns:a16="http://schemas.microsoft.com/office/drawing/2014/main" id="{DBB8BD5E-EA84-9449-926D-4CDE4EE6961E}"/>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428"/>
          <a:stretch/>
        </p:blipFill>
        <p:spPr>
          <a:xfrm>
            <a:off x="19519409" y="-439682"/>
            <a:ext cx="4864591" cy="9452684"/>
          </a:xfrm>
          <a:prstGeom prst="rect">
            <a:avLst/>
          </a:prstGeom>
        </p:spPr>
      </p:pic>
    </p:spTree>
    <p:extLst>
      <p:ext uri="{BB962C8B-B14F-4D97-AF65-F5344CB8AC3E}">
        <p14:creationId xmlns:p14="http://schemas.microsoft.com/office/powerpoint/2010/main" val="298299913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079418" y="7347337"/>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35</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D3943ABF-1814-1942-A2CE-A29ADBE53902}"/>
              </a:ext>
            </a:extLst>
          </p:cNvPr>
          <p:cNvSpPr txBox="1">
            <a:spLocks noGrp="1"/>
          </p:cNvSpPr>
          <p:nvPr>
            <p:ph type="title"/>
          </p:nvPr>
        </p:nvSpPr>
        <p:spPr>
          <a:xfrm>
            <a:off x="6141004" y="422040"/>
            <a:ext cx="12246932" cy="1676400"/>
          </a:xfrm>
          <a:prstGeom prst="rect">
            <a:avLst/>
          </a:prstGeom>
        </p:spPr>
        <p:txBody>
          <a:bodyPr>
            <a:normAutofit fontScale="90000"/>
          </a:bodyPr>
          <a:lstStyle/>
          <a:p>
            <a:r>
              <a:rPr lang="en-US" dirty="0"/>
              <a:t>Contraception and Depression</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7FD2F229-9AD6-B64E-8F32-C9267A46F383}"/>
                  </a:ext>
                </a:extLst>
              </p14:cNvPr>
              <p14:cNvContentPartPr/>
              <p14:nvPr/>
            </p14:nvContentPartPr>
            <p14:xfrm rot="10800000" flipV="1">
              <a:off x="6732350" y="2036410"/>
              <a:ext cx="11064240" cy="42798"/>
            </p14:xfrm>
          </p:contentPart>
        </mc:Choice>
        <mc:Fallback xmlns="">
          <p:pic>
            <p:nvPicPr>
              <p:cNvPr id="27" name="Ink 26">
                <a:extLst>
                  <a:ext uri="{FF2B5EF4-FFF2-40B4-BE49-F238E27FC236}">
                    <a16:creationId xmlns:a16="http://schemas.microsoft.com/office/drawing/2014/main" id="{7FD2F229-9AD6-B64E-8F32-C9267A46F383}"/>
                  </a:ext>
                </a:extLst>
              </p:cNvPr>
              <p:cNvPicPr/>
              <p:nvPr/>
            </p:nvPicPr>
            <p:blipFill>
              <a:blip r:embed="rId5"/>
              <a:stretch>
                <a:fillRect/>
              </a:stretch>
            </p:blipFill>
            <p:spPr>
              <a:xfrm rot="10800000" flipV="1">
                <a:off x="6573580" y="1877806"/>
                <a:ext cx="11381421" cy="359647"/>
              </a:xfrm>
              <a:prstGeom prst="rect">
                <a:avLst/>
              </a:prstGeom>
            </p:spPr>
          </p:pic>
        </mc:Fallback>
      </mc:AlternateContent>
      <p:grpSp>
        <p:nvGrpSpPr>
          <p:cNvPr id="28" name="Group 27">
            <a:extLst>
              <a:ext uri="{FF2B5EF4-FFF2-40B4-BE49-F238E27FC236}">
                <a16:creationId xmlns:a16="http://schemas.microsoft.com/office/drawing/2014/main" id="{5516C420-EC57-424D-B0BF-2E92DCB3407B}"/>
              </a:ext>
            </a:extLst>
          </p:cNvPr>
          <p:cNvGrpSpPr/>
          <p:nvPr/>
        </p:nvGrpSpPr>
        <p:grpSpPr>
          <a:xfrm>
            <a:off x="3603458" y="2641002"/>
            <a:ext cx="17322024" cy="9565950"/>
            <a:chOff x="3603458" y="2641002"/>
            <a:chExt cx="17322024" cy="9565950"/>
          </a:xfrm>
        </p:grpSpPr>
        <p:sp>
          <p:nvSpPr>
            <p:cNvPr id="29" name="Rectangle 28">
              <a:extLst>
                <a:ext uri="{FF2B5EF4-FFF2-40B4-BE49-F238E27FC236}">
                  <a16:creationId xmlns:a16="http://schemas.microsoft.com/office/drawing/2014/main" id="{E3DCAFE6-328C-6742-BC37-D314AD878454}"/>
                </a:ext>
              </a:extLst>
            </p:cNvPr>
            <p:cNvSpPr/>
            <p:nvPr/>
          </p:nvSpPr>
          <p:spPr>
            <a:xfrm>
              <a:off x="3603458" y="2641002"/>
              <a:ext cx="17322024" cy="9565950"/>
            </a:xfrm>
            <a:prstGeom prst="rect">
              <a:avLst/>
            </a:prstGeom>
            <a:solidFill>
              <a:schemeClr val="tx1"/>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0" name="Google Shape;379;p32">
              <a:extLst>
                <a:ext uri="{FF2B5EF4-FFF2-40B4-BE49-F238E27FC236}">
                  <a16:creationId xmlns:a16="http://schemas.microsoft.com/office/drawing/2014/main" id="{1AFC0362-B5BC-E541-B500-054644A42C5D}"/>
                </a:ext>
              </a:extLst>
            </p:cNvPr>
            <p:cNvPicPr preferRelativeResize="0"/>
            <p:nvPr/>
          </p:nvPicPr>
          <p:blipFill rotWithShape="1">
            <a:blip r:embed="rId6">
              <a:alphaModFix/>
            </a:blip>
            <a:srcRect t="24381" r="7370"/>
            <a:stretch/>
          </p:blipFill>
          <p:spPr>
            <a:xfrm>
              <a:off x="3753402" y="3220336"/>
              <a:ext cx="10078610" cy="8749700"/>
            </a:xfrm>
            <a:prstGeom prst="rect">
              <a:avLst/>
            </a:prstGeom>
            <a:noFill/>
            <a:ln>
              <a:noFill/>
            </a:ln>
          </p:spPr>
        </p:pic>
        <p:pic>
          <p:nvPicPr>
            <p:cNvPr id="32" name="Google Shape;380;p32">
              <a:extLst>
                <a:ext uri="{FF2B5EF4-FFF2-40B4-BE49-F238E27FC236}">
                  <a16:creationId xmlns:a16="http://schemas.microsoft.com/office/drawing/2014/main" id="{6CDD556B-A0FE-6240-9CB9-3B6D87512A49}"/>
                </a:ext>
              </a:extLst>
            </p:cNvPr>
            <p:cNvPicPr preferRelativeResize="0"/>
            <p:nvPr/>
          </p:nvPicPr>
          <p:blipFill rotWithShape="1">
            <a:blip r:embed="rId6">
              <a:alphaModFix/>
            </a:blip>
            <a:srcRect l="69455" t="1788" r="614" b="83771"/>
            <a:stretch/>
          </p:blipFill>
          <p:spPr>
            <a:xfrm>
              <a:off x="13902804" y="4343924"/>
              <a:ext cx="6677664" cy="3486945"/>
            </a:xfrm>
            <a:prstGeom prst="rect">
              <a:avLst/>
            </a:prstGeom>
            <a:noFill/>
            <a:ln>
              <a:noFill/>
            </a:ln>
          </p:spPr>
        </p:pic>
        <p:sp>
          <p:nvSpPr>
            <p:cNvPr id="35" name="Google Shape;381;p32">
              <a:extLst>
                <a:ext uri="{FF2B5EF4-FFF2-40B4-BE49-F238E27FC236}">
                  <a16:creationId xmlns:a16="http://schemas.microsoft.com/office/drawing/2014/main" id="{29F6FC87-9E9C-D348-A7A2-7438547DE3A7}"/>
                </a:ext>
              </a:extLst>
            </p:cNvPr>
            <p:cNvSpPr txBox="1"/>
            <p:nvPr/>
          </p:nvSpPr>
          <p:spPr>
            <a:xfrm>
              <a:off x="13859832" y="8411247"/>
              <a:ext cx="6677664"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chemeClr val="dk1"/>
                  </a:solidFill>
                  <a:latin typeface="Arial"/>
                  <a:ea typeface="Arial"/>
                  <a:cs typeface="Arial"/>
                  <a:sym typeface="Arial"/>
                </a:rPr>
                <a:t>Skovlund</a:t>
              </a:r>
              <a:r>
                <a:rPr lang="en-US" sz="3200" dirty="0">
                  <a:solidFill>
                    <a:schemeClr val="dk1"/>
                  </a:solidFill>
                  <a:latin typeface="Arial"/>
                  <a:ea typeface="Arial"/>
                  <a:cs typeface="Arial"/>
                  <a:sym typeface="Arial"/>
                </a:rPr>
                <a:t>, Charlotte Wessel, et al. "Association of hormonal contraception with depression." </a:t>
              </a:r>
              <a:r>
                <a:rPr lang="en-US" sz="3200" i="1" dirty="0">
                  <a:solidFill>
                    <a:schemeClr val="dk1"/>
                  </a:solidFill>
                  <a:latin typeface="Arial"/>
                  <a:ea typeface="Arial"/>
                  <a:cs typeface="Arial"/>
                  <a:sym typeface="Arial"/>
                </a:rPr>
                <a:t>JAMA psychiatry</a:t>
              </a:r>
              <a:r>
                <a:rPr lang="en-US" sz="3200" dirty="0">
                  <a:solidFill>
                    <a:schemeClr val="dk1"/>
                  </a:solidFill>
                  <a:latin typeface="Arial"/>
                  <a:ea typeface="Arial"/>
                  <a:cs typeface="Arial"/>
                  <a:sym typeface="Arial"/>
                </a:rPr>
                <a:t> 73.11 (2016)</a:t>
              </a:r>
              <a:endParaRPr sz="3200" dirty="0"/>
            </a:p>
          </p:txBody>
        </p:sp>
      </p:grpSp>
    </p:spTree>
    <p:extLst>
      <p:ext uri="{BB962C8B-B14F-4D97-AF65-F5344CB8AC3E}">
        <p14:creationId xmlns:p14="http://schemas.microsoft.com/office/powerpoint/2010/main" val="344327968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36</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Rectangle 25">
            <a:extLst>
              <a:ext uri="{FF2B5EF4-FFF2-40B4-BE49-F238E27FC236}">
                <a16:creationId xmlns:a16="http://schemas.microsoft.com/office/drawing/2014/main" id="{09F48676-379C-A445-8380-0E4EF5E296F3}"/>
              </a:ext>
            </a:extLst>
          </p:cNvPr>
          <p:cNvSpPr/>
          <p:nvPr/>
        </p:nvSpPr>
        <p:spPr>
          <a:xfrm>
            <a:off x="9465869" y="4108626"/>
            <a:ext cx="12161538" cy="4689203"/>
          </a:xfrm>
          <a:prstGeom prst="rect">
            <a:avLst/>
          </a:prstGeom>
          <a:solidFill>
            <a:schemeClr val="tx1"/>
          </a:solidFill>
          <a:ln w="254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 name="Rectangle 7">
            <a:extLst>
              <a:ext uri="{FF2B5EF4-FFF2-40B4-BE49-F238E27FC236}">
                <a16:creationId xmlns:a16="http://schemas.microsoft.com/office/drawing/2014/main" id="{A48798DD-A779-8B49-A10F-C3A6ECF73E0B}"/>
              </a:ext>
            </a:extLst>
          </p:cNvPr>
          <p:cNvSpPr txBox="1">
            <a:spLocks noGrp="1"/>
          </p:cNvSpPr>
          <p:nvPr>
            <p:ph type="sldNum" sz="quarter" idx="2"/>
          </p:nvPr>
        </p:nvSpPr>
        <p:spPr>
          <a:xfrm>
            <a:off x="306254" y="12891838"/>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dirty="0"/>
          </a:p>
        </p:txBody>
      </p:sp>
      <p:sp>
        <p:nvSpPr>
          <p:cNvPr id="28" name="Title 3">
            <a:extLst>
              <a:ext uri="{FF2B5EF4-FFF2-40B4-BE49-F238E27FC236}">
                <a16:creationId xmlns:a16="http://schemas.microsoft.com/office/drawing/2014/main" id="{B7426B22-8CF5-FA46-8429-12D05BDA62E1}"/>
              </a:ext>
            </a:extLst>
          </p:cNvPr>
          <p:cNvSpPr txBox="1">
            <a:spLocks noGrp="1"/>
          </p:cNvSpPr>
          <p:nvPr>
            <p:ph type="title"/>
          </p:nvPr>
        </p:nvSpPr>
        <p:spPr>
          <a:xfrm>
            <a:off x="2476500" y="1143000"/>
            <a:ext cx="19431000" cy="1676400"/>
          </a:xfrm>
          <a:prstGeom prst="rect">
            <a:avLst/>
          </a:prstGeom>
        </p:spPr>
        <p:txBody>
          <a:bodyPr/>
          <a:lstStyle/>
          <a:p>
            <a:r>
              <a:rPr lang="en-US" dirty="0"/>
              <a:t>Different Types of IUD</a:t>
            </a:r>
            <a:endParaRPr dirty="0"/>
          </a:p>
        </p:txBody>
      </p:sp>
      <p:sp>
        <p:nvSpPr>
          <p:cNvPr id="29" name="Rectangle 13">
            <a:extLst>
              <a:ext uri="{FF2B5EF4-FFF2-40B4-BE49-F238E27FC236}">
                <a16:creationId xmlns:a16="http://schemas.microsoft.com/office/drawing/2014/main" id="{075775A3-CC87-034B-9B6E-FA7648A6C72F}"/>
              </a:ext>
            </a:extLst>
          </p:cNvPr>
          <p:cNvSpPr/>
          <p:nvPr/>
        </p:nvSpPr>
        <p:spPr>
          <a:xfrm>
            <a:off x="2721429" y="8797831"/>
            <a:ext cx="5329645" cy="1676401"/>
          </a:xfrm>
          <a:prstGeom prst="rect">
            <a:avLst/>
          </a:prstGeom>
          <a:solidFill>
            <a:schemeClr val="tx1">
              <a:lumMod val="95000"/>
            </a:schemeClr>
          </a:solidFill>
          <a:ln w="12700">
            <a:solidFill>
              <a:schemeClr val="bg1"/>
            </a:solidFill>
            <a:miter lim="400000"/>
          </a:ln>
        </p:spPr>
        <p:txBody>
          <a:bodyPr tIns="91439" bIns="91439" anchor="ctr"/>
          <a:lstStyle/>
          <a:p>
            <a:endParaRPr b="1" dirty="0">
              <a:latin typeface="Tw Cen MT" panose="020B0602020104020603" pitchFamily="34" charset="77"/>
            </a:endParaRPr>
          </a:p>
        </p:txBody>
      </p:sp>
      <p:sp>
        <p:nvSpPr>
          <p:cNvPr id="30" name="Rectangle 15">
            <a:extLst>
              <a:ext uri="{FF2B5EF4-FFF2-40B4-BE49-F238E27FC236}">
                <a16:creationId xmlns:a16="http://schemas.microsoft.com/office/drawing/2014/main" id="{F8630D1A-246E-1049-BCB4-4AB05BDB3D4E}"/>
              </a:ext>
            </a:extLst>
          </p:cNvPr>
          <p:cNvSpPr/>
          <p:nvPr/>
        </p:nvSpPr>
        <p:spPr>
          <a:xfrm>
            <a:off x="9465869" y="8785198"/>
            <a:ext cx="12161538" cy="1676403"/>
          </a:xfrm>
          <a:prstGeom prst="rect">
            <a:avLst/>
          </a:prstGeom>
          <a:solidFill>
            <a:schemeClr val="tx1">
              <a:lumMod val="95000"/>
            </a:schemeClr>
          </a:solidFill>
          <a:ln w="12700">
            <a:solidFill>
              <a:schemeClr val="bg1"/>
            </a:solidFill>
            <a:miter lim="400000"/>
          </a:ln>
        </p:spPr>
        <p:txBody>
          <a:bodyPr tIns="91439" bIns="91439" anchor="ctr"/>
          <a:lstStyle/>
          <a:p>
            <a:endParaRPr b="1" dirty="0">
              <a:latin typeface="Tw Cen MT" panose="020B0602020104020603" pitchFamily="34" charset="77"/>
            </a:endParaRPr>
          </a:p>
        </p:txBody>
      </p:sp>
      <p:sp>
        <p:nvSpPr>
          <p:cNvPr id="32" name="TextBox 16">
            <a:extLst>
              <a:ext uri="{FF2B5EF4-FFF2-40B4-BE49-F238E27FC236}">
                <a16:creationId xmlns:a16="http://schemas.microsoft.com/office/drawing/2014/main" id="{F5FD9339-3A61-0D4B-AC47-657FB3B7C360}"/>
              </a:ext>
            </a:extLst>
          </p:cNvPr>
          <p:cNvSpPr txBox="1"/>
          <p:nvPr/>
        </p:nvSpPr>
        <p:spPr>
          <a:xfrm>
            <a:off x="3179353" y="9293778"/>
            <a:ext cx="4466048" cy="86177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defRPr sz="3200"/>
            </a:lvl1pPr>
          </a:lstStyle>
          <a:p>
            <a:r>
              <a:rPr lang="en-US" sz="4400" b="1" dirty="0">
                <a:solidFill>
                  <a:schemeClr val="bg2"/>
                </a:solidFill>
                <a:latin typeface="Tw Cen MT" panose="020B0602020104020603" pitchFamily="34" charset="77"/>
              </a:rPr>
              <a:t>Paragard</a:t>
            </a:r>
            <a:endParaRPr sz="4400" b="1" dirty="0">
              <a:solidFill>
                <a:schemeClr val="bg2"/>
              </a:solidFill>
              <a:latin typeface="Tw Cen MT" panose="020B0602020104020603" pitchFamily="34" charset="77"/>
            </a:endParaRPr>
          </a:p>
        </p:txBody>
      </p:sp>
      <p:sp>
        <p:nvSpPr>
          <p:cNvPr id="35" name="TextBox 18">
            <a:extLst>
              <a:ext uri="{FF2B5EF4-FFF2-40B4-BE49-F238E27FC236}">
                <a16:creationId xmlns:a16="http://schemas.microsoft.com/office/drawing/2014/main" id="{BDE5B079-86AA-D94F-84D5-45717D056C21}"/>
              </a:ext>
            </a:extLst>
          </p:cNvPr>
          <p:cNvSpPr txBox="1"/>
          <p:nvPr/>
        </p:nvSpPr>
        <p:spPr>
          <a:xfrm>
            <a:off x="9958976" y="9293778"/>
            <a:ext cx="4466049" cy="86177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defRPr sz="3200"/>
            </a:lvl1pPr>
          </a:lstStyle>
          <a:p>
            <a:endParaRPr sz="4400" b="1" dirty="0">
              <a:solidFill>
                <a:schemeClr val="bg2"/>
              </a:solidFill>
              <a:latin typeface="Tw Cen MT" panose="020B0602020104020603" pitchFamily="34" charset="77"/>
            </a:endParaRPr>
          </a:p>
        </p:txBody>
      </p:sp>
      <p:sp>
        <p:nvSpPr>
          <p:cNvPr id="39" name="TextBox 20">
            <a:extLst>
              <a:ext uri="{FF2B5EF4-FFF2-40B4-BE49-F238E27FC236}">
                <a16:creationId xmlns:a16="http://schemas.microsoft.com/office/drawing/2014/main" id="{B2A1A17C-44B6-E04C-BA8B-48CA123EC499}"/>
              </a:ext>
            </a:extLst>
          </p:cNvPr>
          <p:cNvSpPr txBox="1"/>
          <p:nvPr/>
        </p:nvSpPr>
        <p:spPr>
          <a:xfrm>
            <a:off x="9958976" y="9293778"/>
            <a:ext cx="11245673" cy="86177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ctr">
              <a:defRPr sz="3200"/>
            </a:lvl1pPr>
          </a:lstStyle>
          <a:p>
            <a:r>
              <a:rPr lang="en-US" sz="4400" b="1" dirty="0">
                <a:solidFill>
                  <a:schemeClr val="bg2"/>
                </a:solidFill>
                <a:latin typeface="Tw Cen MT" panose="020B0602020104020603" pitchFamily="34" charset="77"/>
              </a:rPr>
              <a:t>Skyla   Kyleena   Mirena/Liletta</a:t>
            </a:r>
            <a:endParaRPr sz="4400" b="1" dirty="0">
              <a:solidFill>
                <a:schemeClr val="bg2"/>
              </a:solidFill>
              <a:latin typeface="Tw Cen MT" panose="020B0602020104020603" pitchFamily="34" charset="77"/>
            </a:endParaRPr>
          </a:p>
        </p:txBody>
      </p:sp>
      <p:sp>
        <p:nvSpPr>
          <p:cNvPr id="40" name="TextBox 22">
            <a:extLst>
              <a:ext uri="{FF2B5EF4-FFF2-40B4-BE49-F238E27FC236}">
                <a16:creationId xmlns:a16="http://schemas.microsoft.com/office/drawing/2014/main" id="{491D3B71-AB29-D644-BB5D-1EFF3C79DAA3}"/>
              </a:ext>
            </a:extLst>
          </p:cNvPr>
          <p:cNvSpPr txBox="1"/>
          <p:nvPr/>
        </p:nvSpPr>
        <p:spPr>
          <a:xfrm>
            <a:off x="2747556" y="11299690"/>
            <a:ext cx="5329645" cy="110799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lnSpc>
                <a:spcPct val="150000"/>
              </a:lnSpc>
              <a:defRPr sz="2400"/>
            </a:lvl1pPr>
          </a:lstStyle>
          <a:p>
            <a:pPr>
              <a:lnSpc>
                <a:spcPct val="100000"/>
              </a:lnSpc>
            </a:pPr>
            <a:r>
              <a:rPr lang="en-US" sz="6000" b="1" dirty="0">
                <a:solidFill>
                  <a:schemeClr val="tx2"/>
                </a:solidFill>
                <a:latin typeface="Tw Cen MT" panose="020B0602020104020603" pitchFamily="34" charset="77"/>
              </a:rPr>
              <a:t>Non-Hormonal</a:t>
            </a:r>
            <a:endParaRPr sz="6000" b="1" dirty="0">
              <a:solidFill>
                <a:schemeClr val="tx2"/>
              </a:solidFill>
              <a:latin typeface="Tw Cen MT" panose="020B0602020104020603" pitchFamily="34" charset="77"/>
            </a:endParaRPr>
          </a:p>
        </p:txBody>
      </p:sp>
      <mc:AlternateContent xmlns:mc="http://schemas.openxmlformats.org/markup-compatibility/2006" xmlns:p14="http://schemas.microsoft.com/office/powerpoint/2010/main">
        <mc:Choice Requires="p14">
          <p:contentPart p14:bwMode="auto" r:id="rId4">
            <p14:nvContentPartPr>
              <p14:cNvPr id="41" name="Ink 40">
                <a:extLst>
                  <a:ext uri="{FF2B5EF4-FFF2-40B4-BE49-F238E27FC236}">
                    <a16:creationId xmlns:a16="http://schemas.microsoft.com/office/drawing/2014/main" id="{E617FF17-CA72-AD4D-AF74-B769F487975D}"/>
                  </a:ext>
                </a:extLst>
              </p14:cNvPr>
              <p14:cNvContentPartPr/>
              <p14:nvPr/>
            </p14:nvContentPartPr>
            <p14:xfrm rot="10800000" flipV="1">
              <a:off x="8031480" y="2950208"/>
              <a:ext cx="8321040" cy="57065"/>
            </p14:xfrm>
          </p:contentPart>
        </mc:Choice>
        <mc:Fallback xmlns="">
          <p:pic>
            <p:nvPicPr>
              <p:cNvPr id="41" name="Ink 40">
                <a:extLst>
                  <a:ext uri="{FF2B5EF4-FFF2-40B4-BE49-F238E27FC236}">
                    <a16:creationId xmlns:a16="http://schemas.microsoft.com/office/drawing/2014/main" id="{E617FF17-CA72-AD4D-AF74-B769F487975D}"/>
                  </a:ext>
                </a:extLst>
              </p:cNvPr>
              <p:cNvPicPr/>
              <p:nvPr/>
            </p:nvPicPr>
            <p:blipFill>
              <a:blip r:embed="rId5"/>
              <a:stretch>
                <a:fillRect/>
              </a:stretch>
            </p:blipFill>
            <p:spPr>
              <a:xfrm rot="10800000" flipV="1">
                <a:off x="7872713" y="2791933"/>
                <a:ext cx="8638214" cy="373255"/>
              </a:xfrm>
              <a:prstGeom prst="rect">
                <a:avLst/>
              </a:prstGeom>
            </p:spPr>
          </p:pic>
        </mc:Fallback>
      </mc:AlternateContent>
      <p:sp>
        <p:nvSpPr>
          <p:cNvPr id="42" name="TextBox 22">
            <a:extLst>
              <a:ext uri="{FF2B5EF4-FFF2-40B4-BE49-F238E27FC236}">
                <a16:creationId xmlns:a16="http://schemas.microsoft.com/office/drawing/2014/main" id="{81EE6760-308F-AF48-A1FE-D76993BD6630}"/>
              </a:ext>
            </a:extLst>
          </p:cNvPr>
          <p:cNvSpPr txBox="1"/>
          <p:nvPr/>
        </p:nvSpPr>
        <p:spPr>
          <a:xfrm>
            <a:off x="12912063" y="11299690"/>
            <a:ext cx="5329645" cy="110799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ctr">
              <a:lnSpc>
                <a:spcPct val="150000"/>
              </a:lnSpc>
              <a:defRPr sz="2400"/>
            </a:lvl1pPr>
          </a:lstStyle>
          <a:p>
            <a:pPr>
              <a:lnSpc>
                <a:spcPct val="100000"/>
              </a:lnSpc>
            </a:pPr>
            <a:r>
              <a:rPr lang="en-US" sz="6000" b="1" dirty="0">
                <a:solidFill>
                  <a:schemeClr val="tx2"/>
                </a:solidFill>
                <a:latin typeface="Tw Cen MT" panose="020B0602020104020603" pitchFamily="34" charset="77"/>
              </a:rPr>
              <a:t>Hormonal</a:t>
            </a:r>
            <a:endParaRPr sz="6000" b="1" dirty="0">
              <a:solidFill>
                <a:schemeClr val="tx2"/>
              </a:solidFill>
              <a:latin typeface="Tw Cen MT" panose="020B0602020104020603" pitchFamily="34" charset="77"/>
            </a:endParaRPr>
          </a:p>
        </p:txBody>
      </p:sp>
      <p:pic>
        <p:nvPicPr>
          <p:cNvPr id="43" name="Picture Placeholder 4">
            <a:extLst>
              <a:ext uri="{FF2B5EF4-FFF2-40B4-BE49-F238E27FC236}">
                <a16:creationId xmlns:a16="http://schemas.microsoft.com/office/drawing/2014/main" id="{9072269F-02EB-5441-95C7-620DD1970219}"/>
              </a:ext>
            </a:extLst>
          </p:cNvPr>
          <p:cNvPicPr>
            <a:picLocks noChangeAspect="1"/>
          </p:cNvPicPr>
          <p:nvPr/>
        </p:nvPicPr>
        <p:blipFill>
          <a:blip r:embed="rId6">
            <a:extLst>
              <a:ext uri="{28A0092B-C50C-407E-A947-70E740481C1C}">
                <a14:useLocalDpi xmlns:a14="http://schemas.microsoft.com/office/drawing/2010/main" val="0"/>
              </a:ext>
            </a:extLst>
          </a:blip>
          <a:srcRect l="1235" r="1235"/>
          <a:stretch>
            <a:fillRect/>
          </a:stretch>
        </p:blipFill>
        <p:spPr>
          <a:xfrm>
            <a:off x="2747556" y="4160349"/>
            <a:ext cx="5304810" cy="4666217"/>
          </a:xfrm>
          <a:prstGeom prst="rect">
            <a:avLst/>
          </a:prstGeom>
          <a:ln>
            <a:solidFill>
              <a:schemeClr val="bg1"/>
            </a:solidFill>
          </a:ln>
        </p:spPr>
      </p:pic>
      <p:pic>
        <p:nvPicPr>
          <p:cNvPr id="44" name="Picture Placeholder 10">
            <a:extLst>
              <a:ext uri="{FF2B5EF4-FFF2-40B4-BE49-F238E27FC236}">
                <a16:creationId xmlns:a16="http://schemas.microsoft.com/office/drawing/2014/main" id="{3137A2BA-94B2-B549-943C-85413FE8EBF5}"/>
              </a:ext>
            </a:extLst>
          </p:cNvPr>
          <p:cNvPicPr>
            <a:picLocks noChangeAspect="1"/>
          </p:cNvPicPr>
          <p:nvPr/>
        </p:nvPicPr>
        <p:blipFill rotWithShape="1">
          <a:blip r:embed="rId7">
            <a:extLst>
              <a:ext uri="{28A0092B-C50C-407E-A947-70E740481C1C}">
                <a14:useLocalDpi xmlns:a14="http://schemas.microsoft.com/office/drawing/2010/main" val="0"/>
              </a:ext>
            </a:extLst>
          </a:blip>
          <a:srcRect l="-59" r="-185"/>
          <a:stretch/>
        </p:blipFill>
        <p:spPr>
          <a:xfrm>
            <a:off x="16150580" y="4343365"/>
            <a:ext cx="4182256" cy="4300184"/>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45" name="Google Shape;394;p34" descr="http://www.love-my-larc.org/live/sites/default/files/Skyla_Birth_Control_High_Angle_1280x720.jpg">
            <a:extLst>
              <a:ext uri="{FF2B5EF4-FFF2-40B4-BE49-F238E27FC236}">
                <a16:creationId xmlns:a16="http://schemas.microsoft.com/office/drawing/2014/main" id="{2303742C-E29A-C742-8521-C3C32E6E9830}"/>
              </a:ext>
            </a:extLst>
          </p:cNvPr>
          <p:cNvPicPr preferRelativeResize="0">
            <a:picLocks noGrp="1"/>
          </p:cNvPicPr>
          <p:nvPr>
            <p:ph type="pic" sz="quarter" idx="13"/>
          </p:nvPr>
        </p:nvPicPr>
        <p:blipFill rotWithShape="1">
          <a:blip r:embed="rId8">
            <a:alphaModFix/>
          </a:blip>
          <a:srcRect l="32207" t="17661" r="31961" b="-1204"/>
          <a:stretch/>
        </p:blipFill>
        <p:spPr>
          <a:xfrm>
            <a:off x="10991751" y="4549392"/>
            <a:ext cx="2968052" cy="3888131"/>
          </a:xfrm>
          <a:prstGeom prst="rect">
            <a:avLst/>
          </a:prstGeom>
          <a:noFill/>
          <a:ln w="9525" cap="flat" cmpd="sng">
            <a:noFill/>
            <a:prstDash val="solid"/>
            <a:miter lim="800000"/>
            <a:headEnd type="none" w="sm" len="sm"/>
            <a:tailEnd type="none" w="sm" len="sm"/>
          </a:ln>
        </p:spPr>
      </p:pic>
      <p:sp>
        <p:nvSpPr>
          <p:cNvPr id="46" name="TextBox 45">
            <a:extLst>
              <a:ext uri="{FF2B5EF4-FFF2-40B4-BE49-F238E27FC236}">
                <a16:creationId xmlns:a16="http://schemas.microsoft.com/office/drawing/2014/main" id="{6E7C722E-9598-D74A-94C9-1EF1728F21F8}"/>
              </a:ext>
            </a:extLst>
          </p:cNvPr>
          <p:cNvSpPr txBox="1"/>
          <p:nvPr/>
        </p:nvSpPr>
        <p:spPr>
          <a:xfrm>
            <a:off x="23364580" y="13226494"/>
            <a:ext cx="881971" cy="34624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000" dirty="0">
                <a:solidFill>
                  <a:schemeClr val="tx2"/>
                </a:solidFill>
              </a:rPr>
              <a:t>Image: RHAP</a:t>
            </a:r>
          </a:p>
        </p:txBody>
      </p:sp>
    </p:spTree>
    <p:extLst>
      <p:ext uri="{BB962C8B-B14F-4D97-AF65-F5344CB8AC3E}">
        <p14:creationId xmlns:p14="http://schemas.microsoft.com/office/powerpoint/2010/main" val="198202999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68A5C3-B001-BE43-A00C-7C4EE4685033}"/>
              </a:ext>
            </a:extLst>
          </p:cNvPr>
          <p:cNvSpPr/>
          <p:nvPr/>
        </p:nvSpPr>
        <p:spPr>
          <a:xfrm>
            <a:off x="1299487" y="12904718"/>
            <a:ext cx="7186145" cy="492440"/>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37</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25905F55-B311-5E44-8174-1B40BD21C556}"/>
              </a:ext>
            </a:extLst>
          </p:cNvPr>
          <p:cNvSpPr txBox="1">
            <a:spLocks noGrp="1"/>
          </p:cNvSpPr>
          <p:nvPr>
            <p:ph type="title"/>
          </p:nvPr>
        </p:nvSpPr>
        <p:spPr>
          <a:xfrm>
            <a:off x="6042685" y="702886"/>
            <a:ext cx="12246932" cy="1676400"/>
          </a:xfrm>
          <a:prstGeom prst="rect">
            <a:avLst/>
          </a:prstGeom>
        </p:spPr>
        <p:txBody>
          <a:bodyPr>
            <a:normAutofit/>
          </a:bodyPr>
          <a:lstStyle/>
          <a:p>
            <a:r>
              <a:rPr lang="en-US" dirty="0"/>
              <a:t>Counseling Tools</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CC97696F-1CA7-E24D-8C9A-29CDC2ABA2D8}"/>
                  </a:ext>
                </a:extLst>
              </p14:cNvPr>
              <p14:cNvContentPartPr/>
              <p14:nvPr/>
            </p14:nvContentPartPr>
            <p14:xfrm rot="10800000" flipV="1">
              <a:off x="6634031" y="2317256"/>
              <a:ext cx="11064240" cy="42798"/>
            </p14:xfrm>
          </p:contentPart>
        </mc:Choice>
        <mc:Fallback xmlns="">
          <p:pic>
            <p:nvPicPr>
              <p:cNvPr id="27" name="Ink 26">
                <a:extLst>
                  <a:ext uri="{FF2B5EF4-FFF2-40B4-BE49-F238E27FC236}">
                    <a16:creationId xmlns:a16="http://schemas.microsoft.com/office/drawing/2014/main" id="{CC97696F-1CA7-E24D-8C9A-29CDC2ABA2D8}"/>
                  </a:ext>
                </a:extLst>
              </p:cNvPr>
              <p:cNvPicPr/>
              <p:nvPr/>
            </p:nvPicPr>
            <p:blipFill>
              <a:blip r:embed="rId5"/>
              <a:stretch>
                <a:fillRect/>
              </a:stretch>
            </p:blipFill>
            <p:spPr>
              <a:xfrm rot="10800000" flipV="1">
                <a:off x="6475261" y="2158652"/>
                <a:ext cx="11381421" cy="359647"/>
              </a:xfrm>
              <a:prstGeom prst="rect">
                <a:avLst/>
              </a:prstGeom>
            </p:spPr>
          </p:pic>
        </mc:Fallback>
      </mc:AlternateContent>
      <p:pic>
        <p:nvPicPr>
          <p:cNvPr id="28" name="Picture 27">
            <a:extLst>
              <a:ext uri="{FF2B5EF4-FFF2-40B4-BE49-F238E27FC236}">
                <a16:creationId xmlns:a16="http://schemas.microsoft.com/office/drawing/2014/main" id="{70104067-CC6C-2C4E-8328-9E3D321CF80A}"/>
              </a:ext>
            </a:extLst>
          </p:cNvPr>
          <p:cNvPicPr>
            <a:picLocks noChangeAspect="1"/>
          </p:cNvPicPr>
          <p:nvPr/>
        </p:nvPicPr>
        <p:blipFill rotWithShape="1">
          <a:blip r:embed="rId6">
            <a:extLst>
              <a:ext uri="{28A0092B-C50C-407E-A947-70E740481C1C}">
                <a14:useLocalDpi xmlns:a14="http://schemas.microsoft.com/office/drawing/2010/main" val="0"/>
              </a:ext>
            </a:extLst>
          </a:blip>
          <a:srcRect b="32606"/>
          <a:stretch/>
        </p:blipFill>
        <p:spPr>
          <a:xfrm>
            <a:off x="6120951" y="3181086"/>
            <a:ext cx="12090400" cy="10544711"/>
          </a:xfrm>
          <a:prstGeom prst="rect">
            <a:avLst/>
          </a:prstGeom>
          <a:ln>
            <a:solidFill>
              <a:schemeClr val="bg1"/>
            </a:solidFill>
          </a:ln>
        </p:spPr>
      </p:pic>
      <p:sp>
        <p:nvSpPr>
          <p:cNvPr id="29" name="TextBox 28">
            <a:extLst>
              <a:ext uri="{FF2B5EF4-FFF2-40B4-BE49-F238E27FC236}">
                <a16:creationId xmlns:a16="http://schemas.microsoft.com/office/drawing/2014/main" id="{DB5ED620-80FC-D846-BC48-34F44BCA1039}"/>
              </a:ext>
            </a:extLst>
          </p:cNvPr>
          <p:cNvSpPr txBox="1"/>
          <p:nvPr/>
        </p:nvSpPr>
        <p:spPr>
          <a:xfrm>
            <a:off x="23465994" y="13344160"/>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2"/>
                </a:solidFill>
              </a:rPr>
              <a:t>Image: RHAP</a:t>
            </a:r>
          </a:p>
        </p:txBody>
      </p:sp>
    </p:spTree>
    <p:extLst>
      <p:ext uri="{BB962C8B-B14F-4D97-AF65-F5344CB8AC3E}">
        <p14:creationId xmlns:p14="http://schemas.microsoft.com/office/powerpoint/2010/main" val="96949707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7E5454-3CE9-F743-A6F5-19706D6273F3}"/>
              </a:ext>
            </a:extLst>
          </p:cNvPr>
          <p:cNvSpPr/>
          <p:nvPr/>
        </p:nvSpPr>
        <p:spPr>
          <a:xfrm>
            <a:off x="1299487" y="12904718"/>
            <a:ext cx="7186145" cy="492440"/>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7" name="Rectangle 6">
            <a:extLst>
              <a:ext uri="{FF2B5EF4-FFF2-40B4-BE49-F238E27FC236}">
                <a16:creationId xmlns:a16="http://schemas.microsoft.com/office/drawing/2014/main" id="{2FCF31D1-B185-334E-A34A-AADF58FC1E3D}"/>
              </a:ext>
            </a:extLst>
          </p:cNvPr>
          <p:cNvSpPr/>
          <p:nvPr/>
        </p:nvSpPr>
        <p:spPr>
          <a:xfrm>
            <a:off x="1364044" y="0"/>
            <a:ext cx="10827956" cy="13716000"/>
          </a:xfrm>
          <a:prstGeom prst="rect">
            <a:avLst/>
          </a:prstGeom>
          <a:solidFill>
            <a:schemeClr val="accent6">
              <a:alpha val="7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9218" y="12918615"/>
            <a:ext cx="496327"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740498" y="4092523"/>
            <a:ext cx="10439400" cy="1941419"/>
          </a:xfrm>
          <a:prstGeom prst="rect">
            <a:avLst/>
          </a:prstGeom>
        </p:spPr>
        <p:txBody>
          <a:bodyPr anchor="t">
            <a:noAutofit/>
          </a:bodyPr>
          <a:lstStyle/>
          <a:p>
            <a:pPr>
              <a:lnSpc>
                <a:spcPts val="12500"/>
              </a:lnSpc>
            </a:pPr>
            <a:r>
              <a:rPr lang="en-US" sz="8800" b="0" dirty="0"/>
              <a:t>Patient-Centered Care</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2740498" y="6376619"/>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2581728" y="6218229"/>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740498" y="6802262"/>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tx1"/>
                </a:solidFill>
              </a:rPr>
              <a:t>Trust patients to be experts on themselves!</a:t>
            </a:r>
          </a:p>
          <a:p>
            <a:pPr hangingPunct="1">
              <a:buClr>
                <a:schemeClr val="accent4"/>
              </a:buClr>
            </a:pPr>
            <a:r>
              <a:rPr lang="en-US" sz="5400" b="0" dirty="0">
                <a:solidFill>
                  <a:schemeClr val="tx1"/>
                </a:solidFill>
              </a:rPr>
              <a:t>Avoid pushing a specific method</a:t>
            </a:r>
          </a:p>
          <a:p>
            <a:pPr lvl="2" hangingPunct="1">
              <a:buClr>
                <a:schemeClr val="accent4"/>
              </a:buClr>
            </a:pPr>
            <a:r>
              <a:rPr lang="en-US" sz="5400" b="0" dirty="0">
                <a:solidFill>
                  <a:schemeClr val="tx1"/>
                </a:solidFill>
              </a:rPr>
              <a:t>Reduces trust and adherence</a:t>
            </a:r>
          </a:p>
        </p:txBody>
      </p:sp>
      <p:pic>
        <p:nvPicPr>
          <p:cNvPr id="6" name="Picture Placeholder 5">
            <a:extLst>
              <a:ext uri="{FF2B5EF4-FFF2-40B4-BE49-F238E27FC236}">
                <a16:creationId xmlns:a16="http://schemas.microsoft.com/office/drawing/2014/main" id="{083D16BF-9A99-8C4B-B834-BEB246B88689}"/>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18441" b="-18441"/>
          <a:stretch/>
        </p:blipFill>
        <p:spPr>
          <a:xfrm>
            <a:off x="1101009" y="-604727"/>
            <a:ext cx="11354025" cy="15541631"/>
          </a:xfrm>
        </p:spPr>
      </p:pic>
    </p:spTree>
    <p:extLst>
      <p:ext uri="{BB962C8B-B14F-4D97-AF65-F5344CB8AC3E}">
        <p14:creationId xmlns:p14="http://schemas.microsoft.com/office/powerpoint/2010/main" val="281758046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D11D55A-54B0-F64E-B288-1C44DA28DFE4}"/>
              </a:ext>
            </a:extLst>
          </p:cNvPr>
          <p:cNvSpPr/>
          <p:nvPr/>
        </p:nvSpPr>
        <p:spPr>
          <a:xfrm>
            <a:off x="1299487" y="12904718"/>
            <a:ext cx="7186145" cy="492440"/>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39</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20D39F73-3A50-0B41-8AC7-AA3E93636FE9}"/>
              </a:ext>
            </a:extLst>
          </p:cNvPr>
          <p:cNvSpPr txBox="1">
            <a:spLocks noGrp="1"/>
          </p:cNvSpPr>
          <p:nvPr>
            <p:ph type="title"/>
          </p:nvPr>
        </p:nvSpPr>
        <p:spPr>
          <a:xfrm>
            <a:off x="13899468" y="5715265"/>
            <a:ext cx="8243670" cy="1676400"/>
          </a:xfrm>
          <a:prstGeom prst="rect">
            <a:avLst/>
          </a:prstGeom>
        </p:spPr>
        <p:txBody>
          <a:bodyPr>
            <a:normAutofit fontScale="90000"/>
          </a:bodyPr>
          <a:lstStyle/>
          <a:p>
            <a:pPr algn="l"/>
            <a:r>
              <a:rPr lang="en-US" dirty="0"/>
              <a:t>What if Julie Decides on an IUD?</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CB5D7DD8-182F-8244-B900-0642529CEB48}"/>
                  </a:ext>
                </a:extLst>
              </p14:cNvPr>
              <p14:cNvContentPartPr/>
              <p14:nvPr/>
            </p14:nvContentPartPr>
            <p14:xfrm rot="10800000" flipV="1">
              <a:off x="14180823" y="7916184"/>
              <a:ext cx="7680960" cy="42798"/>
            </p14:xfrm>
          </p:contentPart>
        </mc:Choice>
        <mc:Fallback xmlns="">
          <p:pic>
            <p:nvPicPr>
              <p:cNvPr id="27" name="Ink 26">
                <a:extLst>
                  <a:ext uri="{FF2B5EF4-FFF2-40B4-BE49-F238E27FC236}">
                    <a16:creationId xmlns:a16="http://schemas.microsoft.com/office/drawing/2014/main" id="{CB5D7DD8-182F-8244-B900-0642529CEB48}"/>
                  </a:ext>
                </a:extLst>
              </p:cNvPr>
              <p:cNvPicPr/>
              <p:nvPr/>
            </p:nvPicPr>
            <p:blipFill>
              <a:blip r:embed="rId5"/>
              <a:stretch>
                <a:fillRect/>
              </a:stretch>
            </p:blipFill>
            <p:spPr>
              <a:xfrm rot="10800000" flipV="1">
                <a:off x="14022056" y="7757580"/>
                <a:ext cx="7998135" cy="359647"/>
              </a:xfrm>
              <a:prstGeom prst="rect">
                <a:avLst/>
              </a:prstGeom>
            </p:spPr>
          </p:pic>
        </mc:Fallback>
      </mc:AlternateContent>
      <p:pic>
        <p:nvPicPr>
          <p:cNvPr id="28" name="Picture 27">
            <a:extLst>
              <a:ext uri="{FF2B5EF4-FFF2-40B4-BE49-F238E27FC236}">
                <a16:creationId xmlns:a16="http://schemas.microsoft.com/office/drawing/2014/main" id="{2D5B51E6-8C68-484D-A537-5D0018075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2217" y="177967"/>
            <a:ext cx="10204740" cy="13206134"/>
          </a:xfrm>
          <a:prstGeom prst="rect">
            <a:avLst/>
          </a:prstGeom>
          <a:ln>
            <a:solidFill>
              <a:schemeClr val="bg1"/>
            </a:solidFill>
          </a:ln>
          <a:effectLst>
            <a:outerShdw blurRad="138932" dist="89025" dir="8100000" sx="101214" sy="101214" algn="tr" rotWithShape="0">
              <a:prstClr val="black">
                <a:alpha val="59782"/>
              </a:prstClr>
            </a:outerShdw>
          </a:effectLst>
        </p:spPr>
      </p:pic>
      <p:sp>
        <p:nvSpPr>
          <p:cNvPr id="29" name="TextBox 28">
            <a:extLst>
              <a:ext uri="{FF2B5EF4-FFF2-40B4-BE49-F238E27FC236}">
                <a16:creationId xmlns:a16="http://schemas.microsoft.com/office/drawing/2014/main" id="{A6B30BCB-3DB5-244D-BE72-31DA82531CDA}"/>
              </a:ext>
            </a:extLst>
          </p:cNvPr>
          <p:cNvSpPr txBox="1"/>
          <p:nvPr/>
        </p:nvSpPr>
        <p:spPr>
          <a:xfrm>
            <a:off x="23380610" y="13377448"/>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2"/>
                </a:solidFill>
              </a:rPr>
              <a:t>Image: RHAP</a:t>
            </a:r>
          </a:p>
        </p:txBody>
      </p:sp>
    </p:spTree>
    <p:extLst>
      <p:ext uri="{BB962C8B-B14F-4D97-AF65-F5344CB8AC3E}">
        <p14:creationId xmlns:p14="http://schemas.microsoft.com/office/powerpoint/2010/main" val="362982072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3E5254-4B83-1048-8248-E871481078F2}"/>
              </a:ext>
            </a:extLst>
          </p:cNvPr>
          <p:cNvSpPr/>
          <p:nvPr/>
        </p:nvSpPr>
        <p:spPr>
          <a:xfrm>
            <a:off x="1575263" y="0"/>
            <a:ext cx="10794430" cy="13716000"/>
          </a:xfrm>
          <a:prstGeom prst="rect">
            <a:avLst/>
          </a:prstGeom>
          <a:solidFill>
            <a:schemeClr val="tx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72" name="Rectangle 7"/>
          <p:cNvSpPr txBox="1">
            <a:spLocks noGrp="1"/>
          </p:cNvSpPr>
          <p:nvPr>
            <p:ph type="sldNum" sz="quarter" idx="2"/>
          </p:nvPr>
        </p:nvSpPr>
        <p:spPr>
          <a:xfrm>
            <a:off x="3277690" y="11346300"/>
            <a:ext cx="358580"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661814" y="3796416"/>
            <a:ext cx="5620060" cy="2247900"/>
          </a:xfrm>
          <a:prstGeom prst="rect">
            <a:avLst/>
          </a:prstGeom>
        </p:spPr>
        <p:txBody>
          <a:bodyPr>
            <a:normAutofit fontScale="90000"/>
          </a:bodyPr>
          <a:lstStyle/>
          <a:p>
            <a:r>
              <a:rPr lang="en-US" dirty="0"/>
              <a:t>Reproductive Autonomy</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661813" y="6413645"/>
            <a:ext cx="7317786" cy="309315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68580" bIns="68580" anchor="ctr">
            <a:spAutoFit/>
          </a:bodyPr>
          <a:lstStyle>
            <a:lvl1pPr>
              <a:lnSpc>
                <a:spcPct val="150000"/>
              </a:lnSpc>
              <a:defRPr sz="2400"/>
            </a:lvl1pPr>
          </a:lstStyle>
          <a:p>
            <a:pPr>
              <a:lnSpc>
                <a:spcPct val="100000"/>
              </a:lnSpc>
            </a:pPr>
            <a:r>
              <a:rPr lang="en-US" sz="4800" b="1" dirty="0">
                <a:solidFill>
                  <a:schemeClr val="tx1"/>
                </a:solidFill>
                <a:latin typeface="Tw Cen MT" panose="020B0602020104020603" pitchFamily="34" charset="77"/>
              </a:rPr>
              <a:t>The power to decide and control birth control use, pregnancy, and childbearing</a:t>
            </a:r>
            <a:endParaRPr sz="4800" b="1" dirty="0">
              <a:solidFill>
                <a:schemeClr val="tx1"/>
              </a:solidFill>
              <a:latin typeface="Tw Cen MT" panose="020B0602020104020603" pitchFamily="34" charset="77"/>
            </a:endParaRPr>
          </a:p>
        </p:txBody>
      </p:sp>
      <p:pic>
        <p:nvPicPr>
          <p:cNvPr id="9" name="Google Shape;137;ge5f1ef3be4_0_0">
            <a:extLst>
              <a:ext uri="{FF2B5EF4-FFF2-40B4-BE49-F238E27FC236}">
                <a16:creationId xmlns:a16="http://schemas.microsoft.com/office/drawing/2014/main" id="{C9F642D1-54ED-CC49-ACDC-5D87B7883997}"/>
              </a:ext>
            </a:extLst>
          </p:cNvPr>
          <p:cNvPicPr preferRelativeResize="0"/>
          <p:nvPr/>
        </p:nvPicPr>
        <p:blipFill rotWithShape="1">
          <a:blip r:embed="rId3">
            <a:alphaModFix/>
          </a:blip>
          <a:srcRect l="9302" r="55570" b="34640"/>
          <a:stretch/>
        </p:blipFill>
        <p:spPr>
          <a:xfrm>
            <a:off x="7099360" y="4699605"/>
            <a:ext cx="5092640" cy="4625330"/>
          </a:xfrm>
          <a:prstGeom prst="rect">
            <a:avLst/>
          </a:prstGeom>
          <a:noFill/>
          <a:ln>
            <a:noFill/>
          </a:ln>
        </p:spPr>
      </p:pic>
      <p:pic>
        <p:nvPicPr>
          <p:cNvPr id="10" name="Google Shape;137;ge5f1ef3be4_0_0">
            <a:extLst>
              <a:ext uri="{FF2B5EF4-FFF2-40B4-BE49-F238E27FC236}">
                <a16:creationId xmlns:a16="http://schemas.microsoft.com/office/drawing/2014/main" id="{69C4C2E5-9B4F-5D44-933F-A5561B089B17}"/>
              </a:ext>
            </a:extLst>
          </p:cNvPr>
          <p:cNvPicPr preferRelativeResize="0"/>
          <p:nvPr/>
        </p:nvPicPr>
        <p:blipFill rotWithShape="1">
          <a:blip r:embed="rId3">
            <a:alphaModFix/>
          </a:blip>
          <a:srcRect l="45041" r="15801" b="38887"/>
          <a:stretch/>
        </p:blipFill>
        <p:spPr>
          <a:xfrm>
            <a:off x="4122501" y="1420039"/>
            <a:ext cx="5438898" cy="3799114"/>
          </a:xfrm>
          <a:prstGeom prst="rect">
            <a:avLst/>
          </a:prstGeom>
          <a:noFill/>
          <a:ln>
            <a:noFill/>
          </a:ln>
        </p:spPr>
      </p:pic>
      <p:pic>
        <p:nvPicPr>
          <p:cNvPr id="11" name="Google Shape;137;ge5f1ef3be4_0_0">
            <a:extLst>
              <a:ext uri="{FF2B5EF4-FFF2-40B4-BE49-F238E27FC236}">
                <a16:creationId xmlns:a16="http://schemas.microsoft.com/office/drawing/2014/main" id="{DFEF2B9F-1D3D-2842-841A-0340851F2881}"/>
              </a:ext>
            </a:extLst>
          </p:cNvPr>
          <p:cNvPicPr preferRelativeResize="0"/>
          <p:nvPr/>
        </p:nvPicPr>
        <p:blipFill rotWithShape="1">
          <a:blip r:embed="rId3">
            <a:alphaModFix/>
          </a:blip>
          <a:srcRect l="26744" t="71514" r="24864"/>
          <a:stretch/>
        </p:blipFill>
        <p:spPr>
          <a:xfrm>
            <a:off x="3887267" y="9406140"/>
            <a:ext cx="6721434" cy="1770884"/>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4C9758E7-1B39-C045-A944-C8CDF9683143}"/>
                  </a:ext>
                </a:extLst>
              </p14:cNvPr>
              <p14:cNvContentPartPr/>
              <p14:nvPr/>
            </p14:nvContentPartPr>
            <p14:xfrm rot="10800000" flipV="1">
              <a:off x="12955892" y="6044317"/>
              <a:ext cx="5031904" cy="42798"/>
            </p14:xfrm>
          </p:contentPart>
        </mc:Choice>
        <mc:Fallback xmlns="">
          <p:pic>
            <p:nvPicPr>
              <p:cNvPr id="12" name="Ink 11">
                <a:extLst>
                  <a:ext uri="{FF2B5EF4-FFF2-40B4-BE49-F238E27FC236}">
                    <a16:creationId xmlns:a16="http://schemas.microsoft.com/office/drawing/2014/main" id="{4C9758E7-1B39-C045-A944-C8CDF9683143}"/>
                  </a:ext>
                </a:extLst>
              </p:cNvPr>
              <p:cNvPicPr/>
              <p:nvPr/>
            </p:nvPicPr>
            <p:blipFill>
              <a:blip r:embed="rId6"/>
              <a:stretch>
                <a:fillRect/>
              </a:stretch>
            </p:blipFill>
            <p:spPr>
              <a:xfrm rot="10800000" flipV="1">
                <a:off x="12797126" y="5885713"/>
                <a:ext cx="5349076" cy="359647"/>
              </a:xfrm>
              <a:prstGeom prst="rect">
                <a:avLst/>
              </a:prstGeom>
            </p:spPr>
          </p:pic>
        </mc:Fallback>
      </mc:AlternateContent>
      <p:sp>
        <p:nvSpPr>
          <p:cNvPr id="14" name="TextBox 13">
            <a:extLst>
              <a:ext uri="{FF2B5EF4-FFF2-40B4-BE49-F238E27FC236}">
                <a16:creationId xmlns:a16="http://schemas.microsoft.com/office/drawing/2014/main" id="{BF59F938-7497-124F-BD1A-0D1D6C730BDD}"/>
              </a:ext>
            </a:extLst>
          </p:cNvPr>
          <p:cNvSpPr txBox="1"/>
          <p:nvPr/>
        </p:nvSpPr>
        <p:spPr>
          <a:xfrm>
            <a:off x="397973" y="12915275"/>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4</a:t>
            </a:fld>
            <a:endParaRPr lang="en-US" sz="2000" dirty="0"/>
          </a:p>
        </p:txBody>
      </p:sp>
      <p:pic>
        <p:nvPicPr>
          <p:cNvPr id="15" name="Picture 14">
            <a:extLst>
              <a:ext uri="{FF2B5EF4-FFF2-40B4-BE49-F238E27FC236}">
                <a16:creationId xmlns:a16="http://schemas.microsoft.com/office/drawing/2014/main" id="{6798CE55-9C31-9E48-8EA1-BDD36ADD91F0}"/>
              </a:ext>
            </a:extLst>
          </p:cNvPr>
          <p:cNvPicPr>
            <a:picLocks noChangeAspect="1"/>
          </p:cNvPicPr>
          <p:nvPr/>
        </p:nvPicPr>
        <p:blipFill rotWithShape="1">
          <a:blip r:embed="rId7">
            <a:duotone>
              <a:schemeClr val="accent1">
                <a:shade val="45000"/>
                <a:satMod val="135000"/>
              </a:schemeClr>
              <a:prstClr val="white"/>
            </a:duotone>
            <a:alphaModFix amt="19000"/>
            <a:extLst>
              <a:ext uri="{28A0092B-C50C-407E-A947-70E740481C1C}">
                <a14:useLocalDpi xmlns:a14="http://schemas.microsoft.com/office/drawing/2010/main" val="0"/>
              </a:ext>
            </a:extLst>
          </a:blip>
          <a:srcRect l="51089" r="3"/>
          <a:stretch/>
        </p:blipFill>
        <p:spPr>
          <a:xfrm rot="10800000">
            <a:off x="5338697" y="-328937"/>
            <a:ext cx="7030017" cy="1437387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C25060A-10FE-FC4B-A031-AE8273505492}"/>
              </a:ext>
            </a:extLst>
          </p:cNvPr>
          <p:cNvSpPr/>
          <p:nvPr/>
        </p:nvSpPr>
        <p:spPr>
          <a:xfrm>
            <a:off x="1299487" y="12904718"/>
            <a:ext cx="7186145" cy="492440"/>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40</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CB0AF8F0-AFEC-8B4E-A3E1-8DD4B5A7CA18}"/>
              </a:ext>
            </a:extLst>
          </p:cNvPr>
          <p:cNvSpPr txBox="1">
            <a:spLocks noGrp="1"/>
          </p:cNvSpPr>
          <p:nvPr>
            <p:ph type="title"/>
          </p:nvPr>
        </p:nvSpPr>
        <p:spPr>
          <a:xfrm>
            <a:off x="13381896" y="6126480"/>
            <a:ext cx="9082452" cy="1676400"/>
          </a:xfrm>
          <a:prstGeom prst="rect">
            <a:avLst/>
          </a:prstGeom>
        </p:spPr>
        <p:txBody>
          <a:bodyPr>
            <a:normAutofit fontScale="90000"/>
          </a:bodyPr>
          <a:lstStyle/>
          <a:p>
            <a:pPr algn="l"/>
            <a:r>
              <a:rPr lang="en-US" dirty="0"/>
              <a:t>What if Julie Decides on an IUD? Continued…</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EFB0882D-3223-B44F-BC91-E485D65CB44A}"/>
                  </a:ext>
                </a:extLst>
              </p14:cNvPr>
              <p14:cNvContentPartPr/>
              <p14:nvPr/>
            </p14:nvContentPartPr>
            <p14:xfrm rot="10800000" flipV="1">
              <a:off x="13503228" y="8174999"/>
              <a:ext cx="8961120" cy="42798"/>
            </p14:xfrm>
          </p:contentPart>
        </mc:Choice>
        <mc:Fallback xmlns="">
          <p:pic>
            <p:nvPicPr>
              <p:cNvPr id="27" name="Ink 26">
                <a:extLst>
                  <a:ext uri="{FF2B5EF4-FFF2-40B4-BE49-F238E27FC236}">
                    <a16:creationId xmlns:a16="http://schemas.microsoft.com/office/drawing/2014/main" id="{EFB0882D-3223-B44F-BC91-E485D65CB44A}"/>
                  </a:ext>
                </a:extLst>
              </p:cNvPr>
              <p:cNvPicPr/>
              <p:nvPr/>
            </p:nvPicPr>
            <p:blipFill>
              <a:blip r:embed="rId5"/>
              <a:stretch>
                <a:fillRect/>
              </a:stretch>
            </p:blipFill>
            <p:spPr>
              <a:xfrm rot="10800000" flipV="1">
                <a:off x="13344462" y="8016395"/>
                <a:ext cx="9278293" cy="359647"/>
              </a:xfrm>
              <a:prstGeom prst="rect">
                <a:avLst/>
              </a:prstGeom>
            </p:spPr>
          </p:pic>
        </mc:Fallback>
      </mc:AlternateContent>
      <p:pic>
        <p:nvPicPr>
          <p:cNvPr id="28" name="Picture 27">
            <a:extLst>
              <a:ext uri="{FF2B5EF4-FFF2-40B4-BE49-F238E27FC236}">
                <a16:creationId xmlns:a16="http://schemas.microsoft.com/office/drawing/2014/main" id="{FF7114D8-D913-C04B-BC1E-81CAB459F0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3666" y="254933"/>
            <a:ext cx="10204740" cy="13206134"/>
          </a:xfrm>
          <a:prstGeom prst="rect">
            <a:avLst/>
          </a:prstGeom>
          <a:ln>
            <a:solidFill>
              <a:schemeClr val="bg1"/>
            </a:solidFill>
          </a:ln>
          <a:effectLst>
            <a:outerShdw blurRad="138932" dist="89025" dir="8100000" sx="101214" sy="101214" algn="tr" rotWithShape="0">
              <a:prstClr val="black">
                <a:alpha val="59782"/>
              </a:prstClr>
            </a:outerShdw>
          </a:effectLst>
        </p:spPr>
      </p:pic>
      <p:sp>
        <p:nvSpPr>
          <p:cNvPr id="29" name="TextBox 28">
            <a:extLst>
              <a:ext uri="{FF2B5EF4-FFF2-40B4-BE49-F238E27FC236}">
                <a16:creationId xmlns:a16="http://schemas.microsoft.com/office/drawing/2014/main" id="{974E32D8-DCD8-C64D-ABC1-4228E4CA9496}"/>
              </a:ext>
            </a:extLst>
          </p:cNvPr>
          <p:cNvSpPr txBox="1"/>
          <p:nvPr/>
        </p:nvSpPr>
        <p:spPr>
          <a:xfrm>
            <a:off x="23380610" y="13291791"/>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2"/>
                </a:solidFill>
              </a:rPr>
              <a:t>Image: RHAP</a:t>
            </a:r>
          </a:p>
        </p:txBody>
      </p:sp>
    </p:spTree>
    <p:extLst>
      <p:ext uri="{BB962C8B-B14F-4D97-AF65-F5344CB8AC3E}">
        <p14:creationId xmlns:p14="http://schemas.microsoft.com/office/powerpoint/2010/main" val="222529177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41</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161039" y="9905209"/>
            <a:ext cx="2167996" cy="2127820"/>
          </a:xfrm>
          <a:prstGeom prst="rect">
            <a:avLst/>
          </a:prstGeom>
        </p:spPr>
      </p:pic>
      <p:sp>
        <p:nvSpPr>
          <p:cNvPr id="26" name="Title 3">
            <a:extLst>
              <a:ext uri="{FF2B5EF4-FFF2-40B4-BE49-F238E27FC236}">
                <a16:creationId xmlns:a16="http://schemas.microsoft.com/office/drawing/2014/main" id="{D01B08F3-F441-9A4C-8935-DF6B67DF1F2B}"/>
              </a:ext>
            </a:extLst>
          </p:cNvPr>
          <p:cNvSpPr txBox="1">
            <a:spLocks noGrp="1"/>
          </p:cNvSpPr>
          <p:nvPr>
            <p:ph type="title"/>
          </p:nvPr>
        </p:nvSpPr>
        <p:spPr>
          <a:xfrm>
            <a:off x="1685007" y="3809163"/>
            <a:ext cx="8982995" cy="1732843"/>
          </a:xfrm>
          <a:prstGeom prst="rect">
            <a:avLst/>
          </a:prstGeom>
        </p:spPr>
        <p:txBody>
          <a:bodyPr anchor="t">
            <a:noAutofit/>
          </a:bodyPr>
          <a:lstStyle/>
          <a:p>
            <a:pPr>
              <a:lnSpc>
                <a:spcPts val="12500"/>
              </a:lnSpc>
            </a:pPr>
            <a:r>
              <a:rPr lang="en-US" sz="8800" b="0" dirty="0"/>
              <a:t>Quick Start Method</a:t>
            </a:r>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4E3E9E57-0954-FE42-A724-F3E40A6C9EFE}"/>
                  </a:ext>
                </a:extLst>
              </p14:cNvPr>
              <p14:cNvContentPartPr/>
              <p14:nvPr/>
            </p14:nvContentPartPr>
            <p14:xfrm rot="10800000">
              <a:off x="1920848" y="5598881"/>
              <a:ext cx="8412480" cy="82966"/>
            </p14:xfrm>
          </p:contentPart>
        </mc:Choice>
        <mc:Fallback xmlns="">
          <p:pic>
            <p:nvPicPr>
              <p:cNvPr id="27" name="Ink 26">
                <a:extLst>
                  <a:ext uri="{FF2B5EF4-FFF2-40B4-BE49-F238E27FC236}">
                    <a16:creationId xmlns:a16="http://schemas.microsoft.com/office/drawing/2014/main" id="{4E3E9E57-0954-FE42-A724-F3E40A6C9EFE}"/>
                  </a:ext>
                </a:extLst>
              </p:cNvPr>
              <p:cNvPicPr/>
              <p:nvPr/>
            </p:nvPicPr>
            <p:blipFill>
              <a:blip r:embed="rId5"/>
              <a:stretch>
                <a:fillRect/>
              </a:stretch>
            </p:blipFill>
            <p:spPr>
              <a:xfrm rot="10800000">
                <a:off x="1762081" y="5440491"/>
                <a:ext cx="8729654" cy="399386"/>
              </a:xfrm>
              <a:prstGeom prst="rect">
                <a:avLst/>
              </a:prstGeom>
            </p:spPr>
          </p:pic>
        </mc:Fallback>
      </mc:AlternateContent>
      <p:sp>
        <p:nvSpPr>
          <p:cNvPr id="28" name="Content Placeholder 2">
            <a:extLst>
              <a:ext uri="{FF2B5EF4-FFF2-40B4-BE49-F238E27FC236}">
                <a16:creationId xmlns:a16="http://schemas.microsoft.com/office/drawing/2014/main" id="{FB854E35-DB53-1D4C-AAF5-0DEDB1813E73}"/>
              </a:ext>
            </a:extLst>
          </p:cNvPr>
          <p:cNvSpPr txBox="1">
            <a:spLocks/>
          </p:cNvSpPr>
          <p:nvPr/>
        </p:nvSpPr>
        <p:spPr>
          <a:xfrm>
            <a:off x="1920848" y="6118008"/>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tx2"/>
                </a:solidFill>
              </a:rPr>
              <a:t>Same day insertion is safe</a:t>
            </a:r>
          </a:p>
          <a:p>
            <a:pPr hangingPunct="1">
              <a:buClr>
                <a:schemeClr val="accent4"/>
              </a:buClr>
            </a:pPr>
            <a:r>
              <a:rPr lang="en-US" sz="5400" b="0" dirty="0">
                <a:solidFill>
                  <a:schemeClr val="tx2"/>
                </a:solidFill>
              </a:rPr>
              <a:t>Screen for STIs at the time of insertion based on patient history and CDC recommendations</a:t>
            </a:r>
          </a:p>
          <a:p>
            <a:pPr hangingPunct="1">
              <a:buClr>
                <a:schemeClr val="accent4"/>
              </a:buClr>
            </a:pPr>
            <a:r>
              <a:rPr lang="en-US" sz="5400" b="0" dirty="0">
                <a:solidFill>
                  <a:schemeClr val="tx2"/>
                </a:solidFill>
              </a:rPr>
              <a:t>Do not insert an IUD with purulent cervicitis</a:t>
            </a:r>
          </a:p>
        </p:txBody>
      </p:sp>
      <p:pic>
        <p:nvPicPr>
          <p:cNvPr id="29" name="Picture Placeholder 5">
            <a:extLst>
              <a:ext uri="{FF2B5EF4-FFF2-40B4-BE49-F238E27FC236}">
                <a16:creationId xmlns:a16="http://schemas.microsoft.com/office/drawing/2014/main" id="{825F79C9-544C-A545-9B9D-F71EECE4A7B9}"/>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729" r="2729"/>
          <a:stretch>
            <a:fillRect/>
          </a:stretch>
        </p:blipFill>
        <p:spPr>
          <a:xfrm>
            <a:off x="13715999" y="405791"/>
            <a:ext cx="9552185" cy="13075235"/>
          </a:xfrm>
          <a:ln>
            <a:solidFill>
              <a:schemeClr val="bg1"/>
            </a:solidFill>
          </a:ln>
          <a:effectLst>
            <a:outerShdw blurRad="127390" dist="111805" dir="2700000" algn="tl" rotWithShape="0">
              <a:prstClr val="black">
                <a:alpha val="49997"/>
              </a:prstClr>
            </a:outerShdw>
          </a:effectLst>
        </p:spPr>
      </p:pic>
      <p:sp>
        <p:nvSpPr>
          <p:cNvPr id="30" name="TextBox 29">
            <a:extLst>
              <a:ext uri="{FF2B5EF4-FFF2-40B4-BE49-F238E27FC236}">
                <a16:creationId xmlns:a16="http://schemas.microsoft.com/office/drawing/2014/main" id="{19C03C69-9DE0-BF45-8A83-A6837A3C13A7}"/>
              </a:ext>
            </a:extLst>
          </p:cNvPr>
          <p:cNvSpPr txBox="1"/>
          <p:nvPr/>
        </p:nvSpPr>
        <p:spPr>
          <a:xfrm>
            <a:off x="1599415" y="13364878"/>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2"/>
                </a:solidFill>
              </a:rPr>
              <a:t>Image: RHAP</a:t>
            </a:r>
          </a:p>
        </p:txBody>
      </p:sp>
    </p:spTree>
    <p:extLst>
      <p:ext uri="{BB962C8B-B14F-4D97-AF65-F5344CB8AC3E}">
        <p14:creationId xmlns:p14="http://schemas.microsoft.com/office/powerpoint/2010/main" val="5862070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548704-2D32-0B44-AA6C-368F6BA134BE}"/>
              </a:ext>
            </a:extLst>
          </p:cNvPr>
          <p:cNvSpPr/>
          <p:nvPr/>
        </p:nvSpPr>
        <p:spPr>
          <a:xfrm>
            <a:off x="13810593" y="1576552"/>
            <a:ext cx="9869214" cy="10495991"/>
          </a:xfrm>
          <a:prstGeom prst="rect">
            <a:avLst/>
          </a:prstGeom>
          <a:solidFill>
            <a:schemeClr val="accent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9219" y="12910378"/>
            <a:ext cx="512802"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56551" y="2579744"/>
            <a:ext cx="7151392" cy="1732842"/>
          </a:xfrm>
          <a:prstGeom prst="rect">
            <a:avLst/>
          </a:prstGeom>
        </p:spPr>
        <p:txBody>
          <a:bodyPr anchor="t">
            <a:noAutofit/>
          </a:bodyPr>
          <a:lstStyle/>
          <a:p>
            <a:pPr>
              <a:lnSpc>
                <a:spcPts val="12500"/>
              </a:lnSpc>
            </a:pPr>
            <a:r>
              <a:rPr lang="en-US" sz="8800" b="0" dirty="0"/>
              <a:t>Learning Points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783785" y="4271103"/>
              <a:ext cx="658368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625016" y="4112713"/>
                <a:ext cx="690085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499929" y="5073991"/>
            <a:ext cx="10692071" cy="699855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tx2"/>
                </a:solidFill>
              </a:rPr>
              <a:t>Hormonal contraception is safe for people with depression</a:t>
            </a:r>
          </a:p>
          <a:p>
            <a:pPr hangingPunct="1">
              <a:buClr>
                <a:schemeClr val="accent4"/>
              </a:buClr>
            </a:pPr>
            <a:r>
              <a:rPr lang="en-US" sz="5400" b="0" dirty="0">
                <a:solidFill>
                  <a:schemeClr val="tx2"/>
                </a:solidFill>
              </a:rPr>
              <a:t>Use shared decision-making to prioritize patient preferences and minimize provider bias</a:t>
            </a:r>
          </a:p>
          <a:p>
            <a:pPr hangingPunct="1">
              <a:buClr>
                <a:schemeClr val="accent4"/>
              </a:buClr>
            </a:pPr>
            <a:r>
              <a:rPr lang="en-US" sz="5400" b="0" dirty="0">
                <a:solidFill>
                  <a:schemeClr val="tx2"/>
                </a:solidFill>
              </a:rPr>
              <a:t>IUDs can be inserted any time during the cycle if pregnancy has been reasonably ruled out or for EC</a:t>
            </a:r>
          </a:p>
        </p:txBody>
      </p:sp>
      <p:sp>
        <p:nvSpPr>
          <p:cNvPr id="4" name="TextBox 3">
            <a:extLst>
              <a:ext uri="{FF2B5EF4-FFF2-40B4-BE49-F238E27FC236}">
                <a16:creationId xmlns:a16="http://schemas.microsoft.com/office/drawing/2014/main" id="{4CAB0903-095C-3140-8B7C-6CF8E6714755}"/>
              </a:ext>
            </a:extLst>
          </p:cNvPr>
          <p:cNvSpPr txBox="1"/>
          <p:nvPr/>
        </p:nvSpPr>
        <p:spPr>
          <a:xfrm>
            <a:off x="14089380" y="10507903"/>
            <a:ext cx="8526663" cy="184665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dirty="0">
                <a:solidFill>
                  <a:schemeClr val="tx2"/>
                </a:solidFill>
              </a:rPr>
              <a:t>Learning by </a:t>
            </a:r>
            <a:r>
              <a:rPr lang="en-US" dirty="0" err="1">
                <a:solidFill>
                  <a:schemeClr val="tx2"/>
                </a:solidFill>
              </a:rPr>
              <a:t>Tippawan</a:t>
            </a:r>
            <a:r>
              <a:rPr lang="en-US" dirty="0">
                <a:solidFill>
                  <a:schemeClr val="tx2"/>
                </a:solidFill>
              </a:rPr>
              <a:t> </a:t>
            </a:r>
            <a:r>
              <a:rPr lang="en-US" dirty="0" err="1">
                <a:solidFill>
                  <a:schemeClr val="tx2"/>
                </a:solidFill>
              </a:rPr>
              <a:t>Sookruay</a:t>
            </a:r>
            <a:r>
              <a:rPr lang="en-US" dirty="0">
                <a:solidFill>
                  <a:schemeClr val="tx2"/>
                </a:solidFill>
              </a:rPr>
              <a:t> from </a:t>
            </a:r>
            <a:r>
              <a:rPr lang="en-US" dirty="0" err="1">
                <a:solidFill>
                  <a:schemeClr val="tx2"/>
                </a:solidFill>
              </a:rPr>
              <a:t>NounProject.com</a:t>
            </a:r>
            <a:endParaRPr lang="en-US" dirty="0">
              <a:solidFill>
                <a:schemeClr val="tx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tx2"/>
              </a:solidFill>
              <a:effectLst/>
              <a:uFillTx/>
              <a:latin typeface="+mj-lt"/>
              <a:ea typeface="+mj-ea"/>
              <a:cs typeface="+mj-cs"/>
              <a:sym typeface="Helvetica"/>
            </a:endParaRPr>
          </a:p>
        </p:txBody>
      </p:sp>
      <p:pic>
        <p:nvPicPr>
          <p:cNvPr id="12" name="Picture Placeholder 9">
            <a:extLst>
              <a:ext uri="{FF2B5EF4-FFF2-40B4-BE49-F238E27FC236}">
                <a16:creationId xmlns:a16="http://schemas.microsoft.com/office/drawing/2014/main" id="{D5A4FE00-9297-004C-BC77-06F176BE4DC4}"/>
              </a:ext>
            </a:extLst>
          </p:cNvPr>
          <p:cNvPicPr>
            <a:picLocks noChangeAspect="1"/>
          </p:cNvPicPr>
          <p:nvPr/>
        </p:nvPicPr>
        <p:blipFill rotWithShape="1">
          <a:blip r:embed="rId5">
            <a:extLst>
              <a:ext uri="{28A0092B-C50C-407E-A947-70E740481C1C}">
                <a14:useLocalDpi xmlns:a14="http://schemas.microsoft.com/office/drawing/2010/main" val="0"/>
              </a:ext>
            </a:extLst>
          </a:blip>
          <a:srcRect t="-3581" b="15754"/>
          <a:stretch/>
        </p:blipFill>
        <p:spPr>
          <a:xfrm>
            <a:off x="13657126" y="1465327"/>
            <a:ext cx="9869214" cy="90506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56314419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1F53F44-A1BF-6840-9B8D-AFBAEA1795FD}"/>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b="50000"/>
          <a:stretch/>
        </p:blipFill>
        <p:spPr>
          <a:xfrm>
            <a:off x="8621382" y="10839698"/>
            <a:ext cx="5861216" cy="2876301"/>
          </a:xfrm>
          <a:prstGeom prst="rect">
            <a:avLst/>
          </a:prstGeom>
        </p:spPr>
      </p:pic>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t="50622" r="50947"/>
          <a:stretch/>
        </p:blipFill>
        <p:spPr>
          <a:xfrm>
            <a:off x="17926355" y="0"/>
            <a:ext cx="6457646" cy="6259142"/>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Katie</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5262979"/>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28yo G0 comes to your office for contraception she doesn’t have to think about</a:t>
            </a:r>
          </a:p>
          <a:p>
            <a:pPr marL="736600" lvl="8" indent="-127000"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Likes the idea of the implant</a:t>
            </a:r>
          </a:p>
          <a:p>
            <a:pPr marL="736600" lvl="8" indent="-127000"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History of a seizure d/o (stable on carbamazepine)</a:t>
            </a:r>
          </a:p>
          <a:p>
            <a:pPr marL="736600" lvl="8" indent="-127000"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Type 1 DM diagnosed age 12</a:t>
            </a:r>
            <a:endPar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11" name="TextBox 10">
            <a:extLst>
              <a:ext uri="{FF2B5EF4-FFF2-40B4-BE49-F238E27FC236}">
                <a16:creationId xmlns:a16="http://schemas.microsoft.com/office/drawing/2014/main" id="{A9C7161B-5199-D145-9F92-24B7CAC63963}"/>
              </a:ext>
            </a:extLst>
          </p:cNvPr>
          <p:cNvSpPr txBox="1"/>
          <p:nvPr/>
        </p:nvSpPr>
        <p:spPr>
          <a:xfrm>
            <a:off x="328354" y="12943490"/>
            <a:ext cx="47625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43</a:t>
            </a:fld>
            <a:endParaRPr lang="en-US" sz="2000" dirty="0"/>
          </a:p>
        </p:txBody>
      </p:sp>
      <p:pic>
        <p:nvPicPr>
          <p:cNvPr id="7" name="Picture Placeholder 6">
            <a:extLst>
              <a:ext uri="{FF2B5EF4-FFF2-40B4-BE49-F238E27FC236}">
                <a16:creationId xmlns:a16="http://schemas.microsoft.com/office/drawing/2014/main" id="{BD6D279D-192D-6D4F-98C2-FB56CED500B3}"/>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95613" y="0"/>
            <a:ext cx="10882860" cy="13716000"/>
          </a:xfrm>
        </p:spPr>
      </p:pic>
      <p:sp>
        <p:nvSpPr>
          <p:cNvPr id="12" name="TextBox 11">
            <a:extLst>
              <a:ext uri="{FF2B5EF4-FFF2-40B4-BE49-F238E27FC236}">
                <a16:creationId xmlns:a16="http://schemas.microsoft.com/office/drawing/2014/main" id="{C4AFAB51-0E9C-1240-82AB-7C67A71F9E8F}"/>
              </a:ext>
            </a:extLst>
          </p:cNvPr>
          <p:cNvSpPr txBox="1"/>
          <p:nvPr/>
        </p:nvSpPr>
        <p:spPr>
          <a:xfrm>
            <a:off x="20590976" y="13343600"/>
            <a:ext cx="379302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2"/>
                </a:solidFill>
              </a:rPr>
              <a:t>Image: https://</a:t>
            </a:r>
            <a:r>
              <a:rPr lang="en-US" sz="1000" dirty="0" err="1">
                <a:solidFill>
                  <a:schemeClr val="tx2"/>
                </a:solidFill>
              </a:rPr>
              <a:t>www.flickr.com</a:t>
            </a:r>
            <a:r>
              <a:rPr lang="en-US" sz="1000" dirty="0">
                <a:solidFill>
                  <a:schemeClr val="tx2"/>
                </a:solidFill>
              </a:rPr>
              <a:t>/photos/</a:t>
            </a:r>
            <a:r>
              <a:rPr lang="en-US" sz="1000" dirty="0" err="1">
                <a:solidFill>
                  <a:schemeClr val="tx2"/>
                </a:solidFill>
              </a:rPr>
              <a:t>wocintechchat</a:t>
            </a:r>
            <a:r>
              <a:rPr lang="en-US" sz="1000" dirty="0">
                <a:solidFill>
                  <a:schemeClr val="tx2"/>
                </a:solidFill>
              </a:rPr>
              <a:t>/22517894562/</a:t>
            </a:r>
          </a:p>
        </p:txBody>
      </p:sp>
    </p:spTree>
    <p:extLst>
      <p:ext uri="{BB962C8B-B14F-4D97-AF65-F5344CB8AC3E}">
        <p14:creationId xmlns:p14="http://schemas.microsoft.com/office/powerpoint/2010/main" val="296991891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25F35B-F8B2-9A45-BAE3-70F396375328}"/>
              </a:ext>
            </a:extLst>
          </p:cNvPr>
          <p:cNvSpPr/>
          <p:nvPr/>
        </p:nvSpPr>
        <p:spPr>
          <a:xfrm>
            <a:off x="1299487" y="12904718"/>
            <a:ext cx="8468490" cy="492440"/>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44</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pic>
        <p:nvPicPr>
          <p:cNvPr id="26" name="Picture 25">
            <a:extLst>
              <a:ext uri="{FF2B5EF4-FFF2-40B4-BE49-F238E27FC236}">
                <a16:creationId xmlns:a16="http://schemas.microsoft.com/office/drawing/2014/main" id="{2EFF12EE-72F7-C846-978C-2341996F72B1}"/>
              </a:ext>
            </a:extLst>
          </p:cNvPr>
          <p:cNvPicPr>
            <a:picLocks noChangeAspect="1"/>
          </p:cNvPicPr>
          <p:nvPr/>
        </p:nvPicPr>
        <p:blipFill>
          <a:blip r:embed="rId4"/>
          <a:stretch>
            <a:fillRect/>
          </a:stretch>
        </p:blipFill>
        <p:spPr>
          <a:xfrm>
            <a:off x="3727852" y="693102"/>
            <a:ext cx="8137524" cy="12595848"/>
          </a:xfrm>
          <a:prstGeom prst="rect">
            <a:avLst/>
          </a:prstGeom>
        </p:spPr>
      </p:pic>
      <p:sp>
        <p:nvSpPr>
          <p:cNvPr id="27" name="Title 3">
            <a:extLst>
              <a:ext uri="{FF2B5EF4-FFF2-40B4-BE49-F238E27FC236}">
                <a16:creationId xmlns:a16="http://schemas.microsoft.com/office/drawing/2014/main" id="{0E9C3646-5BA1-A748-8A2A-01505B5B7CD6}"/>
              </a:ext>
            </a:extLst>
          </p:cNvPr>
          <p:cNvSpPr txBox="1">
            <a:spLocks noGrp="1"/>
          </p:cNvSpPr>
          <p:nvPr>
            <p:ph type="title"/>
          </p:nvPr>
        </p:nvSpPr>
        <p:spPr>
          <a:xfrm>
            <a:off x="13344123" y="5760820"/>
            <a:ext cx="7529702" cy="1676400"/>
          </a:xfrm>
          <a:prstGeom prst="rect">
            <a:avLst/>
          </a:prstGeom>
        </p:spPr>
        <p:txBody>
          <a:bodyPr>
            <a:normAutofit fontScale="90000"/>
          </a:bodyPr>
          <a:lstStyle/>
          <a:p>
            <a:pPr algn="l"/>
            <a:r>
              <a:rPr lang="en-US" dirty="0"/>
              <a:t>A Different Way to Look at the US MEC</a:t>
            </a:r>
            <a:endParaRPr dirty="0"/>
          </a:p>
        </p:txBody>
      </p:sp>
      <mc:AlternateContent xmlns:mc="http://schemas.openxmlformats.org/markup-compatibility/2006" xmlns:p14="http://schemas.microsoft.com/office/powerpoint/2010/main">
        <mc:Choice Requires="p14">
          <p:contentPart p14:bwMode="auto" r:id="rId5">
            <p14:nvContentPartPr>
              <p14:cNvPr id="28" name="Ink 27">
                <a:extLst>
                  <a:ext uri="{FF2B5EF4-FFF2-40B4-BE49-F238E27FC236}">
                    <a16:creationId xmlns:a16="http://schemas.microsoft.com/office/drawing/2014/main" id="{CBDA1F37-EB78-7349-8A6D-C99FE92877C1}"/>
                  </a:ext>
                </a:extLst>
              </p14:cNvPr>
              <p14:cNvContentPartPr/>
              <p14:nvPr/>
            </p14:nvContentPartPr>
            <p14:xfrm rot="10800000" flipV="1">
              <a:off x="13379599" y="7873386"/>
              <a:ext cx="7589520" cy="42798"/>
            </p14:xfrm>
          </p:contentPart>
        </mc:Choice>
        <mc:Fallback xmlns="">
          <p:pic>
            <p:nvPicPr>
              <p:cNvPr id="28" name="Ink 27">
                <a:extLst>
                  <a:ext uri="{FF2B5EF4-FFF2-40B4-BE49-F238E27FC236}">
                    <a16:creationId xmlns:a16="http://schemas.microsoft.com/office/drawing/2014/main" id="{CBDA1F37-EB78-7349-8A6D-C99FE92877C1}"/>
                  </a:ext>
                </a:extLst>
              </p:cNvPr>
              <p:cNvPicPr/>
              <p:nvPr/>
            </p:nvPicPr>
            <p:blipFill>
              <a:blip r:embed="rId6"/>
              <a:stretch>
                <a:fillRect/>
              </a:stretch>
            </p:blipFill>
            <p:spPr>
              <a:xfrm rot="10800000" flipV="1">
                <a:off x="13220831" y="7714782"/>
                <a:ext cx="7906695" cy="359647"/>
              </a:xfrm>
              <a:prstGeom prst="rect">
                <a:avLst/>
              </a:prstGeom>
            </p:spPr>
          </p:pic>
        </mc:Fallback>
      </mc:AlternateContent>
      <p:pic>
        <p:nvPicPr>
          <p:cNvPr id="29" name="Google Shape;461;p42">
            <a:extLst>
              <a:ext uri="{FF2B5EF4-FFF2-40B4-BE49-F238E27FC236}">
                <a16:creationId xmlns:a16="http://schemas.microsoft.com/office/drawing/2014/main" id="{76EA48C9-E7D3-3E45-A0CC-0BAD6A70F8A7}"/>
              </a:ext>
            </a:extLst>
          </p:cNvPr>
          <p:cNvPicPr preferRelativeResize="0"/>
          <p:nvPr/>
        </p:nvPicPr>
        <p:blipFill rotWithShape="1">
          <a:blip r:embed="rId7">
            <a:alphaModFix/>
          </a:blip>
          <a:srcRect/>
          <a:stretch/>
        </p:blipFill>
        <p:spPr>
          <a:xfrm>
            <a:off x="5163734" y="2271713"/>
            <a:ext cx="5337577" cy="9415461"/>
          </a:xfrm>
          <a:prstGeom prst="rect">
            <a:avLst/>
          </a:prstGeom>
          <a:noFill/>
          <a:ln>
            <a:solidFill>
              <a:schemeClr val="bg1"/>
            </a:solidFill>
          </a:ln>
        </p:spPr>
      </p:pic>
      <mc:AlternateContent xmlns:mc="http://schemas.openxmlformats.org/markup-compatibility/2006" xmlns:p14="http://schemas.microsoft.com/office/powerpoint/2010/main">
        <mc:Choice Requires="p14">
          <p:contentPart p14:bwMode="auto" r:id="rId8">
            <p14:nvContentPartPr>
              <p14:cNvPr id="30" name="Ink 29">
                <a:extLst>
                  <a:ext uri="{FF2B5EF4-FFF2-40B4-BE49-F238E27FC236}">
                    <a16:creationId xmlns:a16="http://schemas.microsoft.com/office/drawing/2014/main" id="{1ECEFFC4-00F1-E443-ABBB-2680813BB396}"/>
                  </a:ext>
                </a:extLst>
              </p14:cNvPr>
              <p14:cNvContentPartPr/>
              <p14:nvPr/>
            </p14:nvContentPartPr>
            <p14:xfrm>
              <a:off x="5187198" y="4326065"/>
              <a:ext cx="5207381" cy="1045353"/>
            </p14:xfrm>
          </p:contentPart>
        </mc:Choice>
        <mc:Fallback xmlns="">
          <p:pic>
            <p:nvPicPr>
              <p:cNvPr id="30" name="Ink 29">
                <a:extLst>
                  <a:ext uri="{FF2B5EF4-FFF2-40B4-BE49-F238E27FC236}">
                    <a16:creationId xmlns:a16="http://schemas.microsoft.com/office/drawing/2014/main" id="{1ECEFFC4-00F1-E443-ABBB-2680813BB396}"/>
                  </a:ext>
                </a:extLst>
              </p:cNvPr>
              <p:cNvPicPr/>
              <p:nvPr/>
            </p:nvPicPr>
            <p:blipFill>
              <a:blip r:embed="rId9"/>
              <a:stretch>
                <a:fillRect/>
              </a:stretch>
            </p:blipFill>
            <p:spPr>
              <a:xfrm>
                <a:off x="5124198" y="4263049"/>
                <a:ext cx="5333021" cy="1171026"/>
              </a:xfrm>
              <a:prstGeom prst="rect">
                <a:avLst/>
              </a:prstGeom>
            </p:spPr>
          </p:pic>
        </mc:Fallback>
      </mc:AlternateContent>
    </p:spTree>
    <p:extLst>
      <p:ext uri="{BB962C8B-B14F-4D97-AF65-F5344CB8AC3E}">
        <p14:creationId xmlns:p14="http://schemas.microsoft.com/office/powerpoint/2010/main" val="45910096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551" name="Title 4"/>
          <p:cNvSpPr txBox="1">
            <a:spLocks noGrp="1"/>
          </p:cNvSpPr>
          <p:nvPr>
            <p:ph type="title"/>
          </p:nvPr>
        </p:nvSpPr>
        <p:spPr>
          <a:xfrm>
            <a:off x="2278736" y="3782225"/>
            <a:ext cx="8090389" cy="2685141"/>
          </a:xfrm>
          <a:prstGeom prst="rect">
            <a:avLst/>
          </a:prstGeom>
        </p:spPr>
        <p:txBody>
          <a:bodyPr>
            <a:normAutofit fontScale="90000"/>
          </a:bodyPr>
          <a:lstStyle/>
          <a:p>
            <a:r>
              <a:rPr lang="en-US" b="0" dirty="0">
                <a:solidFill>
                  <a:schemeClr val="accent1"/>
                </a:solidFill>
              </a:rPr>
              <a:t>Are we Okay With the Implant for Katie?</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EDA0A3FA-DB3C-DD40-88B6-AAE31EA55A16}"/>
                  </a:ext>
                </a:extLst>
              </p14:cNvPr>
              <p14:cNvContentPartPr/>
              <p14:nvPr/>
            </p14:nvContentPartPr>
            <p14:xfrm rot="10800000">
              <a:off x="2278736" y="6639718"/>
              <a:ext cx="7680960" cy="62224"/>
            </p14:xfrm>
          </p:contentPart>
        </mc:Choice>
        <mc:Fallback xmlns="">
          <p:pic>
            <p:nvPicPr>
              <p:cNvPr id="9" name="Ink 8">
                <a:extLst>
                  <a:ext uri="{FF2B5EF4-FFF2-40B4-BE49-F238E27FC236}">
                    <a16:creationId xmlns:a16="http://schemas.microsoft.com/office/drawing/2014/main" id="{EDA0A3FA-DB3C-DD40-88B6-AAE31EA55A16}"/>
                  </a:ext>
                </a:extLst>
              </p:cNvPr>
              <p:cNvPicPr/>
              <p:nvPr/>
            </p:nvPicPr>
            <p:blipFill>
              <a:blip r:embed="rId4"/>
              <a:stretch>
                <a:fillRect/>
              </a:stretch>
            </p:blipFill>
            <p:spPr>
              <a:xfrm rot="10800000">
                <a:off x="2119976" y="6481101"/>
                <a:ext cx="7998120" cy="379099"/>
              </a:xfrm>
              <a:prstGeom prst="rect">
                <a:avLst/>
              </a:prstGeom>
            </p:spPr>
          </p:pic>
        </mc:Fallback>
      </mc:AlternateContent>
      <p:sp>
        <p:nvSpPr>
          <p:cNvPr id="2" name="TextBox 1">
            <a:extLst>
              <a:ext uri="{FF2B5EF4-FFF2-40B4-BE49-F238E27FC236}">
                <a16:creationId xmlns:a16="http://schemas.microsoft.com/office/drawing/2014/main" id="{0D0B11D6-9EA3-D649-A339-E740E662C3E4}"/>
              </a:ext>
            </a:extLst>
          </p:cNvPr>
          <p:cNvSpPr txBox="1"/>
          <p:nvPr/>
        </p:nvSpPr>
        <p:spPr>
          <a:xfrm>
            <a:off x="2278736" y="6998743"/>
            <a:ext cx="8597223" cy="12003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6600" dirty="0">
                <a:solidFill>
                  <a:schemeClr val="tx2"/>
                </a:solidFill>
              </a:rPr>
              <a:t>What does 2 + 2 equal?</a:t>
            </a:r>
            <a:endParaRPr kumimoji="0" lang="en-US" sz="6600" b="0" i="0" u="none" strike="noStrike" cap="none" spc="0" normalizeH="0" baseline="0" dirty="0">
              <a:ln>
                <a:noFill/>
              </a:ln>
              <a:solidFill>
                <a:schemeClr val="tx2"/>
              </a:solidFill>
              <a:effectLst/>
              <a:uFillTx/>
              <a:latin typeface="+mj-lt"/>
              <a:ea typeface="+mj-ea"/>
              <a:cs typeface="+mj-cs"/>
              <a:sym typeface="Helvetica"/>
            </a:endParaRPr>
          </a:p>
        </p:txBody>
      </p:sp>
      <p:sp>
        <p:nvSpPr>
          <p:cNvPr id="3" name="TextBox 2">
            <a:extLst>
              <a:ext uri="{FF2B5EF4-FFF2-40B4-BE49-F238E27FC236}">
                <a16:creationId xmlns:a16="http://schemas.microsoft.com/office/drawing/2014/main" id="{A212C4AF-7F37-FB45-BB21-4DB346B7B71C}"/>
              </a:ext>
            </a:extLst>
          </p:cNvPr>
          <p:cNvSpPr txBox="1"/>
          <p:nvPr/>
        </p:nvSpPr>
        <p:spPr>
          <a:xfrm>
            <a:off x="2278736" y="8730447"/>
            <a:ext cx="3124200" cy="221598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742950" marR="0" indent="-742950" algn="l" defTabSz="1828800" rtl="0" fontAlgn="auto" latinLnBrk="0" hangingPunct="0">
              <a:lnSpc>
                <a:spcPct val="100000"/>
              </a:lnSpc>
              <a:spcBef>
                <a:spcPts val="0"/>
              </a:spcBef>
              <a:spcAft>
                <a:spcPts val="0"/>
              </a:spcAft>
              <a:buClrTx/>
              <a:buSzTx/>
              <a:buFontTx/>
              <a:buAutoNum type="alphaUcParenR"/>
              <a:tabLst/>
            </a:pPr>
            <a:r>
              <a:rPr kumimoji="0" lang="en-US" sz="4400" b="0" i="0" u="none" strike="noStrike" cap="none" spc="0" normalizeH="0" baseline="0" dirty="0">
                <a:ln>
                  <a:noFill/>
                </a:ln>
                <a:solidFill>
                  <a:schemeClr val="tx2"/>
                </a:solidFill>
                <a:effectLst/>
                <a:uFillTx/>
                <a:latin typeface="+mj-lt"/>
                <a:ea typeface="+mj-ea"/>
                <a:cs typeface="+mj-cs"/>
                <a:sym typeface="Helvetica"/>
              </a:rPr>
              <a:t>2</a:t>
            </a:r>
          </a:p>
          <a:p>
            <a:pPr marL="742950" marR="0" indent="-742950" algn="l" defTabSz="1828800" rtl="0" fontAlgn="auto" latinLnBrk="0" hangingPunct="0">
              <a:lnSpc>
                <a:spcPct val="100000"/>
              </a:lnSpc>
              <a:spcBef>
                <a:spcPts val="0"/>
              </a:spcBef>
              <a:spcAft>
                <a:spcPts val="0"/>
              </a:spcAft>
              <a:buClrTx/>
              <a:buSzTx/>
              <a:buFontTx/>
              <a:buAutoNum type="alphaUcParenR"/>
              <a:tabLst/>
            </a:pPr>
            <a:r>
              <a:rPr lang="en-US" sz="4400" dirty="0">
                <a:solidFill>
                  <a:schemeClr val="tx2"/>
                </a:solidFill>
              </a:rPr>
              <a:t>3</a:t>
            </a:r>
          </a:p>
          <a:p>
            <a:pPr marL="742950" marR="0" indent="-742950" algn="l" defTabSz="1828800" rtl="0" fontAlgn="auto" latinLnBrk="0" hangingPunct="0">
              <a:lnSpc>
                <a:spcPct val="100000"/>
              </a:lnSpc>
              <a:spcBef>
                <a:spcPts val="0"/>
              </a:spcBef>
              <a:spcAft>
                <a:spcPts val="0"/>
              </a:spcAft>
              <a:buClrTx/>
              <a:buSzTx/>
              <a:buFontTx/>
              <a:buAutoNum type="alphaUcParenR"/>
              <a:tabLst/>
            </a:pPr>
            <a:r>
              <a:rPr kumimoji="0" lang="en-US" sz="4400" b="0" i="0" u="none" strike="noStrike" cap="none" spc="0" normalizeH="0" baseline="0" dirty="0">
                <a:ln>
                  <a:noFill/>
                </a:ln>
                <a:solidFill>
                  <a:schemeClr val="tx2"/>
                </a:solidFill>
                <a:effectLst/>
                <a:uFillTx/>
                <a:latin typeface="+mj-lt"/>
                <a:ea typeface="+mj-ea"/>
                <a:cs typeface="+mj-cs"/>
                <a:sym typeface="Helvetica"/>
              </a:rPr>
              <a:t>4</a:t>
            </a:r>
          </a:p>
        </p:txBody>
      </p:sp>
      <p:pic>
        <p:nvPicPr>
          <p:cNvPr id="10" name="Picture 9">
            <a:extLst>
              <a:ext uri="{FF2B5EF4-FFF2-40B4-BE49-F238E27FC236}">
                <a16:creationId xmlns:a16="http://schemas.microsoft.com/office/drawing/2014/main" id="{658C42CF-63BB-674E-B889-97B07B66DD9B}"/>
              </a:ext>
            </a:extLst>
          </p:cNvPr>
          <p:cNvPicPr>
            <a:picLocks noChangeAspect="1"/>
          </p:cNvPicPr>
          <p:nvPr/>
        </p:nvPicPr>
        <p:blipFill rotWithShape="1">
          <a:blip r:embed="rId5">
            <a:alphaModFix amt="5000"/>
            <a:extLst>
              <a:ext uri="{28A0092B-C50C-407E-A947-70E740481C1C}">
                <a14:useLocalDpi xmlns:a14="http://schemas.microsoft.com/office/drawing/2010/main" val="0"/>
              </a:ext>
            </a:extLst>
          </a:blip>
          <a:srcRect l="-1891" t="50622" r="5260"/>
          <a:stretch/>
        </p:blipFill>
        <p:spPr>
          <a:xfrm rot="5400000" flipH="1">
            <a:off x="549065" y="3441831"/>
            <a:ext cx="15832507" cy="8090388"/>
          </a:xfrm>
          <a:prstGeom prst="rect">
            <a:avLst/>
          </a:prstGeom>
        </p:spPr>
      </p:pic>
      <p:sp>
        <p:nvSpPr>
          <p:cNvPr id="11" name="TextBox 10">
            <a:extLst>
              <a:ext uri="{FF2B5EF4-FFF2-40B4-BE49-F238E27FC236}">
                <a16:creationId xmlns:a16="http://schemas.microsoft.com/office/drawing/2014/main" id="{EF4F99F4-E94B-404D-93A7-3D58EA733B5B}"/>
              </a:ext>
            </a:extLst>
          </p:cNvPr>
          <p:cNvSpPr txBox="1"/>
          <p:nvPr/>
        </p:nvSpPr>
        <p:spPr>
          <a:xfrm>
            <a:off x="22868530" y="13187007"/>
            <a:ext cx="1383710"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800" dirty="0">
                <a:solidFill>
                  <a:schemeClr val="bg2"/>
                </a:solidFill>
              </a:rPr>
              <a:t>Image: RHAP</a:t>
            </a:r>
          </a:p>
        </p:txBody>
      </p:sp>
      <p:pic>
        <p:nvPicPr>
          <p:cNvPr id="12" name="Picture Placeholder 7">
            <a:extLst>
              <a:ext uri="{FF2B5EF4-FFF2-40B4-BE49-F238E27FC236}">
                <a16:creationId xmlns:a16="http://schemas.microsoft.com/office/drawing/2014/main" id="{2C6B56A3-6D22-524D-802D-75107F5CC8FF}"/>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45868" t="32356" r="43205" b="30652"/>
          <a:stretch/>
        </p:blipFill>
        <p:spPr>
          <a:xfrm rot="13738778">
            <a:off x="14966128" y="-2080848"/>
            <a:ext cx="6370063" cy="16172911"/>
          </a:xfrm>
        </p:spPr>
      </p:pic>
      <p:sp>
        <p:nvSpPr>
          <p:cNvPr id="4" name="TextBox 3">
            <a:extLst>
              <a:ext uri="{FF2B5EF4-FFF2-40B4-BE49-F238E27FC236}">
                <a16:creationId xmlns:a16="http://schemas.microsoft.com/office/drawing/2014/main" id="{88D7EC1E-E1F8-4247-AC0E-30E09C1F55F2}"/>
              </a:ext>
            </a:extLst>
          </p:cNvPr>
          <p:cNvSpPr txBox="1"/>
          <p:nvPr/>
        </p:nvSpPr>
        <p:spPr>
          <a:xfrm>
            <a:off x="23484011" y="13283245"/>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mj-lt"/>
                <a:ea typeface="+mj-ea"/>
                <a:cs typeface="+mj-cs"/>
                <a:sym typeface="Helvetica"/>
              </a:rPr>
              <a:t>Image: RHAP</a:t>
            </a:r>
          </a:p>
        </p:txBody>
      </p:sp>
    </p:spTree>
    <p:extLst>
      <p:ext uri="{BB962C8B-B14F-4D97-AF65-F5344CB8AC3E}">
        <p14:creationId xmlns:p14="http://schemas.microsoft.com/office/powerpoint/2010/main" val="251728111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35255D-9037-5048-8C27-DD1E0F97F7DC}"/>
              </a:ext>
            </a:extLst>
          </p:cNvPr>
          <p:cNvSpPr/>
          <p:nvPr/>
        </p:nvSpPr>
        <p:spPr>
          <a:xfrm>
            <a:off x="12192000" y="0"/>
            <a:ext cx="12192000" cy="13716000"/>
          </a:xfrm>
          <a:prstGeom prst="rect">
            <a:avLst/>
          </a:prstGeom>
          <a:solidFill>
            <a:schemeClr val="accent3">
              <a:alpha val="7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9219" y="12910378"/>
            <a:ext cx="512802"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32020" y="3477693"/>
            <a:ext cx="7062755" cy="1732842"/>
          </a:xfrm>
          <a:prstGeom prst="rect">
            <a:avLst/>
          </a:prstGeom>
        </p:spPr>
        <p:txBody>
          <a:bodyPr anchor="t">
            <a:noAutofit/>
          </a:bodyPr>
          <a:lstStyle/>
          <a:p>
            <a:pPr>
              <a:lnSpc>
                <a:spcPts val="12500"/>
              </a:lnSpc>
            </a:pPr>
            <a:r>
              <a:rPr lang="en-US" sz="8800" b="0" dirty="0"/>
              <a:t>Learning Points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832021" y="5436747"/>
              <a:ext cx="658368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73252" y="5278357"/>
                <a:ext cx="690085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37975" y="5972139"/>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tx1"/>
                </a:solidFill>
              </a:rPr>
              <a:t>The danger of many anticonvulsants (except lamotrigine) is decreasing effectiveness of contraceptives</a:t>
            </a:r>
          </a:p>
          <a:p>
            <a:pPr hangingPunct="1">
              <a:buClr>
                <a:schemeClr val="accent4"/>
              </a:buClr>
            </a:pPr>
            <a:r>
              <a:rPr lang="en-US" sz="5400" b="0" dirty="0">
                <a:solidFill>
                  <a:schemeClr val="tx1"/>
                </a:solidFill>
              </a:rPr>
              <a:t>Long term diabetes is a “2” for all progestin methods, a “3-4” for estrogen containing products</a:t>
            </a:r>
          </a:p>
        </p:txBody>
      </p:sp>
      <p:pic>
        <p:nvPicPr>
          <p:cNvPr id="6" name="Picture Placeholder 5">
            <a:extLst>
              <a:ext uri="{FF2B5EF4-FFF2-40B4-BE49-F238E27FC236}">
                <a16:creationId xmlns:a16="http://schemas.microsoft.com/office/drawing/2014/main" id="{76789885-ECC3-7449-B770-678476AFC629}"/>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18441" b="-18441"/>
          <a:stretch/>
        </p:blipFill>
        <p:spPr>
          <a:xfrm>
            <a:off x="13525725" y="274320"/>
            <a:ext cx="10020300" cy="13716000"/>
          </a:xfrm>
        </p:spPr>
      </p:pic>
    </p:spTree>
    <p:extLst>
      <p:ext uri="{BB962C8B-B14F-4D97-AF65-F5344CB8AC3E}">
        <p14:creationId xmlns:p14="http://schemas.microsoft.com/office/powerpoint/2010/main" val="363683328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47</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7" name="Title 3">
            <a:extLst>
              <a:ext uri="{FF2B5EF4-FFF2-40B4-BE49-F238E27FC236}">
                <a16:creationId xmlns:a16="http://schemas.microsoft.com/office/drawing/2014/main" id="{D0213B86-BC05-0D45-B816-68CA99F55461}"/>
              </a:ext>
            </a:extLst>
          </p:cNvPr>
          <p:cNvSpPr txBox="1">
            <a:spLocks noGrp="1"/>
          </p:cNvSpPr>
          <p:nvPr>
            <p:ph type="title"/>
          </p:nvPr>
        </p:nvSpPr>
        <p:spPr>
          <a:xfrm>
            <a:off x="6248400" y="1349406"/>
            <a:ext cx="11887200" cy="1658016"/>
          </a:xfrm>
          <a:prstGeom prst="rect">
            <a:avLst/>
          </a:prstGeom>
        </p:spPr>
        <p:txBody>
          <a:bodyPr anchor="t">
            <a:noAutofit/>
          </a:bodyPr>
          <a:lstStyle/>
          <a:p>
            <a:pPr algn="l">
              <a:lnSpc>
                <a:spcPts val="12500"/>
              </a:lnSpc>
            </a:pPr>
            <a:r>
              <a:rPr lang="en-US" sz="8800" b="0" dirty="0"/>
              <a:t>Practice Recommendations</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889F9B5F-C105-B541-9A47-3E093F5AA295}"/>
                  </a:ext>
                </a:extLst>
              </p14:cNvPr>
              <p14:cNvContentPartPr/>
              <p14:nvPr/>
            </p14:nvContentPartPr>
            <p14:xfrm rot="10800000" flipH="1">
              <a:off x="6615963" y="3017920"/>
              <a:ext cx="11152074" cy="82966"/>
            </p14:xfrm>
          </p:contentPart>
        </mc:Choice>
        <mc:Fallback xmlns="">
          <p:pic>
            <p:nvPicPr>
              <p:cNvPr id="28" name="Ink 27">
                <a:extLst>
                  <a:ext uri="{FF2B5EF4-FFF2-40B4-BE49-F238E27FC236}">
                    <a16:creationId xmlns:a16="http://schemas.microsoft.com/office/drawing/2014/main" id="{889F9B5F-C105-B541-9A47-3E093F5AA295}"/>
                  </a:ext>
                </a:extLst>
              </p:cNvPr>
              <p:cNvPicPr/>
              <p:nvPr/>
            </p:nvPicPr>
            <p:blipFill>
              <a:blip r:embed="rId5"/>
              <a:stretch>
                <a:fillRect/>
              </a:stretch>
            </p:blipFill>
            <p:spPr>
              <a:xfrm rot="10800000" flipH="1">
                <a:off x="6457193" y="2859530"/>
                <a:ext cx="11469254" cy="399386"/>
              </a:xfrm>
              <a:prstGeom prst="rect">
                <a:avLst/>
              </a:prstGeom>
            </p:spPr>
          </p:pic>
        </mc:Fallback>
      </mc:AlternateContent>
      <p:sp>
        <p:nvSpPr>
          <p:cNvPr id="29" name="Content Placeholder 2">
            <a:extLst>
              <a:ext uri="{FF2B5EF4-FFF2-40B4-BE49-F238E27FC236}">
                <a16:creationId xmlns:a16="http://schemas.microsoft.com/office/drawing/2014/main" id="{C59CA05B-3CF7-644E-AB56-CFCD4BF9A290}"/>
              </a:ext>
            </a:extLst>
          </p:cNvPr>
          <p:cNvSpPr txBox="1">
            <a:spLocks/>
          </p:cNvSpPr>
          <p:nvPr/>
        </p:nvSpPr>
        <p:spPr>
          <a:xfrm>
            <a:off x="2409847" y="4072926"/>
            <a:ext cx="19564307" cy="6920148"/>
          </a:xfrm>
          <a:prstGeom prst="rect">
            <a:avLst/>
          </a:prstGeom>
          <a:solidFill>
            <a:schemeClr val="bg2"/>
          </a:solidFill>
          <a:ln>
            <a:solidFill>
              <a:schemeClr val="accent1"/>
            </a:solidFill>
          </a:ln>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endParaRPr lang="en-US" sz="5400" b="0" dirty="0">
              <a:solidFill>
                <a:schemeClr val="tx2"/>
              </a:solidFill>
            </a:endParaRPr>
          </a:p>
          <a:p>
            <a:pPr marL="762000" indent="-327025" hangingPunct="1">
              <a:buClr>
                <a:schemeClr val="accent4"/>
              </a:buClr>
            </a:pPr>
            <a:r>
              <a:rPr lang="en-US" sz="5400" b="0" dirty="0">
                <a:solidFill>
                  <a:schemeClr val="tx2"/>
                </a:solidFill>
              </a:rPr>
              <a:t>Use CDC contraception guidance to provide individualized recommendations</a:t>
            </a:r>
          </a:p>
          <a:p>
            <a:pPr marL="762000" indent="-327025" hangingPunct="1">
              <a:buClr>
                <a:schemeClr val="accent4"/>
              </a:buClr>
            </a:pPr>
            <a:r>
              <a:rPr lang="en-US" sz="5400" b="0" dirty="0">
                <a:solidFill>
                  <a:schemeClr val="tx2"/>
                </a:solidFill>
              </a:rPr>
              <a:t>Particularly when patients have multiple medical problems, progestin methods are safer than estrogen + progestin</a:t>
            </a:r>
          </a:p>
          <a:p>
            <a:pPr marL="762000" indent="-327025" hangingPunct="1">
              <a:buClr>
                <a:schemeClr val="accent4"/>
              </a:buClr>
            </a:pPr>
            <a:r>
              <a:rPr lang="en-US" sz="5400" b="0" dirty="0">
                <a:solidFill>
                  <a:schemeClr val="tx2"/>
                </a:solidFill>
              </a:rPr>
              <a:t>Copper IUD has the fewest safety concerns</a:t>
            </a:r>
          </a:p>
          <a:p>
            <a:pPr marL="762000" indent="-327025" hangingPunct="1">
              <a:buClr>
                <a:schemeClr val="accent4"/>
              </a:buClr>
            </a:pPr>
            <a:r>
              <a:rPr lang="en-US" sz="5400" b="0" dirty="0">
                <a:solidFill>
                  <a:schemeClr val="tx2"/>
                </a:solidFill>
              </a:rPr>
              <a:t>Don’t forget about vasectomy!</a:t>
            </a:r>
          </a:p>
        </p:txBody>
      </p:sp>
    </p:spTree>
    <p:extLst>
      <p:ext uri="{BB962C8B-B14F-4D97-AF65-F5344CB8AC3E}">
        <p14:creationId xmlns:p14="http://schemas.microsoft.com/office/powerpoint/2010/main" val="193818001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770313-CF0C-CA43-9071-0906579725C4}"/>
              </a:ext>
            </a:extLst>
          </p:cNvPr>
          <p:cNvSpPr/>
          <p:nvPr/>
        </p:nvSpPr>
        <p:spPr>
          <a:xfrm>
            <a:off x="12192000" y="0"/>
            <a:ext cx="12192000" cy="13716000"/>
          </a:xfrm>
          <a:prstGeom prst="rect">
            <a:avLst/>
          </a:prstGeom>
          <a:solidFill>
            <a:schemeClr val="accent3">
              <a:lumMod val="60000"/>
              <a:lumOff val="40000"/>
              <a:alpha val="64987"/>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sp>
        <p:nvSpPr>
          <p:cNvPr id="551" name="Title 4"/>
          <p:cNvSpPr txBox="1">
            <a:spLocks noGrp="1"/>
          </p:cNvSpPr>
          <p:nvPr>
            <p:ph type="title"/>
          </p:nvPr>
        </p:nvSpPr>
        <p:spPr>
          <a:xfrm>
            <a:off x="3151651" y="5021221"/>
            <a:ext cx="5303520" cy="1745341"/>
          </a:xfrm>
          <a:prstGeom prst="rect">
            <a:avLst/>
          </a:prstGeom>
        </p:spPr>
        <p:txBody>
          <a:bodyPr>
            <a:noAutofit/>
          </a:bodyPr>
          <a:lstStyle/>
          <a:p>
            <a:r>
              <a:rPr lang="en-US" sz="9600" b="0" dirty="0">
                <a:solidFill>
                  <a:schemeClr val="accent1"/>
                </a:solidFill>
              </a:rPr>
              <a:t>Questions?</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EDA0A3FA-DB3C-DD40-88B6-AAE31EA55A16}"/>
                  </a:ext>
                </a:extLst>
              </p14:cNvPr>
              <p14:cNvContentPartPr/>
              <p14:nvPr/>
            </p14:nvContentPartPr>
            <p14:xfrm rot="10800000">
              <a:off x="3151651" y="6949439"/>
              <a:ext cx="5303520" cy="62224"/>
            </p14:xfrm>
          </p:contentPart>
        </mc:Choice>
        <mc:Fallback xmlns="">
          <p:pic>
            <p:nvPicPr>
              <p:cNvPr id="9" name="Ink 8">
                <a:extLst>
                  <a:ext uri="{FF2B5EF4-FFF2-40B4-BE49-F238E27FC236}">
                    <a16:creationId xmlns:a16="http://schemas.microsoft.com/office/drawing/2014/main" id="{EDA0A3FA-DB3C-DD40-88B6-AAE31EA55A16}"/>
                  </a:ext>
                </a:extLst>
              </p:cNvPr>
              <p:cNvPicPr/>
              <p:nvPr/>
            </p:nvPicPr>
            <p:blipFill>
              <a:blip r:embed="rId4"/>
              <a:stretch>
                <a:fillRect/>
              </a:stretch>
            </p:blipFill>
            <p:spPr>
              <a:xfrm rot="10800000">
                <a:off x="2992891" y="6790822"/>
                <a:ext cx="5620680" cy="379099"/>
              </a:xfrm>
              <a:prstGeom prst="rect">
                <a:avLst/>
              </a:prstGeom>
            </p:spPr>
          </p:pic>
        </mc:Fallback>
      </mc:AlternateContent>
      <p:pic>
        <p:nvPicPr>
          <p:cNvPr id="11" name="Picture Placeholder 10">
            <a:extLst>
              <a:ext uri="{FF2B5EF4-FFF2-40B4-BE49-F238E27FC236}">
                <a16:creationId xmlns:a16="http://schemas.microsoft.com/office/drawing/2014/main" id="{ED9C4A0C-E449-5C4B-80DD-ABC3EE6C810D}"/>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t="2482" b="2482"/>
          <a:stretch/>
        </p:blipFill>
        <p:spPr>
          <a:xfrm>
            <a:off x="12689334" y="1318466"/>
            <a:ext cx="11981104" cy="11386395"/>
          </a:xfrm>
          <a:effectLst>
            <a:outerShdw dist="50800" dir="5400000" algn="ctr" rotWithShape="0">
              <a:srgbClr val="000000"/>
            </a:outerShdw>
          </a:effectLst>
        </p:spPr>
      </p:pic>
    </p:spTree>
    <p:extLst>
      <p:ext uri="{BB962C8B-B14F-4D97-AF65-F5344CB8AC3E}">
        <p14:creationId xmlns:p14="http://schemas.microsoft.com/office/powerpoint/2010/main" val="345212534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5D83D74-DBD7-7141-9D81-235D66E7947C}"/>
              </a:ext>
            </a:extLst>
          </p:cNvPr>
          <p:cNvSpPr/>
          <p:nvPr/>
        </p:nvSpPr>
        <p:spPr>
          <a:xfrm>
            <a:off x="12553517" y="1577640"/>
            <a:ext cx="11216315" cy="11216315"/>
          </a:xfrm>
          <a:prstGeom prst="ellipse">
            <a:avLst/>
          </a:prstGeom>
          <a:solidFill>
            <a:schemeClr val="accent3">
              <a:lumMod val="40000"/>
              <a:lumOff val="60000"/>
              <a:alpha val="39617"/>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9219" y="12910378"/>
            <a:ext cx="512802"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0848" y="1082917"/>
            <a:ext cx="8403875" cy="1649875"/>
          </a:xfrm>
          <a:prstGeom prst="rect">
            <a:avLst/>
          </a:prstGeom>
        </p:spPr>
        <p:txBody>
          <a:bodyPr anchor="t">
            <a:noAutofit/>
          </a:bodyPr>
          <a:lstStyle/>
          <a:p>
            <a:pPr>
              <a:lnSpc>
                <a:spcPts val="12500"/>
              </a:lnSpc>
            </a:pPr>
            <a:r>
              <a:rPr lang="en-US" sz="8800" b="0" dirty="0"/>
              <a:t>Billing and Coding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920848" y="2758992"/>
              <a:ext cx="85039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62081" y="2600602"/>
                <a:ext cx="882109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20848" y="3507289"/>
            <a:ext cx="11354025" cy="912579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lvl="0" indent="0">
              <a:spcBef>
                <a:spcPts val="0"/>
              </a:spcBef>
              <a:buClr>
                <a:schemeClr val="dk1"/>
              </a:buClr>
              <a:buSzPts val="2000"/>
              <a:buNone/>
            </a:pPr>
            <a:r>
              <a:rPr lang="en-US" sz="4400" b="0" dirty="0">
                <a:solidFill>
                  <a:schemeClr val="accent1"/>
                </a:solidFill>
                <a:latin typeface="+mn-lt"/>
                <a:ea typeface="Arial"/>
                <a:cs typeface="Arial"/>
                <a:sym typeface="Arial"/>
              </a:rPr>
              <a:t>ICD 10 Codes to Know:</a:t>
            </a:r>
            <a:endParaRPr lang="en-US" sz="4400" b="0" dirty="0">
              <a:solidFill>
                <a:schemeClr val="accent1"/>
              </a:solidFill>
              <a:latin typeface="+mn-lt"/>
            </a:endParaRPr>
          </a:p>
          <a:p>
            <a:pPr lvl="2">
              <a:spcBef>
                <a:spcPts val="400"/>
              </a:spcBef>
              <a:buClr>
                <a:schemeClr val="tx1"/>
              </a:buClr>
              <a:buSzPct val="80000"/>
            </a:pPr>
            <a:r>
              <a:rPr lang="en-US" sz="4400" b="0" dirty="0">
                <a:solidFill>
                  <a:schemeClr val="tx1"/>
                </a:solidFill>
                <a:latin typeface="+mn-lt"/>
                <a:ea typeface="Arial"/>
                <a:cs typeface="Arial"/>
                <a:sym typeface="Arial"/>
              </a:rPr>
              <a:t>Z30.011 Initial, contraceptive pills</a:t>
            </a:r>
            <a:endParaRPr lang="en-US" sz="4400" b="0" dirty="0">
              <a:solidFill>
                <a:schemeClr val="tx1"/>
              </a:solidFill>
              <a:latin typeface="+mn-lt"/>
            </a:endParaRPr>
          </a:p>
          <a:p>
            <a:pPr lvl="2">
              <a:spcBef>
                <a:spcPts val="400"/>
              </a:spcBef>
              <a:buClr>
                <a:schemeClr val="tx1"/>
              </a:buClr>
              <a:buSzPct val="80000"/>
            </a:pPr>
            <a:r>
              <a:rPr lang="en-US" sz="4400" b="0" dirty="0">
                <a:solidFill>
                  <a:schemeClr val="tx1"/>
                </a:solidFill>
                <a:latin typeface="+mn-lt"/>
                <a:ea typeface="Arial"/>
                <a:cs typeface="Arial"/>
                <a:sym typeface="Arial"/>
              </a:rPr>
              <a:t>Z30.012 EC prescription</a:t>
            </a:r>
            <a:endParaRPr lang="en-US" sz="4400" b="0" dirty="0">
              <a:solidFill>
                <a:schemeClr val="tx1"/>
              </a:solidFill>
              <a:latin typeface="+mn-lt"/>
            </a:endParaRPr>
          </a:p>
          <a:p>
            <a:pPr lvl="2">
              <a:spcBef>
                <a:spcPts val="400"/>
              </a:spcBef>
              <a:buClr>
                <a:schemeClr val="tx1"/>
              </a:buClr>
              <a:buSzPct val="80000"/>
            </a:pPr>
            <a:r>
              <a:rPr lang="en-US" sz="4400" b="0" dirty="0">
                <a:solidFill>
                  <a:schemeClr val="tx1"/>
                </a:solidFill>
                <a:latin typeface="+mn-lt"/>
                <a:ea typeface="Arial"/>
                <a:cs typeface="Arial"/>
                <a:sym typeface="Arial"/>
              </a:rPr>
              <a:t>Z30.013 Initial, Injection</a:t>
            </a:r>
            <a:endParaRPr lang="en-US" sz="4400" b="0" dirty="0">
              <a:solidFill>
                <a:schemeClr val="tx1"/>
              </a:solidFill>
              <a:latin typeface="+mn-lt"/>
            </a:endParaRPr>
          </a:p>
          <a:p>
            <a:pPr lvl="2">
              <a:spcBef>
                <a:spcPts val="400"/>
              </a:spcBef>
              <a:buClr>
                <a:schemeClr val="tx1"/>
              </a:buClr>
              <a:buSzPct val="80000"/>
            </a:pPr>
            <a:r>
              <a:rPr lang="en-US" sz="4400" b="0" dirty="0">
                <a:solidFill>
                  <a:schemeClr val="tx1"/>
                </a:solidFill>
                <a:latin typeface="+mn-lt"/>
                <a:ea typeface="Arial"/>
                <a:cs typeface="Arial"/>
                <a:sym typeface="Arial"/>
              </a:rPr>
              <a:t>Z30.014 Initial, IUC</a:t>
            </a:r>
            <a:endParaRPr lang="en-US" sz="4400" b="0" dirty="0">
              <a:solidFill>
                <a:schemeClr val="tx1"/>
              </a:solidFill>
              <a:latin typeface="+mn-lt"/>
            </a:endParaRPr>
          </a:p>
          <a:p>
            <a:pPr lvl="2">
              <a:spcBef>
                <a:spcPts val="400"/>
              </a:spcBef>
              <a:buClr>
                <a:schemeClr val="tx1"/>
              </a:buClr>
              <a:buSzPct val="80000"/>
            </a:pPr>
            <a:r>
              <a:rPr lang="en-US" sz="4400" b="0" dirty="0">
                <a:solidFill>
                  <a:schemeClr val="tx1"/>
                </a:solidFill>
                <a:latin typeface="+mn-lt"/>
                <a:ea typeface="Arial"/>
                <a:cs typeface="Arial"/>
                <a:sym typeface="Arial"/>
              </a:rPr>
              <a:t>Z30.015 Initial, Ring</a:t>
            </a:r>
            <a:endParaRPr lang="en-US" sz="4400" b="0" dirty="0">
              <a:solidFill>
                <a:schemeClr val="tx1"/>
              </a:solidFill>
              <a:latin typeface="+mn-lt"/>
            </a:endParaRPr>
          </a:p>
          <a:p>
            <a:pPr lvl="2">
              <a:spcBef>
                <a:spcPts val="400"/>
              </a:spcBef>
              <a:buClr>
                <a:schemeClr val="tx1"/>
              </a:buClr>
              <a:buSzPct val="80000"/>
            </a:pPr>
            <a:r>
              <a:rPr lang="en-US" sz="4400" b="0" dirty="0">
                <a:solidFill>
                  <a:schemeClr val="tx1"/>
                </a:solidFill>
                <a:latin typeface="+mn-lt"/>
                <a:ea typeface="Arial"/>
                <a:cs typeface="Arial"/>
                <a:sym typeface="Arial"/>
              </a:rPr>
              <a:t>Z30.016 Initial, Patch</a:t>
            </a:r>
            <a:endParaRPr lang="en-US" sz="4400" b="0" dirty="0">
              <a:solidFill>
                <a:schemeClr val="tx1"/>
              </a:solidFill>
              <a:latin typeface="+mn-lt"/>
            </a:endParaRPr>
          </a:p>
          <a:p>
            <a:pPr lvl="2">
              <a:spcBef>
                <a:spcPts val="400"/>
              </a:spcBef>
              <a:buClr>
                <a:schemeClr val="tx1"/>
              </a:buClr>
              <a:buSzPct val="80000"/>
            </a:pPr>
            <a:r>
              <a:rPr lang="en-US" sz="4400" b="0" dirty="0">
                <a:solidFill>
                  <a:schemeClr val="tx1"/>
                </a:solidFill>
                <a:latin typeface="+mn-lt"/>
                <a:ea typeface="Arial"/>
                <a:cs typeface="Arial"/>
                <a:sym typeface="Arial"/>
              </a:rPr>
              <a:t>Z30.017 Initial, Implant</a:t>
            </a:r>
          </a:p>
          <a:p>
            <a:pPr lvl="2">
              <a:spcBef>
                <a:spcPts val="400"/>
              </a:spcBef>
              <a:buClr>
                <a:schemeClr val="tx1"/>
              </a:buClr>
              <a:buSzPct val="80000"/>
            </a:pPr>
            <a:r>
              <a:rPr lang="en-US" sz="4400" b="0" dirty="0">
                <a:solidFill>
                  <a:schemeClr val="tx1"/>
                </a:solidFill>
                <a:latin typeface="+mn-lt"/>
                <a:ea typeface="Arial"/>
                <a:cs typeface="Arial"/>
                <a:sym typeface="Arial"/>
              </a:rPr>
              <a:t>Z30.41 surveillance, contraceptive pills</a:t>
            </a:r>
            <a:endParaRPr lang="en-US" sz="4400" b="0" dirty="0">
              <a:solidFill>
                <a:schemeClr val="tx1"/>
              </a:solidFill>
              <a:latin typeface="+mn-lt"/>
            </a:endParaRPr>
          </a:p>
          <a:p>
            <a:pPr lvl="2">
              <a:spcBef>
                <a:spcPts val="400"/>
              </a:spcBef>
              <a:buClr>
                <a:schemeClr val="tx1"/>
              </a:buClr>
              <a:buSzPct val="80000"/>
            </a:pPr>
            <a:r>
              <a:rPr lang="en-US" sz="4400" b="0" dirty="0">
                <a:solidFill>
                  <a:schemeClr val="tx1"/>
                </a:solidFill>
                <a:latin typeface="+mn-lt"/>
                <a:ea typeface="Arial"/>
                <a:cs typeface="Arial"/>
                <a:sym typeface="Arial"/>
              </a:rPr>
              <a:t>Z30.42 Surveillance, Injection </a:t>
            </a:r>
            <a:endParaRPr lang="en-US" sz="4400" b="0" dirty="0">
              <a:solidFill>
                <a:schemeClr val="tx1"/>
              </a:solidFill>
              <a:latin typeface="+mn-lt"/>
            </a:endParaRPr>
          </a:p>
          <a:p>
            <a:pPr lvl="2">
              <a:spcBef>
                <a:spcPts val="400"/>
              </a:spcBef>
              <a:buClr>
                <a:schemeClr val="tx1"/>
              </a:buClr>
              <a:buSzPct val="80000"/>
            </a:pPr>
            <a:r>
              <a:rPr lang="en-US" sz="4400" b="0" dirty="0">
                <a:solidFill>
                  <a:schemeClr val="tx1"/>
                </a:solidFill>
                <a:latin typeface="+mn-lt"/>
                <a:ea typeface="Arial"/>
                <a:cs typeface="Arial"/>
                <a:sym typeface="Arial"/>
              </a:rPr>
              <a:t>Z30.43 Surveillance, IUC</a:t>
            </a:r>
            <a:endParaRPr lang="en-US" sz="4400" b="0" dirty="0">
              <a:solidFill>
                <a:schemeClr val="tx1"/>
              </a:solidFill>
              <a:latin typeface="+mn-lt"/>
            </a:endParaRPr>
          </a:p>
          <a:p>
            <a:pPr lvl="2">
              <a:spcBef>
                <a:spcPts val="400"/>
              </a:spcBef>
              <a:buClr>
                <a:schemeClr val="tx1"/>
              </a:buClr>
              <a:buSzPct val="80000"/>
            </a:pPr>
            <a:r>
              <a:rPr lang="en-US" sz="4400" b="0" dirty="0">
                <a:solidFill>
                  <a:schemeClr val="tx1"/>
                </a:solidFill>
                <a:latin typeface="+mn-lt"/>
                <a:ea typeface="Arial"/>
                <a:cs typeface="Arial"/>
                <a:sym typeface="Arial"/>
              </a:rPr>
              <a:t>Z30.44 Surveillance, Ring</a:t>
            </a:r>
            <a:endParaRPr lang="en-US" sz="4400" b="0" dirty="0">
              <a:solidFill>
                <a:schemeClr val="tx1"/>
              </a:solidFill>
              <a:latin typeface="+mn-lt"/>
            </a:endParaRPr>
          </a:p>
          <a:p>
            <a:pPr lvl="2">
              <a:spcBef>
                <a:spcPts val="400"/>
              </a:spcBef>
              <a:buClr>
                <a:schemeClr val="tx1"/>
              </a:buClr>
              <a:buSzPct val="80000"/>
            </a:pPr>
            <a:r>
              <a:rPr lang="en-US" sz="4400" b="0" dirty="0">
                <a:solidFill>
                  <a:schemeClr val="tx1"/>
                </a:solidFill>
                <a:latin typeface="+mn-lt"/>
                <a:ea typeface="Arial"/>
                <a:cs typeface="Arial"/>
                <a:sym typeface="Arial"/>
              </a:rPr>
              <a:t>Z30.45 Surveillance, Patch</a:t>
            </a:r>
            <a:endParaRPr lang="en-US" sz="4400" b="0" dirty="0">
              <a:solidFill>
                <a:schemeClr val="tx1"/>
              </a:solidFill>
              <a:latin typeface="+mn-lt"/>
            </a:endParaRPr>
          </a:p>
          <a:p>
            <a:pPr lvl="2">
              <a:spcBef>
                <a:spcPts val="400"/>
              </a:spcBef>
              <a:buClr>
                <a:schemeClr val="tx1"/>
              </a:buClr>
              <a:buSzPct val="80000"/>
            </a:pPr>
            <a:r>
              <a:rPr lang="en-US" sz="4400" b="0" dirty="0">
                <a:solidFill>
                  <a:schemeClr val="tx1"/>
                </a:solidFill>
                <a:latin typeface="+mn-lt"/>
                <a:ea typeface="Arial"/>
                <a:cs typeface="Arial"/>
                <a:sym typeface="Arial"/>
              </a:rPr>
              <a:t>Z30.46 Surveillance, Implant</a:t>
            </a:r>
            <a:endParaRPr lang="en-US" sz="4400" b="0" dirty="0">
              <a:solidFill>
                <a:schemeClr val="tx1"/>
              </a:solidFill>
              <a:latin typeface="+mn-lt"/>
            </a:endParaRPr>
          </a:p>
          <a:p>
            <a:pPr marL="342900" lvl="0" indent="-342900">
              <a:spcBef>
                <a:spcPts val="400"/>
              </a:spcBef>
              <a:buClr>
                <a:schemeClr val="dk1"/>
              </a:buClr>
              <a:buSzPts val="2000"/>
            </a:pPr>
            <a:endParaRPr lang="en-US" sz="4400" b="0" dirty="0">
              <a:solidFill>
                <a:schemeClr val="bg2"/>
              </a:solidFill>
              <a:latin typeface="+mn-lt"/>
            </a:endParaRPr>
          </a:p>
        </p:txBody>
      </p:sp>
      <p:pic>
        <p:nvPicPr>
          <p:cNvPr id="6" name="Picture Placeholder 5">
            <a:extLst>
              <a:ext uri="{FF2B5EF4-FFF2-40B4-BE49-F238E27FC236}">
                <a16:creationId xmlns:a16="http://schemas.microsoft.com/office/drawing/2014/main" id="{4DC70D4D-D20D-D146-A725-B88CBCB9B8DA}"/>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13715" r="13715"/>
          <a:stretch/>
        </p:blipFill>
        <p:spPr>
          <a:xfrm>
            <a:off x="14468695" y="2976632"/>
            <a:ext cx="7385957" cy="10177586"/>
          </a:xfrm>
        </p:spPr>
      </p:pic>
      <p:sp>
        <p:nvSpPr>
          <p:cNvPr id="8" name="TextBox 7">
            <a:extLst>
              <a:ext uri="{FF2B5EF4-FFF2-40B4-BE49-F238E27FC236}">
                <a16:creationId xmlns:a16="http://schemas.microsoft.com/office/drawing/2014/main" id="{3B735E5F-A229-7341-B3C7-B8051E0120FE}"/>
              </a:ext>
            </a:extLst>
          </p:cNvPr>
          <p:cNvSpPr txBox="1"/>
          <p:nvPr/>
        </p:nvSpPr>
        <p:spPr>
          <a:xfrm>
            <a:off x="16087945" y="10499050"/>
            <a:ext cx="4147456" cy="10464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2800" dirty="0">
                <a:solidFill>
                  <a:schemeClr val="tx1"/>
                </a:solidFill>
              </a:rPr>
              <a:t>Coding by </a:t>
            </a:r>
            <a:r>
              <a:rPr lang="en-US" sz="2800" dirty="0" err="1">
                <a:solidFill>
                  <a:schemeClr val="tx1"/>
                </a:solidFill>
              </a:rPr>
              <a:t>ahmad</a:t>
            </a:r>
            <a:r>
              <a:rPr lang="en-US" sz="2800" dirty="0">
                <a:solidFill>
                  <a:schemeClr val="tx1"/>
                </a:solidFill>
              </a:rPr>
              <a:t> </a:t>
            </a:r>
            <a:r>
              <a:rPr lang="en-US" sz="2800" dirty="0" err="1">
                <a:solidFill>
                  <a:schemeClr val="tx1"/>
                </a:solidFill>
              </a:rPr>
              <a:t>bahrudi</a:t>
            </a:r>
            <a:r>
              <a:rPr lang="en-US" sz="2800" dirty="0">
                <a:solidFill>
                  <a:schemeClr val="tx1"/>
                </a:solidFill>
              </a:rPr>
              <a:t> from </a:t>
            </a:r>
            <a:r>
              <a:rPr lang="en-US" sz="2800" dirty="0" err="1">
                <a:solidFill>
                  <a:schemeClr val="tx1"/>
                </a:solidFill>
              </a:rPr>
              <a:t>NounProject.com</a:t>
            </a:r>
            <a:endParaRPr kumimoji="0" lang="en-US" sz="28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196663147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230579" y="12780549"/>
            <a:ext cx="672425"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83852"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COMPLEX CONTRACEPTION</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93579" y="6218517"/>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2934804" y="6060202"/>
                <a:ext cx="8927384" cy="389504"/>
              </a:xfrm>
              <a:prstGeom prst="rect">
                <a:avLst/>
              </a:prstGeom>
            </p:spPr>
          </p:pic>
        </mc:Fallback>
      </mc:AlternateContent>
      <p:sp>
        <p:nvSpPr>
          <p:cNvPr id="2" name="Rectangle 1">
            <a:extLst>
              <a:ext uri="{FF2B5EF4-FFF2-40B4-BE49-F238E27FC236}">
                <a16:creationId xmlns:a16="http://schemas.microsoft.com/office/drawing/2014/main" id="{98208D52-7912-D94E-AC40-CDBEC60D31E9}"/>
              </a:ext>
            </a:extLst>
          </p:cNvPr>
          <p:cNvSpPr/>
          <p:nvPr/>
        </p:nvSpPr>
        <p:spPr>
          <a:xfrm>
            <a:off x="12983852" y="7009465"/>
            <a:ext cx="9766421" cy="4247317"/>
          </a:xfrm>
          <a:prstGeom prst="rect">
            <a:avLst/>
          </a:prstGeom>
        </p:spPr>
        <p:txBody>
          <a:bodyPr wrap="square">
            <a:spAutoFit/>
          </a:bodyPr>
          <a:lstStyle/>
          <a:p>
            <a:r>
              <a:rPr lang="en-US" sz="5400" dirty="0">
                <a:solidFill>
                  <a:schemeClr val="tx1"/>
                </a:solidFill>
              </a:rPr>
              <a:t>In one study, only </a:t>
            </a:r>
            <a:r>
              <a:rPr lang="en-US" sz="5400" dirty="0">
                <a:solidFill>
                  <a:schemeClr val="accent3"/>
                </a:solidFill>
              </a:rPr>
              <a:t>40% </a:t>
            </a:r>
            <a:r>
              <a:rPr lang="en-US" sz="5400" dirty="0">
                <a:solidFill>
                  <a:schemeClr val="tx1"/>
                </a:solidFill>
              </a:rPr>
              <a:t>of women aged 15-34 and </a:t>
            </a:r>
            <a:r>
              <a:rPr lang="en-US" sz="5400" dirty="0">
                <a:solidFill>
                  <a:schemeClr val="accent3"/>
                </a:solidFill>
              </a:rPr>
              <a:t>32% </a:t>
            </a:r>
            <a:r>
              <a:rPr lang="en-US" sz="5400" dirty="0">
                <a:solidFill>
                  <a:schemeClr val="tx1"/>
                </a:solidFill>
              </a:rPr>
              <a:t>of women aged 35-44 with chronic medical conditions were using contraception.</a:t>
            </a:r>
          </a:p>
        </p:txBody>
      </p:sp>
      <p:pic>
        <p:nvPicPr>
          <p:cNvPr id="7" name="Picture Placeholder 6">
            <a:extLst>
              <a:ext uri="{FF2B5EF4-FFF2-40B4-BE49-F238E27FC236}">
                <a16:creationId xmlns:a16="http://schemas.microsoft.com/office/drawing/2014/main" id="{9E42055C-9F3A-8B42-9E6D-96B258346E6B}"/>
              </a:ext>
            </a:extLst>
          </p:cNvPr>
          <p:cNvPicPr>
            <a:picLocks noGrp="1" noChangeAspect="1"/>
          </p:cNvPicPr>
          <p:nvPr>
            <p:ph type="pic" idx="13"/>
          </p:nvPr>
        </p:nvPicPr>
        <p:blipFill rotWithShape="1">
          <a:blip r:embed="rId5">
            <a:extLst>
              <a:ext uri="{BEBA8EAE-BF5A-486C-A8C5-ECC9F3942E4B}">
                <a14:imgProps xmlns:a14="http://schemas.microsoft.com/office/drawing/2010/main">
                  <a14:imgLayer r:embed="rId6">
                    <a14:imgEffect>
                      <a14:saturation sat="1000"/>
                    </a14:imgEffect>
                    <a14:imgEffect>
                      <a14:brightnessContrast bright="-20000" contrast="19000"/>
                    </a14:imgEffect>
                  </a14:imgLayer>
                </a14:imgProps>
              </a:ext>
              <a:ext uri="{28A0092B-C50C-407E-A947-70E740481C1C}">
                <a14:useLocalDpi xmlns:a14="http://schemas.microsoft.com/office/drawing/2010/main" val="0"/>
              </a:ext>
            </a:extLst>
          </a:blip>
          <a:srcRect l="11227" t="33358" r="53739" b="409"/>
          <a:stretch/>
        </p:blipFill>
        <p:spPr>
          <a:xfrm>
            <a:off x="1268765" y="0"/>
            <a:ext cx="10882860" cy="13716000"/>
          </a:xfrm>
        </p:spPr>
      </p:pic>
      <p:sp>
        <p:nvSpPr>
          <p:cNvPr id="8" name="TextBox 7">
            <a:extLst>
              <a:ext uri="{FF2B5EF4-FFF2-40B4-BE49-F238E27FC236}">
                <a16:creationId xmlns:a16="http://schemas.microsoft.com/office/drawing/2014/main" id="{18021860-1A02-DD49-A26E-F95A51F84F00}"/>
              </a:ext>
            </a:extLst>
          </p:cNvPr>
          <p:cNvSpPr txBox="1"/>
          <p:nvPr/>
        </p:nvSpPr>
        <p:spPr>
          <a:xfrm>
            <a:off x="23401041" y="13346670"/>
            <a:ext cx="982959"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latin typeface="+mj-lt"/>
                <a:ea typeface="+mj-ea"/>
                <a:cs typeface="+mj-cs"/>
                <a:sym typeface="Helvetica"/>
              </a:rPr>
              <a:t>Image: RHAP</a:t>
            </a:r>
          </a:p>
        </p:txBody>
      </p:sp>
    </p:spTree>
    <p:extLst>
      <p:ext uri="{BB962C8B-B14F-4D97-AF65-F5344CB8AC3E}">
        <p14:creationId xmlns:p14="http://schemas.microsoft.com/office/powerpoint/2010/main" val="186453979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19218" y="12918615"/>
            <a:ext cx="496327"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1867882" y="2413591"/>
            <a:ext cx="8401318" cy="1658016"/>
          </a:xfrm>
          <a:prstGeom prst="rect">
            <a:avLst/>
          </a:prstGeom>
        </p:spPr>
        <p:txBody>
          <a:bodyPr anchor="t">
            <a:noAutofit/>
          </a:bodyPr>
          <a:lstStyle/>
          <a:p>
            <a:pPr algn="l">
              <a:lnSpc>
                <a:spcPts val="12500"/>
              </a:lnSpc>
            </a:pPr>
            <a:r>
              <a:rPr lang="en-US" sz="8800" b="0" dirty="0"/>
              <a:t>Billing and Coding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1867882" y="4415785"/>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1709112" y="4257395"/>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1867882" y="4842928"/>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lvl="0" indent="0">
              <a:spcBef>
                <a:spcPts val="0"/>
              </a:spcBef>
              <a:buSzPct val="80000"/>
              <a:buNone/>
            </a:pPr>
            <a:r>
              <a:rPr lang="en-US" sz="4400" b="0" dirty="0">
                <a:solidFill>
                  <a:schemeClr val="accent1"/>
                </a:solidFill>
                <a:latin typeface="+mn-lt"/>
              </a:rPr>
              <a:t>Procedure (CPT) Codes to Know:</a:t>
            </a:r>
          </a:p>
          <a:p>
            <a:pPr marL="182880" lvl="0" indent="-182880">
              <a:spcBef>
                <a:spcPts val="480"/>
              </a:spcBef>
              <a:buSzPct val="80000"/>
            </a:pPr>
            <a:r>
              <a:rPr lang="en-US" sz="4400" b="0" dirty="0">
                <a:solidFill>
                  <a:schemeClr val="tx1"/>
                </a:solidFill>
                <a:latin typeface="+mn-lt"/>
              </a:rPr>
              <a:t> 58300 Insertion of IUD</a:t>
            </a:r>
          </a:p>
          <a:p>
            <a:pPr marL="1021079" lvl="2" indent="-182880">
              <a:spcBef>
                <a:spcPts val="480"/>
              </a:spcBef>
              <a:buSzPct val="80000"/>
            </a:pPr>
            <a:r>
              <a:rPr lang="en-US" sz="4400" b="0" dirty="0">
                <a:solidFill>
                  <a:schemeClr val="tx1"/>
                </a:solidFill>
                <a:latin typeface="+mn-lt"/>
              </a:rPr>
              <a:t>Z30.430 encounter for insertion of IUC</a:t>
            </a:r>
          </a:p>
          <a:p>
            <a:pPr marL="1021079" lvl="2" indent="-182880">
              <a:spcBef>
                <a:spcPts val="480"/>
              </a:spcBef>
              <a:buSzPct val="80000"/>
            </a:pPr>
            <a:r>
              <a:rPr lang="en-US" sz="4400" b="0" dirty="0">
                <a:solidFill>
                  <a:schemeClr val="tx1"/>
                </a:solidFill>
                <a:latin typeface="+mn-lt"/>
              </a:rPr>
              <a:t>J7298 Mirena, J7297 Liletta, J7300 Paragard, J7301 Skyla, J7296 Kyleena</a:t>
            </a:r>
          </a:p>
          <a:p>
            <a:pPr marL="182880" lvl="0" indent="-182880">
              <a:spcBef>
                <a:spcPts val="480"/>
              </a:spcBef>
              <a:buSzPct val="80000"/>
            </a:pPr>
            <a:r>
              <a:rPr lang="en-US" sz="4400" b="0" dirty="0">
                <a:solidFill>
                  <a:schemeClr val="tx1"/>
                </a:solidFill>
                <a:latin typeface="+mn-lt"/>
              </a:rPr>
              <a:t>58301 IUD removal</a:t>
            </a:r>
          </a:p>
          <a:p>
            <a:pPr marL="1021079" lvl="2" indent="-182880">
              <a:spcBef>
                <a:spcPts val="480"/>
              </a:spcBef>
              <a:buSzPct val="80000"/>
            </a:pPr>
            <a:r>
              <a:rPr lang="en-US" sz="4400" b="0" dirty="0">
                <a:solidFill>
                  <a:schemeClr val="tx1"/>
                </a:solidFill>
                <a:latin typeface="+mn-lt"/>
              </a:rPr>
              <a:t>Z30.432 encounter for removal of IUC</a:t>
            </a:r>
          </a:p>
          <a:p>
            <a:pPr marL="182880" lvl="0" indent="-182880">
              <a:spcBef>
                <a:spcPts val="480"/>
              </a:spcBef>
              <a:buSzPct val="80000"/>
            </a:pPr>
            <a:r>
              <a:rPr lang="en-US" sz="4400" b="0" dirty="0">
                <a:solidFill>
                  <a:schemeClr val="tx1"/>
                </a:solidFill>
                <a:latin typeface="+mn-lt"/>
              </a:rPr>
              <a:t>58300 &amp; 58301 for IUD removal &amp; reinsertion</a:t>
            </a:r>
          </a:p>
          <a:p>
            <a:pPr marL="1021079" lvl="2" indent="-182880">
              <a:spcBef>
                <a:spcPts val="480"/>
              </a:spcBef>
              <a:buSzPct val="80000"/>
            </a:pPr>
            <a:r>
              <a:rPr lang="en-US" sz="4400" b="0" dirty="0">
                <a:solidFill>
                  <a:schemeClr val="tx1"/>
                </a:solidFill>
                <a:latin typeface="+mn-lt"/>
              </a:rPr>
              <a:t>Z30.433 &amp; relevant J code</a:t>
            </a:r>
          </a:p>
          <a:p>
            <a:pPr marL="0" lvl="0" indent="0">
              <a:spcBef>
                <a:spcPts val="480"/>
              </a:spcBef>
              <a:buSzPct val="80000"/>
              <a:buNone/>
            </a:pPr>
            <a:endParaRPr lang="en-US" sz="4400" b="0" dirty="0">
              <a:solidFill>
                <a:schemeClr val="bg2"/>
              </a:solidFill>
              <a:latin typeface="+mn-lt"/>
            </a:endParaRPr>
          </a:p>
        </p:txBody>
      </p:sp>
      <p:sp>
        <p:nvSpPr>
          <p:cNvPr id="4" name="Rectangle 3">
            <a:extLst>
              <a:ext uri="{FF2B5EF4-FFF2-40B4-BE49-F238E27FC236}">
                <a16:creationId xmlns:a16="http://schemas.microsoft.com/office/drawing/2014/main" id="{5AA1D0B8-47AF-8949-921E-E07F99EE7CD5}"/>
              </a:ext>
            </a:extLst>
          </p:cNvPr>
          <p:cNvSpPr/>
          <p:nvPr/>
        </p:nvSpPr>
        <p:spPr>
          <a:xfrm>
            <a:off x="1371600" y="2841171"/>
            <a:ext cx="9013371" cy="8490858"/>
          </a:xfrm>
          <a:prstGeom prst="rect">
            <a:avLst/>
          </a:prstGeom>
          <a:solidFill>
            <a:schemeClr val="accent4">
              <a:alpha val="6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0" name="Picture Placeholder 5">
            <a:extLst>
              <a:ext uri="{FF2B5EF4-FFF2-40B4-BE49-F238E27FC236}">
                <a16:creationId xmlns:a16="http://schemas.microsoft.com/office/drawing/2014/main" id="{40E97896-0651-3746-9741-1C1CD130E64D}"/>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13472" r="13472"/>
          <a:stretch/>
        </p:blipFill>
        <p:spPr>
          <a:xfrm>
            <a:off x="2185306" y="3052400"/>
            <a:ext cx="7385957" cy="10110055"/>
          </a:xfrm>
        </p:spPr>
      </p:pic>
      <p:sp>
        <p:nvSpPr>
          <p:cNvPr id="12" name="TextBox 11">
            <a:extLst>
              <a:ext uri="{FF2B5EF4-FFF2-40B4-BE49-F238E27FC236}">
                <a16:creationId xmlns:a16="http://schemas.microsoft.com/office/drawing/2014/main" id="{65DE73D2-BA40-4B4A-9276-D2AF0D51DF57}"/>
              </a:ext>
            </a:extLst>
          </p:cNvPr>
          <p:cNvSpPr txBox="1"/>
          <p:nvPr/>
        </p:nvSpPr>
        <p:spPr>
          <a:xfrm>
            <a:off x="1823354" y="10582441"/>
            <a:ext cx="8109859" cy="5847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solidFill>
                  <a:schemeClr val="tx1"/>
                </a:solidFill>
              </a:rPr>
              <a:t>Coding by </a:t>
            </a:r>
            <a:r>
              <a:rPr lang="en-US" sz="3200" dirty="0" err="1">
                <a:solidFill>
                  <a:schemeClr val="tx1"/>
                </a:solidFill>
              </a:rPr>
              <a:t>ahmad</a:t>
            </a:r>
            <a:r>
              <a:rPr lang="en-US" sz="3200" dirty="0">
                <a:solidFill>
                  <a:schemeClr val="tx1"/>
                </a:solidFill>
              </a:rPr>
              <a:t> </a:t>
            </a:r>
            <a:r>
              <a:rPr lang="en-US" sz="3200" dirty="0" err="1">
                <a:solidFill>
                  <a:schemeClr val="tx1"/>
                </a:solidFill>
              </a:rPr>
              <a:t>bahrudi</a:t>
            </a:r>
            <a:r>
              <a:rPr lang="en-US" sz="3200" dirty="0">
                <a:solidFill>
                  <a:schemeClr val="tx1"/>
                </a:solidFill>
              </a:rPr>
              <a:t> from </a:t>
            </a:r>
            <a:r>
              <a:rPr lang="en-US" sz="3200" dirty="0" err="1">
                <a:solidFill>
                  <a:schemeClr val="tx1"/>
                </a:solidFill>
              </a:rPr>
              <a:t>NounProject.com</a:t>
            </a:r>
            <a:endParaRPr lang="en-US" sz="3200" dirty="0">
              <a:solidFill>
                <a:schemeClr val="tx1"/>
              </a:solidFill>
            </a:endParaRPr>
          </a:p>
        </p:txBody>
      </p:sp>
    </p:spTree>
    <p:extLst>
      <p:ext uri="{BB962C8B-B14F-4D97-AF65-F5344CB8AC3E}">
        <p14:creationId xmlns:p14="http://schemas.microsoft.com/office/powerpoint/2010/main" val="290625574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19218" y="12918615"/>
            <a:ext cx="496327"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1867882" y="2413591"/>
            <a:ext cx="8401318" cy="1658016"/>
          </a:xfrm>
          <a:prstGeom prst="rect">
            <a:avLst/>
          </a:prstGeom>
        </p:spPr>
        <p:txBody>
          <a:bodyPr anchor="t">
            <a:noAutofit/>
          </a:bodyPr>
          <a:lstStyle/>
          <a:p>
            <a:pPr algn="l">
              <a:lnSpc>
                <a:spcPts val="12500"/>
              </a:lnSpc>
            </a:pPr>
            <a:r>
              <a:rPr lang="en-US" sz="8800" b="0" dirty="0"/>
              <a:t>Billing and Coding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1867882" y="4415785"/>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1709112" y="4257395"/>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1867882" y="4842928"/>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lvl="0" indent="0">
              <a:spcBef>
                <a:spcPts val="0"/>
              </a:spcBef>
              <a:buSzPts val="2210"/>
              <a:buNone/>
            </a:pPr>
            <a:r>
              <a:rPr lang="en-US" sz="4400" b="0" dirty="0">
                <a:solidFill>
                  <a:schemeClr val="accent1"/>
                </a:solidFill>
                <a:latin typeface="+mn-lt"/>
              </a:rPr>
              <a:t>CPT Codes to Know Continued:</a:t>
            </a:r>
          </a:p>
          <a:p>
            <a:pPr>
              <a:spcBef>
                <a:spcPts val="520"/>
              </a:spcBef>
              <a:buSzPct val="80000"/>
            </a:pPr>
            <a:r>
              <a:rPr lang="en-US" sz="4400" b="0" dirty="0">
                <a:solidFill>
                  <a:schemeClr val="tx1"/>
                </a:solidFill>
                <a:latin typeface="+mn-lt"/>
              </a:rPr>
              <a:t>11981 Insertion Implant</a:t>
            </a:r>
          </a:p>
          <a:p>
            <a:pPr marL="1409700" lvl="2" indent="-571500">
              <a:spcBef>
                <a:spcPts val="520"/>
              </a:spcBef>
              <a:buSzPct val="80000"/>
            </a:pPr>
            <a:r>
              <a:rPr lang="en-US" sz="4400" b="0" dirty="0">
                <a:solidFill>
                  <a:schemeClr val="tx1"/>
                </a:solidFill>
                <a:latin typeface="+mn-lt"/>
              </a:rPr>
              <a:t>Z30.017 encounter for insertion of Implant</a:t>
            </a:r>
          </a:p>
          <a:p>
            <a:pPr marL="1409700" lvl="2" indent="-571500">
              <a:spcBef>
                <a:spcPts val="520"/>
              </a:spcBef>
              <a:buSzPct val="80000"/>
            </a:pPr>
            <a:r>
              <a:rPr lang="en-US" sz="4400" b="0" dirty="0">
                <a:solidFill>
                  <a:schemeClr val="tx1"/>
                </a:solidFill>
                <a:latin typeface="+mn-lt"/>
              </a:rPr>
              <a:t>J7307 Nexplanon</a:t>
            </a:r>
          </a:p>
          <a:p>
            <a:pPr>
              <a:spcBef>
                <a:spcPts val="520"/>
              </a:spcBef>
              <a:buSzPct val="80000"/>
            </a:pPr>
            <a:r>
              <a:rPr lang="en-US" sz="4400" b="0" dirty="0">
                <a:solidFill>
                  <a:schemeClr val="tx1"/>
                </a:solidFill>
                <a:latin typeface="+mn-lt"/>
              </a:rPr>
              <a:t>11982 Removal Implant</a:t>
            </a:r>
          </a:p>
          <a:p>
            <a:pPr marL="1409700" lvl="2" indent="-571500">
              <a:spcBef>
                <a:spcPts val="520"/>
              </a:spcBef>
              <a:buSzPct val="80000"/>
            </a:pPr>
            <a:r>
              <a:rPr lang="en-US" sz="4400" b="0" dirty="0">
                <a:solidFill>
                  <a:schemeClr val="tx1"/>
                </a:solidFill>
                <a:latin typeface="+mn-lt"/>
              </a:rPr>
              <a:t>Z30.46 encounter for surveillance of Implant</a:t>
            </a:r>
          </a:p>
          <a:p>
            <a:pPr marL="1409700" lvl="2" indent="-571500">
              <a:spcBef>
                <a:spcPts val="520"/>
              </a:spcBef>
              <a:buSzPct val="80000"/>
            </a:pPr>
            <a:r>
              <a:rPr lang="en-US" sz="4400" b="0" dirty="0">
                <a:solidFill>
                  <a:schemeClr val="tx1"/>
                </a:solidFill>
                <a:latin typeface="+mn-lt"/>
              </a:rPr>
              <a:t>J7307</a:t>
            </a:r>
          </a:p>
          <a:p>
            <a:pPr>
              <a:spcBef>
                <a:spcPts val="520"/>
              </a:spcBef>
              <a:buSzPct val="80000"/>
            </a:pPr>
            <a:r>
              <a:rPr lang="en-US" sz="4400" b="0" dirty="0">
                <a:solidFill>
                  <a:schemeClr val="tx1"/>
                </a:solidFill>
                <a:latin typeface="+mn-lt"/>
              </a:rPr>
              <a:t>11983 Removal &amp; Reinsertion Implant</a:t>
            </a:r>
          </a:p>
          <a:p>
            <a:pPr marL="1409700" lvl="2" indent="-571500">
              <a:spcBef>
                <a:spcPts val="520"/>
              </a:spcBef>
              <a:buSzPct val="80000"/>
            </a:pPr>
            <a:r>
              <a:rPr lang="en-US" sz="4400" b="0" dirty="0">
                <a:solidFill>
                  <a:schemeClr val="tx1"/>
                </a:solidFill>
                <a:latin typeface="+mn-lt"/>
              </a:rPr>
              <a:t>Z30.46</a:t>
            </a:r>
          </a:p>
          <a:p>
            <a:pPr marL="0" lvl="0" indent="0">
              <a:spcBef>
                <a:spcPts val="480"/>
              </a:spcBef>
              <a:buSzPts val="2040"/>
              <a:buNone/>
            </a:pPr>
            <a:endParaRPr lang="en-US" sz="4400" b="0" dirty="0">
              <a:solidFill>
                <a:schemeClr val="bg2"/>
              </a:solidFill>
              <a:latin typeface="+mn-lt"/>
            </a:endParaRPr>
          </a:p>
        </p:txBody>
      </p:sp>
      <p:sp>
        <p:nvSpPr>
          <p:cNvPr id="6" name="Oval 5">
            <a:extLst>
              <a:ext uri="{FF2B5EF4-FFF2-40B4-BE49-F238E27FC236}">
                <a16:creationId xmlns:a16="http://schemas.microsoft.com/office/drawing/2014/main" id="{092A29AA-2FA2-D54F-B01F-655D004EF2BC}"/>
              </a:ext>
            </a:extLst>
          </p:cNvPr>
          <p:cNvSpPr/>
          <p:nvPr/>
        </p:nvSpPr>
        <p:spPr>
          <a:xfrm>
            <a:off x="815545" y="1979552"/>
            <a:ext cx="10220037" cy="10220037"/>
          </a:xfrm>
          <a:prstGeom prst="ellipse">
            <a:avLst/>
          </a:prstGeom>
          <a:solidFill>
            <a:schemeClr val="accent2">
              <a:alpha val="70257"/>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1" name="Picture Placeholder 5">
            <a:extLst>
              <a:ext uri="{FF2B5EF4-FFF2-40B4-BE49-F238E27FC236}">
                <a16:creationId xmlns:a16="http://schemas.microsoft.com/office/drawing/2014/main" id="{B8A75CD5-FB03-CC44-AEF3-9C4D1CE16999}"/>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13472" r="13472"/>
          <a:stretch/>
        </p:blipFill>
        <p:spPr>
          <a:xfrm>
            <a:off x="2232586" y="2808560"/>
            <a:ext cx="7385957" cy="10110055"/>
          </a:xfrm>
        </p:spPr>
      </p:pic>
      <p:sp>
        <p:nvSpPr>
          <p:cNvPr id="12" name="TextBox 11">
            <a:extLst>
              <a:ext uri="{FF2B5EF4-FFF2-40B4-BE49-F238E27FC236}">
                <a16:creationId xmlns:a16="http://schemas.microsoft.com/office/drawing/2014/main" id="{35677013-E839-5B48-8525-02316F7A6E74}"/>
              </a:ext>
            </a:extLst>
          </p:cNvPr>
          <p:cNvSpPr txBox="1"/>
          <p:nvPr/>
        </p:nvSpPr>
        <p:spPr>
          <a:xfrm>
            <a:off x="3968755" y="10292143"/>
            <a:ext cx="4147456" cy="10464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2800" dirty="0">
                <a:solidFill>
                  <a:schemeClr val="tx1"/>
                </a:solidFill>
              </a:rPr>
              <a:t>Coding by </a:t>
            </a:r>
            <a:r>
              <a:rPr lang="en-US" sz="2800" dirty="0" err="1">
                <a:solidFill>
                  <a:schemeClr val="tx1"/>
                </a:solidFill>
              </a:rPr>
              <a:t>ahmad</a:t>
            </a:r>
            <a:r>
              <a:rPr lang="en-US" sz="2800" dirty="0">
                <a:solidFill>
                  <a:schemeClr val="tx1"/>
                </a:solidFill>
              </a:rPr>
              <a:t> </a:t>
            </a:r>
            <a:r>
              <a:rPr lang="en-US" sz="2800" dirty="0" err="1">
                <a:solidFill>
                  <a:schemeClr val="tx1"/>
                </a:solidFill>
              </a:rPr>
              <a:t>bahrudi</a:t>
            </a:r>
            <a:r>
              <a:rPr lang="en-US" sz="2800" dirty="0">
                <a:solidFill>
                  <a:schemeClr val="tx1"/>
                </a:solidFill>
              </a:rPr>
              <a:t> from </a:t>
            </a:r>
            <a:r>
              <a:rPr lang="en-US" sz="2800" dirty="0" err="1">
                <a:solidFill>
                  <a:schemeClr val="tx1"/>
                </a:solidFill>
              </a:rPr>
              <a:t>NounProject.com</a:t>
            </a:r>
            <a:endParaRPr kumimoji="0" lang="en-US" sz="28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75853716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19219" y="12910378"/>
            <a:ext cx="512802"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0848" y="1082917"/>
            <a:ext cx="8403875" cy="1649875"/>
          </a:xfrm>
          <a:prstGeom prst="rect">
            <a:avLst/>
          </a:prstGeom>
        </p:spPr>
        <p:txBody>
          <a:bodyPr anchor="t">
            <a:noAutofit/>
          </a:bodyPr>
          <a:lstStyle/>
          <a:p>
            <a:pPr>
              <a:lnSpc>
                <a:spcPts val="12500"/>
              </a:lnSpc>
            </a:pPr>
            <a:r>
              <a:rPr lang="en-US" sz="8800" b="0" dirty="0"/>
              <a:t>Billing and Coding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920848" y="3078558"/>
              <a:ext cx="85039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62081" y="2920168"/>
                <a:ext cx="882109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20848" y="3507289"/>
            <a:ext cx="11354025" cy="912579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lvl="0" indent="0">
              <a:spcBef>
                <a:spcPts val="480"/>
              </a:spcBef>
              <a:buSzPts val="2040"/>
              <a:buNone/>
            </a:pPr>
            <a:r>
              <a:rPr lang="en-US" sz="4400" b="0" dirty="0">
                <a:solidFill>
                  <a:schemeClr val="accent1"/>
                </a:solidFill>
              </a:rPr>
              <a:t>Other helpful codes to know:</a:t>
            </a:r>
          </a:p>
          <a:p>
            <a:pPr marL="0" lvl="0" indent="0">
              <a:spcBef>
                <a:spcPts val="480"/>
              </a:spcBef>
              <a:buSzPts val="2040"/>
              <a:buNone/>
            </a:pPr>
            <a:endParaRPr lang="en-US" sz="4400" b="0" dirty="0">
              <a:solidFill>
                <a:schemeClr val="tx1"/>
              </a:solidFill>
            </a:endParaRPr>
          </a:p>
          <a:p>
            <a:pPr marL="182880" lvl="0" indent="-182880">
              <a:spcBef>
                <a:spcPts val="480"/>
              </a:spcBef>
              <a:buSzPct val="80000"/>
            </a:pPr>
            <a:r>
              <a:rPr lang="en-US" sz="4400" dirty="0">
                <a:solidFill>
                  <a:schemeClr val="tx1"/>
                </a:solidFill>
              </a:rPr>
              <a:t>J2000 </a:t>
            </a:r>
            <a:r>
              <a:rPr lang="en-US" sz="4400" b="0" dirty="0">
                <a:solidFill>
                  <a:schemeClr val="tx1"/>
                </a:solidFill>
              </a:rPr>
              <a:t>Lidocaine</a:t>
            </a:r>
          </a:p>
          <a:p>
            <a:pPr marL="0" lvl="0" indent="0">
              <a:spcBef>
                <a:spcPts val="480"/>
              </a:spcBef>
              <a:buSzPct val="80000"/>
              <a:buNone/>
            </a:pPr>
            <a:endParaRPr lang="en-US" sz="4400" dirty="0">
              <a:solidFill>
                <a:schemeClr val="tx1"/>
              </a:solidFill>
            </a:endParaRPr>
          </a:p>
          <a:p>
            <a:pPr marL="182880" lvl="0" indent="-182880">
              <a:spcBef>
                <a:spcPts val="480"/>
              </a:spcBef>
              <a:buSzPct val="80000"/>
            </a:pPr>
            <a:r>
              <a:rPr lang="en-US" sz="4400" dirty="0">
                <a:solidFill>
                  <a:schemeClr val="tx1"/>
                </a:solidFill>
              </a:rPr>
              <a:t>A4550 </a:t>
            </a:r>
            <a:r>
              <a:rPr lang="en-US" sz="4400" b="0" dirty="0">
                <a:solidFill>
                  <a:schemeClr val="tx1"/>
                </a:solidFill>
              </a:rPr>
              <a:t>Surgical Tray</a:t>
            </a:r>
          </a:p>
          <a:p>
            <a:pPr marL="182880" lvl="0" indent="-53339">
              <a:spcBef>
                <a:spcPts val="480"/>
              </a:spcBef>
              <a:buSzPct val="80000"/>
              <a:buNone/>
            </a:pPr>
            <a:endParaRPr lang="en-US" sz="4400" dirty="0">
              <a:solidFill>
                <a:schemeClr val="tx1"/>
              </a:solidFill>
            </a:endParaRPr>
          </a:p>
          <a:p>
            <a:pPr marL="182880" lvl="0" indent="-182880">
              <a:spcBef>
                <a:spcPts val="480"/>
              </a:spcBef>
              <a:buSzPct val="80000"/>
            </a:pPr>
            <a:r>
              <a:rPr lang="en-US" sz="4400" dirty="0">
                <a:solidFill>
                  <a:schemeClr val="tx1"/>
                </a:solidFill>
              </a:rPr>
              <a:t>53</a:t>
            </a:r>
            <a:r>
              <a:rPr lang="en-US" sz="4400" b="0" dirty="0">
                <a:solidFill>
                  <a:schemeClr val="tx1"/>
                </a:solidFill>
              </a:rPr>
              <a:t> modifier can be used for attempted, but unsuccessful, IUD insertions</a:t>
            </a:r>
          </a:p>
          <a:p>
            <a:pPr marL="182880" lvl="0" indent="-150495">
              <a:spcBef>
                <a:spcPts val="480"/>
              </a:spcBef>
              <a:buSzPct val="80000"/>
            </a:pPr>
            <a:endParaRPr lang="en-US" sz="4400" dirty="0">
              <a:solidFill>
                <a:schemeClr val="tx1"/>
              </a:solidFill>
            </a:endParaRPr>
          </a:p>
          <a:p>
            <a:pPr marL="182880" lvl="0" indent="-150495">
              <a:spcBef>
                <a:spcPts val="480"/>
              </a:spcBef>
              <a:buSzPct val="80000"/>
            </a:pPr>
            <a:r>
              <a:rPr lang="en-US" sz="4400" dirty="0">
                <a:solidFill>
                  <a:schemeClr val="tx1"/>
                </a:solidFill>
              </a:rPr>
              <a:t>22 </a:t>
            </a:r>
            <a:r>
              <a:rPr lang="en-US" sz="4400" b="0" dirty="0">
                <a:solidFill>
                  <a:schemeClr val="tx1"/>
                </a:solidFill>
              </a:rPr>
              <a:t>modifier can be used for a procedure that is more difficult or time consuming than usual (e.g. stringless IUD, deep implant)</a:t>
            </a:r>
          </a:p>
        </p:txBody>
      </p:sp>
      <p:sp>
        <p:nvSpPr>
          <p:cNvPr id="4" name="Rectangle 3">
            <a:extLst>
              <a:ext uri="{FF2B5EF4-FFF2-40B4-BE49-F238E27FC236}">
                <a16:creationId xmlns:a16="http://schemas.microsoft.com/office/drawing/2014/main" id="{88372C57-F93E-C14D-99E9-F6D91DCA14F7}"/>
              </a:ext>
            </a:extLst>
          </p:cNvPr>
          <p:cNvSpPr/>
          <p:nvPr/>
        </p:nvSpPr>
        <p:spPr>
          <a:xfrm>
            <a:off x="14059279" y="2618255"/>
            <a:ext cx="9073662" cy="8479490"/>
          </a:xfrm>
          <a:prstGeom prst="rect">
            <a:avLst/>
          </a:prstGeom>
          <a:solidFill>
            <a:schemeClr val="tx1">
              <a:lumMod val="75000"/>
              <a:alpha val="8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0" name="Picture Placeholder 5">
            <a:extLst>
              <a:ext uri="{FF2B5EF4-FFF2-40B4-BE49-F238E27FC236}">
                <a16:creationId xmlns:a16="http://schemas.microsoft.com/office/drawing/2014/main" id="{FA709F54-2F06-1047-B22A-B83F1C0E5167}"/>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13472" r="13472"/>
          <a:stretch/>
        </p:blipFill>
        <p:spPr>
          <a:xfrm>
            <a:off x="14903131" y="2523028"/>
            <a:ext cx="7385957" cy="10110055"/>
          </a:xfrm>
        </p:spPr>
      </p:pic>
      <p:sp>
        <p:nvSpPr>
          <p:cNvPr id="11" name="TextBox 10">
            <a:extLst>
              <a:ext uri="{FF2B5EF4-FFF2-40B4-BE49-F238E27FC236}">
                <a16:creationId xmlns:a16="http://schemas.microsoft.com/office/drawing/2014/main" id="{4926BB7B-DEDD-D245-9298-E6986E1CE4EA}"/>
              </a:ext>
            </a:extLst>
          </p:cNvPr>
          <p:cNvSpPr txBox="1"/>
          <p:nvPr/>
        </p:nvSpPr>
        <p:spPr>
          <a:xfrm>
            <a:off x="14541179" y="10160411"/>
            <a:ext cx="8109859" cy="5847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solidFill>
                  <a:schemeClr val="tx1"/>
                </a:solidFill>
              </a:rPr>
              <a:t>Coding by </a:t>
            </a:r>
            <a:r>
              <a:rPr lang="en-US" sz="3200" dirty="0" err="1">
                <a:solidFill>
                  <a:schemeClr val="tx1"/>
                </a:solidFill>
              </a:rPr>
              <a:t>ahmad</a:t>
            </a:r>
            <a:r>
              <a:rPr lang="en-US" sz="3200" dirty="0">
                <a:solidFill>
                  <a:schemeClr val="tx1"/>
                </a:solidFill>
              </a:rPr>
              <a:t> </a:t>
            </a:r>
            <a:r>
              <a:rPr lang="en-US" sz="3200" dirty="0" err="1">
                <a:solidFill>
                  <a:schemeClr val="tx1"/>
                </a:solidFill>
              </a:rPr>
              <a:t>bahrudi</a:t>
            </a:r>
            <a:r>
              <a:rPr lang="en-US" sz="3200" dirty="0">
                <a:solidFill>
                  <a:schemeClr val="tx1"/>
                </a:solidFill>
              </a:rPr>
              <a:t> from </a:t>
            </a:r>
            <a:r>
              <a:rPr lang="en-US" sz="3200" dirty="0" err="1">
                <a:solidFill>
                  <a:schemeClr val="tx1"/>
                </a:solidFill>
              </a:rPr>
              <a:t>NounProject.com</a:t>
            </a:r>
            <a:endParaRPr lang="en-US" sz="3200" dirty="0">
              <a:solidFill>
                <a:schemeClr val="tx1"/>
              </a:solidFill>
            </a:endParaRPr>
          </a:p>
        </p:txBody>
      </p:sp>
    </p:spTree>
    <p:extLst>
      <p:ext uri="{BB962C8B-B14F-4D97-AF65-F5344CB8AC3E}">
        <p14:creationId xmlns:p14="http://schemas.microsoft.com/office/powerpoint/2010/main" val="218205335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l="6732" t="31928" r="71913" b="18380"/>
          <a:stretch/>
        </p:blipFill>
        <p:spPr bwMode="auto">
          <a:xfrm>
            <a:off x="15484787" y="531806"/>
            <a:ext cx="4770706" cy="5881497"/>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0" t="1429" r="2365" b="566"/>
          <a:stretch/>
        </p:blipFill>
        <p:spPr bwMode="auto">
          <a:xfrm>
            <a:off x="15484928" y="6858000"/>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753445" y="5349341"/>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594671" y="5191825"/>
                <a:ext cx="6462559"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567400" y="5818292"/>
            <a:ext cx="7339457" cy="1754326"/>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tx1"/>
                </a:solidFill>
                <a:latin typeface="Tw Cen MT" panose="020B0602020104020603" pitchFamily="34" charset="77"/>
                <a:ea typeface="Open Sans Extrabold" panose="020B0606030504020204" pitchFamily="34" charset="0"/>
                <a:cs typeface="Open Sans Extrabold" panose="020B0606030504020204" pitchFamily="34" charset="0"/>
              </a:rPr>
              <a:t>Your Birth Control Choices</a:t>
            </a:r>
          </a:p>
          <a:p>
            <a:pPr marL="571500" indent="-571500" hangingPunct="1">
              <a:buFont typeface="Arial" panose="020B0604020202020204" pitchFamily="34" charset="0"/>
              <a:buChar char="•"/>
            </a:pPr>
            <a:r>
              <a:rPr lang="en-US" dirty="0">
                <a:solidFill>
                  <a:schemeClr val="tx1"/>
                </a:solidFill>
                <a:latin typeface="Tw Cen MT" panose="020B0602020104020603" pitchFamily="34" charset="77"/>
                <a:ea typeface="Open Sans Extrabold" panose="020B0606030504020204" pitchFamily="34" charset="0"/>
                <a:cs typeface="Open Sans Extrabold" panose="020B0606030504020204" pitchFamily="34" charset="0"/>
              </a:rPr>
              <a:t>Quick Start Algorithm</a:t>
            </a:r>
          </a:p>
          <a:p>
            <a:pPr marL="571500" indent="-571500" hangingPunct="1">
              <a:buFont typeface="Arial" panose="020B0604020202020204" pitchFamily="34" charset="0"/>
              <a:buChar char="•"/>
            </a:pPr>
            <a:r>
              <a:rPr lang="en-US" dirty="0">
                <a:solidFill>
                  <a:schemeClr val="tx1"/>
                </a:solidFill>
                <a:latin typeface="Tw Cen MT" panose="020B0602020104020603" pitchFamily="34" charset="77"/>
                <a:ea typeface="Open Sans Extrabold" panose="020B0606030504020204" pitchFamily="34" charset="0"/>
                <a:cs typeface="Open Sans Extrabold" panose="020B0606030504020204" pitchFamily="34" charset="0"/>
              </a:rPr>
              <a:t>Medical Eligibility Criteria</a:t>
            </a:r>
          </a:p>
        </p:txBody>
      </p:sp>
      <p:pic>
        <p:nvPicPr>
          <p:cNvPr id="9" name="Picture 8">
            <a:extLst>
              <a:ext uri="{FF2B5EF4-FFF2-40B4-BE49-F238E27FC236}">
                <a16:creationId xmlns:a16="http://schemas.microsoft.com/office/drawing/2014/main" id="{C478FF9E-CC03-FF44-9F00-5728A9EB8E0F}"/>
              </a:ext>
            </a:extLst>
          </p:cNvPr>
          <p:cNvPicPr>
            <a:picLocks noChangeAspect="1"/>
          </p:cNvPicPr>
          <p:nvPr/>
        </p:nvPicPr>
        <p:blipFill rotWithShape="1">
          <a:blip r:embed="rId9">
            <a:extLst>
              <a:ext uri="{28A0092B-C50C-407E-A947-70E740481C1C}">
                <a14:useLocalDpi xmlns:a14="http://schemas.microsoft.com/office/drawing/2010/main" val="0"/>
              </a:ext>
            </a:extLst>
          </a:blip>
          <a:srcRect t="1" b="732"/>
          <a:stretch/>
        </p:blipFill>
        <p:spPr>
          <a:xfrm>
            <a:off x="15484786" y="531806"/>
            <a:ext cx="4770565" cy="5881497"/>
          </a:xfrm>
          <a:prstGeom prst="rect">
            <a:avLst/>
          </a:prstGeom>
          <a:ln>
            <a:noFill/>
          </a:ln>
        </p:spPr>
      </p:pic>
      <p:pic>
        <p:nvPicPr>
          <p:cNvPr id="10" name="Picture Placeholder 5">
            <a:extLst>
              <a:ext uri="{FF2B5EF4-FFF2-40B4-BE49-F238E27FC236}">
                <a16:creationId xmlns:a16="http://schemas.microsoft.com/office/drawing/2014/main" id="{08E1C9E9-B74D-3342-A151-85DC357C3D40}"/>
              </a:ext>
            </a:extLst>
          </p:cNvPr>
          <p:cNvPicPr>
            <a:picLocks noChangeAspect="1"/>
          </p:cNvPicPr>
          <p:nvPr/>
        </p:nvPicPr>
        <p:blipFill>
          <a:blip r:embed="rId10">
            <a:extLst>
              <a:ext uri="{28A0092B-C50C-407E-A947-70E740481C1C}">
                <a14:useLocalDpi xmlns:a14="http://schemas.microsoft.com/office/drawing/2010/main" val="0"/>
              </a:ext>
            </a:extLst>
          </a:blip>
          <a:srcRect l="2729" r="2729"/>
          <a:stretch>
            <a:fillRect/>
          </a:stretch>
        </p:blipFill>
        <p:spPr>
          <a:xfrm>
            <a:off x="15484786" y="6858000"/>
            <a:ext cx="4770565" cy="6346171"/>
          </a:xfrm>
          <a:prstGeom prst="rect">
            <a:avLst/>
          </a:prstGeom>
          <a:ln w="12700">
            <a:noFill/>
            <a:miter lim="400000"/>
          </a:ln>
          <a:effectLst>
            <a:outerShdw blurRad="127390" dist="111805" dir="2700000" algn="tl" rotWithShape="0">
              <a:prstClr val="black">
                <a:alpha val="49997"/>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425851091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414261"/>
            <a:ext cx="15337971" cy="1079455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r>
              <a:rPr lang="en-US" sz="2200" dirty="0">
                <a:solidFill>
                  <a:schemeClr val="tx1"/>
                </a:solidFill>
              </a:rPr>
              <a:t> Blakemore E. The First Birth Control Pill Used Puerto Rican Women as Guinea Pigs. </a:t>
            </a:r>
            <a:r>
              <a:rPr lang="en-US" sz="2200" dirty="0" err="1">
                <a:solidFill>
                  <a:schemeClr val="tx1"/>
                </a:solidFill>
              </a:rPr>
              <a:t>History.com</a:t>
            </a:r>
            <a:r>
              <a:rPr lang="en-US" sz="2200" dirty="0">
                <a:solidFill>
                  <a:schemeClr val="tx1"/>
                </a:solidFill>
              </a:rPr>
              <a:t>. https://</a:t>
            </a:r>
            <a:r>
              <a:rPr lang="en-US" sz="2200" dirty="0" err="1">
                <a:solidFill>
                  <a:schemeClr val="tx1"/>
                </a:solidFill>
              </a:rPr>
              <a:t>www.history.com</a:t>
            </a:r>
            <a:r>
              <a:rPr lang="en-US" sz="2200" dirty="0">
                <a:solidFill>
                  <a:schemeClr val="tx1"/>
                </a:solidFill>
              </a:rPr>
              <a:t>/news/birth-control-pill-history-</a:t>
            </a:r>
            <a:r>
              <a:rPr lang="en-US" sz="2200" dirty="0" err="1">
                <a:solidFill>
                  <a:schemeClr val="tx1"/>
                </a:solidFill>
              </a:rPr>
              <a:t>puerto</a:t>
            </a:r>
            <a:r>
              <a:rPr lang="en-US" sz="2200" dirty="0">
                <a:solidFill>
                  <a:schemeClr val="tx1"/>
                </a:solidFill>
              </a:rPr>
              <a:t>-</a:t>
            </a:r>
            <a:r>
              <a:rPr lang="en-US" sz="2200" dirty="0" err="1">
                <a:solidFill>
                  <a:schemeClr val="tx1"/>
                </a:solidFill>
              </a:rPr>
              <a:t>rico-enovid</a:t>
            </a:r>
            <a:r>
              <a:rPr lang="en-US" sz="2200" dirty="0">
                <a:solidFill>
                  <a:schemeClr val="tx1"/>
                </a:solidFill>
              </a:rPr>
              <a:t>. Published May 9, 2018. Accessed October 1, 2021</a:t>
            </a:r>
          </a:p>
          <a:p>
            <a:pPr lvl="0"/>
            <a:r>
              <a:rPr lang="en-US" sz="2200" dirty="0">
                <a:solidFill>
                  <a:schemeClr val="tx1"/>
                </a:solidFill>
              </a:rPr>
              <a:t>Centers for Disease Control and Prevention (CDC). U.S. Medical Eligibility Criteria for Contraceptive Use and U.S. Selected Practice Recommendations for Contraceptive Use: </a:t>
            </a:r>
            <a:r>
              <a:rPr lang="en-US" sz="2200" u="sng" dirty="0">
                <a:solidFill>
                  <a:schemeClr val="tx1"/>
                </a:solidFill>
                <a:hlinkClick r:id="rId5">
                  <a:extLst>
                    <a:ext uri="{A12FA001-AC4F-418D-AE19-62706E023703}">
                      <ahyp:hlinkClr xmlns:ahyp="http://schemas.microsoft.com/office/drawing/2018/hyperlinkcolor" val="tx"/>
                    </a:ext>
                  </a:extLst>
                </a:hlinkClick>
              </a:rPr>
              <a:t>https://www.cdc.gov/reproductivehealth/contraception/contraception_guidance.htm</a:t>
            </a:r>
            <a:endParaRPr lang="en-US" sz="2200" dirty="0">
              <a:solidFill>
                <a:schemeClr val="tx1"/>
              </a:solidFill>
            </a:endParaRPr>
          </a:p>
          <a:p>
            <a:pPr lvl="0"/>
            <a:r>
              <a:rPr lang="en-US" sz="2200" dirty="0" err="1">
                <a:solidFill>
                  <a:schemeClr val="tx1"/>
                </a:solidFill>
              </a:rPr>
              <a:t>Champaloux</a:t>
            </a:r>
            <a:r>
              <a:rPr lang="en-US" sz="2200" dirty="0">
                <a:solidFill>
                  <a:schemeClr val="tx1"/>
                </a:solidFill>
              </a:rPr>
              <a:t>, Steven W., et al. "Contraceptive use among women with medical conditions in a nationwide privately insured population." </a:t>
            </a:r>
            <a:r>
              <a:rPr lang="en-US" sz="2200" i="1" dirty="0">
                <a:solidFill>
                  <a:schemeClr val="tx1"/>
                </a:solidFill>
              </a:rPr>
              <a:t>Obstetrics &amp; Gynecology</a:t>
            </a:r>
            <a:r>
              <a:rPr lang="en-US" sz="2200" dirty="0">
                <a:solidFill>
                  <a:schemeClr val="tx1"/>
                </a:solidFill>
              </a:rPr>
              <a:t> 126.6 (2015): 1151-1159.</a:t>
            </a:r>
          </a:p>
          <a:p>
            <a:pPr lvl="0"/>
            <a:r>
              <a:rPr lang="en-US" sz="2200" u="sng" dirty="0">
                <a:solidFill>
                  <a:schemeClr val="tx1"/>
                </a:solidFill>
              </a:rPr>
              <a:t>Contraceptive Technology</a:t>
            </a:r>
            <a:r>
              <a:rPr lang="en-US" sz="2200" dirty="0">
                <a:solidFill>
                  <a:schemeClr val="tx1"/>
                </a:solidFill>
              </a:rPr>
              <a:t> and </a:t>
            </a:r>
            <a:r>
              <a:rPr lang="en-US" sz="2200" u="sng" dirty="0">
                <a:solidFill>
                  <a:schemeClr val="tx1"/>
                </a:solidFill>
              </a:rPr>
              <a:t>Managing Contraception</a:t>
            </a:r>
            <a:r>
              <a:rPr lang="en-US" sz="2200" dirty="0">
                <a:solidFill>
                  <a:schemeClr val="tx1"/>
                </a:solidFill>
              </a:rPr>
              <a:t>:  </a:t>
            </a:r>
            <a:r>
              <a:rPr lang="en-US" sz="2200" u="sng" dirty="0">
                <a:solidFill>
                  <a:schemeClr val="tx1"/>
                </a:solidFill>
                <a:hlinkClick r:id="rId6">
                  <a:extLst>
                    <a:ext uri="{A12FA001-AC4F-418D-AE19-62706E023703}">
                      <ahyp:hlinkClr xmlns:ahyp="http://schemas.microsoft.com/office/drawing/2018/hyperlinkcolor" val="tx"/>
                    </a:ext>
                  </a:extLst>
                </a:hlinkClick>
              </a:rPr>
              <a:t>www.managingcontraception.com</a:t>
            </a:r>
            <a:endParaRPr lang="en-US" sz="2200" dirty="0">
              <a:solidFill>
                <a:schemeClr val="tx1"/>
              </a:solidFill>
            </a:endParaRPr>
          </a:p>
          <a:p>
            <a:pPr lvl="0"/>
            <a:r>
              <a:rPr lang="en-US" sz="2200" dirty="0">
                <a:solidFill>
                  <a:schemeClr val="tx1"/>
                </a:solidFill>
              </a:rPr>
              <a:t>Curtis KM, Tepper NK, </a:t>
            </a:r>
            <a:r>
              <a:rPr lang="en-US" sz="2200" dirty="0" err="1">
                <a:solidFill>
                  <a:schemeClr val="tx1"/>
                </a:solidFill>
              </a:rPr>
              <a:t>Jatlaoui</a:t>
            </a:r>
            <a:r>
              <a:rPr lang="en-US" sz="2200" dirty="0">
                <a:solidFill>
                  <a:schemeClr val="tx1"/>
                </a:solidFill>
              </a:rPr>
              <a:t> TC, et al. U.S. Medical Eligibility Criteria for Contraceptive Use, 2016. MMWR </a:t>
            </a:r>
            <a:r>
              <a:rPr lang="en-US" sz="2200" dirty="0" err="1">
                <a:solidFill>
                  <a:schemeClr val="tx1"/>
                </a:solidFill>
              </a:rPr>
              <a:t>Recomm</a:t>
            </a:r>
            <a:r>
              <a:rPr lang="en-US" sz="2200" dirty="0">
                <a:solidFill>
                  <a:schemeClr val="tx1"/>
                </a:solidFill>
              </a:rPr>
              <a:t> Rep 2016;65(No. RR-3):1–104.</a:t>
            </a:r>
          </a:p>
          <a:p>
            <a:pPr lvl="0"/>
            <a:r>
              <a:rPr lang="en-US" sz="2200" dirty="0">
                <a:solidFill>
                  <a:schemeClr val="tx1"/>
                </a:solidFill>
              </a:rPr>
              <a:t>Gomez AM, Fuentes L, Allina A. Women or LARC first? Reproductive autonomy and the promotion of long-acting reversible contraceptive methods. </a:t>
            </a:r>
            <a:r>
              <a:rPr lang="en-US" sz="2200" dirty="0" err="1">
                <a:solidFill>
                  <a:schemeClr val="tx1"/>
                </a:solidFill>
              </a:rPr>
              <a:t>Perspect</a:t>
            </a:r>
            <a:r>
              <a:rPr lang="en-US" sz="2200" dirty="0">
                <a:solidFill>
                  <a:schemeClr val="tx1"/>
                </a:solidFill>
              </a:rPr>
              <a:t> Sex </a:t>
            </a:r>
            <a:r>
              <a:rPr lang="en-US" sz="2200" dirty="0" err="1">
                <a:solidFill>
                  <a:schemeClr val="tx1"/>
                </a:solidFill>
              </a:rPr>
              <a:t>Reprod</a:t>
            </a:r>
            <a:r>
              <a:rPr lang="en-US" sz="2200" dirty="0">
                <a:solidFill>
                  <a:schemeClr val="tx1"/>
                </a:solidFill>
              </a:rPr>
              <a:t> Health. 2014;46(3):171-175. doi:10.1363/46e1614</a:t>
            </a:r>
          </a:p>
          <a:p>
            <a:pPr lvl="0"/>
            <a:r>
              <a:rPr lang="en-US" sz="2200" dirty="0">
                <a:solidFill>
                  <a:schemeClr val="tx1"/>
                </a:solidFill>
              </a:rPr>
              <a:t>Jackson J. How Puerto Rican Women Made Birth Control Possible-At the Expense of Their Health. BESE. https://</a:t>
            </a:r>
            <a:r>
              <a:rPr lang="en-US" sz="2200" dirty="0" err="1">
                <a:solidFill>
                  <a:schemeClr val="tx1"/>
                </a:solidFill>
              </a:rPr>
              <a:t>www.bese.com</a:t>
            </a:r>
            <a:r>
              <a:rPr lang="en-US" sz="2200" dirty="0">
                <a:solidFill>
                  <a:schemeClr val="tx1"/>
                </a:solidFill>
              </a:rPr>
              <a:t>/how-puerto-rican-women-made-birth-control-possible-at-the-expense-of-their-health/. Published April 27, 2018. Accessed October 1, 2021. </a:t>
            </a:r>
          </a:p>
          <a:p>
            <a:pPr lvl="0"/>
            <a:r>
              <a:rPr lang="en-US" sz="2200" dirty="0">
                <a:solidFill>
                  <a:schemeClr val="tx1"/>
                </a:solidFill>
              </a:rPr>
              <a:t>Pendergrass DC, Raji MY. The bitter pill: Harvard and the dark history of birth control: Magazine: The Harvard Crimson. The Harvard Crimson. https://</a:t>
            </a:r>
            <a:r>
              <a:rPr lang="en-US" sz="2200" dirty="0" err="1">
                <a:solidFill>
                  <a:schemeClr val="tx1"/>
                </a:solidFill>
              </a:rPr>
              <a:t>www.thecrimson.com</a:t>
            </a:r>
            <a:r>
              <a:rPr lang="en-US" sz="2200" dirty="0">
                <a:solidFill>
                  <a:schemeClr val="tx1"/>
                </a:solidFill>
              </a:rPr>
              <a:t>/article/2017/9/28/the-bitter-pill/. Published September 28, 2017. Accessed October 1, 2021. </a:t>
            </a:r>
          </a:p>
          <a:p>
            <a:pPr lvl="0"/>
            <a:r>
              <a:rPr lang="en-US" sz="2200" dirty="0">
                <a:solidFill>
                  <a:schemeClr val="tx1"/>
                </a:solidFill>
              </a:rPr>
              <a:t>Seema D Shah, Linda </a:t>
            </a:r>
            <a:r>
              <a:rPr lang="en-US" sz="2200" dirty="0" err="1">
                <a:solidFill>
                  <a:schemeClr val="tx1"/>
                </a:solidFill>
              </a:rPr>
              <a:t>Prine</a:t>
            </a:r>
            <a:r>
              <a:rPr lang="en-US" sz="2200" dirty="0">
                <a:solidFill>
                  <a:schemeClr val="tx1"/>
                </a:solidFill>
              </a:rPr>
              <a:t>, Eve </a:t>
            </a:r>
            <a:r>
              <a:rPr lang="en-US" sz="2200" dirty="0" err="1">
                <a:solidFill>
                  <a:schemeClr val="tx1"/>
                </a:solidFill>
              </a:rPr>
              <a:t>Waltermaurer</a:t>
            </a:r>
            <a:r>
              <a:rPr lang="en-US" sz="2200" dirty="0">
                <a:solidFill>
                  <a:schemeClr val="tx1"/>
                </a:solidFill>
              </a:rPr>
              <a:t>, Susan E Rubin. Feasibility study of family planning services screening as clinical decision support at an urban Federally Qualified Health Center network. Contraception. 2019 Jan;99(1):27-31.</a:t>
            </a:r>
          </a:p>
          <a:p>
            <a:pPr lvl="0"/>
            <a:r>
              <a:rPr lang="en-US" sz="2200" dirty="0">
                <a:solidFill>
                  <a:schemeClr val="tx1"/>
                </a:solidFill>
              </a:rPr>
              <a:t>Sister Song &amp; National Women’s Health Network. Long-Acting Reversible Contraception Statement of Principles. </a:t>
            </a:r>
            <a:r>
              <a:rPr lang="en-US" sz="2200" u="sng" dirty="0">
                <a:solidFill>
                  <a:schemeClr val="tx1"/>
                </a:solidFill>
                <a:hlinkClick r:id="rId7">
                  <a:extLst>
                    <a:ext uri="{A12FA001-AC4F-418D-AE19-62706E023703}">
                      <ahyp:hlinkClr xmlns:ahyp="http://schemas.microsoft.com/office/drawing/2018/hyperlinkcolor" val="tx"/>
                    </a:ext>
                  </a:extLst>
                </a:hlinkClick>
              </a:rPr>
              <a:t>https://www.nwhn.org/wp-content/uploads/2017/02/LARCStatementofPrinciples.pdf</a:t>
            </a:r>
            <a:endParaRPr lang="en-US" sz="2200" dirty="0">
              <a:solidFill>
                <a:schemeClr val="tx1"/>
              </a:solidFill>
            </a:endParaRPr>
          </a:p>
          <a:p>
            <a:pPr lvl="0"/>
            <a:r>
              <a:rPr lang="en-US" sz="2200" dirty="0" err="1">
                <a:solidFill>
                  <a:schemeClr val="tx1"/>
                </a:solidFill>
              </a:rPr>
              <a:t>Skovlund</a:t>
            </a:r>
            <a:r>
              <a:rPr lang="en-US" sz="2200" dirty="0">
                <a:solidFill>
                  <a:schemeClr val="tx1"/>
                </a:solidFill>
              </a:rPr>
              <a:t>, Charlotte Wessel, et al. "Association of hormonal contraception with depression." </a:t>
            </a:r>
            <a:r>
              <a:rPr lang="en-US" sz="2200" i="1" dirty="0">
                <a:solidFill>
                  <a:schemeClr val="tx1"/>
                </a:solidFill>
              </a:rPr>
              <a:t>JAMA psychiatry</a:t>
            </a:r>
            <a:r>
              <a:rPr lang="en-US" sz="2200" dirty="0">
                <a:solidFill>
                  <a:schemeClr val="tx1"/>
                </a:solidFill>
              </a:rPr>
              <a:t> 73.11 (2016)</a:t>
            </a:r>
          </a:p>
          <a:p>
            <a:pPr lvl="0"/>
            <a:r>
              <a:rPr lang="en-US" sz="2200" dirty="0">
                <a:solidFill>
                  <a:schemeClr val="tx1"/>
                </a:solidFill>
              </a:rPr>
              <a:t>Society of Family Planning </a:t>
            </a:r>
            <a:r>
              <a:rPr lang="en-US" sz="2200" u="sng" dirty="0">
                <a:solidFill>
                  <a:schemeClr val="tx1"/>
                </a:solidFill>
                <a:hlinkClick r:id="rId8">
                  <a:extLst>
                    <a:ext uri="{A12FA001-AC4F-418D-AE19-62706E023703}">
                      <ahyp:hlinkClr xmlns:ahyp="http://schemas.microsoft.com/office/drawing/2018/hyperlinkcolor" val="tx"/>
                    </a:ext>
                  </a:extLst>
                </a:hlinkClick>
              </a:rPr>
              <a:t>https://www.societyfp.org/</a:t>
            </a:r>
            <a:endParaRPr lang="en-US" sz="2200" dirty="0">
              <a:solidFill>
                <a:schemeClr val="tx1"/>
              </a:solidFill>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0"/>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2">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5"/>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6</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7ADA8C52-1A39-F247-AEAF-FF74ED89378E}"/>
              </a:ext>
            </a:extLst>
          </p:cNvPr>
          <p:cNvSpPr txBox="1">
            <a:spLocks noGrp="1"/>
          </p:cNvSpPr>
          <p:nvPr>
            <p:ph type="title"/>
          </p:nvPr>
        </p:nvSpPr>
        <p:spPr>
          <a:xfrm>
            <a:off x="4905375" y="818732"/>
            <a:ext cx="14573250" cy="1676400"/>
          </a:xfrm>
          <a:prstGeom prst="rect">
            <a:avLst/>
          </a:prstGeom>
        </p:spPr>
        <p:txBody>
          <a:bodyPr/>
          <a:lstStyle/>
          <a:p>
            <a:r>
              <a:rPr lang="en-US" dirty="0"/>
              <a:t>US Medical Eligibility Criteria</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B069265E-CB2D-104D-B42C-89BAB7FBA064}"/>
                  </a:ext>
                </a:extLst>
              </p14:cNvPr>
              <p14:cNvContentPartPr/>
              <p14:nvPr/>
            </p14:nvContentPartPr>
            <p14:xfrm rot="10800000" flipV="1">
              <a:off x="6248400" y="2495133"/>
              <a:ext cx="11887200" cy="42798"/>
            </p14:xfrm>
          </p:contentPart>
        </mc:Choice>
        <mc:Fallback xmlns="">
          <p:pic>
            <p:nvPicPr>
              <p:cNvPr id="27" name="Ink 26">
                <a:extLst>
                  <a:ext uri="{FF2B5EF4-FFF2-40B4-BE49-F238E27FC236}">
                    <a16:creationId xmlns:a16="http://schemas.microsoft.com/office/drawing/2014/main" id="{B069265E-CB2D-104D-B42C-89BAB7FBA064}"/>
                  </a:ext>
                </a:extLst>
              </p:cNvPr>
              <p:cNvPicPr/>
              <p:nvPr/>
            </p:nvPicPr>
            <p:blipFill>
              <a:blip r:embed="rId5"/>
              <a:stretch>
                <a:fillRect/>
              </a:stretch>
            </p:blipFill>
            <p:spPr>
              <a:xfrm rot="10800000" flipV="1">
                <a:off x="6089626" y="2336529"/>
                <a:ext cx="12204389" cy="359647"/>
              </a:xfrm>
              <a:prstGeom prst="rect">
                <a:avLst/>
              </a:prstGeom>
            </p:spPr>
          </p:pic>
        </mc:Fallback>
      </mc:AlternateContent>
      <p:graphicFrame>
        <p:nvGraphicFramePr>
          <p:cNvPr id="28" name="Google Shape;135;p5">
            <a:extLst>
              <a:ext uri="{FF2B5EF4-FFF2-40B4-BE49-F238E27FC236}">
                <a16:creationId xmlns:a16="http://schemas.microsoft.com/office/drawing/2014/main" id="{E901EF86-D23C-6C49-A1B9-D5B71EB49DC9}"/>
              </a:ext>
            </a:extLst>
          </p:cNvPr>
          <p:cNvGraphicFramePr/>
          <p:nvPr/>
        </p:nvGraphicFramePr>
        <p:xfrm>
          <a:off x="3184833" y="3582893"/>
          <a:ext cx="18014334" cy="8508588"/>
        </p:xfrm>
        <a:graphic>
          <a:graphicData uri="http://schemas.openxmlformats.org/drawingml/2006/table">
            <a:tbl>
              <a:tblPr>
                <a:noFill/>
              </a:tblPr>
              <a:tblGrid>
                <a:gridCol w="1818043">
                  <a:extLst>
                    <a:ext uri="{9D8B030D-6E8A-4147-A177-3AD203B41FA5}">
                      <a16:colId xmlns:a16="http://schemas.microsoft.com/office/drawing/2014/main" val="20000"/>
                    </a:ext>
                  </a:extLst>
                </a:gridCol>
                <a:gridCol w="16196291">
                  <a:extLst>
                    <a:ext uri="{9D8B030D-6E8A-4147-A177-3AD203B41FA5}">
                      <a16:colId xmlns:a16="http://schemas.microsoft.com/office/drawing/2014/main" val="20001"/>
                    </a:ext>
                  </a:extLst>
                </a:gridCol>
              </a:tblGrid>
              <a:tr h="923381">
                <a:tc gridSpan="2">
                  <a:txBody>
                    <a:bodyPr/>
                    <a:lstStyle/>
                    <a:p>
                      <a:pPr marL="0" marR="0" lvl="0" indent="0" algn="ctr" rtl="0">
                        <a:lnSpc>
                          <a:spcPct val="100000"/>
                        </a:lnSpc>
                        <a:spcBef>
                          <a:spcPts val="0"/>
                        </a:spcBef>
                        <a:spcAft>
                          <a:spcPts val="0"/>
                        </a:spcAft>
                        <a:buClr>
                          <a:srgbClr val="FFFFFF"/>
                        </a:buClr>
                        <a:buSzPts val="2000"/>
                        <a:buFont typeface="Arial"/>
                        <a:buNone/>
                      </a:pPr>
                      <a:r>
                        <a:rPr lang="en-US" sz="4400" b="1" i="0" u="none" strike="noStrike" cap="none" dirty="0">
                          <a:solidFill>
                            <a:srgbClr val="FFFFFF"/>
                          </a:solidFill>
                          <a:latin typeface="Calibri"/>
                          <a:ea typeface="Calibri"/>
                          <a:cs typeface="Calibri"/>
                          <a:sym typeface="Calibri"/>
                        </a:rPr>
                        <a:t>Risk Level</a:t>
                      </a:r>
                      <a:endParaRPr sz="4400" dirty="0"/>
                    </a:p>
                  </a:txBody>
                  <a:tcPr marL="68575" marR="68575" marT="34275" marB="342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hMerge="1">
                  <a:txBody>
                    <a:bodyPr/>
                    <a:lstStyle/>
                    <a:p>
                      <a:endParaRPr lang="en-US"/>
                    </a:p>
                  </a:txBody>
                  <a:tcPr/>
                </a:tc>
                <a:extLst>
                  <a:ext uri="{0D108BD9-81ED-4DB2-BD59-A6C34878D82A}">
                    <a16:rowId xmlns:a16="http://schemas.microsoft.com/office/drawing/2014/main" val="10000"/>
                  </a:ext>
                </a:extLst>
              </a:tr>
              <a:tr h="1654742">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1</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Method can be used without restriction</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654742">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2</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Advantages generally outweigh theoretical or proven risk</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3138348">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3</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Method usually not recommended unless other, more appropriate methods are not available or not acceptable </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3"/>
                  </a:ext>
                </a:extLst>
              </a:tr>
              <a:tr h="1137375">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4</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Method not to be used</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B1EDEC65-BBF6-CC4D-BC55-D18707AF0D83}"/>
              </a:ext>
            </a:extLst>
          </p:cNvPr>
          <p:cNvSpPr txBox="1"/>
          <p:nvPr/>
        </p:nvSpPr>
        <p:spPr>
          <a:xfrm>
            <a:off x="15060757" y="13346670"/>
            <a:ext cx="9446815"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200" dirty="0">
                <a:solidFill>
                  <a:schemeClr val="tx1"/>
                </a:solidFill>
                <a:sym typeface="Calibri"/>
              </a:rPr>
              <a:t>Curtis KM, Tepper NK, </a:t>
            </a:r>
            <a:r>
              <a:rPr lang="en-US" sz="1200" dirty="0" err="1">
                <a:solidFill>
                  <a:schemeClr val="tx1"/>
                </a:solidFill>
                <a:sym typeface="Calibri"/>
              </a:rPr>
              <a:t>Jatlaoui</a:t>
            </a:r>
            <a:r>
              <a:rPr lang="en-US" sz="1200" dirty="0">
                <a:solidFill>
                  <a:schemeClr val="tx1"/>
                </a:solidFill>
                <a:sym typeface="Calibri"/>
              </a:rPr>
              <a:t> TC, et al. U.S. Medical Eligibility Criteria for Contraceptive Use, 2016. MMWR </a:t>
            </a:r>
            <a:r>
              <a:rPr lang="en-US" sz="1200" dirty="0" err="1">
                <a:solidFill>
                  <a:schemeClr val="tx1"/>
                </a:solidFill>
                <a:sym typeface="Calibri"/>
              </a:rPr>
              <a:t>Recomm</a:t>
            </a:r>
            <a:r>
              <a:rPr lang="en-US" sz="1200" dirty="0">
                <a:solidFill>
                  <a:schemeClr val="tx1"/>
                </a:solidFill>
                <a:sym typeface="Calibri"/>
              </a:rPr>
              <a:t> Rep 2016;65(No. RR-3):1–104.</a:t>
            </a:r>
            <a:endParaRPr kumimoji="0" lang="en-US" sz="12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428255893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4EA3F6-6527-AF4F-83E8-A4FFBD3BF4E8}"/>
              </a:ext>
            </a:extLst>
          </p:cNvPr>
          <p:cNvPicPr>
            <a:picLocks noChangeAspect="1"/>
          </p:cNvPicPr>
          <p:nvPr/>
        </p:nvPicPr>
        <p:blipFill rotWithShape="1">
          <a:blip r:embed="rId3">
            <a:duotone>
              <a:schemeClr val="accent6">
                <a:shade val="45000"/>
                <a:satMod val="135000"/>
              </a:schemeClr>
              <a:prstClr val="white"/>
            </a:duotone>
            <a:alphaModFix amt="45000"/>
            <a:extLst>
              <a:ext uri="{28A0092B-C50C-407E-A947-70E740481C1C}">
                <a14:useLocalDpi xmlns:a14="http://schemas.microsoft.com/office/drawing/2010/main" val="0"/>
              </a:ext>
            </a:extLst>
          </a:blip>
          <a:srcRect l="-1891" r="3" b="50000"/>
          <a:stretch/>
        </p:blipFill>
        <p:spPr>
          <a:xfrm>
            <a:off x="614844" y="8055609"/>
            <a:ext cx="11697975" cy="5740601"/>
          </a:xfrm>
          <a:prstGeom prst="rect">
            <a:avLst/>
          </a:prstGeom>
        </p:spPr>
      </p:pic>
      <p:pic>
        <p:nvPicPr>
          <p:cNvPr id="7" name="Picture Placeholder 6">
            <a:extLst>
              <a:ext uri="{FF2B5EF4-FFF2-40B4-BE49-F238E27FC236}">
                <a16:creationId xmlns:a16="http://schemas.microsoft.com/office/drawing/2014/main" id="{6CEC1B8F-8B5D-0F40-88B8-9D3DBAF4B70E}"/>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404" r="386"/>
          <a:stretch/>
        </p:blipFill>
        <p:spPr>
          <a:xfrm rot="545918">
            <a:off x="6702299" y="3198696"/>
            <a:ext cx="3798162" cy="6875452"/>
          </a:xfrm>
          <a:ln w="6350">
            <a:solidFill>
              <a:schemeClr val="bg2"/>
            </a:solidFill>
          </a:ln>
        </p:spPr>
      </p:pic>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425928" y="5115334"/>
            <a:ext cx="5620060" cy="2247900"/>
          </a:xfrm>
          <a:prstGeom prst="rect">
            <a:avLst/>
          </a:prstGeom>
        </p:spPr>
        <p:txBody>
          <a:bodyPr>
            <a:normAutofit fontScale="90000"/>
          </a:bodyPr>
          <a:lstStyle/>
          <a:p>
            <a:r>
              <a:rPr lang="en-US" dirty="0"/>
              <a:t>There’s an App for That:</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312819" y="7303935"/>
            <a:ext cx="7127310" cy="383181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68580" bIns="68580" anchor="ctr">
            <a:spAutoFit/>
          </a:bodyPr>
          <a:lstStyle>
            <a:lvl1pPr>
              <a:lnSpc>
                <a:spcPct val="150000"/>
              </a:lnSpc>
              <a:defRPr sz="2400"/>
            </a:lvl1pPr>
          </a:lstStyle>
          <a:p>
            <a:pPr>
              <a:lnSpc>
                <a:spcPct val="100000"/>
              </a:lnSpc>
            </a:pPr>
            <a:r>
              <a:rPr lang="en-US" sz="4800" b="1" dirty="0">
                <a:solidFill>
                  <a:schemeClr val="tx1"/>
                </a:solidFill>
                <a:latin typeface="Tw Cen MT" panose="020B0602020104020603" pitchFamily="34" charset="77"/>
              </a:rPr>
              <a:t>Can be downloaded on iOS and Android operating systems </a:t>
            </a:r>
            <a:r>
              <a:rPr lang="en-US" sz="4800" b="1" dirty="0">
                <a:solidFill>
                  <a:schemeClr val="bg2"/>
                </a:solidFill>
                <a:latin typeface="Tw Cen MT" panose="020B0602020104020603" pitchFamily="34" charset="77"/>
                <a:hlinkClick r:id="rId5"/>
              </a:rPr>
              <a:t>https://www.cdc.gov/mobile/mobileapp.html</a:t>
            </a:r>
            <a:r>
              <a:rPr lang="en-US" sz="4800" b="1" dirty="0">
                <a:solidFill>
                  <a:schemeClr val="bg2"/>
                </a:solidFill>
                <a:latin typeface="Tw Cen MT" panose="020B0602020104020603" pitchFamily="34" charset="77"/>
              </a:rPr>
              <a:t>) </a:t>
            </a:r>
            <a:endParaRPr sz="4800" b="1" dirty="0">
              <a:solidFill>
                <a:schemeClr val="bg2"/>
              </a:solidFill>
              <a:latin typeface="Tw Cen MT" panose="020B0602020104020603" pitchFamily="34" charset="77"/>
            </a:endParaRPr>
          </a:p>
        </p:txBody>
      </p:sp>
      <p:pic>
        <p:nvPicPr>
          <p:cNvPr id="9" name="Google Shape;168;p15" descr="Picture 3">
            <a:extLst>
              <a:ext uri="{FF2B5EF4-FFF2-40B4-BE49-F238E27FC236}">
                <a16:creationId xmlns:a16="http://schemas.microsoft.com/office/drawing/2014/main" id="{1A10DAC9-90A3-E64E-8738-6E336298DBCE}"/>
              </a:ext>
            </a:extLst>
          </p:cNvPr>
          <p:cNvPicPr preferRelativeResize="0"/>
          <p:nvPr/>
        </p:nvPicPr>
        <p:blipFill rotWithShape="1">
          <a:blip r:embed="rId6">
            <a:alphaModFix/>
          </a:blip>
          <a:srcRect/>
          <a:stretch/>
        </p:blipFill>
        <p:spPr>
          <a:xfrm>
            <a:off x="12929199" y="1631813"/>
            <a:ext cx="3617174" cy="3414274"/>
          </a:xfrm>
          <a:prstGeom prst="rect">
            <a:avLst/>
          </a:prstGeom>
          <a:noFill/>
          <a:ln>
            <a:noFill/>
          </a:ln>
        </p:spPr>
      </p:pic>
      <p:pic>
        <p:nvPicPr>
          <p:cNvPr id="11" name="Picture 10">
            <a:extLst>
              <a:ext uri="{FF2B5EF4-FFF2-40B4-BE49-F238E27FC236}">
                <a16:creationId xmlns:a16="http://schemas.microsoft.com/office/drawing/2014/main" id="{549E1055-28BC-4E47-8793-B22CEEEBE70C}"/>
              </a:ext>
            </a:extLst>
          </p:cNvPr>
          <p:cNvPicPr>
            <a:picLocks noChangeAspect="1"/>
          </p:cNvPicPr>
          <p:nvPr/>
        </p:nvPicPr>
        <p:blipFill rotWithShape="1">
          <a:blip r:embed="rId3">
            <a:duotone>
              <a:schemeClr val="accent6">
                <a:shade val="45000"/>
                <a:satMod val="135000"/>
              </a:schemeClr>
              <a:prstClr val="white"/>
            </a:duotone>
            <a:alphaModFix amt="45000"/>
            <a:extLst>
              <a:ext uri="{28A0092B-C50C-407E-A947-70E740481C1C}">
                <a14:useLocalDpi xmlns:a14="http://schemas.microsoft.com/office/drawing/2010/main" val="0"/>
              </a:ext>
            </a:extLst>
          </a:blip>
          <a:srcRect l="50707" t="50000" r="3"/>
          <a:stretch/>
        </p:blipFill>
        <p:spPr>
          <a:xfrm>
            <a:off x="-1" y="-91440"/>
            <a:ext cx="6839975" cy="6938498"/>
          </a:xfrm>
          <a:prstGeom prst="rect">
            <a:avLst/>
          </a:prstGeom>
        </p:spPr>
      </p:pic>
      <p:pic>
        <p:nvPicPr>
          <p:cNvPr id="8" name="Picture 7">
            <a:extLst>
              <a:ext uri="{FF2B5EF4-FFF2-40B4-BE49-F238E27FC236}">
                <a16:creationId xmlns:a16="http://schemas.microsoft.com/office/drawing/2014/main" id="{2DA52F6D-BBC5-614B-AA2C-C40E0B6EC7BE}"/>
              </a:ext>
            </a:extLst>
          </p:cNvPr>
          <p:cNvPicPr>
            <a:picLocks noChangeAspect="1"/>
          </p:cNvPicPr>
          <p:nvPr/>
        </p:nvPicPr>
        <p:blipFill>
          <a:blip r:embed="rId7"/>
          <a:stretch>
            <a:fillRect/>
          </a:stretch>
        </p:blipFill>
        <p:spPr>
          <a:xfrm rot="545918">
            <a:off x="5709648" y="2358925"/>
            <a:ext cx="5668332" cy="8773854"/>
          </a:xfrm>
          <a:prstGeom prst="rect">
            <a:avLst/>
          </a:prstGeom>
        </p:spPr>
      </p:pic>
      <p:pic>
        <p:nvPicPr>
          <p:cNvPr id="10" name="Picture 9">
            <a:extLst>
              <a:ext uri="{FF2B5EF4-FFF2-40B4-BE49-F238E27FC236}">
                <a16:creationId xmlns:a16="http://schemas.microsoft.com/office/drawing/2014/main" id="{29C02395-CDAE-8D40-8CEC-E8B517F5A73F}"/>
              </a:ext>
            </a:extLst>
          </p:cNvPr>
          <p:cNvPicPr>
            <a:picLocks noChangeAspect="1"/>
          </p:cNvPicPr>
          <p:nvPr/>
        </p:nvPicPr>
        <p:blipFill>
          <a:blip r:embed="rId8"/>
          <a:stretch>
            <a:fillRect/>
          </a:stretch>
        </p:blipFill>
        <p:spPr>
          <a:xfrm rot="561649">
            <a:off x="6701919" y="3206116"/>
            <a:ext cx="3814150" cy="6865760"/>
          </a:xfrm>
          <a:prstGeom prst="rect">
            <a:avLst/>
          </a:prstGeom>
        </p:spPr>
      </p:pic>
      <p:sp>
        <p:nvSpPr>
          <p:cNvPr id="12" name="TextBox 11">
            <a:extLst>
              <a:ext uri="{FF2B5EF4-FFF2-40B4-BE49-F238E27FC236}">
                <a16:creationId xmlns:a16="http://schemas.microsoft.com/office/drawing/2014/main" id="{C50B0620-2BAC-F541-B146-EAD83D6FB6FF}"/>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7</a:t>
            </a:fld>
            <a:endParaRPr lang="en-US" sz="2000" dirty="0"/>
          </a:p>
        </p:txBody>
      </p:sp>
      <p:pic>
        <p:nvPicPr>
          <p:cNvPr id="13" name="Picture 12">
            <a:extLst>
              <a:ext uri="{FF2B5EF4-FFF2-40B4-BE49-F238E27FC236}">
                <a16:creationId xmlns:a16="http://schemas.microsoft.com/office/drawing/2014/main" id="{65623ECE-65DB-BB49-98A3-BA5B9FEF0861}"/>
              </a:ext>
            </a:extLst>
          </p:cNvPr>
          <p:cNvPicPr>
            <a:picLocks noChangeAspect="1"/>
          </p:cNvPicPr>
          <p:nvPr/>
        </p:nvPicPr>
        <p:blipFill rotWithShape="1">
          <a:blip r:embed="rId3">
            <a:duotone>
              <a:schemeClr val="accent6">
                <a:shade val="45000"/>
                <a:satMod val="135000"/>
              </a:schemeClr>
              <a:prstClr val="white"/>
            </a:duotone>
            <a:alphaModFix amt="45000"/>
            <a:extLst>
              <a:ext uri="{28A0092B-C50C-407E-A947-70E740481C1C}">
                <a14:useLocalDpi xmlns:a14="http://schemas.microsoft.com/office/drawing/2010/main" val="0"/>
              </a:ext>
            </a:extLst>
          </a:blip>
          <a:srcRect l="-1891" r="50947" b="48983"/>
          <a:stretch/>
        </p:blipFill>
        <p:spPr>
          <a:xfrm>
            <a:off x="17314497" y="6819303"/>
            <a:ext cx="7069503" cy="7079578"/>
          </a:xfrm>
          <a:prstGeom prst="rect">
            <a:avLst/>
          </a:prstGeom>
        </p:spPr>
      </p:pic>
      <p:pic>
        <p:nvPicPr>
          <p:cNvPr id="14" name="Picture 13">
            <a:extLst>
              <a:ext uri="{FF2B5EF4-FFF2-40B4-BE49-F238E27FC236}">
                <a16:creationId xmlns:a16="http://schemas.microsoft.com/office/drawing/2014/main" id="{79BA8C4D-DB5A-B24A-862B-5AB1959B4AD4}"/>
              </a:ext>
            </a:extLst>
          </p:cNvPr>
          <p:cNvPicPr>
            <a:picLocks noChangeAspect="1"/>
          </p:cNvPicPr>
          <p:nvPr/>
        </p:nvPicPr>
        <p:blipFill rotWithShape="1">
          <a:blip r:embed="rId3">
            <a:duotone>
              <a:schemeClr val="accent6">
                <a:shade val="45000"/>
                <a:satMod val="135000"/>
              </a:schemeClr>
              <a:prstClr val="white"/>
            </a:duotone>
            <a:alphaModFix amt="45000"/>
            <a:extLst>
              <a:ext uri="{28A0092B-C50C-407E-A947-70E740481C1C}">
                <a14:useLocalDpi xmlns:a14="http://schemas.microsoft.com/office/drawing/2010/main" val="0"/>
              </a:ext>
            </a:extLst>
          </a:blip>
          <a:srcRect l="-1891" r="50947"/>
          <a:stretch/>
        </p:blipFill>
        <p:spPr>
          <a:xfrm>
            <a:off x="21333043" y="52173"/>
            <a:ext cx="3050957" cy="5988839"/>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1292" r="3" b="-730"/>
          <a:stretch/>
        </p:blipFill>
        <p:spPr>
          <a:xfrm rot="16200000">
            <a:off x="15011498" y="5565116"/>
            <a:ext cx="5279114" cy="10918109"/>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Amy</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1569660"/>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24 year old patient comes to the office with a UTI</a:t>
            </a:r>
            <a:endPar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10" name="TextBox 9">
            <a:extLst>
              <a:ext uri="{FF2B5EF4-FFF2-40B4-BE49-F238E27FC236}">
                <a16:creationId xmlns:a16="http://schemas.microsoft.com/office/drawing/2014/main" id="{B0A8D005-2CAA-2942-8BA4-460709254680}"/>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8</a:t>
            </a:fld>
            <a:endParaRPr lang="en-US" sz="2000" dirty="0"/>
          </a:p>
        </p:txBody>
      </p:sp>
      <p:pic>
        <p:nvPicPr>
          <p:cNvPr id="1028" name="Picture 4" descr="Responsive image">
            <a:extLst>
              <a:ext uri="{FF2B5EF4-FFF2-40B4-BE49-F238E27FC236}">
                <a16:creationId xmlns:a16="http://schemas.microsoft.com/office/drawing/2014/main" id="{A3FCCCB3-106F-C544-BC31-0FD51E495435}"/>
              </a:ext>
            </a:extLst>
          </p:cNvPr>
          <p:cNvPicPr>
            <a:picLocks noGrp="1" noChangeAspect="1" noChangeArrowheads="1"/>
          </p:cNvPicPr>
          <p:nvPr>
            <p:ph type="pic" idx="13"/>
          </p:nvPr>
        </p:nvPicPr>
        <p:blipFill>
          <a:blip r:embed="rId6">
            <a:extLst>
              <a:ext uri="{28A0092B-C50C-407E-A947-70E740481C1C}">
                <a14:useLocalDpi xmlns:a14="http://schemas.microsoft.com/office/drawing/2010/main" val="0"/>
              </a:ext>
            </a:extLst>
          </a:blip>
          <a:srcRect l="23533" r="23533"/>
          <a:stretch>
            <a:fillRect/>
          </a:stretch>
        </p:blipFill>
        <p:spPr bwMode="auto">
          <a:xfrm>
            <a:off x="1268765" y="0"/>
            <a:ext cx="10882860"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975F6E9-2533-8440-8EFC-9AC102EB0B68}"/>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t="48915" r="48704" b="1"/>
          <a:stretch/>
        </p:blipFill>
        <p:spPr>
          <a:xfrm>
            <a:off x="20498788" y="-94084"/>
            <a:ext cx="3955550" cy="3799240"/>
          </a:xfrm>
          <a:prstGeom prst="rect">
            <a:avLst/>
          </a:prstGeom>
        </p:spPr>
      </p:pic>
      <p:sp>
        <p:nvSpPr>
          <p:cNvPr id="2" name="TextBox 1">
            <a:extLst>
              <a:ext uri="{FF2B5EF4-FFF2-40B4-BE49-F238E27FC236}">
                <a16:creationId xmlns:a16="http://schemas.microsoft.com/office/drawing/2014/main" id="{80EDC670-E674-4040-943B-23689880E874}"/>
              </a:ext>
            </a:extLst>
          </p:cNvPr>
          <p:cNvSpPr txBox="1"/>
          <p:nvPr/>
        </p:nvSpPr>
        <p:spPr>
          <a:xfrm>
            <a:off x="18251424" y="13223560"/>
            <a:ext cx="613257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000" dirty="0">
                <a:solidFill>
                  <a:schemeClr val="tx1"/>
                </a:solidFill>
              </a:rPr>
              <a:t>https://</a:t>
            </a:r>
            <a:r>
              <a:rPr lang="en-US" sz="1000" dirty="0" err="1">
                <a:solidFill>
                  <a:schemeClr val="tx1"/>
                </a:solidFill>
              </a:rPr>
              <a:t>images.nappy.co</a:t>
            </a:r>
            <a:r>
              <a:rPr lang="en-US" sz="1000" dirty="0">
                <a:solidFill>
                  <a:schemeClr val="tx1"/>
                </a:solidFill>
              </a:rPr>
              <a:t>/uploads/large/1201596163328jobrbcny1ufkf0a9zeeyfeiai65csgmuomvx5ubdr90odwwvbfmfzbqvzzf8btxfwvkq6vbfsyegf10cx8ddwkl24kqood83jifb.jpg?auto=</a:t>
            </a:r>
            <a:r>
              <a:rPr lang="en-US" sz="1000" dirty="0" err="1">
                <a:solidFill>
                  <a:schemeClr val="tx1"/>
                </a:solidFill>
              </a:rPr>
              <a:t>format&amp;fm</a:t>
            </a:r>
            <a:r>
              <a:rPr lang="en-US" sz="1000" dirty="0">
                <a:solidFill>
                  <a:schemeClr val="tx1"/>
                </a:solidFill>
              </a:rPr>
              <a:t>=</a:t>
            </a:r>
            <a:r>
              <a:rPr lang="en-US" sz="1000" dirty="0" err="1">
                <a:solidFill>
                  <a:schemeClr val="tx1"/>
                </a:solidFill>
              </a:rPr>
              <a:t>jpg&amp;w</a:t>
            </a:r>
            <a:r>
              <a:rPr lang="en-US" sz="1000" dirty="0">
                <a:solidFill>
                  <a:schemeClr val="tx1"/>
                </a:solidFill>
              </a:rPr>
              <a:t>=1280&amp;q=75</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73888540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0A1B844-C426-B84B-893A-4407F43DD75E}"/>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836761" y="7622640"/>
            <a:ext cx="6636704" cy="6513719"/>
          </a:xfrm>
          <a:prstGeom prst="rect">
            <a:avLst/>
          </a:prstGeom>
        </p:spPr>
      </p:pic>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48864" r="3"/>
          <a:stretch/>
        </p:blipFill>
        <p:spPr>
          <a:xfrm>
            <a:off x="-1" y="-250192"/>
            <a:ext cx="3330663" cy="6513719"/>
          </a:xfrm>
          <a:prstGeom prst="rect">
            <a:avLst/>
          </a:prstGeom>
        </p:spPr>
      </p:pic>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2961963" y="3678134"/>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Amy</a:t>
            </a:r>
          </a:p>
        </p:txBody>
      </p:sp>
      <p:sp>
        <p:nvSpPr>
          <p:cNvPr id="8" name="Rectangle 7">
            <a:extLst>
              <a:ext uri="{FF2B5EF4-FFF2-40B4-BE49-F238E27FC236}">
                <a16:creationId xmlns:a16="http://schemas.microsoft.com/office/drawing/2014/main" id="{C18BDB1E-54A1-BB47-A94F-925BF34E1749}"/>
              </a:ext>
            </a:extLst>
          </p:cNvPr>
          <p:cNvSpPr/>
          <p:nvPr/>
        </p:nvSpPr>
        <p:spPr>
          <a:xfrm>
            <a:off x="2961963" y="6324388"/>
            <a:ext cx="8942289" cy="3416320"/>
          </a:xfrm>
          <a:prstGeom prst="rect">
            <a:avLst/>
          </a:prstGeom>
        </p:spPr>
        <p:txBody>
          <a:bodyPr wrap="square">
            <a:spAutoFit/>
          </a:bodyPr>
          <a:lstStyle/>
          <a:p>
            <a:pPr marL="685800" indent="-685800" hangingPunct="1">
              <a:spcBef>
                <a:spcPct val="0"/>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You ask:</a:t>
            </a:r>
          </a:p>
          <a:p>
            <a:pPr marL="1524000" lvl="8" indent="0" hangingPunct="1">
              <a:spcBef>
                <a:spcPct val="0"/>
              </a:spcBef>
              <a:spcAft>
                <a:spcPct val="0"/>
              </a:spcAft>
              <a:buClr>
                <a:schemeClr val="accent3"/>
              </a:buClr>
              <a:buSzPct val="100000"/>
            </a:pPr>
            <a:r>
              <a:rPr lang="en-US" altLang="en-US" sz="5400" dirty="0">
                <a:solidFill>
                  <a:schemeClr val="accent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“Can we help you today with birth control or pregnancy planning?”</a:t>
            </a:r>
            <a:endParaRPr lang="en-US" altLang="en-US" sz="5400" dirty="0">
              <a:solidFill>
                <a:schemeClr val="accent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3125803" y="4998030"/>
              <a:ext cx="5577840"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2998715" y="4871305"/>
                <a:ext cx="5831656"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2AF252A0-A2F4-D640-BDD9-F8AF20CA934A}"/>
              </a:ext>
            </a:extLst>
          </p:cNvPr>
          <p:cNvSpPr txBox="1"/>
          <p:nvPr/>
        </p:nvSpPr>
        <p:spPr>
          <a:xfrm>
            <a:off x="379312"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9</a:t>
            </a:fld>
            <a:endParaRPr lang="en-US" sz="2000" dirty="0"/>
          </a:p>
        </p:txBody>
      </p:sp>
      <p:pic>
        <p:nvPicPr>
          <p:cNvPr id="2050" name="Picture 2" descr="Responsive image">
            <a:extLst>
              <a:ext uri="{FF2B5EF4-FFF2-40B4-BE49-F238E27FC236}">
                <a16:creationId xmlns:a16="http://schemas.microsoft.com/office/drawing/2014/main" id="{612EC3CF-6F36-464C-B5C0-FAD1D6A53B1A}"/>
              </a:ext>
            </a:extLst>
          </p:cNvPr>
          <p:cNvPicPr>
            <a:picLocks noGrp="1" noChangeAspect="1" noChangeArrowheads="1"/>
          </p:cNvPicPr>
          <p:nvPr>
            <p:ph type="pic" idx="13"/>
          </p:nvPr>
        </p:nvPicPr>
        <p:blipFill>
          <a:blip r:embed="rId6">
            <a:extLst>
              <a:ext uri="{28A0092B-C50C-407E-A947-70E740481C1C}">
                <a14:useLocalDpi xmlns:a14="http://schemas.microsoft.com/office/drawing/2010/main" val="0"/>
              </a:ext>
            </a:extLst>
          </a:blip>
          <a:srcRect l="23533" r="23533"/>
          <a:stretch>
            <a:fillRect/>
          </a:stretch>
        </p:blipFill>
        <p:spPr bwMode="auto">
          <a:xfrm>
            <a:off x="13169180" y="0"/>
            <a:ext cx="10882860" cy="13716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4B1903E-96B1-0144-9E43-1D0BE46F9FF1}"/>
              </a:ext>
            </a:extLst>
          </p:cNvPr>
          <p:cNvSpPr txBox="1"/>
          <p:nvPr/>
        </p:nvSpPr>
        <p:spPr>
          <a:xfrm>
            <a:off x="13239280" y="13223560"/>
            <a:ext cx="899822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000" dirty="0">
                <a:solidFill>
                  <a:schemeClr val="tx1"/>
                </a:solidFill>
              </a:rPr>
              <a:t>https://</a:t>
            </a:r>
            <a:r>
              <a:rPr lang="en-US" sz="1000" dirty="0" err="1">
                <a:solidFill>
                  <a:schemeClr val="tx1"/>
                </a:solidFill>
              </a:rPr>
              <a:t>images.nappy.co</a:t>
            </a:r>
            <a:r>
              <a:rPr lang="en-US" sz="1000" dirty="0">
                <a:solidFill>
                  <a:schemeClr val="tx1"/>
                </a:solidFill>
              </a:rPr>
              <a:t>/uploads/large/1201596163328jobrbcny1ufkf0a9zeeyfeiai65csgmuomvx5ubdr90odwwvbfmfzbqvzzf8btxfwvkq6vbfsyegf10cx8ddwkl24kqood83jifb.jpg?auto=</a:t>
            </a:r>
            <a:r>
              <a:rPr lang="en-US" sz="1000" dirty="0" err="1">
                <a:solidFill>
                  <a:schemeClr val="tx1"/>
                </a:solidFill>
              </a:rPr>
              <a:t>format&amp;fm</a:t>
            </a:r>
            <a:r>
              <a:rPr lang="en-US" sz="1000" dirty="0">
                <a:solidFill>
                  <a:schemeClr val="tx1"/>
                </a:solidFill>
              </a:rPr>
              <a:t>=</a:t>
            </a:r>
            <a:r>
              <a:rPr lang="en-US" sz="1000" dirty="0" err="1">
                <a:solidFill>
                  <a:schemeClr val="tx1"/>
                </a:solidFill>
              </a:rPr>
              <a:t>jpg&amp;w</a:t>
            </a:r>
            <a:r>
              <a:rPr lang="en-US" sz="1000" dirty="0">
                <a:solidFill>
                  <a:schemeClr val="tx1"/>
                </a:solidFill>
              </a:rPr>
              <a:t>=1280&amp;q=75</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2144807164"/>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1760</TotalTime>
  <Words>8994</Words>
  <Application>Microsoft Macintosh PowerPoint</Application>
  <PresentationFormat>Custom</PresentationFormat>
  <Paragraphs>681</Paragraphs>
  <Slides>55</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Times</vt:lpstr>
      <vt:lpstr>Tw Cen MT</vt:lpstr>
      <vt:lpstr>Office Theme</vt:lpstr>
      <vt:lpstr>CONTRACEPTION MANGEMENT:</vt:lpstr>
      <vt:lpstr>LEARNING OBJECTIVES.</vt:lpstr>
      <vt:lpstr>Legacy of Puerto Rican Birth Control Trials</vt:lpstr>
      <vt:lpstr>Reproductive Autonomy</vt:lpstr>
      <vt:lpstr>COMPLEX CONTRACEPTION</vt:lpstr>
      <vt:lpstr>US Medical Eligibility Criteria</vt:lpstr>
      <vt:lpstr>There’s an App for That:</vt:lpstr>
      <vt:lpstr>PATIENT CASE:  Amy</vt:lpstr>
      <vt:lpstr>PATIENT CASE: Amy</vt:lpstr>
      <vt:lpstr>Screening for Pregnancy Intention</vt:lpstr>
      <vt:lpstr>Amy: Medical History</vt:lpstr>
      <vt:lpstr>Look at the US MEC:</vt:lpstr>
      <vt:lpstr>Look at the US MEC:</vt:lpstr>
      <vt:lpstr>US Medical Eligibility Criteria</vt:lpstr>
      <vt:lpstr>Is it safe for Amy to restart her COCs?</vt:lpstr>
      <vt:lpstr>What about antibiotics and COCS</vt:lpstr>
      <vt:lpstr>Learning Points</vt:lpstr>
      <vt:lpstr>PATIENT CASE:  Doreen</vt:lpstr>
      <vt:lpstr>PATIENT CASE: Doreen</vt:lpstr>
      <vt:lpstr>Can Doreen safely use DMPA?</vt:lpstr>
      <vt:lpstr>How should she switch methods?</vt:lpstr>
      <vt:lpstr>Learning Points</vt:lpstr>
      <vt:lpstr>PATIENT CASE:  Rosa</vt:lpstr>
      <vt:lpstr>Category 4 Conditions for IUDS</vt:lpstr>
      <vt:lpstr>PATIENT CASE: Rosa</vt:lpstr>
      <vt:lpstr>Emergency Contraception</vt:lpstr>
      <vt:lpstr>Learning Points</vt:lpstr>
      <vt:lpstr>PATIENT CASE:  Audrey</vt:lpstr>
      <vt:lpstr>Let’s Refer to the US MEC</vt:lpstr>
      <vt:lpstr>What about their age?</vt:lpstr>
      <vt:lpstr>Should you refill Audrey’s COCs?</vt:lpstr>
      <vt:lpstr>Consider Vasectomy?</vt:lpstr>
      <vt:lpstr>Learning Points</vt:lpstr>
      <vt:lpstr>PATIENT CASE:  Julie</vt:lpstr>
      <vt:lpstr>Contraception and Depression</vt:lpstr>
      <vt:lpstr>Different Types of IUD</vt:lpstr>
      <vt:lpstr>Counseling Tools</vt:lpstr>
      <vt:lpstr>Patient-Centered Care</vt:lpstr>
      <vt:lpstr>What if Julie Decides on an IUD?</vt:lpstr>
      <vt:lpstr>What if Julie Decides on an IUD? Continued…</vt:lpstr>
      <vt:lpstr>Quick Start Method</vt:lpstr>
      <vt:lpstr>Learning Points</vt:lpstr>
      <vt:lpstr>PATIENT CASE:  Katie</vt:lpstr>
      <vt:lpstr>A Different Way to Look at the US MEC</vt:lpstr>
      <vt:lpstr>Are we Okay With the Implant for Katie?</vt:lpstr>
      <vt:lpstr>Learning Points</vt:lpstr>
      <vt:lpstr>Practice Recommendations</vt:lpstr>
      <vt:lpstr>Questions?</vt:lpstr>
      <vt:lpstr>Billing and Coding</vt:lpstr>
      <vt:lpstr>Billing and Coding</vt:lpstr>
      <vt:lpstr>Billing and Coding</vt:lpstr>
      <vt:lpstr>Billing and Coding</vt:lpstr>
      <vt:lpstr>RESOURCES.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61</cp:revision>
  <dcterms:modified xsi:type="dcterms:W3CDTF">2023-02-01T20:41:20Z</dcterms:modified>
</cp:coreProperties>
</file>