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ink/ink3.xml" ContentType="application/inkml+xml"/>
  <Override PartName="/ppt/notesSlides/notesSlide7.xml" ContentType="application/vnd.openxmlformats-officedocument.presentationml.notesSlide+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5.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6.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7.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8.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9.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0.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2.xml" ContentType="application/inkml+xml"/>
  <Override PartName="/ppt/notesSlides/notesSlide33.xml" ContentType="application/vnd.openxmlformats-officedocument.presentationml.notesSlide+xml"/>
  <Override PartName="/ppt/ink/ink13.xml" ContentType="application/inkml+xml"/>
  <Override PartName="/ppt/notesSlides/notesSlide34.xml" ContentType="application/vnd.openxmlformats-officedocument.presentationml.notesSlide+xml"/>
  <Override PartName="/ppt/ink/ink14.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15.xml" ContentType="application/inkml+xml"/>
  <Override PartName="/ppt/notesSlides/notesSlide38.xml" ContentType="application/vnd.openxmlformats-officedocument.presentationml.notesSlide+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341" r:id="rId4"/>
    <p:sldId id="428" r:id="rId5"/>
    <p:sldId id="348" r:id="rId6"/>
    <p:sldId id="354" r:id="rId7"/>
    <p:sldId id="429" r:id="rId8"/>
    <p:sldId id="356" r:id="rId9"/>
    <p:sldId id="357" r:id="rId10"/>
    <p:sldId id="358" r:id="rId11"/>
    <p:sldId id="359" r:id="rId12"/>
    <p:sldId id="360" r:id="rId13"/>
    <p:sldId id="330" r:id="rId14"/>
    <p:sldId id="361" r:id="rId15"/>
    <p:sldId id="362" r:id="rId16"/>
    <p:sldId id="363" r:id="rId17"/>
    <p:sldId id="364" r:id="rId18"/>
    <p:sldId id="430"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431" r:id="rId32"/>
    <p:sldId id="379" r:id="rId33"/>
    <p:sldId id="380" r:id="rId34"/>
    <p:sldId id="381" r:id="rId35"/>
    <p:sldId id="432" r:id="rId36"/>
    <p:sldId id="383" r:id="rId37"/>
    <p:sldId id="384" r:id="rId38"/>
    <p:sldId id="385" r:id="rId39"/>
    <p:sldId id="289" r:id="rId40"/>
    <p:sldId id="285"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071"/>
    <a:srgbClr val="89A597"/>
    <a:srgbClr val="FABA8A"/>
    <a:srgbClr val="FAF6F4"/>
    <a:srgbClr val="55665D"/>
    <a:srgbClr val="F8F8F1"/>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62949"/>
  </p:normalViewPr>
  <p:slideViewPr>
    <p:cSldViewPr snapToGrid="0" snapToObjects="1">
      <p:cViewPr varScale="1">
        <p:scale>
          <a:sx n="31" d="100"/>
          <a:sy n="31" d="100"/>
        </p:scale>
        <p:origin x="14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3:16:39.287"/>
    </inkml:context>
    <inkml:brush xml:id="br0">
      <inkml:brushProperty name="width" value="0.88194" units="cm"/>
      <inkml:brushProperty name="height" value="0.88194" units="cm"/>
      <inkml:brushProperty name="color" value="#F6630D"/>
    </inkml:brush>
  </inkml:definitions>
  <inkml:trace contextRef="#ctx0" brushRef="#br0">2 20 8027,'291'11'0,"1"0"0,-1 0 0,0 0 0,-22-2 0,-4-1 0,-1-1 0,0-1 0,-8-2 0,0 0 0,0-1 0,0 0 0,2 0 0,1-1 0,1 0 0,3 1 0,15 0 0,2 0 0,4 0 0,2 0-454,13-1 1,3 1 0,4-1 0,3 0 0,-46 0 0,1 0 0,4 0 0,3 0 0,5-1 453,-22 0 0,3 0 0,3-1 0,4 1 0,2-1 0,3 0 0,21 1 0,3-1 0,3 0 0,3 0 0,5 0 0,6 0-127,-14 1 1,5-1 0,5 1 0,3-1 0,2 1-1,1-1 1,-2 1 0,-33-1 0,1 0 0,1 0-1,0 0 1,1 1 0,0-1 0,1 0 0,-1 0 126,4 0 0,0 0 0,1 0 0,0 0 0,0 0 0,0 0 0,0 0 0,0 0 0,-1-1 0,0 1 0,0-1 0,0 1 0,0-1 0,-1 0 0,1 0 0,-1 0-40,0 0 1,1 0 0,-1 0 0,1 0 0,-2 0 0,0 0-1,-2-1 1,-2 1 0,28-1 0,-1 0 0,-1-1 0,-2 1-1,-2-1 1,-3 1 0,-2-1 39,-21 1 0,-4-1 0,-3 0 0,-1 0 0,0 0 0,1 0 0,3 1 0,7-1 0,3 0 0,1 0 0,0 0 0,-1 1 0,-4-1 0,-5 0-72,21 0 0,-4 1 0,-2 0 1,-4-1-1,-3 0 0,-3 0 1,30-2-1,-5 0 0,-3-1 1,-2-1-1,0 0 0,-6-1 1,1 0-1,-1 0 0,1 0 1,-1 0-1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3:20:56.098"/>
    </inkml:context>
    <inkml:brush xml:id="br0">
      <inkml:brushProperty name="width" value="0.88194" units="cm"/>
      <inkml:brushProperty name="height" value="0.88194" units="cm"/>
      <inkml:brushProperty name="color" value="#B0B938"/>
    </inkml:brush>
  </inkml:definitions>
  <inkml:trace contextRef="#ctx0" brushRef="#br0">1 14 8027,'231'10'0,"3"-2"0,-4 0 0,5 0 0,-20-2 0,-3 0 0,-4 0 0,3-2 0,-6 0 0,-1 0 0,0-2 0,0 0 0,4 0 0,-4 0 0,4-2 0,3 4 0,9-4 0,3 4 0,4-2 0,3 0-454,8 0 1,4 0 0,0 0 0,7-2 0,-41 2 0,4 0 0,0 0 0,3-2 0,8 2 453,-23-2 0,5 2 0,2-2 0,5 0 0,0 0 0,3 0 0,16 0 0,3 0 0,1 0 0,6 0 0,1 0 0,4 2-127,-12-2 1,8 0 0,4 0 0,0 0 0,3 0-1,1 2 1,-5-2 0,-26 0 0,5 0 0,-1 0-1,0 0 1,0 0 0,0 0 0,0 0 0,3 0 126,-3 0 0,4 0 0,4 0 0,-5 0 0,1 0 0,0 0 0,0 0 0,0 0 0,-1 0 0,1 0 0,0 0 0,0-2 0,0 2 0,-1 0 0,1-2 0,0 2-40,-4 0 1,4 0 0,0-2 0,-4 0 0,3 2 0,1 0-1,-4-2 1,-4 2 0,27-2 0,-4 0 0,4 0 0,-8 0-1,4 0 1,-8 0 0,4 0 39,-22 0 0,-1 0 0,0 0 0,-3 0 0,0 0 0,-1 0 0,5 0 0,7 0 0,0 0 0,0 0 0,4 0 0,-8-2 0,4 2 0,-8 2-72,20-4 0,-5 4 0,-3-2 1,0 0-1,-8 0 0,4-2 1,19 0-1,0 0 0,-8 0 1,4 0-1,-3-2 0,-1 0 1,-3 0-1,-1 0 0,5 0 1,-5 0-1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32513 202 8027,'-287'-17'0,"2"1"0,-2 0 0,2-1 0,22 5 0,1 0 0,3 2 0,1 1 0,5 2 0,2 2 0,0 1 0,-1-1 0,-2 1 0,1 1 0,-2 0 0,-4-1 0,-13 0 0,-4-1 0,-2 1 0,-3 0-454,-13 0 1,-3 0 0,-2 1 0,-5-1 0,46 1 0,-2 1 0,-2-1 0,-5 0 0,-4 1 453,23 1 0,-5 0 0,-2 0 0,-4 1 0,-3-1 0,-2 1 0,-21-1 0,-2 1 0,-4 0 0,-3 0 0,-5-1 0,-4 1-127,12 0 1,-5-1 0,-4 0 0,-3 0 0,-3 1-1,1-1 1,-1 0 0,34 1 0,0 0 0,-2-1-1,0 1 1,-1 0 0,0 0 0,0 0 0,-1 0 126,-2 0 0,-1-1 0,-2 1 0,2 0 0,-1 0 0,0 0 0,1 0 0,-2 1 0,2-1 0,1 1 0,-1 0 0,0 0 0,1 0 0,-2 0 0,2 0 0,0 1-40,0-1 1,0 1 0,0-1 0,0 1 0,-1 0 0,3 0-1,1 0 1,3 0 0,-30 1 0,3 0 0,1 0 0,1 1-1,2-1 1,4 1 0,2 0 39,20 0 0,4 0 0,2 0 0,2 0 0,0 0 0,-2 0 0,-1 1 0,-8-1 0,-3 0 0,-1 0 0,0 0 0,2 0 0,2 0 0,6 0-72,-21 0 0,4 0 0,3-1 1,2 1-1,5 0 0,2 1 1,-29 2-1,4 1 0,4 1 1,1 0-1,0 1 0,6 2 1,1 0-1,-2 0 0,1-1 1,-1 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3:21:52.779"/>
    </inkml:context>
    <inkml:brush xml:id="br0">
      <inkml:brushProperty name="width" value="0.88194" units="cm"/>
      <inkml:brushProperty name="height" value="0.88194" units="cm"/>
      <inkml:brushProperty name="color" value="#B0B938"/>
    </inkml:brush>
  </inkml:definitions>
  <inkml:trace contextRef="#ctx0" brushRef="#br0">1 14 8027,'231'10'0,"3"-2"0,-4 0 0,5 0 0,-20-2 0,-3 0 0,-4 0 0,3-2 0,-6 0 0,-1 0 0,0-2 0,0 0 0,4 0 0,-4 0 0,4-2 0,3 4 0,9-4 0,3 4 0,4-2 0,3 0-454,8 0 1,4 0 0,0 0 0,7-2 0,-41 2 0,4 0 0,0 0 0,3-2 0,8 2 453,-23-2 0,5 2 0,2-2 0,5 0 0,0 0 0,3 0 0,16 0 0,3 0 0,1 0 0,6 0 0,1 0 0,4 2-127,-12-2 1,8 0 0,4 0 0,0 0 0,3 0-1,1 2 1,-5-2 0,-26 0 0,5 0 0,-1 0-1,0 0 1,0 0 0,0 0 0,0 0 0,3 0 126,-3 0 0,4 0 0,4 0 0,-5 0 0,1 0 0,0 0 0,0 0 0,0 0 0,-1 0 0,1 0 0,0 0 0,0-2 0,0 2 0,-1 0 0,1-2 0,0 2-40,-4 0 1,4 0 0,0-2 0,-4 0 0,3 2 0,1 0-1,-4-2 1,-4 2 0,27-2 0,-4 0 0,4 0 0,-8 0-1,4 0 1,-8 0 0,4 0 39,-22 0 0,-1 0 0,0 0 0,-3 0 0,0 0 0,-1 0 0,5 0 0,7 0 0,0 0 0,0 0 0,4 0 0,-8-2 0,4 2 0,-8 2-72,20-4 0,-5 4 0,-3-2 1,0 0-1,-8 0 0,4-2 1,19 0-1,0 0 0,-8 0 1,4 0-1,-3-2 0,-1 0 1,-3 0-1,-1 0 0,5 0 1,-5 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3:18:06.828"/>
    </inkml:context>
    <inkml:brush xml:id="br0">
      <inkml:brushProperty name="width" value="0.70556" units="cm"/>
      <inkml:brushProperty name="height" value="0.70556" units="cm"/>
      <inkml:brushProperty name="color" value="#B0B938"/>
    </inkml:brush>
  </inkml:definitions>
  <inkml:trace contextRef="#ctx0" brushRef="#br0">1 134 8027,'313'-12'0,"0"2"0,1 0 0,-1-2 0,-28 4 0,1 0 0,-1 2 0,-3 0 0,-5 2 0,-3 0 0,-1 2 0,5-2 0,0 2 0,-1-2 0,1 2 0,3 0 0,16 0 0,9-2 0,-5 2 0,8 0-454,12-2 1,5 2 0,-1 0 0,8 0 0,-48 0 0,-3 0 0,7 0 0,1 0 0,7 2 453,-27-2 0,7 2 0,5-2 0,-1 2 0,5 0 0,3 0 0,24 0 0,0 0 0,5 0 0,3 0 0,8 0 0,0-2-127,-12 2 1,8 0 0,4 0 0,4 0 0,0-2-1,0 2 1,0 0 0,-35 0 0,-1-2 0,4 2-1,1 0 1,-1 0 0,-4 0 0,9 0 0,-9 0 126,8 0 0,1 0 0,-1 0 0,4 0 0,-3 0 0,-1 0 0,0 0 0,0 0 0,1 0 0,-1 2 0,0-2 0,1 0 0,-1 2 0,0-2 0,0 0 0,1 2-40,-5-2 1,4 2 0,-3 0 0,3-2 0,0 2 0,-3-2-1,-1 2 1,-4 0 0,32 0 0,0 0 0,-4 0 0,1 0-1,-5 0 1,0 0 0,-4 0 39,-24 2 0,-3-2 0,-5 2 0,1-2 0,-1 0 0,5 2 0,-1-2 0,9 0 0,3 2 0,0-2 0,0 0 0,1 2 0,-5-2 0,-7 2-72,23-2 0,-4 0 0,-4 0 1,1 0-1,-9 2 0,0-2 1,32 4-1,-3-2 0,-9 2 1,0 0-1,4 2 0,-12 0 1,5 0-1,-1-2 0,-4 2 1,4 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3:13:08.893"/>
    </inkml:context>
    <inkml:brush xml:id="br0">
      <inkml:brushProperty name="width" value="0.88194" units="cm"/>
      <inkml:brushProperty name="height" value="0.88194" units="cm"/>
      <inkml:brushProperty name="color" value="#B0B938"/>
    </inkml:brush>
  </inkml:definitions>
  <inkml:trace contextRef="#ctx0" brushRef="#br0">2 173 8027,'205'-14'0,"-1"0"0,1 0 0,0 0 0,-17 3 0,-1 1 0,-2 2 0,1 0 0,-6 2 0,0 2 0,-1 0 0,1 0 0,2 1 0,0 0 0,0 0 0,3 0 0,10-1 0,2 0 0,3 0 0,1 1-454,9-1 1,2 1 0,3 0 0,2 1 0,-32-1 0,1 1 0,2-1 0,2 1 0,4 1 453,-16-1 0,3 2 0,2-1 0,2 0 0,3 1 0,1-1 0,14 1 0,3 0 0,2 0 0,2 0 0,4-1 0,3 1-127,-9 0 1,4-1 0,3 0 0,2 1 0,2-1-1,0 0 1,-1 1 0,-24 0 0,2-1 0,-1 1-1,2 0 1,-1 0 0,1 0 0,0 0 0,1 0 126,1 0 0,1-1 0,0 1 0,0 0 0,0 0 0,1 0 0,-1 0 0,0 1 0,0-1 0,-1 1 0,1-1 0,-1 1 0,1 0 0,-1 0 0,0 0 0,1 0-40,-2 1 1,1-1 0,1 0 0,-1 1 0,-1-1 0,0 1-1,-1 0 1,-1 0 0,19 0 0,-1 1 0,0 0 0,-2 0-1,-1 0 1,-3 0 0,-1 0 39,-14 1 0,-4-1 0,-1 1 0,-1-1 0,0 1 0,1-1 0,1 1 0,6 0 0,2-1 0,0 1 0,1-1 0,-2 1 0,-2-1 0,-3 1-72,14-1 0,-2 0 0,-3 0 1,-2 0-1,-2 1 0,-2 0 1,22 2-1,-5 1 0,-2 0 1,-1 1-1,0 1 0,-4 1 1,0 0-1,0 0 0,0 1 1,1-1-1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9T19:39:11.378"/>
    </inkml:context>
    <inkml:brush xml:id="br0">
      <inkml:brushProperty name="width" value="0.88194" units="cm"/>
      <inkml:brushProperty name="height" value="0.88194" units="cm"/>
      <inkml:brushProperty name="color" value="#B0B938"/>
    </inkml:brush>
  </inkml:definitions>
  <inkml:trace contextRef="#ctx0" brushRef="#br0">2 173 8027,'137'-14'0,"-2"0"0,2 0 0,-1 0 0,-10 3 0,-2 1 0,-1 2 0,1 0 0,-4 2 0,0 2 0,-1 0 0,1 0 0,1 1 0,0 0 0,1 0 0,1 0 0,7-1 0,1 0 0,2 0 0,1 1-454,6-1 1,1 1 0,2 0 0,1 1 0,-20-1 0,0 1 0,1-1 0,1 1 0,3 1 453,-10-1 0,2 2 0,0-1 0,3 0 0,1 1 0,1-1 0,9 1 0,2 0 0,1 0 0,2 0 0,3-1 0,1 1-127,-5 0 1,2-1 0,2 0 0,2 1 0,1-1-1,-1 0 1,1 1 0,-17 0 0,1-1 0,0 1-1,1 0 1,0 0 0,0 0 0,0 0 0,1 0 126,1 0 0,0-1 0,0 1 0,0 0 0,0 0 0,1 0 0,-1 0 0,0 1 0,1-1 0,-2 1 0,1-1 0,0 1 0,0 0 0,0 0 0,-1 0 0,1 0-40,-1 1 1,1-1 0,0 0 0,-1 1 0,0-1 0,0 1-1,-1 0 1,0 0 0,12 0 0,-1 1 0,1 0 0,-2 0-1,0 0 1,-3 0 0,0 0 39,-9 1 0,-4-1 0,1 1 0,-2-1 0,1 1 0,0-1 0,1 1 0,4 0 0,1-1 0,0 1 0,1-1 0,-2 1 0,-1-1 0,-1 1-72,8-1 0,-1 0 0,-1 0 1,-3 0-1,0 1 0,-2 0 1,15 2-1,-4 1 0,0 0 1,-2 1-1,1 1 0,-4 1 1,1 0-1,0 0 0,0 1 1,1-1-1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3:19:55.687"/>
    </inkml:context>
    <inkml:brush xml:id="br0">
      <inkml:brushProperty name="width" value="0.88194" units="cm"/>
      <inkml:brushProperty name="height" value="0.88194" units="cm"/>
      <inkml:brushProperty name="color" value="#B0B938"/>
    </inkml:brush>
  </inkml:definitions>
  <inkml:trace contextRef="#ctx0" brushRef="#br0">1 14 8027,'231'10'0,"3"-2"0,-4 0 0,5 0 0,-20-2 0,-3 0 0,-4 0 0,3-2 0,-6 0 0,-1 0 0,0-2 0,0 0 0,4 0 0,-4 0 0,4-2 0,3 4 0,9-4 0,3 4 0,4-2 0,3 0-454,8 0 1,4 0 0,0 0 0,7-2 0,-41 2 0,4 0 0,0 0 0,3-2 0,8 2 453,-23-2 0,5 2 0,2-2 0,5 0 0,0 0 0,3 0 0,16 0 0,3 0 0,1 0 0,6 0 0,1 0 0,4 2-127,-12-2 1,8 0 0,4 0 0,0 0 0,3 0-1,1 2 1,-5-2 0,-26 0 0,5 0 0,-1 0-1,0 0 1,0 0 0,0 0 0,0 0 0,3 0 126,-3 0 0,4 0 0,4 0 0,-5 0 0,1 0 0,0 0 0,0 0 0,0 0 0,-1 0 0,1 0 0,0 0 0,0-2 0,0 2 0,-1 0 0,1-2 0,0 2-40,-4 0 1,4 0 0,0-2 0,-4 0 0,3 2 0,1 0-1,-4-2 1,-4 2 0,27-2 0,-4 0 0,4 0 0,-8 0-1,4 0 1,-8 0 0,4 0 39,-22 0 0,-1 0 0,0 0 0,-3 0 0,0 0 0,-1 0 0,5 0 0,7 0 0,0 0 0,0 0 0,4 0 0,-8-2 0,4 2 0,-8 2-72,20-4 0,-5 4 0,-3-2 1,0 0-1,-8 0 0,4-2 1,19 0-1,0 0 0,-8 0 1,4 0-1,-3-2 0,-1 0 1,-3 0-1,-1 0 0,5 0 1,-5 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8027,'253'-17'0,"-1"1"0,1 0 0,-1-1 0,-20 5 0,-1 0 0,-2 2 0,-1 1 0,-5 2 0,-1 2 0,-1 1 0,2-1 0,1 1 0,-1 1 0,2 0 0,4-1 0,11 0 0,4-1 0,1 1 0,4 0-454,10 0 1,3 0 0,2 1 0,5-1 0,-42 1 0,3 1 0,1-1 0,5 0 0,3 1 453,-20 1 0,5 0 0,1 0 0,4 1 0,1-1 0,4 1 0,17-1 0,3 1 0,2 0 0,4 0 0,4-1 0,4 1-127,-12 0 1,6-1 0,3 0 0,2 0 0,3 1-1,0-1 1,-1 0 0,-29 1 0,1 0 0,1-1-1,0 1 1,0 0 0,1 0 0,0 0 0,1 0 126,1 0 0,2-1 0,0 1 0,-1 0 0,2 0 0,-1 0 0,0 0 0,0 1 0,-1-1 0,0 1 0,0 0 0,1 0 0,-2 0 0,2 0 0,-2 0 0,1 1-40,0-1 1,-1 1 0,1-1 0,-1 1 0,1 0 0,-3 0-1,0 0 1,-2 0 0,25 1 0,-2 0 0,-1 0 0,-1 1-1,-1-1 1,-4 1 0,-2 0 39,-18 0 0,-2 0 0,-4 0 0,0 0 0,0 0 0,0 0 0,3 1 0,6-1 0,2 0 0,2 0 0,0 0 0,-2 0 0,-2 0 0,-5 0-72,18 0 0,-3 0 0,-3-1 1,-2 1-1,-3 0 0,-3 1 1,26 2-1,-4 1 0,-3 1 1,-2 0-1,1 1 0,-5 2 1,-1 0-1,1 0 0,0-1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conside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enderphotos.vice.com/#Healt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12/2021</a:t>
            </a:r>
          </a:p>
        </p:txBody>
      </p:sp>
    </p:spTree>
    <p:extLst>
      <p:ext uri="{BB962C8B-B14F-4D97-AF65-F5344CB8AC3E}">
        <p14:creationId xmlns:p14="http://schemas.microsoft.com/office/powerpoint/2010/main" val="3749311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Level A recommendation: offer to those who are at high-risk for HIV acquisition</a:t>
            </a:r>
            <a:endParaRPr lang="en-US" b="0" dirty="0">
              <a:effectLst/>
            </a:endParaRPr>
          </a:p>
          <a:p>
            <a:pPr rtl="0"/>
            <a:r>
              <a:rPr lang="en-US" sz="2400" b="0" i="0" u="none" strike="noStrike" dirty="0" err="1">
                <a:effectLst/>
                <a:latin typeface="+mn-lt"/>
                <a:ea typeface="+mn-ea"/>
                <a:cs typeface="+mn-cs"/>
                <a:sym typeface="Calibri"/>
              </a:rPr>
              <a:t>PrEP</a:t>
            </a:r>
            <a:r>
              <a:rPr lang="en-US" sz="2400" b="0" i="0" u="none" strike="noStrike" dirty="0">
                <a:effectLst/>
                <a:latin typeface="+mn-lt"/>
                <a:ea typeface="+mn-ea"/>
                <a:cs typeface="+mn-cs"/>
                <a:sym typeface="Calibri"/>
              </a:rPr>
              <a:t> is for people without HIV who are at risk of acquisition from sex or injection drug use. People at risk who should be assessed for </a:t>
            </a:r>
            <a:r>
              <a:rPr lang="en-US" sz="2400" b="0" i="0" u="none" strike="noStrike" dirty="0" err="1">
                <a:effectLst/>
                <a:latin typeface="+mn-lt"/>
                <a:ea typeface="+mn-ea"/>
                <a:cs typeface="+mn-cs"/>
                <a:sym typeface="Calibri"/>
              </a:rPr>
              <a:t>PrEP</a:t>
            </a:r>
            <a:r>
              <a:rPr lang="en-US" sz="2400" b="0" i="0" u="none" strike="noStrike" dirty="0">
                <a:effectLst/>
                <a:latin typeface="+mn-lt"/>
                <a:ea typeface="+mn-ea"/>
                <a:cs typeface="+mn-cs"/>
                <a:sym typeface="Calibri"/>
              </a:rPr>
              <a:t> include:</a:t>
            </a:r>
            <a:endParaRPr lang="en-US" b="0" dirty="0">
              <a:effectLst/>
            </a:endParaRPr>
          </a:p>
          <a:p>
            <a:pPr rtl="0" fontAlgn="base"/>
            <a:r>
              <a:rPr lang="en-US" sz="2400" b="0" i="0" u="none" strike="noStrike" dirty="0">
                <a:effectLst/>
                <a:latin typeface="+mn-lt"/>
                <a:ea typeface="+mn-ea"/>
                <a:cs typeface="+mn-cs"/>
                <a:sym typeface="Calibri"/>
              </a:rPr>
              <a:t>Sexually active gay and bisexual men without HIV</a:t>
            </a:r>
          </a:p>
          <a:p>
            <a:pPr rtl="0" fontAlgn="base"/>
            <a:r>
              <a:rPr lang="en-US" sz="2400" b="0" i="0" u="none" strike="noStrike" dirty="0">
                <a:effectLst/>
                <a:latin typeface="+mn-lt"/>
                <a:ea typeface="+mn-ea"/>
                <a:cs typeface="+mn-cs"/>
                <a:sym typeface="Calibri"/>
              </a:rPr>
              <a:t>Sexually active heterosexual men and women without HIV</a:t>
            </a:r>
          </a:p>
          <a:p>
            <a:pPr rtl="0" fontAlgn="base"/>
            <a:r>
              <a:rPr lang="en-US" sz="2400" b="0" i="0" u="none" strike="noStrike" dirty="0">
                <a:effectLst/>
                <a:latin typeface="+mn-lt"/>
                <a:ea typeface="+mn-ea"/>
                <a:cs typeface="+mn-cs"/>
                <a:sym typeface="Calibri"/>
              </a:rPr>
              <a:t>Sexually active transgender persons without HIV</a:t>
            </a:r>
          </a:p>
          <a:p>
            <a:pPr rtl="0" fontAlgn="base"/>
            <a:r>
              <a:rPr lang="en-US" sz="2400" b="0" i="0" u="none" strike="noStrike" dirty="0">
                <a:effectLst/>
                <a:latin typeface="+mn-lt"/>
                <a:ea typeface="+mn-ea"/>
                <a:cs typeface="+mn-cs"/>
                <a:sym typeface="Calibri"/>
              </a:rPr>
              <a:t>Persons without HIV who inject drugs</a:t>
            </a:r>
          </a:p>
          <a:p>
            <a:pPr rtl="0" fontAlgn="base"/>
            <a:r>
              <a:rPr lang="en-US" sz="2400" b="0" i="0" u="none" strike="noStrike" dirty="0">
                <a:effectLst/>
                <a:latin typeface="+mn-lt"/>
                <a:ea typeface="+mn-ea"/>
                <a:cs typeface="+mn-cs"/>
                <a:sym typeface="Calibri"/>
              </a:rPr>
              <a:t>Persons who have been prescribed non-occupational post-exposure prophylaxis (PEP) and report continued risk behavior, or who have used multiple courses of PEP</a:t>
            </a:r>
          </a:p>
          <a:p>
            <a:pPr rtl="0"/>
            <a:r>
              <a:rPr lang="en-US" sz="2400" b="0" i="0" u="none" strike="noStrike" dirty="0">
                <a:effectLst/>
                <a:latin typeface="+mn-lt"/>
                <a:ea typeface="+mn-ea"/>
                <a:cs typeface="+mn-cs"/>
                <a:sym typeface="Calibri"/>
              </a:rPr>
              <a:t>For the category of sexually-Active Adults and Adolescents</a:t>
            </a:r>
            <a:endParaRPr lang="en-US" b="0" dirty="0">
              <a:effectLst/>
            </a:endParaRPr>
          </a:p>
          <a:p>
            <a:pPr rtl="0" fontAlgn="base"/>
            <a:r>
              <a:rPr lang="en-US" sz="2400" b="0" i="0" u="none" strike="noStrike" dirty="0">
                <a:effectLst/>
                <a:latin typeface="+mn-lt"/>
                <a:ea typeface="+mn-ea"/>
                <a:cs typeface="+mn-cs"/>
                <a:sym typeface="Calibri"/>
              </a:rPr>
              <a:t>Anal or vaginal sex in the past 6 months; and</a:t>
            </a:r>
          </a:p>
          <a:p>
            <a:pPr rtl="0" fontAlgn="base"/>
            <a:r>
              <a:rPr lang="en-US" sz="2400" b="0" i="0" u="none" strike="noStrike" dirty="0">
                <a:effectLst/>
                <a:latin typeface="+mn-lt"/>
                <a:ea typeface="+mn-ea"/>
                <a:cs typeface="+mn-cs"/>
                <a:sym typeface="Calibri"/>
              </a:rPr>
              <a:t>HIV-positive sexual partner (especially if partner has unknown or detectable viral load); or</a:t>
            </a:r>
          </a:p>
          <a:p>
            <a:pPr rtl="0" fontAlgn="base"/>
            <a:r>
              <a:rPr lang="en-US" sz="2400" b="0" i="0" u="none" strike="noStrike" dirty="0">
                <a:effectLst/>
                <a:latin typeface="+mn-lt"/>
                <a:ea typeface="+mn-ea"/>
                <a:cs typeface="+mn-cs"/>
                <a:sym typeface="Calibri"/>
              </a:rPr>
              <a:t>Recent bacterial STI; or</a:t>
            </a:r>
          </a:p>
          <a:p>
            <a:pPr rtl="0" fontAlgn="base"/>
            <a:r>
              <a:rPr lang="en-US" sz="2400" b="0" i="0" u="none" strike="noStrike" dirty="0">
                <a:effectLst/>
                <a:latin typeface="+mn-lt"/>
                <a:ea typeface="+mn-ea"/>
                <a:cs typeface="+mn-cs"/>
                <a:sym typeface="Calibri"/>
              </a:rPr>
              <a:t>History of inconsistent or no condom use with sexual partner(s)</a:t>
            </a:r>
          </a:p>
          <a:p>
            <a:endParaRPr lang="en-US" dirty="0"/>
          </a:p>
          <a:p>
            <a:r>
              <a:rPr lang="en-US" dirty="0"/>
              <a:t>Photo Credit: </a:t>
            </a:r>
          </a:p>
          <a:p>
            <a:r>
              <a:rPr lang="en-US" dirty="0"/>
              <a:t>- </a:t>
            </a:r>
            <a:r>
              <a:rPr lang="en-US" sz="2400" dirty="0">
                <a:solidFill>
                  <a:schemeClr val="bg2"/>
                </a:solidFill>
              </a:rPr>
              <a:t>https://</a:t>
            </a:r>
            <a:r>
              <a:rPr lang="en-US" sz="2400" dirty="0" err="1">
                <a:solidFill>
                  <a:schemeClr val="bg2"/>
                </a:solidFill>
              </a:rPr>
              <a:t>flickr.com</a:t>
            </a:r>
            <a:r>
              <a:rPr lang="en-US" sz="2400" dirty="0">
                <a:solidFill>
                  <a:schemeClr val="bg2"/>
                </a:solidFill>
              </a:rPr>
              <a:t>/photos/54591706@N02/32514377531</a:t>
            </a:r>
            <a:endParaRPr lang="en-US" dirty="0"/>
          </a:p>
        </p:txBody>
      </p:sp>
    </p:spTree>
    <p:extLst>
      <p:ext uri="{BB962C8B-B14F-4D97-AF65-F5344CB8AC3E}">
        <p14:creationId xmlns:p14="http://schemas.microsoft.com/office/powerpoint/2010/main" val="248541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Contraception or emergency contraception?</a:t>
            </a:r>
            <a:endParaRPr lang="en-US" b="0" dirty="0">
              <a:effectLst/>
            </a:endParaRPr>
          </a:p>
          <a:p>
            <a:pPr rtl="0"/>
            <a:r>
              <a:rPr lang="en-US" sz="2400" b="0" i="0" u="none" strike="noStrike" dirty="0">
                <a:effectLst/>
                <a:latin typeface="+mn-lt"/>
                <a:ea typeface="+mn-ea"/>
                <a:cs typeface="+mn-cs"/>
                <a:sym typeface="Calibri"/>
              </a:rPr>
              <a:t>Discuss -- what do we need to examine or what info do we need before prescribing contraception?</a:t>
            </a:r>
            <a:endParaRPr lang="en-US" b="0" dirty="0">
              <a:effectLst/>
            </a:endParaRPr>
          </a:p>
          <a:p>
            <a:pPr rtl="0"/>
            <a:r>
              <a:rPr lang="en-US" sz="2400" b="0" i="0" u="none" strike="noStrike" dirty="0">
                <a:effectLst/>
                <a:latin typeface="+mn-lt"/>
                <a:ea typeface="+mn-ea"/>
                <a:cs typeface="+mn-cs"/>
                <a:sym typeface="Calibri"/>
              </a:rPr>
              <a:t>Remember patient-centered counseling: Patient-centered contraceptive counseling for all people can enhance reproductive autonomy and prevent coercion by supporting patients with information and counseling to help them make the best decision for their health and unique circumstances. LARC may or may not be that option. Our goal should be to enhance reproductive autonomy - the power to decide and control birth control use, pregnancy, and childbearing - NOT unintended pregnancy. </a:t>
            </a:r>
            <a:endParaRPr lang="en-US" b="0" dirty="0">
              <a:effectLst/>
            </a:endParaRPr>
          </a:p>
          <a:p>
            <a:pPr rtl="0"/>
            <a:br>
              <a:rPr lang="en-US" b="0" dirty="0">
                <a:effectLst/>
              </a:rPr>
            </a:br>
            <a:br>
              <a:rPr lang="en-US" b="0" dirty="0">
                <a:effectLst/>
              </a:rPr>
            </a:br>
            <a:r>
              <a:rPr lang="en-US" sz="2400" b="0" i="0" u="none" strike="noStrike" dirty="0">
                <a:effectLst/>
                <a:latin typeface="+mn-lt"/>
                <a:ea typeface="+mn-ea"/>
                <a:cs typeface="+mn-cs"/>
                <a:sym typeface="Calibri"/>
              </a:rPr>
              <a:t>See the CDC contraception guidelines- selected practice recommendations. Exams and tests needed before initiation of contraception. </a:t>
            </a:r>
            <a:endParaRPr lang="en-US" b="0" dirty="0">
              <a:effectLst/>
            </a:endParaRPr>
          </a:p>
          <a:p>
            <a:br>
              <a:rPr lang="en-US" b="0" dirty="0">
                <a:effectLst/>
              </a:rPr>
            </a:br>
            <a:r>
              <a:rPr lang="en-US" sz="2400" b="1" i="0" u="none" strike="noStrike" dirty="0">
                <a:effectLst/>
                <a:latin typeface="+mn-lt"/>
                <a:ea typeface="+mn-ea"/>
                <a:cs typeface="+mn-cs"/>
                <a:sym typeface="Calibri"/>
              </a:rPr>
              <a:t>The USPSTF recommends that all women planning or capable of pregnancy take a daily supplement containing 0.4 to 0.8 mg (400 to 800 µg) of folic acid.</a:t>
            </a:r>
            <a:br>
              <a:rPr lang="en-US" sz="2400" b="1" i="0" u="none" strike="noStrike" dirty="0">
                <a:effectLst/>
                <a:latin typeface="+mn-lt"/>
                <a:ea typeface="+mn-ea"/>
                <a:cs typeface="+mn-cs"/>
                <a:sym typeface="Calibri"/>
              </a:rPr>
            </a:br>
            <a:r>
              <a:rPr lang="en-US" sz="2400" b="1" i="0" u="none" strike="noStrike" dirty="0">
                <a:effectLst/>
                <a:latin typeface="+mn-lt"/>
                <a:ea typeface="+mn-ea"/>
                <a:cs typeface="+mn-cs"/>
                <a:sym typeface="Calibri"/>
              </a:rPr>
              <a:t>“</a:t>
            </a:r>
            <a:r>
              <a:rPr lang="en-US" sz="2400" b="0" i="0" u="none" strike="noStrike" dirty="0">
                <a:effectLst/>
                <a:latin typeface="+mn-lt"/>
                <a:ea typeface="+mn-ea"/>
                <a:cs typeface="+mn-cs"/>
                <a:sym typeface="Calibri"/>
              </a:rPr>
              <a:t>A” recommendation.</a:t>
            </a:r>
          </a:p>
          <a:p>
            <a:endParaRPr lang="en-US" dirty="0"/>
          </a:p>
          <a:p>
            <a:r>
              <a:rPr lang="en-US" dirty="0"/>
              <a:t>Photo Credit: </a:t>
            </a:r>
          </a:p>
          <a:p>
            <a:r>
              <a:rPr lang="en-US" dirty="0"/>
              <a:t>- </a:t>
            </a:r>
            <a:r>
              <a:rPr lang="en-US" sz="2400" dirty="0">
                <a:solidFill>
                  <a:schemeClr val="bg2"/>
                </a:solidFill>
              </a:rPr>
              <a:t>Contraception by </a:t>
            </a:r>
            <a:r>
              <a:rPr lang="en-US" sz="2400" dirty="0" err="1">
                <a:solidFill>
                  <a:schemeClr val="bg2"/>
                </a:solidFill>
              </a:rPr>
              <a:t>Wichai</a:t>
            </a:r>
            <a:r>
              <a:rPr lang="en-US" sz="2400" dirty="0">
                <a:solidFill>
                  <a:schemeClr val="bg2"/>
                </a:solidFill>
              </a:rPr>
              <a:t> Wi from </a:t>
            </a:r>
            <a:r>
              <a:rPr lang="en-US" sz="2400" dirty="0" err="1">
                <a:solidFill>
                  <a:schemeClr val="bg2"/>
                </a:solidFill>
              </a:rPr>
              <a:t>NounProject.com</a:t>
            </a:r>
            <a:endParaRPr lang="en-US" dirty="0"/>
          </a:p>
        </p:txBody>
      </p:sp>
    </p:spTree>
    <p:extLst>
      <p:ext uri="{BB962C8B-B14F-4D97-AF65-F5344CB8AC3E}">
        <p14:creationId xmlns:p14="http://schemas.microsoft.com/office/powerpoint/2010/main" val="579894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Highest efficacy should not be the only factor that guides contraceptive counseling and decision-making, unless it’s what the patient is looking for in their birth control. </a:t>
            </a:r>
            <a:endParaRPr lang="en-US" b="0" dirty="0">
              <a:effectLst/>
            </a:endParaRPr>
          </a:p>
          <a:p>
            <a:pPr rtl="0"/>
            <a:br>
              <a:rPr lang="en-US" b="0" dirty="0">
                <a:effectLst/>
              </a:rPr>
            </a:br>
            <a:r>
              <a:rPr lang="en-US" sz="2400" b="0" i="0" u="none" strike="noStrike" dirty="0">
                <a:effectLst/>
                <a:latin typeface="+mn-lt"/>
                <a:ea typeface="+mn-ea"/>
                <a:cs typeface="+mn-cs"/>
                <a:sym typeface="Calibri"/>
              </a:rPr>
              <a:t>Watch part of video to model patient-centered contraceptive counseling </a:t>
            </a:r>
            <a:endParaRPr lang="en-US" b="0" dirty="0">
              <a:effectLst/>
            </a:endParaRPr>
          </a:p>
          <a:p>
            <a:pPr rtl="0"/>
            <a:br>
              <a:rPr lang="en-US" b="0" dirty="0">
                <a:effectLst/>
              </a:rPr>
            </a:br>
            <a:r>
              <a:rPr lang="en-US" sz="2400" b="0" i="0" u="none" strike="noStrike" dirty="0">
                <a:effectLst/>
                <a:latin typeface="+mn-lt"/>
                <a:ea typeface="+mn-ea"/>
                <a:cs typeface="+mn-cs"/>
                <a:sym typeface="Calibri"/>
              </a:rPr>
              <a:t>Ask: What did you notice about this contraceptive counseling example? How did the clinician model patient-centeredness? </a:t>
            </a:r>
            <a:endParaRPr lang="en-US" b="0" dirty="0">
              <a:effectLst/>
            </a:endParaRPr>
          </a:p>
          <a:p>
            <a:pPr rtl="0"/>
            <a:br>
              <a:rPr lang="en-US" b="0" dirty="0">
                <a:effectLst/>
              </a:rPr>
            </a:br>
            <a:r>
              <a:rPr lang="en-US" sz="2400" b="0" i="0" u="none" strike="noStrike" dirty="0">
                <a:effectLst/>
                <a:latin typeface="+mn-lt"/>
                <a:ea typeface="+mn-ea"/>
                <a:cs typeface="+mn-cs"/>
                <a:sym typeface="Calibri"/>
              </a:rPr>
              <a:t>- Asks </a:t>
            </a:r>
            <a:r>
              <a:rPr lang="en-US" sz="2400" b="0" i="0" u="none" strike="noStrike" dirty="0" err="1">
                <a:effectLst/>
                <a:latin typeface="+mn-lt"/>
                <a:ea typeface="+mn-ea"/>
                <a:cs typeface="+mn-cs"/>
                <a:sym typeface="Calibri"/>
              </a:rPr>
              <a:t>pt</a:t>
            </a:r>
            <a:r>
              <a:rPr lang="en-US" sz="2400" b="0" i="0" u="none" strike="noStrike" dirty="0">
                <a:effectLst/>
                <a:latin typeface="+mn-lt"/>
                <a:ea typeface="+mn-ea"/>
                <a:cs typeface="+mn-cs"/>
                <a:sym typeface="Calibri"/>
              </a:rPr>
              <a:t> questions about what matters in birth control method </a:t>
            </a:r>
            <a:endParaRPr lang="en-US" b="0" dirty="0">
              <a:effectLst/>
            </a:endParaRPr>
          </a:p>
          <a:p>
            <a:pPr rtl="0"/>
            <a:r>
              <a:rPr lang="en-US" sz="2400" b="0" i="0" u="none" strike="noStrike" dirty="0">
                <a:effectLst/>
                <a:latin typeface="+mn-lt"/>
                <a:ea typeface="+mn-ea"/>
                <a:cs typeface="+mn-cs"/>
                <a:sym typeface="Calibri"/>
              </a:rPr>
              <a:t>- Counsel on removing IUD at any time</a:t>
            </a:r>
            <a:endParaRPr lang="en-US" b="0" dirty="0">
              <a:effectLst/>
            </a:endParaRPr>
          </a:p>
          <a:p>
            <a:pPr rtl="0"/>
            <a:r>
              <a:rPr lang="en-US" sz="2400" b="0" i="0" u="none" strike="noStrike" dirty="0">
                <a:effectLst/>
                <a:latin typeface="+mn-lt"/>
                <a:ea typeface="+mn-ea"/>
                <a:cs typeface="+mn-cs"/>
                <a:sym typeface="Calibri"/>
              </a:rPr>
              <a:t>- Provider talking to other provider about removing IUD “early”</a:t>
            </a:r>
            <a:endParaRPr lang="en-US" b="0" dirty="0">
              <a:effectLst/>
            </a:endParaRPr>
          </a:p>
          <a:p>
            <a:pPr rtl="0"/>
            <a:r>
              <a:rPr lang="en-US" sz="2400" b="0" i="0" u="none" strike="noStrike" dirty="0">
                <a:effectLst/>
                <a:latin typeface="+mn-lt"/>
                <a:ea typeface="+mn-ea"/>
                <a:cs typeface="+mn-cs"/>
                <a:sym typeface="Calibri"/>
              </a:rPr>
              <a:t>- Advanced EC Rx offered</a:t>
            </a:r>
            <a:endParaRPr lang="en-US" b="0" dirty="0">
              <a:effectLst/>
            </a:endParaRPr>
          </a:p>
          <a:p>
            <a:pPr rtl="0"/>
            <a:br>
              <a:rPr lang="en-US" b="0" dirty="0">
                <a:effectLst/>
              </a:rPr>
            </a:br>
            <a:br>
              <a:rPr lang="en-US" b="0" dirty="0">
                <a:effectLst/>
              </a:rPr>
            </a:br>
            <a:r>
              <a:rPr lang="en-US" sz="2400" b="0" i="0" u="none" strike="noStrike" dirty="0">
                <a:effectLst/>
                <a:latin typeface="+mn-lt"/>
                <a:ea typeface="+mn-ea"/>
                <a:cs typeface="+mn-cs"/>
                <a:sym typeface="Calibri"/>
              </a:rPr>
              <a:t>Source: Contraceptive Counseling: Patient/Provider Perspectives: Get LARC. Accessed: https://</a:t>
            </a:r>
            <a:r>
              <a:rPr lang="en-US" sz="2400" b="0" i="0" u="none" strike="noStrike" dirty="0" err="1">
                <a:effectLst/>
                <a:latin typeface="+mn-lt"/>
                <a:ea typeface="+mn-ea"/>
                <a:cs typeface="+mn-cs"/>
                <a:sym typeface="Calibri"/>
              </a:rPr>
              <a:t>www.youtube.com</a:t>
            </a:r>
            <a:r>
              <a:rPr lang="en-US" sz="2400" b="0" i="0" u="none" strike="noStrike" dirty="0">
                <a:effectLst/>
                <a:latin typeface="+mn-lt"/>
                <a:ea typeface="+mn-ea"/>
                <a:cs typeface="+mn-cs"/>
                <a:sym typeface="Calibri"/>
              </a:rPr>
              <a:t>/</a:t>
            </a:r>
            <a:r>
              <a:rPr lang="en-US" sz="2400" b="0" i="0" u="none" strike="noStrike" dirty="0" err="1">
                <a:effectLst/>
                <a:latin typeface="+mn-lt"/>
                <a:ea typeface="+mn-ea"/>
                <a:cs typeface="+mn-cs"/>
                <a:sym typeface="Calibri"/>
              </a:rPr>
              <a:t>watch?v</a:t>
            </a:r>
            <a:r>
              <a:rPr lang="en-US" sz="2400" b="0" i="0" u="none" strike="noStrike" dirty="0">
                <a:effectLst/>
                <a:latin typeface="+mn-lt"/>
                <a:ea typeface="+mn-ea"/>
                <a:cs typeface="+mn-cs"/>
                <a:sym typeface="Calibri"/>
              </a:rPr>
              <a:t>=OP9klE0JLLU.  Published June 12, 2017.  </a:t>
            </a:r>
            <a:endParaRPr lang="en-US" b="0" dirty="0">
              <a:effectLst/>
            </a:endParaRPr>
          </a:p>
          <a:p>
            <a:endParaRPr lang="en-US" sz="1200" b="1" i="0" u="none" strike="noStrike" cap="none" dirty="0">
              <a:solidFill>
                <a:srgbClr val="000000"/>
              </a:solidFill>
              <a:effectLst/>
              <a:latin typeface="Calibri"/>
              <a:ea typeface="Calibri"/>
              <a:cs typeface="Calibri"/>
              <a:sym typeface="Calibri"/>
            </a:endParaRPr>
          </a:p>
          <a:p>
            <a:pPr rtl="0"/>
            <a:r>
              <a:rPr lang="en-US" sz="1200" b="1" i="0" u="none" strike="noStrike" cap="none" dirty="0">
                <a:solidFill>
                  <a:srgbClr val="000000"/>
                </a:solidFill>
                <a:effectLst/>
                <a:latin typeface="Calibri"/>
                <a:ea typeface="Calibri"/>
                <a:cs typeface="Calibri"/>
                <a:sym typeface="Calibri"/>
              </a:rPr>
              <a:t>Source: </a:t>
            </a:r>
          </a:p>
          <a:p>
            <a:pPr rtl="0">
              <a:buFont typeface="Arial" panose="020B0604020202020204" pitchFamily="34" charset="0"/>
              <a:buChar char="•"/>
            </a:pPr>
            <a:r>
              <a:rPr lang="en-US" sz="1200" b="0" i="0" u="none" strike="noStrike" cap="none" dirty="0">
                <a:solidFill>
                  <a:srgbClr val="000000"/>
                </a:solidFill>
                <a:effectLst/>
                <a:latin typeface="Calibri"/>
                <a:ea typeface="Calibri"/>
                <a:cs typeface="Calibri"/>
                <a:sym typeface="Calibri"/>
              </a:rPr>
              <a:t>Contraceptive Counseling: Patient/Provider Perspectives: Get LARC. Accessed: https://</a:t>
            </a:r>
            <a:r>
              <a:rPr lang="en-US" sz="1200" b="0" i="0" u="none" strike="noStrike" cap="none" dirty="0" err="1">
                <a:solidFill>
                  <a:srgbClr val="000000"/>
                </a:solidFill>
                <a:effectLst/>
                <a:latin typeface="Calibri"/>
                <a:ea typeface="Calibri"/>
                <a:cs typeface="Calibri"/>
                <a:sym typeface="Calibri"/>
              </a:rPr>
              <a:t>www.youtube.com</a:t>
            </a:r>
            <a:r>
              <a:rPr lang="en-US" sz="1200" b="0" i="0" u="none" strike="noStrike" cap="none" dirty="0">
                <a:solidFill>
                  <a:srgbClr val="000000"/>
                </a:solidFill>
                <a:effectLst/>
                <a:latin typeface="Calibri"/>
                <a:ea typeface="Calibri"/>
                <a:cs typeface="Calibri"/>
                <a:sym typeface="Calibri"/>
              </a:rPr>
              <a:t>/</a:t>
            </a:r>
            <a:r>
              <a:rPr lang="en-US" sz="1200" b="0" i="0" u="none" strike="noStrike" cap="none" dirty="0" err="1">
                <a:solidFill>
                  <a:srgbClr val="000000"/>
                </a:solidFill>
                <a:effectLst/>
                <a:latin typeface="Calibri"/>
                <a:ea typeface="Calibri"/>
                <a:cs typeface="Calibri"/>
                <a:sym typeface="Calibri"/>
              </a:rPr>
              <a:t>watch?v</a:t>
            </a:r>
            <a:r>
              <a:rPr lang="en-US" sz="1200" b="0" i="0" u="none" strike="noStrike" cap="none" dirty="0">
                <a:solidFill>
                  <a:srgbClr val="000000"/>
                </a:solidFill>
                <a:effectLst/>
                <a:latin typeface="Calibri"/>
                <a:ea typeface="Calibri"/>
                <a:cs typeface="Calibri"/>
                <a:sym typeface="Calibri"/>
              </a:rPr>
              <a:t>=OP9klE0JLLU.  Published June 12, 2017.  </a:t>
            </a:r>
            <a:endParaRPr lang="en-US" b="0" dirty="0">
              <a:effectLst/>
            </a:endParaRPr>
          </a:p>
          <a:p>
            <a:br>
              <a:rPr lang="en-US" dirty="0"/>
            </a:br>
            <a:endParaRPr lang="en-US" dirty="0"/>
          </a:p>
        </p:txBody>
      </p:sp>
    </p:spTree>
    <p:extLst>
      <p:ext uri="{BB962C8B-B14F-4D97-AF65-F5344CB8AC3E}">
        <p14:creationId xmlns:p14="http://schemas.microsoft.com/office/powerpoint/2010/main" val="4237691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Don’t forget to update immunizations.</a:t>
            </a:r>
            <a:endParaRPr lang="en-US" b="0" dirty="0">
              <a:effectLst/>
            </a:endParaRPr>
          </a:p>
          <a:p>
            <a:pPr rtl="0"/>
            <a:br>
              <a:rPr lang="en-US" b="0" dirty="0">
                <a:effectLst/>
              </a:rPr>
            </a:br>
            <a:r>
              <a:rPr lang="en-US" sz="2400" b="0" i="0" u="none" strike="noStrike" dirty="0">
                <a:effectLst/>
                <a:latin typeface="+mn-lt"/>
                <a:ea typeface="+mn-ea"/>
                <a:cs typeface="+mn-cs"/>
                <a:sym typeface="Calibri"/>
              </a:rPr>
              <a:t>CDC immunization app: https://</a:t>
            </a:r>
            <a:r>
              <a:rPr lang="en-US" sz="2400" b="0" i="0" u="none" strike="noStrike" dirty="0" err="1">
                <a:effectLst/>
                <a:latin typeface="+mn-lt"/>
                <a:ea typeface="+mn-ea"/>
                <a:cs typeface="+mn-cs"/>
                <a:sym typeface="Calibri"/>
              </a:rPr>
              <a:t>www.cdc.gov</a:t>
            </a:r>
            <a:r>
              <a:rPr lang="en-US" sz="2400" b="0" i="0" u="none" strike="noStrike" dirty="0">
                <a:effectLst/>
                <a:latin typeface="+mn-lt"/>
                <a:ea typeface="+mn-ea"/>
                <a:cs typeface="+mn-cs"/>
                <a:sym typeface="Calibri"/>
              </a:rPr>
              <a:t>/vaccines/schedules/hcp/schedule-</a:t>
            </a:r>
            <a:r>
              <a:rPr lang="en-US" sz="2400" b="0" i="0" u="none" strike="noStrike" dirty="0" err="1">
                <a:effectLst/>
                <a:latin typeface="+mn-lt"/>
                <a:ea typeface="+mn-ea"/>
                <a:cs typeface="+mn-cs"/>
                <a:sym typeface="Calibri"/>
              </a:rPr>
              <a:t>app.html</a:t>
            </a:r>
            <a:endParaRPr lang="en-US" dirty="0"/>
          </a:p>
          <a:p>
            <a:endParaRPr lang="en-US" dirty="0"/>
          </a:p>
          <a:p>
            <a:r>
              <a:rPr lang="en-US" dirty="0"/>
              <a:t>Photo Credit: </a:t>
            </a:r>
          </a:p>
          <a:p>
            <a:r>
              <a:rPr lang="en-US" dirty="0"/>
              <a:t>- </a:t>
            </a:r>
            <a:r>
              <a:rPr lang="en-US" sz="2400" dirty="0">
                <a:solidFill>
                  <a:schemeClr val="bg2"/>
                </a:solidFill>
              </a:rPr>
              <a:t>https://</a:t>
            </a:r>
            <a:r>
              <a:rPr lang="en-US" sz="2400" dirty="0" err="1">
                <a:solidFill>
                  <a:schemeClr val="bg2"/>
                </a:solidFill>
              </a:rPr>
              <a:t>thenounproject.com</a:t>
            </a:r>
            <a:r>
              <a:rPr lang="en-US" sz="2400" dirty="0">
                <a:solidFill>
                  <a:schemeClr val="bg2"/>
                </a:solidFill>
              </a:rPr>
              <a:t>/icon/immunizations-580/</a:t>
            </a:r>
            <a:endParaRPr lang="en-US" dirty="0"/>
          </a:p>
        </p:txBody>
      </p:sp>
    </p:spTree>
    <p:extLst>
      <p:ext uri="{BB962C8B-B14F-4D97-AF65-F5344CB8AC3E}">
        <p14:creationId xmlns:p14="http://schemas.microsoft.com/office/powerpoint/2010/main" val="3803647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Complete history, including depression screening</a:t>
            </a:r>
            <a:endParaRPr lang="en-US" b="0" dirty="0">
              <a:effectLst/>
            </a:endParaRPr>
          </a:p>
          <a:p>
            <a:pPr rtl="0"/>
            <a:r>
              <a:rPr lang="en-US" sz="2400" b="1" i="0" u="none" strike="noStrike" dirty="0">
                <a:effectLst/>
                <a:latin typeface="+mn-lt"/>
                <a:ea typeface="+mn-ea"/>
                <a:cs typeface="+mn-cs"/>
                <a:sym typeface="Calibri"/>
              </a:rPr>
              <a:t>Exam:</a:t>
            </a:r>
            <a:r>
              <a:rPr lang="en-US" sz="2400" b="0" i="0" u="none" strike="noStrike" dirty="0">
                <a:effectLst/>
                <a:latin typeface="+mn-lt"/>
                <a:ea typeface="+mn-ea"/>
                <a:cs typeface="+mn-cs"/>
                <a:sym typeface="Calibri"/>
              </a:rPr>
              <a:t>  </a:t>
            </a:r>
            <a:endParaRPr lang="en-US" b="0" dirty="0">
              <a:effectLst/>
            </a:endParaRPr>
          </a:p>
          <a:p>
            <a:pPr rtl="0"/>
            <a:r>
              <a:rPr lang="en-US" sz="2400" b="0" i="0" u="none" strike="noStrike" dirty="0">
                <a:effectLst/>
                <a:latin typeface="+mn-lt"/>
                <a:ea typeface="+mn-ea"/>
                <a:cs typeface="+mn-cs"/>
                <a:sym typeface="Calibri"/>
              </a:rPr>
              <a:t>BMI (Caution) &amp; BP</a:t>
            </a:r>
            <a:endParaRPr lang="en-US" b="0" dirty="0">
              <a:effectLst/>
            </a:endParaRPr>
          </a:p>
          <a:p>
            <a:pPr rtl="0"/>
            <a:r>
              <a:rPr lang="en-US" sz="2400" b="0" i="0" u="none" strike="noStrike" dirty="0">
                <a:effectLst/>
                <a:latin typeface="+mn-lt"/>
                <a:ea typeface="+mn-ea"/>
                <a:cs typeface="+mn-cs"/>
                <a:sym typeface="Calibri"/>
              </a:rPr>
              <a:t>No pelvic exam even if Lucia gets hormonal contraception today</a:t>
            </a:r>
            <a:endParaRPr lang="en-US" b="0" dirty="0">
              <a:effectLst/>
            </a:endParaRPr>
          </a:p>
          <a:p>
            <a:pPr rtl="0"/>
            <a:r>
              <a:rPr lang="en-US" sz="2400" b="0" i="0" u="none" strike="noStrike" dirty="0">
                <a:effectLst/>
                <a:latin typeface="+mn-lt"/>
                <a:ea typeface="+mn-ea"/>
                <a:cs typeface="+mn-cs"/>
                <a:sym typeface="Calibri"/>
              </a:rPr>
              <a:t>Consider scoliosis screening (this gets an “I” recommendations from USPSTF)</a:t>
            </a:r>
            <a:endParaRPr lang="en-US" b="0" dirty="0">
              <a:effectLst/>
            </a:endParaRPr>
          </a:p>
          <a:p>
            <a:pPr rtl="0"/>
            <a:r>
              <a:rPr lang="en-US" sz="2400" b="1" i="0" u="none" strike="noStrike" dirty="0">
                <a:effectLst/>
                <a:latin typeface="+mn-lt"/>
                <a:ea typeface="+mn-ea"/>
                <a:cs typeface="+mn-cs"/>
                <a:sym typeface="Calibri"/>
              </a:rPr>
              <a:t>Lab tests:</a:t>
            </a:r>
            <a:endParaRPr lang="en-US" b="0" dirty="0">
              <a:effectLst/>
            </a:endParaRPr>
          </a:p>
          <a:p>
            <a:pPr rtl="0"/>
            <a:r>
              <a:rPr lang="en-US" sz="2400" b="0" i="0" u="none" strike="noStrike" dirty="0">
                <a:effectLst/>
                <a:latin typeface="+mn-lt"/>
                <a:ea typeface="+mn-ea"/>
                <a:cs typeface="+mn-cs"/>
                <a:sym typeface="Calibri"/>
              </a:rPr>
              <a:t>Urine gonorrhea and Chlamydia test, HIV test, maybe syphilis test</a:t>
            </a:r>
            <a:endParaRPr lang="en-US" b="0" dirty="0">
              <a:effectLst/>
            </a:endParaRPr>
          </a:p>
          <a:p>
            <a:pPr rtl="0"/>
            <a:r>
              <a:rPr lang="en-US" sz="2400" b="1" i="0" u="none" strike="noStrike" dirty="0">
                <a:effectLst/>
                <a:latin typeface="+mn-lt"/>
                <a:ea typeface="+mn-ea"/>
                <a:cs typeface="+mn-cs"/>
                <a:sym typeface="Calibri"/>
              </a:rPr>
              <a:t>Prevention:</a:t>
            </a:r>
            <a:endParaRPr lang="en-US" b="0" dirty="0">
              <a:effectLst/>
            </a:endParaRPr>
          </a:p>
          <a:p>
            <a:pPr rtl="0"/>
            <a:r>
              <a:rPr lang="en-US" sz="2400" b="0" i="0" u="none" strike="noStrike" dirty="0">
                <a:effectLst/>
                <a:latin typeface="+mn-lt"/>
                <a:ea typeface="+mn-ea"/>
                <a:cs typeface="+mn-cs"/>
                <a:sym typeface="Calibri"/>
              </a:rPr>
              <a:t>Immunizations (including HPV)</a:t>
            </a:r>
            <a:endParaRPr lang="en-US" b="0" dirty="0">
              <a:effectLst/>
            </a:endParaRPr>
          </a:p>
          <a:p>
            <a:pPr rtl="0"/>
            <a:r>
              <a:rPr lang="en-US" sz="2400" b="0" i="0" u="none" strike="noStrike" dirty="0">
                <a:effectLst/>
                <a:latin typeface="+mn-lt"/>
                <a:ea typeface="+mn-ea"/>
                <a:cs typeface="+mn-cs"/>
                <a:sym typeface="Calibri"/>
              </a:rPr>
              <a:t>Contraception</a:t>
            </a:r>
            <a:endParaRPr lang="en-US" b="0" dirty="0">
              <a:effectLst/>
            </a:endParaRPr>
          </a:p>
          <a:p>
            <a:pPr rtl="0"/>
            <a:br>
              <a:rPr lang="en-US" b="0" dirty="0">
                <a:effectLst/>
              </a:rPr>
            </a:br>
            <a:r>
              <a:rPr lang="en-US" sz="2400" b="0" i="0" u="none" strike="noStrike" dirty="0">
                <a:effectLst/>
                <a:latin typeface="+mn-lt"/>
                <a:ea typeface="+mn-ea"/>
                <a:cs typeface="+mn-cs"/>
                <a:sym typeface="Calibri"/>
              </a:rPr>
              <a:t>Summary from USPSTF web app: https://</a:t>
            </a:r>
            <a:r>
              <a:rPr lang="en-US" sz="2400" b="0" i="0" u="none" strike="noStrike" dirty="0" err="1">
                <a:effectLst/>
                <a:latin typeface="+mn-lt"/>
                <a:ea typeface="+mn-ea"/>
                <a:cs typeface="+mn-cs"/>
                <a:sym typeface="Calibri"/>
              </a:rPr>
              <a:t>www.uspreventiveservicestaskforce.org</a:t>
            </a:r>
            <a:r>
              <a:rPr lang="en-US" sz="2400" b="0" i="0" u="none" strike="noStrike" dirty="0">
                <a:effectLst/>
                <a:latin typeface="+mn-lt"/>
                <a:ea typeface="+mn-ea"/>
                <a:cs typeface="+mn-cs"/>
                <a:sym typeface="Calibri"/>
              </a:rPr>
              <a:t>/</a:t>
            </a:r>
            <a:r>
              <a:rPr lang="en-US" sz="2400" b="0" i="0" u="none" strike="noStrike" dirty="0" err="1">
                <a:effectLst/>
                <a:latin typeface="+mn-lt"/>
                <a:ea typeface="+mn-ea"/>
                <a:cs typeface="+mn-cs"/>
                <a:sym typeface="Calibri"/>
              </a:rPr>
              <a:t>webview</a:t>
            </a:r>
            <a:r>
              <a:rPr lang="en-US" sz="2400" b="0" i="0" u="none" strike="noStrike" dirty="0">
                <a:effectLst/>
                <a:latin typeface="+mn-lt"/>
                <a:ea typeface="+mn-ea"/>
                <a:cs typeface="+mn-cs"/>
                <a:sym typeface="Calibri"/>
              </a:rPr>
              <a:t>/#!/</a:t>
            </a:r>
            <a:endParaRPr lang="en-US" b="0" dirty="0">
              <a:effectLst/>
            </a:endParaRPr>
          </a:p>
        </p:txBody>
      </p:sp>
    </p:spTree>
    <p:extLst>
      <p:ext uri="{BB962C8B-B14F-4D97-AF65-F5344CB8AC3E}">
        <p14:creationId xmlns:p14="http://schemas.microsoft.com/office/powerpoint/2010/main" val="773381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Elizabeth</a:t>
            </a:r>
            <a:r>
              <a:rPr lang="en-US" sz="2400" b="0" i="0" u="none" strike="noStrike" dirty="0">
                <a:effectLst/>
                <a:latin typeface="+mn-lt"/>
                <a:ea typeface="+mn-ea"/>
                <a:cs typeface="+mn-cs"/>
                <a:sym typeface="Calibri"/>
              </a:rPr>
              <a:t> is a 36-year-old bartender.</a:t>
            </a:r>
            <a:endParaRPr lang="en-US" sz="1200" b="0" dirty="0">
              <a:effectLst/>
            </a:endParaRPr>
          </a:p>
          <a:p>
            <a:pPr rtl="0"/>
            <a:r>
              <a:rPr lang="en-US" sz="2400" b="0" i="0" u="none" strike="noStrike" dirty="0">
                <a:effectLst/>
                <a:latin typeface="+mn-lt"/>
                <a:ea typeface="+mn-ea"/>
                <a:cs typeface="+mn-cs"/>
                <a:sym typeface="Calibri"/>
              </a:rPr>
              <a:t>She smokes ½ pack per day of cigarettes.</a:t>
            </a:r>
            <a:endParaRPr lang="en-US" sz="1200" b="0" dirty="0">
              <a:effectLst/>
            </a:endParaRPr>
          </a:p>
          <a:p>
            <a:pPr rtl="0"/>
            <a:r>
              <a:rPr lang="en-US" sz="2400" b="0" i="0" u="none" strike="noStrike" dirty="0">
                <a:effectLst/>
                <a:latin typeface="+mn-lt"/>
                <a:ea typeface="+mn-ea"/>
                <a:cs typeface="+mn-cs"/>
                <a:sym typeface="Calibri"/>
              </a:rPr>
              <a:t>She wants a “complete physical with blood tests.”</a:t>
            </a:r>
            <a:endParaRPr lang="en-US" sz="1200" b="0" dirty="0">
              <a:effectLst/>
            </a:endParaRPr>
          </a:p>
          <a:p>
            <a:endParaRPr lang="en-US" sz="1200" dirty="0"/>
          </a:p>
          <a:p>
            <a:pPr marL="0" lvl="0" indent="0" algn="l" rtl="0">
              <a:spcBef>
                <a:spcPts val="0"/>
              </a:spcBef>
              <a:spcAft>
                <a:spcPts val="0"/>
              </a:spcAft>
              <a:buNone/>
            </a:pPr>
            <a:r>
              <a:rPr lang="en-US" sz="1200" dirty="0"/>
              <a:t>Photo Credit: </a:t>
            </a:r>
            <a:r>
              <a:rPr lang="en-US" sz="2400" b="0" i="0" u="none" strike="noStrike" dirty="0">
                <a:effectLst/>
                <a:latin typeface="+mn-lt"/>
                <a:ea typeface="+mn-ea"/>
                <a:cs typeface="+mn-cs"/>
                <a:sym typeface="Calibri"/>
              </a:rPr>
              <a:t>https://</a:t>
            </a:r>
            <a:r>
              <a:rPr lang="en-US" sz="2400" b="0" i="0" u="none" strike="noStrike" dirty="0" err="1">
                <a:effectLst/>
                <a:latin typeface="+mn-lt"/>
                <a:ea typeface="+mn-ea"/>
                <a:cs typeface="+mn-cs"/>
                <a:sym typeface="Calibri"/>
              </a:rPr>
              <a:t>affecttheverb.com</a:t>
            </a:r>
            <a:r>
              <a:rPr lang="en-US" sz="2400" b="0" i="0" u="none" strike="noStrike" dirty="0">
                <a:effectLst/>
                <a:latin typeface="+mn-lt"/>
                <a:ea typeface="+mn-ea"/>
                <a:cs typeface="+mn-cs"/>
                <a:sym typeface="Calibri"/>
              </a:rPr>
              <a:t>/gallery/</a:t>
            </a:r>
            <a:r>
              <a:rPr lang="en-US" sz="2400" b="0" i="0" u="none" strike="noStrike" dirty="0" err="1">
                <a:effectLst/>
                <a:latin typeface="+mn-lt"/>
                <a:ea typeface="+mn-ea"/>
                <a:cs typeface="+mn-cs"/>
                <a:sym typeface="Calibri"/>
              </a:rPr>
              <a:t>disabledandhere</a:t>
            </a:r>
            <a:r>
              <a:rPr lang="en-US" sz="2400" b="0" i="0" u="none" strike="noStrike" dirty="0">
                <a:effectLst/>
                <a:latin typeface="+mn-lt"/>
                <a:ea typeface="+mn-ea"/>
                <a:cs typeface="+mn-cs"/>
                <a:sym typeface="Calibri"/>
              </a:rPr>
              <a:t>/vaping/</a:t>
            </a:r>
          </a:p>
          <a:p>
            <a:pPr marL="0" lvl="0" indent="0" algn="l" rtl="0">
              <a:spcBef>
                <a:spcPts val="0"/>
              </a:spcBef>
              <a:spcAft>
                <a:spcPts val="0"/>
              </a:spcAft>
              <a:buNone/>
            </a:pPr>
            <a:r>
              <a:rPr lang="en-US" sz="2400" b="0" i="0" u="none" strike="noStrike" dirty="0">
                <a:effectLst/>
                <a:latin typeface="+mn-lt"/>
                <a:ea typeface="+mn-ea"/>
                <a:cs typeface="+mn-cs"/>
                <a:sym typeface="Calibri"/>
              </a:rPr>
              <a:t>Note: Disabled and here states: We ask that you be thoughtful in how you put our collection images to use. With captions, we prefer identity-first language, as in “disabled person” rather than “person with a disability.”</a:t>
            </a:r>
            <a:endParaRPr lang="en-US" sz="1200" dirty="0"/>
          </a:p>
        </p:txBody>
      </p:sp>
    </p:spTree>
    <p:extLst>
      <p:ext uri="{BB962C8B-B14F-4D97-AF65-F5344CB8AC3E}">
        <p14:creationId xmlns:p14="http://schemas.microsoft.com/office/powerpoint/2010/main" val="3342373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Her last pap smear was 2 years ago.</a:t>
            </a:r>
            <a:endParaRPr lang="en-US" b="0" dirty="0">
              <a:effectLst/>
            </a:endParaRPr>
          </a:p>
          <a:p>
            <a:pPr rtl="0"/>
            <a:r>
              <a:rPr lang="en-US" sz="2400" b="0" i="0" u="none" strike="noStrike" dirty="0">
                <a:effectLst/>
                <a:latin typeface="+mn-lt"/>
                <a:ea typeface="+mn-ea"/>
                <a:cs typeface="+mn-cs"/>
                <a:sym typeface="Calibri"/>
              </a:rPr>
              <a:t>All of her pap smears have been normal.</a:t>
            </a:r>
            <a:endParaRPr lang="en-US" b="0" dirty="0">
              <a:effectLst/>
            </a:endParaRPr>
          </a:p>
          <a:p>
            <a:pPr rtl="0"/>
            <a:r>
              <a:rPr lang="en-US" sz="2400" b="0" i="0" u="none" strike="noStrike" dirty="0">
                <a:effectLst/>
                <a:latin typeface="+mn-lt"/>
                <a:ea typeface="+mn-ea"/>
                <a:cs typeface="+mn-cs"/>
                <a:sym typeface="Calibri"/>
              </a:rPr>
              <a:t>Answer: No</a:t>
            </a:r>
            <a:endParaRPr lang="en-US" b="0" dirty="0">
              <a:effectLst/>
            </a:endParaRPr>
          </a:p>
          <a:p>
            <a:pPr rtl="0"/>
            <a:br>
              <a:rPr lang="en-US" b="0" dirty="0">
                <a:effectLst/>
              </a:rPr>
            </a:br>
            <a:r>
              <a:rPr lang="en-US" sz="2400" b="0" i="0" u="none" strike="noStrike" dirty="0">
                <a:effectLst/>
                <a:latin typeface="+mn-lt"/>
                <a:ea typeface="+mn-ea"/>
                <a:cs typeface="+mn-cs"/>
                <a:sym typeface="Calibri"/>
              </a:rPr>
              <a:t>ASCCP has a (paid) mobile app and free web app to help manage any history of abnormal pap smears: https://</a:t>
            </a:r>
            <a:r>
              <a:rPr lang="en-US" sz="2400" b="0" i="0" u="none" strike="noStrike" dirty="0" err="1">
                <a:effectLst/>
                <a:latin typeface="+mn-lt"/>
                <a:ea typeface="+mn-ea"/>
                <a:cs typeface="+mn-cs"/>
                <a:sym typeface="Calibri"/>
              </a:rPr>
              <a:t>app.asccp.org</a:t>
            </a:r>
            <a:r>
              <a:rPr lang="en-US" sz="2400" b="0" i="0" u="none" strike="noStrike" dirty="0">
                <a:effectLst/>
                <a:latin typeface="+mn-lt"/>
                <a:ea typeface="+mn-ea"/>
                <a:cs typeface="+mn-cs"/>
                <a:sym typeface="Calibri"/>
              </a:rPr>
              <a:t>/</a:t>
            </a:r>
            <a:endParaRPr lang="en-US" dirty="0"/>
          </a:p>
          <a:p>
            <a:endParaRPr lang="en-US" dirty="0"/>
          </a:p>
          <a:p>
            <a:r>
              <a:rPr lang="en-US" dirty="0"/>
              <a:t>Photo Credit: </a:t>
            </a:r>
          </a:p>
          <a:p>
            <a:pPr marL="342900" indent="-342900">
              <a:buFontTx/>
              <a:buChar char="-"/>
            </a:pPr>
            <a:r>
              <a:rPr lang="en-US" sz="2400" dirty="0">
                <a:solidFill>
                  <a:schemeClr val="bg2"/>
                </a:solidFill>
              </a:rPr>
              <a:t>Pap Smear by </a:t>
            </a:r>
            <a:r>
              <a:rPr lang="en-US" sz="2400" dirty="0" err="1">
                <a:solidFill>
                  <a:schemeClr val="bg2"/>
                </a:solidFill>
              </a:rPr>
              <a:t>Eucalyp</a:t>
            </a:r>
            <a:r>
              <a:rPr lang="en-US" sz="2400" dirty="0">
                <a:solidFill>
                  <a:schemeClr val="bg2"/>
                </a:solidFill>
              </a:rPr>
              <a:t> from </a:t>
            </a:r>
            <a:r>
              <a:rPr lang="en-US" sz="2400" dirty="0" err="1">
                <a:solidFill>
                  <a:schemeClr val="bg2"/>
                </a:solidFill>
              </a:rPr>
              <a:t>NounProject.com</a:t>
            </a:r>
            <a:endParaRPr lang="en-US" sz="2400" dirty="0">
              <a:solidFill>
                <a:schemeClr val="bg2"/>
              </a:solidFill>
            </a:endParaRPr>
          </a:p>
          <a:p>
            <a:pPr marL="342900" indent="-342900">
              <a:buFontTx/>
              <a:buChar char="-"/>
            </a:pPr>
            <a:r>
              <a:rPr lang="en-US" dirty="0"/>
              <a:t>https://</a:t>
            </a:r>
            <a:r>
              <a:rPr lang="en-US" dirty="0" err="1"/>
              <a:t>affecttheverb.com</a:t>
            </a:r>
            <a:r>
              <a:rPr lang="en-US" dirty="0"/>
              <a:t>/gallery/</a:t>
            </a:r>
            <a:r>
              <a:rPr lang="en-US" dirty="0" err="1"/>
              <a:t>disabledandhere</a:t>
            </a:r>
            <a:r>
              <a:rPr lang="en-US" dirty="0"/>
              <a:t>/</a:t>
            </a:r>
            <a:r>
              <a:rPr lang="en-US" dirty="0" err="1"/>
              <a:t>tangleportrait</a:t>
            </a:r>
            <a:r>
              <a:rPr lang="en-US" dirty="0"/>
              <a:t>/</a:t>
            </a:r>
          </a:p>
        </p:txBody>
      </p:sp>
    </p:spTree>
    <p:extLst>
      <p:ext uri="{BB962C8B-B14F-4D97-AF65-F5344CB8AC3E}">
        <p14:creationId xmlns:p14="http://schemas.microsoft.com/office/powerpoint/2010/main" val="1378587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Don’t do a pelvic exam unless you are going to get some useful information</a:t>
            </a:r>
            <a:r>
              <a:rPr lang="en-US" sz="2400" b="0" i="0" u="none" strike="noStrike" dirty="0">
                <a:effectLst/>
                <a:latin typeface="+mn-lt"/>
                <a:ea typeface="+mn-ea"/>
                <a:cs typeface="+mn-cs"/>
                <a:sym typeface="Calibri"/>
              </a:rPr>
              <a:t> (that is, unless you’re evaluating symptoms or sizing a pregnancy)</a:t>
            </a:r>
            <a:endParaRPr lang="en-US" sz="1200" b="0" dirty="0">
              <a:effectLst/>
            </a:endParaRPr>
          </a:p>
          <a:p>
            <a:pPr rtl="0"/>
            <a:r>
              <a:rPr lang="en-US" sz="2400" b="0" i="0" u="none" strike="noStrike" dirty="0">
                <a:effectLst/>
                <a:latin typeface="+mn-lt"/>
                <a:ea typeface="+mn-ea"/>
                <a:cs typeface="+mn-cs"/>
                <a:sym typeface="Calibri"/>
              </a:rPr>
              <a:t>Screening for ovarian cancer gets a “D” from USPSTF.</a:t>
            </a:r>
            <a:endParaRPr lang="en-US" sz="1200" b="0" dirty="0">
              <a:effectLst/>
            </a:endParaRPr>
          </a:p>
          <a:p>
            <a:pPr rtl="0"/>
            <a:br>
              <a:rPr lang="en-US" sz="1200" b="0" dirty="0">
                <a:effectLst/>
              </a:rPr>
            </a:br>
            <a:r>
              <a:rPr lang="en-US" sz="2400" b="1" i="0" u="none" strike="noStrike" dirty="0">
                <a:effectLst/>
                <a:latin typeface="+mn-lt"/>
                <a:ea typeface="+mn-ea"/>
                <a:cs typeface="+mn-cs"/>
                <a:sym typeface="Calibri"/>
              </a:rPr>
              <a:t>Reasons to do a bimanual exam:</a:t>
            </a:r>
            <a:endParaRPr lang="en-US" sz="1200" b="0" dirty="0">
              <a:effectLst/>
            </a:endParaRPr>
          </a:p>
          <a:p>
            <a:pPr rtl="0"/>
            <a:r>
              <a:rPr lang="en-US" sz="2400" b="0" i="0" u="none" strike="noStrike" dirty="0">
                <a:effectLst/>
                <a:latin typeface="+mn-lt"/>
                <a:ea typeface="+mn-ea"/>
                <a:cs typeface="+mn-cs"/>
                <a:sym typeface="Calibri"/>
              </a:rPr>
              <a:t>*Sizing a uterus, positioning, feeling ovaries, fibroids</a:t>
            </a:r>
            <a:br>
              <a:rPr lang="en-US" sz="1200" dirty="0"/>
            </a:b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Photo Credit: </a:t>
            </a:r>
            <a:r>
              <a:rPr lang="en-US" sz="2400" b="0" i="0" u="none" strike="noStrike" dirty="0">
                <a:effectLst/>
                <a:latin typeface="+mn-lt"/>
                <a:ea typeface="+mn-ea"/>
                <a:cs typeface="+mn-cs"/>
                <a:sym typeface="Calibri"/>
              </a:rPr>
              <a:t>https://</a:t>
            </a:r>
            <a:r>
              <a:rPr lang="en-US" sz="2400" b="0" i="0" u="none" strike="noStrike" dirty="0" err="1">
                <a:effectLst/>
                <a:latin typeface="+mn-lt"/>
                <a:ea typeface="+mn-ea"/>
                <a:cs typeface="+mn-cs"/>
                <a:sym typeface="Calibri"/>
              </a:rPr>
              <a:t>teachmeobgyn.com</a:t>
            </a:r>
            <a:r>
              <a:rPr lang="en-US" sz="2400" b="0" i="0" u="none" strike="noStrike" dirty="0">
                <a:effectLst/>
                <a:latin typeface="+mn-lt"/>
                <a:ea typeface="+mn-ea"/>
                <a:cs typeface="+mn-cs"/>
                <a:sym typeface="Calibri"/>
              </a:rPr>
              <a:t>/history-taking-examinations/examinations/bimanual/</a:t>
            </a: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970261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Smoking interventions </a:t>
            </a:r>
            <a:endParaRPr lang="en-US" b="0" dirty="0">
              <a:effectLst/>
            </a:endParaRPr>
          </a:p>
          <a:p>
            <a:pPr rtl="0"/>
            <a:r>
              <a:rPr lang="en-US" sz="2400" b="0" i="0" u="none" strike="noStrike" dirty="0">
                <a:effectLst/>
                <a:latin typeface="+mn-lt"/>
                <a:ea typeface="+mn-ea"/>
                <a:cs typeface="+mn-cs"/>
                <a:sym typeface="Calibri"/>
              </a:rPr>
              <a:t>The USPSTF recommends that clinicians ask all adults about tobacco use, advise them to stop using tobacco, and provide behavioral interventions and U.S. Food and Drug Administration (FDA)–approved pharmacotherapy for cessation to adults who use tobacco. Grade: A Recommendation.</a:t>
            </a:r>
            <a:endParaRPr lang="en-US" b="0" dirty="0">
              <a:effectLst/>
            </a:endParaRPr>
          </a:p>
          <a:p>
            <a:r>
              <a:rPr lang="en-US" sz="2400" b="0" i="0" u="none" strike="noStrike" dirty="0">
                <a:effectLst/>
                <a:latin typeface="+mn-lt"/>
                <a:ea typeface="+mn-ea"/>
                <a:cs typeface="+mn-cs"/>
                <a:sym typeface="Calibri"/>
              </a:rPr>
              <a:t>The USPSTF recommends that clinicians ask all pregnant women about tobacco use, advise them to stop using tobacco, and provide behavioral interventions for cessation to pregnant women who use tobacco. Grade: A Recommendation.</a:t>
            </a:r>
            <a:endParaRPr lang="en-US" dirty="0"/>
          </a:p>
          <a:p>
            <a:endParaRPr lang="en-US" dirty="0"/>
          </a:p>
          <a:p>
            <a:r>
              <a:rPr lang="en-US" dirty="0"/>
              <a:t>Photo Credit: </a:t>
            </a:r>
          </a:p>
          <a:p>
            <a:pPr marL="342900" indent="-342900">
              <a:buFontTx/>
              <a:buChar char="-"/>
            </a:pPr>
            <a:r>
              <a:rPr lang="en-US" sz="2400" dirty="0">
                <a:solidFill>
                  <a:schemeClr val="bg2"/>
                </a:solidFill>
              </a:rPr>
              <a:t>No Smoking by Creative Mania from </a:t>
            </a:r>
            <a:r>
              <a:rPr lang="en-US" sz="2400" dirty="0" err="1">
                <a:solidFill>
                  <a:schemeClr val="bg2"/>
                </a:solidFill>
              </a:rPr>
              <a:t>NounProject.com</a:t>
            </a:r>
            <a:endParaRPr lang="en-US" dirty="0"/>
          </a:p>
        </p:txBody>
      </p:sp>
    </p:spTree>
    <p:extLst>
      <p:ext uri="{BB962C8B-B14F-4D97-AF65-F5344CB8AC3E}">
        <p14:creationId xmlns:p14="http://schemas.microsoft.com/office/powerpoint/2010/main" val="2176509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Elizabeth wants blood tests.</a:t>
            </a:r>
            <a:endParaRPr lang="en-US" b="0" dirty="0">
              <a:effectLst/>
            </a:endParaRPr>
          </a:p>
          <a:p>
            <a:pPr rtl="0"/>
            <a:r>
              <a:rPr lang="en-US" sz="2400" b="0" i="0" u="none" strike="noStrike" dirty="0">
                <a:effectLst/>
                <a:latin typeface="+mn-lt"/>
                <a:ea typeface="+mn-ea"/>
                <a:cs typeface="+mn-cs"/>
                <a:sym typeface="Calibri"/>
              </a:rPr>
              <a:t>Like our last case, we should offer her an HIV test, and maybe a syphilis test, too.</a:t>
            </a:r>
            <a:endParaRPr lang="en-US" b="0" dirty="0">
              <a:effectLst/>
            </a:endParaRPr>
          </a:p>
          <a:p>
            <a:pPr rtl="0"/>
            <a:br>
              <a:rPr lang="en-US" b="0" dirty="0">
                <a:effectLst/>
              </a:rPr>
            </a:br>
            <a:r>
              <a:rPr lang="en-US" sz="2400" b="1" i="0" u="none" strike="noStrike" dirty="0">
                <a:effectLst/>
                <a:latin typeface="+mn-lt"/>
                <a:ea typeface="+mn-ea"/>
                <a:cs typeface="+mn-cs"/>
                <a:sym typeface="Calibri"/>
              </a:rPr>
              <a:t>Lipid screening?</a:t>
            </a:r>
            <a:endParaRPr lang="en-US" b="0" dirty="0">
              <a:effectLst/>
            </a:endParaRPr>
          </a:p>
          <a:p>
            <a:pPr rtl="0"/>
            <a:r>
              <a:rPr lang="en-US" sz="2400" b="0" i="0" u="none" strike="noStrike" dirty="0">
                <a:effectLst/>
                <a:latin typeface="+mn-lt"/>
                <a:ea typeface="+mn-ea"/>
                <a:cs typeface="+mn-cs"/>
                <a:sym typeface="Calibri"/>
              </a:rPr>
              <a:t>The USPSTF found evidence that statin use is beneficial for some adults ages 40 to 75 years who are at increased risk for cardiovascular disease, with the decision to start statins based on a 10-year ASCVD risk. Elizabeth is under age 40, and there is not a strong recommendation for screening, though some would consider based on her risk factor of smoking.</a:t>
            </a:r>
            <a:endParaRPr lang="en-US" b="0" dirty="0">
              <a:effectLst/>
            </a:endParaRPr>
          </a:p>
          <a:p>
            <a:pPr rtl="0"/>
            <a:br>
              <a:rPr lang="en-US" b="0" dirty="0">
                <a:effectLst/>
              </a:rPr>
            </a:br>
            <a:r>
              <a:rPr lang="en-US" sz="2400" b="0" i="0" u="none" strike="noStrike" dirty="0">
                <a:effectLst/>
                <a:latin typeface="+mn-lt"/>
                <a:ea typeface="+mn-ea"/>
                <a:cs typeface="+mn-cs"/>
                <a:sym typeface="Calibri"/>
              </a:rPr>
              <a:t>Hep C screening: USPSTF recs one-time screening for adults 18-79 without known liver disease (level “B” evidence)</a:t>
            </a:r>
            <a:endParaRPr lang="en-US" dirty="0"/>
          </a:p>
          <a:p>
            <a:endParaRPr lang="en-US" dirty="0"/>
          </a:p>
          <a:p>
            <a:r>
              <a:rPr lang="en-US" dirty="0"/>
              <a:t>Photo Credit: </a:t>
            </a:r>
          </a:p>
          <a:p>
            <a:pPr marL="342900" indent="-342900">
              <a:buFontTx/>
              <a:buChar char="-"/>
            </a:pPr>
            <a:r>
              <a:rPr lang="en-US" sz="2400" dirty="0">
                <a:solidFill>
                  <a:schemeClr val="bg2"/>
                </a:solidFill>
              </a:rPr>
              <a:t>https://</a:t>
            </a:r>
            <a:r>
              <a:rPr lang="en-US" sz="2400" dirty="0" err="1">
                <a:solidFill>
                  <a:schemeClr val="bg2"/>
                </a:solidFill>
              </a:rPr>
              <a:t>affecttheverb.com</a:t>
            </a:r>
            <a:r>
              <a:rPr lang="en-US" sz="2400" dirty="0">
                <a:solidFill>
                  <a:schemeClr val="bg2"/>
                </a:solidFill>
              </a:rPr>
              <a:t>/gallery/</a:t>
            </a:r>
            <a:r>
              <a:rPr lang="en-US" sz="2400" dirty="0" err="1">
                <a:solidFill>
                  <a:schemeClr val="bg2"/>
                </a:solidFill>
              </a:rPr>
              <a:t>disabledandhere</a:t>
            </a:r>
            <a:r>
              <a:rPr lang="en-US" sz="2400" dirty="0">
                <a:solidFill>
                  <a:schemeClr val="bg2"/>
                </a:solidFill>
              </a:rPr>
              <a:t>/</a:t>
            </a:r>
            <a:r>
              <a:rPr lang="en-US" sz="2400" dirty="0" err="1">
                <a:solidFill>
                  <a:schemeClr val="bg2"/>
                </a:solidFill>
              </a:rPr>
              <a:t>tangleportrait</a:t>
            </a:r>
            <a:r>
              <a:rPr lang="en-US" sz="2400" dirty="0">
                <a:solidFill>
                  <a:schemeClr val="bg2"/>
                </a:solidFill>
              </a:rPr>
              <a:t>/</a:t>
            </a:r>
            <a:endParaRPr lang="en-US" dirty="0"/>
          </a:p>
        </p:txBody>
      </p:sp>
    </p:spTree>
    <p:extLst>
      <p:ext uri="{BB962C8B-B14F-4D97-AF65-F5344CB8AC3E}">
        <p14:creationId xmlns:p14="http://schemas.microsoft.com/office/powerpoint/2010/main" val="1485539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Major recommending bodies:</a:t>
            </a:r>
            <a:endParaRPr lang="en-US" b="0" dirty="0">
              <a:effectLst/>
            </a:endParaRPr>
          </a:p>
          <a:p>
            <a:pPr rtl="0"/>
            <a:r>
              <a:rPr lang="en-US" sz="2400" b="0" i="0" u="none" strike="noStrike" dirty="0">
                <a:effectLst/>
                <a:latin typeface="+mn-lt"/>
                <a:ea typeface="+mn-ea"/>
                <a:cs typeface="+mn-cs"/>
                <a:sym typeface="Calibri"/>
              </a:rPr>
              <a:t>Primarily USPSTF, also AAFP, ACOG, ACS, CDC, WHO, </a:t>
            </a:r>
            <a:r>
              <a:rPr lang="en-US" sz="2400" b="0" i="0" u="none" strike="noStrike" dirty="0" err="1">
                <a:effectLst/>
                <a:latin typeface="+mn-lt"/>
                <a:ea typeface="+mn-ea"/>
                <a:cs typeface="+mn-cs"/>
                <a:sym typeface="Calibri"/>
              </a:rPr>
              <a:t>etc</a:t>
            </a:r>
            <a:endParaRPr lang="en-US" b="0" dirty="0">
              <a:effectLst/>
            </a:endParaRPr>
          </a:p>
          <a:p>
            <a:pPr rtl="0"/>
            <a:r>
              <a:rPr lang="en-US" sz="2400" b="0" i="0" u="none" strike="noStrike" dirty="0">
                <a:effectLst/>
                <a:latin typeface="+mn-lt"/>
                <a:ea typeface="+mn-ea"/>
                <a:cs typeface="+mn-cs"/>
                <a:sym typeface="Calibri"/>
              </a:rPr>
              <a:t>Distinguish between organizations with a vested interest and those that create evidence-based guidelines.</a:t>
            </a:r>
            <a:endParaRPr lang="en-US" dirty="0"/>
          </a:p>
          <a:p>
            <a:endParaRPr lang="en-US" dirty="0"/>
          </a:p>
          <a:p>
            <a:r>
              <a:rPr lang="en-US" dirty="0"/>
              <a:t>Photo Credit: Group Of College Students Researching Information by Jacob Lund Photography from </a:t>
            </a:r>
            <a:r>
              <a:rPr lang="en-US" dirty="0" err="1"/>
              <a:t>NounProject.com</a:t>
            </a:r>
            <a:endParaRPr lang="en-US" dirty="0"/>
          </a:p>
        </p:txBody>
      </p:sp>
    </p:spTree>
    <p:extLst>
      <p:ext uri="{BB962C8B-B14F-4D97-AF65-F5344CB8AC3E}">
        <p14:creationId xmlns:p14="http://schemas.microsoft.com/office/powerpoint/2010/main" val="3827809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65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Many things, including herpes simplex blood tests, which gets a “D” recommendation for asymptomatic teens and adults.</a:t>
            </a:r>
            <a:endParaRPr lang="en-US" b="0" dirty="0">
              <a:effectLst/>
            </a:endParaRPr>
          </a:p>
          <a:p>
            <a:br>
              <a:rPr lang="en-US" dirty="0"/>
            </a:br>
            <a:endParaRPr lang="en-US" dirty="0"/>
          </a:p>
        </p:txBody>
      </p:sp>
    </p:spTree>
    <p:extLst>
      <p:ext uri="{BB962C8B-B14F-4D97-AF65-F5344CB8AC3E}">
        <p14:creationId xmlns:p14="http://schemas.microsoft.com/office/powerpoint/2010/main" val="3219525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Sam came to your office because he needs a form filled out for a new job.</a:t>
            </a:r>
            <a:endParaRPr lang="en-US" sz="1200" b="0" dirty="0">
              <a:effectLst/>
            </a:endParaRPr>
          </a:p>
          <a:p>
            <a:pPr rtl="0"/>
            <a:r>
              <a:rPr lang="en-US" sz="2400" b="0" i="0" u="none" strike="noStrike" dirty="0">
                <a:effectLst/>
                <a:latin typeface="+mn-lt"/>
                <a:ea typeface="+mn-ea"/>
                <a:cs typeface="+mn-cs"/>
                <a:sym typeface="Calibri"/>
              </a:rPr>
              <a:t>He hasn’t seen a doctor in 6 years.</a:t>
            </a:r>
            <a:endParaRPr lang="en-US" sz="1200" b="0" dirty="0">
              <a:effectLst/>
            </a:endParaRPr>
          </a:p>
          <a:p>
            <a:endParaRPr lang="en-US" sz="1200" dirty="0"/>
          </a:p>
          <a:p>
            <a:pPr marL="0" lvl="0" indent="0" algn="l" rtl="0">
              <a:spcBef>
                <a:spcPts val="0"/>
              </a:spcBef>
              <a:spcAft>
                <a:spcPts val="0"/>
              </a:spcAft>
              <a:buNone/>
            </a:pPr>
            <a:r>
              <a:rPr lang="en-US" sz="1200" dirty="0"/>
              <a:t>Photo Credit: </a:t>
            </a:r>
            <a:r>
              <a:rPr lang="en-US" sz="2400" b="0" i="0" u="none" strike="noStrike" dirty="0">
                <a:effectLst/>
                <a:latin typeface="+mn-lt"/>
                <a:ea typeface="+mn-ea"/>
                <a:cs typeface="+mn-cs"/>
                <a:sym typeface="Calibri"/>
              </a:rPr>
              <a:t>Underprivileged Middle Aged Man Standing Against A Brick Wall In The City by Jacob Lund Photography from </a:t>
            </a:r>
            <a:r>
              <a:rPr lang="en-US" sz="2400" b="0" i="0" u="none" strike="noStrike" dirty="0" err="1">
                <a:effectLst/>
                <a:latin typeface="+mn-lt"/>
                <a:ea typeface="+mn-ea"/>
                <a:cs typeface="+mn-cs"/>
                <a:sym typeface="Calibri"/>
              </a:rPr>
              <a:t>NounProject.com</a:t>
            </a:r>
            <a:endParaRPr lang="en-US" sz="1200" dirty="0"/>
          </a:p>
        </p:txBody>
      </p:sp>
    </p:spTree>
    <p:extLst>
      <p:ext uri="{BB962C8B-B14F-4D97-AF65-F5344CB8AC3E}">
        <p14:creationId xmlns:p14="http://schemas.microsoft.com/office/powerpoint/2010/main" val="1933632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No chronic medical problems or surgeries</a:t>
            </a:r>
            <a:endParaRPr lang="en-US" b="0" dirty="0">
              <a:effectLst/>
            </a:endParaRPr>
          </a:p>
          <a:p>
            <a:pPr rtl="0"/>
            <a:r>
              <a:rPr lang="en-US" sz="2400" b="0" i="0" u="none" strike="noStrike" dirty="0">
                <a:effectLst/>
                <a:latin typeface="+mn-lt"/>
                <a:ea typeface="+mn-ea"/>
                <a:cs typeface="+mn-cs"/>
                <a:sym typeface="Calibri"/>
              </a:rPr>
              <a:t>Negative family history: Parents died of pneumonia &amp; Alzheimer’s disease</a:t>
            </a:r>
            <a:endParaRPr lang="en-US" b="0" dirty="0">
              <a:effectLst/>
            </a:endParaRPr>
          </a:p>
          <a:p>
            <a:pPr rtl="0"/>
            <a:r>
              <a:rPr lang="en-US" sz="2400" b="0" i="0" u="none" strike="noStrike" dirty="0">
                <a:effectLst/>
                <a:latin typeface="+mn-lt"/>
                <a:ea typeface="+mn-ea"/>
                <a:cs typeface="+mn-cs"/>
                <a:sym typeface="Calibri"/>
              </a:rPr>
              <a:t>No smoking, moderate alcohol, no drugs</a:t>
            </a:r>
            <a:endParaRPr lang="en-US" b="0" dirty="0">
              <a:effectLst/>
            </a:endParaRPr>
          </a:p>
          <a:p>
            <a:pPr rtl="0"/>
            <a:r>
              <a:rPr lang="en-US" sz="2400" b="0" i="0" u="none" strike="noStrike" dirty="0">
                <a:effectLst/>
                <a:latin typeface="+mn-lt"/>
                <a:ea typeface="+mn-ea"/>
                <a:cs typeface="+mn-cs"/>
                <a:sym typeface="Calibri"/>
              </a:rPr>
              <a:t>Divorced 5 years ago, not sexually active now</a:t>
            </a:r>
            <a:endParaRPr lang="en-US" b="0" dirty="0">
              <a:effectLst/>
            </a:endParaRPr>
          </a:p>
          <a:p>
            <a:pPr rtl="0"/>
            <a:r>
              <a:rPr lang="en-US" sz="2400" b="0" i="0" u="none" strike="noStrike" dirty="0">
                <a:effectLst/>
                <a:latin typeface="+mn-lt"/>
                <a:ea typeface="+mn-ea"/>
                <a:cs typeface="+mn-cs"/>
                <a:sym typeface="Calibri"/>
              </a:rPr>
              <a:t>Eats out often</a:t>
            </a:r>
            <a:endParaRPr lang="en-US" b="0" dirty="0">
              <a:effectLst/>
            </a:endParaRPr>
          </a:p>
          <a:p>
            <a:pPr rtl="0"/>
            <a:r>
              <a:rPr lang="en-US" sz="2400" b="0" i="0" u="none" strike="noStrike" dirty="0">
                <a:effectLst/>
                <a:latin typeface="+mn-lt"/>
                <a:ea typeface="+mn-ea"/>
                <a:cs typeface="+mn-cs"/>
                <a:sym typeface="Calibri"/>
              </a:rPr>
              <a:t>Drives everywhere, does not exercise</a:t>
            </a:r>
            <a:endParaRPr lang="en-US" b="0" dirty="0">
              <a:effectLst/>
            </a:endParaRPr>
          </a:p>
          <a:p>
            <a:endParaRPr lang="en-US" dirty="0"/>
          </a:p>
          <a:p>
            <a:r>
              <a:rPr lang="en-US" dirty="0"/>
              <a:t>Photo Credit: </a:t>
            </a:r>
          </a:p>
          <a:p>
            <a:pPr marL="342900" indent="-342900">
              <a:buFontTx/>
              <a:buChar char="-"/>
            </a:pPr>
            <a:r>
              <a:rPr lang="en-US" sz="2400" dirty="0">
                <a:solidFill>
                  <a:schemeClr val="bg2"/>
                </a:solidFill>
              </a:rPr>
              <a:t>Underprivileged Man Standing Against A Brick Wall In The City by Jacob Lund Photography from </a:t>
            </a:r>
            <a:r>
              <a:rPr lang="en-US" sz="2400" dirty="0" err="1">
                <a:solidFill>
                  <a:schemeClr val="bg2"/>
                </a:solidFill>
              </a:rPr>
              <a:t>NounProject.com</a:t>
            </a:r>
            <a:endParaRPr lang="en-US" dirty="0"/>
          </a:p>
        </p:txBody>
      </p:sp>
    </p:spTree>
    <p:extLst>
      <p:ext uri="{BB962C8B-B14F-4D97-AF65-F5344CB8AC3E}">
        <p14:creationId xmlns:p14="http://schemas.microsoft.com/office/powerpoint/2010/main" val="1563872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Form for work asks for:</a:t>
            </a:r>
            <a:endParaRPr lang="en-US" b="0" dirty="0">
              <a:effectLst/>
            </a:endParaRPr>
          </a:p>
          <a:p>
            <a:pPr rtl="0"/>
            <a:r>
              <a:rPr lang="en-US" sz="2400" b="0" i="0" u="none" strike="noStrike" dirty="0">
                <a:effectLst/>
                <a:latin typeface="+mn-lt"/>
                <a:ea typeface="+mn-ea"/>
                <a:cs typeface="+mn-cs"/>
                <a:sym typeface="Calibri"/>
              </a:rPr>
              <a:t>Urinalysis</a:t>
            </a:r>
            <a:endParaRPr lang="en-US" b="0" dirty="0">
              <a:effectLst/>
            </a:endParaRPr>
          </a:p>
          <a:p>
            <a:pPr rtl="0"/>
            <a:r>
              <a:rPr lang="en-US" sz="2400" b="0" i="0" u="none" strike="noStrike" dirty="0">
                <a:effectLst/>
                <a:latin typeface="+mn-lt"/>
                <a:ea typeface="+mn-ea"/>
                <a:cs typeface="+mn-cs"/>
                <a:sym typeface="Calibri"/>
              </a:rPr>
              <a:t>CBC</a:t>
            </a:r>
            <a:endParaRPr lang="en-US" b="0" dirty="0">
              <a:effectLst/>
            </a:endParaRPr>
          </a:p>
          <a:p>
            <a:pPr rtl="0"/>
            <a:r>
              <a:rPr lang="en-US" sz="2400" b="0" i="0" u="none" strike="noStrike" dirty="0">
                <a:effectLst/>
                <a:latin typeface="+mn-lt"/>
                <a:ea typeface="+mn-ea"/>
                <a:cs typeface="+mn-cs"/>
                <a:sym typeface="Calibri"/>
              </a:rPr>
              <a:t>Basic metabolic, LFT’s</a:t>
            </a:r>
            <a:endParaRPr lang="en-US" b="0" dirty="0">
              <a:effectLst/>
            </a:endParaRPr>
          </a:p>
          <a:p>
            <a:pPr rtl="0"/>
            <a:r>
              <a:rPr lang="en-US" sz="2400" b="0" i="0" u="none" strike="noStrike" dirty="0">
                <a:effectLst/>
                <a:latin typeface="+mn-lt"/>
                <a:ea typeface="+mn-ea"/>
                <a:cs typeface="+mn-cs"/>
                <a:sym typeface="Calibri"/>
              </a:rPr>
              <a:t>Hepatitis B</a:t>
            </a:r>
            <a:endParaRPr lang="en-US" b="0" dirty="0">
              <a:effectLst/>
            </a:endParaRPr>
          </a:p>
          <a:p>
            <a:pPr rtl="0"/>
            <a:r>
              <a:rPr lang="en-US" sz="2400" b="0" i="0" u="none" strike="noStrike" dirty="0">
                <a:effectLst/>
                <a:latin typeface="+mn-lt"/>
                <a:ea typeface="+mn-ea"/>
                <a:cs typeface="+mn-cs"/>
                <a:sym typeface="Calibri"/>
              </a:rPr>
              <a:t>PPD: “level A recommendation” if at high risk: </a:t>
            </a:r>
            <a:r>
              <a:rPr lang="en-US" sz="2400" b="0" i="0" u="none" strike="noStrike" dirty="0" err="1">
                <a:effectLst/>
                <a:latin typeface="+mn-lt"/>
                <a:ea typeface="+mn-ea"/>
                <a:cs typeface="+mn-cs"/>
                <a:sym typeface="Calibri"/>
              </a:rPr>
              <a:t>HIV,close</a:t>
            </a:r>
            <a:r>
              <a:rPr lang="en-US" sz="2400" b="0" i="0" u="none" strike="noStrike" dirty="0">
                <a:effectLst/>
                <a:latin typeface="+mn-lt"/>
                <a:ea typeface="+mn-ea"/>
                <a:cs typeface="+mn-cs"/>
                <a:sym typeface="Calibri"/>
              </a:rPr>
              <a:t> contacts of persons with TB, immigrants from countries with high TB prevalence, low income populations, and residents of long-term care facilities, healthcare workers and people with alcoholism.</a:t>
            </a:r>
            <a:endParaRPr lang="en-US" b="0" dirty="0">
              <a:effectLst/>
            </a:endParaRPr>
          </a:p>
          <a:p>
            <a:pPr rtl="0"/>
            <a:r>
              <a:rPr lang="en-US" sz="2400" b="0" i="0" u="none" strike="noStrike" dirty="0">
                <a:effectLst/>
                <a:latin typeface="+mn-lt"/>
                <a:ea typeface="+mn-ea"/>
                <a:cs typeface="+mn-cs"/>
                <a:sym typeface="Calibri"/>
              </a:rPr>
              <a:t>-CDC no longer recommends annual TB testing for these high risk work places, though some employers may still require this</a:t>
            </a:r>
            <a:endParaRPr lang="en-US" dirty="0"/>
          </a:p>
          <a:p>
            <a:endParaRPr lang="en-US" dirty="0"/>
          </a:p>
          <a:p>
            <a:r>
              <a:rPr lang="en-US" dirty="0"/>
              <a:t>Photo Credit: </a:t>
            </a:r>
          </a:p>
          <a:p>
            <a:pPr marL="342900" indent="-342900">
              <a:buFontTx/>
              <a:buChar char="-"/>
            </a:pPr>
            <a:r>
              <a:rPr lang="en-US" sz="2400" dirty="0">
                <a:solidFill>
                  <a:schemeClr val="bg2"/>
                </a:solidFill>
              </a:rPr>
              <a:t>Blood Test Image: </a:t>
            </a:r>
            <a:r>
              <a:rPr lang="en-US" sz="2400" b="0" i="0" dirty="0">
                <a:effectLst/>
                <a:latin typeface="+mn-lt"/>
                <a:ea typeface="+mn-ea"/>
                <a:cs typeface="+mn-cs"/>
                <a:sym typeface="Calibri"/>
              </a:rPr>
              <a:t> https://pix4free.org/</a:t>
            </a:r>
            <a:endParaRPr lang="en-US" dirty="0"/>
          </a:p>
        </p:txBody>
      </p:sp>
    </p:spTree>
    <p:extLst>
      <p:ext uri="{BB962C8B-B14F-4D97-AF65-F5344CB8AC3E}">
        <p14:creationId xmlns:p14="http://schemas.microsoft.com/office/powerpoint/2010/main" val="3650805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Choice of method:</a:t>
            </a:r>
            <a:endParaRPr lang="en-US" b="0" dirty="0">
              <a:effectLst/>
            </a:endParaRPr>
          </a:p>
          <a:p>
            <a:pPr rtl="0" fontAlgn="base"/>
            <a:r>
              <a:rPr lang="en-US" sz="2400" b="0" i="0" u="none" strike="noStrike" dirty="0">
                <a:effectLst/>
                <a:latin typeface="+mn-lt"/>
                <a:ea typeface="+mn-ea"/>
                <a:cs typeface="+mn-cs"/>
                <a:sym typeface="Calibri"/>
              </a:rPr>
              <a:t>Stool cards are simpler, with higher false positive rate – also need to be done more often than colonoscopy – every 1-2 years</a:t>
            </a:r>
          </a:p>
          <a:p>
            <a:pPr rtl="0"/>
            <a:r>
              <a:rPr lang="en-US" sz="2400" b="0" i="0" u="none" strike="noStrike" dirty="0">
                <a:effectLst/>
                <a:latin typeface="+mn-lt"/>
                <a:ea typeface="+mn-ea"/>
                <a:cs typeface="+mn-cs"/>
                <a:sym typeface="Calibri"/>
              </a:rPr>
              <a:t>Need to restrict diet is unclear</a:t>
            </a:r>
            <a:endParaRPr lang="en-US" b="0" dirty="0">
              <a:effectLst/>
            </a:endParaRPr>
          </a:p>
          <a:p>
            <a:pPr rtl="0"/>
            <a:r>
              <a:rPr lang="en-US" sz="2400" b="0" i="0" u="none" strike="noStrike" dirty="0">
                <a:effectLst/>
                <a:latin typeface="+mn-lt"/>
                <a:ea typeface="+mn-ea"/>
                <a:cs typeface="+mn-cs"/>
                <a:sym typeface="Calibri"/>
              </a:rPr>
              <a:t>However, a single sample done in office w/ rectal exam is NOT considered adequate screening</a:t>
            </a:r>
            <a:endParaRPr lang="en-US" b="0" dirty="0">
              <a:effectLst/>
            </a:endParaRPr>
          </a:p>
          <a:p>
            <a:pPr rtl="0"/>
            <a:r>
              <a:rPr lang="en-US" sz="2400" b="0" i="0" u="none" strike="noStrike" dirty="0">
                <a:effectLst/>
                <a:latin typeface="+mn-lt"/>
                <a:ea typeface="+mn-ea"/>
                <a:cs typeface="+mn-cs"/>
                <a:sym typeface="Calibri"/>
              </a:rPr>
              <a:t>2. Colonoscopy – higher cost/complication rate and lower adherence – but much longer interval</a:t>
            </a:r>
            <a:endParaRPr lang="en-US" b="0" dirty="0">
              <a:effectLst/>
            </a:endParaRPr>
          </a:p>
          <a:p>
            <a:pPr rtl="0"/>
            <a:r>
              <a:rPr lang="en-US" sz="2400" b="0" i="0" u="none" strike="noStrike" dirty="0">
                <a:effectLst/>
                <a:latin typeface="+mn-lt"/>
                <a:ea typeface="+mn-ea"/>
                <a:cs typeface="+mn-cs"/>
                <a:sym typeface="Calibri"/>
              </a:rPr>
              <a:t>3. Sigmoidoscopy – alone or in combination with FOBT</a:t>
            </a:r>
            <a:endParaRPr lang="en-US" b="0" dirty="0">
              <a:effectLst/>
            </a:endParaRPr>
          </a:p>
          <a:p>
            <a:pPr rtl="0"/>
            <a:r>
              <a:rPr lang="en-US" sz="2400" b="0" i="0" u="none" strike="noStrike" dirty="0">
                <a:effectLst/>
                <a:latin typeface="+mn-lt"/>
                <a:ea typeface="+mn-ea"/>
                <a:cs typeface="+mn-cs"/>
                <a:sym typeface="Calibri"/>
              </a:rPr>
              <a:t>4. Digital rectal exam is NOT recommended for colon CA screening</a:t>
            </a:r>
            <a:endParaRPr lang="en-US" b="0" dirty="0">
              <a:effectLst/>
            </a:endParaRPr>
          </a:p>
          <a:p>
            <a:pPr rtl="0"/>
            <a:br>
              <a:rPr lang="en-US" b="0" dirty="0">
                <a:effectLst/>
              </a:rPr>
            </a:br>
            <a:r>
              <a:rPr lang="en-US" sz="2400" b="1" i="0" u="none" strike="noStrike" dirty="0">
                <a:effectLst/>
                <a:latin typeface="+mn-lt"/>
                <a:ea typeface="+mn-ea"/>
                <a:cs typeface="+mn-cs"/>
                <a:sym typeface="Calibri"/>
              </a:rPr>
              <a:t>When to start</a:t>
            </a:r>
            <a:r>
              <a:rPr lang="en-US" sz="2400" b="0" i="0" u="none" strike="noStrike" dirty="0">
                <a:effectLst/>
                <a:latin typeface="+mn-lt"/>
                <a:ea typeface="+mn-ea"/>
                <a:cs typeface="+mn-cs"/>
                <a:sym typeface="Calibri"/>
              </a:rPr>
              <a:t>: USPST “A” recommendation for ages 50-75, “B” recommendation for ages 45-49.</a:t>
            </a:r>
            <a:endParaRPr lang="en-US" b="0" dirty="0">
              <a:effectLst/>
            </a:endParaRPr>
          </a:p>
          <a:p>
            <a:pPr rtl="0"/>
            <a:br>
              <a:rPr lang="en-US" b="0" dirty="0">
                <a:effectLst/>
              </a:rPr>
            </a:br>
            <a:r>
              <a:rPr lang="en-US" sz="2400" b="1" i="0" u="none" strike="noStrike" dirty="0">
                <a:effectLst/>
                <a:latin typeface="+mn-lt"/>
                <a:ea typeface="+mn-ea"/>
                <a:cs typeface="+mn-cs"/>
                <a:sym typeface="Calibri"/>
              </a:rPr>
              <a:t>Who needs screening early?</a:t>
            </a:r>
            <a:endParaRPr lang="en-US" b="0" dirty="0">
              <a:effectLst/>
            </a:endParaRPr>
          </a:p>
          <a:p>
            <a:pPr rtl="0"/>
            <a:r>
              <a:rPr lang="en-US" sz="2400" b="0" i="0" u="none" strike="noStrike" dirty="0">
                <a:effectLst/>
                <a:latin typeface="+mn-lt"/>
                <a:ea typeface="+mn-ea"/>
                <a:cs typeface="+mn-cs"/>
                <a:sym typeface="Calibri"/>
              </a:rPr>
              <a:t>Only those with a 1</a:t>
            </a:r>
            <a:r>
              <a:rPr lang="en-US" sz="2400" b="0" i="0" u="none" strike="noStrike" baseline="30000" dirty="0">
                <a:effectLst/>
                <a:latin typeface="+mn-lt"/>
                <a:ea typeface="+mn-ea"/>
                <a:cs typeface="+mn-cs"/>
                <a:sym typeface="Calibri"/>
              </a:rPr>
              <a:t>st</a:t>
            </a:r>
            <a:r>
              <a:rPr lang="en-US" sz="2400" b="0" i="0" u="none" strike="noStrike" dirty="0">
                <a:effectLst/>
                <a:latin typeface="+mn-lt"/>
                <a:ea typeface="+mn-ea"/>
                <a:cs typeface="+mn-cs"/>
                <a:sym typeface="Calibri"/>
              </a:rPr>
              <a:t>-degree relative who had colon cancer diagnosed before age 60 – and those with familial polyposis, IBD, etc.</a:t>
            </a:r>
            <a:endParaRPr lang="en-US" dirty="0"/>
          </a:p>
          <a:p>
            <a:endParaRPr lang="en-US" dirty="0"/>
          </a:p>
          <a:p>
            <a:r>
              <a:rPr lang="en-US" dirty="0"/>
              <a:t>Photo: https://</a:t>
            </a:r>
            <a:r>
              <a:rPr lang="en-US" dirty="0" err="1"/>
              <a:t>www.cdc.gov</a:t>
            </a:r>
            <a:r>
              <a:rPr lang="en-US" dirty="0"/>
              <a:t>/cancer/colorectal/</a:t>
            </a:r>
            <a:r>
              <a:rPr lang="en-US" dirty="0" err="1"/>
              <a:t>basic_info</a:t>
            </a:r>
            <a:r>
              <a:rPr lang="en-US" dirty="0"/>
              <a:t>/what-is-colorectal-</a:t>
            </a:r>
            <a:r>
              <a:rPr lang="en-US" dirty="0" err="1"/>
              <a:t>cancer.htm</a:t>
            </a:r>
            <a:endParaRPr lang="en-US" dirty="0"/>
          </a:p>
        </p:txBody>
      </p:sp>
    </p:spTree>
    <p:extLst>
      <p:ext uri="{BB962C8B-B14F-4D97-AF65-F5344CB8AC3E}">
        <p14:creationId xmlns:p14="http://schemas.microsoft.com/office/powerpoint/2010/main" val="469552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All adults age 40-75 should have lipid screening.</a:t>
            </a:r>
            <a:endParaRPr lang="en-US" b="0" dirty="0">
              <a:effectLst/>
            </a:endParaRPr>
          </a:p>
          <a:p>
            <a:pPr rtl="0"/>
            <a:r>
              <a:rPr lang="en-US" sz="2400" b="0" i="0" u="none" strike="noStrike" dirty="0">
                <a:effectLst/>
                <a:latin typeface="+mn-lt"/>
                <a:ea typeface="+mn-ea"/>
                <a:cs typeface="+mn-cs"/>
                <a:sym typeface="Calibri"/>
              </a:rPr>
              <a:t>Use a risk calculator to decide whether Sam should get a statin or aspirin to lower his risk of coronary artery disease.</a:t>
            </a:r>
            <a:endParaRPr lang="en-US" b="0" dirty="0">
              <a:effectLst/>
            </a:endParaRPr>
          </a:p>
        </p:txBody>
      </p:sp>
    </p:spTree>
    <p:extLst>
      <p:ext uri="{BB962C8B-B14F-4D97-AF65-F5344CB8AC3E}">
        <p14:creationId xmlns:p14="http://schemas.microsoft.com/office/powerpoint/2010/main" val="1079108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Sam needs:</a:t>
            </a:r>
            <a:endParaRPr lang="en-US" b="0" dirty="0">
              <a:effectLst/>
            </a:endParaRPr>
          </a:p>
          <a:p>
            <a:pPr rtl="0"/>
            <a:r>
              <a:rPr lang="en-US" sz="2400" b="0" i="0" u="none" strike="noStrike" dirty="0">
                <a:effectLst/>
                <a:latin typeface="+mn-lt"/>
                <a:ea typeface="+mn-ea"/>
                <a:cs typeface="+mn-cs"/>
                <a:sym typeface="Calibri"/>
              </a:rPr>
              <a:t>Complete history – including depression screening and screening for tobacco/alcohol/drug use</a:t>
            </a:r>
            <a:endParaRPr lang="en-US" b="0" dirty="0">
              <a:effectLst/>
            </a:endParaRPr>
          </a:p>
          <a:p>
            <a:pPr rtl="0"/>
            <a:r>
              <a:rPr lang="en-US" sz="2400" b="0" i="0" u="none" strike="noStrike" dirty="0">
                <a:effectLst/>
                <a:latin typeface="+mn-lt"/>
                <a:ea typeface="+mn-ea"/>
                <a:cs typeface="+mn-cs"/>
                <a:sym typeface="Calibri"/>
              </a:rPr>
              <a:t>Height/weight</a:t>
            </a:r>
            <a:endParaRPr lang="en-US" b="0" dirty="0">
              <a:effectLst/>
            </a:endParaRPr>
          </a:p>
          <a:p>
            <a:pPr rtl="0"/>
            <a:r>
              <a:rPr lang="en-US" sz="2400" b="0" i="0" u="none" strike="noStrike" dirty="0">
                <a:effectLst/>
                <a:latin typeface="+mn-lt"/>
                <a:ea typeface="+mn-ea"/>
                <a:cs typeface="+mn-cs"/>
                <a:sym typeface="Calibri"/>
              </a:rPr>
              <a:t>Blood pressure</a:t>
            </a:r>
            <a:endParaRPr lang="en-US" b="0" dirty="0">
              <a:effectLst/>
            </a:endParaRPr>
          </a:p>
          <a:p>
            <a:pPr rtl="0"/>
            <a:r>
              <a:rPr lang="en-US" sz="2400" b="0" i="0" u="none" strike="noStrike" dirty="0">
                <a:effectLst/>
                <a:latin typeface="+mn-lt"/>
                <a:ea typeface="+mn-ea"/>
                <a:cs typeface="+mn-cs"/>
                <a:sym typeface="Calibri"/>
              </a:rPr>
              <a:t>Lipids </a:t>
            </a:r>
            <a:endParaRPr lang="en-US" b="0" dirty="0">
              <a:effectLst/>
            </a:endParaRPr>
          </a:p>
          <a:p>
            <a:pPr rtl="0"/>
            <a:r>
              <a:rPr lang="en-US" sz="2400" b="0" i="0" u="none" strike="noStrike" dirty="0">
                <a:effectLst/>
                <a:latin typeface="+mn-lt"/>
                <a:ea typeface="+mn-ea"/>
                <a:cs typeface="+mn-cs"/>
                <a:sym typeface="Calibri"/>
              </a:rPr>
              <a:t>HIV/RPR: if indicated</a:t>
            </a:r>
            <a:endParaRPr lang="en-US" b="0" dirty="0">
              <a:effectLst/>
            </a:endParaRPr>
          </a:p>
          <a:p>
            <a:pPr rtl="0"/>
            <a:r>
              <a:rPr lang="en-US" sz="2400" b="0" i="0" u="none" strike="noStrike" dirty="0">
                <a:effectLst/>
                <a:latin typeface="+mn-lt"/>
                <a:ea typeface="+mn-ea"/>
                <a:cs typeface="+mn-cs"/>
                <a:sym typeface="Calibri"/>
              </a:rPr>
              <a:t>Hep C: if not done previously</a:t>
            </a:r>
            <a:endParaRPr lang="en-US" b="0" dirty="0">
              <a:effectLst/>
            </a:endParaRPr>
          </a:p>
          <a:p>
            <a:pPr rtl="0"/>
            <a:r>
              <a:rPr lang="en-US" sz="2400" b="0" i="0" u="none" strike="noStrike" dirty="0">
                <a:effectLst/>
                <a:latin typeface="+mn-lt"/>
                <a:ea typeface="+mn-ea"/>
                <a:cs typeface="+mn-cs"/>
                <a:sym typeface="Calibri"/>
              </a:rPr>
              <a:t>Colon cancer screening</a:t>
            </a:r>
            <a:endParaRPr lang="en-US" b="0" dirty="0">
              <a:effectLst/>
            </a:endParaRPr>
          </a:p>
          <a:p>
            <a:pPr rtl="0"/>
            <a:r>
              <a:rPr lang="en-US" sz="2400" b="0" i="0" u="none" strike="noStrike" dirty="0">
                <a:effectLst/>
                <a:latin typeface="+mn-lt"/>
                <a:ea typeface="+mn-ea"/>
                <a:cs typeface="+mn-cs"/>
                <a:sym typeface="Calibri"/>
              </a:rPr>
              <a:t>Discussion of prostate cancer screening</a:t>
            </a:r>
            <a:endParaRPr lang="en-US" b="0" dirty="0">
              <a:effectLst/>
            </a:endParaRPr>
          </a:p>
          <a:p>
            <a:br>
              <a:rPr lang="en-US" dirty="0"/>
            </a:br>
            <a:endParaRPr lang="en-US" dirty="0"/>
          </a:p>
        </p:txBody>
      </p:sp>
    </p:spTree>
    <p:extLst>
      <p:ext uri="{BB962C8B-B14F-4D97-AF65-F5344CB8AC3E}">
        <p14:creationId xmlns:p14="http://schemas.microsoft.com/office/powerpoint/2010/main" val="4058915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What does he need?</a:t>
            </a:r>
            <a:endParaRPr lang="en-US" sz="1200" b="0" dirty="0">
              <a:effectLst/>
            </a:endParaRPr>
          </a:p>
          <a:p>
            <a:pPr rtl="0"/>
            <a:r>
              <a:rPr lang="en-US" sz="2400" b="0" i="0" u="none" strike="noStrike" dirty="0">
                <a:effectLst/>
                <a:latin typeface="+mn-lt"/>
                <a:ea typeface="+mn-ea"/>
                <a:cs typeface="+mn-cs"/>
                <a:sym typeface="Calibri"/>
              </a:rPr>
              <a:t>Screening needs depend on which organs he has.</a:t>
            </a:r>
            <a:endParaRPr lang="en-US" sz="1200" b="0" dirty="0">
              <a:effectLst/>
            </a:endParaRPr>
          </a:p>
          <a:p>
            <a:endParaRPr lang="en-US" sz="1200" dirty="0"/>
          </a:p>
          <a:p>
            <a:pPr marL="0" lvl="0" indent="0" algn="l" rtl="0">
              <a:spcBef>
                <a:spcPts val="0"/>
              </a:spcBef>
              <a:spcAft>
                <a:spcPts val="0"/>
              </a:spcAft>
              <a:buNone/>
            </a:pPr>
            <a:r>
              <a:rPr lang="en-US" sz="1200" dirty="0"/>
              <a:t>Photo Credit: </a:t>
            </a:r>
            <a:r>
              <a:rPr lang="en-US" sz="2400" b="0" i="0" u="none" strike="noStrike" dirty="0">
                <a:effectLst/>
                <a:latin typeface="+mn-lt"/>
                <a:ea typeface="+mn-ea"/>
                <a:cs typeface="+mn-cs"/>
                <a:sym typeface="Calibri"/>
              </a:rPr>
              <a:t>Transgender Man Laughing With Eyes Closed Isolated On Dark Background by Jacob Lund Photography from </a:t>
            </a:r>
            <a:r>
              <a:rPr lang="en-US" sz="2400" b="0" i="0" u="none" strike="noStrike" dirty="0" err="1">
                <a:effectLst/>
                <a:latin typeface="+mn-lt"/>
                <a:ea typeface="+mn-ea"/>
                <a:cs typeface="+mn-cs"/>
                <a:sym typeface="Calibri"/>
              </a:rPr>
              <a:t>NounProject.com</a:t>
            </a:r>
            <a:endParaRPr lang="en-US" sz="1200" dirty="0"/>
          </a:p>
        </p:txBody>
      </p:sp>
    </p:spTree>
    <p:extLst>
      <p:ext uri="{BB962C8B-B14F-4D97-AF65-F5344CB8AC3E}">
        <p14:creationId xmlns:p14="http://schemas.microsoft.com/office/powerpoint/2010/main" val="2363944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David has breasts and a cervix, so he needs mammography and a pap smear.</a:t>
            </a:r>
          </a:p>
          <a:p>
            <a:pPr rtl="0"/>
            <a:endParaRPr lang="en-US" sz="2400" b="0" i="0" u="none" strike="noStrike" dirty="0">
              <a:effectLst/>
              <a:latin typeface="+mn-lt"/>
              <a:ea typeface="+mn-ea"/>
              <a:cs typeface="+mn-cs"/>
              <a:sym typeface="Calibri"/>
            </a:endParaRPr>
          </a:p>
          <a:p>
            <a:pPr rtl="0"/>
            <a:r>
              <a:rPr lang="en-US" sz="2400" b="0" i="0" u="none" strike="noStrike" dirty="0">
                <a:effectLst/>
                <a:latin typeface="+mn-lt"/>
                <a:ea typeface="+mn-ea"/>
                <a:cs typeface="+mn-cs"/>
                <a:sym typeface="Calibri"/>
              </a:rPr>
              <a:t>These kinds of exams can be triggering and exacerbate gender dysphoria. Use universal trauma precautions = assume everyone is traumatized. </a:t>
            </a:r>
            <a:endParaRPr lang="en-US" b="0" dirty="0">
              <a:effectLst/>
            </a:endParaRPr>
          </a:p>
          <a:p>
            <a:pPr rtl="0"/>
            <a:br>
              <a:rPr lang="en-US" b="0" dirty="0">
                <a:effectLst/>
              </a:rPr>
            </a:br>
            <a:r>
              <a:rPr lang="en-US" sz="2400" b="0" i="0" u="none" strike="noStrike" dirty="0">
                <a:effectLst/>
                <a:latin typeface="+mn-lt"/>
                <a:ea typeface="+mn-ea"/>
                <a:cs typeface="+mn-cs"/>
                <a:sym typeface="Calibri"/>
              </a:rPr>
              <a:t>He also needs:</a:t>
            </a:r>
            <a:endParaRPr lang="en-US" b="0" dirty="0">
              <a:effectLst/>
            </a:endParaRPr>
          </a:p>
          <a:p>
            <a:pPr rtl="0"/>
            <a:r>
              <a:rPr lang="en-US" sz="2400" b="0" i="0" u="none" strike="noStrike" dirty="0">
                <a:effectLst/>
                <a:latin typeface="+mn-lt"/>
                <a:ea typeface="+mn-ea"/>
                <a:cs typeface="+mn-cs"/>
                <a:sym typeface="Calibri"/>
              </a:rPr>
              <a:t>Colorectal cancer screening </a:t>
            </a:r>
            <a:endParaRPr lang="en-US" b="0" dirty="0">
              <a:effectLst/>
            </a:endParaRPr>
          </a:p>
          <a:p>
            <a:pPr rtl="0"/>
            <a:r>
              <a:rPr lang="en-US" sz="2400" b="0" i="0" u="none" strike="noStrike" dirty="0">
                <a:effectLst/>
                <a:latin typeface="+mn-lt"/>
                <a:ea typeface="+mn-ea"/>
                <a:cs typeface="+mn-cs"/>
                <a:sym typeface="Calibri"/>
              </a:rPr>
              <a:t>Blood pressure screening</a:t>
            </a:r>
            <a:endParaRPr lang="en-US" b="0" dirty="0">
              <a:effectLst/>
            </a:endParaRPr>
          </a:p>
          <a:p>
            <a:pPr rtl="0"/>
            <a:r>
              <a:rPr lang="en-US" sz="2400" b="0" i="0" u="none" strike="noStrike" dirty="0">
                <a:effectLst/>
                <a:latin typeface="+mn-lt"/>
                <a:ea typeface="+mn-ea"/>
                <a:cs typeface="+mn-cs"/>
                <a:sym typeface="Calibri"/>
              </a:rPr>
              <a:t>Lipid screening</a:t>
            </a:r>
            <a:endParaRPr lang="en-US" dirty="0"/>
          </a:p>
          <a:p>
            <a:endParaRPr lang="en-US" dirty="0"/>
          </a:p>
          <a:p>
            <a:r>
              <a:rPr lang="en-US" dirty="0"/>
              <a:t>Photo Credit: </a:t>
            </a:r>
          </a:p>
          <a:p>
            <a:pPr marL="342900" indent="-342900">
              <a:buFontTx/>
              <a:buChar char="-"/>
            </a:pPr>
            <a:r>
              <a:rPr lang="en-US" dirty="0"/>
              <a:t>Blood Pressure by Amethyst Studio from </a:t>
            </a:r>
            <a:r>
              <a:rPr lang="en-US" dirty="0" err="1"/>
              <a:t>NounProject.com</a:t>
            </a:r>
            <a:endParaRPr lang="en-US" dirty="0"/>
          </a:p>
          <a:p>
            <a:pPr marL="342900" marR="0" lvl="0" indent="-342900" defTabSz="1828800" eaLnBrk="1" fontAlgn="auto" latinLnBrk="0" hangingPunct="1">
              <a:lnSpc>
                <a:spcPct val="100000"/>
              </a:lnSpc>
              <a:spcBef>
                <a:spcPts val="0"/>
              </a:spcBef>
              <a:spcAft>
                <a:spcPts val="0"/>
              </a:spcAft>
              <a:buClrTx/>
              <a:buSzTx/>
              <a:buFontTx/>
              <a:buChar char="-"/>
              <a:tabLst/>
              <a:defRPr/>
            </a:pPr>
            <a:r>
              <a:rPr lang="en-US" sz="2400" dirty="0">
                <a:solidFill>
                  <a:schemeClr val="bg2"/>
                </a:solidFill>
              </a:rPr>
              <a:t>Pap Smear by </a:t>
            </a:r>
            <a:r>
              <a:rPr lang="en-US" sz="2400" dirty="0" err="1">
                <a:solidFill>
                  <a:schemeClr val="bg2"/>
                </a:solidFill>
              </a:rPr>
              <a:t>Eucalyp</a:t>
            </a:r>
            <a:r>
              <a:rPr lang="en-US" sz="2400" dirty="0">
                <a:solidFill>
                  <a:schemeClr val="bg2"/>
                </a:solidFill>
              </a:rPr>
              <a:t> from </a:t>
            </a:r>
            <a:r>
              <a:rPr lang="en-US" sz="2400" dirty="0" err="1">
                <a:solidFill>
                  <a:schemeClr val="bg2"/>
                </a:solidFill>
              </a:rPr>
              <a:t>NounProject.com</a:t>
            </a:r>
            <a:endParaRPr lang="en-US" sz="2400" dirty="0">
              <a:solidFill>
                <a:schemeClr val="bg2"/>
              </a:solidFill>
            </a:endParaRPr>
          </a:p>
          <a:p>
            <a:pPr marL="342900" marR="0" lvl="0" indent="-342900" defTabSz="1828800" eaLnBrk="1" fontAlgn="auto" latinLnBrk="0" hangingPunct="1">
              <a:lnSpc>
                <a:spcPct val="100000"/>
              </a:lnSpc>
              <a:spcBef>
                <a:spcPts val="0"/>
              </a:spcBef>
              <a:spcAft>
                <a:spcPts val="0"/>
              </a:spcAft>
              <a:buClrTx/>
              <a:buSzTx/>
              <a:buFontTx/>
              <a:buChar char="-"/>
              <a:tabLst/>
              <a:defRPr/>
            </a:pPr>
            <a:r>
              <a:rPr lang="en-US" dirty="0"/>
              <a:t>https://</a:t>
            </a:r>
            <a:r>
              <a:rPr lang="en-US" dirty="0" err="1"/>
              <a:t>www.cdc.gov</a:t>
            </a:r>
            <a:r>
              <a:rPr lang="en-US" dirty="0"/>
              <a:t>/cancer/colorectal/</a:t>
            </a:r>
            <a:r>
              <a:rPr lang="en-US" dirty="0" err="1"/>
              <a:t>basic_info</a:t>
            </a:r>
            <a:r>
              <a:rPr lang="en-US" dirty="0"/>
              <a:t>/what-is-colorectal-</a:t>
            </a:r>
            <a:r>
              <a:rPr lang="en-US" dirty="0" err="1"/>
              <a:t>cancer.htm</a:t>
            </a:r>
            <a:endParaRPr lang="en-US" sz="2400" dirty="0">
              <a:solidFill>
                <a:schemeClr val="bg2"/>
              </a:solidFill>
            </a:endParaRPr>
          </a:p>
          <a:p>
            <a:pPr marL="342900" indent="-342900">
              <a:buFontTx/>
              <a:buChar char="-"/>
            </a:pPr>
            <a:endParaRPr lang="en-US" dirty="0"/>
          </a:p>
        </p:txBody>
      </p:sp>
    </p:spTree>
    <p:extLst>
      <p:ext uri="{BB962C8B-B14F-4D97-AF65-F5344CB8AC3E}">
        <p14:creationId xmlns:p14="http://schemas.microsoft.com/office/powerpoint/2010/main" val="151260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The Affordable Care Act gives USPSTF ratings special importance: services rated A &amp; B must be covered by insurers with no deductibles or co-pays.</a:t>
            </a:r>
            <a:endParaRPr lang="en-US" b="0" dirty="0">
              <a:effectLst/>
            </a:endParaRPr>
          </a:p>
          <a:p>
            <a:pPr rtl="0"/>
            <a:br>
              <a:rPr lang="en-US" b="0" dirty="0">
                <a:effectLst/>
              </a:rPr>
            </a:br>
            <a:r>
              <a:rPr lang="en-US" sz="2400" b="1" i="0" u="none" strike="noStrike" dirty="0">
                <a:effectLst/>
                <a:latin typeface="+mn-lt"/>
                <a:ea typeface="+mn-ea"/>
                <a:cs typeface="+mn-cs"/>
                <a:sym typeface="Calibri"/>
              </a:rPr>
              <a:t>“A” – Recommends service: </a:t>
            </a:r>
            <a:endParaRPr lang="en-US" b="0" dirty="0">
              <a:effectLst/>
            </a:endParaRPr>
          </a:p>
          <a:p>
            <a:pPr rtl="0"/>
            <a:r>
              <a:rPr lang="en-US" sz="2400" b="0" i="0" u="none" strike="noStrike" dirty="0">
                <a:effectLst/>
                <a:latin typeface="+mn-lt"/>
                <a:ea typeface="+mn-ea"/>
                <a:cs typeface="+mn-cs"/>
                <a:sym typeface="Calibri"/>
              </a:rPr>
              <a:t>High certainty that net benefit substantial</a:t>
            </a:r>
            <a:endParaRPr lang="en-US" b="0" dirty="0">
              <a:effectLst/>
            </a:endParaRPr>
          </a:p>
          <a:p>
            <a:pPr rtl="0"/>
            <a:br>
              <a:rPr lang="en-US" b="0" dirty="0">
                <a:effectLst/>
              </a:rPr>
            </a:br>
            <a:r>
              <a:rPr lang="en-US" sz="2400" b="1" i="0" u="none" strike="noStrike" dirty="0">
                <a:effectLst/>
                <a:latin typeface="+mn-lt"/>
                <a:ea typeface="+mn-ea"/>
                <a:cs typeface="+mn-cs"/>
                <a:sym typeface="Calibri"/>
              </a:rPr>
              <a:t>B – Recommends service:</a:t>
            </a:r>
            <a:endParaRPr lang="en-US" b="0" dirty="0">
              <a:effectLst/>
            </a:endParaRPr>
          </a:p>
          <a:p>
            <a:pPr rtl="0"/>
            <a:r>
              <a:rPr lang="en-US" sz="2400" b="0" i="0" u="none" strike="noStrike" dirty="0">
                <a:effectLst/>
                <a:latin typeface="+mn-lt"/>
                <a:ea typeface="+mn-ea"/>
                <a:cs typeface="+mn-cs"/>
                <a:sym typeface="Calibri"/>
              </a:rPr>
              <a:t>Moderate-high certainty that net benefit moderate-substantial</a:t>
            </a:r>
            <a:endParaRPr lang="en-US" b="0" dirty="0">
              <a:effectLst/>
            </a:endParaRPr>
          </a:p>
          <a:p>
            <a:pPr rtl="0"/>
            <a:br>
              <a:rPr lang="en-US" b="0" dirty="0">
                <a:effectLst/>
              </a:rPr>
            </a:br>
            <a:r>
              <a:rPr lang="en-US" sz="2400" b="1" i="0" u="none" strike="noStrike" dirty="0">
                <a:effectLst/>
                <a:latin typeface="+mn-lt"/>
                <a:ea typeface="+mn-ea"/>
                <a:cs typeface="+mn-cs"/>
                <a:sym typeface="Calibri"/>
              </a:rPr>
              <a:t>C – Recommend against routinely providing service:</a:t>
            </a:r>
            <a:endParaRPr lang="en-US" b="0" dirty="0">
              <a:effectLst/>
            </a:endParaRPr>
          </a:p>
          <a:p>
            <a:pPr rtl="0"/>
            <a:r>
              <a:rPr lang="en-US" sz="2400" b="0" i="0" u="none" strike="noStrike" dirty="0">
                <a:effectLst/>
                <a:latin typeface="+mn-lt"/>
                <a:ea typeface="+mn-ea"/>
                <a:cs typeface="+mn-cs"/>
                <a:sym typeface="Calibri"/>
              </a:rPr>
              <a:t>Moderate-high certainty of no net benefit or harm outweighs risk; </a:t>
            </a:r>
            <a:endParaRPr lang="en-US" b="0" dirty="0">
              <a:effectLst/>
            </a:endParaRPr>
          </a:p>
          <a:p>
            <a:pPr rtl="0"/>
            <a:r>
              <a:rPr lang="en-US" sz="2400" b="0" i="0" u="none" strike="noStrike" dirty="0">
                <a:effectLst/>
                <a:latin typeface="+mn-lt"/>
                <a:ea typeface="+mn-ea"/>
                <a:cs typeface="+mn-cs"/>
                <a:sym typeface="Calibri"/>
              </a:rPr>
              <a:t>consider in certain individuals</a:t>
            </a:r>
            <a:endParaRPr lang="en-US" b="0" dirty="0">
              <a:effectLst/>
            </a:endParaRPr>
          </a:p>
          <a:p>
            <a:pPr rtl="0"/>
            <a:br>
              <a:rPr lang="en-US" b="0" dirty="0">
                <a:effectLst/>
              </a:rPr>
            </a:br>
            <a:r>
              <a:rPr lang="en-US" sz="2400" b="1" i="0" u="none" strike="noStrike" dirty="0">
                <a:effectLst/>
                <a:latin typeface="+mn-lt"/>
                <a:ea typeface="+mn-ea"/>
                <a:cs typeface="+mn-cs"/>
                <a:sym typeface="Calibri"/>
              </a:rPr>
              <a:t>D – Recommend against service:</a:t>
            </a:r>
            <a:endParaRPr lang="en-US" b="0" dirty="0">
              <a:effectLst/>
            </a:endParaRPr>
          </a:p>
          <a:p>
            <a:pPr rtl="0"/>
            <a:r>
              <a:rPr lang="en-US" sz="2400" b="0" i="0" u="none" strike="noStrike" dirty="0">
                <a:effectLst/>
                <a:latin typeface="+mn-lt"/>
                <a:ea typeface="+mn-ea"/>
                <a:cs typeface="+mn-cs"/>
                <a:sym typeface="Calibri"/>
              </a:rPr>
              <a:t>Moderate-high certainty harms outweigh benefits</a:t>
            </a:r>
            <a:endParaRPr lang="en-US" b="0" dirty="0">
              <a:effectLst/>
            </a:endParaRPr>
          </a:p>
          <a:p>
            <a:pPr rtl="0"/>
            <a:br>
              <a:rPr lang="en-US" b="0" dirty="0">
                <a:effectLst/>
              </a:rPr>
            </a:br>
            <a:r>
              <a:rPr lang="en-US" sz="2400" b="1" i="0" u="none" strike="noStrike" dirty="0">
                <a:effectLst/>
                <a:latin typeface="+mn-lt"/>
                <a:ea typeface="+mn-ea"/>
                <a:cs typeface="+mn-cs"/>
                <a:sym typeface="Calibri"/>
              </a:rPr>
              <a:t>I – Insufficient evidence</a:t>
            </a:r>
            <a:endParaRPr lang="en-US" b="0" dirty="0">
              <a:effectLst/>
            </a:endParaRPr>
          </a:p>
          <a:p>
            <a:pPr rtl="0"/>
            <a:r>
              <a:rPr lang="en-US" sz="2400" b="0" i="0" u="none" strike="noStrike" dirty="0">
                <a:effectLst/>
                <a:latin typeface="+mn-lt"/>
                <a:ea typeface="+mn-ea"/>
                <a:cs typeface="+mn-cs"/>
                <a:sym typeface="Calibri"/>
              </a:rPr>
              <a:t>If offered patients should understand uncertainty about balance of harms / benefits</a:t>
            </a:r>
            <a:endParaRPr lang="en-US" b="0" dirty="0">
              <a:effectLst/>
            </a:endParaRPr>
          </a:p>
        </p:txBody>
      </p:sp>
    </p:spTree>
    <p:extLst>
      <p:ext uri="{BB962C8B-B14F-4D97-AF65-F5344CB8AC3E}">
        <p14:creationId xmlns:p14="http://schemas.microsoft.com/office/powerpoint/2010/main" val="4010381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endParaRPr lang="en-US" sz="1200" b="0" dirty="0">
              <a:effectLst/>
            </a:endParaRPr>
          </a:p>
        </p:txBody>
      </p:sp>
    </p:spTree>
    <p:extLst>
      <p:ext uri="{BB962C8B-B14F-4D97-AF65-F5344CB8AC3E}">
        <p14:creationId xmlns:p14="http://schemas.microsoft.com/office/powerpoint/2010/main" val="3833025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USPSTF app uses the gender binary, so it doesn’t completely fit, however the important thing is to do relevant screening for the organs the person has. </a:t>
            </a:r>
            <a:endParaRPr lang="en-US" b="0" dirty="0">
              <a:effectLst/>
            </a:endParaRPr>
          </a:p>
        </p:txBody>
      </p:sp>
    </p:spTree>
    <p:extLst>
      <p:ext uri="{BB962C8B-B14F-4D97-AF65-F5344CB8AC3E}">
        <p14:creationId xmlns:p14="http://schemas.microsoft.com/office/powerpoint/2010/main" val="2575022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Blair has had yearly check-ups with Pap smears since she had her first child at age 27.</a:t>
            </a:r>
            <a:endParaRPr lang="en-US" sz="1200" b="0" dirty="0">
              <a:effectLst/>
            </a:endParaRPr>
          </a:p>
          <a:p>
            <a:pPr rtl="0"/>
            <a:r>
              <a:rPr lang="en-US" sz="2400" b="0" i="0" u="none" strike="noStrike" dirty="0">
                <a:effectLst/>
                <a:latin typeface="+mn-lt"/>
                <a:ea typeface="+mn-ea"/>
                <a:cs typeface="+mn-cs"/>
                <a:sym typeface="Calibri"/>
              </a:rPr>
              <a:t>Her pap smear have been normal each year.</a:t>
            </a:r>
            <a:endParaRPr lang="en-US" sz="1200" b="0" dirty="0">
              <a:effectLst/>
            </a:endParaRPr>
          </a:p>
          <a:p>
            <a:endParaRPr lang="en-US" sz="1200" dirty="0"/>
          </a:p>
          <a:p>
            <a:pPr marL="0" lvl="0" indent="0" algn="l" rtl="0">
              <a:spcBef>
                <a:spcPts val="0"/>
              </a:spcBef>
              <a:spcAft>
                <a:spcPts val="0"/>
              </a:spcAft>
              <a:buNone/>
            </a:pPr>
            <a:r>
              <a:rPr lang="en-US" sz="1200" dirty="0"/>
              <a:t>Photo Credit: </a:t>
            </a:r>
            <a:r>
              <a:rPr lang="en-US" sz="2400" b="0" i="0" u="none" strike="noStrike" dirty="0">
                <a:effectLst/>
                <a:latin typeface="+mn-lt"/>
                <a:ea typeface="+mn-ea"/>
                <a:cs typeface="+mn-cs"/>
                <a:sym typeface="Calibri"/>
              </a:rPr>
              <a:t>Smiling Mature Woman Looking At Camera Isolated On Dark Background by Jacob Lund Photography from </a:t>
            </a:r>
            <a:r>
              <a:rPr lang="en-US" sz="2400" b="0" i="0" u="none" strike="noStrike" dirty="0" err="1">
                <a:effectLst/>
                <a:latin typeface="+mn-lt"/>
                <a:ea typeface="+mn-ea"/>
                <a:cs typeface="+mn-cs"/>
                <a:sym typeface="Calibri"/>
              </a:rPr>
              <a:t>NounProject.com</a:t>
            </a:r>
            <a:endParaRPr lang="en-US" sz="1200" dirty="0"/>
          </a:p>
        </p:txBody>
      </p:sp>
    </p:spTree>
    <p:extLst>
      <p:ext uri="{BB962C8B-B14F-4D97-AF65-F5344CB8AC3E}">
        <p14:creationId xmlns:p14="http://schemas.microsoft.com/office/powerpoint/2010/main" val="613942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From USPSTF: “Joint guidelines from the American Cancer Society, American Society for Colposcopy and Cervical Pathology, and American Society for Clinical Pathology (ACS/ASCCP/ASCP) define adequate prior screening as 3 consecutive negative cytology results or 2 consecutive negative </a:t>
            </a:r>
            <a:r>
              <a:rPr lang="en-US" sz="2400" b="0" i="0" u="none" strike="noStrike" dirty="0" err="1">
                <a:effectLst/>
                <a:latin typeface="+mn-lt"/>
                <a:ea typeface="+mn-ea"/>
                <a:cs typeface="+mn-cs"/>
                <a:sym typeface="Calibri"/>
              </a:rPr>
              <a:t>cotesting</a:t>
            </a:r>
            <a:r>
              <a:rPr lang="en-US" sz="2400" b="0" i="0" u="none" strike="noStrike" dirty="0">
                <a:effectLst/>
                <a:latin typeface="+mn-lt"/>
                <a:ea typeface="+mn-ea"/>
                <a:cs typeface="+mn-cs"/>
                <a:sym typeface="Calibri"/>
              </a:rPr>
              <a:t> results within 10 years before stopping screening, with the most recent test occurring within 5 years. The guidelines further state that routine screening should continue for at least 20 years after spontaneous regression or appropriate management of a precancerous lesion, even if this extends screening past age 65 years. Once screening has stopped, it should not resume in women older than 65 years, even if they report having a new sexual partner.”</a:t>
            </a:r>
            <a:endParaRPr lang="en-US" b="0" dirty="0">
              <a:effectLst/>
            </a:endParaRPr>
          </a:p>
          <a:p>
            <a:pPr rtl="0"/>
            <a:br>
              <a:rPr lang="en-US" b="0" dirty="0">
                <a:effectLst/>
              </a:rPr>
            </a:br>
            <a:r>
              <a:rPr lang="en-US" sz="2400" b="0" i="0" u="none" strike="noStrike" dirty="0">
                <a:effectLst/>
                <a:latin typeface="+mn-lt"/>
                <a:ea typeface="+mn-ea"/>
                <a:cs typeface="+mn-cs"/>
                <a:sym typeface="Calibri"/>
              </a:rPr>
              <a:t>Screening may be clinically indicated in older women with an inadequate or unknown screening history. Recent data suggest that one-fourth of women aged 45 to 64 years have not been screened for cervical cancer in the preceding 3 years.</a:t>
            </a:r>
            <a:r>
              <a:rPr lang="en-US" sz="2400" b="0" i="0" u="none" strike="noStrike" baseline="30000" dirty="0">
                <a:effectLst/>
                <a:latin typeface="+mn-lt"/>
                <a:ea typeface="+mn-ea"/>
                <a:cs typeface="+mn-cs"/>
                <a:sym typeface="Calibri"/>
              </a:rPr>
              <a:t>9</a:t>
            </a:r>
            <a:r>
              <a:rPr lang="en-US" sz="2400" b="0" i="0" u="none" strike="noStrike" dirty="0">
                <a:effectLst/>
                <a:latin typeface="+mn-lt"/>
                <a:ea typeface="+mn-ea"/>
                <a:cs typeface="+mn-cs"/>
                <a:sym typeface="Calibri"/>
              </a:rPr>
              <a:t> In particular, women with limited access to care, women from racial/ethnic minority groups, and women from countries where screening is not available may be less likely to meet criteria for adequate prior screening. Certain considerations may also support screening in women older than 65 years who are otherwise at high risk (</a:t>
            </a:r>
            <a:r>
              <a:rPr lang="en-US" sz="2400" b="0" i="0" u="none" strike="noStrike" dirty="0" err="1">
                <a:effectLst/>
                <a:latin typeface="+mn-lt"/>
                <a:ea typeface="+mn-ea"/>
                <a:cs typeface="+mn-cs"/>
                <a:sym typeface="Calibri"/>
              </a:rPr>
              <a:t>ie</a:t>
            </a:r>
            <a:r>
              <a:rPr lang="en-US" sz="2400" b="0" i="0" u="none" strike="noStrike" dirty="0">
                <a:effectLst/>
                <a:latin typeface="+mn-lt"/>
                <a:ea typeface="+mn-ea"/>
                <a:cs typeface="+mn-cs"/>
                <a:sym typeface="Calibri"/>
              </a:rPr>
              <a:t>, women with a history of high-grade precancerous lesions or cervical cancer, in utero exposure to diethylstilbestrol, or a compromised immune system).</a:t>
            </a:r>
            <a:r>
              <a:rPr lang="en-US" sz="2400" b="0" i="0" u="none" strike="noStrike" baseline="30000" dirty="0">
                <a:effectLst/>
                <a:latin typeface="+mn-lt"/>
                <a:ea typeface="+mn-ea"/>
                <a:cs typeface="+mn-cs"/>
                <a:sym typeface="Calibri"/>
              </a:rPr>
              <a:t>2”</a:t>
            </a:r>
            <a:endParaRPr lang="en-US" b="0" dirty="0">
              <a:effectLst/>
            </a:endParaRPr>
          </a:p>
          <a:p>
            <a:pPr rtl="0"/>
            <a:br>
              <a:rPr lang="en-US" b="0" dirty="0">
                <a:effectLst/>
              </a:rPr>
            </a:br>
            <a:r>
              <a:rPr lang="en-US" sz="2400" b="0" i="0" u="none" strike="noStrike" dirty="0">
                <a:effectLst/>
                <a:latin typeface="+mn-lt"/>
                <a:ea typeface="+mn-ea"/>
                <a:cs typeface="+mn-cs"/>
                <a:sym typeface="Calibri"/>
              </a:rPr>
              <a:t>ASCCP’s app can help you manage a history of abnormal pap smears</a:t>
            </a:r>
            <a:endParaRPr lang="en-US" b="0" dirty="0">
              <a:effectLst/>
            </a:endParaRPr>
          </a:p>
        </p:txBody>
      </p:sp>
    </p:spTree>
    <p:extLst>
      <p:ext uri="{BB962C8B-B14F-4D97-AF65-F5344CB8AC3E}">
        <p14:creationId xmlns:p14="http://schemas.microsoft.com/office/powerpoint/2010/main" val="633015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dirty="0">
                <a:effectLst/>
                <a:latin typeface="+mn-lt"/>
                <a:ea typeface="+mn-ea"/>
                <a:cs typeface="+mn-cs"/>
                <a:sym typeface="Calibri"/>
              </a:rPr>
              <a:t>The USPSTF recommends (level B) screening for osteoporosis in women aged 65 years or older and in younger women whose fracture risk is equal to or greater than that of a 65-year-old white woman who has no additional risk factors.</a:t>
            </a:r>
            <a:endParaRPr lang="en-US" sz="800" b="0" dirty="0">
              <a:effectLst/>
            </a:endParaRPr>
          </a:p>
          <a:p>
            <a:pPr rtl="0"/>
            <a:r>
              <a:rPr lang="en-US" sz="1200" b="1" i="0" u="none" strike="noStrike" dirty="0">
                <a:effectLst/>
                <a:latin typeface="+mn-lt"/>
                <a:ea typeface="+mn-ea"/>
                <a:cs typeface="+mn-cs"/>
                <a:sym typeface="Calibri"/>
              </a:rPr>
              <a:t>Frequency of Service:</a:t>
            </a:r>
            <a:endParaRPr lang="en-US" sz="800" b="0" dirty="0">
              <a:effectLst/>
            </a:endParaRPr>
          </a:p>
          <a:p>
            <a:pPr rtl="0"/>
            <a:r>
              <a:rPr lang="en-US" sz="1200" b="0" i="0" u="none" strike="noStrike" dirty="0">
                <a:effectLst/>
                <a:latin typeface="+mn-lt"/>
                <a:ea typeface="+mn-ea"/>
                <a:cs typeface="+mn-cs"/>
                <a:sym typeface="Calibri"/>
              </a:rPr>
              <a:t>The potential value of rescreening women whose initial screening test did not detect osteoporosis is to improve fracture risk prediction. A lack of evidence exists about optimal intervals for repeated screening and whether repeated screening is necessary in a woman with normal BMD. Because of limitations in the precision of testing, a minimum of 2 years may be needed to reliably measure a change in BMD; however, longer intervals may be necessary to improve fracture risk prediction.</a:t>
            </a:r>
            <a:endParaRPr lang="en-US" sz="800" b="0" dirty="0">
              <a:effectLst/>
            </a:endParaRPr>
          </a:p>
          <a:p>
            <a:pPr rtl="0"/>
            <a:r>
              <a:rPr lang="en-US" sz="1200" b="1" i="0" u="none" strike="noStrike" dirty="0">
                <a:effectLst/>
                <a:latin typeface="+mn-lt"/>
                <a:ea typeface="+mn-ea"/>
                <a:cs typeface="+mn-cs"/>
                <a:sym typeface="Calibri"/>
              </a:rPr>
              <a:t>Risk Factor Information:</a:t>
            </a:r>
            <a:endParaRPr lang="en-US" sz="800" b="0" dirty="0">
              <a:effectLst/>
            </a:endParaRPr>
          </a:p>
          <a:p>
            <a:pPr rtl="0"/>
            <a:r>
              <a:rPr lang="en-US" sz="1200" b="0" i="0" u="none" strike="noStrike" dirty="0">
                <a:effectLst/>
                <a:latin typeface="+mn-lt"/>
                <a:ea typeface="+mn-ea"/>
                <a:cs typeface="+mn-cs"/>
                <a:sym typeface="Calibri"/>
              </a:rPr>
              <a:t>Based on the U.S. FRAX tool, a 65-year-old white woman with no other risk factors has a 9.3% 10-year risk for any osteoporotic fracture. White women between the ages of 50 and 64 years with equivalent or greater 10-year fracture risks based on specific risk factors include but are not limited to the following persons: 1) a 50-year-old current smoker with a BMI less than 21 kg/m</a:t>
            </a:r>
            <a:r>
              <a:rPr lang="en-US" sz="1200" b="0" i="0" u="none" strike="noStrike" baseline="30000" dirty="0">
                <a:effectLst/>
                <a:latin typeface="+mn-lt"/>
                <a:ea typeface="+mn-ea"/>
                <a:cs typeface="+mn-cs"/>
                <a:sym typeface="Calibri"/>
              </a:rPr>
              <a:t>2</a:t>
            </a:r>
            <a:r>
              <a:rPr lang="en-US" sz="1200" b="0" i="0" u="none" strike="noStrike" dirty="0">
                <a:effectLst/>
                <a:latin typeface="+mn-lt"/>
                <a:ea typeface="+mn-ea"/>
                <a:cs typeface="+mn-cs"/>
                <a:sym typeface="Calibri"/>
              </a:rPr>
              <a:t>, daily alcohol use, and parental fracture history; 2) a 55-year-old woman with a parental fracture history; 3) a 60-year-old woman with a BMI less than 21 kg/m</a:t>
            </a:r>
            <a:r>
              <a:rPr lang="en-US" sz="1200" b="0" i="0" u="none" strike="noStrike" baseline="30000" dirty="0">
                <a:effectLst/>
                <a:latin typeface="+mn-lt"/>
                <a:ea typeface="+mn-ea"/>
                <a:cs typeface="+mn-cs"/>
                <a:sym typeface="Calibri"/>
              </a:rPr>
              <a:t>2</a:t>
            </a:r>
            <a:r>
              <a:rPr lang="en-US" sz="1200" b="0" i="0" u="none" strike="noStrike" dirty="0">
                <a:effectLst/>
                <a:latin typeface="+mn-lt"/>
                <a:ea typeface="+mn-ea"/>
                <a:cs typeface="+mn-cs"/>
                <a:sym typeface="Calibri"/>
              </a:rPr>
              <a:t> and daily alcohol use; and 4) a 60-year-old current smoker with daily alcohol use. The FRAX tool also predicts 10-year fracture risks for black, Asian, and Hispanic women in the United States. In general, estimated fracture risks in nonwhite women are lower than those for white women of the same age.</a:t>
            </a:r>
            <a:endParaRPr lang="en-US" sz="800" dirty="0"/>
          </a:p>
          <a:p>
            <a:pPr marL="0" lvl="0" indent="0" algn="l" rtl="0">
              <a:spcBef>
                <a:spcPts val="0"/>
              </a:spcBef>
              <a:spcAft>
                <a:spcPts val="0"/>
              </a:spcAft>
              <a:buNone/>
            </a:pPr>
            <a:endParaRPr lang="en-US" sz="800" dirty="0"/>
          </a:p>
          <a:p>
            <a:pPr marL="0" lvl="0" indent="0" algn="l" rtl="0">
              <a:spcBef>
                <a:spcPts val="0"/>
              </a:spcBef>
              <a:spcAft>
                <a:spcPts val="0"/>
              </a:spcAft>
              <a:buNone/>
            </a:pPr>
            <a:r>
              <a:rPr lang="en-US" sz="800" dirty="0"/>
              <a:t>Photo Credit:</a:t>
            </a:r>
          </a:p>
          <a:p>
            <a:pPr rtl="0" fontAlgn="base"/>
            <a:endParaRPr lang="en-US" sz="1200" b="0" dirty="0">
              <a:effectLst/>
            </a:endParaRPr>
          </a:p>
        </p:txBody>
      </p:sp>
    </p:spTree>
    <p:extLst>
      <p:ext uri="{BB962C8B-B14F-4D97-AF65-F5344CB8AC3E}">
        <p14:creationId xmlns:p14="http://schemas.microsoft.com/office/powerpoint/2010/main" val="1984682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Specific Recommendations:</a:t>
            </a:r>
            <a:br>
              <a:rPr lang="en-US" sz="2400" b="0" i="0" u="none" strike="noStrike" dirty="0">
                <a:effectLst/>
                <a:latin typeface="+mn-lt"/>
                <a:ea typeface="+mn-ea"/>
                <a:cs typeface="+mn-cs"/>
                <a:sym typeface="Calibri"/>
              </a:rPr>
            </a:br>
            <a:br>
              <a:rPr lang="en-US" sz="2400" b="0" i="0" u="none" strike="noStrike" dirty="0">
                <a:effectLst/>
                <a:latin typeface="+mn-lt"/>
                <a:ea typeface="+mn-ea"/>
                <a:cs typeface="+mn-cs"/>
                <a:sym typeface="Calibri"/>
              </a:rPr>
            </a:br>
            <a:r>
              <a:rPr lang="en-US" sz="2400" b="0" i="0" u="none" strike="noStrike" dirty="0">
                <a:effectLst/>
                <a:latin typeface="+mn-lt"/>
                <a:ea typeface="+mn-ea"/>
                <a:cs typeface="+mn-cs"/>
                <a:sym typeface="Calibri"/>
              </a:rPr>
              <a:t>The USPSTF recommends (level B) exercise or physical therapy to prevent falls in community-dwelling adults aged 65 years or older who are at increased risk for falls.</a:t>
            </a:r>
            <a:endParaRPr lang="en-US" b="0" dirty="0">
              <a:effectLst/>
            </a:endParaRPr>
          </a:p>
          <a:p>
            <a:pPr rtl="0"/>
            <a:r>
              <a:rPr lang="en-US" sz="2400" b="0" i="0" u="none" strike="noStrike" dirty="0">
                <a:effectLst/>
                <a:latin typeface="+mn-lt"/>
                <a:ea typeface="+mn-ea"/>
                <a:cs typeface="+mn-cs"/>
                <a:sym typeface="Calibri"/>
              </a:rPr>
              <a:t>No single recommended tool or brief approach can reliably identify older adults at increased risk for falls, but several reasonable and feasible approaches are available for primary care clinicians. See the </a:t>
            </a:r>
            <a:r>
              <a:rPr lang="en-US" sz="2400" b="0" i="0" u="sng" strike="noStrike" dirty="0">
                <a:effectLst/>
                <a:latin typeface="+mn-lt"/>
                <a:ea typeface="+mn-ea"/>
                <a:cs typeface="+mn-cs"/>
                <a:sym typeface="Calibri"/>
                <a:hlinkClick r:id="rId3"/>
              </a:rPr>
              <a:t>Clinical Considerations</a:t>
            </a:r>
            <a:r>
              <a:rPr lang="en-US" sz="2400" b="0" i="0" u="none" strike="noStrike" dirty="0">
                <a:effectLst/>
                <a:latin typeface="+mn-lt"/>
                <a:ea typeface="+mn-ea"/>
                <a:cs typeface="+mn-cs"/>
                <a:sym typeface="Calibri"/>
              </a:rPr>
              <a:t> section for additional information on risk assessment.</a:t>
            </a:r>
            <a:endParaRPr lang="en-US" b="0" dirty="0">
              <a:effectLst/>
            </a:endParaRPr>
          </a:p>
          <a:p>
            <a:pPr rtl="0"/>
            <a:r>
              <a:rPr lang="en-US" sz="2400" b="0" i="0" u="none" strike="noStrike" dirty="0">
                <a:effectLst/>
                <a:latin typeface="+mn-lt"/>
                <a:ea typeface="+mn-ea"/>
                <a:cs typeface="+mn-cs"/>
                <a:sym typeface="Calibri"/>
              </a:rPr>
              <a:t> </a:t>
            </a:r>
            <a:endParaRPr lang="en-US" b="0" dirty="0">
              <a:effectLst/>
            </a:endParaRPr>
          </a:p>
          <a:p>
            <a:pPr rtl="0"/>
            <a:r>
              <a:rPr lang="en-US" sz="2400" b="1" i="0" u="none" strike="noStrike" dirty="0">
                <a:effectLst/>
                <a:latin typeface="+mn-lt"/>
                <a:ea typeface="+mn-ea"/>
                <a:cs typeface="+mn-cs"/>
                <a:sym typeface="Calibri"/>
              </a:rPr>
              <a:t>Frequency of Service:</a:t>
            </a:r>
            <a:endParaRPr lang="en-US" b="0" dirty="0">
              <a:effectLst/>
            </a:endParaRPr>
          </a:p>
          <a:p>
            <a:pPr rtl="0"/>
            <a:r>
              <a:rPr lang="en-US" sz="2400" b="0" i="0" u="none" strike="noStrike" dirty="0">
                <a:effectLst/>
                <a:latin typeface="+mn-lt"/>
                <a:ea typeface="+mn-ea"/>
                <a:cs typeface="+mn-cs"/>
                <a:sym typeface="Calibri"/>
              </a:rPr>
              <a:t>No Frequency of Service information currently available.</a:t>
            </a:r>
            <a:endParaRPr lang="en-US" b="0" dirty="0">
              <a:effectLst/>
            </a:endParaRPr>
          </a:p>
          <a:p>
            <a:pPr rtl="0"/>
            <a:r>
              <a:rPr lang="en-US" sz="2400" b="1" i="0" u="none" strike="noStrike" dirty="0">
                <a:effectLst/>
                <a:latin typeface="+mn-lt"/>
                <a:ea typeface="+mn-ea"/>
                <a:cs typeface="+mn-cs"/>
                <a:sym typeface="Calibri"/>
              </a:rPr>
              <a:t>Risk Factor Information:</a:t>
            </a:r>
            <a:endParaRPr lang="en-US" b="0" dirty="0">
              <a:effectLst/>
            </a:endParaRPr>
          </a:p>
          <a:p>
            <a:pPr rtl="0"/>
            <a:r>
              <a:rPr lang="en-US" sz="2400" b="0" i="0" u="none" strike="noStrike" dirty="0">
                <a:effectLst/>
                <a:latin typeface="+mn-lt"/>
                <a:ea typeface="+mn-ea"/>
                <a:cs typeface="+mn-cs"/>
                <a:sym typeface="Calibri"/>
              </a:rPr>
              <a:t>Age itself is strongly related to risk for falls. Several clinical factors, including a history of falls, a history of mobility problems, and poor performance on the timed Get-Up-and-Go test also identify persons at increased risk for falling.</a:t>
            </a:r>
            <a:endParaRPr lang="en-US" dirty="0"/>
          </a:p>
          <a:p>
            <a:endParaRPr lang="en-US" dirty="0"/>
          </a:p>
          <a:p>
            <a:r>
              <a:rPr lang="en-US" dirty="0"/>
              <a:t>Photo Credit:</a:t>
            </a:r>
          </a:p>
        </p:txBody>
      </p:sp>
    </p:spTree>
    <p:extLst>
      <p:ext uri="{BB962C8B-B14F-4D97-AF65-F5344CB8AC3E}">
        <p14:creationId xmlns:p14="http://schemas.microsoft.com/office/powerpoint/2010/main" val="1533792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0074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 Credit:</a:t>
            </a:r>
          </a:p>
        </p:txBody>
      </p:sp>
    </p:spTree>
    <p:extLst>
      <p:ext uri="{BB962C8B-B14F-4D97-AF65-F5344CB8AC3E}">
        <p14:creationId xmlns:p14="http://schemas.microsoft.com/office/powerpoint/2010/main" val="4008252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12/2021</a:t>
            </a:r>
          </a:p>
        </p:txBody>
      </p:sp>
    </p:spTree>
    <p:extLst>
      <p:ext uri="{BB962C8B-B14F-4D97-AF65-F5344CB8AC3E}">
        <p14:creationId xmlns:p14="http://schemas.microsoft.com/office/powerpoint/2010/main" val="405580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57175" lvl="0" indent="-257175" algn="l" rtl="0">
              <a:spcBef>
                <a:spcPts val="0"/>
              </a:spcBef>
              <a:spcAft>
                <a:spcPts val="0"/>
              </a:spcAft>
              <a:buSzPts val="1200"/>
              <a:buFont typeface="Arial"/>
              <a:buChar char="•"/>
            </a:pPr>
            <a:r>
              <a:rPr lang="en-US" sz="2400" b="0" i="0" u="none" strike="noStrike" dirty="0">
                <a:effectLst/>
                <a:latin typeface="+mn-lt"/>
                <a:ea typeface="+mn-ea"/>
                <a:cs typeface="+mn-cs"/>
                <a:sym typeface="Calibri"/>
              </a:rPr>
              <a:t>And there’s an app for that! [USPTSF]</a:t>
            </a:r>
            <a:endParaRPr lang="en-US" dirty="0"/>
          </a:p>
        </p:txBody>
      </p:sp>
    </p:spTree>
    <p:extLst>
      <p:ext uri="{BB962C8B-B14F-4D97-AF65-F5344CB8AC3E}">
        <p14:creationId xmlns:p14="http://schemas.microsoft.com/office/powerpoint/2010/main" val="128475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Lucia is a teenager who has come to you today for a pre-college physical.</a:t>
            </a:r>
            <a:endParaRPr lang="en-US" sz="1200" b="0" dirty="0">
              <a:effectLst/>
            </a:endParaRPr>
          </a:p>
          <a:p>
            <a:pPr rtl="0"/>
            <a:r>
              <a:rPr lang="en-US" sz="2400" b="0" i="0" u="none" strike="noStrike" dirty="0">
                <a:effectLst/>
                <a:latin typeface="+mn-lt"/>
                <a:ea typeface="+mn-ea"/>
                <a:cs typeface="+mn-cs"/>
                <a:sym typeface="Calibri"/>
              </a:rPr>
              <a:t>She has no complaints and no significant past medical history.</a:t>
            </a:r>
            <a:endParaRPr lang="en-US" sz="1200" b="0" dirty="0">
              <a:effectLst/>
            </a:endParaRPr>
          </a:p>
          <a:p>
            <a:pPr rtl="0"/>
            <a:r>
              <a:rPr lang="en-US" sz="2400" b="0" i="0" u="none" strike="noStrike" dirty="0">
                <a:effectLst/>
                <a:latin typeface="+mn-lt"/>
                <a:ea typeface="+mn-ea"/>
                <a:cs typeface="+mn-cs"/>
                <a:sym typeface="Calibri"/>
              </a:rPr>
              <a:t>What should you do for her?</a:t>
            </a:r>
            <a:endParaRPr lang="en-US" sz="1200" b="0" dirty="0">
              <a:effectLst/>
            </a:endParaRPr>
          </a:p>
          <a:p>
            <a:endParaRPr lang="en-US" sz="1200" dirty="0"/>
          </a:p>
          <a:p>
            <a:pPr marL="0" lvl="0" indent="0" algn="l" rtl="0">
              <a:spcBef>
                <a:spcPts val="0"/>
              </a:spcBef>
              <a:spcAft>
                <a:spcPts val="0"/>
              </a:spcAft>
              <a:buNone/>
            </a:pPr>
            <a:r>
              <a:rPr lang="en-US" sz="1200" dirty="0"/>
              <a:t>Photo Credit: Teenage Girl With Schoolbag Walking Through The High School Corridor by Jacob Lund Photography from </a:t>
            </a:r>
            <a:r>
              <a:rPr lang="en-US" sz="1200" dirty="0" err="1"/>
              <a:t>NounProject.com</a:t>
            </a:r>
            <a:endParaRPr lang="en-US" sz="1200" dirty="0"/>
          </a:p>
        </p:txBody>
      </p:sp>
    </p:spTree>
    <p:extLst>
      <p:ext uri="{BB962C8B-B14F-4D97-AF65-F5344CB8AC3E}">
        <p14:creationId xmlns:p14="http://schemas.microsoft.com/office/powerpoint/2010/main" val="2354409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Lucia has no significant family or past medical history.</a:t>
            </a:r>
            <a:endParaRPr lang="en-US" b="0" dirty="0">
              <a:effectLst/>
            </a:endParaRPr>
          </a:p>
          <a:p>
            <a:pPr rtl="0"/>
            <a:r>
              <a:rPr lang="en-US" sz="2400" b="0" i="0" u="none" strike="noStrike" dirty="0">
                <a:effectLst/>
                <a:latin typeface="+mn-lt"/>
                <a:ea typeface="+mn-ea"/>
                <a:cs typeface="+mn-cs"/>
                <a:sym typeface="Calibri"/>
              </a:rPr>
              <a:t>She eats lots of pizza and chips, few fruits/vegetables.</a:t>
            </a:r>
            <a:endParaRPr lang="en-US" b="0" dirty="0">
              <a:effectLst/>
            </a:endParaRPr>
          </a:p>
          <a:p>
            <a:pPr rtl="0"/>
            <a:r>
              <a:rPr lang="en-US" sz="2400" b="0" i="0" u="none" strike="noStrike" dirty="0">
                <a:effectLst/>
                <a:latin typeface="+mn-lt"/>
                <a:ea typeface="+mn-ea"/>
                <a:cs typeface="+mn-cs"/>
                <a:sym typeface="Calibri"/>
              </a:rPr>
              <a:t>She runs track.</a:t>
            </a:r>
            <a:endParaRPr lang="en-US" b="0" dirty="0">
              <a:effectLst/>
            </a:endParaRPr>
          </a:p>
          <a:p>
            <a:pPr rtl="0"/>
            <a:r>
              <a:rPr lang="en-US" sz="2400" b="0" i="0" u="none" strike="noStrike" dirty="0">
                <a:effectLst/>
                <a:latin typeface="+mn-lt"/>
                <a:ea typeface="+mn-ea"/>
                <a:cs typeface="+mn-cs"/>
                <a:sym typeface="Calibri"/>
              </a:rPr>
              <a:t>She has had 2 male sexual partners, and she uses condoms “sometimes.”</a:t>
            </a:r>
            <a:endParaRPr lang="en-US" b="0" dirty="0">
              <a:effectLst/>
            </a:endParaRPr>
          </a:p>
          <a:p>
            <a:endParaRPr lang="en-US" dirty="0"/>
          </a:p>
          <a:p>
            <a:r>
              <a:rPr lang="en-US" dirty="0"/>
              <a:t>Photo Credit: </a:t>
            </a:r>
          </a:p>
          <a:p>
            <a:pPr marL="342900" indent="-342900">
              <a:buFontTx/>
              <a:buChar char="-"/>
            </a:pPr>
            <a:r>
              <a:rPr lang="en-US" dirty="0"/>
              <a:t>Pizza Slice by Vectors Market from </a:t>
            </a:r>
            <a:r>
              <a:rPr lang="en-US" dirty="0" err="1"/>
              <a:t>NounProject.com</a:t>
            </a:r>
            <a:endParaRPr lang="en-US" dirty="0"/>
          </a:p>
          <a:p>
            <a:pPr marL="342900" indent="-342900">
              <a:buFontTx/>
              <a:buChar char="-"/>
            </a:pPr>
            <a:r>
              <a:rPr lang="en-US" dirty="0"/>
              <a:t>Running by Eugen </a:t>
            </a:r>
            <a:r>
              <a:rPr lang="en-US" dirty="0" err="1"/>
              <a:t>Belyakoff</a:t>
            </a:r>
            <a:r>
              <a:rPr lang="en-US" dirty="0"/>
              <a:t> from </a:t>
            </a:r>
            <a:r>
              <a:rPr lang="en-US" dirty="0" err="1"/>
              <a:t>NounProject.com</a:t>
            </a:r>
            <a:endParaRPr lang="en-US" dirty="0"/>
          </a:p>
        </p:txBody>
      </p:sp>
    </p:spTree>
    <p:extLst>
      <p:ext uri="{BB962C8B-B14F-4D97-AF65-F5344CB8AC3E}">
        <p14:creationId xmlns:p14="http://schemas.microsoft.com/office/powerpoint/2010/main" val="3492445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dirty="0">
                <a:effectLst/>
                <a:latin typeface="+mn-lt"/>
                <a:ea typeface="+mn-ea"/>
                <a:cs typeface="+mn-cs"/>
                <a:sym typeface="Calibri"/>
              </a:rPr>
              <a:t>BMI? Caution against focusing on BMI and weight loss; instead focus on healthy eating and physical habits</a:t>
            </a:r>
            <a:endParaRPr lang="en-US" b="0" dirty="0">
              <a:effectLst/>
            </a:endParaRPr>
          </a:p>
          <a:p>
            <a:pPr rtl="0"/>
            <a:r>
              <a:rPr lang="en-US" sz="2400" b="0" i="0" u="none" strike="noStrike" dirty="0">
                <a:effectLst/>
                <a:latin typeface="+mn-lt"/>
                <a:ea typeface="+mn-ea"/>
                <a:cs typeface="+mn-cs"/>
                <a:sym typeface="Calibri"/>
              </a:rPr>
              <a:t>BP? Yes</a:t>
            </a:r>
            <a:endParaRPr lang="en-US" b="0" dirty="0">
              <a:effectLst/>
            </a:endParaRPr>
          </a:p>
          <a:p>
            <a:pPr rtl="0"/>
            <a:r>
              <a:rPr lang="en-US" sz="2400" b="0" i="0" u="none" strike="noStrike" dirty="0">
                <a:effectLst/>
                <a:latin typeface="+mn-lt"/>
                <a:ea typeface="+mn-ea"/>
                <a:cs typeface="+mn-cs"/>
                <a:sym typeface="Calibri"/>
              </a:rPr>
              <a:t>Heart/lung/breast exam? No</a:t>
            </a:r>
            <a:endParaRPr lang="en-US" b="0" dirty="0">
              <a:effectLst/>
            </a:endParaRPr>
          </a:p>
          <a:p>
            <a:pPr rtl="0"/>
            <a:r>
              <a:rPr lang="en-US" sz="2400" b="0" i="0" u="none" strike="noStrike" dirty="0">
                <a:effectLst/>
                <a:latin typeface="+mn-lt"/>
                <a:ea typeface="+mn-ea"/>
                <a:cs typeface="+mn-cs"/>
                <a:sym typeface="Calibri"/>
              </a:rPr>
              <a:t>Scoliosis screen? No</a:t>
            </a:r>
            <a:endParaRPr lang="en-US" b="0" dirty="0">
              <a:effectLst/>
            </a:endParaRPr>
          </a:p>
          <a:p>
            <a:pPr rtl="0"/>
            <a:r>
              <a:rPr lang="en-US" sz="2400" b="0" i="0" u="none" strike="noStrike" dirty="0">
                <a:effectLst/>
                <a:latin typeface="+mn-lt"/>
                <a:ea typeface="+mn-ea"/>
                <a:cs typeface="+mn-cs"/>
                <a:sym typeface="Calibri"/>
              </a:rPr>
              <a:t>Pelvic and/or cervical exam/screen? No</a:t>
            </a:r>
            <a:endParaRPr lang="en-US" b="0" dirty="0">
              <a:effectLst/>
            </a:endParaRPr>
          </a:p>
          <a:p>
            <a:pPr rtl="0"/>
            <a:r>
              <a:rPr lang="en-US" sz="2400" b="0" i="0" u="none" strike="noStrike" dirty="0">
                <a:effectLst/>
                <a:latin typeface="+mn-lt"/>
                <a:ea typeface="+mn-ea"/>
                <a:cs typeface="+mn-cs"/>
                <a:sym typeface="Calibri"/>
              </a:rPr>
              <a:t>Other?</a:t>
            </a:r>
            <a:endParaRPr lang="en-US" b="0" dirty="0">
              <a:effectLst/>
            </a:endParaRPr>
          </a:p>
          <a:p>
            <a:endParaRPr lang="en-US" dirty="0"/>
          </a:p>
          <a:p>
            <a:r>
              <a:rPr lang="en-US" dirty="0"/>
              <a:t>Photo Credit: </a:t>
            </a:r>
          </a:p>
          <a:p>
            <a:pPr marL="342900" indent="-342900">
              <a:buFontTx/>
              <a:buChar char="-"/>
            </a:pPr>
            <a:r>
              <a:rPr lang="en-US" dirty="0"/>
              <a:t>Blood Pressure by Amethyst Studio from </a:t>
            </a:r>
            <a:r>
              <a:rPr lang="en-US" dirty="0" err="1"/>
              <a:t>NounProject.com</a:t>
            </a:r>
            <a:endParaRPr lang="en-US" dirty="0"/>
          </a:p>
          <a:p>
            <a:pPr marL="342900" indent="-342900">
              <a:buFontTx/>
              <a:buChar char="-"/>
            </a:pPr>
            <a:r>
              <a:rPr lang="en-US" dirty="0"/>
              <a:t>Scale by Linseed Studio from </a:t>
            </a:r>
            <a:r>
              <a:rPr lang="en-US" dirty="0" err="1"/>
              <a:t>NounProject.com</a:t>
            </a:r>
            <a:endParaRPr lang="en-US" dirty="0"/>
          </a:p>
        </p:txBody>
      </p:sp>
    </p:spTree>
    <p:extLst>
      <p:ext uri="{BB962C8B-B14F-4D97-AF65-F5344CB8AC3E}">
        <p14:creationId xmlns:p14="http://schemas.microsoft.com/office/powerpoint/2010/main" val="807499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1" i="0" u="none" strike="noStrike" dirty="0">
                <a:effectLst/>
                <a:latin typeface="+mn-lt"/>
                <a:ea typeface="+mn-ea"/>
                <a:cs typeface="+mn-cs"/>
                <a:sym typeface="Calibri"/>
              </a:rPr>
              <a:t>Routine pelvic examination</a:t>
            </a:r>
            <a:endParaRPr lang="en-US" b="0" dirty="0">
              <a:effectLst/>
            </a:endParaRPr>
          </a:p>
          <a:p>
            <a:pPr rtl="0"/>
            <a:r>
              <a:rPr lang="en-US" sz="2400" b="0" i="0" u="none" strike="noStrike" dirty="0">
                <a:effectLst/>
                <a:latin typeface="+mn-lt"/>
                <a:ea typeface="+mn-ea"/>
                <a:cs typeface="+mn-cs"/>
                <a:sym typeface="Calibri"/>
              </a:rPr>
              <a:t>ACOG: not unless clinically indicated (that is, for evaluation of symptoms)</a:t>
            </a:r>
            <a:endParaRPr lang="en-US" b="0" dirty="0">
              <a:effectLst/>
            </a:endParaRPr>
          </a:p>
          <a:p>
            <a:pPr rtl="0"/>
            <a:br>
              <a:rPr lang="en-US" b="0" dirty="0">
                <a:effectLst/>
              </a:rPr>
            </a:br>
            <a:r>
              <a:rPr lang="en-US" sz="2400" b="1" i="0" u="none" strike="noStrike" dirty="0">
                <a:effectLst/>
                <a:latin typeface="+mn-lt"/>
                <a:ea typeface="+mn-ea"/>
                <a:cs typeface="+mn-cs"/>
                <a:sym typeface="Calibri"/>
              </a:rPr>
              <a:t>Pelvic exam not needed before initiating hormonal contraception</a:t>
            </a:r>
            <a:endParaRPr lang="en-US" b="0" dirty="0">
              <a:effectLst/>
            </a:endParaRPr>
          </a:p>
          <a:p>
            <a:pPr rtl="0"/>
            <a:r>
              <a:rPr lang="en-US" sz="2400" b="0" i="0" u="none" strike="noStrike" dirty="0">
                <a:effectLst/>
                <a:latin typeface="+mn-lt"/>
                <a:ea typeface="+mn-ea"/>
                <a:cs typeface="+mn-cs"/>
                <a:sym typeface="Calibri"/>
              </a:rPr>
              <a:t>WHO and other experts concur</a:t>
            </a:r>
            <a:endParaRPr lang="en-US" b="0" dirty="0">
              <a:effectLst/>
            </a:endParaRPr>
          </a:p>
          <a:p>
            <a:pPr rtl="0"/>
            <a:r>
              <a:rPr lang="en-US" sz="2400" b="0" i="0" u="none" strike="noStrike" dirty="0">
                <a:effectLst/>
                <a:latin typeface="+mn-lt"/>
                <a:ea typeface="+mn-ea"/>
                <a:cs typeface="+mn-cs"/>
                <a:sym typeface="Calibri"/>
              </a:rPr>
              <a:t>ACOG concurs for adolescents</a:t>
            </a:r>
            <a:endParaRPr lang="en-US" b="0" dirty="0">
              <a:effectLst/>
            </a:endParaRPr>
          </a:p>
          <a:p>
            <a:pPr rtl="0"/>
            <a:br>
              <a:rPr lang="en-US" b="0" dirty="0">
                <a:effectLst/>
              </a:rPr>
            </a:br>
            <a:r>
              <a:rPr lang="en-US" sz="2400" b="1" i="0" u="none" strike="noStrike" dirty="0">
                <a:effectLst/>
                <a:latin typeface="+mn-lt"/>
                <a:ea typeface="+mn-ea"/>
                <a:cs typeface="+mn-cs"/>
                <a:sym typeface="Calibri"/>
              </a:rPr>
              <a:t>Pap smear:</a:t>
            </a:r>
            <a:endParaRPr lang="en-US" b="0" dirty="0">
              <a:effectLst/>
            </a:endParaRPr>
          </a:p>
          <a:p>
            <a:pPr rtl="0"/>
            <a:r>
              <a:rPr lang="en-US" sz="2400" b="0" i="0" u="none" strike="noStrike" dirty="0">
                <a:effectLst/>
                <a:latin typeface="+mn-lt"/>
                <a:ea typeface="+mn-ea"/>
                <a:cs typeface="+mn-cs"/>
                <a:sym typeface="Calibri"/>
              </a:rPr>
              <a:t>Start at age 21 (ACOG, USPSTF, ASCCP)</a:t>
            </a:r>
            <a:endParaRPr lang="en-US" b="0" dirty="0">
              <a:effectLst/>
            </a:endParaRPr>
          </a:p>
          <a:p>
            <a:pPr rtl="0"/>
            <a:br>
              <a:rPr lang="en-US" b="0" dirty="0">
                <a:effectLst/>
              </a:rPr>
            </a:br>
            <a:r>
              <a:rPr lang="en-US" sz="2400" b="1" i="0" u="none" strike="noStrike" dirty="0">
                <a:effectLst/>
                <a:latin typeface="+mn-lt"/>
                <a:ea typeface="+mn-ea"/>
                <a:cs typeface="+mn-cs"/>
                <a:sym typeface="Calibri"/>
              </a:rPr>
              <a:t>Scoliosis screening</a:t>
            </a:r>
            <a:endParaRPr lang="en-US" b="0" dirty="0">
              <a:effectLst/>
            </a:endParaRPr>
          </a:p>
          <a:p>
            <a:pPr rtl="0"/>
            <a:r>
              <a:rPr lang="en-US" sz="2400" b="0" i="0" u="none" strike="noStrike" dirty="0">
                <a:effectLst/>
                <a:latin typeface="+mn-lt"/>
                <a:ea typeface="+mn-ea"/>
                <a:cs typeface="+mn-cs"/>
                <a:sym typeface="Calibri"/>
              </a:rPr>
              <a:t>USPSTF: I recommendation - The USPSTF says there is insufficient evidence to assess the benefits and/or harms of screening for idiopathic scoliosis. </a:t>
            </a:r>
            <a:endParaRPr lang="en-US" b="0" dirty="0">
              <a:effectLst/>
            </a:endParaRPr>
          </a:p>
          <a:p>
            <a:endParaRPr lang="en-US" dirty="0"/>
          </a:p>
          <a:p>
            <a:r>
              <a:rPr lang="en-US" dirty="0"/>
              <a:t>Photo Credit: </a:t>
            </a:r>
          </a:p>
          <a:p>
            <a:r>
              <a:rPr lang="en-US" dirty="0"/>
              <a:t>- </a:t>
            </a:r>
            <a:r>
              <a:rPr lang="en-US" sz="2400" dirty="0">
                <a:solidFill>
                  <a:schemeClr val="bg2"/>
                </a:solidFill>
                <a:hlinkClick r:id="rId3"/>
              </a:rPr>
              <a:t>https://genderphotos.vice.com/#Health</a:t>
            </a:r>
            <a:endParaRPr lang="en-US" dirty="0"/>
          </a:p>
          <a:p>
            <a:r>
              <a:rPr lang="en-US" dirty="0"/>
              <a:t>- Spine by </a:t>
            </a:r>
            <a:r>
              <a:rPr lang="en-US" dirty="0" err="1"/>
              <a:t>N.Style</a:t>
            </a:r>
            <a:r>
              <a:rPr lang="en-US" dirty="0"/>
              <a:t> from </a:t>
            </a:r>
            <a:r>
              <a:rPr lang="en-US" dirty="0" err="1"/>
              <a:t>NounProject.com</a:t>
            </a:r>
            <a:endParaRPr lang="en-US" dirty="0"/>
          </a:p>
        </p:txBody>
      </p:sp>
    </p:spTree>
    <p:extLst>
      <p:ext uri="{BB962C8B-B14F-4D97-AF65-F5344CB8AC3E}">
        <p14:creationId xmlns:p14="http://schemas.microsoft.com/office/powerpoint/2010/main" val="324482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b="0" i="0" u="none" strike="noStrike" dirty="0">
                <a:effectLst/>
                <a:latin typeface="+mn-lt"/>
                <a:ea typeface="+mn-ea"/>
                <a:cs typeface="+mn-cs"/>
                <a:sym typeface="Calibri"/>
              </a:rPr>
              <a:t>Yes! She needs testing for chlamydia &amp; gonorrhea (level B recommendation), &amp; HIV (level A recommendation). Routine screening for syphilis isn’t recommended for non-pregnant, low-risk people, but should be considered (level A recommendation) depending on your local epidemiology, practice setting, or her sexual history.</a:t>
            </a:r>
          </a:p>
          <a:p>
            <a:endParaRPr lang="en-US" dirty="0"/>
          </a:p>
          <a:p>
            <a:r>
              <a:rPr lang="en-US" dirty="0"/>
              <a:t>Photo Credit: </a:t>
            </a:r>
          </a:p>
          <a:p>
            <a:r>
              <a:rPr lang="en-US" dirty="0"/>
              <a:t>- </a:t>
            </a:r>
            <a:r>
              <a:rPr lang="en-US" sz="2400" dirty="0">
                <a:solidFill>
                  <a:schemeClr val="bg2"/>
                </a:solidFill>
              </a:rPr>
              <a:t>Teenage Girl Wearing Eyeglasses Sitting At Desk In Classroom In High School by Jacob Lund Photography from </a:t>
            </a:r>
            <a:r>
              <a:rPr lang="en-US" sz="2400" dirty="0" err="1">
                <a:solidFill>
                  <a:schemeClr val="bg2"/>
                </a:solidFill>
              </a:rPr>
              <a:t>NounProject.com</a:t>
            </a:r>
            <a:endParaRPr lang="en-US" dirty="0"/>
          </a:p>
        </p:txBody>
      </p:sp>
    </p:spTree>
    <p:extLst>
      <p:ext uri="{BB962C8B-B14F-4D97-AF65-F5344CB8AC3E}">
        <p14:creationId xmlns:p14="http://schemas.microsoft.com/office/powerpoint/2010/main" val="400755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7" name="Picture Placeholder 7"/>
          <p:cNvSpPr>
            <a:spLocks noGrp="1"/>
          </p:cNvSpPr>
          <p:nvPr>
            <p:ph type="pic" sz="half" idx="13"/>
          </p:nvPr>
        </p:nvSpPr>
        <p:spPr>
          <a:xfrm>
            <a:off x="0" y="2"/>
            <a:ext cx="24384000" cy="4180112"/>
          </a:xfrm>
          <a:prstGeom prst="rect">
            <a:avLst/>
          </a:prstGeom>
          <a:ln w="12700"/>
        </p:spPr>
        <p:txBody>
          <a:bodyPr tIns="45719" bIns="45719">
            <a:noAutofit/>
          </a:bodyPr>
          <a:lstStyle/>
          <a:p>
            <a:endParaRPr/>
          </a:p>
        </p:txBody>
      </p:sp>
      <p:sp>
        <p:nvSpPr>
          <p:cNvPr id="98"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7_Title Slide">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5" name="Picture Placeholder 7"/>
          <p:cNvSpPr>
            <a:spLocks noGrp="1"/>
          </p:cNvSpPr>
          <p:nvPr>
            <p:ph type="pic" sz="half" idx="13"/>
          </p:nvPr>
        </p:nvSpPr>
        <p:spPr>
          <a:xfrm>
            <a:off x="12192000" y="541746"/>
            <a:ext cx="11791306" cy="6570254"/>
          </a:xfrm>
          <a:prstGeom prst="rect">
            <a:avLst/>
          </a:prstGeom>
          <a:ln w="12700"/>
        </p:spPr>
        <p:txBody>
          <a:bodyPr tIns="45719" bIns="45719">
            <a:noAutofit/>
          </a:bodyPr>
          <a:lstStyle/>
          <a:p>
            <a:endParaRPr/>
          </a:p>
        </p:txBody>
      </p:sp>
      <p:sp>
        <p:nvSpPr>
          <p:cNvPr id="176" name="Title Text"/>
          <p:cNvSpPr txBox="1">
            <a:spLocks noGrp="1"/>
          </p:cNvSpPr>
          <p:nvPr>
            <p:ph type="title"/>
          </p:nvPr>
        </p:nvSpPr>
        <p:spPr>
          <a:xfrm>
            <a:off x="1422400" y="2815771"/>
            <a:ext cx="9550400" cy="2685141"/>
          </a:xfrm>
          <a:prstGeom prst="rect">
            <a:avLst/>
          </a:prstGeom>
        </p:spPr>
        <p:txBody>
          <a:bodyPr/>
          <a:lstStyle>
            <a:lvl1pPr algn="r">
              <a:defRPr sz="8000"/>
            </a:lvl1pPr>
          </a:lstStyle>
          <a:p>
            <a:r>
              <a:t>Title Text</a:t>
            </a:r>
          </a:p>
        </p:txBody>
      </p:sp>
      <p:sp>
        <p:nvSpPr>
          <p:cNvPr id="177" name="Picture Placeholder 7"/>
          <p:cNvSpPr>
            <a:spLocks noGrp="1"/>
          </p:cNvSpPr>
          <p:nvPr>
            <p:ph type="pic" sz="quarter" idx="14"/>
          </p:nvPr>
        </p:nvSpPr>
        <p:spPr>
          <a:xfrm>
            <a:off x="16778513" y="7402286"/>
            <a:ext cx="7204791" cy="5771968"/>
          </a:xfrm>
          <a:prstGeom prst="rect">
            <a:avLst/>
          </a:prstGeom>
          <a:ln w="12700"/>
        </p:spPr>
        <p:txBody>
          <a:bodyPr tIns="45719" bIns="45719">
            <a:noAutofit/>
          </a:bodyPr>
          <a:lstStyle/>
          <a:p>
            <a:endParaRPr/>
          </a:p>
        </p:txBody>
      </p:sp>
      <p:sp>
        <p:nvSpPr>
          <p:cNvPr id="178" name="Picture Placeholder 7"/>
          <p:cNvSpPr>
            <a:spLocks noGrp="1"/>
          </p:cNvSpPr>
          <p:nvPr>
            <p:ph type="pic" sz="quarter" idx="15"/>
          </p:nvPr>
        </p:nvSpPr>
        <p:spPr>
          <a:xfrm>
            <a:off x="12192000" y="7402286"/>
            <a:ext cx="4274457" cy="5771968"/>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1_Title Slide">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 name="Title Text"/>
          <p:cNvSpPr txBox="1">
            <a:spLocks noGrp="1"/>
          </p:cNvSpPr>
          <p:nvPr>
            <p:ph type="title" hasCustomPrompt="1"/>
          </p:nvPr>
        </p:nvSpPr>
        <p:spPr>
          <a:xfrm>
            <a:off x="14711765" y="3378200"/>
            <a:ext cx="7493413" cy="2997200"/>
          </a:xfrm>
          <a:prstGeom prst="rect">
            <a:avLst/>
          </a:prstGeom>
        </p:spPr>
        <p:txBody>
          <a:bodyPr/>
          <a:lstStyle>
            <a:lvl1pPr>
              <a:defRPr sz="8000" b="0"/>
            </a:lvl1pPr>
          </a:lstStyle>
          <a:p>
            <a:r>
              <a:rPr lang="en-US" dirty="0"/>
              <a:t>TITLE TEXT</a:t>
            </a:r>
          </a:p>
        </p:txBody>
      </p:sp>
      <p:sp>
        <p:nvSpPr>
          <p:cNvPr id="217" name="Picture Placeholder 7"/>
          <p:cNvSpPr>
            <a:spLocks noGrp="1"/>
          </p:cNvSpPr>
          <p:nvPr>
            <p:ph type="pic" sz="quarter" idx="13"/>
          </p:nvPr>
        </p:nvSpPr>
        <p:spPr>
          <a:xfrm>
            <a:off x="2476500" y="2403568"/>
            <a:ext cx="7085511" cy="9170125"/>
          </a:xfrm>
          <a:prstGeom prst="rect">
            <a:avLst/>
          </a:prstGeom>
          <a:ln w="12700"/>
        </p:spPr>
        <p:txBody>
          <a:bodyPr tIns="45719" bIns="45719">
            <a:noAutofit/>
          </a:bodyPr>
          <a:lstStyle/>
          <a:p>
            <a:endParaRPr/>
          </a:p>
        </p:txBody>
      </p:sp>
      <p:sp>
        <p:nvSpPr>
          <p:cNvPr id="218" name="Picture Placeholder 7"/>
          <p:cNvSpPr>
            <a:spLocks noGrp="1"/>
          </p:cNvSpPr>
          <p:nvPr>
            <p:ph type="pic" sz="quarter" idx="14"/>
          </p:nvPr>
        </p:nvSpPr>
        <p:spPr>
          <a:xfrm>
            <a:off x="9163047" y="2238375"/>
            <a:ext cx="4724403" cy="10048876"/>
          </a:xfrm>
          <a:prstGeom prst="rect">
            <a:avLst/>
          </a:prstGeom>
          <a:ln w="12700"/>
        </p:spPr>
        <p:txBody>
          <a:bodyPr tIns="45719" bIns="4571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8" r:id="rId5"/>
    <p:sldLayoutId id="2147483663" r:id="rId6"/>
    <p:sldLayoutId id="2147483666" r:id="rId7"/>
    <p:sldLayoutId id="2147483668" r:id="rId8"/>
    <p:sldLayoutId id="2147483670" r:id="rId9"/>
    <p:sldLayoutId id="2147483673" r:id="rId10"/>
    <p:sldLayoutId id="2147483674"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www.youtube.com/embed/OP9klE0JLLU?feature=oembed" TargetMode="External"/><Relationship Id="rId5" Type="http://schemas.openxmlformats.org/officeDocument/2006/relationships/image" Target="../media/image23.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50.png"/><Relationship Id="rId5" Type="http://schemas.openxmlformats.org/officeDocument/2006/relationships/customXml" Target="../ink/ink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NULL"/><Relationship Id="rId4" Type="http://schemas.openxmlformats.org/officeDocument/2006/relationships/customXml" Target="../ink/ink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customXml" Target="../ink/ink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NULL"/><Relationship Id="rId4" Type="http://schemas.openxmlformats.org/officeDocument/2006/relationships/customXml" Target="../ink/ink8.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8.png"/><Relationship Id="rId4" Type="http://schemas.openxmlformats.org/officeDocument/2006/relationships/customXml" Target="../ink/ink9.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NULL"/><Relationship Id="rId4" Type="http://schemas.openxmlformats.org/officeDocument/2006/relationships/customXml" Target="../ink/ink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customXml" Target="../ink/ink1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NULL"/><Relationship Id="rId4" Type="http://schemas.openxmlformats.org/officeDocument/2006/relationships/customXml" Target="../ink/ink12.xml"/></Relationships>
</file>

<file path=ppt/slides/_rels/slide3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29.png"/><Relationship Id="rId4" Type="http://schemas.openxmlformats.org/officeDocument/2006/relationships/customXml" Target="../ink/ink14.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hyperlink" Target="https://familydoctor.org/" TargetMode="External"/><Relationship Id="rId3" Type="http://schemas.microsoft.com/office/2007/relationships/hdphoto" Target="../media/hdphoto1.wdp"/><Relationship Id="rId7" Type="http://schemas.openxmlformats.org/officeDocument/2006/relationships/hyperlink" Target="https://www.cdc.gov/vaccines/schedules/hcp/index.html" TargetMode="External"/><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hyperlink" Target="https://www.uspreventiveservicestaskforce.org/" TargetMode="External"/><Relationship Id="rId5" Type="http://schemas.openxmlformats.org/officeDocument/2006/relationships/image" Target="../media/image52.png"/><Relationship Id="rId4" Type="http://schemas.openxmlformats.org/officeDocument/2006/relationships/customXml" Target="../ink/ink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140.png"/><Relationship Id="rId5" Type="http://schemas.openxmlformats.org/officeDocument/2006/relationships/customXml" Target="../ink/ink1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NULL"/><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hyperlink" Target="https://genderphotos.vice.com/#Health"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Physician doing routine check up of hospitalized patient">
            <a:extLst>
              <a:ext uri="{FF2B5EF4-FFF2-40B4-BE49-F238E27FC236}">
                <a16:creationId xmlns:a16="http://schemas.microsoft.com/office/drawing/2014/main" id="{C131D303-14C2-7043-91B5-E69C7F4576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52" r="35390"/>
          <a:stretch/>
        </p:blipFill>
        <p:spPr bwMode="auto">
          <a:xfrm>
            <a:off x="17068800" y="0"/>
            <a:ext cx="7332590" cy="13716000"/>
          </a:xfrm>
          <a:prstGeom prst="rect">
            <a:avLst/>
          </a:prstGeom>
          <a:noFill/>
          <a:extLst>
            <a:ext uri="{909E8E84-426E-40DD-AFC4-6F175D3DCCD1}">
              <a14:hiddenFill xmlns:a14="http://schemas.microsoft.com/office/drawing/2010/main">
                <a:solidFill>
                  <a:srgbClr val="FFFFFF"/>
                </a:solidFill>
              </a14:hiddenFill>
            </a:ext>
          </a:extLst>
        </p:spPr>
      </p:pic>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5">
            <a:alphaModFix amt="50000"/>
            <a:extLst>
              <a:ext uri="{28A0092B-C50C-407E-A947-70E740481C1C}">
                <a14:useLocalDpi xmlns:a14="http://schemas.microsoft.com/office/drawing/2010/main" val="0"/>
              </a:ext>
            </a:extLst>
          </a:blip>
          <a:srcRect l="50740" r="1"/>
          <a:stretch/>
        </p:blipFill>
        <p:spPr>
          <a:xfrm>
            <a:off x="16992600" y="-802678"/>
            <a:ext cx="7547133" cy="15321355"/>
          </a:xfrm>
          <a:prstGeom prst="rect">
            <a:avLst/>
          </a:prstGeom>
        </p:spPr>
      </p:pic>
      <p:sp>
        <p:nvSpPr>
          <p:cNvPr id="2" name="TextBox 1">
            <a:extLst>
              <a:ext uri="{FF2B5EF4-FFF2-40B4-BE49-F238E27FC236}">
                <a16:creationId xmlns:a16="http://schemas.microsoft.com/office/drawing/2014/main" id="{43813877-FB6D-D445-9AB9-4ED4494A47D3}"/>
              </a:ext>
            </a:extLst>
          </p:cNvPr>
          <p:cNvSpPr txBox="1"/>
          <p:nvPr/>
        </p:nvSpPr>
        <p:spPr>
          <a:xfrm>
            <a:off x="18779825" y="13408224"/>
            <a:ext cx="5759908"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Physician Doing Routine Check Up Of Hospitalized Patient by Jacob Lund Photography from </a:t>
            </a:r>
            <a:r>
              <a:rPr lang="en-US" sz="1000" dirty="0" err="1">
                <a:solidFill>
                  <a:schemeClr val="bg2"/>
                </a:solidFill>
              </a:rPr>
              <a:t>NounProject.com</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bg2"/>
              </a:solidFill>
              <a:effectLst/>
              <a:uFillTx/>
              <a:latin typeface="+mj-lt"/>
              <a:ea typeface="+mj-ea"/>
              <a:cs typeface="+mj-cs"/>
              <a:sym typeface="Helvetica"/>
            </a:endParaRPr>
          </a:p>
        </p:txBody>
      </p:sp>
      <p:sp>
        <p:nvSpPr>
          <p:cNvPr id="11" name="Title 3">
            <a:extLst>
              <a:ext uri="{FF2B5EF4-FFF2-40B4-BE49-F238E27FC236}">
                <a16:creationId xmlns:a16="http://schemas.microsoft.com/office/drawing/2014/main" id="{074CA30A-4D52-DD40-B7C5-8CA4101C5D79}"/>
              </a:ext>
            </a:extLst>
          </p:cNvPr>
          <p:cNvSpPr txBox="1">
            <a:spLocks/>
          </p:cNvSpPr>
          <p:nvPr/>
        </p:nvSpPr>
        <p:spPr>
          <a:xfrm>
            <a:off x="1090612" y="5010523"/>
            <a:ext cx="15189563" cy="68802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7500"/>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4500"/>
              </a:lnSpc>
            </a:pPr>
            <a:r>
              <a:rPr lang="en-US" sz="16500">
                <a:solidFill>
                  <a:schemeClr val="tx1"/>
                </a:solidFill>
              </a:rPr>
              <a:t>WELL-PERSON </a:t>
            </a:r>
            <a:r>
              <a:rPr lang="en-US" sz="16500" dirty="0">
                <a:solidFill>
                  <a:schemeClr val="tx1"/>
                </a:solidFill>
              </a:rPr>
              <a:t>EXAM</a:t>
            </a:r>
          </a:p>
        </p:txBody>
      </p:sp>
      <p:sp>
        <p:nvSpPr>
          <p:cNvPr id="12" name="Title 3">
            <a:extLst>
              <a:ext uri="{FF2B5EF4-FFF2-40B4-BE49-F238E27FC236}">
                <a16:creationId xmlns:a16="http://schemas.microsoft.com/office/drawing/2014/main" id="{C3D30C25-7A16-344D-A51A-542D45B7E2D8}"/>
              </a:ext>
            </a:extLst>
          </p:cNvPr>
          <p:cNvSpPr txBox="1">
            <a:spLocks/>
          </p:cNvSpPr>
          <p:nvPr/>
        </p:nvSpPr>
        <p:spPr>
          <a:xfrm>
            <a:off x="1090612" y="10310872"/>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RETHINKING THE CHECK UP</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891" t="48915" r="48704" b="1"/>
          <a:stretch/>
        </p:blipFill>
        <p:spPr>
          <a:xfrm rot="10800000">
            <a:off x="-193117" y="7929557"/>
            <a:ext cx="6341071" cy="6090493"/>
          </a:xfrm>
          <a:prstGeom prst="rect">
            <a:avLst/>
          </a:prstGeom>
        </p:spPr>
      </p:pic>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51292" r="3" b="-730"/>
          <a:stretch/>
        </p:blipFill>
        <p:spPr>
          <a:xfrm rot="5400000">
            <a:off x="12947271" y="-3632061"/>
            <a:ext cx="6858001" cy="14183517"/>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551" name="Title 4"/>
          <p:cNvSpPr txBox="1">
            <a:spLocks noGrp="1"/>
          </p:cNvSpPr>
          <p:nvPr>
            <p:ph type="title"/>
          </p:nvPr>
        </p:nvSpPr>
        <p:spPr>
          <a:xfrm>
            <a:off x="3347424" y="5546127"/>
            <a:ext cx="4034741" cy="2685141"/>
          </a:xfrm>
          <a:prstGeom prst="rect">
            <a:avLst/>
          </a:prstGeom>
        </p:spPr>
        <p:txBody>
          <a:bodyPr>
            <a:normAutofit fontScale="90000"/>
          </a:bodyPr>
          <a:lstStyle/>
          <a:p>
            <a:r>
              <a:rPr lang="en-US" b="0" dirty="0"/>
              <a:t>Does Lucia need STI testing?</a:t>
            </a:r>
          </a:p>
        </p:txBody>
      </p:sp>
      <p:sp>
        <p:nvSpPr>
          <p:cNvPr id="4" name="TextBox 3">
            <a:extLst>
              <a:ext uri="{FF2B5EF4-FFF2-40B4-BE49-F238E27FC236}">
                <a16:creationId xmlns:a16="http://schemas.microsoft.com/office/drawing/2014/main" id="{5D9600C6-98B8-7541-9678-C9FDA1D9AC50}"/>
              </a:ext>
            </a:extLst>
          </p:cNvPr>
          <p:cNvSpPr txBox="1"/>
          <p:nvPr/>
        </p:nvSpPr>
        <p:spPr>
          <a:xfrm>
            <a:off x="20666318" y="13243305"/>
            <a:ext cx="371768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Teenage Girl Wearing Eyeglasses Sitting At Desk In Classroom</a:t>
            </a:r>
          </a:p>
          <a:p>
            <a:r>
              <a:rPr lang="en-US" sz="1000" dirty="0">
                <a:solidFill>
                  <a:schemeClr val="tx1"/>
                </a:solidFill>
              </a:rPr>
              <a:t> In High School by Jacob Lund Photography from </a:t>
            </a:r>
            <a:r>
              <a:rPr lang="en-US" sz="1000" dirty="0" err="1">
                <a:solidFill>
                  <a:schemeClr val="tx1"/>
                </a:solidFill>
              </a:rPr>
              <a:t>NounProject.com</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0242" name="Picture 2" descr="Teenage girl wearing eyeglasses sitting at desk in classroom in high school">
            <a:extLst>
              <a:ext uri="{FF2B5EF4-FFF2-40B4-BE49-F238E27FC236}">
                <a16:creationId xmlns:a16="http://schemas.microsoft.com/office/drawing/2014/main" id="{672EFD74-D1F9-AD42-8DB9-4BA26D48F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5337" y="2475186"/>
            <a:ext cx="13141871" cy="876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929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51292" r="3" b="-730"/>
          <a:stretch/>
        </p:blipFill>
        <p:spPr>
          <a:xfrm rot="10800000">
            <a:off x="19104886" y="1870392"/>
            <a:ext cx="5279114" cy="10918109"/>
          </a:xfrm>
          <a:prstGeom prst="rect">
            <a:avLst/>
          </a:prstGeom>
        </p:spPr>
      </p:pic>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891" t="48915" r="48704" b="1"/>
          <a:stretch/>
        </p:blipFill>
        <p:spPr>
          <a:xfrm rot="16200000">
            <a:off x="-408417" y="-163592"/>
            <a:ext cx="6341071" cy="6090493"/>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552" name="TextBox 8"/>
          <p:cNvSpPr txBox="1"/>
          <p:nvPr/>
        </p:nvSpPr>
        <p:spPr>
          <a:xfrm>
            <a:off x="16655576" y="7438563"/>
            <a:ext cx="5128724" cy="221598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tx1"/>
                </a:solidFill>
                <a:latin typeface="Tw Cen MT" panose="020B0602020104020603" pitchFamily="34" charset="77"/>
              </a:rPr>
              <a:t>Preexposure prophylaxis against HIV</a:t>
            </a:r>
            <a:endParaRPr sz="4400" b="1" dirty="0">
              <a:solidFill>
                <a:schemeClr val="tx1"/>
              </a:solidFill>
              <a:latin typeface="Tw Cen MT" panose="020B0602020104020603" pitchFamily="34" charset="77"/>
            </a:endParaRPr>
          </a:p>
        </p:txBody>
      </p:sp>
      <p:sp>
        <p:nvSpPr>
          <p:cNvPr id="551" name="Title 4"/>
          <p:cNvSpPr txBox="1">
            <a:spLocks noGrp="1"/>
          </p:cNvSpPr>
          <p:nvPr>
            <p:ph type="title"/>
          </p:nvPr>
        </p:nvSpPr>
        <p:spPr>
          <a:xfrm>
            <a:off x="16655575" y="4644306"/>
            <a:ext cx="5690181" cy="2685141"/>
          </a:xfrm>
          <a:prstGeom prst="rect">
            <a:avLst/>
          </a:prstGeom>
        </p:spPr>
        <p:txBody>
          <a:bodyPr>
            <a:normAutofit/>
          </a:bodyPr>
          <a:lstStyle/>
          <a:p>
            <a:r>
              <a:rPr lang="en-US" b="0" dirty="0"/>
              <a:t>Counsel on </a:t>
            </a:r>
            <a:r>
              <a:rPr lang="en-US" b="0" dirty="0" err="1"/>
              <a:t>PrEP</a:t>
            </a:r>
            <a:endParaRPr lang="en-US" b="0" dirty="0"/>
          </a:p>
        </p:txBody>
      </p:sp>
      <p:sp>
        <p:nvSpPr>
          <p:cNvPr id="4" name="TextBox 3">
            <a:extLst>
              <a:ext uri="{FF2B5EF4-FFF2-40B4-BE49-F238E27FC236}">
                <a16:creationId xmlns:a16="http://schemas.microsoft.com/office/drawing/2014/main" id="{5D9600C6-98B8-7541-9678-C9FDA1D9AC50}"/>
              </a:ext>
            </a:extLst>
          </p:cNvPr>
          <p:cNvSpPr txBox="1"/>
          <p:nvPr/>
        </p:nvSpPr>
        <p:spPr>
          <a:xfrm>
            <a:off x="20762476" y="13377448"/>
            <a:ext cx="362951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https://</a:t>
            </a:r>
            <a:r>
              <a:rPr lang="en-US" sz="1000" dirty="0" err="1">
                <a:solidFill>
                  <a:schemeClr val="tx1"/>
                </a:solidFill>
              </a:rPr>
              <a:t>flickr.com</a:t>
            </a:r>
            <a:r>
              <a:rPr lang="en-US" sz="1000" dirty="0">
                <a:solidFill>
                  <a:schemeClr val="tx1"/>
                </a:solidFill>
              </a:rPr>
              <a:t>/photos/54591706@N02/32514377531</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1268" name="Picture 4">
            <a:extLst>
              <a:ext uri="{FF2B5EF4-FFF2-40B4-BE49-F238E27FC236}">
                <a16:creationId xmlns:a16="http://schemas.microsoft.com/office/drawing/2014/main" id="{149B5109-A48D-C344-A83A-4A1C2C9AD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174" y="2238156"/>
            <a:ext cx="13973065" cy="923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9376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31636C-0699-3D48-B506-8678EE31ADC8}"/>
              </a:ext>
            </a:extLst>
          </p:cNvPr>
          <p:cNvSpPr/>
          <p:nvPr/>
        </p:nvSpPr>
        <p:spPr>
          <a:xfrm>
            <a:off x="13836493" y="-42813"/>
            <a:ext cx="8860425" cy="13898880"/>
          </a:xfrm>
          <a:prstGeom prst="rect">
            <a:avLst/>
          </a:prstGeom>
          <a:solidFill>
            <a:schemeClr val="accent3">
              <a:alpha val="69818"/>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891" t="48915" r="48704" b="1"/>
          <a:stretch/>
        </p:blipFill>
        <p:spPr>
          <a:xfrm rot="16200000">
            <a:off x="-391549" y="-102080"/>
            <a:ext cx="7572592" cy="7273348"/>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551" name="Title 4"/>
          <p:cNvSpPr txBox="1">
            <a:spLocks noGrp="1"/>
          </p:cNvSpPr>
          <p:nvPr>
            <p:ph type="title"/>
          </p:nvPr>
        </p:nvSpPr>
        <p:spPr>
          <a:xfrm>
            <a:off x="4946493" y="5480400"/>
            <a:ext cx="5690181" cy="2685141"/>
          </a:xfrm>
          <a:prstGeom prst="rect">
            <a:avLst/>
          </a:prstGeom>
        </p:spPr>
        <p:txBody>
          <a:bodyPr>
            <a:normAutofit fontScale="90000"/>
          </a:bodyPr>
          <a:lstStyle/>
          <a:p>
            <a:r>
              <a:rPr lang="en-US" b="0" dirty="0"/>
              <a:t>What About Contraception?</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51292" t="-1" r="3" b="49736"/>
          <a:stretch/>
        </p:blipFill>
        <p:spPr>
          <a:xfrm rot="16200000">
            <a:off x="7095892" y="6749020"/>
            <a:ext cx="6806759" cy="7024719"/>
          </a:xfrm>
          <a:prstGeom prst="rect">
            <a:avLst/>
          </a:prstGeom>
        </p:spPr>
      </p:pic>
      <p:pic>
        <p:nvPicPr>
          <p:cNvPr id="3" name="Picture 2">
            <a:extLst>
              <a:ext uri="{FF2B5EF4-FFF2-40B4-BE49-F238E27FC236}">
                <a16:creationId xmlns:a16="http://schemas.microsoft.com/office/drawing/2014/main" id="{9455C2D2-58A0-E74E-81A5-81A874642D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179602" y="2875890"/>
            <a:ext cx="8890000" cy="8890000"/>
          </a:xfrm>
          <a:prstGeom prst="rect">
            <a:avLst/>
          </a:prstGeom>
          <a:ln>
            <a:noFill/>
          </a:ln>
        </p:spPr>
      </p:pic>
    </p:spTree>
    <p:extLst>
      <p:ext uri="{BB962C8B-B14F-4D97-AF65-F5344CB8AC3E}">
        <p14:creationId xmlns:p14="http://schemas.microsoft.com/office/powerpoint/2010/main" val="114632304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A847C53-38B0-6D40-BEDB-1CC507638327}"/>
              </a:ext>
            </a:extLst>
          </p:cNvPr>
          <p:cNvPicPr>
            <a:picLocks noChangeAspect="1"/>
          </p:cNvPicPr>
          <p:nvPr/>
        </p:nvPicPr>
        <p:blipFill rotWithShape="1">
          <a:blip r:embed="rId4">
            <a:alphaModFix amt="20000"/>
            <a:duotone>
              <a:schemeClr val="accent5">
                <a:shade val="45000"/>
                <a:satMod val="135000"/>
              </a:schemeClr>
              <a:prstClr val="white"/>
            </a:duotone>
            <a:extLst>
              <a:ext uri="{28A0092B-C50C-407E-A947-70E740481C1C}">
                <a14:useLocalDpi xmlns:a14="http://schemas.microsoft.com/office/drawing/2010/main" val="0"/>
              </a:ext>
            </a:extLst>
          </a:blip>
          <a:srcRect l="4457" r="4830"/>
          <a:stretch/>
        </p:blipFill>
        <p:spPr>
          <a:xfrm>
            <a:off x="2677886" y="-3246304"/>
            <a:ext cx="18331897" cy="20208607"/>
          </a:xfrm>
          <a:prstGeom prst="rect">
            <a:avLst/>
          </a:prstGeom>
        </p:spPr>
      </p:pic>
      <p:sp>
        <p:nvSpPr>
          <p:cNvPr id="381" name="Rectangle 7"/>
          <p:cNvSpPr txBox="1">
            <a:spLocks noGrp="1"/>
          </p:cNvSpPr>
          <p:nvPr>
            <p:ph type="sldNum" sz="quarter" idx="2"/>
          </p:nvPr>
        </p:nvSpPr>
        <p:spPr>
          <a:xfrm>
            <a:off x="0" y="12718620"/>
            <a:ext cx="1163681" cy="8408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dirty="0"/>
          </a:p>
        </p:txBody>
      </p:sp>
      <p:sp>
        <p:nvSpPr>
          <p:cNvPr id="384" name="Title 8"/>
          <p:cNvSpPr txBox="1">
            <a:spLocks noGrp="1"/>
          </p:cNvSpPr>
          <p:nvPr>
            <p:ph type="title"/>
          </p:nvPr>
        </p:nvSpPr>
        <p:spPr>
          <a:xfrm>
            <a:off x="4793672" y="377594"/>
            <a:ext cx="14796656" cy="1275856"/>
          </a:xfrm>
          <a:prstGeom prst="rect">
            <a:avLst/>
          </a:prstGeom>
        </p:spPr>
        <p:txBody>
          <a:bodyPr>
            <a:noAutofit/>
          </a:bodyPr>
          <a:lstStyle/>
          <a:p>
            <a:r>
              <a:rPr lang="en-US" b="0" dirty="0"/>
              <a:t>Patient Centered Counseling</a:t>
            </a:r>
          </a:p>
        </p:txBody>
      </p:sp>
      <p:sp>
        <p:nvSpPr>
          <p:cNvPr id="8" name="TextBox 10">
            <a:extLst>
              <a:ext uri="{FF2B5EF4-FFF2-40B4-BE49-F238E27FC236}">
                <a16:creationId xmlns:a16="http://schemas.microsoft.com/office/drawing/2014/main" id="{B39E164A-7ABE-A444-8C6A-27BB4474F21D}"/>
              </a:ext>
            </a:extLst>
          </p:cNvPr>
          <p:cNvSpPr txBox="1"/>
          <p:nvPr/>
        </p:nvSpPr>
        <p:spPr>
          <a:xfrm>
            <a:off x="9898134" y="1400266"/>
            <a:ext cx="4587732" cy="1107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182878" bIns="182878" anchor="ctr">
            <a:spAutoFit/>
          </a:bodyPr>
          <a:lstStyle>
            <a:lvl1pPr algn="r">
              <a:lnSpc>
                <a:spcPct val="150000"/>
              </a:lnSpc>
              <a:defRPr sz="2400"/>
            </a:lvl1pPr>
          </a:lstStyle>
          <a:p>
            <a:pPr>
              <a:lnSpc>
                <a:spcPct val="100000"/>
              </a:lnSpc>
            </a:pPr>
            <a:r>
              <a:rPr lang="en-US" sz="4800" dirty="0">
                <a:solidFill>
                  <a:schemeClr val="tx1"/>
                </a:solidFill>
                <a:latin typeface="Tw Cen MT" panose="020B0602020104020603" pitchFamily="34" charset="77"/>
              </a:rPr>
              <a:t>10 minute video</a:t>
            </a:r>
            <a:endParaRPr sz="4800" dirty="0">
              <a:solidFill>
                <a:schemeClr val="tx1"/>
              </a:solidFill>
              <a:latin typeface="Tw Cen MT" panose="020B0602020104020603" pitchFamily="34" charset="77"/>
            </a:endParaRPr>
          </a:p>
        </p:txBody>
      </p:sp>
      <p:grpSp>
        <p:nvGrpSpPr>
          <p:cNvPr id="15" name="Group 123">
            <a:extLst>
              <a:ext uri="{FF2B5EF4-FFF2-40B4-BE49-F238E27FC236}">
                <a16:creationId xmlns:a16="http://schemas.microsoft.com/office/drawing/2014/main" id="{E42DD3DB-9B2F-544E-B415-F350DAFB112C}"/>
              </a:ext>
            </a:extLst>
          </p:cNvPr>
          <p:cNvGrpSpPr/>
          <p:nvPr/>
        </p:nvGrpSpPr>
        <p:grpSpPr>
          <a:xfrm>
            <a:off x="22551584" y="12000162"/>
            <a:ext cx="1554525" cy="1574254"/>
            <a:chOff x="0" y="0"/>
            <a:chExt cx="229766" cy="277024"/>
          </a:xfrm>
          <a:solidFill>
            <a:schemeClr val="tx1"/>
          </a:solidFill>
        </p:grpSpPr>
        <p:sp>
          <p:nvSpPr>
            <p:cNvPr id="16" name="Freeform 780">
              <a:extLst>
                <a:ext uri="{FF2B5EF4-FFF2-40B4-BE49-F238E27FC236}">
                  <a16:creationId xmlns:a16="http://schemas.microsoft.com/office/drawing/2014/main" id="{C70D4030-307A-9948-BCF0-39B38B2589C5}"/>
                </a:ext>
              </a:extLst>
            </p:cNvPr>
            <p:cNvSpPr/>
            <p:nvPr/>
          </p:nvSpPr>
          <p:spPr>
            <a:xfrm>
              <a:off x="0" y="117115"/>
              <a:ext cx="229767" cy="159910"/>
            </a:xfrm>
            <a:custGeom>
              <a:avLst/>
              <a:gdLst/>
              <a:ahLst/>
              <a:cxnLst>
                <a:cxn ang="0">
                  <a:pos x="wd2" y="hd2"/>
                </a:cxn>
                <a:cxn ang="5400000">
                  <a:pos x="wd2" y="hd2"/>
                </a:cxn>
                <a:cxn ang="10800000">
                  <a:pos x="wd2" y="hd2"/>
                </a:cxn>
                <a:cxn ang="16200000">
                  <a:pos x="wd2" y="hd2"/>
                </a:cxn>
              </a:cxnLst>
              <a:rect l="0" t="0" r="r" b="b"/>
              <a:pathLst>
                <a:path w="21600" h="21600" extrusionOk="0">
                  <a:moveTo>
                    <a:pt x="21207" y="3411"/>
                  </a:moveTo>
                  <a:cubicBezTo>
                    <a:pt x="21076" y="2653"/>
                    <a:pt x="20815" y="1895"/>
                    <a:pt x="20422" y="1326"/>
                  </a:cubicBezTo>
                  <a:cubicBezTo>
                    <a:pt x="20029" y="758"/>
                    <a:pt x="19505" y="379"/>
                    <a:pt x="18851" y="379"/>
                  </a:cubicBezTo>
                  <a:cubicBezTo>
                    <a:pt x="17149" y="0"/>
                    <a:pt x="14400" y="0"/>
                    <a:pt x="10865" y="0"/>
                  </a:cubicBezTo>
                  <a:cubicBezTo>
                    <a:pt x="7200" y="0"/>
                    <a:pt x="4582" y="0"/>
                    <a:pt x="2749" y="379"/>
                  </a:cubicBezTo>
                  <a:cubicBezTo>
                    <a:pt x="2225" y="379"/>
                    <a:pt x="1702" y="758"/>
                    <a:pt x="1309" y="1326"/>
                  </a:cubicBezTo>
                  <a:cubicBezTo>
                    <a:pt x="916" y="1895"/>
                    <a:pt x="524" y="2653"/>
                    <a:pt x="393" y="3411"/>
                  </a:cubicBezTo>
                  <a:cubicBezTo>
                    <a:pt x="131" y="5116"/>
                    <a:pt x="0" y="7579"/>
                    <a:pt x="0" y="10800"/>
                  </a:cubicBezTo>
                  <a:cubicBezTo>
                    <a:pt x="0" y="14211"/>
                    <a:pt x="131" y="16674"/>
                    <a:pt x="393" y="18189"/>
                  </a:cubicBezTo>
                  <a:cubicBezTo>
                    <a:pt x="524" y="18947"/>
                    <a:pt x="785" y="19705"/>
                    <a:pt x="1309" y="20274"/>
                  </a:cubicBezTo>
                  <a:cubicBezTo>
                    <a:pt x="1702" y="20842"/>
                    <a:pt x="2225" y="21221"/>
                    <a:pt x="2749" y="21221"/>
                  </a:cubicBezTo>
                  <a:cubicBezTo>
                    <a:pt x="4582" y="21600"/>
                    <a:pt x="7200" y="21600"/>
                    <a:pt x="10865" y="21600"/>
                  </a:cubicBezTo>
                  <a:cubicBezTo>
                    <a:pt x="14400" y="21600"/>
                    <a:pt x="17149" y="21600"/>
                    <a:pt x="18851" y="21221"/>
                  </a:cubicBezTo>
                  <a:cubicBezTo>
                    <a:pt x="19505" y="21221"/>
                    <a:pt x="20029" y="20842"/>
                    <a:pt x="20422" y="20274"/>
                  </a:cubicBezTo>
                  <a:cubicBezTo>
                    <a:pt x="20815" y="19705"/>
                    <a:pt x="21076" y="18947"/>
                    <a:pt x="21207" y="18189"/>
                  </a:cubicBezTo>
                  <a:cubicBezTo>
                    <a:pt x="21469" y="16484"/>
                    <a:pt x="21600" y="14021"/>
                    <a:pt x="21600" y="10800"/>
                  </a:cubicBezTo>
                  <a:cubicBezTo>
                    <a:pt x="21600" y="7389"/>
                    <a:pt x="21469" y="4926"/>
                    <a:pt x="21207" y="3411"/>
                  </a:cubicBezTo>
                  <a:close/>
                  <a:moveTo>
                    <a:pt x="6153" y="5495"/>
                  </a:moveTo>
                  <a:cubicBezTo>
                    <a:pt x="4713" y="5495"/>
                    <a:pt x="4713" y="5495"/>
                    <a:pt x="4713" y="5495"/>
                  </a:cubicBezTo>
                  <a:cubicBezTo>
                    <a:pt x="4713" y="17621"/>
                    <a:pt x="4713" y="17621"/>
                    <a:pt x="4713" y="17621"/>
                  </a:cubicBezTo>
                  <a:cubicBezTo>
                    <a:pt x="3142" y="17621"/>
                    <a:pt x="3142" y="17621"/>
                    <a:pt x="3142" y="17621"/>
                  </a:cubicBezTo>
                  <a:cubicBezTo>
                    <a:pt x="3142" y="5495"/>
                    <a:pt x="3142" y="5495"/>
                    <a:pt x="3142" y="5495"/>
                  </a:cubicBezTo>
                  <a:cubicBezTo>
                    <a:pt x="1702" y="5495"/>
                    <a:pt x="1702" y="5495"/>
                    <a:pt x="1702" y="5495"/>
                  </a:cubicBezTo>
                  <a:cubicBezTo>
                    <a:pt x="1702" y="3600"/>
                    <a:pt x="1702" y="3600"/>
                    <a:pt x="1702" y="3600"/>
                  </a:cubicBezTo>
                  <a:cubicBezTo>
                    <a:pt x="6153" y="3600"/>
                    <a:pt x="6153" y="3600"/>
                    <a:pt x="6153" y="3600"/>
                  </a:cubicBezTo>
                  <a:lnTo>
                    <a:pt x="6153" y="5495"/>
                  </a:lnTo>
                  <a:close/>
                  <a:moveTo>
                    <a:pt x="10080" y="17621"/>
                  </a:moveTo>
                  <a:cubicBezTo>
                    <a:pt x="8902" y="17621"/>
                    <a:pt x="8902" y="17621"/>
                    <a:pt x="8902" y="17621"/>
                  </a:cubicBezTo>
                  <a:cubicBezTo>
                    <a:pt x="8902" y="16484"/>
                    <a:pt x="8902" y="16484"/>
                    <a:pt x="8902" y="16484"/>
                  </a:cubicBezTo>
                  <a:cubicBezTo>
                    <a:pt x="8378" y="17242"/>
                    <a:pt x="7855" y="17621"/>
                    <a:pt x="7331" y="17621"/>
                  </a:cubicBezTo>
                  <a:cubicBezTo>
                    <a:pt x="6938" y="17621"/>
                    <a:pt x="6676" y="17432"/>
                    <a:pt x="6545" y="16863"/>
                  </a:cubicBezTo>
                  <a:cubicBezTo>
                    <a:pt x="6415" y="16674"/>
                    <a:pt x="6415" y="16105"/>
                    <a:pt x="6415" y="15347"/>
                  </a:cubicBezTo>
                  <a:cubicBezTo>
                    <a:pt x="6415" y="7200"/>
                    <a:pt x="6415" y="7200"/>
                    <a:pt x="6415" y="7200"/>
                  </a:cubicBezTo>
                  <a:cubicBezTo>
                    <a:pt x="7724" y="7200"/>
                    <a:pt x="7724" y="7200"/>
                    <a:pt x="7724" y="7200"/>
                  </a:cubicBezTo>
                  <a:cubicBezTo>
                    <a:pt x="7724" y="14779"/>
                    <a:pt x="7724" y="14779"/>
                    <a:pt x="7724" y="14779"/>
                  </a:cubicBezTo>
                  <a:cubicBezTo>
                    <a:pt x="7724" y="15347"/>
                    <a:pt x="7724" y="15537"/>
                    <a:pt x="7724" y="15537"/>
                  </a:cubicBezTo>
                  <a:cubicBezTo>
                    <a:pt x="7724" y="15916"/>
                    <a:pt x="7855" y="15916"/>
                    <a:pt x="7985" y="15916"/>
                  </a:cubicBezTo>
                  <a:cubicBezTo>
                    <a:pt x="8247" y="15916"/>
                    <a:pt x="8509" y="15726"/>
                    <a:pt x="8902" y="15158"/>
                  </a:cubicBezTo>
                  <a:cubicBezTo>
                    <a:pt x="8902" y="7200"/>
                    <a:pt x="8902" y="7200"/>
                    <a:pt x="8902" y="7200"/>
                  </a:cubicBezTo>
                  <a:cubicBezTo>
                    <a:pt x="10080" y="7200"/>
                    <a:pt x="10080" y="7200"/>
                    <a:pt x="10080" y="7200"/>
                  </a:cubicBezTo>
                  <a:lnTo>
                    <a:pt x="10080" y="17621"/>
                  </a:lnTo>
                  <a:close/>
                  <a:moveTo>
                    <a:pt x="15055" y="14400"/>
                  </a:moveTo>
                  <a:cubicBezTo>
                    <a:pt x="15055" y="15537"/>
                    <a:pt x="15055" y="16105"/>
                    <a:pt x="14924" y="16484"/>
                  </a:cubicBezTo>
                  <a:cubicBezTo>
                    <a:pt x="14793" y="17242"/>
                    <a:pt x="14400" y="17621"/>
                    <a:pt x="13876" y="17621"/>
                  </a:cubicBezTo>
                  <a:cubicBezTo>
                    <a:pt x="13484" y="17621"/>
                    <a:pt x="12960" y="17242"/>
                    <a:pt x="12567" y="16484"/>
                  </a:cubicBezTo>
                  <a:cubicBezTo>
                    <a:pt x="12567" y="17621"/>
                    <a:pt x="12567" y="17621"/>
                    <a:pt x="12567" y="17621"/>
                  </a:cubicBezTo>
                  <a:cubicBezTo>
                    <a:pt x="11258" y="17621"/>
                    <a:pt x="11258" y="17621"/>
                    <a:pt x="11258" y="17621"/>
                  </a:cubicBezTo>
                  <a:cubicBezTo>
                    <a:pt x="11258" y="3600"/>
                    <a:pt x="11258" y="3600"/>
                    <a:pt x="11258" y="3600"/>
                  </a:cubicBezTo>
                  <a:cubicBezTo>
                    <a:pt x="12567" y="3600"/>
                    <a:pt x="12567" y="3600"/>
                    <a:pt x="12567" y="3600"/>
                  </a:cubicBezTo>
                  <a:cubicBezTo>
                    <a:pt x="12567" y="8147"/>
                    <a:pt x="12567" y="8147"/>
                    <a:pt x="12567" y="8147"/>
                  </a:cubicBezTo>
                  <a:cubicBezTo>
                    <a:pt x="12960" y="7389"/>
                    <a:pt x="13484" y="7011"/>
                    <a:pt x="13876" y="7011"/>
                  </a:cubicBezTo>
                  <a:cubicBezTo>
                    <a:pt x="14400" y="7011"/>
                    <a:pt x="14793" y="7389"/>
                    <a:pt x="14924" y="8147"/>
                  </a:cubicBezTo>
                  <a:cubicBezTo>
                    <a:pt x="15055" y="8526"/>
                    <a:pt x="15055" y="9284"/>
                    <a:pt x="15055" y="10232"/>
                  </a:cubicBezTo>
                  <a:lnTo>
                    <a:pt x="15055" y="14400"/>
                  </a:lnTo>
                  <a:close/>
                  <a:moveTo>
                    <a:pt x="20029" y="12695"/>
                  </a:moveTo>
                  <a:cubicBezTo>
                    <a:pt x="17411" y="12695"/>
                    <a:pt x="17411" y="12695"/>
                    <a:pt x="17411" y="12695"/>
                  </a:cubicBezTo>
                  <a:cubicBezTo>
                    <a:pt x="17411" y="14589"/>
                    <a:pt x="17411" y="14589"/>
                    <a:pt x="17411" y="14589"/>
                  </a:cubicBezTo>
                  <a:cubicBezTo>
                    <a:pt x="17411" y="15537"/>
                    <a:pt x="17673" y="15916"/>
                    <a:pt x="18065" y="15916"/>
                  </a:cubicBezTo>
                  <a:cubicBezTo>
                    <a:pt x="18327" y="15916"/>
                    <a:pt x="18589" y="15726"/>
                    <a:pt x="18589" y="15158"/>
                  </a:cubicBezTo>
                  <a:cubicBezTo>
                    <a:pt x="18720" y="15158"/>
                    <a:pt x="18720" y="14589"/>
                    <a:pt x="18720" y="14021"/>
                  </a:cubicBezTo>
                  <a:cubicBezTo>
                    <a:pt x="20029" y="14021"/>
                    <a:pt x="20029" y="14021"/>
                    <a:pt x="20029" y="14021"/>
                  </a:cubicBezTo>
                  <a:cubicBezTo>
                    <a:pt x="20029" y="14211"/>
                    <a:pt x="20029" y="14211"/>
                    <a:pt x="20029" y="14211"/>
                  </a:cubicBezTo>
                  <a:cubicBezTo>
                    <a:pt x="20029" y="14968"/>
                    <a:pt x="20029" y="15347"/>
                    <a:pt x="20029" y="15537"/>
                  </a:cubicBezTo>
                  <a:cubicBezTo>
                    <a:pt x="19898" y="15916"/>
                    <a:pt x="19898" y="16295"/>
                    <a:pt x="19636" y="16674"/>
                  </a:cubicBezTo>
                  <a:cubicBezTo>
                    <a:pt x="19375" y="17242"/>
                    <a:pt x="18851" y="17621"/>
                    <a:pt x="18065" y="17621"/>
                  </a:cubicBezTo>
                  <a:cubicBezTo>
                    <a:pt x="17411" y="17621"/>
                    <a:pt x="16887" y="17432"/>
                    <a:pt x="16495" y="16674"/>
                  </a:cubicBezTo>
                  <a:cubicBezTo>
                    <a:pt x="16233" y="16105"/>
                    <a:pt x="16102" y="15347"/>
                    <a:pt x="16102" y="14211"/>
                  </a:cubicBezTo>
                  <a:cubicBezTo>
                    <a:pt x="16102" y="10611"/>
                    <a:pt x="16102" y="10611"/>
                    <a:pt x="16102" y="10611"/>
                  </a:cubicBezTo>
                  <a:cubicBezTo>
                    <a:pt x="16102" y="9474"/>
                    <a:pt x="16233" y="8526"/>
                    <a:pt x="16495" y="8147"/>
                  </a:cubicBezTo>
                  <a:cubicBezTo>
                    <a:pt x="16887" y="7389"/>
                    <a:pt x="17411" y="7011"/>
                    <a:pt x="18065" y="7011"/>
                  </a:cubicBezTo>
                  <a:cubicBezTo>
                    <a:pt x="18720" y="7011"/>
                    <a:pt x="19244" y="7389"/>
                    <a:pt x="19636" y="8147"/>
                  </a:cubicBezTo>
                  <a:cubicBezTo>
                    <a:pt x="19898" y="8526"/>
                    <a:pt x="20029" y="9474"/>
                    <a:pt x="20029" y="10611"/>
                  </a:cubicBezTo>
                  <a:lnTo>
                    <a:pt x="20029" y="12695"/>
                  </a:lnTo>
                  <a:close/>
                  <a:moveTo>
                    <a:pt x="20029" y="12695"/>
                  </a:moveTo>
                  <a:cubicBezTo>
                    <a:pt x="20029" y="12695"/>
                    <a:pt x="20029" y="12695"/>
                    <a:pt x="20029" y="12695"/>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17" name="Freeform 781">
              <a:extLst>
                <a:ext uri="{FF2B5EF4-FFF2-40B4-BE49-F238E27FC236}">
                  <a16:creationId xmlns:a16="http://schemas.microsoft.com/office/drawing/2014/main" id="{D5297F13-507C-0841-904A-5DD33808E005}"/>
                </a:ext>
              </a:extLst>
            </p:cNvPr>
            <p:cNvSpPr/>
            <p:nvPr/>
          </p:nvSpPr>
          <p:spPr>
            <a:xfrm>
              <a:off x="132905" y="182430"/>
              <a:ext cx="13516" cy="51803"/>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cubicBezTo>
                    <a:pt x="7200" y="0"/>
                    <a:pt x="4800" y="568"/>
                    <a:pt x="0" y="1705"/>
                  </a:cubicBezTo>
                  <a:cubicBezTo>
                    <a:pt x="0" y="20463"/>
                    <a:pt x="0" y="20463"/>
                    <a:pt x="0" y="20463"/>
                  </a:cubicBezTo>
                  <a:cubicBezTo>
                    <a:pt x="4800" y="21600"/>
                    <a:pt x="7200" y="21600"/>
                    <a:pt x="12000" y="21600"/>
                  </a:cubicBezTo>
                  <a:cubicBezTo>
                    <a:pt x="19200" y="21600"/>
                    <a:pt x="21600" y="20463"/>
                    <a:pt x="21600" y="17621"/>
                  </a:cubicBezTo>
                  <a:cubicBezTo>
                    <a:pt x="21600" y="4547"/>
                    <a:pt x="21600" y="4547"/>
                    <a:pt x="21600" y="4547"/>
                  </a:cubicBezTo>
                  <a:cubicBezTo>
                    <a:pt x="21600" y="1705"/>
                    <a:pt x="19200" y="0"/>
                    <a:pt x="12000" y="0"/>
                  </a:cubicBezTo>
                  <a:close/>
                  <a:moveTo>
                    <a:pt x="12000" y="0"/>
                  </a:moveTo>
                  <a:cubicBezTo>
                    <a:pt x="12000" y="0"/>
                    <a:pt x="12000" y="0"/>
                    <a:pt x="12000" y="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18" name="Freeform 782">
              <a:extLst>
                <a:ext uri="{FF2B5EF4-FFF2-40B4-BE49-F238E27FC236}">
                  <a16:creationId xmlns:a16="http://schemas.microsoft.com/office/drawing/2014/main" id="{52DD7AFF-AE6A-204E-83D4-7FD7FDF49D8F}"/>
                </a:ext>
              </a:extLst>
            </p:cNvPr>
            <p:cNvSpPr/>
            <p:nvPr/>
          </p:nvSpPr>
          <p:spPr>
            <a:xfrm>
              <a:off x="184714" y="182430"/>
              <a:ext cx="15769" cy="180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320" y="0"/>
                    <a:pt x="0" y="4985"/>
                    <a:pt x="0" y="13292"/>
                  </a:cubicBezTo>
                  <a:cubicBezTo>
                    <a:pt x="0" y="21600"/>
                    <a:pt x="0" y="21600"/>
                    <a:pt x="0" y="21600"/>
                  </a:cubicBezTo>
                  <a:cubicBezTo>
                    <a:pt x="21600" y="21600"/>
                    <a:pt x="21600" y="21600"/>
                    <a:pt x="21600" y="21600"/>
                  </a:cubicBezTo>
                  <a:cubicBezTo>
                    <a:pt x="21600" y="13292"/>
                    <a:pt x="21600" y="13292"/>
                    <a:pt x="21600" y="13292"/>
                  </a:cubicBezTo>
                  <a:cubicBezTo>
                    <a:pt x="21600" y="4985"/>
                    <a:pt x="17280" y="0"/>
                    <a:pt x="10800" y="0"/>
                  </a:cubicBezTo>
                  <a:close/>
                  <a:moveTo>
                    <a:pt x="10800" y="0"/>
                  </a:moveTo>
                  <a:cubicBezTo>
                    <a:pt x="10800" y="0"/>
                    <a:pt x="10800" y="0"/>
                    <a:pt x="10800" y="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19" name="Freeform 783">
              <a:extLst>
                <a:ext uri="{FF2B5EF4-FFF2-40B4-BE49-F238E27FC236}">
                  <a16:creationId xmlns:a16="http://schemas.microsoft.com/office/drawing/2014/main" id="{0FFC3430-BFAD-A94E-BCB5-A7D5556C91E1}"/>
                </a:ext>
              </a:extLst>
            </p:cNvPr>
            <p:cNvSpPr/>
            <p:nvPr/>
          </p:nvSpPr>
          <p:spPr>
            <a:xfrm>
              <a:off x="38295" y="-1"/>
              <a:ext cx="54064" cy="103604"/>
            </a:xfrm>
            <a:custGeom>
              <a:avLst/>
              <a:gdLst/>
              <a:ahLst/>
              <a:cxnLst>
                <a:cxn ang="0">
                  <a:pos x="wd2" y="hd2"/>
                </a:cxn>
                <a:cxn ang="5400000">
                  <a:pos x="wd2" y="hd2"/>
                </a:cxn>
                <a:cxn ang="10800000">
                  <a:pos x="wd2" y="hd2"/>
                </a:cxn>
                <a:cxn ang="16200000">
                  <a:pos x="wd2" y="hd2"/>
                </a:cxn>
              </a:cxnLst>
              <a:rect l="0" t="0" r="r" b="b"/>
              <a:pathLst>
                <a:path w="21600" h="21600" extrusionOk="0">
                  <a:moveTo>
                    <a:pt x="7754" y="12960"/>
                  </a:moveTo>
                  <a:cubicBezTo>
                    <a:pt x="7754" y="21600"/>
                    <a:pt x="7754" y="21600"/>
                    <a:pt x="7754" y="21600"/>
                  </a:cubicBezTo>
                  <a:cubicBezTo>
                    <a:pt x="13846" y="21600"/>
                    <a:pt x="13846" y="21600"/>
                    <a:pt x="13846" y="21600"/>
                  </a:cubicBezTo>
                  <a:cubicBezTo>
                    <a:pt x="13846" y="12960"/>
                    <a:pt x="13846" y="12960"/>
                    <a:pt x="13846" y="12960"/>
                  </a:cubicBezTo>
                  <a:cubicBezTo>
                    <a:pt x="21600" y="0"/>
                    <a:pt x="21600" y="0"/>
                    <a:pt x="21600" y="0"/>
                  </a:cubicBezTo>
                  <a:cubicBezTo>
                    <a:pt x="14954" y="0"/>
                    <a:pt x="14954" y="0"/>
                    <a:pt x="14954" y="0"/>
                  </a:cubicBezTo>
                  <a:cubicBezTo>
                    <a:pt x="11077" y="8640"/>
                    <a:pt x="11077" y="8640"/>
                    <a:pt x="11077" y="8640"/>
                  </a:cubicBezTo>
                  <a:cubicBezTo>
                    <a:pt x="6646" y="0"/>
                    <a:pt x="6646" y="0"/>
                    <a:pt x="6646" y="0"/>
                  </a:cubicBezTo>
                  <a:cubicBezTo>
                    <a:pt x="0" y="0"/>
                    <a:pt x="0" y="0"/>
                    <a:pt x="0" y="0"/>
                  </a:cubicBezTo>
                  <a:cubicBezTo>
                    <a:pt x="1108" y="2016"/>
                    <a:pt x="2769" y="3744"/>
                    <a:pt x="3877" y="6048"/>
                  </a:cubicBezTo>
                  <a:cubicBezTo>
                    <a:pt x="6092" y="8928"/>
                    <a:pt x="7200" y="11232"/>
                    <a:pt x="7754" y="12960"/>
                  </a:cubicBezTo>
                  <a:close/>
                  <a:moveTo>
                    <a:pt x="7754" y="12960"/>
                  </a:moveTo>
                  <a:cubicBezTo>
                    <a:pt x="7754" y="12960"/>
                    <a:pt x="7754" y="12960"/>
                    <a:pt x="7754" y="1296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20" name="Freeform 784">
              <a:extLst>
                <a:ext uri="{FF2B5EF4-FFF2-40B4-BE49-F238E27FC236}">
                  <a16:creationId xmlns:a16="http://schemas.microsoft.com/office/drawing/2014/main" id="{FCF79A8D-8721-004F-8A97-C92EA97E7680}"/>
                </a:ext>
              </a:extLst>
            </p:cNvPr>
            <p:cNvSpPr/>
            <p:nvPr/>
          </p:nvSpPr>
          <p:spPr>
            <a:xfrm>
              <a:off x="92358"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10428" y="21600"/>
                  </a:moveTo>
                  <a:cubicBezTo>
                    <a:pt x="14897" y="21600"/>
                    <a:pt x="17876" y="20842"/>
                    <a:pt x="19366" y="19326"/>
                  </a:cubicBezTo>
                  <a:cubicBezTo>
                    <a:pt x="20855" y="18189"/>
                    <a:pt x="21600" y="16674"/>
                    <a:pt x="21600" y="14400"/>
                  </a:cubicBezTo>
                  <a:cubicBezTo>
                    <a:pt x="21600" y="6821"/>
                    <a:pt x="21600" y="6821"/>
                    <a:pt x="21600" y="6821"/>
                  </a:cubicBezTo>
                  <a:cubicBezTo>
                    <a:pt x="21600" y="4547"/>
                    <a:pt x="20855" y="3032"/>
                    <a:pt x="19366" y="1895"/>
                  </a:cubicBezTo>
                  <a:cubicBezTo>
                    <a:pt x="17876" y="758"/>
                    <a:pt x="14897" y="0"/>
                    <a:pt x="10428" y="0"/>
                  </a:cubicBezTo>
                  <a:cubicBezTo>
                    <a:pt x="7448" y="0"/>
                    <a:pt x="4469" y="758"/>
                    <a:pt x="2234" y="1895"/>
                  </a:cubicBezTo>
                  <a:cubicBezTo>
                    <a:pt x="745" y="3032"/>
                    <a:pt x="0" y="4547"/>
                    <a:pt x="0" y="6821"/>
                  </a:cubicBezTo>
                  <a:cubicBezTo>
                    <a:pt x="0" y="14400"/>
                    <a:pt x="0" y="14400"/>
                    <a:pt x="0" y="14400"/>
                  </a:cubicBezTo>
                  <a:cubicBezTo>
                    <a:pt x="0" y="16674"/>
                    <a:pt x="745" y="18189"/>
                    <a:pt x="2234" y="19326"/>
                  </a:cubicBezTo>
                  <a:cubicBezTo>
                    <a:pt x="4469" y="20842"/>
                    <a:pt x="7448" y="21600"/>
                    <a:pt x="10428" y="21600"/>
                  </a:cubicBezTo>
                  <a:close/>
                  <a:moveTo>
                    <a:pt x="7448" y="6063"/>
                  </a:moveTo>
                  <a:cubicBezTo>
                    <a:pt x="7448" y="4168"/>
                    <a:pt x="8193" y="3411"/>
                    <a:pt x="10428" y="3411"/>
                  </a:cubicBezTo>
                  <a:cubicBezTo>
                    <a:pt x="13407" y="3411"/>
                    <a:pt x="14152" y="4168"/>
                    <a:pt x="14152" y="6063"/>
                  </a:cubicBezTo>
                  <a:cubicBezTo>
                    <a:pt x="14152" y="15158"/>
                    <a:pt x="14152" y="15158"/>
                    <a:pt x="14152" y="15158"/>
                  </a:cubicBezTo>
                  <a:cubicBezTo>
                    <a:pt x="14152" y="17053"/>
                    <a:pt x="13407" y="17811"/>
                    <a:pt x="10428" y="17811"/>
                  </a:cubicBezTo>
                  <a:cubicBezTo>
                    <a:pt x="8193" y="17811"/>
                    <a:pt x="7448" y="17053"/>
                    <a:pt x="7448" y="15158"/>
                  </a:cubicBezTo>
                  <a:lnTo>
                    <a:pt x="7448" y="6063"/>
                  </a:lnTo>
                  <a:close/>
                  <a:moveTo>
                    <a:pt x="7448" y="6063"/>
                  </a:moveTo>
                  <a:cubicBezTo>
                    <a:pt x="7448" y="6063"/>
                    <a:pt x="7448" y="6063"/>
                    <a:pt x="7448" y="6063"/>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21" name="Freeform 785">
              <a:extLst>
                <a:ext uri="{FF2B5EF4-FFF2-40B4-BE49-F238E27FC236}">
                  <a16:creationId xmlns:a16="http://schemas.microsoft.com/office/drawing/2014/main" id="{BE4E8757-2CBC-CA45-B7A8-A59BD841C1C0}"/>
                </a:ext>
              </a:extLst>
            </p:cNvPr>
            <p:cNvSpPr/>
            <p:nvPr/>
          </p:nvSpPr>
          <p:spPr>
            <a:xfrm>
              <a:off x="144167"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5214" y="21600"/>
                  </a:moveTo>
                  <a:cubicBezTo>
                    <a:pt x="8193" y="21600"/>
                    <a:pt x="11172" y="20463"/>
                    <a:pt x="13407" y="18947"/>
                  </a:cubicBezTo>
                  <a:cubicBezTo>
                    <a:pt x="13407" y="21221"/>
                    <a:pt x="13407" y="21221"/>
                    <a:pt x="13407" y="21221"/>
                  </a:cubicBezTo>
                  <a:cubicBezTo>
                    <a:pt x="21600" y="21221"/>
                    <a:pt x="21600" y="21221"/>
                    <a:pt x="21600" y="21221"/>
                  </a:cubicBezTo>
                  <a:cubicBezTo>
                    <a:pt x="21600" y="0"/>
                    <a:pt x="21600" y="0"/>
                    <a:pt x="21600" y="0"/>
                  </a:cubicBezTo>
                  <a:cubicBezTo>
                    <a:pt x="13407" y="0"/>
                    <a:pt x="13407" y="0"/>
                    <a:pt x="13407" y="0"/>
                  </a:cubicBezTo>
                  <a:cubicBezTo>
                    <a:pt x="13407" y="16295"/>
                    <a:pt x="13407" y="16295"/>
                    <a:pt x="13407" y="16295"/>
                  </a:cubicBezTo>
                  <a:cubicBezTo>
                    <a:pt x="11917" y="17432"/>
                    <a:pt x="10428" y="17811"/>
                    <a:pt x="8938" y="17811"/>
                  </a:cubicBezTo>
                  <a:cubicBezTo>
                    <a:pt x="8193" y="17811"/>
                    <a:pt x="7448" y="17811"/>
                    <a:pt x="7448" y="17053"/>
                  </a:cubicBezTo>
                  <a:cubicBezTo>
                    <a:pt x="7448" y="17053"/>
                    <a:pt x="7448" y="16674"/>
                    <a:pt x="7448" y="15537"/>
                  </a:cubicBezTo>
                  <a:cubicBezTo>
                    <a:pt x="7448" y="0"/>
                    <a:pt x="7448" y="0"/>
                    <a:pt x="7448" y="0"/>
                  </a:cubicBezTo>
                  <a:cubicBezTo>
                    <a:pt x="0" y="0"/>
                    <a:pt x="0" y="0"/>
                    <a:pt x="0" y="0"/>
                  </a:cubicBezTo>
                  <a:cubicBezTo>
                    <a:pt x="0" y="16674"/>
                    <a:pt x="0" y="16674"/>
                    <a:pt x="0" y="16674"/>
                  </a:cubicBezTo>
                  <a:cubicBezTo>
                    <a:pt x="0" y="18189"/>
                    <a:pt x="0" y="19326"/>
                    <a:pt x="0" y="19705"/>
                  </a:cubicBezTo>
                  <a:cubicBezTo>
                    <a:pt x="745" y="20842"/>
                    <a:pt x="2979" y="21600"/>
                    <a:pt x="5214" y="21600"/>
                  </a:cubicBezTo>
                  <a:close/>
                  <a:moveTo>
                    <a:pt x="5214" y="21600"/>
                  </a:moveTo>
                  <a:cubicBezTo>
                    <a:pt x="5214" y="21600"/>
                    <a:pt x="5214" y="21600"/>
                    <a:pt x="5214" y="2160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grpSp>
      <p:pic>
        <p:nvPicPr>
          <p:cNvPr id="4" name="Online Media 3" descr="Contraceptive Counseling: Patient Provider Perspectives">
            <a:hlinkClick r:id="" action="ppaction://media"/>
            <a:extLst>
              <a:ext uri="{FF2B5EF4-FFF2-40B4-BE49-F238E27FC236}">
                <a16:creationId xmlns:a16="http://schemas.microsoft.com/office/drawing/2014/main" id="{3FFF6D83-19E1-EB46-A0EB-B383BAB510E5}"/>
              </a:ext>
            </a:extLst>
          </p:cNvPr>
          <p:cNvPicPr>
            <a:picLocks noRot="1" noChangeAspect="1"/>
          </p:cNvPicPr>
          <p:nvPr>
            <a:videoFile r:link="rId1"/>
          </p:nvPr>
        </p:nvPicPr>
        <p:blipFill>
          <a:blip r:embed="rId5"/>
          <a:stretch>
            <a:fillRect/>
          </a:stretch>
        </p:blipFill>
        <p:spPr>
          <a:xfrm>
            <a:off x="6179597" y="3661569"/>
            <a:ext cx="12024807" cy="6794016"/>
          </a:xfrm>
          <a:prstGeom prst="rect">
            <a:avLst/>
          </a:prstGeom>
        </p:spPr>
      </p:pic>
    </p:spTree>
    <p:extLst>
      <p:ext uri="{BB962C8B-B14F-4D97-AF65-F5344CB8AC3E}">
        <p14:creationId xmlns:p14="http://schemas.microsoft.com/office/powerpoint/2010/main" val="1863097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891" t="48915" r="48704" b="1"/>
          <a:stretch/>
        </p:blipFill>
        <p:spPr>
          <a:xfrm>
            <a:off x="19081605" y="-415349"/>
            <a:ext cx="5717794" cy="5491846"/>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551" name="Title 4"/>
          <p:cNvSpPr txBox="1">
            <a:spLocks noGrp="1"/>
          </p:cNvSpPr>
          <p:nvPr>
            <p:ph type="title"/>
          </p:nvPr>
        </p:nvSpPr>
        <p:spPr>
          <a:xfrm>
            <a:off x="3686222" y="5515429"/>
            <a:ext cx="5690181" cy="2685141"/>
          </a:xfrm>
          <a:prstGeom prst="rect">
            <a:avLst/>
          </a:prstGeom>
        </p:spPr>
        <p:txBody>
          <a:bodyPr>
            <a:normAutofit/>
          </a:bodyPr>
          <a:lstStyle/>
          <a:p>
            <a:r>
              <a:rPr lang="en-US" b="0" dirty="0"/>
              <a:t>Immunizations</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51292" r="3" b="-730"/>
          <a:stretch/>
        </p:blipFill>
        <p:spPr>
          <a:xfrm>
            <a:off x="0" y="0"/>
            <a:ext cx="3027609" cy="6261611"/>
          </a:xfrm>
          <a:prstGeom prst="rect">
            <a:avLst/>
          </a:prstGeom>
        </p:spPr>
      </p:pic>
      <p:pic>
        <p:nvPicPr>
          <p:cNvPr id="6" name="Picture 5">
            <a:extLst>
              <a:ext uri="{FF2B5EF4-FFF2-40B4-BE49-F238E27FC236}">
                <a16:creationId xmlns:a16="http://schemas.microsoft.com/office/drawing/2014/main" id="{3D6E428A-4213-BC4C-B13D-B66FF96A3F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51232" y="3042599"/>
            <a:ext cx="7630801" cy="7630801"/>
          </a:xfrm>
          <a:prstGeom prst="rect">
            <a:avLst/>
          </a:prstGeom>
        </p:spPr>
      </p:pic>
      <p:pic>
        <p:nvPicPr>
          <p:cNvPr id="11" name="Picture 10">
            <a:extLst>
              <a:ext uri="{FF2B5EF4-FFF2-40B4-BE49-F238E27FC236}">
                <a16:creationId xmlns:a16="http://schemas.microsoft.com/office/drawing/2014/main" id="{A0BA9B8E-385C-8D4F-A3BE-E40BD9E4334B}"/>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51292" r="3" b="-730"/>
          <a:stretch/>
        </p:blipFill>
        <p:spPr>
          <a:xfrm rot="16200000">
            <a:off x="4221424" y="6628869"/>
            <a:ext cx="4619776" cy="9554486"/>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EA5BA55-98BB-034A-BA2A-9346B852C23C}"/>
                  </a:ext>
                </a:extLst>
              </p14:cNvPr>
              <p14:cNvContentPartPr/>
              <p14:nvPr/>
            </p14:nvContentPartPr>
            <p14:xfrm>
              <a:off x="3686222" y="7572051"/>
              <a:ext cx="5577840" cy="71244"/>
            </p14:xfrm>
          </p:contentPart>
        </mc:Choice>
        <mc:Fallback xmlns="">
          <p:pic>
            <p:nvPicPr>
              <p:cNvPr id="9" name="Ink 8">
                <a:extLst>
                  <a:ext uri="{FF2B5EF4-FFF2-40B4-BE49-F238E27FC236}">
                    <a16:creationId xmlns:a16="http://schemas.microsoft.com/office/drawing/2014/main" id="{8EA5BA55-98BB-034A-BA2A-9346B852C23C}"/>
                  </a:ext>
                </a:extLst>
              </p:cNvPr>
              <p:cNvPicPr/>
              <p:nvPr/>
            </p:nvPicPr>
            <p:blipFill>
              <a:blip r:embed="rId6"/>
              <a:stretch>
                <a:fillRect/>
              </a:stretch>
            </p:blipFill>
            <p:spPr>
              <a:xfrm>
                <a:off x="3527462" y="7414169"/>
                <a:ext cx="5894640" cy="386651"/>
              </a:xfrm>
              <a:prstGeom prst="rect">
                <a:avLst/>
              </a:prstGeom>
            </p:spPr>
          </p:pic>
        </mc:Fallback>
      </mc:AlternateContent>
    </p:spTree>
    <p:extLst>
      <p:ext uri="{BB962C8B-B14F-4D97-AF65-F5344CB8AC3E}">
        <p14:creationId xmlns:p14="http://schemas.microsoft.com/office/powerpoint/2010/main" val="4232229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891" t="48915" r="48704" b="1"/>
          <a:stretch/>
        </p:blipFill>
        <p:spPr>
          <a:xfrm rot="16200000">
            <a:off x="-367216" y="-126412"/>
            <a:ext cx="6341071" cy="6090493"/>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552" name="TextBox 8"/>
          <p:cNvSpPr txBox="1"/>
          <p:nvPr/>
        </p:nvSpPr>
        <p:spPr>
          <a:xfrm>
            <a:off x="16150148" y="6764857"/>
            <a:ext cx="5128724" cy="86177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tx1"/>
                </a:solidFill>
                <a:latin typeface="Tw Cen MT" panose="020B0602020104020603" pitchFamily="34" charset="77"/>
              </a:rPr>
              <a:t>What Lucia Needs</a:t>
            </a:r>
            <a:endParaRPr sz="4400" b="1" dirty="0">
              <a:solidFill>
                <a:schemeClr val="tx1"/>
              </a:solidFill>
              <a:latin typeface="Tw Cen MT" panose="020B0602020104020603" pitchFamily="34" charset="77"/>
            </a:endParaRPr>
          </a:p>
        </p:txBody>
      </p:sp>
      <p:sp>
        <p:nvSpPr>
          <p:cNvPr id="551" name="Title 4"/>
          <p:cNvSpPr txBox="1">
            <a:spLocks noGrp="1"/>
          </p:cNvSpPr>
          <p:nvPr>
            <p:ph type="title"/>
          </p:nvPr>
        </p:nvSpPr>
        <p:spPr>
          <a:xfrm>
            <a:off x="16150148" y="5412936"/>
            <a:ext cx="5690181" cy="1445064"/>
          </a:xfrm>
          <a:prstGeom prst="rect">
            <a:avLst/>
          </a:prstGeom>
        </p:spPr>
        <p:txBody>
          <a:bodyPr>
            <a:normAutofit/>
          </a:bodyPr>
          <a:lstStyle/>
          <a:p>
            <a:r>
              <a:rPr lang="en-US" b="0" dirty="0"/>
              <a:t>Summary</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51292" r="3" b="-730"/>
          <a:stretch/>
        </p:blipFill>
        <p:spPr>
          <a:xfrm rot="10800000">
            <a:off x="19864552" y="-251702"/>
            <a:ext cx="4519448" cy="9346989"/>
          </a:xfrm>
          <a:prstGeom prst="rect">
            <a:avLst/>
          </a:prstGeom>
        </p:spPr>
      </p:pic>
      <p:pic>
        <p:nvPicPr>
          <p:cNvPr id="13314" name="Picture 2">
            <a:extLst>
              <a:ext uri="{FF2B5EF4-FFF2-40B4-BE49-F238E27FC236}">
                <a16:creationId xmlns:a16="http://schemas.microsoft.com/office/drawing/2014/main" id="{0AE4DB90-DC05-1242-87F5-8ACBC38811CB}"/>
              </a:ext>
            </a:extLst>
          </p:cNvPr>
          <p:cNvPicPr>
            <a:picLocks noChangeAspect="1" noChangeArrowheads="1"/>
          </p:cNvPicPr>
          <p:nvPr/>
        </p:nvPicPr>
        <p:blipFill>
          <a:blip r:embed="rId4">
            <a:alphaModFix amt="90000"/>
            <a:extLst>
              <a:ext uri="{28A0092B-C50C-407E-A947-70E740481C1C}">
                <a14:useLocalDpi xmlns:a14="http://schemas.microsoft.com/office/drawing/2010/main" val="0"/>
              </a:ext>
            </a:extLst>
          </a:blip>
          <a:srcRect/>
          <a:stretch>
            <a:fillRect/>
          </a:stretch>
        </p:blipFill>
        <p:spPr bwMode="auto">
          <a:xfrm>
            <a:off x="1690052" y="0"/>
            <a:ext cx="14058900" cy="137160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0354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6200000">
            <a:off x="15375067" y="5711472"/>
            <a:ext cx="5279114" cy="10918109"/>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ELIZABETH</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3785652"/>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36-year-old bartender</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Smokes half a pack per day</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Disabled person</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“Check me for everything!”</a:t>
            </a:r>
            <a:endPar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16</a:t>
            </a:fld>
            <a:endParaRPr lang="en-US" sz="2000" dirty="0"/>
          </a:p>
        </p:txBody>
      </p:sp>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a:off x="20498788" y="0"/>
            <a:ext cx="3955550" cy="3799240"/>
          </a:xfrm>
          <a:prstGeom prst="rect">
            <a:avLst/>
          </a:prstGeom>
        </p:spPr>
      </p:pic>
      <p:pic>
        <p:nvPicPr>
          <p:cNvPr id="14338" name="Picture 2">
            <a:extLst>
              <a:ext uri="{FF2B5EF4-FFF2-40B4-BE49-F238E27FC236}">
                <a16:creationId xmlns:a16="http://schemas.microsoft.com/office/drawing/2014/main" id="{60872D60-3607-EB48-88C9-96BF398948EE}"/>
              </a:ext>
            </a:extLst>
          </p:cNvPr>
          <p:cNvPicPr>
            <a:picLocks noGrp="1" noChangeAspect="1" noChangeArrowheads="1"/>
          </p:cNvPicPr>
          <p:nvPr>
            <p:ph type="pic" idx="13"/>
          </p:nvPr>
        </p:nvPicPr>
        <p:blipFill rotWithShape="1">
          <a:blip r:embed="rId6">
            <a:extLst>
              <a:ext uri="{28A0092B-C50C-407E-A947-70E740481C1C}">
                <a14:useLocalDpi xmlns:a14="http://schemas.microsoft.com/office/drawing/2010/main" val="0"/>
              </a:ext>
            </a:extLst>
          </a:blip>
          <a:srcRect l="-2388" t="16026" r="2388"/>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16D91F-6392-6D46-8FF6-9B3C26F6BE99}"/>
              </a:ext>
            </a:extLst>
          </p:cNvPr>
          <p:cNvSpPr txBox="1"/>
          <p:nvPr/>
        </p:nvSpPr>
        <p:spPr>
          <a:xfrm>
            <a:off x="1331930" y="13355747"/>
            <a:ext cx="370485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https://</a:t>
            </a:r>
            <a:r>
              <a:rPr lang="en-US" sz="1000" dirty="0" err="1">
                <a:solidFill>
                  <a:schemeClr val="bg2"/>
                </a:solidFill>
              </a:rPr>
              <a:t>affecttheverb.com</a:t>
            </a:r>
            <a:r>
              <a:rPr lang="en-US" sz="1000" dirty="0">
                <a:solidFill>
                  <a:schemeClr val="bg2"/>
                </a:solidFill>
              </a:rPr>
              <a:t>/gallery/</a:t>
            </a:r>
            <a:r>
              <a:rPr lang="en-US" sz="1000" dirty="0" err="1">
                <a:solidFill>
                  <a:schemeClr val="bg2"/>
                </a:solidFill>
              </a:rPr>
              <a:t>disabledandhere</a:t>
            </a:r>
            <a:r>
              <a:rPr lang="en-US" sz="1000" dirty="0">
                <a:solidFill>
                  <a:schemeClr val="bg2"/>
                </a:solidFill>
              </a:rPr>
              <a:t>/vaping/</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354340826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B9C603-1E70-8A43-A4C1-200380BCA337}"/>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0800000">
            <a:off x="17861061" y="-242877"/>
            <a:ext cx="6522939" cy="13490553"/>
          </a:xfrm>
          <a:prstGeom prst="rect">
            <a:avLst/>
          </a:prstGeom>
          <a:ln>
            <a:noFill/>
          </a:ln>
        </p:spPr>
      </p:pic>
      <p:sp>
        <p:nvSpPr>
          <p:cNvPr id="5" name="Rectangle 4">
            <a:extLst>
              <a:ext uri="{FF2B5EF4-FFF2-40B4-BE49-F238E27FC236}">
                <a16:creationId xmlns:a16="http://schemas.microsoft.com/office/drawing/2014/main" id="{EDC21553-10EF-1A4A-B38F-8108C5865030}"/>
              </a:ext>
            </a:extLst>
          </p:cNvPr>
          <p:cNvSpPr/>
          <p:nvPr/>
        </p:nvSpPr>
        <p:spPr>
          <a:xfrm>
            <a:off x="13504345" y="6708231"/>
            <a:ext cx="7504304" cy="5629205"/>
          </a:xfrm>
          <a:prstGeom prst="rect">
            <a:avLst/>
          </a:prstGeom>
          <a:solidFill>
            <a:srgbClr val="FABA8A"/>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5400000">
            <a:off x="3208969" y="-2902715"/>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551" name="Title 4"/>
          <p:cNvSpPr txBox="1">
            <a:spLocks noGrp="1"/>
          </p:cNvSpPr>
          <p:nvPr>
            <p:ph type="title"/>
          </p:nvPr>
        </p:nvSpPr>
        <p:spPr>
          <a:xfrm>
            <a:off x="5251974" y="5765543"/>
            <a:ext cx="5627681" cy="2685141"/>
          </a:xfrm>
          <a:prstGeom prst="rect">
            <a:avLst/>
          </a:prstGeom>
        </p:spPr>
        <p:txBody>
          <a:bodyPr>
            <a:normAutofit fontScale="90000"/>
          </a:bodyPr>
          <a:lstStyle/>
          <a:p>
            <a:r>
              <a:rPr lang="en-US" b="0" dirty="0"/>
              <a:t>Does Elizabeth need a pap smear?</a:t>
            </a:r>
          </a:p>
        </p:txBody>
      </p:sp>
      <p:sp>
        <p:nvSpPr>
          <p:cNvPr id="4" name="TextBox 3">
            <a:extLst>
              <a:ext uri="{FF2B5EF4-FFF2-40B4-BE49-F238E27FC236}">
                <a16:creationId xmlns:a16="http://schemas.microsoft.com/office/drawing/2014/main" id="{5D9600C6-98B8-7541-9678-C9FDA1D9AC50}"/>
              </a:ext>
            </a:extLst>
          </p:cNvPr>
          <p:cNvSpPr txBox="1"/>
          <p:nvPr/>
        </p:nvSpPr>
        <p:spPr>
          <a:xfrm>
            <a:off x="20663112" y="13182153"/>
            <a:ext cx="3720888"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Pap Smear by </a:t>
            </a:r>
            <a:r>
              <a:rPr lang="en-US" sz="1000" dirty="0" err="1">
                <a:solidFill>
                  <a:schemeClr val="tx1"/>
                </a:solidFill>
              </a:rPr>
              <a:t>Eucalyp</a:t>
            </a:r>
            <a:r>
              <a:rPr lang="en-US" sz="1000" dirty="0">
                <a:solidFill>
                  <a:schemeClr val="tx1"/>
                </a:solidFill>
              </a:rPr>
              <a:t> from </a:t>
            </a:r>
            <a:r>
              <a:rPr lang="en-US" sz="1000" dirty="0" err="1">
                <a:solidFill>
                  <a:schemeClr val="tx1"/>
                </a:solidFill>
              </a:rPr>
              <a:t>NounProject.com</a:t>
            </a:r>
            <a:endParaRPr lang="en-US" sz="1000" dirty="0">
              <a:solidFill>
                <a:schemeClr val="tx1"/>
              </a:solidFill>
            </a:endParaRPr>
          </a:p>
          <a:p>
            <a:r>
              <a:rPr lang="en-US" sz="1000" dirty="0">
                <a:solidFill>
                  <a:schemeClr val="tx1"/>
                </a:solidFill>
              </a:rPr>
              <a:t>https://</a:t>
            </a:r>
            <a:r>
              <a:rPr lang="en-US" sz="1000" dirty="0" err="1">
                <a:solidFill>
                  <a:schemeClr val="tx1"/>
                </a:solidFill>
              </a:rPr>
              <a:t>affecttheverb.com</a:t>
            </a:r>
            <a:r>
              <a:rPr lang="en-US" sz="1000" dirty="0">
                <a:solidFill>
                  <a:schemeClr val="tx1"/>
                </a:solidFill>
              </a:rPr>
              <a:t>/gallery/</a:t>
            </a:r>
            <a:r>
              <a:rPr lang="en-US" sz="1000" dirty="0" err="1">
                <a:solidFill>
                  <a:schemeClr val="tx1"/>
                </a:solidFill>
              </a:rPr>
              <a:t>disabledandhere</a:t>
            </a:r>
            <a:r>
              <a:rPr lang="en-US" sz="1000" dirty="0">
                <a:solidFill>
                  <a:schemeClr val="tx1"/>
                </a:solidFill>
              </a:rPr>
              <a:t>/</a:t>
            </a:r>
            <a:r>
              <a:rPr lang="en-US" sz="1000" dirty="0" err="1">
                <a:solidFill>
                  <a:schemeClr val="tx1"/>
                </a:solidFill>
              </a:rPr>
              <a:t>tangleportrait</a:t>
            </a:r>
            <a:r>
              <a:rPr lang="en-US" sz="1000" dirty="0">
                <a:solidFill>
                  <a:schemeClr val="tx1"/>
                </a:solidFill>
              </a:rPr>
              <a:t>/</a:t>
            </a: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0800000">
            <a:off x="-225236" y="7798928"/>
            <a:ext cx="6341071" cy="6090493"/>
          </a:xfrm>
          <a:prstGeom prst="rect">
            <a:avLst/>
          </a:prstGeom>
          <a:ln>
            <a:noFill/>
          </a:ln>
        </p:spPr>
      </p:pic>
      <p:pic>
        <p:nvPicPr>
          <p:cNvPr id="3" name="Picture 2">
            <a:extLst>
              <a:ext uri="{FF2B5EF4-FFF2-40B4-BE49-F238E27FC236}">
                <a16:creationId xmlns:a16="http://schemas.microsoft.com/office/drawing/2014/main" id="{7B4995B7-C226-D647-BCB5-A5950B767761}"/>
              </a:ext>
            </a:extLst>
          </p:cNvPr>
          <p:cNvPicPr>
            <a:picLocks noChangeAspect="1"/>
          </p:cNvPicPr>
          <p:nvPr/>
        </p:nvPicPr>
        <p:blipFill rotWithShape="1">
          <a:blip r:embed="rId4">
            <a:extLst>
              <a:ext uri="{28A0092B-C50C-407E-A947-70E740481C1C}">
                <a14:useLocalDpi xmlns:a14="http://schemas.microsoft.com/office/drawing/2010/main" val="0"/>
              </a:ext>
            </a:extLst>
          </a:blip>
          <a:srcRect l="778" r="4232" b="14521"/>
          <a:stretch/>
        </p:blipFill>
        <p:spPr>
          <a:xfrm>
            <a:off x="14057432" y="6875655"/>
            <a:ext cx="6069520" cy="5461781"/>
          </a:xfrm>
          <a:prstGeom prst="rect">
            <a:avLst/>
          </a:prstGeom>
          <a:ln>
            <a:noFill/>
          </a:ln>
        </p:spPr>
      </p:pic>
      <p:pic>
        <p:nvPicPr>
          <p:cNvPr id="15362" name="Picture 2" descr="Mallory with tangle">
            <a:extLst>
              <a:ext uri="{FF2B5EF4-FFF2-40B4-BE49-F238E27FC236}">
                <a16:creationId xmlns:a16="http://schemas.microsoft.com/office/drawing/2014/main" id="{CAB8CDA1-71A0-3D4E-B851-C8E8707B598D}"/>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3892" b="46108"/>
          <a:stretch/>
        </p:blipFill>
        <p:spPr bwMode="auto">
          <a:xfrm>
            <a:off x="13504345" y="873195"/>
            <a:ext cx="7504304" cy="56292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17296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32" name="Title 3">
            <a:extLst>
              <a:ext uri="{FF2B5EF4-FFF2-40B4-BE49-F238E27FC236}">
                <a16:creationId xmlns:a16="http://schemas.microsoft.com/office/drawing/2014/main" id="{BB091245-0BD8-C943-874A-C5DE89EC54A3}"/>
              </a:ext>
            </a:extLst>
          </p:cNvPr>
          <p:cNvSpPr txBox="1">
            <a:spLocks noGrp="1"/>
          </p:cNvSpPr>
          <p:nvPr>
            <p:ph type="title"/>
          </p:nvPr>
        </p:nvSpPr>
        <p:spPr>
          <a:xfrm>
            <a:off x="5177522" y="818732"/>
            <a:ext cx="14573250" cy="1676400"/>
          </a:xfrm>
          <a:prstGeom prst="rect">
            <a:avLst/>
          </a:prstGeom>
        </p:spPr>
        <p:txBody>
          <a:bodyPr/>
          <a:lstStyle/>
          <a:p>
            <a:r>
              <a:rPr lang="en-US" dirty="0"/>
              <a:t>Bimanual Exam</a:t>
            </a:r>
            <a:endParaRPr dirty="0"/>
          </a:p>
        </p:txBody>
      </p:sp>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74F36065-7043-C944-8CF6-1E6FC1E949CB}"/>
                  </a:ext>
                </a:extLst>
              </p14:cNvPr>
              <p14:cNvContentPartPr/>
              <p14:nvPr/>
            </p14:nvContentPartPr>
            <p14:xfrm rot="10800000" flipV="1">
              <a:off x="7709267" y="2495133"/>
              <a:ext cx="9509760" cy="42798"/>
            </p14:xfrm>
          </p:contentPart>
        </mc:Choice>
        <mc:Fallback xmlns="">
          <p:pic>
            <p:nvPicPr>
              <p:cNvPr id="35" name="Ink 34">
                <a:extLst>
                  <a:ext uri="{FF2B5EF4-FFF2-40B4-BE49-F238E27FC236}">
                    <a16:creationId xmlns:a16="http://schemas.microsoft.com/office/drawing/2014/main" id="{74F36065-7043-C944-8CF6-1E6FC1E949CB}"/>
                  </a:ext>
                </a:extLst>
              </p:cNvPr>
              <p:cNvPicPr/>
              <p:nvPr/>
            </p:nvPicPr>
            <p:blipFill>
              <a:blip r:embed="rId5"/>
              <a:stretch>
                <a:fillRect/>
              </a:stretch>
            </p:blipFill>
            <p:spPr>
              <a:xfrm rot="10800000" flipV="1">
                <a:off x="7550495" y="2336529"/>
                <a:ext cx="9826944" cy="359647"/>
              </a:xfrm>
              <a:prstGeom prst="rect">
                <a:avLst/>
              </a:prstGeom>
            </p:spPr>
          </p:pic>
        </mc:Fallback>
      </mc:AlternateContent>
      <p:sp>
        <p:nvSpPr>
          <p:cNvPr id="36" name="TextBox 35">
            <a:extLst>
              <a:ext uri="{FF2B5EF4-FFF2-40B4-BE49-F238E27FC236}">
                <a16:creationId xmlns:a16="http://schemas.microsoft.com/office/drawing/2014/main" id="{288BCEC5-3AB1-7446-8D34-0E145FC7C3BF}"/>
              </a:ext>
            </a:extLst>
          </p:cNvPr>
          <p:cNvSpPr txBox="1"/>
          <p:nvPr/>
        </p:nvSpPr>
        <p:spPr>
          <a:xfrm>
            <a:off x="313578" y="12957051"/>
            <a:ext cx="1572422"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18</a:t>
            </a:fld>
            <a:endParaRPr lang="en-US" sz="2000" dirty="0"/>
          </a:p>
        </p:txBody>
      </p:sp>
      <p:pic>
        <p:nvPicPr>
          <p:cNvPr id="39" name="Picture 2">
            <a:extLst>
              <a:ext uri="{FF2B5EF4-FFF2-40B4-BE49-F238E27FC236}">
                <a16:creationId xmlns:a16="http://schemas.microsoft.com/office/drawing/2014/main" id="{E602FD63-8627-DF4A-B00E-B4DE2EDA8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2733" y="3421224"/>
            <a:ext cx="8178534" cy="916282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A66D8DB-C634-D645-8AFC-4E79E4DFAFC5}"/>
              </a:ext>
            </a:extLst>
          </p:cNvPr>
          <p:cNvSpPr txBox="1"/>
          <p:nvPr/>
        </p:nvSpPr>
        <p:spPr>
          <a:xfrm>
            <a:off x="19750772" y="13397158"/>
            <a:ext cx="47035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2"/>
                </a:solidFill>
              </a:rPr>
              <a:t>Photo: https://</a:t>
            </a:r>
            <a:r>
              <a:rPr lang="en-US" sz="1000" dirty="0" err="1">
                <a:solidFill>
                  <a:schemeClr val="tx2"/>
                </a:solidFill>
              </a:rPr>
              <a:t>teachmeobgyn.com</a:t>
            </a:r>
            <a:r>
              <a:rPr lang="en-US" sz="1000" dirty="0">
                <a:solidFill>
                  <a:schemeClr val="tx2"/>
                </a:solidFill>
              </a:rPr>
              <a:t>/history-taking-examinations/examinations/bimanual/</a:t>
            </a:r>
          </a:p>
        </p:txBody>
      </p:sp>
    </p:spTree>
    <p:extLst>
      <p:ext uri="{BB962C8B-B14F-4D97-AF65-F5344CB8AC3E}">
        <p14:creationId xmlns:p14="http://schemas.microsoft.com/office/powerpoint/2010/main" val="109326036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CC1AB8-478E-7F47-A32C-4BB68D814925}"/>
              </a:ext>
            </a:extLst>
          </p:cNvPr>
          <p:cNvSpPr/>
          <p:nvPr/>
        </p:nvSpPr>
        <p:spPr>
          <a:xfrm>
            <a:off x="1366238" y="-32326"/>
            <a:ext cx="11708787" cy="13748324"/>
          </a:xfrm>
          <a:prstGeom prst="rect">
            <a:avLst/>
          </a:prstGeom>
          <a:solidFill>
            <a:srgbClr val="89A597"/>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551" name="Title 4"/>
          <p:cNvSpPr txBox="1">
            <a:spLocks noGrp="1"/>
          </p:cNvSpPr>
          <p:nvPr>
            <p:ph type="title"/>
          </p:nvPr>
        </p:nvSpPr>
        <p:spPr>
          <a:xfrm>
            <a:off x="18019831" y="5499264"/>
            <a:ext cx="4061359" cy="2685141"/>
          </a:xfrm>
          <a:prstGeom prst="rect">
            <a:avLst/>
          </a:prstGeom>
        </p:spPr>
        <p:txBody>
          <a:bodyPr>
            <a:normAutofit/>
          </a:bodyPr>
          <a:lstStyle/>
          <a:p>
            <a:r>
              <a:rPr lang="en-US" b="0" dirty="0"/>
              <a:t>Smoking Cessation</a:t>
            </a: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a:off x="19947467" y="-360106"/>
            <a:ext cx="4864605" cy="4672372"/>
          </a:xfrm>
          <a:prstGeom prst="rect">
            <a:avLst/>
          </a:prstGeom>
          <a:ln>
            <a:noFill/>
          </a:ln>
        </p:spPr>
      </p:pic>
      <p:pic>
        <p:nvPicPr>
          <p:cNvPr id="11" name="Picture 10">
            <a:extLst>
              <a:ext uri="{FF2B5EF4-FFF2-40B4-BE49-F238E27FC236}">
                <a16:creationId xmlns:a16="http://schemas.microsoft.com/office/drawing/2014/main" id="{28B9C603-1E70-8A43-A4C1-200380BCA337}"/>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a:off x="13075025" y="1891081"/>
            <a:ext cx="4787568" cy="9901509"/>
          </a:xfrm>
          <a:prstGeom prst="rect">
            <a:avLst/>
          </a:prstGeom>
          <a:ln>
            <a:noFill/>
          </a:ln>
        </p:spPr>
      </p:pic>
      <p:pic>
        <p:nvPicPr>
          <p:cNvPr id="5" name="Picture 4">
            <a:extLst>
              <a:ext uri="{FF2B5EF4-FFF2-40B4-BE49-F238E27FC236}">
                <a16:creationId xmlns:a16="http://schemas.microsoft.com/office/drawing/2014/main" id="{0A8096ED-E3CB-1E47-AB1B-174F3ECA50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20810" y="2708667"/>
            <a:ext cx="8298666" cy="8298666"/>
          </a:xfrm>
          <a:prstGeom prst="rect">
            <a:avLst/>
          </a:prstGeom>
        </p:spPr>
      </p:pic>
    </p:spTree>
    <p:extLst>
      <p:ext uri="{BB962C8B-B14F-4D97-AF65-F5344CB8AC3E}">
        <p14:creationId xmlns:p14="http://schemas.microsoft.com/office/powerpoint/2010/main" val="249186766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5690761"/>
            <a:ext cx="10241280" cy="267765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tx2"/>
                </a:solidFill>
                <a:latin typeface="+mn-lt"/>
                <a:cs typeface="Arial" panose="020B0604020202020204" pitchFamily="34" charset="0"/>
                <a:sym typeface="Arial" panose="020B0604020202020204" pitchFamily="34" charset="0"/>
              </a:rPr>
              <a:t> PROMOTE HEALTH</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tx2"/>
                </a:solidFill>
                <a:latin typeface="+mn-lt"/>
                <a:cs typeface="Arial" panose="020B0604020202020204" pitchFamily="34" charset="0"/>
                <a:sym typeface="Arial" panose="020B0604020202020204" pitchFamily="34" charset="0"/>
              </a:rPr>
              <a:t> IDENTIFY RISK FACTORS</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tx2"/>
                </a:solidFill>
                <a:latin typeface="+mn-lt"/>
                <a:cs typeface="Arial" panose="020B0604020202020204" pitchFamily="34" charset="0"/>
                <a:sym typeface="Arial" panose="020B0604020202020204" pitchFamily="34" charset="0"/>
              </a:rPr>
              <a:t> DETECT DISEASE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fontScale="90000"/>
          </a:bodyPr>
          <a:lstStyle/>
          <a:p>
            <a:pPr>
              <a:lnSpc>
                <a:spcPts val="14500"/>
              </a:lnSpc>
            </a:pPr>
            <a:r>
              <a:rPr lang="en-US" sz="16500" b="0" dirty="0"/>
              <a:t>GOALS OF</a:t>
            </a:r>
            <a:br>
              <a:rPr lang="en-US" sz="16500" b="0" dirty="0"/>
            </a:br>
            <a:r>
              <a:rPr lang="en-US" sz="16500" b="0" dirty="0"/>
              <a:t>THE CHECK</a:t>
            </a:r>
            <a:br>
              <a:rPr lang="en-US" sz="16500" b="0" dirty="0"/>
            </a:br>
            <a:r>
              <a:rPr lang="en-US" sz="16500" b="0" dirty="0"/>
              <a:t>UP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5400000">
            <a:off x="3262905" y="-2935039"/>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551" name="Title 4"/>
          <p:cNvSpPr txBox="1">
            <a:spLocks noGrp="1"/>
          </p:cNvSpPr>
          <p:nvPr>
            <p:ph type="title"/>
          </p:nvPr>
        </p:nvSpPr>
        <p:spPr>
          <a:xfrm>
            <a:off x="5251974" y="5765543"/>
            <a:ext cx="5924026" cy="3717124"/>
          </a:xfrm>
          <a:prstGeom prst="rect">
            <a:avLst/>
          </a:prstGeom>
        </p:spPr>
        <p:txBody>
          <a:bodyPr>
            <a:normAutofit/>
          </a:bodyPr>
          <a:lstStyle/>
          <a:p>
            <a:r>
              <a:rPr lang="en-US" b="0" dirty="0"/>
              <a:t>What about “routin</a:t>
            </a:r>
            <a:r>
              <a:rPr lang="en-US" dirty="0"/>
              <a:t>e blood tests?”</a:t>
            </a:r>
            <a:endParaRPr lang="en-US" b="0" dirty="0"/>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0800000">
            <a:off x="-225236" y="7798928"/>
            <a:ext cx="6341071" cy="6090493"/>
          </a:xfrm>
          <a:prstGeom prst="rect">
            <a:avLst/>
          </a:prstGeom>
          <a:ln>
            <a:noFill/>
          </a:ln>
        </p:spPr>
      </p:pic>
      <p:pic>
        <p:nvPicPr>
          <p:cNvPr id="11" name="Picture 10">
            <a:extLst>
              <a:ext uri="{FF2B5EF4-FFF2-40B4-BE49-F238E27FC236}">
                <a16:creationId xmlns:a16="http://schemas.microsoft.com/office/drawing/2014/main" id="{28B9C603-1E70-8A43-A4C1-200380BCA337}"/>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0800000">
            <a:off x="17861061" y="-242877"/>
            <a:ext cx="6522939" cy="13490553"/>
          </a:xfrm>
          <a:prstGeom prst="rect">
            <a:avLst/>
          </a:prstGeom>
          <a:ln>
            <a:noFill/>
          </a:ln>
        </p:spPr>
      </p:pic>
      <p:pic>
        <p:nvPicPr>
          <p:cNvPr id="19458" name="Picture 2" descr="Mallory with tangle">
            <a:extLst>
              <a:ext uri="{FF2B5EF4-FFF2-40B4-BE49-F238E27FC236}">
                <a16:creationId xmlns:a16="http://schemas.microsoft.com/office/drawing/2014/main" id="{64E6691F-7DE6-9E4D-AF1E-78809F9A9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0897" y="-32324"/>
            <a:ext cx="9142413" cy="1371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9600C6-98B8-7541-9678-C9FDA1D9AC50}"/>
              </a:ext>
            </a:extLst>
          </p:cNvPr>
          <p:cNvSpPr txBox="1"/>
          <p:nvPr/>
        </p:nvSpPr>
        <p:spPr>
          <a:xfrm>
            <a:off x="15337732" y="13377448"/>
            <a:ext cx="406874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https://</a:t>
            </a:r>
            <a:r>
              <a:rPr lang="en-US" sz="1000" dirty="0" err="1">
                <a:solidFill>
                  <a:schemeClr val="tx1"/>
                </a:solidFill>
              </a:rPr>
              <a:t>affecttheverb.com</a:t>
            </a:r>
            <a:r>
              <a:rPr lang="en-US" sz="1000" dirty="0">
                <a:solidFill>
                  <a:schemeClr val="tx1"/>
                </a:solidFill>
              </a:rPr>
              <a:t>/gallery/</a:t>
            </a:r>
            <a:r>
              <a:rPr lang="en-US" sz="1000" dirty="0" err="1">
                <a:solidFill>
                  <a:schemeClr val="tx1"/>
                </a:solidFill>
              </a:rPr>
              <a:t>disabledandhere</a:t>
            </a:r>
            <a:r>
              <a:rPr lang="en-US" sz="1000" dirty="0">
                <a:solidFill>
                  <a:schemeClr val="tx1"/>
                </a:solidFill>
              </a:rPr>
              <a:t>/</a:t>
            </a:r>
            <a:r>
              <a:rPr lang="en-US" sz="1000" dirty="0" err="1">
                <a:solidFill>
                  <a:schemeClr val="tx1"/>
                </a:solidFill>
              </a:rPr>
              <a:t>tangleportrait</a:t>
            </a:r>
            <a:r>
              <a:rPr lang="en-US" sz="1000" dirty="0">
                <a:solidFill>
                  <a:schemeClr val="tx1"/>
                </a:solidFill>
              </a:rPr>
              <a:t>/</a:t>
            </a:r>
          </a:p>
        </p:txBody>
      </p:sp>
    </p:spTree>
    <p:extLst>
      <p:ext uri="{BB962C8B-B14F-4D97-AF65-F5344CB8AC3E}">
        <p14:creationId xmlns:p14="http://schemas.microsoft.com/office/powerpoint/2010/main" val="358944654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6200000">
            <a:off x="-367216" y="-126412"/>
            <a:ext cx="6341071" cy="6090493"/>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552" name="TextBox 8"/>
          <p:cNvSpPr txBox="1"/>
          <p:nvPr/>
        </p:nvSpPr>
        <p:spPr>
          <a:xfrm>
            <a:off x="14731251" y="6554395"/>
            <a:ext cx="3999091" cy="15388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tx1"/>
                </a:solidFill>
                <a:latin typeface="Tw Cen MT" panose="020B0602020104020603" pitchFamily="34" charset="77"/>
              </a:rPr>
              <a:t>What does Elizabeth need?</a:t>
            </a:r>
            <a:endParaRPr sz="4400" b="1" dirty="0">
              <a:solidFill>
                <a:schemeClr val="tx1"/>
              </a:solidFill>
              <a:latin typeface="Tw Cen MT" panose="020B0602020104020603" pitchFamily="34" charset="77"/>
            </a:endParaRPr>
          </a:p>
        </p:txBody>
      </p:sp>
      <p:sp>
        <p:nvSpPr>
          <p:cNvPr id="551" name="Title 4"/>
          <p:cNvSpPr txBox="1">
            <a:spLocks noGrp="1"/>
          </p:cNvSpPr>
          <p:nvPr>
            <p:ph type="title"/>
          </p:nvPr>
        </p:nvSpPr>
        <p:spPr>
          <a:xfrm>
            <a:off x="14731251" y="5412936"/>
            <a:ext cx="5690181" cy="1445064"/>
          </a:xfrm>
          <a:prstGeom prst="rect">
            <a:avLst/>
          </a:prstGeom>
        </p:spPr>
        <p:txBody>
          <a:bodyPr>
            <a:normAutofit/>
          </a:bodyPr>
          <a:lstStyle/>
          <a:p>
            <a:r>
              <a:rPr lang="en-US" b="0" dirty="0"/>
              <a:t>Summary</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0800000">
            <a:off x="19104886" y="1398946"/>
            <a:ext cx="5279114" cy="10918109"/>
          </a:xfrm>
          <a:prstGeom prst="rect">
            <a:avLst/>
          </a:prstGeom>
        </p:spPr>
      </p:pic>
      <p:pic>
        <p:nvPicPr>
          <p:cNvPr id="20482" name="Picture 2">
            <a:extLst>
              <a:ext uri="{FF2B5EF4-FFF2-40B4-BE49-F238E27FC236}">
                <a16:creationId xmlns:a16="http://schemas.microsoft.com/office/drawing/2014/main" id="{02836158-529D-B64D-BAE4-CC6D9FADD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793" y="0"/>
            <a:ext cx="12115800"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4097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A7F3E8-E4C8-DD4B-AA6D-175C9E338928}"/>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a:off x="0" y="-483861"/>
            <a:ext cx="5279114" cy="10918109"/>
          </a:xfrm>
          <a:prstGeom prst="rect">
            <a:avLst/>
          </a:prstGeom>
        </p:spPr>
      </p:pic>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5400000">
            <a:off x="18399319" y="7917515"/>
            <a:ext cx="6341071" cy="6090493"/>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551" name="Title 4"/>
          <p:cNvSpPr txBox="1">
            <a:spLocks noGrp="1"/>
          </p:cNvSpPr>
          <p:nvPr>
            <p:ph type="title"/>
          </p:nvPr>
        </p:nvSpPr>
        <p:spPr>
          <a:xfrm>
            <a:off x="1706822" y="6606914"/>
            <a:ext cx="5690181" cy="1445064"/>
          </a:xfrm>
          <a:prstGeom prst="rect">
            <a:avLst/>
          </a:prstGeom>
        </p:spPr>
        <p:txBody>
          <a:bodyPr>
            <a:normAutofit fontScale="90000"/>
          </a:bodyPr>
          <a:lstStyle/>
          <a:p>
            <a:r>
              <a:rPr lang="en-US" b="0" dirty="0"/>
              <a:t>What is NOT recommended for Elizabeth?</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accent3">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5400000">
            <a:off x="12471482" y="-2819497"/>
            <a:ext cx="5279114" cy="10918109"/>
          </a:xfrm>
          <a:prstGeom prst="rect">
            <a:avLst/>
          </a:prstGeom>
        </p:spPr>
      </p:pic>
      <p:pic>
        <p:nvPicPr>
          <p:cNvPr id="22530" name="Picture 2">
            <a:extLst>
              <a:ext uri="{FF2B5EF4-FFF2-40B4-BE49-F238E27FC236}">
                <a16:creationId xmlns:a16="http://schemas.microsoft.com/office/drawing/2014/main" id="{5BE8D6E0-BA15-2B41-BB25-9719DC02A24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b="25161"/>
          <a:stretch/>
        </p:blipFill>
        <p:spPr bwMode="auto">
          <a:xfrm>
            <a:off x="7544903" y="2695889"/>
            <a:ext cx="15132275" cy="9149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259F1F-9EED-6743-A217-6A7E8CA42F5D}"/>
              </a:ext>
            </a:extLst>
          </p:cNvPr>
          <p:cNvSpPr txBox="1"/>
          <p:nvPr/>
        </p:nvSpPr>
        <p:spPr>
          <a:xfrm>
            <a:off x="3772378" y="10434248"/>
            <a:ext cx="1949571" cy="141577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r" defTabSz="18288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tx1"/>
                </a:solidFill>
                <a:effectLst/>
                <a:uFillTx/>
                <a:latin typeface="+mj-lt"/>
                <a:ea typeface="+mj-ea"/>
                <a:cs typeface="+mj-cs"/>
                <a:sym typeface="Helvetica"/>
              </a:rPr>
              <a:t>HSV </a:t>
            </a:r>
          </a:p>
          <a:p>
            <a:pPr marL="0" marR="0" indent="0" algn="r" defTabSz="18288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tx1"/>
                </a:solidFill>
                <a:effectLst/>
                <a:uFillTx/>
                <a:latin typeface="+mj-lt"/>
                <a:ea typeface="+mj-ea"/>
                <a:cs typeface="+mj-cs"/>
                <a:sym typeface="Helvetica"/>
              </a:rPr>
              <a:t>serology</a:t>
            </a:r>
          </a:p>
        </p:txBody>
      </p:sp>
      <p:cxnSp>
        <p:nvCxnSpPr>
          <p:cNvPr id="4" name="Straight Arrow Connector 3">
            <a:extLst>
              <a:ext uri="{FF2B5EF4-FFF2-40B4-BE49-F238E27FC236}">
                <a16:creationId xmlns:a16="http://schemas.microsoft.com/office/drawing/2014/main" id="{A62621A0-8F44-AD43-82C0-18C40C2F1B72}"/>
              </a:ext>
            </a:extLst>
          </p:cNvPr>
          <p:cNvCxnSpPr>
            <a:cxnSpLocks/>
          </p:cNvCxnSpPr>
          <p:nvPr/>
        </p:nvCxnSpPr>
        <p:spPr>
          <a:xfrm>
            <a:off x="5848566" y="11142133"/>
            <a:ext cx="1548437" cy="0"/>
          </a:xfrm>
          <a:prstGeom prst="straightConnector1">
            <a:avLst/>
          </a:prstGeom>
          <a:ln w="635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928865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6200000">
            <a:off x="15700842" y="6846196"/>
            <a:ext cx="4478110" cy="9261497"/>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Sam</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3046988"/>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He/Him pronouns</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53-year-old</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 need this form filled out for work.”</a:t>
            </a:r>
            <a:endPar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23</a:t>
            </a:fld>
            <a:endParaRPr lang="en-US" sz="2000" dirty="0"/>
          </a:p>
        </p:txBody>
      </p:sp>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a:off x="20567865" y="-135468"/>
            <a:ext cx="3955550" cy="3799240"/>
          </a:xfrm>
          <a:prstGeom prst="rect">
            <a:avLst/>
          </a:prstGeom>
        </p:spPr>
      </p:pic>
      <p:pic>
        <p:nvPicPr>
          <p:cNvPr id="23554" name="Picture 2" descr="Underprivileged middle aged man standing against a brick wall in the city">
            <a:extLst>
              <a:ext uri="{FF2B5EF4-FFF2-40B4-BE49-F238E27FC236}">
                <a16:creationId xmlns:a16="http://schemas.microsoft.com/office/drawing/2014/main" id="{43AF3F7E-39FF-D140-92EC-2B6DDEEFC370}"/>
              </a:ext>
            </a:extLst>
          </p:cNvPr>
          <p:cNvPicPr>
            <a:picLocks noGrp="1" noChangeAspect="1" noChangeArrowheads="1"/>
          </p:cNvPicPr>
          <p:nvPr>
            <p:ph type="pic" idx="13"/>
          </p:nvPr>
        </p:nvPicPr>
        <p:blipFill rotWithShape="1">
          <a:blip r:embed="rId6">
            <a:extLst>
              <a:ext uri="{28A0092B-C50C-407E-A947-70E740481C1C}">
                <a14:useLocalDpi xmlns:a14="http://schemas.microsoft.com/office/drawing/2010/main" val="0"/>
              </a:ext>
            </a:extLst>
          </a:blip>
          <a:srcRect l="31767" t="131" r="23960" b="-131"/>
          <a:stretch/>
        </p:blipFill>
        <p:spPr bwMode="auto">
          <a:xfrm>
            <a:off x="1290944" y="-1"/>
            <a:ext cx="10882860" cy="139367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16D91F-6392-6D46-8FF6-9B3C26F6BE99}"/>
              </a:ext>
            </a:extLst>
          </p:cNvPr>
          <p:cNvSpPr txBox="1"/>
          <p:nvPr/>
        </p:nvSpPr>
        <p:spPr>
          <a:xfrm>
            <a:off x="1362930" y="13087826"/>
            <a:ext cx="367440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Underprivileged Middle Aged Man Standing Against A Brick </a:t>
            </a:r>
          </a:p>
          <a:p>
            <a:r>
              <a:rPr lang="en-US" sz="1000" dirty="0">
                <a:solidFill>
                  <a:schemeClr val="tx1"/>
                </a:solidFill>
              </a:rPr>
              <a:t>Wall In The City by Jacob Lund Photography from </a:t>
            </a:r>
            <a:r>
              <a:rPr lang="en-US" sz="1000" dirty="0" err="1">
                <a:solidFill>
                  <a:schemeClr val="tx1"/>
                </a:solidFill>
              </a:rPr>
              <a:t>NounProject.com</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82497164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0800000">
            <a:off x="-225236" y="7798928"/>
            <a:ext cx="6341071" cy="6090493"/>
          </a:xfrm>
          <a:prstGeom prst="rect">
            <a:avLst/>
          </a:prstGeom>
          <a:ln>
            <a:noFill/>
          </a:ln>
        </p:spPr>
      </p:pic>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5400000">
            <a:off x="3262905" y="-2935039"/>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551" name="Title 4"/>
          <p:cNvSpPr txBox="1">
            <a:spLocks noGrp="1"/>
          </p:cNvSpPr>
          <p:nvPr>
            <p:ph type="title"/>
          </p:nvPr>
        </p:nvSpPr>
        <p:spPr>
          <a:xfrm>
            <a:off x="5251973" y="5765543"/>
            <a:ext cx="7124375" cy="3717124"/>
          </a:xfrm>
          <a:prstGeom prst="rect">
            <a:avLst/>
          </a:prstGeom>
        </p:spPr>
        <p:txBody>
          <a:bodyPr>
            <a:normAutofit/>
          </a:bodyPr>
          <a:lstStyle/>
          <a:p>
            <a:r>
              <a:rPr lang="en-US" b="0" dirty="0"/>
              <a:t>Sam’s complete history reveals…</a:t>
            </a:r>
          </a:p>
        </p:txBody>
      </p:sp>
      <p:pic>
        <p:nvPicPr>
          <p:cNvPr id="24580" name="Picture 4" descr="Underprivileged man standing against a brick wall in the city">
            <a:extLst>
              <a:ext uri="{FF2B5EF4-FFF2-40B4-BE49-F238E27FC236}">
                <a16:creationId xmlns:a16="http://schemas.microsoft.com/office/drawing/2014/main" id="{8D29461E-433E-9849-B500-CA7E7B12B9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69" t="552" r="20872" b="-552"/>
          <a:stretch/>
        </p:blipFill>
        <p:spPr bwMode="auto">
          <a:xfrm>
            <a:off x="12900299" y="-32325"/>
            <a:ext cx="10735734" cy="139217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9600C6-98B8-7541-9678-C9FDA1D9AC50}"/>
              </a:ext>
            </a:extLst>
          </p:cNvPr>
          <p:cNvSpPr txBox="1"/>
          <p:nvPr/>
        </p:nvSpPr>
        <p:spPr>
          <a:xfrm>
            <a:off x="12900299" y="13245258"/>
            <a:ext cx="6404315"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Underprivileged Man Standing Against A Brick Wall In The City by Jacob Lund Photography from </a:t>
            </a:r>
            <a:r>
              <a:rPr lang="en-US" sz="1000" dirty="0" err="1">
                <a:solidFill>
                  <a:schemeClr val="tx1"/>
                </a:solidFill>
              </a:rPr>
              <a:t>NounProject.com</a:t>
            </a:r>
            <a:endParaRPr lang="en-US" sz="1000" dirty="0">
              <a:solidFill>
                <a:schemeClr val="tx1"/>
              </a:solidFill>
            </a:endParaRPr>
          </a:p>
        </p:txBody>
      </p:sp>
    </p:spTree>
    <p:extLst>
      <p:ext uri="{BB962C8B-B14F-4D97-AF65-F5344CB8AC3E}">
        <p14:creationId xmlns:p14="http://schemas.microsoft.com/office/powerpoint/2010/main" val="201832769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6200000">
            <a:off x="15252201" y="5307722"/>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4" name="TextBox 3">
            <a:extLst>
              <a:ext uri="{FF2B5EF4-FFF2-40B4-BE49-F238E27FC236}">
                <a16:creationId xmlns:a16="http://schemas.microsoft.com/office/drawing/2014/main" id="{5D9600C6-98B8-7541-9678-C9FDA1D9AC50}"/>
              </a:ext>
            </a:extLst>
          </p:cNvPr>
          <p:cNvSpPr txBox="1"/>
          <p:nvPr/>
        </p:nvSpPr>
        <p:spPr>
          <a:xfrm>
            <a:off x="22698925" y="13347359"/>
            <a:ext cx="1685075"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https://pix4free.org/</a:t>
            </a: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6200000">
            <a:off x="-488181" y="-187587"/>
            <a:ext cx="7822473" cy="7513355"/>
          </a:xfrm>
          <a:prstGeom prst="rect">
            <a:avLst/>
          </a:prstGeom>
          <a:ln>
            <a:noFill/>
          </a:ln>
        </p:spPr>
      </p:pic>
      <p:pic>
        <p:nvPicPr>
          <p:cNvPr id="26626" name="Picture 2">
            <a:extLst>
              <a:ext uri="{FF2B5EF4-FFF2-40B4-BE49-F238E27FC236}">
                <a16:creationId xmlns:a16="http://schemas.microsoft.com/office/drawing/2014/main" id="{7D704AAD-EE5F-3947-9EC8-D277D5027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2568" y="651881"/>
            <a:ext cx="9148233" cy="12197644"/>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6628" name="Picture 4" descr="Blood Test">
            <a:extLst>
              <a:ext uri="{FF2B5EF4-FFF2-40B4-BE49-F238E27FC236}">
                <a16:creationId xmlns:a16="http://schemas.microsoft.com/office/drawing/2014/main" id="{FD547FD4-ED11-7E41-8A77-E274C85D9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0" y="651881"/>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522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D02A7C5-4DAA-8641-87F8-155EF81B0C7C}"/>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6200000">
            <a:off x="4893348" y="6829854"/>
            <a:ext cx="5242446" cy="10842275"/>
          </a:xfrm>
          <a:prstGeom prst="rect">
            <a:avLst/>
          </a:prstGeom>
          <a:ln>
            <a:noFill/>
          </a:ln>
        </p:spPr>
      </p:pic>
      <p:sp>
        <p:nvSpPr>
          <p:cNvPr id="341" name="Rectangle 7"/>
          <p:cNvSpPr txBox="1">
            <a:spLocks noGrp="1"/>
          </p:cNvSpPr>
          <p:nvPr>
            <p:ph type="sldNum" sz="quarter" idx="2"/>
          </p:nvPr>
        </p:nvSpPr>
        <p:spPr>
          <a:xfrm>
            <a:off x="-96613" y="12770937"/>
            <a:ext cx="1316449" cy="7386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785831" y="4569573"/>
            <a:ext cx="10842275" cy="1483939"/>
          </a:xfrm>
          <a:prstGeom prst="rect">
            <a:avLst/>
          </a:prstGeom>
        </p:spPr>
        <p:txBody>
          <a:bodyPr anchor="t">
            <a:noAutofit/>
          </a:bodyPr>
          <a:lstStyle/>
          <a:p>
            <a:pPr>
              <a:lnSpc>
                <a:spcPts val="12500"/>
              </a:lnSpc>
            </a:pPr>
            <a:r>
              <a:rPr lang="en-US" sz="8800" b="0" dirty="0"/>
              <a:t>Colon Cancer Screening</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093434" y="6219449"/>
              <a:ext cx="103327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1934663" y="6061059"/>
                <a:ext cx="1064990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093434" y="6858000"/>
            <a:ext cx="7611873" cy="27717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1"/>
                </a:solidFill>
              </a:rPr>
              <a:t>Fecal occult blood testing</a:t>
            </a:r>
          </a:p>
          <a:p>
            <a:pPr hangingPunct="1">
              <a:buClr>
                <a:schemeClr val="accent4"/>
              </a:buClr>
            </a:pPr>
            <a:r>
              <a:rPr lang="en-US" sz="5400" b="0" dirty="0">
                <a:solidFill>
                  <a:schemeClr val="tx1"/>
                </a:solidFill>
              </a:rPr>
              <a:t>Flexible sigmoidoscopy</a:t>
            </a:r>
          </a:p>
          <a:p>
            <a:pPr hangingPunct="1">
              <a:buClr>
                <a:schemeClr val="accent4"/>
              </a:buClr>
            </a:pPr>
            <a:r>
              <a:rPr lang="en-US" sz="5400" b="0" dirty="0">
                <a:solidFill>
                  <a:schemeClr val="tx1"/>
                </a:solidFill>
              </a:rPr>
              <a:t>Colonoscopy</a:t>
            </a:r>
          </a:p>
        </p:txBody>
      </p:sp>
      <p:pic>
        <p:nvPicPr>
          <p:cNvPr id="27650" name="Picture 2">
            <a:extLst>
              <a:ext uri="{FF2B5EF4-FFF2-40B4-BE49-F238E27FC236}">
                <a16:creationId xmlns:a16="http://schemas.microsoft.com/office/drawing/2014/main" id="{D8DFD5FE-7875-5D48-949C-50A3505798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22542" y="2357633"/>
            <a:ext cx="9550398" cy="9000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4AB396-0E63-7F43-A7B8-0F08CDA3CF01}"/>
              </a:ext>
            </a:extLst>
          </p:cNvPr>
          <p:cNvSpPr txBox="1"/>
          <p:nvPr/>
        </p:nvSpPr>
        <p:spPr>
          <a:xfrm>
            <a:off x="19686882" y="13263379"/>
            <a:ext cx="4697118"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https://</a:t>
            </a:r>
            <a:r>
              <a:rPr lang="en-US" sz="1000" dirty="0" err="1">
                <a:solidFill>
                  <a:schemeClr val="tx1"/>
                </a:solidFill>
              </a:rPr>
              <a:t>www.cdc.gov</a:t>
            </a:r>
            <a:r>
              <a:rPr lang="en-US" sz="1000" dirty="0">
                <a:solidFill>
                  <a:schemeClr val="tx1"/>
                </a:solidFill>
              </a:rPr>
              <a:t>/cancer/colorectal/</a:t>
            </a:r>
            <a:r>
              <a:rPr lang="en-US" sz="1000" dirty="0" err="1">
                <a:solidFill>
                  <a:schemeClr val="tx1"/>
                </a:solidFill>
              </a:rPr>
              <a:t>basic_info</a:t>
            </a:r>
            <a:r>
              <a:rPr lang="en-US" sz="1000" dirty="0">
                <a:solidFill>
                  <a:schemeClr val="tx1"/>
                </a:solidFill>
              </a:rPr>
              <a:t>/what-is-colorectal-</a:t>
            </a:r>
            <a:r>
              <a:rPr lang="en-US" sz="1000" dirty="0" err="1">
                <a:solidFill>
                  <a:schemeClr val="tx1"/>
                </a:solidFill>
              </a:rPr>
              <a:t>cancer.htm</a:t>
            </a:r>
            <a:endParaRPr lang="en-US" sz="10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5" name="Picture 14">
            <a:extLst>
              <a:ext uri="{FF2B5EF4-FFF2-40B4-BE49-F238E27FC236}">
                <a16:creationId xmlns:a16="http://schemas.microsoft.com/office/drawing/2014/main" id="{71243BE8-D327-7040-B168-97CC69CED993}"/>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t="50365" r="3" b="-730"/>
          <a:stretch/>
        </p:blipFill>
        <p:spPr>
          <a:xfrm>
            <a:off x="16254" y="-101602"/>
            <a:ext cx="5434927" cy="5620179"/>
          </a:xfrm>
          <a:prstGeom prst="rect">
            <a:avLst/>
          </a:prstGeom>
          <a:ln>
            <a:noFill/>
          </a:ln>
        </p:spPr>
      </p:pic>
    </p:spTree>
    <p:extLst>
      <p:ext uri="{BB962C8B-B14F-4D97-AF65-F5344CB8AC3E}">
        <p14:creationId xmlns:p14="http://schemas.microsoft.com/office/powerpoint/2010/main" val="181206995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92C6F-9863-B840-8FB6-8F7F95614C78}"/>
              </a:ext>
            </a:extLst>
          </p:cNvPr>
          <p:cNvSpPr/>
          <p:nvPr/>
        </p:nvSpPr>
        <p:spPr>
          <a:xfrm>
            <a:off x="1242016" y="12776119"/>
            <a:ext cx="6040527"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0800000">
            <a:off x="18949073" y="1237822"/>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551" name="Title 4"/>
          <p:cNvSpPr txBox="1">
            <a:spLocks noGrp="1"/>
          </p:cNvSpPr>
          <p:nvPr>
            <p:ph type="title"/>
          </p:nvPr>
        </p:nvSpPr>
        <p:spPr>
          <a:xfrm>
            <a:off x="11060779" y="4863972"/>
            <a:ext cx="7888294" cy="3988057"/>
          </a:xfrm>
          <a:prstGeom prst="rect">
            <a:avLst/>
          </a:prstGeom>
        </p:spPr>
        <p:txBody>
          <a:bodyPr>
            <a:normAutofit fontScale="90000"/>
          </a:bodyPr>
          <a:lstStyle/>
          <a:p>
            <a:r>
              <a:rPr lang="en-US" dirty="0"/>
              <a:t>Lipid screening and coronary heart disease prevention</a:t>
            </a:r>
            <a:endParaRPr lang="en-US" b="0" dirty="0"/>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0800000">
            <a:off x="10228179" y="9635067"/>
            <a:ext cx="4411759" cy="4237421"/>
          </a:xfrm>
          <a:prstGeom prst="rect">
            <a:avLst/>
          </a:prstGeom>
          <a:ln>
            <a:noFill/>
          </a:ln>
        </p:spPr>
      </p:pic>
      <p:pic>
        <p:nvPicPr>
          <p:cNvPr id="28674" name="Picture 2">
            <a:extLst>
              <a:ext uri="{FF2B5EF4-FFF2-40B4-BE49-F238E27FC236}">
                <a16:creationId xmlns:a16="http://schemas.microsoft.com/office/drawing/2014/main" id="{0CDC5AE4-2466-244F-8FDC-C0B83BBBB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388" y="0"/>
            <a:ext cx="7712075"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91286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rot="16200000">
            <a:off x="-367216" y="-126412"/>
            <a:ext cx="6341071" cy="6090493"/>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551" name="Title 4"/>
          <p:cNvSpPr txBox="1">
            <a:spLocks noGrp="1"/>
          </p:cNvSpPr>
          <p:nvPr>
            <p:ph type="title"/>
          </p:nvPr>
        </p:nvSpPr>
        <p:spPr>
          <a:xfrm>
            <a:off x="15174149" y="6135468"/>
            <a:ext cx="5690181" cy="1445064"/>
          </a:xfrm>
          <a:prstGeom prst="rect">
            <a:avLst/>
          </a:prstGeom>
        </p:spPr>
        <p:txBody>
          <a:bodyPr>
            <a:normAutofit fontScale="90000"/>
          </a:bodyPr>
          <a:lstStyle/>
          <a:p>
            <a:r>
              <a:rPr lang="en-US" b="0" dirty="0"/>
              <a:t>Summary</a:t>
            </a:r>
            <a:br>
              <a:rPr lang="en-US" b="0" dirty="0"/>
            </a:br>
            <a:r>
              <a:rPr lang="en-US" b="0" dirty="0"/>
              <a:t>for Sam</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0800000">
            <a:off x="19104886" y="1398946"/>
            <a:ext cx="5279114" cy="10918109"/>
          </a:xfrm>
          <a:prstGeom prst="rect">
            <a:avLst/>
          </a:prstGeom>
        </p:spPr>
      </p:pic>
      <p:pic>
        <p:nvPicPr>
          <p:cNvPr id="29698" name="Picture 2">
            <a:extLst>
              <a:ext uri="{FF2B5EF4-FFF2-40B4-BE49-F238E27FC236}">
                <a16:creationId xmlns:a16="http://schemas.microsoft.com/office/drawing/2014/main" id="{5E2F4BDF-1B87-F245-8C7E-155F1272A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9574" y="0"/>
            <a:ext cx="13134975"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76403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51292" r="3" b="-730"/>
          <a:stretch/>
        </p:blipFill>
        <p:spPr>
          <a:xfrm rot="16200000">
            <a:off x="17625059" y="6846197"/>
            <a:ext cx="4478110" cy="9261497"/>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David</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4524315"/>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He/Him pronouns</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52-year-old</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Transgender Man</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surgery</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Takes testosterone</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Not sexually active</a:t>
            </a:r>
            <a:endPar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29</a:t>
            </a:fld>
            <a:endParaRPr lang="en-US" sz="2000" dirty="0"/>
          </a:p>
        </p:txBody>
      </p:sp>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1891" t="48915" r="48704" b="1"/>
          <a:stretch/>
        </p:blipFill>
        <p:spPr>
          <a:xfrm>
            <a:off x="18931467" y="-135469"/>
            <a:ext cx="5591948" cy="5370973"/>
          </a:xfrm>
          <a:prstGeom prst="rect">
            <a:avLst/>
          </a:prstGeom>
        </p:spPr>
      </p:pic>
      <p:pic>
        <p:nvPicPr>
          <p:cNvPr id="30722" name="Picture 2" descr="Transgender man laughing with eyes closed isolated on dark background">
            <a:extLst>
              <a:ext uri="{FF2B5EF4-FFF2-40B4-BE49-F238E27FC236}">
                <a16:creationId xmlns:a16="http://schemas.microsoft.com/office/drawing/2014/main" id="{760D2F6E-1F6E-2441-9235-36531B8B2645}"/>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7705" r="27705"/>
          <a:stretch>
            <a:fillRect/>
          </a:stretch>
        </p:blipFill>
        <p:spPr bwMode="auto">
          <a:xfrm>
            <a:off x="1293877" y="0"/>
            <a:ext cx="10882860"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16D91F-6392-6D46-8FF6-9B3C26F6BE99}"/>
              </a:ext>
            </a:extLst>
          </p:cNvPr>
          <p:cNvSpPr txBox="1"/>
          <p:nvPr/>
        </p:nvSpPr>
        <p:spPr>
          <a:xfrm>
            <a:off x="1258969" y="13203952"/>
            <a:ext cx="371928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Transgender Man Laughing With Eyes Closed Isolated On</a:t>
            </a:r>
          </a:p>
          <a:p>
            <a:r>
              <a:rPr lang="en-US" sz="1000" dirty="0">
                <a:solidFill>
                  <a:schemeClr val="tx1"/>
                </a:solidFill>
              </a:rPr>
              <a:t> Dark Background by Jacob Lund Photography from </a:t>
            </a:r>
            <a:r>
              <a:rPr lang="en-US" sz="1000" dirty="0" err="1">
                <a:solidFill>
                  <a:schemeClr val="tx1"/>
                </a:solidFill>
              </a:rPr>
              <a:t>NounProject.com</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6737568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551" name="Title 4"/>
          <p:cNvSpPr txBox="1">
            <a:spLocks noGrp="1"/>
          </p:cNvSpPr>
          <p:nvPr>
            <p:ph type="title"/>
          </p:nvPr>
        </p:nvSpPr>
        <p:spPr>
          <a:xfrm>
            <a:off x="16733135" y="5515428"/>
            <a:ext cx="6226630" cy="2685141"/>
          </a:xfrm>
          <a:prstGeom prst="rect">
            <a:avLst/>
          </a:prstGeom>
        </p:spPr>
        <p:txBody>
          <a:bodyPr>
            <a:normAutofit fontScale="90000"/>
          </a:bodyPr>
          <a:lstStyle/>
          <a:p>
            <a:r>
              <a:rPr lang="en-US" b="0" dirty="0"/>
              <a:t>WHERE DO WE GET OUR INFORMATION?</a:t>
            </a:r>
          </a:p>
        </p:txBody>
      </p:sp>
      <p:pic>
        <p:nvPicPr>
          <p:cNvPr id="1026" name="Picture 2" descr="Group of college students researching information">
            <a:extLst>
              <a:ext uri="{FF2B5EF4-FFF2-40B4-BE49-F238E27FC236}">
                <a16:creationId xmlns:a16="http://schemas.microsoft.com/office/drawing/2014/main" id="{6D5A76A1-41A6-1E46-A47C-6B789B8B7614}"/>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31928" b="-31928"/>
          <a:stretch/>
        </p:blipFill>
        <p:spPr bwMode="auto">
          <a:xfrm>
            <a:off x="1424235" y="4"/>
            <a:ext cx="14432380" cy="137159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5E14AA6-6D24-CF41-B304-56E24FF97CFF}"/>
              </a:ext>
            </a:extLst>
          </p:cNvPr>
          <p:cNvSpPr txBox="1"/>
          <p:nvPr/>
        </p:nvSpPr>
        <p:spPr>
          <a:xfrm>
            <a:off x="18508717" y="13116910"/>
            <a:ext cx="184729"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10" name="TextBox 9">
            <a:extLst>
              <a:ext uri="{FF2B5EF4-FFF2-40B4-BE49-F238E27FC236}">
                <a16:creationId xmlns:a16="http://schemas.microsoft.com/office/drawing/2014/main" id="{B7BA248D-5718-094A-B01C-58B4504B9016}"/>
              </a:ext>
            </a:extLst>
          </p:cNvPr>
          <p:cNvSpPr txBox="1"/>
          <p:nvPr/>
        </p:nvSpPr>
        <p:spPr>
          <a:xfrm>
            <a:off x="18601081" y="13377448"/>
            <a:ext cx="580960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Group Of College Students Researching Information by Jacob Lund Photography from </a:t>
            </a:r>
            <a:r>
              <a:rPr lang="en-US" sz="1000" dirty="0" err="1">
                <a:solidFill>
                  <a:schemeClr val="tx1"/>
                </a:solidFill>
              </a:rPr>
              <a:t>NounProject.com</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7226852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705728-B57E-8241-8975-D4E2F69EB3F1}"/>
              </a:ext>
            </a:extLst>
          </p:cNvPr>
          <p:cNvSpPr/>
          <p:nvPr/>
        </p:nvSpPr>
        <p:spPr>
          <a:xfrm>
            <a:off x="12191999" y="7995619"/>
            <a:ext cx="5628497" cy="5212080"/>
          </a:xfrm>
          <a:prstGeom prst="rect">
            <a:avLst/>
          </a:prstGeom>
          <a:solidFill>
            <a:schemeClr val="accent3">
              <a:alpha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 name="Rectangle 4">
            <a:extLst>
              <a:ext uri="{FF2B5EF4-FFF2-40B4-BE49-F238E27FC236}">
                <a16:creationId xmlns:a16="http://schemas.microsoft.com/office/drawing/2014/main" id="{C1ACB7B6-52C2-9449-AA5E-B6287D2D71EF}"/>
              </a:ext>
            </a:extLst>
          </p:cNvPr>
          <p:cNvSpPr/>
          <p:nvPr/>
        </p:nvSpPr>
        <p:spPr>
          <a:xfrm>
            <a:off x="12191999" y="813253"/>
            <a:ext cx="11240359" cy="6810852"/>
          </a:xfrm>
          <a:prstGeom prst="rect">
            <a:avLst/>
          </a:prstGeom>
          <a:solidFill>
            <a:schemeClr val="accent1">
              <a:alpha val="8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51292" r="3" b="-730"/>
          <a:stretch/>
        </p:blipFill>
        <p:spPr>
          <a:xfrm rot="5400000">
            <a:off x="3262905" y="-2935039"/>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551" name="Title 4"/>
          <p:cNvSpPr txBox="1">
            <a:spLocks noGrp="1"/>
          </p:cNvSpPr>
          <p:nvPr>
            <p:ph type="title"/>
          </p:nvPr>
        </p:nvSpPr>
        <p:spPr>
          <a:xfrm>
            <a:off x="5251973" y="5765543"/>
            <a:ext cx="7124375" cy="3717124"/>
          </a:xfrm>
          <a:prstGeom prst="rect">
            <a:avLst/>
          </a:prstGeom>
        </p:spPr>
        <p:txBody>
          <a:bodyPr>
            <a:normAutofit/>
          </a:bodyPr>
          <a:lstStyle/>
          <a:p>
            <a:r>
              <a:rPr lang="en-US" b="0" dirty="0"/>
              <a:t>What does David need?</a:t>
            </a:r>
          </a:p>
        </p:txBody>
      </p:sp>
      <p:sp>
        <p:nvSpPr>
          <p:cNvPr id="4" name="TextBox 3">
            <a:extLst>
              <a:ext uri="{FF2B5EF4-FFF2-40B4-BE49-F238E27FC236}">
                <a16:creationId xmlns:a16="http://schemas.microsoft.com/office/drawing/2014/main" id="{5D9600C6-98B8-7541-9678-C9FDA1D9AC50}"/>
              </a:ext>
            </a:extLst>
          </p:cNvPr>
          <p:cNvSpPr txBox="1"/>
          <p:nvPr/>
        </p:nvSpPr>
        <p:spPr>
          <a:xfrm>
            <a:off x="19924525" y="13223560"/>
            <a:ext cx="8306444"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hangingPunct="1">
              <a:defRPr/>
            </a:pPr>
            <a:r>
              <a:rPr lang="en-US" sz="1000" dirty="0">
                <a:solidFill>
                  <a:schemeClr val="tx1"/>
                </a:solidFill>
              </a:rPr>
              <a:t>Pap Smear by </a:t>
            </a:r>
            <a:r>
              <a:rPr lang="en-US" sz="1000" dirty="0" err="1">
                <a:solidFill>
                  <a:schemeClr val="tx1"/>
                </a:solidFill>
              </a:rPr>
              <a:t>Eucalyp</a:t>
            </a:r>
            <a:r>
              <a:rPr lang="en-US" sz="1000" dirty="0">
                <a:solidFill>
                  <a:schemeClr val="tx1"/>
                </a:solidFill>
              </a:rPr>
              <a:t> from </a:t>
            </a:r>
            <a:r>
              <a:rPr lang="en-US" sz="1000" dirty="0" err="1">
                <a:solidFill>
                  <a:schemeClr val="tx1"/>
                </a:solidFill>
              </a:rPr>
              <a:t>NounProject.com</a:t>
            </a:r>
            <a:endParaRPr lang="en-US" sz="1000" dirty="0">
              <a:solidFill>
                <a:schemeClr val="tx1"/>
              </a:solidFill>
            </a:endParaRPr>
          </a:p>
          <a:p>
            <a:pPr lvl="0" hangingPunct="1">
              <a:defRPr/>
            </a:pPr>
            <a:r>
              <a:rPr lang="en-US" sz="1000" dirty="0">
                <a:solidFill>
                  <a:schemeClr val="tx1"/>
                </a:solidFill>
              </a:rPr>
              <a:t>https://</a:t>
            </a:r>
            <a:r>
              <a:rPr lang="en-US" sz="1000" dirty="0" err="1">
                <a:solidFill>
                  <a:schemeClr val="tx1"/>
                </a:solidFill>
              </a:rPr>
              <a:t>www.cdc.gov</a:t>
            </a:r>
            <a:r>
              <a:rPr lang="en-US" sz="1000" dirty="0">
                <a:solidFill>
                  <a:schemeClr val="tx1"/>
                </a:solidFill>
              </a:rPr>
              <a:t>/cancer/colorectal/</a:t>
            </a:r>
            <a:r>
              <a:rPr lang="en-US" sz="1000" dirty="0" err="1">
                <a:solidFill>
                  <a:schemeClr val="tx1"/>
                </a:solidFill>
              </a:rPr>
              <a:t>basic_info</a:t>
            </a:r>
            <a:r>
              <a:rPr lang="en-US" sz="1000" dirty="0">
                <a:solidFill>
                  <a:schemeClr val="tx1"/>
                </a:solidFill>
              </a:rPr>
              <a:t>/what-is-colorectal-</a:t>
            </a:r>
            <a:r>
              <a:rPr lang="en-US" sz="1000" dirty="0" err="1">
                <a:solidFill>
                  <a:schemeClr val="tx1"/>
                </a:solidFill>
              </a:rPr>
              <a:t>cancer.htm</a:t>
            </a:r>
            <a:endParaRPr lang="en-US" sz="1000" dirty="0">
              <a:solidFill>
                <a:schemeClr val="tx1"/>
              </a:solidFill>
            </a:endParaRP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1891" t="48915" r="48704" b="1"/>
          <a:stretch/>
        </p:blipFill>
        <p:spPr>
          <a:xfrm rot="10800000">
            <a:off x="-225236" y="7798928"/>
            <a:ext cx="6341071" cy="6090493"/>
          </a:xfrm>
          <a:prstGeom prst="rect">
            <a:avLst/>
          </a:prstGeom>
          <a:ln>
            <a:noFill/>
          </a:ln>
        </p:spPr>
      </p:pic>
      <p:pic>
        <p:nvPicPr>
          <p:cNvPr id="8" name="Picture 2">
            <a:extLst>
              <a:ext uri="{FF2B5EF4-FFF2-40B4-BE49-F238E27FC236}">
                <a16:creationId xmlns:a16="http://schemas.microsoft.com/office/drawing/2014/main" id="{128CF7AA-CAD5-DF4C-A2E1-2D766503B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4295" y="7995619"/>
            <a:ext cx="5328064" cy="52263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Placeholder 7">
            <a:extLst>
              <a:ext uri="{FF2B5EF4-FFF2-40B4-BE49-F238E27FC236}">
                <a16:creationId xmlns:a16="http://schemas.microsoft.com/office/drawing/2014/main" id="{A8896B18-89D7-B44F-ABE8-FC21BFA0495B}"/>
              </a:ext>
            </a:extLst>
          </p:cNvPr>
          <p:cNvPicPr>
            <a:picLocks noChangeAspect="1"/>
          </p:cNvPicPr>
          <p:nvPr/>
        </p:nvPicPr>
        <p:blipFill rotWithShape="1">
          <a:blip r:embed="rId5">
            <a:extLst>
              <a:ext uri="{28A0092B-C50C-407E-A947-70E740481C1C}">
                <a14:useLocalDpi xmlns:a14="http://schemas.microsoft.com/office/drawing/2010/main" val="0"/>
              </a:ext>
            </a:extLst>
          </a:blip>
          <a:srcRect l="-32518" r="-32518"/>
          <a:stretch/>
        </p:blipFill>
        <p:spPr>
          <a:xfrm>
            <a:off x="12191999" y="813253"/>
            <a:ext cx="11240359" cy="6810852"/>
          </a:xfrm>
          <a:prstGeom prst="rect">
            <a:avLst/>
          </a:prstGeom>
          <a:ln>
            <a:noFill/>
          </a:ln>
        </p:spPr>
      </p:pic>
      <p:pic>
        <p:nvPicPr>
          <p:cNvPr id="6" name="Picture 5">
            <a:extLst>
              <a:ext uri="{FF2B5EF4-FFF2-40B4-BE49-F238E27FC236}">
                <a16:creationId xmlns:a16="http://schemas.microsoft.com/office/drawing/2014/main" id="{634CE508-05C6-3A45-A6E8-D04016AA9CB8}"/>
              </a:ext>
            </a:extLst>
          </p:cNvPr>
          <p:cNvPicPr>
            <a:picLocks noChangeAspect="1"/>
          </p:cNvPicPr>
          <p:nvPr/>
        </p:nvPicPr>
        <p:blipFill rotWithShape="1">
          <a:blip r:embed="rId6">
            <a:extLst>
              <a:ext uri="{28A0092B-C50C-407E-A947-70E740481C1C}">
                <a14:useLocalDpi xmlns:a14="http://schemas.microsoft.com/office/drawing/2010/main" val="0"/>
              </a:ext>
            </a:extLst>
          </a:blip>
          <a:srcRect l="6564" r="8612" b="20476"/>
          <a:stretch/>
        </p:blipFill>
        <p:spPr>
          <a:xfrm>
            <a:off x="12317378" y="8137221"/>
            <a:ext cx="5257354" cy="4928875"/>
          </a:xfrm>
          <a:prstGeom prst="rect">
            <a:avLst/>
          </a:prstGeom>
        </p:spPr>
      </p:pic>
    </p:spTree>
    <p:extLst>
      <p:ext uri="{BB962C8B-B14F-4D97-AF65-F5344CB8AC3E}">
        <p14:creationId xmlns:p14="http://schemas.microsoft.com/office/powerpoint/2010/main" val="74522440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7033B369-6DD2-9047-8AA7-E2CF0D8AA9BD}"/>
              </a:ext>
            </a:extLst>
          </p:cNvPr>
          <p:cNvSpPr txBox="1">
            <a:spLocks noGrp="1"/>
          </p:cNvSpPr>
          <p:nvPr>
            <p:ph type="title"/>
          </p:nvPr>
        </p:nvSpPr>
        <p:spPr>
          <a:xfrm>
            <a:off x="5177522" y="818732"/>
            <a:ext cx="14573250" cy="1676400"/>
          </a:xfrm>
          <a:prstGeom prst="rect">
            <a:avLst/>
          </a:prstGeom>
        </p:spPr>
        <p:txBody>
          <a:bodyPr>
            <a:normAutofit fontScale="90000"/>
          </a:bodyPr>
          <a:lstStyle/>
          <a:p>
            <a:r>
              <a:rPr lang="en-US" dirty="0"/>
              <a:t>Mammograms: When and How Often?</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FC5C6128-3981-784E-93AF-BFB8DE5BCC4C}"/>
                  </a:ext>
                </a:extLst>
              </p14:cNvPr>
              <p14:cNvContentPartPr/>
              <p14:nvPr/>
            </p14:nvContentPartPr>
            <p14:xfrm rot="10800000" flipV="1">
              <a:off x="7437120" y="2495133"/>
              <a:ext cx="9509760" cy="42798"/>
            </p14:xfrm>
          </p:contentPart>
        </mc:Choice>
        <mc:Fallback xmlns="">
          <p:pic>
            <p:nvPicPr>
              <p:cNvPr id="27" name="Ink 26">
                <a:extLst>
                  <a:ext uri="{FF2B5EF4-FFF2-40B4-BE49-F238E27FC236}">
                    <a16:creationId xmlns:a16="http://schemas.microsoft.com/office/drawing/2014/main" id="{FC5C6128-3981-784E-93AF-BFB8DE5BCC4C}"/>
                  </a:ext>
                </a:extLst>
              </p:cNvPr>
              <p:cNvPicPr/>
              <p:nvPr/>
            </p:nvPicPr>
            <p:blipFill>
              <a:blip r:embed="rId5"/>
              <a:stretch>
                <a:fillRect/>
              </a:stretch>
            </p:blipFill>
            <p:spPr>
              <a:xfrm rot="10800000" flipV="1">
                <a:off x="7278348" y="2336529"/>
                <a:ext cx="9826944" cy="359647"/>
              </a:xfrm>
              <a:prstGeom prst="rect">
                <a:avLst/>
              </a:prstGeom>
            </p:spPr>
          </p:pic>
        </mc:Fallback>
      </mc:AlternateContent>
      <p:graphicFrame>
        <p:nvGraphicFramePr>
          <p:cNvPr id="28" name="Table 27">
            <a:extLst>
              <a:ext uri="{FF2B5EF4-FFF2-40B4-BE49-F238E27FC236}">
                <a16:creationId xmlns:a16="http://schemas.microsoft.com/office/drawing/2014/main" id="{0EFB755F-8DFA-8843-892E-6905358E5943}"/>
              </a:ext>
            </a:extLst>
          </p:cNvPr>
          <p:cNvGraphicFramePr>
            <a:graphicFrameLocks noGrp="1"/>
          </p:cNvGraphicFramePr>
          <p:nvPr>
            <p:extLst>
              <p:ext uri="{D42A27DB-BD31-4B8C-83A1-F6EECF244321}">
                <p14:modId xmlns:p14="http://schemas.microsoft.com/office/powerpoint/2010/main" val="1779758771"/>
              </p:ext>
            </p:extLst>
          </p:nvPr>
        </p:nvGraphicFramePr>
        <p:xfrm>
          <a:off x="4612270" y="3323809"/>
          <a:ext cx="15159460" cy="9061944"/>
        </p:xfrm>
        <a:graphic>
          <a:graphicData uri="http://schemas.openxmlformats.org/drawingml/2006/table">
            <a:tbl>
              <a:tblPr/>
              <a:tblGrid>
                <a:gridCol w="3789865">
                  <a:extLst>
                    <a:ext uri="{9D8B030D-6E8A-4147-A177-3AD203B41FA5}">
                      <a16:colId xmlns:a16="http://schemas.microsoft.com/office/drawing/2014/main" val="1158855227"/>
                    </a:ext>
                  </a:extLst>
                </a:gridCol>
                <a:gridCol w="3789865">
                  <a:extLst>
                    <a:ext uri="{9D8B030D-6E8A-4147-A177-3AD203B41FA5}">
                      <a16:colId xmlns:a16="http://schemas.microsoft.com/office/drawing/2014/main" val="4277539821"/>
                    </a:ext>
                  </a:extLst>
                </a:gridCol>
                <a:gridCol w="3789865">
                  <a:extLst>
                    <a:ext uri="{9D8B030D-6E8A-4147-A177-3AD203B41FA5}">
                      <a16:colId xmlns:a16="http://schemas.microsoft.com/office/drawing/2014/main" val="3687079265"/>
                    </a:ext>
                  </a:extLst>
                </a:gridCol>
                <a:gridCol w="3789865">
                  <a:extLst>
                    <a:ext uri="{9D8B030D-6E8A-4147-A177-3AD203B41FA5}">
                      <a16:colId xmlns:a16="http://schemas.microsoft.com/office/drawing/2014/main" val="1419997828"/>
                    </a:ext>
                  </a:extLst>
                </a:gridCol>
              </a:tblGrid>
              <a:tr h="1817007">
                <a:tc>
                  <a:txBody>
                    <a:bodyPr/>
                    <a:lstStyle/>
                    <a:p>
                      <a:pPr rtl="0" fontAlgn="t">
                        <a:spcBef>
                          <a:spcPts val="0"/>
                        </a:spcBef>
                        <a:spcAft>
                          <a:spcPts val="0"/>
                        </a:spcAft>
                      </a:pPr>
                      <a:br>
                        <a:rPr lang="en-US" sz="3600" b="0" i="0" u="none" strike="noStrike" dirty="0">
                          <a:solidFill>
                            <a:schemeClr val="tx2"/>
                          </a:solidFill>
                          <a:effectLst/>
                          <a:latin typeface="Times New Roman" panose="02020603050405020304" pitchFamily="18" charset="0"/>
                        </a:rPr>
                      </a:br>
                      <a:br>
                        <a:rPr lang="en-US" sz="3600" b="0" i="0" u="none" strike="noStrike" dirty="0">
                          <a:solidFill>
                            <a:schemeClr val="tx2"/>
                          </a:solidFill>
                          <a:effectLst/>
                          <a:latin typeface="Times New Roman" panose="02020603050405020304" pitchFamily="18" charset="0"/>
                        </a:rPr>
                      </a:b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rtl="0" fontAlgn="t">
                        <a:spcBef>
                          <a:spcPts val="0"/>
                        </a:spcBef>
                        <a:spcAft>
                          <a:spcPts val="0"/>
                        </a:spcAft>
                      </a:pPr>
                      <a:endParaRPr lang="en-US" sz="3600" b="1" i="0" u="none" strike="noStrike" dirty="0">
                        <a:solidFill>
                          <a:schemeClr val="tx2"/>
                        </a:solidFill>
                        <a:effectLst/>
                        <a:latin typeface="Arial" panose="020B0604020202020204" pitchFamily="34" charset="0"/>
                      </a:endParaRPr>
                    </a:p>
                    <a:p>
                      <a:pPr rtl="0" fontAlgn="t">
                        <a:spcBef>
                          <a:spcPts val="0"/>
                        </a:spcBef>
                        <a:spcAft>
                          <a:spcPts val="0"/>
                        </a:spcAft>
                      </a:pPr>
                      <a:r>
                        <a:rPr lang="en-US" sz="3600" b="1" i="0" u="none" strike="noStrike" dirty="0">
                          <a:solidFill>
                            <a:schemeClr val="tx2"/>
                          </a:solidFill>
                          <a:effectLst/>
                          <a:latin typeface="Arial" panose="020B0604020202020204" pitchFamily="34" charset="0"/>
                        </a:rPr>
                        <a:t>Age to start</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rtl="0" fontAlgn="t">
                        <a:spcBef>
                          <a:spcPts val="0"/>
                        </a:spcBef>
                        <a:spcAft>
                          <a:spcPts val="0"/>
                        </a:spcAft>
                      </a:pPr>
                      <a:endParaRPr lang="en-US" sz="3600" b="1" i="0" u="none" strike="noStrike" dirty="0">
                        <a:solidFill>
                          <a:schemeClr val="tx2"/>
                        </a:solidFill>
                        <a:effectLst/>
                        <a:latin typeface="Arial" panose="020B0604020202020204" pitchFamily="34" charset="0"/>
                      </a:endParaRPr>
                    </a:p>
                    <a:p>
                      <a:pPr rtl="0" fontAlgn="t">
                        <a:spcBef>
                          <a:spcPts val="0"/>
                        </a:spcBef>
                        <a:spcAft>
                          <a:spcPts val="0"/>
                        </a:spcAft>
                      </a:pPr>
                      <a:r>
                        <a:rPr lang="en-US" sz="3600" b="1" i="0" u="none" strike="noStrike" dirty="0">
                          <a:solidFill>
                            <a:schemeClr val="tx2"/>
                          </a:solidFill>
                          <a:effectLst/>
                          <a:latin typeface="Arial" panose="020B0604020202020204" pitchFamily="34" charset="0"/>
                        </a:rPr>
                        <a:t>Age to stop</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rtl="0" fontAlgn="t">
                        <a:spcBef>
                          <a:spcPts val="0"/>
                        </a:spcBef>
                        <a:spcAft>
                          <a:spcPts val="0"/>
                        </a:spcAft>
                      </a:pPr>
                      <a:endParaRPr lang="en-US" sz="3600" b="1" i="0" u="none" strike="noStrike" dirty="0">
                        <a:solidFill>
                          <a:schemeClr val="tx2"/>
                        </a:solidFill>
                        <a:effectLst/>
                        <a:latin typeface="Arial" panose="020B0604020202020204" pitchFamily="34" charset="0"/>
                      </a:endParaRPr>
                    </a:p>
                    <a:p>
                      <a:pPr rtl="0" fontAlgn="t">
                        <a:spcBef>
                          <a:spcPts val="0"/>
                        </a:spcBef>
                        <a:spcAft>
                          <a:spcPts val="0"/>
                        </a:spcAft>
                      </a:pPr>
                      <a:r>
                        <a:rPr lang="en-US" sz="3600" b="1" i="0" u="none" strike="noStrike" dirty="0">
                          <a:solidFill>
                            <a:schemeClr val="tx2"/>
                          </a:solidFill>
                          <a:effectLst/>
                          <a:latin typeface="Arial" panose="020B0604020202020204" pitchFamily="34" charset="0"/>
                        </a:rPr>
                        <a:t>Frequency</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73854251"/>
                  </a:ext>
                </a:extLst>
              </a:tr>
              <a:tr h="1256731">
                <a:tc>
                  <a:txBody>
                    <a:bodyPr/>
                    <a:lstStyle/>
                    <a:p>
                      <a:pPr rtl="0" fontAlgn="t">
                        <a:spcBef>
                          <a:spcPts val="0"/>
                        </a:spcBef>
                        <a:spcAft>
                          <a:spcPts val="0"/>
                        </a:spcAft>
                      </a:pPr>
                      <a:r>
                        <a:rPr lang="en-US" sz="3600" b="1" i="0" u="none" strike="noStrike" dirty="0">
                          <a:solidFill>
                            <a:schemeClr val="tx2"/>
                          </a:solidFill>
                          <a:effectLst/>
                          <a:latin typeface="Arial" panose="020B0604020202020204" pitchFamily="34" charset="0"/>
                        </a:rPr>
                        <a:t>USPSTF,</a:t>
                      </a:r>
                      <a:endParaRPr lang="en-US" sz="3600" dirty="0">
                        <a:solidFill>
                          <a:schemeClr val="tx2"/>
                        </a:solidFill>
                        <a:effectLst/>
                      </a:endParaRPr>
                    </a:p>
                    <a:p>
                      <a:pPr rtl="0" fontAlgn="t">
                        <a:spcBef>
                          <a:spcPts val="0"/>
                        </a:spcBef>
                        <a:spcAft>
                          <a:spcPts val="0"/>
                        </a:spcAft>
                      </a:pPr>
                      <a:r>
                        <a:rPr lang="en-US" sz="3600" b="1" i="0" u="none" strike="noStrike" dirty="0">
                          <a:solidFill>
                            <a:schemeClr val="tx2"/>
                          </a:solidFill>
                          <a:effectLst/>
                          <a:latin typeface="Arial" panose="020B0604020202020204" pitchFamily="34" charset="0"/>
                        </a:rPr>
                        <a:t>AAFP, ACP</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rtl="0" fontAlgn="t">
                        <a:spcBef>
                          <a:spcPts val="0"/>
                        </a:spcBef>
                        <a:spcAft>
                          <a:spcPts val="0"/>
                        </a:spcAft>
                      </a:pPr>
                      <a:r>
                        <a:rPr lang="en-US" sz="3600" b="0" i="0" u="none" strike="noStrike" dirty="0">
                          <a:solidFill>
                            <a:schemeClr val="tx2"/>
                          </a:solidFill>
                          <a:effectLst/>
                          <a:latin typeface="Arial" panose="020B0604020202020204" pitchFamily="34" charset="0"/>
                        </a:rPr>
                        <a:t>50</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tc>
                  <a:txBody>
                    <a:bodyPr/>
                    <a:lstStyle/>
                    <a:p>
                      <a:pPr rtl="0" fontAlgn="t">
                        <a:spcBef>
                          <a:spcPts val="0"/>
                        </a:spcBef>
                        <a:spcAft>
                          <a:spcPts val="0"/>
                        </a:spcAft>
                      </a:pPr>
                      <a:r>
                        <a:rPr lang="en-US" sz="3600" b="0" i="0" u="none" strike="noStrike">
                          <a:solidFill>
                            <a:schemeClr val="tx2"/>
                          </a:solidFill>
                          <a:effectLst/>
                          <a:latin typeface="Arial" panose="020B0604020202020204" pitchFamily="34" charset="0"/>
                        </a:rPr>
                        <a:t>75</a:t>
                      </a:r>
                      <a:endParaRPr lang="en-US" sz="360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tc>
                  <a:txBody>
                    <a:bodyPr/>
                    <a:lstStyle/>
                    <a:p>
                      <a:pPr rtl="0" fontAlgn="t">
                        <a:spcBef>
                          <a:spcPts val="0"/>
                        </a:spcBef>
                        <a:spcAft>
                          <a:spcPts val="0"/>
                        </a:spcAft>
                      </a:pPr>
                      <a:r>
                        <a:rPr lang="en-US" sz="3600" b="0" i="0" u="none" strike="noStrike">
                          <a:solidFill>
                            <a:schemeClr val="tx2"/>
                          </a:solidFill>
                          <a:effectLst/>
                          <a:latin typeface="Arial" panose="020B0604020202020204" pitchFamily="34" charset="0"/>
                        </a:rPr>
                        <a:t>Every 2 years</a:t>
                      </a:r>
                      <a:endParaRPr lang="en-US" sz="360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extLst>
                  <a:ext uri="{0D108BD9-81ED-4DB2-BD59-A6C34878D82A}">
                    <a16:rowId xmlns:a16="http://schemas.microsoft.com/office/drawing/2014/main" val="2481813430"/>
                  </a:ext>
                </a:extLst>
              </a:tr>
              <a:tr h="2377283">
                <a:tc>
                  <a:txBody>
                    <a:bodyPr/>
                    <a:lstStyle/>
                    <a:p>
                      <a:pPr rtl="0" fontAlgn="t">
                        <a:spcBef>
                          <a:spcPts val="0"/>
                        </a:spcBef>
                        <a:spcAft>
                          <a:spcPts val="0"/>
                        </a:spcAft>
                      </a:pPr>
                      <a:endParaRPr lang="en-US" sz="3600" b="1" i="0" u="none" strike="noStrike" dirty="0">
                        <a:solidFill>
                          <a:schemeClr val="tx2"/>
                        </a:solidFill>
                        <a:effectLst/>
                        <a:latin typeface="Arial" panose="020B0604020202020204" pitchFamily="34" charset="0"/>
                      </a:endParaRPr>
                    </a:p>
                    <a:p>
                      <a:pPr rtl="0" fontAlgn="t">
                        <a:spcBef>
                          <a:spcPts val="0"/>
                        </a:spcBef>
                        <a:spcAft>
                          <a:spcPts val="0"/>
                        </a:spcAft>
                      </a:pPr>
                      <a:r>
                        <a:rPr lang="en-US" sz="3600" b="1" i="0" u="none" strike="noStrike" dirty="0">
                          <a:solidFill>
                            <a:schemeClr val="tx2"/>
                          </a:solidFill>
                          <a:effectLst/>
                          <a:latin typeface="Arial" panose="020B0604020202020204" pitchFamily="34" charset="0"/>
                        </a:rPr>
                        <a:t>American Cancer Society</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rtl="0" fontAlgn="t">
                        <a:spcBef>
                          <a:spcPts val="0"/>
                        </a:spcBef>
                        <a:spcAft>
                          <a:spcPts val="0"/>
                        </a:spcAft>
                      </a:pPr>
                      <a:r>
                        <a:rPr lang="en-US" sz="3600" b="0" i="0" u="none" strike="noStrike" dirty="0">
                          <a:solidFill>
                            <a:schemeClr val="tx2"/>
                          </a:solidFill>
                          <a:effectLst/>
                          <a:latin typeface="Arial" panose="020B0604020202020204" pitchFamily="34" charset="0"/>
                        </a:rPr>
                        <a:t>45</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tc>
                  <a:txBody>
                    <a:bodyPr/>
                    <a:lstStyle/>
                    <a:p>
                      <a:pPr rtl="0" fontAlgn="t">
                        <a:spcBef>
                          <a:spcPts val="0"/>
                        </a:spcBef>
                        <a:spcAft>
                          <a:spcPts val="0"/>
                        </a:spcAft>
                      </a:pPr>
                      <a:r>
                        <a:rPr lang="en-US" sz="3600" b="0" i="0" u="none" strike="noStrike" dirty="0">
                          <a:solidFill>
                            <a:schemeClr val="tx2"/>
                          </a:solidFill>
                          <a:effectLst/>
                          <a:latin typeface="Arial" panose="020B0604020202020204" pitchFamily="34" charset="0"/>
                        </a:rPr>
                        <a:t>When life expectancy is under 10 years</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tc>
                  <a:txBody>
                    <a:bodyPr/>
                    <a:lstStyle/>
                    <a:p>
                      <a:pPr rtl="0" fontAlgn="t">
                        <a:spcBef>
                          <a:spcPts val="0"/>
                        </a:spcBef>
                        <a:spcAft>
                          <a:spcPts val="0"/>
                        </a:spcAft>
                      </a:pPr>
                      <a:r>
                        <a:rPr lang="en-US" sz="3600" b="0" i="0" u="none" strike="noStrike">
                          <a:solidFill>
                            <a:schemeClr val="tx2"/>
                          </a:solidFill>
                          <a:effectLst/>
                          <a:latin typeface="Arial" panose="020B0604020202020204" pitchFamily="34" charset="0"/>
                        </a:rPr>
                        <a:t>Every year age 45-54</a:t>
                      </a:r>
                      <a:endParaRPr lang="en-US" sz="3600">
                        <a:solidFill>
                          <a:schemeClr val="tx2"/>
                        </a:solidFill>
                        <a:effectLst/>
                      </a:endParaRPr>
                    </a:p>
                    <a:p>
                      <a:pPr rtl="0" fontAlgn="t">
                        <a:spcBef>
                          <a:spcPts val="0"/>
                        </a:spcBef>
                        <a:spcAft>
                          <a:spcPts val="0"/>
                        </a:spcAft>
                      </a:pPr>
                      <a:r>
                        <a:rPr lang="en-US" sz="3600" b="0" i="0" u="none" strike="noStrike">
                          <a:solidFill>
                            <a:schemeClr val="tx2"/>
                          </a:solidFill>
                          <a:effectLst/>
                          <a:latin typeface="Arial" panose="020B0604020202020204" pitchFamily="34" charset="0"/>
                        </a:rPr>
                        <a:t>Every 2 years over age 55</a:t>
                      </a:r>
                      <a:endParaRPr lang="en-US" sz="360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extLst>
                  <a:ext uri="{0D108BD9-81ED-4DB2-BD59-A6C34878D82A}">
                    <a16:rowId xmlns:a16="http://schemas.microsoft.com/office/drawing/2014/main" val="3069937404"/>
                  </a:ext>
                </a:extLst>
              </a:tr>
              <a:tr h="2377283">
                <a:tc>
                  <a:txBody>
                    <a:bodyPr/>
                    <a:lstStyle/>
                    <a:p>
                      <a:pPr rtl="0" fontAlgn="t">
                        <a:spcBef>
                          <a:spcPts val="0"/>
                        </a:spcBef>
                        <a:spcAft>
                          <a:spcPts val="0"/>
                        </a:spcAft>
                      </a:pPr>
                      <a:r>
                        <a:rPr lang="en-US" sz="3600" b="1" i="0" u="none" strike="noStrike" dirty="0">
                          <a:solidFill>
                            <a:schemeClr val="tx2"/>
                          </a:solidFill>
                          <a:effectLst/>
                          <a:latin typeface="Arial" panose="020B0604020202020204" pitchFamily="34" charset="0"/>
                        </a:rPr>
                        <a:t>American College of Radiology</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rtl="0" fontAlgn="t">
                        <a:spcBef>
                          <a:spcPts val="0"/>
                        </a:spcBef>
                        <a:spcAft>
                          <a:spcPts val="0"/>
                        </a:spcAft>
                      </a:pPr>
                      <a:r>
                        <a:rPr lang="en-US" sz="3600" b="0" i="0" u="none" strike="noStrike" dirty="0">
                          <a:solidFill>
                            <a:schemeClr val="tx2"/>
                          </a:solidFill>
                          <a:effectLst/>
                          <a:latin typeface="Arial" panose="020B0604020202020204" pitchFamily="34" charset="0"/>
                        </a:rPr>
                        <a:t>40</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tc>
                  <a:txBody>
                    <a:bodyPr/>
                    <a:lstStyle/>
                    <a:p>
                      <a:pPr rtl="0" fontAlgn="t">
                        <a:spcBef>
                          <a:spcPts val="0"/>
                        </a:spcBef>
                        <a:spcAft>
                          <a:spcPts val="0"/>
                        </a:spcAft>
                      </a:pPr>
                      <a:r>
                        <a:rPr lang="en-US" sz="3600" b="0" i="0" u="none" strike="noStrike" dirty="0">
                          <a:solidFill>
                            <a:schemeClr val="tx2"/>
                          </a:solidFill>
                          <a:effectLst/>
                          <a:latin typeface="Arial" panose="020B0604020202020204" pitchFamily="34" charset="0"/>
                        </a:rPr>
                        <a:t>At least to age 75, individualized after that</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tc>
                  <a:txBody>
                    <a:bodyPr/>
                    <a:lstStyle/>
                    <a:p>
                      <a:pPr rtl="0" fontAlgn="t">
                        <a:spcBef>
                          <a:spcPts val="0"/>
                        </a:spcBef>
                        <a:spcAft>
                          <a:spcPts val="0"/>
                        </a:spcAft>
                      </a:pPr>
                      <a:r>
                        <a:rPr lang="en-US" sz="3600" b="0" i="0" u="none" strike="noStrike" dirty="0">
                          <a:solidFill>
                            <a:schemeClr val="tx2"/>
                          </a:solidFill>
                          <a:effectLst/>
                          <a:latin typeface="Arial" panose="020B0604020202020204" pitchFamily="34" charset="0"/>
                        </a:rPr>
                        <a:t>Every year</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extLst>
                  <a:ext uri="{0D108BD9-81ED-4DB2-BD59-A6C34878D82A}">
                    <a16:rowId xmlns:a16="http://schemas.microsoft.com/office/drawing/2014/main" val="566265857"/>
                  </a:ext>
                </a:extLst>
              </a:tr>
              <a:tr h="1233640">
                <a:tc>
                  <a:txBody>
                    <a:bodyPr/>
                    <a:lstStyle/>
                    <a:p>
                      <a:pPr rtl="0" fontAlgn="t">
                        <a:spcBef>
                          <a:spcPts val="0"/>
                        </a:spcBef>
                        <a:spcAft>
                          <a:spcPts val="0"/>
                        </a:spcAft>
                      </a:pPr>
                      <a:r>
                        <a:rPr lang="en-US" sz="3600" b="1" i="0" u="none" strike="noStrike" dirty="0">
                          <a:solidFill>
                            <a:schemeClr val="tx2"/>
                          </a:solidFill>
                          <a:effectLst/>
                          <a:latin typeface="Arial" panose="020B0604020202020204" pitchFamily="34" charset="0"/>
                        </a:rPr>
                        <a:t>ACOG</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rtl="0" fontAlgn="t">
                        <a:spcBef>
                          <a:spcPts val="0"/>
                        </a:spcBef>
                        <a:spcAft>
                          <a:spcPts val="0"/>
                        </a:spcAft>
                      </a:pPr>
                      <a:r>
                        <a:rPr lang="en-US" sz="3600" b="0" i="0" u="none" strike="noStrike">
                          <a:solidFill>
                            <a:schemeClr val="tx2"/>
                          </a:solidFill>
                          <a:effectLst/>
                          <a:latin typeface="Arial" panose="020B0604020202020204" pitchFamily="34" charset="0"/>
                        </a:rPr>
                        <a:t>40 or 50</a:t>
                      </a:r>
                      <a:endParaRPr lang="en-US" sz="360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tc>
                  <a:txBody>
                    <a:bodyPr/>
                    <a:lstStyle/>
                    <a:p>
                      <a:pPr rtl="0" fontAlgn="t">
                        <a:spcBef>
                          <a:spcPts val="0"/>
                        </a:spcBef>
                        <a:spcAft>
                          <a:spcPts val="0"/>
                        </a:spcAft>
                      </a:pPr>
                      <a:r>
                        <a:rPr lang="en-US" sz="3600" b="0" i="0" u="none" strike="noStrike" dirty="0">
                          <a:solidFill>
                            <a:schemeClr val="tx2"/>
                          </a:solidFill>
                          <a:effectLst/>
                          <a:latin typeface="Arial" panose="020B0604020202020204" pitchFamily="34" charset="0"/>
                        </a:rPr>
                        <a:t>75 or older</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tc>
                  <a:txBody>
                    <a:bodyPr/>
                    <a:lstStyle/>
                    <a:p>
                      <a:pPr rtl="0" fontAlgn="t">
                        <a:spcBef>
                          <a:spcPts val="0"/>
                        </a:spcBef>
                        <a:spcAft>
                          <a:spcPts val="0"/>
                        </a:spcAft>
                      </a:pPr>
                      <a:r>
                        <a:rPr lang="en-US" sz="3600" b="0" i="0" u="none" strike="noStrike" dirty="0">
                          <a:solidFill>
                            <a:schemeClr val="tx2"/>
                          </a:solidFill>
                          <a:effectLst/>
                          <a:latin typeface="Arial" panose="020B0604020202020204" pitchFamily="34" charset="0"/>
                        </a:rPr>
                        <a:t>Every 1-2 years</a:t>
                      </a:r>
                      <a:endParaRPr lang="en-US" sz="3600" dirty="0">
                        <a:solidFill>
                          <a:schemeClr val="tx2"/>
                        </a:solidFill>
                        <a:effectLst/>
                      </a:endParaRPr>
                    </a:p>
                  </a:txBody>
                  <a:tcPr marL="66675" marR="66675"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34096"/>
                      </a:schemeClr>
                    </a:solidFill>
                  </a:tcPr>
                </a:tc>
                <a:extLst>
                  <a:ext uri="{0D108BD9-81ED-4DB2-BD59-A6C34878D82A}">
                    <a16:rowId xmlns:a16="http://schemas.microsoft.com/office/drawing/2014/main" val="669123654"/>
                  </a:ext>
                </a:extLst>
              </a:tr>
            </a:tbl>
          </a:graphicData>
        </a:graphic>
      </p:graphicFrame>
      <p:sp>
        <p:nvSpPr>
          <p:cNvPr id="29" name="Rectangle 7">
            <a:extLst>
              <a:ext uri="{FF2B5EF4-FFF2-40B4-BE49-F238E27FC236}">
                <a16:creationId xmlns:a16="http://schemas.microsoft.com/office/drawing/2014/main" id="{1E6C649C-6DFC-BF43-AF8A-CCCEC6AA26DF}"/>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Tree>
    <p:extLst>
      <p:ext uri="{BB962C8B-B14F-4D97-AF65-F5344CB8AC3E}">
        <p14:creationId xmlns:p14="http://schemas.microsoft.com/office/powerpoint/2010/main" val="232413269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1891" t="48915" r="48704" b="1"/>
          <a:stretch/>
        </p:blipFill>
        <p:spPr>
          <a:xfrm rot="10800000">
            <a:off x="13740381" y="9246009"/>
            <a:ext cx="4746397" cy="4558835"/>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551" name="Title 4"/>
          <p:cNvSpPr txBox="1">
            <a:spLocks noGrp="1"/>
          </p:cNvSpPr>
          <p:nvPr>
            <p:ph type="title"/>
          </p:nvPr>
        </p:nvSpPr>
        <p:spPr>
          <a:xfrm>
            <a:off x="15174149" y="6135468"/>
            <a:ext cx="5690181" cy="1445064"/>
          </a:xfrm>
          <a:prstGeom prst="rect">
            <a:avLst/>
          </a:prstGeom>
        </p:spPr>
        <p:txBody>
          <a:bodyPr>
            <a:normAutofit fontScale="90000"/>
          </a:bodyPr>
          <a:lstStyle/>
          <a:p>
            <a:r>
              <a:rPr lang="en-US" b="0" dirty="0"/>
              <a:t>Summary</a:t>
            </a:r>
            <a:br>
              <a:rPr lang="en-US" b="0" dirty="0"/>
            </a:br>
            <a:r>
              <a:rPr lang="en-US" b="0" dirty="0"/>
              <a:t>for David</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51292" r="3" b="-730"/>
          <a:stretch/>
        </p:blipFill>
        <p:spPr>
          <a:xfrm rot="10800000">
            <a:off x="19104886" y="1398946"/>
            <a:ext cx="5279114" cy="10918109"/>
          </a:xfrm>
          <a:prstGeom prst="rect">
            <a:avLst/>
          </a:prstGeom>
        </p:spPr>
      </p:pic>
      <p:pic>
        <p:nvPicPr>
          <p:cNvPr id="33794" name="Picture 2">
            <a:extLst>
              <a:ext uri="{FF2B5EF4-FFF2-40B4-BE49-F238E27FC236}">
                <a16:creationId xmlns:a16="http://schemas.microsoft.com/office/drawing/2014/main" id="{80F5B8ED-FE90-4A43-9328-FB6D4637E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544" y="0"/>
            <a:ext cx="12390437"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53548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prstClr val="black"/>
              <a:schemeClr val="accent1">
                <a:tint val="45000"/>
                <a:satMod val="400000"/>
              </a:schemeClr>
            </a:duotone>
            <a:alphaModFix amt="30000"/>
            <a:extLst>
              <a:ext uri="{28A0092B-C50C-407E-A947-70E740481C1C}">
                <a14:useLocalDpi xmlns:a14="http://schemas.microsoft.com/office/drawing/2010/main" val="0"/>
              </a:ext>
            </a:extLst>
          </a:blip>
          <a:srcRect l="51292" r="3" b="-730"/>
          <a:stretch/>
        </p:blipFill>
        <p:spPr>
          <a:xfrm rot="16200000">
            <a:off x="17625059" y="6846197"/>
            <a:ext cx="4478110" cy="9261497"/>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Blair</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2308324"/>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New to your practice</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77-year-old grandmother</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Here for “my yearly pap.”</a:t>
            </a:r>
            <a:endPar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33</a:t>
            </a:fld>
            <a:endParaRPr lang="en-US" sz="2000" dirty="0"/>
          </a:p>
        </p:txBody>
      </p:sp>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duotone>
              <a:prstClr val="black"/>
              <a:schemeClr val="accent1">
                <a:tint val="45000"/>
                <a:satMod val="400000"/>
              </a:schemeClr>
            </a:duotone>
            <a:alphaModFix amt="30000"/>
            <a:extLst>
              <a:ext uri="{28A0092B-C50C-407E-A947-70E740481C1C}">
                <a14:useLocalDpi xmlns:a14="http://schemas.microsoft.com/office/drawing/2010/main" val="0"/>
              </a:ext>
            </a:extLst>
          </a:blip>
          <a:srcRect l="-1891" t="48915" r="48704" b="1"/>
          <a:stretch/>
        </p:blipFill>
        <p:spPr>
          <a:xfrm>
            <a:off x="18996781" y="-200783"/>
            <a:ext cx="5591948" cy="5370973"/>
          </a:xfrm>
          <a:prstGeom prst="rect">
            <a:avLst/>
          </a:prstGeom>
        </p:spPr>
      </p:pic>
      <p:pic>
        <p:nvPicPr>
          <p:cNvPr id="34820" name="Picture 4" descr="Smiling mature woman looking at camera isolated on dark background">
            <a:extLst>
              <a:ext uri="{FF2B5EF4-FFF2-40B4-BE49-F238E27FC236}">
                <a16:creationId xmlns:a16="http://schemas.microsoft.com/office/drawing/2014/main" id="{2E2731C0-AD72-F546-855A-B65212C89D9F}"/>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7705" r="27705"/>
          <a:stretch>
            <a:fillRect/>
          </a:stretch>
        </p:blipFill>
        <p:spPr bwMode="auto">
          <a:xfrm>
            <a:off x="1309140" y="0"/>
            <a:ext cx="10882860"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16D91F-6392-6D46-8FF6-9B3C26F6BE99}"/>
              </a:ext>
            </a:extLst>
          </p:cNvPr>
          <p:cNvSpPr txBox="1"/>
          <p:nvPr/>
        </p:nvSpPr>
        <p:spPr>
          <a:xfrm>
            <a:off x="1379243" y="13223560"/>
            <a:ext cx="366959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Smiling Mature Woman Looking At Camera Isolated On Dark</a:t>
            </a:r>
          </a:p>
          <a:p>
            <a:r>
              <a:rPr lang="en-US" sz="1000" dirty="0">
                <a:solidFill>
                  <a:schemeClr val="bg2"/>
                </a:solidFill>
              </a:rPr>
              <a:t> Background by Jacob Lund Photography from </a:t>
            </a:r>
            <a:r>
              <a:rPr lang="en-US" sz="1000" dirty="0" err="1">
                <a:solidFill>
                  <a:schemeClr val="bg2"/>
                </a:solidFill>
              </a:rPr>
              <a:t>NounProject.com</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69780573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96613" y="12770937"/>
            <a:ext cx="1316449" cy="7386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813961" y="1481503"/>
            <a:ext cx="12728448" cy="1481328"/>
          </a:xfrm>
          <a:prstGeom prst="rect">
            <a:avLst/>
          </a:prstGeom>
        </p:spPr>
        <p:txBody>
          <a:bodyPr anchor="t">
            <a:noAutofit/>
          </a:bodyPr>
          <a:lstStyle/>
          <a:p>
            <a:pPr algn="l">
              <a:lnSpc>
                <a:spcPts val="12500"/>
              </a:lnSpc>
            </a:pPr>
            <a:r>
              <a:rPr lang="en-US" sz="8800" b="0" dirty="0"/>
              <a:t>When Should We Stop Cervical Cancer Screening?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2813961" y="4808855"/>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2655191" y="4650465"/>
                <a:ext cx="12021500"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813961" y="5447405"/>
            <a:ext cx="12217603" cy="59129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1"/>
                </a:solidFill>
              </a:rPr>
              <a:t>Age 65 if adequate prior screening </a:t>
            </a:r>
          </a:p>
          <a:p>
            <a:pPr hangingPunct="1">
              <a:buClr>
                <a:schemeClr val="accent4"/>
              </a:buClr>
            </a:pPr>
            <a:r>
              <a:rPr lang="en-US" sz="5400" b="0" dirty="0">
                <a:solidFill>
                  <a:schemeClr val="tx1"/>
                </a:solidFill>
              </a:rPr>
              <a:t>Exceptions: </a:t>
            </a:r>
          </a:p>
          <a:p>
            <a:pPr lvl="2" hangingPunct="1">
              <a:buClr>
                <a:schemeClr val="accent4"/>
              </a:buClr>
            </a:pPr>
            <a:r>
              <a:rPr lang="en-US" sz="5400" b="0" dirty="0">
                <a:solidFill>
                  <a:schemeClr val="tx1"/>
                </a:solidFill>
              </a:rPr>
              <a:t>Screening for 20 years after appropriate management of a precancerous lesion </a:t>
            </a:r>
          </a:p>
          <a:p>
            <a:pPr lvl="2" hangingPunct="1">
              <a:buClr>
                <a:schemeClr val="accent4"/>
              </a:buClr>
            </a:pPr>
            <a:r>
              <a:rPr lang="en-US" sz="5400" b="0" dirty="0">
                <a:solidFill>
                  <a:schemeClr val="tx1"/>
                </a:solidFill>
              </a:rPr>
              <a:t>Individualized care if history of high grade lesion or cancer, immunocompromised, DES exposure</a:t>
            </a:r>
          </a:p>
        </p:txBody>
      </p:sp>
      <p:pic>
        <p:nvPicPr>
          <p:cNvPr id="14" name="Picture 13">
            <a:extLst>
              <a:ext uri="{FF2B5EF4-FFF2-40B4-BE49-F238E27FC236}">
                <a16:creationId xmlns:a16="http://schemas.microsoft.com/office/drawing/2014/main" id="{FD02A7C5-4DAA-8641-87F8-155EF81B0C7C}"/>
              </a:ext>
            </a:extLst>
          </p:cNvPr>
          <p:cNvPicPr>
            <a:picLocks noChangeAspect="1"/>
          </p:cNvPicPr>
          <p:nvPr/>
        </p:nvPicPr>
        <p:blipFill rotWithShape="1">
          <a:blip r:embed="rId5">
            <a:duotone>
              <a:prstClr val="black"/>
              <a:schemeClr val="accent4">
                <a:tint val="45000"/>
                <a:satMod val="400000"/>
              </a:schemeClr>
            </a:duotone>
            <a:alphaModFix amt="30000"/>
            <a:extLst>
              <a:ext uri="{28A0092B-C50C-407E-A947-70E740481C1C}">
                <a14:useLocalDpi xmlns:a14="http://schemas.microsoft.com/office/drawing/2010/main" val="0"/>
              </a:ext>
            </a:extLst>
          </a:blip>
          <a:srcRect l="51292" r="3" b="-730"/>
          <a:stretch/>
        </p:blipFill>
        <p:spPr>
          <a:xfrm rot="10800000">
            <a:off x="17136533" y="-636500"/>
            <a:ext cx="7247467" cy="14989002"/>
          </a:xfrm>
          <a:prstGeom prst="rect">
            <a:avLst/>
          </a:prstGeom>
          <a:ln>
            <a:noFill/>
          </a:ln>
        </p:spPr>
      </p:pic>
    </p:spTree>
    <p:extLst>
      <p:ext uri="{BB962C8B-B14F-4D97-AF65-F5344CB8AC3E}">
        <p14:creationId xmlns:p14="http://schemas.microsoft.com/office/powerpoint/2010/main" val="340321418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E1873094-4C0D-7D44-91D7-A3753A72196E}"/>
              </a:ext>
            </a:extLst>
          </p:cNvPr>
          <p:cNvSpPr txBox="1">
            <a:spLocks noGrp="1"/>
          </p:cNvSpPr>
          <p:nvPr>
            <p:ph type="title"/>
          </p:nvPr>
        </p:nvSpPr>
        <p:spPr>
          <a:xfrm>
            <a:off x="5177522" y="818732"/>
            <a:ext cx="14573250" cy="1676400"/>
          </a:xfrm>
          <a:prstGeom prst="rect">
            <a:avLst/>
          </a:prstGeom>
        </p:spPr>
        <p:txBody>
          <a:bodyPr>
            <a:normAutofit/>
          </a:bodyPr>
          <a:lstStyle/>
          <a:p>
            <a:r>
              <a:rPr lang="en-US" dirty="0"/>
              <a:t>Osteoporosis Screening</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DBDFF821-13BF-A64B-847A-4DFC04581DB7}"/>
                  </a:ext>
                </a:extLst>
              </p14:cNvPr>
              <p14:cNvContentPartPr/>
              <p14:nvPr/>
            </p14:nvContentPartPr>
            <p14:xfrm rot="10800000" flipV="1">
              <a:off x="7437120" y="2495133"/>
              <a:ext cx="9509760" cy="42798"/>
            </p14:xfrm>
          </p:contentPart>
        </mc:Choice>
        <mc:Fallback xmlns="">
          <p:pic>
            <p:nvPicPr>
              <p:cNvPr id="27" name="Ink 26">
                <a:extLst>
                  <a:ext uri="{FF2B5EF4-FFF2-40B4-BE49-F238E27FC236}">
                    <a16:creationId xmlns:a16="http://schemas.microsoft.com/office/drawing/2014/main" id="{DBDFF821-13BF-A64B-847A-4DFC04581DB7}"/>
                  </a:ext>
                </a:extLst>
              </p:cNvPr>
              <p:cNvPicPr/>
              <p:nvPr/>
            </p:nvPicPr>
            <p:blipFill>
              <a:blip r:embed="rId5"/>
              <a:stretch>
                <a:fillRect/>
              </a:stretch>
            </p:blipFill>
            <p:spPr>
              <a:xfrm rot="10800000" flipV="1">
                <a:off x="7278348" y="2336529"/>
                <a:ext cx="9826944" cy="359647"/>
              </a:xfrm>
              <a:prstGeom prst="rect">
                <a:avLst/>
              </a:prstGeom>
            </p:spPr>
          </p:pic>
        </mc:Fallback>
      </mc:AlternateContent>
      <p:sp>
        <p:nvSpPr>
          <p:cNvPr id="28" name="TextBox 27">
            <a:extLst>
              <a:ext uri="{FF2B5EF4-FFF2-40B4-BE49-F238E27FC236}">
                <a16:creationId xmlns:a16="http://schemas.microsoft.com/office/drawing/2014/main" id="{6A2577EB-F349-B84A-8D4A-E3AF7E91B8B3}"/>
              </a:ext>
            </a:extLst>
          </p:cNvPr>
          <p:cNvSpPr txBox="1"/>
          <p:nvPr/>
        </p:nvSpPr>
        <p:spPr>
          <a:xfrm>
            <a:off x="313578" y="12957051"/>
            <a:ext cx="1572422"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35</a:t>
            </a:fld>
            <a:endParaRPr lang="en-US" sz="2000" dirty="0"/>
          </a:p>
        </p:txBody>
      </p:sp>
      <p:pic>
        <p:nvPicPr>
          <p:cNvPr id="29" name="Picture 2">
            <a:extLst>
              <a:ext uri="{FF2B5EF4-FFF2-40B4-BE49-F238E27FC236}">
                <a16:creationId xmlns:a16="http://schemas.microsoft.com/office/drawing/2014/main" id="{E597EA7E-AD03-CD44-8897-C86DB4317D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3699" y="3143041"/>
            <a:ext cx="8436603" cy="9286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26932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3DCC3-8C17-D649-8DE0-CC2B3DFF21F1}"/>
              </a:ext>
            </a:extLst>
          </p:cNvPr>
          <p:cNvPicPr>
            <a:picLocks noChangeAspect="1"/>
          </p:cNvPicPr>
          <p:nvPr/>
        </p:nvPicPr>
        <p:blipFill rotWithShape="1">
          <a:blip r:embed="rId3">
            <a:duotone>
              <a:prstClr val="black"/>
              <a:schemeClr val="accent4">
                <a:tint val="45000"/>
                <a:satMod val="400000"/>
              </a:schemeClr>
            </a:duotone>
            <a:alphaModFix amt="30000"/>
            <a:extLst>
              <a:ext uri="{28A0092B-C50C-407E-A947-70E740481C1C}">
                <a14:useLocalDpi xmlns:a14="http://schemas.microsoft.com/office/drawing/2010/main" val="0"/>
              </a:ext>
            </a:extLst>
          </a:blip>
          <a:srcRect l="51292" r="3" b="-730"/>
          <a:stretch/>
        </p:blipFill>
        <p:spPr>
          <a:xfrm rot="5400000">
            <a:off x="3262905" y="-2935039"/>
            <a:ext cx="5434927" cy="11240358"/>
          </a:xfrm>
          <a:prstGeom prst="rect">
            <a:avLst/>
          </a:prstGeom>
          <a:ln>
            <a:noFill/>
          </a:ln>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
        <p:nvSpPr>
          <p:cNvPr id="551" name="Title 4"/>
          <p:cNvSpPr txBox="1">
            <a:spLocks noGrp="1"/>
          </p:cNvSpPr>
          <p:nvPr>
            <p:ph type="title"/>
          </p:nvPr>
        </p:nvSpPr>
        <p:spPr>
          <a:xfrm>
            <a:off x="3998907" y="5917072"/>
            <a:ext cx="7124375" cy="3717124"/>
          </a:xfrm>
          <a:prstGeom prst="rect">
            <a:avLst/>
          </a:prstGeom>
        </p:spPr>
        <p:txBody>
          <a:bodyPr>
            <a:normAutofit/>
          </a:bodyPr>
          <a:lstStyle/>
          <a:p>
            <a:r>
              <a:rPr lang="en-US" b="0" dirty="0"/>
              <a:t>Exercise and fall prevention</a:t>
            </a:r>
          </a:p>
        </p:txBody>
      </p:sp>
      <p:pic>
        <p:nvPicPr>
          <p:cNvPr id="9" name="Picture 8">
            <a:extLst>
              <a:ext uri="{FF2B5EF4-FFF2-40B4-BE49-F238E27FC236}">
                <a16:creationId xmlns:a16="http://schemas.microsoft.com/office/drawing/2014/main" id="{4909ED4E-06C5-6A43-94BC-1541882D8185}"/>
              </a:ext>
            </a:extLst>
          </p:cNvPr>
          <p:cNvPicPr>
            <a:picLocks noChangeAspect="1"/>
          </p:cNvPicPr>
          <p:nvPr/>
        </p:nvPicPr>
        <p:blipFill rotWithShape="1">
          <a:blip r:embed="rId3">
            <a:duotone>
              <a:prstClr val="black"/>
              <a:schemeClr val="accent4">
                <a:tint val="45000"/>
                <a:satMod val="400000"/>
              </a:schemeClr>
            </a:duotone>
            <a:alphaModFix amt="30000"/>
            <a:extLst>
              <a:ext uri="{28A0092B-C50C-407E-A947-70E740481C1C}">
                <a14:useLocalDpi xmlns:a14="http://schemas.microsoft.com/office/drawing/2010/main" val="0"/>
              </a:ext>
            </a:extLst>
          </a:blip>
          <a:srcRect l="-1891" t="48915" r="48704" b="1"/>
          <a:stretch/>
        </p:blipFill>
        <p:spPr>
          <a:xfrm rot="10800000">
            <a:off x="-102430" y="7775634"/>
            <a:ext cx="6341071" cy="6090493"/>
          </a:xfrm>
          <a:prstGeom prst="rect">
            <a:avLst/>
          </a:prstGeom>
          <a:ln>
            <a:noFill/>
          </a:ln>
        </p:spPr>
      </p:pic>
      <p:pic>
        <p:nvPicPr>
          <p:cNvPr id="37890" name="Picture 2">
            <a:extLst>
              <a:ext uri="{FF2B5EF4-FFF2-40B4-BE49-F238E27FC236}">
                <a16:creationId xmlns:a16="http://schemas.microsoft.com/office/drawing/2014/main" id="{737A9D48-0337-6E46-8F92-282AAEBC1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4083" y="713715"/>
            <a:ext cx="11969728" cy="124819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89164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78B58A-B956-534B-A036-BB54C608B7AD}"/>
              </a:ext>
            </a:extLst>
          </p:cNvPr>
          <p:cNvPicPr>
            <a:picLocks noChangeAspect="1"/>
          </p:cNvPicPr>
          <p:nvPr/>
        </p:nvPicPr>
        <p:blipFill rotWithShape="1">
          <a:blip r:embed="rId3">
            <a:duotone>
              <a:prstClr val="black"/>
              <a:schemeClr val="accent4">
                <a:tint val="45000"/>
                <a:satMod val="400000"/>
              </a:schemeClr>
            </a:duotone>
            <a:alphaModFix amt="30000"/>
            <a:extLst>
              <a:ext uri="{28A0092B-C50C-407E-A947-70E740481C1C}">
                <a14:useLocalDpi xmlns:a14="http://schemas.microsoft.com/office/drawing/2010/main" val="0"/>
              </a:ext>
            </a:extLst>
          </a:blip>
          <a:srcRect l="-1891" t="48915" r="48704" b="1"/>
          <a:stretch/>
        </p:blipFill>
        <p:spPr>
          <a:xfrm rot="10800000">
            <a:off x="13968981" y="9414932"/>
            <a:ext cx="4746397" cy="4558835"/>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551" name="Title 4"/>
          <p:cNvSpPr txBox="1">
            <a:spLocks noGrp="1"/>
          </p:cNvSpPr>
          <p:nvPr>
            <p:ph type="title"/>
          </p:nvPr>
        </p:nvSpPr>
        <p:spPr>
          <a:xfrm>
            <a:off x="15174149" y="6135468"/>
            <a:ext cx="5690181" cy="1445064"/>
          </a:xfrm>
          <a:prstGeom prst="rect">
            <a:avLst/>
          </a:prstGeom>
        </p:spPr>
        <p:txBody>
          <a:bodyPr>
            <a:normAutofit fontScale="90000"/>
          </a:bodyPr>
          <a:lstStyle/>
          <a:p>
            <a:r>
              <a:rPr lang="en-US" b="0" dirty="0"/>
              <a:t>Summary</a:t>
            </a:r>
            <a:br>
              <a:rPr lang="en-US" b="0" dirty="0"/>
            </a:br>
            <a:r>
              <a:rPr lang="en-US" b="0" dirty="0"/>
              <a:t>for Blair</a:t>
            </a:r>
          </a:p>
        </p:txBody>
      </p:sp>
      <p:pic>
        <p:nvPicPr>
          <p:cNvPr id="14" name="Picture 13">
            <a:extLst>
              <a:ext uri="{FF2B5EF4-FFF2-40B4-BE49-F238E27FC236}">
                <a16:creationId xmlns:a16="http://schemas.microsoft.com/office/drawing/2014/main" id="{2E6BC910-4E26-DA4D-9860-E723CDC1022B}"/>
              </a:ext>
            </a:extLst>
          </p:cNvPr>
          <p:cNvPicPr>
            <a:picLocks noChangeAspect="1"/>
          </p:cNvPicPr>
          <p:nvPr/>
        </p:nvPicPr>
        <p:blipFill rotWithShape="1">
          <a:blip r:embed="rId3">
            <a:duotone>
              <a:prstClr val="black"/>
              <a:schemeClr val="accent4">
                <a:tint val="45000"/>
                <a:satMod val="400000"/>
              </a:schemeClr>
            </a:duotone>
            <a:alphaModFix amt="30000"/>
            <a:extLst>
              <a:ext uri="{28A0092B-C50C-407E-A947-70E740481C1C}">
                <a14:useLocalDpi xmlns:a14="http://schemas.microsoft.com/office/drawing/2010/main" val="0"/>
              </a:ext>
            </a:extLst>
          </a:blip>
          <a:srcRect l="51292" r="3" b="-730"/>
          <a:stretch/>
        </p:blipFill>
        <p:spPr>
          <a:xfrm rot="10800000">
            <a:off x="19104886" y="1398946"/>
            <a:ext cx="5279114" cy="10918109"/>
          </a:xfrm>
          <a:prstGeom prst="rect">
            <a:avLst/>
          </a:prstGeom>
        </p:spPr>
      </p:pic>
      <p:pic>
        <p:nvPicPr>
          <p:cNvPr id="38914" name="Picture 2">
            <a:extLst>
              <a:ext uri="{FF2B5EF4-FFF2-40B4-BE49-F238E27FC236}">
                <a16:creationId xmlns:a16="http://schemas.microsoft.com/office/drawing/2014/main" id="{62F57588-0AB6-4E4B-AFBC-57B8063B7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867" y="0"/>
            <a:ext cx="12974637"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03931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pic>
        <p:nvPicPr>
          <p:cNvPr id="40962" name="Picture 2">
            <a:extLst>
              <a:ext uri="{FF2B5EF4-FFF2-40B4-BE49-F238E27FC236}">
                <a16:creationId xmlns:a16="http://schemas.microsoft.com/office/drawing/2014/main" id="{9CEBF89F-D970-2345-A0FF-6C42F9A89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414480" cy="1373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40427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537901" y="1985840"/>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EFFCAE5-B61E-B842-AEEF-BC07B7EFF8D4}"/>
                  </a:ext>
                </a:extLst>
              </p14:cNvPr>
              <p14:cNvContentPartPr/>
              <p14:nvPr/>
            </p14:nvContentPartPr>
            <p14:xfrm>
              <a:off x="1723804" y="3609401"/>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5"/>
              <a:stretch>
                <a:fillRect/>
              </a:stretch>
            </p:blipFill>
            <p:spPr>
              <a:xfrm>
                <a:off x="1565040" y="3451885"/>
                <a:ext cx="6462541" cy="360394"/>
              </a:xfrm>
              <a:prstGeom prst="rect">
                <a:avLst/>
              </a:prstGeom>
            </p:spPr>
          </p:pic>
        </mc:Fallback>
      </mc:AlternateContent>
      <p:sp>
        <p:nvSpPr>
          <p:cNvPr id="10" name="TextBox 9">
            <a:extLst>
              <a:ext uri="{FF2B5EF4-FFF2-40B4-BE49-F238E27FC236}">
                <a16:creationId xmlns:a16="http://schemas.microsoft.com/office/drawing/2014/main" id="{6B17FCAC-2575-BD41-8839-762BC7C6DB75}"/>
              </a:ext>
            </a:extLst>
          </p:cNvPr>
          <p:cNvSpPr txBox="1"/>
          <p:nvPr/>
        </p:nvSpPr>
        <p:spPr>
          <a:xfrm>
            <a:off x="1537901" y="4318843"/>
            <a:ext cx="7935687" cy="507831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base"/>
            <a:r>
              <a:rPr lang="en-US" dirty="0">
                <a:solidFill>
                  <a:schemeClr val="tx1"/>
                </a:solidFill>
              </a:rPr>
              <a:t>US Preventive Services Task Force: </a:t>
            </a:r>
            <a:r>
              <a:rPr lang="en-US" u="sng" dirty="0">
                <a:hlinkClick r:id="rId6"/>
              </a:rPr>
              <a:t>https://www.uspreventiveservicestaskforce.org/</a:t>
            </a:r>
            <a:endParaRPr lang="en-US" dirty="0"/>
          </a:p>
          <a:p>
            <a:pPr fontAlgn="base"/>
            <a:r>
              <a:rPr lang="en-US" dirty="0">
                <a:solidFill>
                  <a:schemeClr val="tx1"/>
                </a:solidFill>
              </a:rPr>
              <a:t>CDC Vaccines: </a:t>
            </a:r>
            <a:r>
              <a:rPr lang="en-US" u="sng" dirty="0">
                <a:hlinkClick r:id="rId7"/>
              </a:rPr>
              <a:t>https://www.cdc.gov/vaccines/schedules/hcp/index.html</a:t>
            </a:r>
            <a:endParaRPr lang="en-US" dirty="0"/>
          </a:p>
          <a:p>
            <a:pPr fontAlgn="base"/>
            <a:r>
              <a:rPr lang="en-US" dirty="0">
                <a:solidFill>
                  <a:schemeClr val="tx1"/>
                </a:solidFill>
              </a:rPr>
              <a:t>Patient education from the American Academy of Family Physicians: </a:t>
            </a:r>
            <a:r>
              <a:rPr lang="en-US" u="sng" dirty="0">
                <a:hlinkClick r:id="rId8"/>
              </a:rPr>
              <a:t>https://familydoctor.org/</a:t>
            </a:r>
            <a:endParaRPr lang="en-US" dirty="0"/>
          </a:p>
        </p:txBody>
      </p:sp>
    </p:spTree>
    <p:extLst>
      <p:ext uri="{BB962C8B-B14F-4D97-AF65-F5344CB8AC3E}">
        <p14:creationId xmlns:p14="http://schemas.microsoft.com/office/powerpoint/2010/main" val="425851091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9" name="Title 3">
            <a:extLst>
              <a:ext uri="{FF2B5EF4-FFF2-40B4-BE49-F238E27FC236}">
                <a16:creationId xmlns:a16="http://schemas.microsoft.com/office/drawing/2014/main" id="{831C8EEF-9965-7840-80D2-E5190F7DEE2E}"/>
              </a:ext>
            </a:extLst>
          </p:cNvPr>
          <p:cNvSpPr txBox="1">
            <a:spLocks/>
          </p:cNvSpPr>
          <p:nvPr/>
        </p:nvSpPr>
        <p:spPr>
          <a:xfrm>
            <a:off x="5873429" y="793535"/>
            <a:ext cx="12637142" cy="24073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2500"/>
              </a:lnSpc>
            </a:pPr>
            <a:r>
              <a:rPr lang="en-US" sz="10000" b="0" dirty="0">
                <a:solidFill>
                  <a:schemeClr val="tx2"/>
                </a:solidFill>
                <a:latin typeface="Tw Cen MT" panose="020B0602020104020603" pitchFamily="34" charset="77"/>
              </a:rPr>
              <a:t>USPSTF Grades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D88FCE2F-DC04-7F4E-A00D-6D5329C86CDA}"/>
                  </a:ext>
                </a:extLst>
              </p14:cNvPr>
              <p14:cNvContentPartPr/>
              <p14:nvPr/>
            </p14:nvContentPartPr>
            <p14:xfrm rot="10800000" flipV="1">
              <a:off x="6231674" y="2426316"/>
              <a:ext cx="11920653" cy="56624"/>
            </p14:xfrm>
          </p:contentPart>
        </mc:Choice>
        <mc:Fallback xmlns="">
          <p:pic>
            <p:nvPicPr>
              <p:cNvPr id="30" name="Ink 29">
                <a:extLst>
                  <a:ext uri="{FF2B5EF4-FFF2-40B4-BE49-F238E27FC236}">
                    <a16:creationId xmlns:a16="http://schemas.microsoft.com/office/drawing/2014/main" id="{D88FCE2F-DC04-7F4E-A00D-6D5329C86CDA}"/>
                  </a:ext>
                </a:extLst>
              </p:cNvPr>
              <p:cNvPicPr/>
              <p:nvPr/>
            </p:nvPicPr>
            <p:blipFill>
              <a:blip r:embed="rId5"/>
              <a:stretch>
                <a:fillRect/>
              </a:stretch>
            </p:blipFill>
            <p:spPr>
              <a:xfrm rot="10800000" flipV="1">
                <a:off x="6072900" y="2268271"/>
                <a:ext cx="12237841" cy="372357"/>
              </a:xfrm>
              <a:prstGeom prst="rect">
                <a:avLst/>
              </a:prstGeom>
            </p:spPr>
          </p:pic>
        </mc:Fallback>
      </mc:AlternateContent>
      <p:pic>
        <p:nvPicPr>
          <p:cNvPr id="32" name="Picture 2">
            <a:extLst>
              <a:ext uri="{FF2B5EF4-FFF2-40B4-BE49-F238E27FC236}">
                <a16:creationId xmlns:a16="http://schemas.microsoft.com/office/drawing/2014/main" id="{0EA5AEDD-992E-C845-878A-2075A8529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714" y="3673881"/>
            <a:ext cx="15432573" cy="880674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7">
            <a:extLst>
              <a:ext uri="{FF2B5EF4-FFF2-40B4-BE49-F238E27FC236}">
                <a16:creationId xmlns:a16="http://schemas.microsoft.com/office/drawing/2014/main" id="{A03B4F51-579B-2C46-B102-8F3FE69E7FBF}"/>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Tree>
    <p:extLst>
      <p:ext uri="{BB962C8B-B14F-4D97-AF65-F5344CB8AC3E}">
        <p14:creationId xmlns:p14="http://schemas.microsoft.com/office/powerpoint/2010/main" val="428255893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4EA3F6-6527-AF4F-83E8-A4FFBD3BF4E8}"/>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r="3" b="50000"/>
          <a:stretch/>
        </p:blipFill>
        <p:spPr>
          <a:xfrm>
            <a:off x="614844" y="8055609"/>
            <a:ext cx="11697975" cy="5740601"/>
          </a:xfrm>
          <a:prstGeom prst="rect">
            <a:avLst/>
          </a:prstGeom>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236023" y="5203434"/>
            <a:ext cx="5620060" cy="2247900"/>
          </a:xfrm>
          <a:prstGeom prst="rect">
            <a:avLst/>
          </a:prstGeom>
        </p:spPr>
        <p:txBody>
          <a:bodyPr>
            <a:normAutofit fontScale="90000"/>
          </a:bodyPr>
          <a:lstStyle/>
          <a:p>
            <a:r>
              <a:rPr lang="en-US" dirty="0"/>
              <a:t>There’s an App for That:</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192000" y="7498060"/>
            <a:ext cx="7127310" cy="235449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68580" bIns="68580" anchor="ctr">
            <a:spAutoFit/>
          </a:bodyPr>
          <a:lstStyle>
            <a:lvl1pPr>
              <a:lnSpc>
                <a:spcPct val="150000"/>
              </a:lnSpc>
              <a:defRPr sz="2400"/>
            </a:lvl1pPr>
          </a:lstStyle>
          <a:p>
            <a:pPr>
              <a:lnSpc>
                <a:spcPct val="100000"/>
              </a:lnSpc>
            </a:pPr>
            <a:r>
              <a:rPr lang="en-US" sz="4800" b="1" dirty="0">
                <a:solidFill>
                  <a:schemeClr val="tx2"/>
                </a:solidFill>
                <a:latin typeface="Tw Cen MT" panose="020B0602020104020603" pitchFamily="34" charset="77"/>
              </a:rPr>
              <a:t>Can be downloaded on iOS and Android operating systems</a:t>
            </a:r>
            <a:endParaRPr sz="4800" b="1" dirty="0">
              <a:solidFill>
                <a:schemeClr val="tx2"/>
              </a:solidFill>
              <a:latin typeface="Tw Cen MT" panose="020B0602020104020603" pitchFamily="34" charset="77"/>
            </a:endParaRPr>
          </a:p>
        </p:txBody>
      </p:sp>
      <p:pic>
        <p:nvPicPr>
          <p:cNvPr id="11" name="Picture 10">
            <a:extLst>
              <a:ext uri="{FF2B5EF4-FFF2-40B4-BE49-F238E27FC236}">
                <a16:creationId xmlns:a16="http://schemas.microsoft.com/office/drawing/2014/main" id="{549E1055-28BC-4E47-8793-B22CEEEBE70C}"/>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50707" t="50000" r="3"/>
          <a:stretch/>
        </p:blipFill>
        <p:spPr>
          <a:xfrm>
            <a:off x="-1" y="-91440"/>
            <a:ext cx="6839975" cy="6938498"/>
          </a:xfrm>
          <a:prstGeom prst="rect">
            <a:avLst/>
          </a:prstGeom>
        </p:spPr>
      </p:pic>
      <p:pic>
        <p:nvPicPr>
          <p:cNvPr id="8" name="Picture 7">
            <a:extLst>
              <a:ext uri="{FF2B5EF4-FFF2-40B4-BE49-F238E27FC236}">
                <a16:creationId xmlns:a16="http://schemas.microsoft.com/office/drawing/2014/main" id="{2DA52F6D-BBC5-614B-AA2C-C40E0B6EC7BE}"/>
              </a:ext>
            </a:extLst>
          </p:cNvPr>
          <p:cNvPicPr>
            <a:picLocks noChangeAspect="1"/>
          </p:cNvPicPr>
          <p:nvPr/>
        </p:nvPicPr>
        <p:blipFill>
          <a:blip r:embed="rId4"/>
          <a:stretch>
            <a:fillRect/>
          </a:stretch>
        </p:blipFill>
        <p:spPr>
          <a:xfrm rot="545918">
            <a:off x="4770019" y="1562255"/>
            <a:ext cx="7155408" cy="11075658"/>
          </a:xfrm>
          <a:prstGeom prst="rect">
            <a:avLst/>
          </a:prstGeom>
        </p:spPr>
      </p:pic>
      <p:sp>
        <p:nvSpPr>
          <p:cNvPr id="12" name="TextBox 11">
            <a:extLst>
              <a:ext uri="{FF2B5EF4-FFF2-40B4-BE49-F238E27FC236}">
                <a16:creationId xmlns:a16="http://schemas.microsoft.com/office/drawing/2014/main" id="{C50B0620-2BAC-F541-B146-EAD83D6FB6FF}"/>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5</a:t>
            </a:fld>
            <a:endParaRPr lang="en-US" sz="2000" dirty="0"/>
          </a:p>
        </p:txBody>
      </p:sp>
      <p:pic>
        <p:nvPicPr>
          <p:cNvPr id="13" name="Picture 12">
            <a:extLst>
              <a:ext uri="{FF2B5EF4-FFF2-40B4-BE49-F238E27FC236}">
                <a16:creationId xmlns:a16="http://schemas.microsoft.com/office/drawing/2014/main" id="{65623ECE-65DB-BB49-98A3-BA5B9FEF0861}"/>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r="50947" b="48983"/>
          <a:stretch/>
        </p:blipFill>
        <p:spPr>
          <a:xfrm>
            <a:off x="17314497" y="6819303"/>
            <a:ext cx="7069503" cy="7079578"/>
          </a:xfrm>
          <a:prstGeom prst="rect">
            <a:avLst/>
          </a:prstGeom>
        </p:spPr>
      </p:pic>
      <p:pic>
        <p:nvPicPr>
          <p:cNvPr id="14" name="Picture 13">
            <a:extLst>
              <a:ext uri="{FF2B5EF4-FFF2-40B4-BE49-F238E27FC236}">
                <a16:creationId xmlns:a16="http://schemas.microsoft.com/office/drawing/2014/main" id="{79BA8C4D-DB5A-B24A-862B-5AB1959B4AD4}"/>
              </a:ext>
            </a:extLst>
          </p:cNvPr>
          <p:cNvPicPr>
            <a:picLocks noChangeAspect="1"/>
          </p:cNvPicPr>
          <p:nvPr/>
        </p:nvPicPr>
        <p:blipFill rotWithShape="1">
          <a:blip r:embed="rId3">
            <a:duotone>
              <a:schemeClr val="accent6">
                <a:shade val="45000"/>
                <a:satMod val="135000"/>
              </a:schemeClr>
              <a:prstClr val="white"/>
            </a:duotone>
            <a:alphaModFix amt="25000"/>
            <a:extLst>
              <a:ext uri="{28A0092B-C50C-407E-A947-70E740481C1C}">
                <a14:useLocalDpi xmlns:a14="http://schemas.microsoft.com/office/drawing/2010/main" val="0"/>
              </a:ext>
            </a:extLst>
          </a:blip>
          <a:srcRect l="-1891" r="50947"/>
          <a:stretch/>
        </p:blipFill>
        <p:spPr>
          <a:xfrm>
            <a:off x="21333043" y="52173"/>
            <a:ext cx="3050957" cy="5988839"/>
          </a:xfrm>
          <a:prstGeom prst="rect">
            <a:avLst/>
          </a:prstGeom>
        </p:spPr>
      </p:pic>
      <p:pic>
        <p:nvPicPr>
          <p:cNvPr id="3074" name="Picture 2">
            <a:extLst>
              <a:ext uri="{FF2B5EF4-FFF2-40B4-BE49-F238E27FC236}">
                <a16:creationId xmlns:a16="http://schemas.microsoft.com/office/drawing/2014/main" id="{E478EBF7-5CC5-7544-ACF5-01A38E54CB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042"/>
          <a:stretch/>
        </p:blipFill>
        <p:spPr bwMode="auto">
          <a:xfrm rot="535949">
            <a:off x="6018794" y="3023066"/>
            <a:ext cx="4686624" cy="82055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6200000">
            <a:off x="15375067" y="5617388"/>
            <a:ext cx="5279114" cy="10918109"/>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Lucia</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3785652"/>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17 years-old</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High school senior</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Loves Pizza</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Runs track</a:t>
            </a:r>
            <a:endPar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6</a:t>
            </a:fld>
            <a:endParaRPr lang="en-US" sz="2000" dirty="0"/>
          </a:p>
        </p:txBody>
      </p:sp>
      <p:pic>
        <p:nvPicPr>
          <p:cNvPr id="1028" name="Picture 4">
            <a:extLst>
              <a:ext uri="{FF2B5EF4-FFF2-40B4-BE49-F238E27FC236}">
                <a16:creationId xmlns:a16="http://schemas.microsoft.com/office/drawing/2014/main" id="{A3FCCCB3-106F-C544-BC31-0FD51E495435}"/>
              </a:ext>
            </a:extLst>
          </p:cNvPr>
          <p:cNvPicPr>
            <a:picLocks noGrp="1" noChangeAspect="1" noChangeArrowheads="1"/>
          </p:cNvPicPr>
          <p:nvPr>
            <p:ph type="pic" idx="13"/>
          </p:nvPr>
        </p:nvPicPr>
        <p:blipFill rotWithShape="1">
          <a:blip r:embed="rId6">
            <a:extLst>
              <a:ext uri="{28A0092B-C50C-407E-A947-70E740481C1C}">
                <a14:useLocalDpi xmlns:a14="http://schemas.microsoft.com/office/drawing/2010/main" val="0"/>
              </a:ext>
            </a:extLst>
          </a:blip>
          <a:srcRect l="15912" r="31244"/>
          <a:stretch/>
        </p:blipFill>
        <p:spPr bwMode="auto">
          <a:xfrm>
            <a:off x="1309140" y="0"/>
            <a:ext cx="10882860"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a:off x="20498788" y="-94084"/>
            <a:ext cx="3955550" cy="3799240"/>
          </a:xfrm>
          <a:prstGeom prst="rect">
            <a:avLst/>
          </a:prstGeom>
        </p:spPr>
      </p:pic>
      <p:sp>
        <p:nvSpPr>
          <p:cNvPr id="2" name="TextBox 1">
            <a:extLst>
              <a:ext uri="{FF2B5EF4-FFF2-40B4-BE49-F238E27FC236}">
                <a16:creationId xmlns:a16="http://schemas.microsoft.com/office/drawing/2014/main" id="{CC16D91F-6392-6D46-8FF6-9B3C26F6BE99}"/>
              </a:ext>
            </a:extLst>
          </p:cNvPr>
          <p:cNvSpPr txBox="1"/>
          <p:nvPr/>
        </p:nvSpPr>
        <p:spPr>
          <a:xfrm>
            <a:off x="20751276" y="13235638"/>
            <a:ext cx="3632724"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Teenage Girl With Schoolbag Walking Through The High</a:t>
            </a:r>
          </a:p>
          <a:p>
            <a:r>
              <a:rPr lang="en-US" sz="1000" dirty="0">
                <a:solidFill>
                  <a:schemeClr val="tx1"/>
                </a:solidFill>
              </a:rPr>
              <a:t> School Corridor by Jacob Lund Photography from </a:t>
            </a:r>
            <a:r>
              <a:rPr lang="en-US" sz="1000" dirty="0" err="1">
                <a:solidFill>
                  <a:schemeClr val="tx1"/>
                </a:solidFill>
              </a:rPr>
              <a:t>NounProject.com</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327309252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Rectangle 7">
            <a:extLst>
              <a:ext uri="{FF2B5EF4-FFF2-40B4-BE49-F238E27FC236}">
                <a16:creationId xmlns:a16="http://schemas.microsoft.com/office/drawing/2014/main" id="{38D7351A-C9DF-5B46-BF44-AE28D40C13E3}"/>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pic>
        <p:nvPicPr>
          <p:cNvPr id="27" name="Picture 2">
            <a:extLst>
              <a:ext uri="{FF2B5EF4-FFF2-40B4-BE49-F238E27FC236}">
                <a16:creationId xmlns:a16="http://schemas.microsoft.com/office/drawing/2014/main" id="{38B71C6C-B3D7-2247-A7A0-DB869220B40A}"/>
              </a:ext>
            </a:extLst>
          </p:cNvPr>
          <p:cNvPicPr>
            <a:picLocks noGrp="1" noChangeAspect="1" noChangeArrowheads="1"/>
          </p:cNvPicPr>
          <p:nvPr>
            <p:ph type="pic" idx="13"/>
          </p:nvPr>
        </p:nvPicPr>
        <p:blipFill rotWithShape="1">
          <a:blip r:embed="rId4">
            <a:extLst>
              <a:ext uri="{28A0092B-C50C-407E-A947-70E740481C1C}">
                <a14:useLocalDpi xmlns:a14="http://schemas.microsoft.com/office/drawing/2010/main" val="0"/>
              </a:ext>
            </a:extLst>
          </a:blip>
          <a:srcRect t="-7022" b="-7022"/>
          <a:stretch/>
        </p:blipFill>
        <p:spPr bwMode="auto">
          <a:xfrm>
            <a:off x="927654" y="2655224"/>
            <a:ext cx="11094095" cy="1054341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3114F42-825F-CD47-BEF6-66CAC4404257}"/>
              </a:ext>
            </a:extLst>
          </p:cNvPr>
          <p:cNvSpPr txBox="1"/>
          <p:nvPr/>
        </p:nvSpPr>
        <p:spPr>
          <a:xfrm>
            <a:off x="21131188" y="13414534"/>
            <a:ext cx="325281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2"/>
                </a:solidFill>
              </a:rPr>
              <a:t>Photos: Pizza Slice by Vectors Market from </a:t>
            </a:r>
            <a:r>
              <a:rPr lang="en-US" sz="1000" dirty="0" err="1">
                <a:solidFill>
                  <a:schemeClr val="tx2"/>
                </a:solidFill>
              </a:rPr>
              <a:t>NounProject.com</a:t>
            </a:r>
            <a:endParaRPr lang="en-US" sz="1000" dirty="0">
              <a:solidFill>
                <a:schemeClr val="tx2"/>
              </a:solidFill>
            </a:endParaRPr>
          </a:p>
        </p:txBody>
      </p:sp>
      <p:pic>
        <p:nvPicPr>
          <p:cNvPr id="29" name="Picture 28">
            <a:extLst>
              <a:ext uri="{FF2B5EF4-FFF2-40B4-BE49-F238E27FC236}">
                <a16:creationId xmlns:a16="http://schemas.microsoft.com/office/drawing/2014/main" id="{6A6EB407-12B0-DB40-9453-E65BD1B5AF4F}"/>
              </a:ext>
            </a:extLst>
          </p:cNvPr>
          <p:cNvPicPr>
            <a:picLocks noChangeAspect="1"/>
          </p:cNvPicPr>
          <p:nvPr/>
        </p:nvPicPr>
        <p:blipFill rotWithShape="1">
          <a:blip r:embed="rId5">
            <a:extLst>
              <a:ext uri="{28A0092B-C50C-407E-A947-70E740481C1C}">
                <a14:useLocalDpi xmlns:a14="http://schemas.microsoft.com/office/drawing/2010/main" val="0"/>
              </a:ext>
            </a:extLst>
          </a:blip>
          <a:srcRect l="-8485" t="-7058" r="-7373" b="7058"/>
          <a:stretch/>
        </p:blipFill>
        <p:spPr>
          <a:xfrm>
            <a:off x="17574230" y="4081086"/>
            <a:ext cx="6060138" cy="5230671"/>
          </a:xfrm>
          <a:prstGeom prst="rect">
            <a:avLst/>
          </a:prstGeom>
        </p:spPr>
      </p:pic>
      <p:pic>
        <p:nvPicPr>
          <p:cNvPr id="30" name="Picture 29">
            <a:extLst>
              <a:ext uri="{FF2B5EF4-FFF2-40B4-BE49-F238E27FC236}">
                <a16:creationId xmlns:a16="http://schemas.microsoft.com/office/drawing/2014/main" id="{FAC735D4-935D-3448-B643-CC9E0C951A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856007" y="6268562"/>
            <a:ext cx="6116582" cy="6116582"/>
          </a:xfrm>
          <a:prstGeom prst="rect">
            <a:avLst/>
          </a:prstGeom>
        </p:spPr>
      </p:pic>
      <p:sp>
        <p:nvSpPr>
          <p:cNvPr id="32" name="Title 3">
            <a:extLst>
              <a:ext uri="{FF2B5EF4-FFF2-40B4-BE49-F238E27FC236}">
                <a16:creationId xmlns:a16="http://schemas.microsoft.com/office/drawing/2014/main" id="{85BB7E59-F4F6-A542-A269-8713466D50FA}"/>
              </a:ext>
            </a:extLst>
          </p:cNvPr>
          <p:cNvSpPr txBox="1">
            <a:spLocks/>
          </p:cNvSpPr>
          <p:nvPr/>
        </p:nvSpPr>
        <p:spPr>
          <a:xfrm>
            <a:off x="5238007" y="849688"/>
            <a:ext cx="13907986" cy="180553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8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0126"/>
              </a:lnSpc>
            </a:pPr>
            <a:r>
              <a:rPr lang="en-US" sz="8626" dirty="0">
                <a:solidFill>
                  <a:schemeClr val="tx2"/>
                </a:solidFill>
                <a:ea typeface="Open Sans" panose="020B0606030504020204" pitchFamily="34" charset="0"/>
                <a:cs typeface="Open Sans" panose="020B0606030504020204" pitchFamily="34" charset="0"/>
              </a:rPr>
              <a:t>First Priority: Complete History</a:t>
            </a:r>
          </a:p>
        </p:txBody>
      </p:sp>
      <mc:AlternateContent xmlns:mc="http://schemas.openxmlformats.org/markup-compatibility/2006" xmlns:p14="http://schemas.microsoft.com/office/powerpoint/2010/main">
        <mc:Choice Requires="p14">
          <p:contentPart p14:bwMode="auto" r:id="rId7">
            <p14:nvContentPartPr>
              <p14:cNvPr id="35" name="Ink 34">
                <a:extLst>
                  <a:ext uri="{FF2B5EF4-FFF2-40B4-BE49-F238E27FC236}">
                    <a16:creationId xmlns:a16="http://schemas.microsoft.com/office/drawing/2014/main" id="{383B4BB7-F9C8-F24B-9E85-F8D8108A81F5}"/>
                  </a:ext>
                </a:extLst>
              </p14:cNvPr>
              <p14:cNvContentPartPr/>
              <p14:nvPr/>
            </p14:nvContentPartPr>
            <p14:xfrm>
              <a:off x="5791200" y="2244407"/>
              <a:ext cx="12801600" cy="54926"/>
            </p14:xfrm>
          </p:contentPart>
        </mc:Choice>
        <mc:Fallback xmlns="">
          <p:pic>
            <p:nvPicPr>
              <p:cNvPr id="35" name="Ink 34">
                <a:extLst>
                  <a:ext uri="{FF2B5EF4-FFF2-40B4-BE49-F238E27FC236}">
                    <a16:creationId xmlns:a16="http://schemas.microsoft.com/office/drawing/2014/main" id="{383B4BB7-F9C8-F24B-9E85-F8D8108A81F5}"/>
                  </a:ext>
                </a:extLst>
              </p:cNvPr>
              <p:cNvPicPr/>
              <p:nvPr/>
            </p:nvPicPr>
            <p:blipFill>
              <a:blip r:embed="rId8"/>
              <a:stretch>
                <a:fillRect/>
              </a:stretch>
            </p:blipFill>
            <p:spPr>
              <a:xfrm>
                <a:off x="5664109" y="2117682"/>
                <a:ext cx="13055421" cy="308016"/>
              </a:xfrm>
              <a:prstGeom prst="rect">
                <a:avLst/>
              </a:prstGeom>
            </p:spPr>
          </p:pic>
        </mc:Fallback>
      </mc:AlternateContent>
    </p:spTree>
    <p:extLst>
      <p:ext uri="{BB962C8B-B14F-4D97-AF65-F5344CB8AC3E}">
        <p14:creationId xmlns:p14="http://schemas.microsoft.com/office/powerpoint/2010/main" val="6498157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525" name="Title 3"/>
          <p:cNvSpPr txBox="1">
            <a:spLocks noGrp="1"/>
          </p:cNvSpPr>
          <p:nvPr>
            <p:ph type="title"/>
          </p:nvPr>
        </p:nvSpPr>
        <p:spPr>
          <a:xfrm>
            <a:off x="784359" y="3249531"/>
            <a:ext cx="9550400" cy="2685141"/>
          </a:xfrm>
          <a:prstGeom prst="rect">
            <a:avLst/>
          </a:prstGeom>
        </p:spPr>
        <p:txBody>
          <a:bodyPr>
            <a:noAutofit/>
          </a:bodyPr>
          <a:lstStyle/>
          <a:p>
            <a:r>
              <a:rPr lang="en-US" sz="10000" dirty="0"/>
              <a:t>Physical Exam:</a:t>
            </a:r>
          </a:p>
        </p:txBody>
      </p:sp>
      <p:sp>
        <p:nvSpPr>
          <p:cNvPr id="14" name="TextBox 10">
            <a:extLst>
              <a:ext uri="{FF2B5EF4-FFF2-40B4-BE49-F238E27FC236}">
                <a16:creationId xmlns:a16="http://schemas.microsoft.com/office/drawing/2014/main" id="{CD9D0634-C16D-FC4D-B347-2B1F8C1CB975}"/>
              </a:ext>
            </a:extLst>
          </p:cNvPr>
          <p:cNvSpPr txBox="1"/>
          <p:nvPr/>
        </p:nvSpPr>
        <p:spPr>
          <a:xfrm>
            <a:off x="2083898" y="5934672"/>
            <a:ext cx="8291691" cy="9233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lnSpc>
                <a:spcPct val="150000"/>
              </a:lnSpc>
              <a:defRPr sz="2400"/>
            </a:lvl1pPr>
          </a:lstStyle>
          <a:p>
            <a:pPr>
              <a:lnSpc>
                <a:spcPct val="100000"/>
              </a:lnSpc>
            </a:pPr>
            <a:r>
              <a:rPr lang="en-US" sz="4800" dirty="0">
                <a:solidFill>
                  <a:schemeClr val="tx1"/>
                </a:solidFill>
                <a:latin typeface="Tw Cen MT" panose="020B0602020104020603" pitchFamily="34" charset="77"/>
              </a:rPr>
              <a:t>What Elements are Needed?</a:t>
            </a:r>
            <a:endParaRPr sz="4800" dirty="0">
              <a:solidFill>
                <a:schemeClr val="tx1"/>
              </a:solidFill>
              <a:latin typeface="Tw Cen MT" panose="020B0602020104020603" pitchFamily="34" charset="77"/>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C55C0987-B7C7-9842-912F-9F5689F0735B}"/>
                  </a:ext>
                </a:extLst>
              </p14:cNvPr>
              <p14:cNvContentPartPr/>
              <p14:nvPr/>
            </p14:nvContentPartPr>
            <p14:xfrm>
              <a:off x="2041640" y="5426657"/>
              <a:ext cx="8376208" cy="71244"/>
            </p14:xfrm>
          </p:contentPart>
        </mc:Choice>
        <mc:Fallback xmlns="">
          <p:pic>
            <p:nvPicPr>
              <p:cNvPr id="20" name="Ink 19">
                <a:extLst>
                  <a:ext uri="{FF2B5EF4-FFF2-40B4-BE49-F238E27FC236}">
                    <a16:creationId xmlns:a16="http://schemas.microsoft.com/office/drawing/2014/main" id="{C55C0987-B7C7-9842-912F-9F5689F0735B}"/>
                  </a:ext>
                </a:extLst>
              </p:cNvPr>
              <p:cNvPicPr/>
              <p:nvPr/>
            </p:nvPicPr>
            <p:blipFill>
              <a:blip r:embed="rId4"/>
              <a:stretch>
                <a:fillRect/>
              </a:stretch>
            </p:blipFill>
            <p:spPr>
              <a:xfrm>
                <a:off x="1882872" y="5268775"/>
                <a:ext cx="8693385" cy="386651"/>
              </a:xfrm>
              <a:prstGeom prst="rect">
                <a:avLst/>
              </a:prstGeom>
            </p:spPr>
          </p:pic>
        </mc:Fallback>
      </mc:AlternateContent>
      <p:pic>
        <p:nvPicPr>
          <p:cNvPr id="8" name="Picture Placeholder 7">
            <a:extLst>
              <a:ext uri="{FF2B5EF4-FFF2-40B4-BE49-F238E27FC236}">
                <a16:creationId xmlns:a16="http://schemas.microsoft.com/office/drawing/2014/main" id="{8FB90C5A-9F4C-B84A-B56F-C34770C6D9E3}"/>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12412" r="-12412"/>
          <a:stretch/>
        </p:blipFill>
        <p:spPr>
          <a:xfrm>
            <a:off x="15882434" y="5462279"/>
            <a:ext cx="8501566" cy="6810852"/>
          </a:xfrm>
        </p:spPr>
      </p:pic>
      <p:pic>
        <p:nvPicPr>
          <p:cNvPr id="12" name="Picture Placeholder 11">
            <a:extLst>
              <a:ext uri="{FF2B5EF4-FFF2-40B4-BE49-F238E27FC236}">
                <a16:creationId xmlns:a16="http://schemas.microsoft.com/office/drawing/2014/main" id="{71EE5A5F-3EBB-8644-8268-094228A427B9}"/>
              </a:ext>
            </a:extLst>
          </p:cNvPr>
          <p:cNvPicPr>
            <a:picLocks noGrp="1" noChangeAspect="1"/>
          </p:cNvPicPr>
          <p:nvPr>
            <p:ph type="pic" sz="half" idx="13"/>
          </p:nvPr>
        </p:nvPicPr>
        <p:blipFill>
          <a:blip r:embed="rId6">
            <a:extLst>
              <a:ext uri="{28A0092B-C50C-407E-A947-70E740481C1C}">
                <a14:useLocalDpi xmlns:a14="http://schemas.microsoft.com/office/drawing/2010/main" val="0"/>
              </a:ext>
            </a:extLst>
          </a:blip>
          <a:srcRect l="3724" r="3724"/>
          <a:stretch/>
        </p:blipFill>
        <p:spPr>
          <a:xfrm>
            <a:off x="11055889" y="472220"/>
            <a:ext cx="7509124" cy="8113343"/>
          </a:xfrm>
        </p:spPr>
      </p:pic>
      <p:pic>
        <p:nvPicPr>
          <p:cNvPr id="25" name="Picture 24">
            <a:extLst>
              <a:ext uri="{FF2B5EF4-FFF2-40B4-BE49-F238E27FC236}">
                <a16:creationId xmlns:a16="http://schemas.microsoft.com/office/drawing/2014/main" id="{E6032A7E-6E9F-DF41-8602-F092E2B62161}"/>
              </a:ext>
            </a:extLst>
          </p:cNvPr>
          <p:cNvPicPr>
            <a:picLocks noChangeAspect="1"/>
          </p:cNvPicPr>
          <p:nvPr/>
        </p:nvPicPr>
        <p:blipFill rotWithShape="1">
          <a:blip r:embed="rId7">
            <a:duotone>
              <a:schemeClr val="bg2">
                <a:shade val="45000"/>
                <a:satMod val="135000"/>
              </a:schemeClr>
              <a:prstClr val="white"/>
            </a:duotone>
            <a:alphaModFix amt="25000"/>
            <a:extLst>
              <a:ext uri="{28A0092B-C50C-407E-A947-70E740481C1C}">
                <a14:useLocalDpi xmlns:a14="http://schemas.microsoft.com/office/drawing/2010/main" val="0"/>
              </a:ext>
            </a:extLst>
          </a:blip>
          <a:srcRect l="51292" r="3" b="-730"/>
          <a:stretch/>
        </p:blipFill>
        <p:spPr>
          <a:xfrm rot="16200000">
            <a:off x="5862010" y="5617388"/>
            <a:ext cx="5279114" cy="10918109"/>
          </a:xfrm>
          <a:prstGeom prst="rect">
            <a:avLst/>
          </a:prstGeom>
        </p:spPr>
      </p:pic>
      <p:pic>
        <p:nvPicPr>
          <p:cNvPr id="26" name="Picture 25">
            <a:extLst>
              <a:ext uri="{FF2B5EF4-FFF2-40B4-BE49-F238E27FC236}">
                <a16:creationId xmlns:a16="http://schemas.microsoft.com/office/drawing/2014/main" id="{F5E71C52-B06B-1D48-897D-8589739E8A25}"/>
              </a:ext>
            </a:extLst>
          </p:cNvPr>
          <p:cNvPicPr>
            <a:picLocks noChangeAspect="1"/>
          </p:cNvPicPr>
          <p:nvPr/>
        </p:nvPicPr>
        <p:blipFill rotWithShape="1">
          <a:blip r:embed="rId7">
            <a:duotone>
              <a:schemeClr val="bg2">
                <a:shade val="45000"/>
                <a:satMod val="135000"/>
              </a:schemeClr>
              <a:prstClr val="white"/>
            </a:duotone>
            <a:alphaModFix amt="25000"/>
            <a:extLst>
              <a:ext uri="{28A0092B-C50C-407E-A947-70E740481C1C}">
                <a14:useLocalDpi xmlns:a14="http://schemas.microsoft.com/office/drawing/2010/main" val="0"/>
              </a:ext>
            </a:extLst>
          </a:blip>
          <a:srcRect l="-1891" t="48915" r="48704" b="1"/>
          <a:stretch/>
        </p:blipFill>
        <p:spPr>
          <a:xfrm>
            <a:off x="18259806" y="-155821"/>
            <a:ext cx="6341071" cy="6090493"/>
          </a:xfrm>
          <a:prstGeom prst="rect">
            <a:avLst/>
          </a:prstGeom>
        </p:spPr>
      </p:pic>
    </p:spTree>
    <p:extLst>
      <p:ext uri="{BB962C8B-B14F-4D97-AF65-F5344CB8AC3E}">
        <p14:creationId xmlns:p14="http://schemas.microsoft.com/office/powerpoint/2010/main" val="24847708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CE38E6-89C8-4C46-B9FF-2B18042D33FB}"/>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l="50406" r="3" b="-730"/>
          <a:stretch/>
        </p:blipFill>
        <p:spPr>
          <a:xfrm>
            <a:off x="12632265" y="1304172"/>
            <a:ext cx="5375132" cy="10918109"/>
          </a:xfrm>
          <a:prstGeom prst="rect">
            <a:avLst/>
          </a:prstGeom>
        </p:spPr>
      </p:pic>
      <p:sp>
        <p:nvSpPr>
          <p:cNvPr id="8" name="Rectangle 7">
            <a:extLst>
              <a:ext uri="{FF2B5EF4-FFF2-40B4-BE49-F238E27FC236}">
                <a16:creationId xmlns:a16="http://schemas.microsoft.com/office/drawing/2014/main" id="{3FB9C5BD-D76B-4747-B44D-62FC876C8A95}"/>
              </a:ext>
            </a:extLst>
          </p:cNvPr>
          <p:cNvSpPr/>
          <p:nvPr/>
        </p:nvSpPr>
        <p:spPr>
          <a:xfrm>
            <a:off x="3324226" y="6952773"/>
            <a:ext cx="9314088" cy="5391627"/>
          </a:xfrm>
          <a:prstGeom prst="rect">
            <a:avLst/>
          </a:prstGeom>
          <a:solidFill>
            <a:srgbClr val="26507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552" name="TextBox 8"/>
          <p:cNvSpPr txBox="1"/>
          <p:nvPr/>
        </p:nvSpPr>
        <p:spPr>
          <a:xfrm>
            <a:off x="17917429" y="7777117"/>
            <a:ext cx="5128724" cy="15388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tx1"/>
                </a:solidFill>
                <a:latin typeface="Tw Cen MT" panose="020B0602020104020603" pitchFamily="34" charset="77"/>
              </a:rPr>
              <a:t>What about a scoliosis screening?</a:t>
            </a:r>
            <a:endParaRPr sz="4400" b="1" dirty="0">
              <a:solidFill>
                <a:schemeClr val="tx1"/>
              </a:solidFill>
              <a:latin typeface="Tw Cen MT" panose="020B0602020104020603" pitchFamily="34" charset="77"/>
            </a:endParaRPr>
          </a:p>
        </p:txBody>
      </p:sp>
      <p:sp>
        <p:nvSpPr>
          <p:cNvPr id="551" name="Title 4"/>
          <p:cNvSpPr txBox="1">
            <a:spLocks noGrp="1"/>
          </p:cNvSpPr>
          <p:nvPr>
            <p:ph type="title"/>
          </p:nvPr>
        </p:nvSpPr>
        <p:spPr>
          <a:xfrm>
            <a:off x="17917428" y="4644306"/>
            <a:ext cx="5690181" cy="2685141"/>
          </a:xfrm>
          <a:prstGeom prst="rect">
            <a:avLst/>
          </a:prstGeom>
        </p:spPr>
        <p:txBody>
          <a:bodyPr>
            <a:normAutofit fontScale="90000"/>
          </a:bodyPr>
          <a:lstStyle/>
          <a:p>
            <a:r>
              <a:rPr lang="en-US" b="0" dirty="0"/>
              <a:t>Does Lucia need a pelvic exam?</a:t>
            </a:r>
          </a:p>
        </p:txBody>
      </p:sp>
      <p:pic>
        <p:nvPicPr>
          <p:cNvPr id="8194" name="Picture 2">
            <a:extLst>
              <a:ext uri="{FF2B5EF4-FFF2-40B4-BE49-F238E27FC236}">
                <a16:creationId xmlns:a16="http://schemas.microsoft.com/office/drawing/2014/main" id="{43224261-4423-6547-ABD7-9FABECD4E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226" y="455257"/>
            <a:ext cx="9319839" cy="57731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9600C6-98B8-7541-9678-C9FDA1D9AC50}"/>
              </a:ext>
            </a:extLst>
          </p:cNvPr>
          <p:cNvSpPr txBox="1"/>
          <p:nvPr/>
        </p:nvSpPr>
        <p:spPr>
          <a:xfrm>
            <a:off x="21761988" y="13377448"/>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a:t>
            </a:r>
            <a:r>
              <a:rPr lang="en-US" sz="1000" dirty="0">
                <a:solidFill>
                  <a:srgbClr val="B0B938"/>
                </a:solidFill>
                <a:hlinkClick r:id="rId5">
                  <a:extLst>
                    <a:ext uri="{A12FA001-AC4F-418D-AE19-62706E023703}">
                      <ahyp:hlinkClr xmlns:ahyp="http://schemas.microsoft.com/office/drawing/2018/hyperlinkcolor" val="tx"/>
                    </a:ext>
                  </a:extLst>
                </a:hlinkClick>
              </a:rPr>
              <a:t>https://genderphotos.vice.com/#</a:t>
            </a:r>
            <a:r>
              <a:rPr lang="en-US" sz="1000" dirty="0">
                <a:solidFill>
                  <a:schemeClr val="tx1"/>
                </a:solidFill>
                <a:hlinkClick r:id="rId5">
                  <a:extLst>
                    <a:ext uri="{A12FA001-AC4F-418D-AE19-62706E023703}">
                      <ahyp:hlinkClr xmlns:ahyp="http://schemas.microsoft.com/office/drawing/2018/hyperlinkcolor" val="tx"/>
                    </a:ext>
                  </a:extLst>
                </a:hlinkClick>
              </a:rPr>
              <a:t>Health</a:t>
            </a:r>
            <a:endParaRPr lang="en-US" sz="1000" dirty="0">
              <a:solidFill>
                <a:schemeClr val="tx1"/>
              </a:solidFill>
            </a:endParaRPr>
          </a:p>
        </p:txBody>
      </p:sp>
      <p:pic>
        <p:nvPicPr>
          <p:cNvPr id="7" name="Picture 6">
            <a:extLst>
              <a:ext uri="{FF2B5EF4-FFF2-40B4-BE49-F238E27FC236}">
                <a16:creationId xmlns:a16="http://schemas.microsoft.com/office/drawing/2014/main" id="{3EEF5809-40D9-C04B-9A6F-9495C67D64EA}"/>
              </a:ext>
            </a:extLst>
          </p:cNvPr>
          <p:cNvPicPr>
            <a:picLocks noChangeAspect="1"/>
          </p:cNvPicPr>
          <p:nvPr/>
        </p:nvPicPr>
        <p:blipFill rotWithShape="1">
          <a:blip r:embed="rId6">
            <a:extLst>
              <a:ext uri="{28A0092B-C50C-407E-A947-70E740481C1C}">
                <a14:useLocalDpi xmlns:a14="http://schemas.microsoft.com/office/drawing/2010/main" val="0"/>
              </a:ext>
            </a:extLst>
          </a:blip>
          <a:srcRect l="-40603" r="-33102"/>
          <a:stretch/>
        </p:blipFill>
        <p:spPr>
          <a:xfrm>
            <a:off x="3349307" y="7077320"/>
            <a:ext cx="9263926" cy="5333162"/>
          </a:xfrm>
          <a:prstGeom prst="rect">
            <a:avLst/>
          </a:prstGeom>
          <a:ln>
            <a:noFill/>
          </a:ln>
        </p:spPr>
      </p:pic>
    </p:spTree>
    <p:extLst>
      <p:ext uri="{BB962C8B-B14F-4D97-AF65-F5344CB8AC3E}">
        <p14:creationId xmlns:p14="http://schemas.microsoft.com/office/powerpoint/2010/main" val="1525911330"/>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1731</TotalTime>
  <Words>3850</Words>
  <Application>Microsoft Macintosh PowerPoint</Application>
  <PresentationFormat>Custom</PresentationFormat>
  <Paragraphs>414</Paragraphs>
  <Slides>40</Slides>
  <Notes>38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Times New Roman</vt:lpstr>
      <vt:lpstr>Tw Cen MT</vt:lpstr>
      <vt:lpstr>Office Theme</vt:lpstr>
      <vt:lpstr>PowerPoint Presentation</vt:lpstr>
      <vt:lpstr>GOALS OF THE CHECK UP</vt:lpstr>
      <vt:lpstr>WHERE DO WE GET OUR INFORMATION?</vt:lpstr>
      <vt:lpstr>PowerPoint Presentation</vt:lpstr>
      <vt:lpstr>There’s an App for That:</vt:lpstr>
      <vt:lpstr>PATIENT CASE:  Lucia</vt:lpstr>
      <vt:lpstr>PowerPoint Presentation</vt:lpstr>
      <vt:lpstr>Physical Exam:</vt:lpstr>
      <vt:lpstr>Does Lucia need a pelvic exam?</vt:lpstr>
      <vt:lpstr>Does Lucia need STI testing?</vt:lpstr>
      <vt:lpstr>Counsel on PrEP</vt:lpstr>
      <vt:lpstr>What About Contraception?</vt:lpstr>
      <vt:lpstr>Patient Centered Counseling</vt:lpstr>
      <vt:lpstr>Immunizations</vt:lpstr>
      <vt:lpstr>Summary</vt:lpstr>
      <vt:lpstr>PATIENT CASE:  ELIZABETH</vt:lpstr>
      <vt:lpstr>Does Elizabeth need a pap smear?</vt:lpstr>
      <vt:lpstr>Bimanual Exam</vt:lpstr>
      <vt:lpstr>Smoking Cessation</vt:lpstr>
      <vt:lpstr>What about “routine blood tests?”</vt:lpstr>
      <vt:lpstr>Summary</vt:lpstr>
      <vt:lpstr>What is NOT recommended for Elizabeth?</vt:lpstr>
      <vt:lpstr>PATIENT CASE:  Sam</vt:lpstr>
      <vt:lpstr>Sam’s complete history reveals…</vt:lpstr>
      <vt:lpstr>PowerPoint Presentation</vt:lpstr>
      <vt:lpstr>Colon Cancer Screening</vt:lpstr>
      <vt:lpstr>Lipid screening and coronary heart disease prevention</vt:lpstr>
      <vt:lpstr>Summary for Sam</vt:lpstr>
      <vt:lpstr>PATIENT CASE:  David</vt:lpstr>
      <vt:lpstr>What does David need?</vt:lpstr>
      <vt:lpstr>Mammograms: When and How Often?</vt:lpstr>
      <vt:lpstr>Summary for David</vt:lpstr>
      <vt:lpstr>PATIENT CASE:  Blair</vt:lpstr>
      <vt:lpstr>When Should We Stop Cervical Cancer Screening?</vt:lpstr>
      <vt:lpstr>Osteoporosis Screening</vt:lpstr>
      <vt:lpstr>Exercise and fall prevention</vt:lpstr>
      <vt:lpstr>Summary for Blair</vt:lpstr>
      <vt:lpstr>PowerPoint Presentation</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59</cp:revision>
  <dcterms:modified xsi:type="dcterms:W3CDTF">2022-01-26T17:56:26Z</dcterms:modified>
</cp:coreProperties>
</file>