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notesSlides/notesSlide10.xml" ContentType="application/vnd.openxmlformats-officedocument.presentationml.notesSlide+xml"/>
  <Override PartName="/ppt/ink/ink7.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8.xml" ContentType="application/inkml+xml"/>
  <Override PartName="/ppt/notesSlides/notesSlide15.xml" ContentType="application/vnd.openxmlformats-officedocument.presentationml.notesSlide+xml"/>
  <Override PartName="/ppt/ink/ink9.xml" ContentType="application/inkml+xml"/>
  <Override PartName="/ppt/notesSlides/notesSlide16.xml" ContentType="application/vnd.openxmlformats-officedocument.presentationml.notesSlide+xml"/>
  <Override PartName="/ppt/ink/ink10.xml" ContentType="application/inkml+xml"/>
  <Override PartName="/ppt/notesSlides/notesSlide17.xml" ContentType="application/vnd.openxmlformats-officedocument.presentationml.notesSlide+xml"/>
  <Override PartName="/ppt/ink/ink11.xml" ContentType="application/inkml+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ink/ink18.xml" ContentType="application/inkml+xml"/>
  <Override PartName="/ppt/notesSlides/notesSlide25.xml" ContentType="application/vnd.openxmlformats-officedocument.presentationml.notesSlide+xml"/>
  <Override PartName="/ppt/ink/ink19.xml" ContentType="application/inkml+xml"/>
  <Override PartName="/ppt/notesSlides/notesSlide26.xml" ContentType="application/vnd.openxmlformats-officedocument.presentationml.notesSlide+xml"/>
  <Override PartName="/ppt/ink/ink20.xml" ContentType="application/inkml+xml"/>
  <Override PartName="/ppt/notesSlides/notesSlide27.xml" ContentType="application/vnd.openxmlformats-officedocument.presentationml.notesSlide+xml"/>
  <Override PartName="/ppt/ink/ink21.xml" ContentType="application/inkml+xml"/>
  <Override PartName="/ppt/notesSlides/notesSlide28.xml" ContentType="application/vnd.openxmlformats-officedocument.presentationml.notesSlide+xml"/>
  <Override PartName="/ppt/ink/ink22.xml" ContentType="application/inkml+xml"/>
  <Override PartName="/ppt/notesSlides/notesSlide29.xml" ContentType="application/vnd.openxmlformats-officedocument.presentationml.notesSlide+xml"/>
  <Override PartName="/ppt/ink/ink23.xml" ContentType="application/inkml+xml"/>
  <Override PartName="/ppt/notesSlides/notesSlide30.xml" ContentType="application/vnd.openxmlformats-officedocument.presentationml.notesSlide+xml"/>
  <Override PartName="/ppt/ink/ink24.xml" ContentType="application/inkml+xml"/>
  <Override PartName="/ppt/notesSlides/notesSlide31.xml" ContentType="application/vnd.openxmlformats-officedocument.presentationml.notesSlide+xml"/>
  <Override PartName="/ppt/ink/ink25.xml" ContentType="application/inkml+xml"/>
  <Override PartName="/ppt/notesSlides/notesSlide32.xml" ContentType="application/vnd.openxmlformats-officedocument.presentationml.notesSlide+xml"/>
  <Override PartName="/ppt/ink/ink26.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7.xml" ContentType="application/inkml+xml"/>
  <Override PartName="/ppt/notesSlides/notesSlide35.xml" ContentType="application/vnd.openxmlformats-officedocument.presentationml.notesSlide+xml"/>
  <Override PartName="/ppt/ink/ink28.xml" ContentType="application/inkml+xml"/>
  <Override PartName="/ppt/notesSlides/notesSlide36.xml" ContentType="application/vnd.openxmlformats-officedocument.presentationml.notesSlide+xml"/>
  <Override PartName="/ppt/ink/ink29.xml" ContentType="application/inkml+xml"/>
  <Override PartName="/ppt/notesSlides/notesSlide37.xml" ContentType="application/vnd.openxmlformats-officedocument.presentationml.notesSlide+xml"/>
  <Override PartName="/ppt/ink/ink30.xml" ContentType="application/inkml+xml"/>
  <Override PartName="/ppt/notesSlides/notesSlide38.xml" ContentType="application/vnd.openxmlformats-officedocument.presentationml.notesSlide+xml"/>
  <Override PartName="/ppt/ink/ink31.xml" ContentType="application/inkml+xml"/>
  <Override PartName="/ppt/notesSlides/notesSlide39.xml" ContentType="application/vnd.openxmlformats-officedocument.presentationml.notesSlide+xml"/>
  <Override PartName="/ppt/ink/ink32.xml" ContentType="application/inkml+xml"/>
  <Override PartName="/ppt/notesSlides/notesSlide40.xml" ContentType="application/vnd.openxmlformats-officedocument.presentationml.notesSlide+xml"/>
  <Override PartName="/ppt/ink/ink33.xml" ContentType="application/inkml+xml"/>
  <Override PartName="/ppt/notesSlides/notesSlide41.xml" ContentType="application/vnd.openxmlformats-officedocument.presentationml.notesSlide+xml"/>
  <Override PartName="/ppt/ink/ink34.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5.xml" ContentType="application/inkml+xml"/>
  <Override PartName="/ppt/notesSlides/notesSlide44.xml" ContentType="application/vnd.openxmlformats-officedocument.presentationml.notesSlide+xml"/>
  <Override PartName="/ppt/ink/ink36.xml" ContentType="application/inkml+xml"/>
  <Override PartName="/ppt/notesSlides/notesSlide45.xml" ContentType="application/vnd.openxmlformats-officedocument.presentationml.notesSlide+xml"/>
  <Override PartName="/ppt/ink/ink37.xml" ContentType="application/inkml+xml"/>
  <Override PartName="/ppt/ink/ink38.xml" ContentType="application/inkml+xml"/>
  <Override PartName="/ppt/notesSlides/notesSlide46.xml" ContentType="application/vnd.openxmlformats-officedocument.presentationml.notesSlide+xml"/>
  <Override PartName="/ppt/ink/ink3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341" r:id="rId2"/>
    <p:sldId id="342" r:id="rId3"/>
    <p:sldId id="343" r:id="rId4"/>
    <p:sldId id="326" r:id="rId5"/>
    <p:sldId id="436" r:id="rId6"/>
    <p:sldId id="344" r:id="rId7"/>
    <p:sldId id="345" r:id="rId8"/>
    <p:sldId id="346" r:id="rId9"/>
    <p:sldId id="347" r:id="rId10"/>
    <p:sldId id="349" r:id="rId11"/>
    <p:sldId id="350" r:id="rId12"/>
    <p:sldId id="353" r:id="rId13"/>
    <p:sldId id="352" r:id="rId14"/>
    <p:sldId id="354" r:id="rId15"/>
    <p:sldId id="410" r:id="rId16"/>
    <p:sldId id="411" r:id="rId17"/>
    <p:sldId id="412" r:id="rId18"/>
    <p:sldId id="413" r:id="rId19"/>
    <p:sldId id="414" r:id="rId20"/>
    <p:sldId id="384" r:id="rId21"/>
    <p:sldId id="415" r:id="rId22"/>
    <p:sldId id="399" r:id="rId23"/>
    <p:sldId id="408" r:id="rId24"/>
    <p:sldId id="409" r:id="rId25"/>
    <p:sldId id="400" r:id="rId26"/>
    <p:sldId id="401" r:id="rId27"/>
    <p:sldId id="387" r:id="rId28"/>
    <p:sldId id="405" r:id="rId29"/>
    <p:sldId id="424" r:id="rId30"/>
    <p:sldId id="404" r:id="rId31"/>
    <p:sldId id="425" r:id="rId32"/>
    <p:sldId id="406" r:id="rId33"/>
    <p:sldId id="426" r:id="rId34"/>
    <p:sldId id="427" r:id="rId35"/>
    <p:sldId id="402" r:id="rId36"/>
    <p:sldId id="428" r:id="rId37"/>
    <p:sldId id="429" r:id="rId38"/>
    <p:sldId id="430" r:id="rId39"/>
    <p:sldId id="431" r:id="rId40"/>
    <p:sldId id="432" r:id="rId41"/>
    <p:sldId id="433" r:id="rId42"/>
    <p:sldId id="434" r:id="rId43"/>
    <p:sldId id="330" r:id="rId44"/>
    <p:sldId id="416" r:id="rId45"/>
    <p:sldId id="417" r:id="rId46"/>
    <p:sldId id="418" r:id="rId47"/>
    <p:sldId id="435" r:id="rId48"/>
    <p:sldId id="285"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14"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955"/>
    <a:srgbClr val="EE6622"/>
    <a:srgbClr val="DF5B1F"/>
    <a:srgbClr val="34749A"/>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007"/>
    <p:restoredTop sz="76230"/>
  </p:normalViewPr>
  <p:slideViewPr>
    <p:cSldViewPr snapToGrid="0" snapToObjects="1">
      <p:cViewPr varScale="1">
        <p:scale>
          <a:sx n="33" d="100"/>
          <a:sy n="33" d="100"/>
        </p:scale>
        <p:origin x="264"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8027,'186'12'0,"0"1"0,0 0 0,0 0 0,-15-4 0,-2 0 0,0-1 0,-1-1 0,-4-2 0,-1 0 0,0-2 0,1 0 0,1 0 0,0 0 0,1 0 0,2-1 0,9 2 0,2-1 0,2 1 0,1-1-454,10 0 1,0 0 0,3 0 0,3-1 0,-31 1 0,2-1 0,2 0 0,2 0 0,3-1 453,-14 0 0,2 0 0,2 0 0,3-1 0,1 1 0,1-1 0,14 0 0,2 1 0,2-1 0,2 0 0,3 0 0,4 0-127,-9 1 1,3-1 0,3 1 0,3-1 0,0 1-1,1 0 1,-1-1 0,-21 0 0,0 0 0,1 1-1,0-1 1,1 0 0,0 0 0,0 0 0,0 0 126,2 0 0,0 0 0,1 1 0,0-1 0,0 0 0,0 0 0,0-1 0,-1 1 0,1 0 0,-1-1 0,0 1 0,1-1 0,-1 0 0,0 0 0,0 0 0,0 0-40,-1 0 1,1 0 0,0-1 0,0 1 0,-1 0 0,0-1-1,-1 1 1,-2-1 0,19 0 0,-2-1 0,0 1 0,-1-1-1,-1 0 1,-3 0 0,-1 0 39,-13 0 0,-3 0 0,-1 0 0,-1 0 0,0-1 0,0 1 0,2 0 0,5 0 0,2-1 0,0 1 0,1 0 0,-2 0 0,-2-1 0,-3 1-72,13 0 0,-1 1 0,-3-1 1,-2 0-1,-2 0 0,-2-1 1,19-2-1,-2 0 0,-3-1 1,-2 0-1,1-1 0,-3-1 1,-1 0-1,0 0 0,1-1 1,-1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8027,'336'12'0,"-1"1"0,1 0 0,-1 0 0,-27-4 0,-4 0 0,1-1 0,-1-1 0,-10-2 0,1 0 0,-1-2 0,2 0 0,1 0 0,1 0 0,0 0 0,6-1 0,14 2 0,5-1 0,3 1 0,2-1-454,19 0 1,-2 0 0,8 0 0,3-1 0,-54 1 0,3-1 0,3 0 0,3 0 0,6-1 453,-24 0 0,3 0 0,2 0 0,8-1 0,-1 1 0,5-1 0,23 0 0,5 1 0,1-1 0,6 0 0,4 0 0,9 0-127,-19 1 1,8-1 0,4 1 0,7-1 0,-2 1-1,2 0 1,1-1 0,-41 0 0,3 0 0,0 1-1,-1-1 1,3 0 0,-1 0 0,1 0 0,-1 0 126,4 0 0,1 0 0,1 1 0,0-1 0,0 0 0,0 0 0,0-1 0,-1 1 0,1 0 0,-2-1 0,0 1 0,2-1 0,-1 0 0,-1 0 0,0 0 0,0 0-40,-1 0 1,1 0 0,0-1 0,0 1 0,1 0 0,-3-1-1,-1 1 1,-5-1 0,35 0 0,-3-1 0,-1 1 0,0-1-1,-4 0 1,-4 0 0,-1 0 39,-25 0 0,-4 0 0,-4 0 0,1 0 0,-3-1 0,1 1 0,5 0 0,8 0 0,4-1 0,-1 1 0,4 0 0,-5 0 0,-4-1 0,-6 1-72,25 0 0,-3 1 0,-4-1 1,-5 0-1,-3 0 0,-5-1 1,37-2-1,-6 0 0,-4-1 1,-6 0-1,7-1 0,-11-1 1,1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2 173 8027,'205'-14'0,"-1"0"0,1 0 0,0 0 0,-17 3 0,-1 1 0,-2 2 0,1 0 0,-6 2 0,0 2 0,-1 0 0,1 0 0,2 1 0,0 0 0,0 0 0,3 0 0,10-1 0,2 0 0,3 0 0,1 1-454,9-1 1,2 1 0,3 0 0,2 1 0,-32-1 0,1 1 0,2-1 0,2 1 0,4 1 453,-16-1 0,3 2 0,2-1 0,2 0 0,3 1 0,1-1 0,14 1 0,3 0 0,2 0 0,2 0 0,4-1 0,3 1-127,-9 0 1,4-1 0,3 0 0,2 1 0,2-1-1,0 0 1,-1 1 0,-24 0 0,2-1 0,-1 1-1,2 0 1,-1 0 0,1 0 0,0 0 0,1 0 126,1 0 0,1-1 0,0 1 0,0 0 0,0 0 0,1 0 0,-1 0 0,0 1 0,0-1 0,-1 1 0,1-1 0,-1 1 0,1 0 0,-1 0 0,0 0 0,1 0-40,-2 1 1,1-1 0,1 0 0,-1 1 0,-1-1 0,0 1-1,-1 0 1,-1 0 0,19 0 0,-1 1 0,0 0 0,-2 0-1,-1 0 1,-3 0 0,-1 0 39,-14 1 0,-4-1 0,-1 1 0,-1-1 0,0 1 0,1-1 0,1 1 0,6 0 0,2-1 0,0 1 0,1-1 0,-2 1 0,-2-1 0,-3 1-72,14-1 0,-2 0 0,-3 0 1,-2 0-1,-2 1 0,-2 0 1,22 2-1,-5 1 0,-2 0 1,-1 1-1,0 1 0,-4 1 1,0 0-1,0 0 0,0 1 1,1-1-1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B0B938"/>
    </inkml:brush>
  </inkml:definitions>
  <inkml:trace contextRef="#ctx0" brushRef="#br0">2 23 8027,'269'12'0,"-1"1"0,0 0 0,1 0 0,-23-4 0,-3 0 0,1-1 0,0-1 0,-9-2 0,1 0 0,-1-2 0,2 0 0,0 0 0,2 0 0,-1 0 0,5-1 0,12 2 0,3-1 0,3 1 0,2-1-454,14 0 1,-1 0 0,6 0 0,3-1 0,-44 1 0,4-1 0,1 0 0,3 0 0,4-1 453,-19 0 0,3 0 0,2 0 0,5-1 0,1 1 0,2-1 0,20 0 0,3 1 0,2-1 0,4 0 0,3 0 0,7 0-127,-14 1 1,5-1 0,4 1 0,5-1 0,-1 1-1,2 0 1,-1-1 0,-31 0 0,2 0 0,-1 1-1,1-1 1,1 0 0,0 0 0,0 0 0,0 0 126,3 0 0,0 0 0,1 1 0,1-1 0,-1 0 0,1 0 0,-1-1 0,-1 1 0,2 0 0,-2-1 0,0 1 0,1-1 0,-1 0 0,0 0 0,0 0 0,0 0-40,-1 0 1,1 0 0,0-1 0,0 1 0,0 0 0,-2-1-1,-1 1 1,-3-1 0,27 0 0,-1-1 0,-2 1 0,0-1-1,-3 0 1,-3 0 0,-2 0 39,-19 0 0,-3 0 0,-3 0 0,0 0 0,-1-1 0,-1 1 0,5 0 0,6 0 0,3-1 0,0 1 0,3 0 0,-4 0 0,-4-1 0,-4 1-72,20 0 0,-2 1 0,-5-1 1,-2 0-1,-4 0 0,-2-1 1,28-2-1,-5 0 0,-2-1 1,-5 0-1,4-1 0,-7-1 1,0 0-1,0 0 0,2-1 1,-2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8027,'112'12'0,"0"1"0,0 0 0,-1 0 0,-8-4 0,-2 0 0,1-1 0,-1-1 0,-2-2 0,-1 0 0,0-2 0,1 0 0,-1 0 0,2 0 0,-1 0 0,2-1 0,6 2 0,0-1 0,2 1 0,0-1-454,7 0 1,-1 0 0,2 0 0,2-1 0,-18 1 0,0-1 0,2 0 0,1 0 0,1-1 453,-7 0 0,1 0 0,0 0 0,3-1 0,0 1 0,1-1 0,8 0 0,2 1 0,0-1 0,2 0 0,1 0 0,3 0-127,-6 1 1,3-1 0,1 1 0,2-1 0,0 1-1,0 0 1,1-1 0,-14 0 0,1 0 0,0 1-1,0-1 1,0 0 0,1 0 0,-1 0 0,1 0 126,0 0 0,1 0 0,1 1 0,-1-1 0,0 0 0,1 0 0,-1-1 0,0 1 0,0 0 0,0-1 0,0 1 0,0-1 0,0 0 0,0 0 0,-1 0 0,1 0-40,-1 0 1,1 0 0,0-1 0,-1 1 0,1 0 0,-1-1-1,0 1 1,-2-1 0,12 0 0,-2-1 0,1 1 0,-1-1-1,-1 0 1,-1 0 0,-1 0 39,-8 0 0,-1 0 0,-2 0 0,1 0 0,-1-1 0,-1 1 0,3 0 0,2 0 0,2-1 0,-1 1 0,2 0 0,-2 0 0,-1-1 0,-3 1-72,9 0 0,-1 1 0,-1-1 1,-2 0-1,-1 0 0,-2-1 1,13-2-1,-2 0 0,-2-1 1,-2 0-1,3-1 0,-4-1 1,0 0-1,1 0 0,0-1 1,-1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3:32:57.358"/>
    </inkml:context>
    <inkml:brush xml:id="br0">
      <inkml:brushProperty name="width" value="0.88194" units="cm"/>
      <inkml:brushProperty name="height" value="0.88194" units="cm"/>
      <inkml:brushProperty name="color" value="#DF5B1F"/>
    </inkml:brush>
  </inkml:definitions>
  <inkml:trace contextRef="#ctx0" brushRef="#br0">2 23 8027,'340'12'0,"0"1"0,-1 0 0,1 0 0,-27-4 0,-5 0 0,1-1 0,-2-1 0,-7-2 0,-3 0 0,1-2 0,2 0 0,1 0 0,1 0 0,1 0 0,4-1 0,16 2 0,4-1 0,4 1 0,1-1-454,19 0 1,0 0 0,5 0 0,6-1 0,-57 1 0,4-1 0,3 0 0,4 0 0,5-1 453,-25 0 0,4 0 0,3 0 0,6-1 0,2 1 0,1-1 0,26 0 0,4 1 0,3-1 0,4 0 0,5 0 0,8 0-127,-17 1 1,6-1 0,5 1 0,6-1 0,0 1-1,1 0 1,-1-1 0,-39 0 0,1 0 0,1 1-1,0-1 1,2 0 0,0 0 0,0 0 0,0 0 126,4 0 0,-1 0 0,3 1 0,-1-1 0,1 0 0,-1 0 0,1-1 0,-3 1 0,3 0 0,-2-1 0,-1 1 0,3-1 0,-3 0 0,1 0 0,0 0 0,-1 0-40,-1 0 1,2 0 0,-1-1 0,1 1 0,-2 0 0,0-1-1,-2 1 1,-4-1 0,35 0 0,-3-1 0,-1 1 0,-1-1-1,-3 0 1,-4 0 0,-3 0 39,-23 0 0,-6 0 0,-2 0 0,-1 0 0,0-1 0,-1 1 0,4 0 0,10 0 0,3-1 0,0 1 0,2 0 0,-4 0 0,-4-1 0,-5 1-72,24 0 0,-2 1 0,-5-1 1,-5 0-1,-2 0 0,-5-1 1,35-2-1,-3 0 0,-6-1 1,-4 0-1,3-1 0,-7-1 1,-1 0-1,0 0 0,2-1 1,-2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3:33:49.341"/>
    </inkml:context>
    <inkml:brush xml:id="br0">
      <inkml:brushProperty name="width" value="0.88194" units="cm"/>
      <inkml:brushProperty name="height" value="0.88194" units="cm"/>
      <inkml:brushProperty name="color" value="#DF5B1F"/>
    </inkml:brush>
  </inkml:definitions>
  <inkml:trace contextRef="#ctx0" brushRef="#br0">2 23 8027,'163'12'0,"1"1"0,-2 0 0,2 0 0,-14-4 0,-2 0 0,0-1 0,0-1 0,-4-2 0,-2 0 0,2-2 0,0 0 0,0 0 0,1 0 0,1 0 0,1-1 0,8 2 0,2-1 0,2 1 0,1-1-454,8 0 1,1 0 0,2 0 0,3-1 0,-28 1 0,3-1 0,1 0 0,1 0 0,3-1 453,-11 0 0,1 0 0,1 0 0,4-1 0,0 1 0,1-1 0,12 0 0,2 1 0,2-1 0,2 0 0,2 0 0,4 0-127,-9 1 1,4-1 0,2 1 0,3-1 0,0 1-1,0 0 1,0-1 0,-19 0 0,0 0 0,2 1-1,-1-1 1,1 0 0,0 0 0,0 0 0,0 0 126,2 0 0,-1 0 0,2 1 0,0-1 0,0 0 0,-1 0 0,1-1 0,-2 1 0,2 0 0,-1-1 0,0 1 0,1-1 0,-2 0 0,1 0 0,0 0 0,0 0-40,-1 0 1,1 0 0,-1-1 0,1 1 0,-1 0 0,0-1-1,-1 1 1,-2-1 0,17 0 0,-1-1 0,-1 1 0,-1-1-1,-1 0 1,-2 0 0,-1 0 39,-11 0 0,-3 0 0,-1 0 0,-1 0 0,0-1 0,0 1 0,2 0 0,5 0 0,1-1 0,0 1 0,1 0 0,-2 0 0,-2-1 0,-2 1-72,11 0 0,-1 1 0,-2-1 1,-2 0-1,-2 0 0,-2-1 1,17-2-1,-1 0 0,-3-1 1,-3 0-1,3-1 0,-5-1 1,1 0-1,-1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3:13:08.893"/>
    </inkml:context>
    <inkml:brush xml:id="br0">
      <inkml:brushProperty name="width" value="0.88194" units="cm"/>
      <inkml:brushProperty name="height" value="0.88194" units="cm"/>
      <inkml:brushProperty name="color" value="#B0B938"/>
    </inkml:brush>
  </inkml:definitions>
  <inkml:trace contextRef="#ctx0" brushRef="#br0">2 130 8027,'154'-10'0,"-2"-2"0,2 2 0,0 0 0,-12 2 0,-2 0 0,-2 2 0,2 0 0,-6 2 0,2 0 0,-2 2 0,2-2 0,0 2 0,0 0 0,0 0 0,4 0 0,6-2 0,2 2 0,2-2 0,0 2-454,8 0 1,0 0 0,4-2 0,0 4 0,-22-2 0,-2 0 0,4 0 0,0 0 0,4 2 453,-12-2 0,2 2 0,0-2 0,4 2 0,0 0 0,2 0 0,10 0 0,2 0 0,2 0 0,2 0 0,2-2 0,4 2-127,-8 0 1,2 0 0,4 0 0,0 0 0,2-2-1,0 2 1,0 0 0,-18 0 0,0-2 0,2 2-1,-2 0 1,2 0 0,0 0 0,0 0 0,0 0 126,2 0 0,0 0 0,0 0 0,0 0 0,0 0 0,0 0 0,0 0 0,0 0 0,0 0 0,0 2 0,0-2 0,-2 0 0,2 2 0,0-2 0,-2 0 0,2 2-40,0-2 1,-2 2 0,2-2 0,0 2 0,-2-2 0,0 2-1,0 0 1,0 0 0,12-2 0,2 2 0,-2 2 0,-2-2-1,2 0 1,-4 0 0,-2 0 39,-8 2 0,-6-2 0,2 0 0,-2 0 0,0 2 0,2-2 0,0 0 0,4 2 0,2-2 0,-2 2 0,4-2 0,-4 0 0,0 0 0,-2 2-72,8-2 0,2 0 0,-4 0 1,-2 0-1,-2 2 0,0-2 1,16 4-1,-4-2 0,0 2 1,-2 0-1,0 0 0,-4 2 1,2 0-1,-2-2 0,2 4 1,-2-4-1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8027,'163'12'0,"1"1"0,-2 0 0,2 0 0,-14-4 0,-2 0 0,0-1 0,0-1 0,-4-2 0,-2 0 0,2-2 0,0 0 0,0 0 0,1 0 0,1 0 0,1-1 0,8 2 0,2-1 0,2 1 0,1-1-454,8 0 1,1 0 0,2 0 0,3-1 0,-28 1 0,3-1 0,1 0 0,1 0 0,3-1 453,-11 0 0,1 0 0,1 0 0,4-1 0,0 1 0,1-1 0,12 0 0,2 1 0,2-1 0,2 0 0,2 0 0,4 0-127,-9 1 1,4-1 0,2 1 0,3-1 0,0 1-1,0 0 1,0-1 0,-19 0 0,0 0 0,2 1-1,-1-1 1,1 0 0,0 0 0,0 0 0,0 0 126,2 0 0,-1 0 0,2 1 0,0-1 0,0 0 0,-1 0 0,1-1 0,-2 1 0,2 0 0,-1-1 0,0 1 0,1-1 0,-2 0 0,1 0 0,0 0 0,0 0-40,-1 0 1,1 0 0,-1-1 0,1 1 0,-1 0 0,0-1-1,-1 1 1,-2-1 0,17 0 0,-1-1 0,-1 1 0,-1-1-1,-1 0 1,-2 0 0,-1 0 39,-11 0 0,-3 0 0,-1 0 0,-1 0 0,0-1 0,0 1 0,2 0 0,5 0 0,1-1 0,0 1 0,1 0 0,-2 0 0,-2-1 0,-2 1-72,11 0 0,-1 1 0,-2-1 1,-2 0-1,-2 0 0,-2-1 1,17-2-1,-1 0 0,-3-1 1,-3 0-1,3-1 0,-5-1 1,1 0-1,-1 0 0,1-1 1,0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8027,'401'-14'0,"1"2"0,3 0 0,-3 0 0,-32 2 0,-4 2 0,0 0 0,-4 2 0,-4 0 0,-8 2 0,4 2 0,1-2 0,3 0 0,-4 2 0,4 0 0,8 0 0,16-2 0,4 0 0,7 2 0,1-2-454,19 2 1,4-2 0,4 2 0,8 0 0,-67 0 0,4 0 0,4 0 0,4 0 0,8 0 453,-32 0 0,5 2 0,3 0 0,8 0 0,0-2 0,8 2 0,23 0 0,8 0 0,5 0 0,3 0 0,8 0 0,4 0-127,-15 0 1,7-2 0,4 2 0,4-2 0,4 2-1,4 0 1,-4 0 0,-47 0 0,-1 0 0,5-2-1,0 2 1,-1 0 0,5 0 0,-4 0 0,-1 0 126,9 0 0,0 0 0,-1 0 0,-3 0 0,7 0 0,-3 0 0,-5 0 0,9 0 0,-8 0 0,3 2 0,-3-2 0,3 0 0,1 2 0,-4-2 0,3 2 0,-3-2-40,-1 2 1,5-2 0,-4 2 0,3 0 0,-3-2 0,-1 2-1,-3 0 1,-4 0 0,43 0 0,-4 0 0,-4 0 0,0 0-1,1 2 1,-9-2 0,-4 2 39,-27-2 0,-4 2 0,-4-2 0,-4 2 0,4-2 0,-4 2 0,8-2 0,8 2 0,3-2 0,5 2 0,-4-2 0,-1 2 0,-3-2 0,-4 2-72,23-2 0,-3 2 0,-4-2 1,-5 2-1,-3-2 0,-4 2 1,39 2-1,-4 0 0,-8 0 1,1 0-1,-1 2 0,-8 2 1,1-2-1,-1 2 0,1-2 1,-1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8027,'357'-14'0,"0"2"0,3 0 0,-3 0 0,-28 2 0,-4 2 0,0 0 0,-3 2 0,-3 0 0,-8 2 0,4 2 0,0-2 0,3 0 0,-3 2 0,3 0 0,8 0 0,13-2 0,4 0 0,7 2 0,-1-2-454,19 2 1,3-2 0,3 2 0,7 0 0,-59 0 0,3 0 0,4 0 0,4 0 0,6 0 453,-28 0 0,4 2 0,4 0 0,6 0 0,0-2 0,8 2 0,20 0 0,7 0 0,4 0 0,3 0 0,8 0 0,3 0-127,-15 0 1,8-2 0,4 2 0,2-2 0,5 2-1,3 0 1,-4 0 0,-42 0 0,1 0 0,2-2-1,1 2 1,0 0 0,3 0 0,-3 0 0,0 0 126,7 0 0,0 0 0,0 0 0,-4 0 0,7 0 0,-3 0 0,-3 0 0,6 0 0,-7 0 0,4 2 0,-4-2 0,4 0 0,0 2 0,-4-2 0,4 2 0,-3-2-40,-1 2 1,4-2 0,-4 2 0,4 0 0,-4-2 0,1 2-1,-4 0 1,-4 0 0,39 0 0,-4 0 0,-3 0 0,0 0-1,-1 2 1,-6-2 0,-3 2 39,-25-2 0,-4 2 0,-3-2 0,-4 2 0,4-2 0,-4 2 0,8-2 0,6 2 0,4-2 0,3 2 0,-3-2 0,0 2 0,-4-2 0,-3 2-72,21-2 0,-4 2 0,-3-2 1,-4 2-1,-3-2 0,-3 2 1,34 2-1,-3 0 0,-7 0 1,-1 0-1,1 2 0,-7 2 1,0-2-1,0 2 0,0-2 1,-1 0-1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1 224 8027,'158'-20'0,"0"2"0,0 2 0,0-4 0,-14 6 0,0 2 0,0 2 0,-2 0 0,-2 2 0,-2 2 0,0 2 0,2-2 0,0 2 0,0-2 0,0 2 0,2 2 0,8-2 0,4-2 0,-2 2 0,4 0-454,6-2 1,2 2 0,0 2 0,4-2 0,-24 0 0,-2 2 0,4-2 0,0 0 0,4 4 453,-14-2 0,4 2 0,2-4 0,0 4 0,2 0 0,2 0 0,12 0 0,0 0 0,2 0 0,2 0 0,4 0 0,0-4-127,-6 4 1,4 0 0,2 0 0,2 0 0,0-2-1,0 2 1,0 0 0,-18 0 0,0-4 0,2 4-1,0 0 1,0 0 0,-2 0 0,4 0 0,-4 0 126,4 0 0,0 0 0,0 0 0,2 0 0,-2 0 0,0 0 0,0 0 0,0 0 0,0 0 0,0 4 0,0-4 0,0 0 0,0 2 0,0-2 0,0 0 0,0 4-40,-2-4 1,2 4 0,-2-2 0,2-2 0,0 4 0,-2-4-1,0 4 1,-2-2 0,16 2 0,0 0 0,-2-2 0,0 2-1,-2 0 1,0-2 0,-2 2 39,-12 2 0,-2-2 0,-2 2 0,0-2 0,0 0 0,2 2 0,0-2 0,4-2 0,2 6 0,0-6 0,0 2 0,0 2 0,-2-2 0,-4 2-72,12-2 0,-2 0 0,-2-2 1,0 2-1,-4 2 0,0-2 1,16 6-1,-2-4 0,-4 4 1,0 0-1,2 4 0,-6 0 1,2-2-1,0-2 0,-2 4 1,2 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8027,'268'-14'0,"-1"2"0,4 0 0,-4 0 0,-20 2 0,-3 2 0,0 0 0,-3 2 0,-2 0 0,-6 2 0,4 2 0,-1-2 0,3 0 0,-3 2 0,2 0 0,6 0 0,11-2 0,2 0 0,5 2 0,1-2-454,12 2 1,3-2 0,3 2 0,5 0 0,-44 0 0,2 0 0,2 0 0,4 0 0,4 0 453,-20 0 0,2 2 0,2 0 0,6 0 0,0-2 0,6 2 0,15 0 0,5 0 0,3 0 0,2 0 0,6 0 0,2 0-127,-10 0 1,5-2 0,3 2 0,3-2 0,2 2-1,2 0 1,-2 0 0,-31 0 0,-1 0 0,3-2-1,0 2 1,1 0 0,1 0 0,-2 0 0,1 0 126,4 0 0,0 0 0,1 0 0,-3 0 0,5 0 0,-3 0 0,-2 0 0,5 0 0,-6 0 0,4 2 0,-3-2 0,2 0 0,0 2 0,-2-2 0,2 2 0,-2-2-40,0 2 1,2-2 0,-2 2 0,2 0 0,-2-2 0,0 2-1,-3 0 1,-2 0 0,28 0 0,-2 0 0,-3 0 0,0 0-1,0 2 1,-5-2 0,-3 2 39,-18-2 0,-3 2 0,-2-2 0,-3 2 0,3-2 0,-3 2 0,5-2 0,5 2 0,4-2 0,1 2 0,-2-2 0,1 2 0,-4-2 0,-2 2-72,16-2 0,-3 2 0,-3-2 1,-2 2-1,-3-2 0,-3 2 1,27 2-1,-3 0 0,-5 0 1,0 0-1,0 2 0,-5 2 1,-1-2-1,1 2 0,-1-2 1,1 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8027,'178'-14'0,"1"2"0,1 0 0,-2 0 0,-13 2 0,-2 2 0,-1 0 0,-1 2 0,-2 0 0,-3 2 0,1 2 0,1-2 0,1 0 0,-2 2 0,3 0 0,2 0 0,8-2 0,1 0 0,4 2 0,0-2-454,9 2 1,1-2 0,2 2 0,4 0 0,-30 0 0,2 0 0,1 0 0,2 0 0,4 0 453,-14 0 0,1 2 0,2 0 0,4 0 0,0-2 0,3 2 0,10 0 0,5 0 0,1 0 0,1 0 0,4 0 0,2 0-127,-7 0 1,4-2 0,1 2 0,2-2 0,1 2-1,3 0 1,-3 0 0,-20 0 0,0 0 0,1-2-1,1 2 1,-1 0 0,2 0 0,-1 0 0,-1 0 126,4 0 0,0 0 0,0 0 0,-2 0 0,4 0 0,-2 0 0,-2 0 0,3 0 0,-2 0 0,1 2 0,-2-2 0,2 0 0,0 2 0,-2-2 0,2 2 0,-2-2-40,0 2 1,2-2 0,-2 2 0,2 0 0,-2-2 0,0 2-1,-1 0 1,-3 0 0,20 0 0,-2 0 0,-1 0 0,-1 0-1,1 2 1,-4-2 0,-2 2 39,-12-2 0,-2 2 0,-2-2 0,-1 2 0,1-2 0,-1 2 0,3-2 0,4 2 0,1-2 0,3 2 0,-3-2 0,0 2 0,-1-2 0,-2 2-72,10-2 0,-1 2 0,-2-2 1,-2 2-1,-1-2 0,-3 2 1,18 2-1,-1 0 0,-4 0 1,0 0-1,0 2 0,-4 2 1,0-2-1,1 2 0,-1-2 1,1 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8027,'204'-14'0,"0"2"0,2 0 0,-2 0 0,-16 2 0,-2 2 0,0 0 0,-2 2 0,-2 0 0,-4 2 0,2 2 0,0-2 0,2 0 0,-2 2 0,2 0 0,4 0 0,8-2 0,2 0 0,4 2 0,0-2-454,10 2 1,2-2 0,2 2 0,4 0 0,-34 0 0,2 0 0,2 0 0,2 0 0,4 0 453,-16 0 0,2 2 0,2 0 0,4 0 0,0-2 0,4 2 0,12 0 0,4 0 0,2 0 0,2 0 0,4 0 0,2 0-127,-8 0 1,4-2 0,2 2 0,2-2 0,2 2-1,2 0 1,-2 0 0,-24 0 0,0 0 0,2-2-1,0 2 1,0 0 0,2 0 0,-2 0 0,0 0 126,4 0 0,0 0 0,0 0 0,-2 0 0,4 0 0,-2 0 0,-2 0 0,4 0 0,-4 0 0,2 2 0,-2-2 0,2 0 0,0 2 0,-2-2 0,2 2 0,-2-2-40,0 2 1,2-2 0,-2 2 0,2 0 0,-2-2 0,0 2-1,-2 0 1,-2 0 0,22 0 0,-2 0 0,-2 0 0,0 0-1,0 2 1,-4-2 0,-2 2 39,-14-2 0,-2 2 0,-2-2 0,-2 2 0,2-2 0,-2 2 0,4-2 0,4 2 0,2-2 0,2 2 0,-2-2 0,0 2 0,-2-2 0,-2 2-72,12-2 0,-2 2 0,-2-2 1,-2 2-1,-2-2 0,-2 2 1,20 2-1,-2 0 0,-4 0 1,0 0-1,0 2 0,-4 2 1,0-2-1,0 2 0,0-2 1,0 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8027,'357'12'0,"3"1"0,-5 0 0,4 0 0,-30-4 0,-5 0 0,1-1 0,-1-1 0,-8-2 0,-5 0 0,5-2 0,-1 0 0,1 0 0,2 0 0,2 0 0,2-1 0,18 2 0,4-1 0,4 1 0,3-1-454,17 0 1,2 0 0,5 0 0,7-1 0,-62 1 0,6-1 0,3 0 0,2 0 0,6-1 453,-23 0 0,2 0 0,1 0 0,10-1 0,-1 1 0,3-1 0,26 0 0,5 1 0,4-1 0,4 0 0,4 0 0,10 0-127,-21 1 1,10-1 0,4 1 0,6-1 0,0 1-1,1 0 1,-1-1 0,-41 0 0,0 0 0,4 1-1,-2-1 1,2 0 0,0 0 0,0 0 0,0 0 126,5 0 0,-3 0 0,5 1 0,-1-1 0,1 0 0,-3 0 0,3-1 0,-5 1 0,5 0 0,-2-1 0,-1 1 0,3-1 0,-5 0 0,3 0 0,-1 0 0,1 0-40,-3 0 1,2 0 0,-1-1 0,1 1 0,-2 0 0,1-1-1,-3 1 1,-4-1 0,37 0 0,-3-1 0,-1 1 0,-3-1-1,-1 0 1,-6 0 0,-1 0 39,-24 0 0,-7 0 0,-3 0 0,-1 0 0,-1-1 0,1 1 0,4 0 0,11 0 0,2-1 0,0 1 0,2 0 0,-4 0 0,-4-1 0,-5 1-72,24 0 0,-2 1 0,-4-1 1,-5 0-1,-4 0 0,-4-1 1,37-2-1,-3 0 0,-6-1 1,-6 0-1,6-1 0,-11-1 1,2 0-1,-2 0 0,2-1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18:42:14.397"/>
    </inkml:context>
    <inkml:brush xml:id="br0">
      <inkml:brushProperty name="width" value="0.88194" units="cm"/>
      <inkml:brushProperty name="height" value="0.88194" units="cm"/>
      <inkml:brushProperty name="color" value="#DF5B1F"/>
    </inkml:brush>
  </inkml:definitions>
  <inkml:trace contextRef="#ctx0" brushRef="#br0">1 177 8027,'125'-14'0,"0"0"0,1 0 0,-1-2 0,-10 6 0,-1 0 0,-1 0 0,1 4 0,-4 0 0,-1 0 0,1 4 0,1-2 0,1 0 0,-2 0 0,0 2 0,4-2 0,6 0 0,1 2 0,0-2 0,3 0-454,3 0 1,3 0 0,2 2 0,1-2 0,-21 2 0,2 0 0,1 0 0,0 0 0,6 0 453,-13 0 0,1 2 0,3 0 0,2-2 0,1 2 0,0 0 0,10 0 0,1 0 0,0 0 0,3 0 0,3 0 0,-1-2-127,-4 2 1,3 0 0,2-2 0,1 2 0,-1 0-1,3-2 1,-3 2 0,-12 0 0,-1 0 0,1 0-1,0 0 1,1 0 0,-1 0 0,0 0 0,0 0 126,2 0 0,0 0 0,2-2 0,-3 2 0,3 0 0,-2 0 0,0 0 0,0 2 0,1-2 0,-3 0 0,4 0 0,-2 2 0,0-2 0,0 2 0,-1 0 0,1-2-40,0 2 1,0-2 0,-2 2 0,2 0 0,0-2 0,-2 2-1,1 0 1,-1 0 0,12 0 0,-1 2 0,-1-2 0,1 2-1,-5-2 1,3 2 0,-2-2 39,-10 2 0,0 0 0,-2 0 0,-1 0 0,-1-2 0,2 2 0,1 0 0,2 0 0,4 0 0,-2-2 0,1 2 0,-1 0 0,-1 0 0,-3 0-72,10-2 0,-3 2 0,1-2 1,-4 2-1,0 0 0,-1 0 1,13 2-1,-4 0 0,0 2 1,-1 0-1,0 2 0,-2 0 1,0 0-1,-1 0 0,1 0 1,0 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8027,'312'8'0,"3"0"0,-3 0 0,0 0 0,-22-2 0,-7 0 0,1 0 0,-1-2 0,-8 0 0,0-2 0,0 0 0,0 2 0,3-2 0,-1-2 0,4 2 0,0 0 0,17 0 0,2 2 0,7-2 0,-1 0-454,15 0 1,5 0 0,1-2 0,5 2 0,-49 0 0,1 0 0,2-2 0,6 2 0,3 0 453,-20-2 0,0 0 0,6 0 0,2 2 0,1-2 0,5 0 0,23 0 0,3 0 0,3 0 0,3 0 0,5 0 0,7 0-127,-16 0 1,7 0 0,5 2 0,4-2 0,-1 0-1,3 0 1,0 2 0,-40-2 0,6 0 0,-4 0-1,4 0 1,0 0 0,-1 0 0,1 0 0,0 0 126,5 0 0,-2 0 0,2 0 0,1 0 0,-1 0 0,1 0 0,-1 0 0,0 0 0,-2 0 0,2 0 0,-2-2 0,2 2 0,-2 0 0,-1-2 0,4 2 0,-4 0-40,1-2 1,-1 2 0,4 0 0,-4-2 0,1 2 0,-3-2-1,2 2 1,-5-2 0,31 2 0,-2-2 0,-1 0 0,-2 0-1,0 0 1,-7 0 0,1 0 39,-26 0 0,1 0 0,-7 0 0,0 0 0,-2 0 0,2 0 0,6 0 0,6 0 0,3 0 0,-1-2 0,1 2 0,0 2 0,-3-4 0,-9 2-72,26 0 0,-6 0 0,-2 2 1,-4-2-1,-2-2 0,-6 2 1,34-2-1,-5 2 0,-6-4 1,0 2-1,-1-2 0,-4 0 1,-1 0-1,0 0 0,0 0 1,0 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18:42:14.397"/>
    </inkml:context>
    <inkml:brush xml:id="br0">
      <inkml:brushProperty name="width" value="0.88194" units="cm"/>
      <inkml:brushProperty name="height" value="0.88194" units="cm"/>
      <inkml:brushProperty name="color" value="#B0B938"/>
    </inkml:brush>
  </inkml:definitions>
  <inkml:trace contextRef="#ctx0" brushRef="#br0">3 177 8027,'158'-14'0,"-4"0"0,3 0 0,0-2 0,-13 6 0,-2 0 0,-1 0 0,1 4 0,-2 0 0,-5 0 0,3 4 0,1-2 0,-1 0 0,0 0 0,2 2 0,2-2 0,7 0 0,1 2 0,2-2 0,2 0-454,6 0 1,2 0 0,3 2 0,1-2 0,-26 2 0,2 0 0,3 0 0,0 0 0,4 0 453,-12 0 0,-1 2 0,4 0 0,2-2 0,1 2 0,3 0 0,8 0 0,3 0 0,1 0 0,4 0 0,3 0 0,-1-2-127,-4 2 1,2 0 0,1-2 0,5 2 0,-3 0-1,3-2 1,-2 2 0,-17 0 0,-1 0 0,3 0-1,-1 0 1,1 0 0,-2 0 0,3 0 0,-2 0 126,3 0 0,-1 0 0,2-2 0,-2 2 0,2 0 0,-2 0 0,1 0 0,-1 2 0,2-2 0,-2 0 0,0 0 0,1 2 0,-1-2 0,2 2 0,-2 0 0,0-2-40,1 2 1,-1-2 0,-2 2 0,3 0 0,-1-2 0,-2 2-1,1 0 1,-2 0 0,15 0 0,1 2 0,-3-2 0,1 2-1,-2-2 1,-2 2 0,1-2 39,-15 2 0,2 0 0,-4 0 0,-1 0 0,0-2 0,3 2 0,-1 0 0,4 0 0,3 0 0,1-2 0,-2 2 0,1 0 0,-4 0 0,0 0-72,9-2 0,0 2 0,-4-2 1,0 2-1,-1 0 0,-5 0 1,19 2-1,-4 0 0,0 2 1,-4 0-1,3 2 0,-5 0 1,3 0-1,-2 0 0,-2 0 1,3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8027,'313'12'0,"1"1"0,-3 0 0,3 0 0,-26-4 0,-4 0 0,0-1 0,0-1 0,-8-2 0,-4 0 0,4-2 0,0 0 0,0 0 0,3 0 0,1 0 0,1-1 0,17 2 0,3-1 0,4 1 0,2-1-454,15 0 1,2 0 0,4 0 0,6-1 0,-54 1 0,5-1 0,3 0 0,2 0 0,5-1 453,-21 0 0,2 0 0,2 0 0,8-1 0,0 1 0,2-1 0,22 0 0,5 1 0,3-1 0,4 0 0,4 0 0,8 0-127,-17 1 1,7-1 0,4 1 0,5-1 0,1 1-1,0 0 1,-1-1 0,-35 0 0,-1 0 0,4 1-1,-2-1 1,2 0 0,0 0 0,0 0 0,1 0 126,2 0 0,-1 0 0,4 1 0,0-1 0,0 0 0,-2 0 0,2-1 0,-4 1 0,4 0 0,-2-1 0,0 1 0,1-1 0,-3 0 0,2 0 0,0 0 0,0 0-40,-2 0 1,2 0 0,-2-1 0,2 1 0,-2 0 0,0-1-1,-2 1 1,-4-1 0,33 0 0,-2-1 0,-2 1 0,-2-1-1,-1 0 1,-5 0 0,-2 0 39,-20 0 0,-7 0 0,-1 0 0,-2 0 0,0-1 0,-1 1 0,5 0 0,9 0 0,2-1 0,0 1 0,2 0 0,-4 0 0,-3-1 0,-5 1-72,22 0 0,-2 1 0,-5-1 1,-3 0-1,-3 0 0,-5-1 1,33-2-1,-2 0 0,-6-1 1,-5 0-1,5-1 0,-9-1 1,1 0-1,-1 0 0,2-1 1,-1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DF5B1F"/>
    </inkml:brush>
  </inkml:definitions>
  <inkml:trace contextRef="#ctx0" brushRef="#br0">1 84 8027,'186'-8'0,"4"2"0,-2 0 0,-2-2 0,-12 4 0,-2-2 0,-2 2 0,0 0 0,-6 2 0,2 0 0,-2 0 0,2 0 0,-2 0 0,6 2 0,-4-2 0,4 0 0,8 0 0,4 0 0,-2 0 0,6 0-454,8 2 1,0-2 0,2 0 0,4 0 0,-30 2 0,0-2 0,0 2 0,6-2 0,2 2 453,-16 0 0,6-2 0,-2 2 0,4 0 0,4 0 0,-2 0 0,16 0 0,-2 0 0,8 0 0,-4 0 0,6 0 0,4 0-127,-10 0 1,6-2 0,2 2 0,2 0 0,0 0-1,0 0 1,0-2 0,-24 2 0,4 0 0,0 0-1,0 0 1,0 0 0,0 0 0,4 0 0,-4 0 126,-2 0 0,10 0 0,-6 0 0,2 0 0,0 0 0,-2 0 0,2 0 0,0 0 0,-2 0 0,2 0 0,0 2 0,-2-2 0,-2 0 0,8 0 0,-8 2 0,2-2-40,2 0 1,0 0 0,-4 2 0,2-2 0,2 0 0,-4 2-1,0-2 1,0 2 0,16-2 0,2 2 0,-2 0 0,-2 0-1,-2-2 1,2 2 0,-4 0 39,-14 0 0,-2-2 0,0 2 0,-4 0 0,2 0 0,-2 0 0,4 0 0,6 0 0,0-2 0,0 2 0,2 0 0,-2 0 0,-2 0 0,-2-2-72,10 4 0,2-4 0,-6 2 1,-2-2-1,0 4 0,0-2 1,18 0-1,-6 2 0,2 0 1,-4-2-1,0 2 0,-4 2 1,2-2-1,-2 2 0,4-2 1,-4 2-1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DF5B1F"/>
    </inkml:brush>
  </inkml:definitions>
  <inkml:trace contextRef="#ctx0" brushRef="#br0">1 84 8027,'222'-8'0,"4"2"0,-4 0 0,0-2 0,-14 4 0,-2-2 0,-4 2 0,0 0 0,-8 2 0,4 0 0,-2 0 0,2 0 0,-4 0 0,8 2 0,-4-2 0,6 0 0,6 0 0,8 0 0,-4 0 0,8 0-454,8 2 1,0-2 0,4 0 0,4 0 0,-34 2 0,-2-2 0,0 2 0,8-2 0,0 2 453,-16 0 0,6-2 0,-2 2 0,4 0 0,4 0 0,0 0 0,16 0 0,2 0 0,6 0 0,-4 0 0,8 0 0,4 0-127,-12 0 1,8-2 0,0 2 0,4 0 0,0 0-1,0 0 1,0-2 0,-28 2 0,4 0 0,2 0-1,-2 0 1,0 0 0,0 0 0,4 0 0,-4 0 126,0 0 0,8 0 0,-2 0 0,-2 0 0,0 0 0,0 0 0,0 0 0,0 0 0,0 0 0,0 0 0,0 2 0,2-2 0,-6 0 0,8 0 0,-8 2 0,4-2-40,0 0 1,0 0 0,-4 2 0,6-2 0,-2 0 0,-4 2-1,0-2 1,0 2 0,20-2 0,0 2 0,0 0 0,-4 0-1,0-2 1,0 2 0,-4 0 39,-14 0 0,-6-2 0,0 2 0,-4 0 0,4 0 0,-4 0 0,6 0 0,6 0 0,0-2 0,0 2 0,4 0 0,-4 0 0,-4 0 0,2-2-72,10 4 0,0-4 0,-4 2 1,-4-2-1,0 4 0,0-2 1,20 0-1,-4 2 0,0 0 1,-2-2-1,-2 2 0,-4 2 1,0-2-1,0 2 0,4-2 1,-4 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1 152 8027,'224'-14'0,"-2"2"0,4 0 0,-4 0 0,-16 2 0,-2 2 0,-2 0 0,0 2 0,-4 0 0,-2 2 0,0 2 0,0-2 0,4 0 0,-4 2 0,4 0 0,2 0 0,10-2 0,4 0 0,2 2 0,0-2-454,12 2 1,2-2 0,2 2 0,4 0 0,-36 0 0,0 0 0,4 0 0,2 0 0,4 0 453,-18 0 0,4 2 0,0 0 0,6 0 0,0-2 0,2 2 0,16 0 0,2 0 0,4 0 0,2 0 0,4 0 0,2 0-127,-8 0 1,4-2 0,2 2 0,2-2 0,2 2-1,2 0 1,-2 0 0,-26 0 0,0 0 0,2-2-1,2 2 1,-2 0 0,2 0 0,-2 0 0,0 0 126,6 0 0,-2 0 0,0 0 0,-2 0 0,6 0 0,-4 0 0,-2 0 0,6 0 0,-6 0 0,2 2 0,0-2 0,0 0 0,0 2 0,-2-2 0,4 2 0,-4-2-40,0 2 1,4-2 0,-4 2 0,2 0 0,-2-2 0,2 2-1,-4 0 1,-2 0 0,24 0 0,-2 0 0,-2 0 0,0 0-1,-2 2 1,-2-2 0,-2 2 39,-16-2 0,-2 2 0,-4-2 0,0 2 0,2-2 0,-4 2 0,6-2 0,4 2 0,2-2 0,4 2 0,-4-2 0,0 2 0,-2-2 0,-2 2-72,14-2 0,-4 2 0,-2-2 1,-2 2-1,0-2 0,-4 2 1,22 2-1,-2 0 0,-6 0 1,2 0-1,0 2 0,-6 2 1,2-2-1,-2 2 0,2-2 1,-2 0-1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9T20:29:45.937"/>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9:17:20.264"/>
    </inkml:context>
    <inkml:brush xml:id="br0">
      <inkml:brushProperty name="width" value="0.88194" units="cm"/>
      <inkml:brushProperty name="height" value="0.88194" units="cm"/>
      <inkml:brushProperty name="color" value="#B0B938"/>
    </inkml:brush>
  </inkml:definitions>
  <inkml:trace contextRef="#ctx0" brushRef="#br0">1 14 8027,'122'10'0,"2"-2"0,-2 0 0,2 0 0,-10-2 0,-2 0 0,-2 0 0,2-2 0,-4 0 0,0 0 0,0-2 0,0 0 0,2 0 0,-2 0 0,2-2 0,2 4 0,4-4 0,2 4 0,2-2 0,2 0-454,4 0 1,2 0 0,0 0 0,4-2 0,-22 2 0,2 0 0,0 0 0,2-2 0,4 2 453,-12-2 0,2 2 0,2-2 0,2 0 0,0 0 0,2 0 0,8 0 0,2 0 0,0 0 0,4 0 0,0 0 0,2 2-127,-6-2 1,4 0 0,2 0 0,0 0 0,2 0-1,0 2 1,-2-2 0,-14 0 0,2 0 0,0 0-1,0 0 1,0 0 0,0 0 0,0 0 0,2 0 126,-2 0 0,2 0 0,2 0 0,-2 0 0,0 0 0,0 0 0,0 0 0,0 0 0,0 0 0,0 0 0,0 0 0,0-2 0,0 2 0,0 0 0,0-2 0,0 2-40,-2 0 1,2 0 0,0-2 0,-2 0 0,2 2 0,0 0-1,-2-2 1,-2 2 0,14-2 0,-2 0 0,2 0 0,-4 0-1,2 0 1,-4 0 0,2 0 39,-12 0 0,0 0 0,0 0 0,-2 0 0,0 0 0,0 0 0,2 0 0,4 0 0,0 0 0,0 0 0,2 0 0,-4-2 0,2 2 0,-4 2-72,10-4 0,-2 4 0,-2-2 1,0 0-1,-4 0 0,2-2 1,10 0-1,0 0 0,-4 0 1,2 0-1,-2-2 0,0 0 1,-2 0-1,0 0 0,2 0 1,-2 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11:06.961"/>
    </inkml:context>
    <inkml:brush xml:id="br0">
      <inkml:brushProperty name="width" value="0.88194" units="cm"/>
      <inkml:brushProperty name="height" value="0.88194" units="cm"/>
      <inkml:brushProperty name="color" value="#DF5B1F"/>
    </inkml:brush>
  </inkml:definitions>
  <inkml:trace contextRef="#ctx0" brushRef="#br0">2 23 8027,'186'12'0,"0"1"0,0 0 0,0 0 0,-15-4 0,-2 0 0,0-1 0,-1-1 0,-4-2 0,-1 0 0,0-2 0,1 0 0,1 0 0,0 0 0,1 0 0,2-1 0,9 2 0,2-1 0,2 1 0,1-1-454,10 0 1,0 0 0,3 0 0,3-1 0,-31 1 0,2-1 0,2 0 0,2 0 0,3-1 453,-14 0 0,2 0 0,2 0 0,3-1 0,1 1 0,1-1 0,14 0 0,2 1 0,2-1 0,2 0 0,3 0 0,4 0-127,-9 1 1,3-1 0,3 1 0,3-1 0,0 1-1,1 0 1,-1-1 0,-21 0 0,0 0 0,1 1-1,0-1 1,1 0 0,0 0 0,0 0 0,0 0 126,2 0 0,0 0 0,1 1 0,0-1 0,0 0 0,0 0 0,0-1 0,-1 1 0,1 0 0,-1-1 0,0 1 0,1-1 0,-1 0 0,0 0 0,0 0 0,0 0-40,-1 0 1,1 0 0,0-1 0,0 1 0,-1 0 0,0-1-1,-1 1 1,-2-1 0,19 0 0,-2-1 0,0 1 0,-1-1-1,-1 0 1,-3 0 0,-1 0 39,-13 0 0,-3 0 0,-1 0 0,-1 0 0,0-1 0,0 1 0,2 0 0,5 0 0,2-1 0,0 1 0,1 0 0,-2 0 0,-2-1 0,-3 1-72,13 0 0,-1 1 0,-3-1 1,-2 0-1,-2 0 0,-2-1 1,19-2-1,-2 0 0,-3-1 1,-2 0-1,1-1 0,-3-1 1,-1 0-1,0 0 0,1-1 1,-1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8027,'179'12'0,"0"1"0,0 0 0,0 0 0,-15-4 0,-2 0 0,1-1 0,-1-1 0,-5-2 0,0 0 0,0-2 0,1 0 0,0 0 0,1 0 0,0 0 0,3-1 0,8 2 0,2-1 0,2 1 0,1-1-454,10 0 1,-1 0 0,4 0 0,2-1 0,-29 1 0,2-1 0,1 0 0,2 0 0,3-1 453,-13 0 0,2 0 0,1 0 0,4-1 0,0 1 0,2-1 0,13 0 0,2 1 0,1-1 0,3 0 0,2 0 0,5 0-127,-10 1 1,4-1 0,2 1 0,4-1 0,-1 1-1,1 0 1,0-1 0,-21 0 0,1 0 0,0 1-1,0-1 1,1 0 0,0 0 0,0 0 0,0 0 126,2 0 0,0 0 0,1 1 0,0-1 0,0 0 0,0 0 0,0-1 0,-1 1 0,1 0 0,-1-1 0,0 1 0,1-1 0,-1 0 0,0 0 0,0 0 0,0 0-40,-1 0 1,1 0 0,0-1 0,0 1 0,0 0 0,-1-1-1,-1 1 1,-2-1 0,18 0 0,-1-1 0,-1 1 0,0-1-1,-2 0 1,-2 0 0,-1 0 39,-13 0 0,-2 0 0,-2 0 0,0 0 0,-1-1 0,0 1 0,3 0 0,4 0 0,2-1 0,0 1 0,2 0 0,-3 0 0,-2-1 0,-3 1-72,13 0 0,-1 1 0,-3-1 1,-2 0-1,-2 0 0,-2-1 1,19-2-1,-3 0 0,-2-1 1,-3 0-1,3-1 0,-5-1 1,0 0-1,0 0 0,1-1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8027,'179'12'0,"0"1"0,0 0 0,0 0 0,-15-4 0,-2 0 0,1-1 0,-1-1 0,-5-2 0,0 0 0,0-2 0,1 0 0,0 0 0,1 0 0,0 0 0,3-1 0,8 2 0,2-1 0,2 1 0,1-1-454,10 0 1,-1 0 0,4 0 0,2-1 0,-29 1 0,2-1 0,1 0 0,2 0 0,3-1 453,-13 0 0,2 0 0,1 0 0,4-1 0,0 1 0,2-1 0,13 0 0,2 1 0,1-1 0,3 0 0,2 0 0,5 0-127,-10 1 1,4-1 0,2 1 0,4-1 0,-1 1-1,1 0 1,0-1 0,-21 0 0,1 0 0,0 1-1,0-1 1,1 0 0,0 0 0,0 0 0,0 0 126,2 0 0,0 0 0,1 1 0,0-1 0,0 0 0,0 0 0,0-1 0,-1 1 0,1 0 0,-1-1 0,0 1 0,1-1 0,-1 0 0,0 0 0,0 0 0,0 0-40,-1 0 1,1 0 0,0-1 0,0 1 0,0 0 0,-1-1-1,-1 1 1,-2-1 0,18 0 0,-1-1 0,-1 1 0,0-1-1,-2 0 1,-2 0 0,-1 0 39,-13 0 0,-2 0 0,-2 0 0,0 0 0,-1-1 0,0 1 0,3 0 0,4 0 0,2-1 0,0 1 0,2 0 0,-3 0 0,-2-1 0,-3 1-72,13 0 0,-1 1 0,-3-1 1,-2 0-1,-2 0 0,-2-1 1,19-2-1,-3 0 0,-2-1 1,-3 0-1,3-1 0,-5-1 1,0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url?sa=i&amp;url=https%3A%2F%2Flink.springer.com%2Fchapter%2F10.1007%2F978-3-030-17816-1_8&amp;psig=AOvVaw1pIr2se62akGHw9Kqs-GuC&amp;ust=1623262946302000&amp;source=images&amp;cd=vfe&amp;ved=0CAIQjRxqFwoTCLDVz-3TiPECFQAAAAAdAAAAABA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youtu.be/opnXt3m2Nno?t=9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opnXt3m2Nno?t=92" TargetMode="External"/><Relationship Id="rId7" Type="http://schemas.openxmlformats.org/officeDocument/2006/relationships/hyperlink" Target="https://www.acog.org/programs/long-acting-reversible-contraception-larc/video-series/insertion/implant-insertion"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youtube.com/watch?v=hlfV8tKgw6E" TargetMode="External"/><Relationship Id="rId5" Type="http://schemas.openxmlformats.org/officeDocument/2006/relationships/hyperlink" Target="https://www.youtube.com/watch?v=FuPFbgSm0QQ" TargetMode="External"/><Relationship Id="rId4" Type="http://schemas.openxmlformats.org/officeDocument/2006/relationships/hyperlink" Target="https://www.lilettahcp.com/iud-product-features#insertion-video"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bedsider.org/" TargetMode="External"/><Relationship Id="rId3" Type="http://schemas.openxmlformats.org/officeDocument/2006/relationships/hyperlink" Target="http://www.reproductiveaccess.org/resource/iud-facts/" TargetMode="External"/><Relationship Id="rId7" Type="http://schemas.openxmlformats.org/officeDocument/2006/relationships/hyperlink" Target="http://www.reproductiveaccess.org/resource/progestin-implant-user-guide/"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reproductiveaccess.org/resource/copper-iud-user-guide" TargetMode="External"/><Relationship Id="rId5" Type="http://schemas.openxmlformats.org/officeDocument/2006/relationships/hyperlink" Target="http://www.reproductiveaccess.org/resource/progestin-iud-user-guide/" TargetMode="External"/><Relationship Id="rId4" Type="http://schemas.openxmlformats.org/officeDocument/2006/relationships/hyperlink" Target="http://www.reproductiveaccess.org/resource/progestin-implan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uttmacher.org/report/moving-forward-family-planning-era-health-refor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2753863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*Gendered language due to studies and evidence only assessing health and risks among cis-gender females</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427156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*Gendered language due to studies and evidence only assessing health and risks among cis-gender females</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34401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dirty="0">
                <a:solidFill>
                  <a:srgbClr val="000000"/>
                </a:solidFill>
              </a:rPr>
              <a:t>Search for “CDC contraception” in</a:t>
            </a:r>
            <a:r>
              <a:rPr lang="en-US" sz="2400" dirty="0">
                <a:solidFill>
                  <a:srgbClr val="000000"/>
                </a:solidFill>
              </a:rPr>
              <a:t> the app store on your mobile device</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Download the free </a:t>
            </a:r>
            <a:r>
              <a:rPr lang="en-US" dirty="0">
                <a:solidFill>
                  <a:srgbClr val="000000"/>
                </a:solidFill>
              </a:rPr>
              <a:t>CDC contraception</a:t>
            </a:r>
            <a:r>
              <a:rPr lang="en-US" sz="2400" dirty="0">
                <a:solidFill>
                  <a:srgbClr val="000000"/>
                </a:solidFill>
              </a:rPr>
              <a:t> app</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We will refer to this app during the presentation</a:t>
            </a:r>
            <a:endParaRPr lang="en-US" dirty="0">
              <a:solidFill>
                <a:srgbClr val="000000"/>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Available for both iPhones and androids, free</a:t>
            </a:r>
            <a:endParaRPr lang="en-US" b="0" dirty="0">
              <a:effectLst/>
            </a:endParaRPr>
          </a:p>
          <a:p>
            <a:pPr rtl="0"/>
            <a:r>
              <a:rPr lang="en-US" sz="1200" b="0" i="0" u="none" strike="noStrike" cap="none" dirty="0">
                <a:solidFill>
                  <a:srgbClr val="000000"/>
                </a:solidFill>
                <a:effectLst/>
                <a:latin typeface="+mn-lt"/>
                <a:ea typeface="+mn-ea"/>
                <a:cs typeface="+mn-cs"/>
                <a:sym typeface="Calibri"/>
              </a:rPr>
              <a:t>Evidenced-based, user friendly resources including </a:t>
            </a:r>
            <a:endParaRPr lang="en-US" b="0" dirty="0">
              <a:effectLst/>
            </a:endParaRP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use Quick Start</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choose and adjust birth control pills </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How to prevent gaps in coverage when switching methods.  </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 link to the MEC</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Collaboration between RHAP and UHS Wilson Family Medicine Residency faculty clinicians Dr. Joshua Steinberg and Dr. Katherine Holmes.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To access: type in “contraceptive point-of-care” on users device and look for above icon.  </a:t>
            </a:r>
            <a:endParaRPr lang="en-US" b="0" dirty="0">
              <a:effectLst/>
            </a:endParaRPr>
          </a:p>
          <a:p>
            <a:br>
              <a:rPr lang="en-US" dirty="0"/>
            </a:br>
            <a:endParaRPr lang="en-US" dirty="0"/>
          </a:p>
          <a:p>
            <a:endParaRPr lang="en-US" dirty="0"/>
          </a:p>
        </p:txBody>
      </p:sp>
    </p:spTree>
    <p:extLst>
      <p:ext uri="{BB962C8B-B14F-4D97-AF65-F5344CB8AC3E}">
        <p14:creationId xmlns:p14="http://schemas.microsoft.com/office/powerpoint/2010/main" val="192184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From Left to Right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Speculum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Cup with iodine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Gauze pads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Ring forceps to hold gauze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Tenaculum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Metal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Curved scissors</a:t>
            </a:r>
            <a:endParaRPr lang="en-US" dirty="0"/>
          </a:p>
          <a:p>
            <a:pPr marL="0" lvl="0" indent="0" algn="l" rtl="0">
              <a:spcBef>
                <a:spcPts val="0"/>
              </a:spcBef>
              <a:spcAft>
                <a:spcPts val="0"/>
              </a:spcAft>
              <a:buNone/>
            </a:pPr>
            <a:endParaRPr lang="en-US" sz="1200" dirty="0">
              <a:latin typeface="+mn-lt"/>
              <a:ea typeface="+mn-ea"/>
              <a:cs typeface="+mn-cs"/>
              <a:sym typeface="Calibri"/>
            </a:endParaRPr>
          </a:p>
          <a:p>
            <a:pPr marL="0" lvl="0" indent="0" algn="l" rtl="0">
              <a:spcBef>
                <a:spcPts val="0"/>
              </a:spcBef>
              <a:spcAft>
                <a:spcPts val="0"/>
              </a:spcAft>
              <a:buNone/>
            </a:pPr>
            <a:r>
              <a:rPr lang="en-US" sz="1200" dirty="0">
                <a:latin typeface="+mn-lt"/>
                <a:ea typeface="+mn-ea"/>
                <a:cs typeface="+mn-cs"/>
                <a:sym typeface="Calibri"/>
              </a:rPr>
              <a:t>Image taken from: </a:t>
            </a:r>
            <a:r>
              <a:rPr lang="en-US" u="sng" dirty="0">
                <a:solidFill>
                  <a:srgbClr val="0000FF"/>
                </a:solidFill>
                <a:hlinkClick r:id="rId3">
                  <a:extLst>
                    <a:ext uri="{A12FA001-AC4F-418D-AE19-62706E023703}">
                      <ahyp:hlinkClr xmlns:ahyp="http://schemas.microsoft.com/office/drawing/2018/hyperlinkcolor" val="tx"/>
                    </a:ext>
                  </a:extLst>
                </a:hlinkClick>
              </a:rPr>
              <a:t>Google Images</a:t>
            </a:r>
            <a:r>
              <a:rPr lang="en-US" sz="1200" dirty="0">
                <a:latin typeface="+mn-lt"/>
                <a:ea typeface="+mn-ea"/>
                <a:cs typeface="+mn-cs"/>
                <a:sym typeface="Calibri"/>
              </a:rPr>
              <a:t> An article on integrating IUD use into your practice</a:t>
            </a:r>
            <a:endParaRPr lang="en-US" dirty="0"/>
          </a:p>
          <a:p>
            <a:pPr rtl="0"/>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From left to right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Curved scissors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Metal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Plastic sound</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Tenaculum</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Ringed forceps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Packet of lubricant</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Bottle of iodine</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Gauze pads</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Specula</a:t>
            </a:r>
            <a:endParaRPr lang="en-US" dirty="0"/>
          </a:p>
          <a:p>
            <a:pPr marL="400050" lvl="1"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OB Cotton Swabs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Watch short video on tray set up: https://</a:t>
            </a:r>
            <a:r>
              <a:rPr lang="en-US" dirty="0" err="1"/>
              <a:t>www.youtube.com</a:t>
            </a:r>
            <a:r>
              <a:rPr lang="en-US" dirty="0"/>
              <a:t>/</a:t>
            </a:r>
            <a:r>
              <a:rPr lang="en-US" dirty="0" err="1"/>
              <a:t>watch?v</a:t>
            </a:r>
            <a:r>
              <a:rPr lang="en-US" dirty="0"/>
              <a:t>=</a:t>
            </a:r>
            <a:r>
              <a:rPr lang="en-US" dirty="0" err="1"/>
              <a:t>QxmhpowNKzI</a:t>
            </a:r>
            <a:endParaRPr lang="en-US" dirty="0"/>
          </a:p>
          <a:p>
            <a:pPr marL="628650" lvl="1" indent="-171450" algn="l" rtl="0">
              <a:spcBef>
                <a:spcPts val="0"/>
              </a:spcBef>
              <a:spcAft>
                <a:spcPts val="0"/>
              </a:spcAft>
              <a:buFont typeface="Arial" panose="020B0604020202020204" pitchFamily="34" charset="0"/>
              <a:buChar char="•"/>
            </a:pPr>
            <a:r>
              <a:rPr lang="en-US" dirty="0"/>
              <a:t>Image is hyperlinked</a:t>
            </a:r>
          </a:p>
          <a:p>
            <a:pPr marL="628650" lvl="1" indent="-171450" algn="l" rtl="0">
              <a:spcBef>
                <a:spcPts val="0"/>
              </a:spcBef>
              <a:spcAft>
                <a:spcPts val="0"/>
              </a:spcAft>
              <a:buFont typeface="Arial" panose="020B0604020202020204" pitchFamily="34" charset="0"/>
              <a:buChar char="•"/>
            </a:pPr>
            <a:r>
              <a:rPr lang="en-US" dirty="0"/>
              <a:t>Image is from video</a:t>
            </a:r>
          </a:p>
          <a:p>
            <a:pPr rtl="0">
              <a:buFont typeface="Arial" panose="020B0604020202020204" pitchFamily="34" charset="0"/>
              <a:buChar char="•"/>
            </a:pPr>
            <a:endParaRPr lang="en-US" dirty="0"/>
          </a:p>
        </p:txBody>
      </p:sp>
    </p:spTree>
    <p:extLst>
      <p:ext uri="{BB962C8B-B14F-4D97-AF65-F5344CB8AC3E}">
        <p14:creationId xmlns:p14="http://schemas.microsoft.com/office/powerpoint/2010/main" val="132669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What challenges have you faced or heard about with IUD insertions?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Share examples:</a:t>
            </a:r>
          </a:p>
          <a:p>
            <a:pPr marL="0" lvl="0" indent="0" algn="l" rtl="0">
              <a:spcBef>
                <a:spcPts val="0"/>
              </a:spcBef>
              <a:spcAft>
                <a:spcPts val="0"/>
              </a:spcAft>
              <a:buClr>
                <a:schemeClr val="dk1"/>
              </a:buClr>
              <a:buSzPts val="1100"/>
              <a:buFont typeface="Arial"/>
              <a:buNone/>
            </a:pPr>
            <a:r>
              <a:rPr lang="en-US" sz="1200" dirty="0"/>
              <a:t>Discomfort/difficulty with speculum placement</a:t>
            </a:r>
          </a:p>
          <a:p>
            <a:pPr marL="0" lvl="0" indent="0" algn="l" rtl="0">
              <a:spcBef>
                <a:spcPts val="0"/>
              </a:spcBef>
              <a:spcAft>
                <a:spcPts val="0"/>
              </a:spcAft>
              <a:buClr>
                <a:schemeClr val="dk1"/>
              </a:buClr>
              <a:buSzPts val="1100"/>
              <a:buFont typeface="Arial"/>
              <a:buNone/>
            </a:pPr>
            <a:r>
              <a:rPr lang="en-US" sz="1200" dirty="0"/>
              <a:t>Visualizing the cervix</a:t>
            </a:r>
          </a:p>
          <a:p>
            <a:pPr marL="0" lvl="0" indent="0" algn="l" rtl="0">
              <a:spcBef>
                <a:spcPts val="0"/>
              </a:spcBef>
              <a:spcAft>
                <a:spcPts val="0"/>
              </a:spcAft>
              <a:buClr>
                <a:schemeClr val="dk1"/>
              </a:buClr>
              <a:buSzPts val="1100"/>
              <a:buFont typeface="Arial"/>
              <a:buNone/>
            </a:pPr>
            <a:r>
              <a:rPr lang="en-US" sz="1200" dirty="0"/>
              <a:t>Extreme uterine position/uterine distortion</a:t>
            </a:r>
          </a:p>
          <a:p>
            <a:pPr marL="0" lvl="0" indent="0" algn="l" rtl="0">
              <a:spcBef>
                <a:spcPts val="0"/>
              </a:spcBef>
              <a:spcAft>
                <a:spcPts val="0"/>
              </a:spcAft>
              <a:buClr>
                <a:schemeClr val="dk1"/>
              </a:buClr>
              <a:buSzPts val="1100"/>
              <a:buFont typeface="Arial"/>
              <a:buNone/>
            </a:pPr>
            <a:r>
              <a:rPr lang="en-US" sz="1200" dirty="0"/>
              <a:t>Prior c-sections</a:t>
            </a:r>
          </a:p>
          <a:p>
            <a:pPr marL="0" lvl="0" indent="0" algn="l" rtl="0">
              <a:spcBef>
                <a:spcPts val="0"/>
              </a:spcBef>
              <a:spcAft>
                <a:spcPts val="0"/>
              </a:spcAft>
              <a:buClr>
                <a:schemeClr val="dk1"/>
              </a:buClr>
              <a:buSzPts val="1100"/>
              <a:buFont typeface="Arial"/>
              <a:buNone/>
            </a:pPr>
            <a:r>
              <a:rPr lang="en-US" sz="1200" dirty="0"/>
              <a:t>Tight cervical </a:t>
            </a:r>
            <a:r>
              <a:rPr lang="en-US" sz="1200" dirty="0" err="1"/>
              <a:t>os</a:t>
            </a:r>
            <a:endParaRPr lang="en-US" sz="1200" dirty="0"/>
          </a:p>
          <a:p>
            <a:pPr marL="0" lvl="0" indent="0" algn="l" rtl="0">
              <a:spcBef>
                <a:spcPts val="0"/>
              </a:spcBef>
              <a:spcAft>
                <a:spcPts val="0"/>
              </a:spcAft>
              <a:buClr>
                <a:schemeClr val="dk1"/>
              </a:buClr>
              <a:buSzPts val="1100"/>
              <a:buFont typeface="Arial"/>
              <a:buNone/>
            </a:pPr>
            <a:r>
              <a:rPr lang="en-US" sz="1200" dirty="0"/>
              <a:t>Vasovagal reaction</a:t>
            </a:r>
          </a:p>
          <a:p>
            <a:pPr marL="0" lvl="0" indent="0" algn="l" rtl="0">
              <a:spcBef>
                <a:spcPts val="0"/>
              </a:spcBef>
              <a:spcAft>
                <a:spcPts val="0"/>
              </a:spcAft>
              <a:buNone/>
            </a:pPr>
            <a:r>
              <a:rPr lang="en-US" sz="1200" dirty="0"/>
              <a:t>Perforation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a:t>
            </a:r>
          </a:p>
          <a:p>
            <a:pPr marL="0" lvl="0" indent="0" algn="l" rtl="0">
              <a:spcBef>
                <a:spcPts val="0"/>
              </a:spcBef>
              <a:spcAft>
                <a:spcPts val="0"/>
              </a:spcAft>
              <a:buNone/>
            </a:pPr>
            <a:r>
              <a:rPr lang="en-US" sz="1200" dirty="0"/>
              <a:t>Ghazal </a:t>
            </a:r>
            <a:r>
              <a:rPr lang="en-US" sz="1200" dirty="0" err="1"/>
              <a:t>Khadri</a:t>
            </a:r>
            <a:r>
              <a:rPr lang="en-US" sz="1200" dirty="0"/>
              <a:t>, Elena’s Aspiration Abortion</a:t>
            </a:r>
          </a:p>
          <a:p>
            <a:pPr marL="0" lvl="0" indent="0" algn="l" rtl="0">
              <a:spcBef>
                <a:spcPts val="0"/>
              </a:spcBef>
              <a:spcAft>
                <a:spcPts val="0"/>
              </a:spcAft>
              <a:buNone/>
            </a:pPr>
            <a:r>
              <a:rPr lang="en-US" sz="1200" dirty="0" err="1"/>
              <a:t>Unsplash.com</a:t>
            </a:r>
            <a:endParaRPr lang="en-US" sz="1200" dirty="0"/>
          </a:p>
          <a:p>
            <a:pPr marL="0" lvl="0" indent="0" algn="l" rtl="0">
              <a:spcBef>
                <a:spcPts val="0"/>
              </a:spcBef>
              <a:spcAft>
                <a:spcPts val="0"/>
              </a:spcAft>
              <a:buClr>
                <a:schemeClr val="dk1"/>
              </a:buClr>
              <a:buSzPts val="1100"/>
              <a:buFont typeface="Arial"/>
              <a:buNone/>
            </a:pPr>
            <a:endParaRPr lang="en-US" sz="1200" dirty="0"/>
          </a:p>
        </p:txBody>
      </p:sp>
    </p:spTree>
    <p:extLst>
      <p:ext uri="{BB962C8B-B14F-4D97-AF65-F5344CB8AC3E}">
        <p14:creationId xmlns:p14="http://schemas.microsoft.com/office/powerpoint/2010/main" val="2944109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Ask: What are some ways you comfort and ease pain for patients for LARC procedures? </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2mL 1% lidocaine </a:t>
            </a:r>
            <a:r>
              <a:rPr lang="en-US" sz="1200" b="0" i="0" u="none" strike="noStrike" cap="none" dirty="0" err="1">
                <a:solidFill>
                  <a:srgbClr val="000000"/>
                </a:solidFill>
                <a:effectLst/>
                <a:latin typeface="+mn-lt"/>
                <a:ea typeface="+mn-ea"/>
                <a:cs typeface="+mn-cs"/>
                <a:sym typeface="Calibri"/>
              </a:rPr>
              <a:t>inj</a:t>
            </a:r>
            <a:r>
              <a:rPr lang="en-US" sz="1200" b="0" i="0" u="none" strike="noStrike" cap="none" dirty="0">
                <a:solidFill>
                  <a:srgbClr val="000000"/>
                </a:solidFill>
                <a:effectLst/>
                <a:latin typeface="+mn-lt"/>
                <a:ea typeface="+mn-ea"/>
                <a:cs typeface="+mn-cs"/>
                <a:sym typeface="Calibri"/>
              </a:rPr>
              <a:t> at tenaculum site</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NSAIDs</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Tramadol 50mg or naproxen 550mg</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found to be helpful w/post-procedure pain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&gt; Acetaminophen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Intermediate acting benzodiazepine (</a:t>
            </a:r>
            <a:r>
              <a:rPr lang="en-US" sz="1200" b="0" i="0" u="none" strike="noStrike" cap="none" dirty="0" err="1">
                <a:solidFill>
                  <a:srgbClr val="000000"/>
                </a:solidFill>
                <a:effectLst/>
                <a:latin typeface="+mn-lt"/>
                <a:ea typeface="+mn-ea"/>
                <a:cs typeface="+mn-cs"/>
                <a:sym typeface="Calibri"/>
              </a:rPr>
              <a:t>eg.</a:t>
            </a:r>
            <a:r>
              <a:rPr lang="en-US" sz="1200" b="0" i="0" u="none" strike="noStrike" cap="none" dirty="0">
                <a:solidFill>
                  <a:srgbClr val="000000"/>
                </a:solidFill>
                <a:effectLst/>
                <a:latin typeface="+mn-lt"/>
                <a:ea typeface="+mn-ea"/>
                <a:cs typeface="+mn-cs"/>
                <a:sym typeface="Calibri"/>
              </a:rPr>
              <a:t> Lorazepam)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Nitrous oxide?</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Non-pharmacological comfort measures too</a:t>
            </a:r>
            <a:endParaRPr lang="en-US" b="0" dirty="0">
              <a:effectLst/>
            </a:endParaRP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Marie Stopes “Vocal Local” technique - distraction therapy to support people going through procedures, managing anxiety verbally. You can introduce this method by saying; “I’m going to talk with you during the procedure because I know if you are talking, you are breathing; and if you are breathing, your body tends to be more relaxed.”</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Recognize the patient’s pain: earn their trust by showing you believe their pain; acknowledge what they are feeling physically and emotionally. Do not discount anxiety, fear, or cramps</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Distract the patient: Focus the patients’ attention elsewhere by engaging them in conversation. Asking open-ended questions may help. Safe topics include interests, plans for the day, career, and family. Comment on what you know about them: jewelry, tattoos, piercings, where they are from.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Play music. Several studies indicate that patients perceive less pain when listening to music.</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Encourage the patient to breathe deeply and relax their muscles. </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Offer a support person in the room</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Heat pack</a:t>
            </a: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Ireland LD, Allen RH. Pain Management for Gynecologic Procedures in the Office. </a:t>
            </a:r>
            <a:r>
              <a:rPr lang="en-US" sz="1200" b="0" i="0" u="none" strike="noStrike" cap="none" dirty="0" err="1">
                <a:solidFill>
                  <a:srgbClr val="000000"/>
                </a:solidFill>
                <a:effectLst/>
                <a:latin typeface="+mn-lt"/>
                <a:ea typeface="+mn-ea"/>
                <a:cs typeface="+mn-cs"/>
                <a:sym typeface="Calibri"/>
              </a:rPr>
              <a:t>Obstet</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Gynecol</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Surv</a:t>
            </a:r>
            <a:r>
              <a:rPr lang="en-US" sz="1200" b="0" i="0" u="none" strike="noStrike" cap="none" dirty="0">
                <a:solidFill>
                  <a:srgbClr val="000000"/>
                </a:solidFill>
                <a:effectLst/>
                <a:latin typeface="+mn-lt"/>
                <a:ea typeface="+mn-ea"/>
                <a:cs typeface="+mn-cs"/>
                <a:sym typeface="Calibri"/>
              </a:rPr>
              <a:t>. 2016 Feb;71(2):89-98. </a:t>
            </a:r>
            <a:r>
              <a:rPr lang="en-US" sz="1200" b="0" i="0" u="none" strike="noStrike" cap="none" dirty="0" err="1">
                <a:solidFill>
                  <a:srgbClr val="000000"/>
                </a:solidFill>
                <a:effectLst/>
                <a:latin typeface="+mn-lt"/>
                <a:ea typeface="+mn-ea"/>
                <a:cs typeface="+mn-cs"/>
                <a:sym typeface="Calibri"/>
              </a:rPr>
              <a:t>doi</a:t>
            </a:r>
            <a:r>
              <a:rPr lang="en-US" sz="1200" b="0" i="0" u="none" strike="noStrike" cap="none" dirty="0">
                <a:solidFill>
                  <a:srgbClr val="000000"/>
                </a:solidFill>
                <a:effectLst/>
                <a:latin typeface="+mn-lt"/>
                <a:ea typeface="+mn-ea"/>
                <a:cs typeface="+mn-cs"/>
                <a:sym typeface="Calibri"/>
              </a:rPr>
              <a:t>: 10.1097/OGX.0000000000000272. PMID: 26894801.</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Take oral meds 30-60 min before procedure</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Pre-procedural miso ≠ effective in reducing pain</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Ibuprofen has anti-prostaglandin effects which are helpful with uterine pain</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NO needs additional study, few side effects, short duration (patients can drive selves home), easy to administer in office</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Czarnecki ML, Turner HN, Collins PM, </a:t>
            </a:r>
            <a:r>
              <a:rPr lang="en-US" sz="1200" b="0" i="0" u="none" strike="noStrike" cap="none" dirty="0" err="1">
                <a:solidFill>
                  <a:srgbClr val="000000"/>
                </a:solidFill>
                <a:effectLst/>
                <a:latin typeface="+mn-lt"/>
                <a:ea typeface="+mn-ea"/>
                <a:cs typeface="+mn-cs"/>
                <a:sym typeface="Calibri"/>
              </a:rPr>
              <a:t>Doellman</a:t>
            </a:r>
            <a:r>
              <a:rPr lang="en-US" sz="1200" b="0" i="0" u="none" strike="noStrike" cap="none" dirty="0">
                <a:solidFill>
                  <a:srgbClr val="000000"/>
                </a:solidFill>
                <a:effectLst/>
                <a:latin typeface="+mn-lt"/>
                <a:ea typeface="+mn-ea"/>
                <a:cs typeface="+mn-cs"/>
                <a:sym typeface="Calibri"/>
              </a:rPr>
              <a:t> D, Wrona S, Reynolds J. Procedural pain management: a position statement with clinical practice recommendations. Pain </a:t>
            </a:r>
            <a:r>
              <a:rPr lang="en-US" sz="1200" b="0" i="0" u="none" strike="noStrike" cap="none" dirty="0" err="1">
                <a:solidFill>
                  <a:srgbClr val="000000"/>
                </a:solidFill>
                <a:effectLst/>
                <a:latin typeface="+mn-lt"/>
                <a:ea typeface="+mn-ea"/>
                <a:cs typeface="+mn-cs"/>
                <a:sym typeface="Calibri"/>
              </a:rPr>
              <a:t>Manag</a:t>
            </a:r>
            <a:r>
              <a:rPr lang="en-US" sz="1200" b="0" i="0" u="none" strike="noStrike" cap="none" dirty="0">
                <a:solidFill>
                  <a:srgbClr val="000000"/>
                </a:solidFill>
                <a:effectLst/>
                <a:latin typeface="+mn-lt"/>
                <a:ea typeface="+mn-ea"/>
                <a:cs typeface="+mn-cs"/>
                <a:sym typeface="Calibri"/>
              </a:rPr>
              <a:t> </a:t>
            </a:r>
            <a:r>
              <a:rPr lang="en-US" sz="1200" b="0" i="0" u="none" strike="noStrike" cap="none" dirty="0" err="1">
                <a:solidFill>
                  <a:srgbClr val="000000"/>
                </a:solidFill>
                <a:effectLst/>
                <a:latin typeface="+mn-lt"/>
                <a:ea typeface="+mn-ea"/>
                <a:cs typeface="+mn-cs"/>
                <a:sym typeface="Calibri"/>
              </a:rPr>
              <a:t>Nurs</a:t>
            </a:r>
            <a:r>
              <a:rPr lang="en-US" sz="1200" b="0" i="0" u="none" strike="noStrike" cap="none" dirty="0">
                <a:solidFill>
                  <a:srgbClr val="000000"/>
                </a:solidFill>
                <a:effectLst/>
                <a:latin typeface="+mn-lt"/>
                <a:ea typeface="+mn-ea"/>
                <a:cs typeface="+mn-cs"/>
                <a:sym typeface="Calibri"/>
              </a:rPr>
              <a:t>. 2011 Jun;12(2):95-111. </a:t>
            </a:r>
            <a:r>
              <a:rPr lang="en-US" sz="1200" b="0" i="0" u="none" strike="noStrike" cap="none" dirty="0" err="1">
                <a:solidFill>
                  <a:srgbClr val="000000"/>
                </a:solidFill>
                <a:effectLst/>
                <a:latin typeface="+mn-lt"/>
                <a:ea typeface="+mn-ea"/>
                <a:cs typeface="+mn-cs"/>
                <a:sym typeface="Calibri"/>
              </a:rPr>
              <a:t>Epub</a:t>
            </a:r>
            <a:r>
              <a:rPr lang="en-US" sz="1200" b="0" i="0" u="none" strike="noStrike" cap="none" dirty="0">
                <a:solidFill>
                  <a:srgbClr val="000000"/>
                </a:solidFill>
                <a:effectLst/>
                <a:latin typeface="+mn-lt"/>
                <a:ea typeface="+mn-ea"/>
                <a:cs typeface="+mn-cs"/>
                <a:sym typeface="Calibri"/>
              </a:rPr>
              <a:t> 2011 Apr 29. PMID: 21620311.</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Renner RM, Jensen JT, Nichols MD, Edelman A. Pain control in first trimester surgical abortion. Cochrane Database of Systematic Reviews 2009, Issue 2. Art. No.: CD006712. DOI: 10.1002/14651858.DC006712.pub2.</a:t>
            </a:r>
            <a:endParaRPr lang="en-US" b="0" dirty="0">
              <a:effectLst/>
            </a:endParaRPr>
          </a:p>
          <a:p>
            <a:br>
              <a:rPr lang="en-US" b="0" dirty="0">
                <a:effectLst/>
              </a:rPr>
            </a:br>
            <a:endParaRPr lang="en-US" dirty="0"/>
          </a:p>
          <a:p>
            <a:endParaRPr lang="en-US" dirty="0"/>
          </a:p>
          <a:p>
            <a:r>
              <a:rPr lang="en-US" dirty="0"/>
              <a:t>Photo Credit:</a:t>
            </a:r>
          </a:p>
          <a:p>
            <a:pPr>
              <a:buFont typeface="Arial" panose="020B0604020202020204" pitchFamily="34" charset="0"/>
              <a:buChar char="•"/>
            </a:pPr>
            <a:r>
              <a:rPr lang="en-US" dirty="0"/>
              <a:t>https://</a:t>
            </a:r>
            <a:r>
              <a:rPr lang="en-US" dirty="0" err="1"/>
              <a:t>pixabay.com</a:t>
            </a:r>
            <a:r>
              <a:rPr lang="en-US" dirty="0"/>
              <a:t>/photos/painkillers-pills-medicine-drug-2525087/</a:t>
            </a:r>
          </a:p>
          <a:p>
            <a:pPr>
              <a:buFont typeface="Arial" panose="020B0604020202020204" pitchFamily="34" charset="0"/>
              <a:buChar char="•"/>
            </a:pPr>
            <a:r>
              <a:rPr lang="en-US" dirty="0"/>
              <a:t>https://</a:t>
            </a:r>
            <a:r>
              <a:rPr lang="en-US" dirty="0" err="1"/>
              <a:t>www.flickr.com</a:t>
            </a:r>
            <a:r>
              <a:rPr lang="en-US" dirty="0"/>
              <a:t>/photos/user47/5413108771/sizes/o/in/</a:t>
            </a:r>
            <a:r>
              <a:rPr lang="en-US" dirty="0" err="1"/>
              <a:t>photostream</a:t>
            </a:r>
            <a:r>
              <a:rPr lang="en-US" dirty="0"/>
              <a:t>/</a:t>
            </a:r>
          </a:p>
          <a:p>
            <a:pPr>
              <a:buFont typeface="Arial" panose="020B0604020202020204" pitchFamily="34" charset="0"/>
              <a:buChar char="•"/>
            </a:pPr>
            <a:r>
              <a:rPr lang="en-US" dirty="0"/>
              <a:t>https://</a:t>
            </a:r>
            <a:r>
              <a:rPr lang="en-US" dirty="0" err="1"/>
              <a:t>www.genderphotos.vice.com</a:t>
            </a:r>
            <a:endParaRPr lang="en-US" dirty="0"/>
          </a:p>
          <a:p>
            <a:endParaRPr lang="en-US" dirty="0"/>
          </a:p>
        </p:txBody>
      </p:sp>
    </p:spTree>
    <p:extLst>
      <p:ext uri="{BB962C8B-B14F-4D97-AF65-F5344CB8AC3E}">
        <p14:creationId xmlns:p14="http://schemas.microsoft.com/office/powerpoint/2010/main" val="292104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sz="1200" dirty="0"/>
              <a:t>This is where difficulties can arise with the anteflexed and retroflexed uteri.  A short speculum is extremely helpful in this case, as traction on the uterus can bring it into a straighter position</a:t>
            </a:r>
          </a:p>
        </p:txBody>
      </p:sp>
    </p:spTree>
    <p:extLst>
      <p:ext uri="{BB962C8B-B14F-4D97-AF65-F5344CB8AC3E}">
        <p14:creationId xmlns:p14="http://schemas.microsoft.com/office/powerpoint/2010/main" val="1605955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414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2400" b="0" i="0" u="none" strike="noStrike" cap="none" dirty="0">
                <a:solidFill>
                  <a:srgbClr val="000000"/>
                </a:solidFill>
                <a:effectLst/>
                <a:latin typeface="+mn-lt"/>
                <a:ea typeface="+mn-ea"/>
                <a:cs typeface="+mn-cs"/>
                <a:sym typeface="Calibri"/>
              </a:rPr>
              <a:t>https://</a:t>
            </a:r>
            <a:r>
              <a:rPr lang="en-US" sz="2400" b="0" i="0" u="none" strike="noStrike" cap="none" dirty="0" err="1">
                <a:solidFill>
                  <a:srgbClr val="000000"/>
                </a:solidFill>
                <a:effectLst/>
                <a:latin typeface="+mn-lt"/>
                <a:ea typeface="+mn-ea"/>
                <a:cs typeface="+mn-cs"/>
                <a:sym typeface="Calibri"/>
              </a:rPr>
              <a:t>www.bedsider.org</a:t>
            </a:r>
            <a:r>
              <a:rPr lang="en-US" sz="2400" b="0" i="0" u="none" strike="noStrike" cap="none" dirty="0">
                <a:solidFill>
                  <a:srgbClr val="000000"/>
                </a:solidFill>
                <a:effectLst/>
                <a:latin typeface="+mn-lt"/>
                <a:ea typeface="+mn-ea"/>
                <a:cs typeface="+mn-cs"/>
                <a:sym typeface="Calibri"/>
              </a:rPr>
              <a:t>/features/1032-does-it-hurt-to-get-an-iud</a:t>
            </a:r>
            <a:endParaRPr lang="en-US" b="0" dirty="0">
              <a:effectLst/>
            </a:endParaRPr>
          </a:p>
          <a:p>
            <a:br>
              <a:rPr lang="en-US" dirty="0"/>
            </a:br>
            <a:endParaRPr lang="en-US" dirty="0"/>
          </a:p>
          <a:p>
            <a:endParaRPr lang="en-US" dirty="0"/>
          </a:p>
        </p:txBody>
      </p:sp>
    </p:spTree>
    <p:extLst>
      <p:ext uri="{BB962C8B-B14F-4D97-AF65-F5344CB8AC3E}">
        <p14:creationId xmlns:p14="http://schemas.microsoft.com/office/powerpoint/2010/main" val="17813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sz="1200" dirty="0">
                <a:solidFill>
                  <a:schemeClr val="dk1"/>
                </a:solidFill>
              </a:rPr>
              <a:t>Repeat vaginal exam to check position of cervix if needed</a:t>
            </a:r>
          </a:p>
          <a:p>
            <a:pPr marL="0" lvl="0" indent="0" algn="l" rtl="0">
              <a:spcBef>
                <a:spcPts val="0"/>
              </a:spcBef>
              <a:spcAft>
                <a:spcPts val="0"/>
              </a:spcAft>
              <a:buClr>
                <a:schemeClr val="dk1"/>
              </a:buClr>
              <a:buSzPts val="1100"/>
              <a:buFont typeface="Arial"/>
              <a:buNone/>
            </a:pPr>
            <a:r>
              <a:rPr lang="en-US" sz="1200" dirty="0"/>
              <a:t>Relaxation techniques: </a:t>
            </a:r>
            <a:r>
              <a:rPr lang="en-US" sz="1200" dirty="0">
                <a:solidFill>
                  <a:schemeClr val="dk1"/>
                </a:solidFill>
              </a:rPr>
              <a:t>let bottom muscles sink down into table, pelvic tilt down, can show with finger inside vaginal canal; knees fall to sides</a:t>
            </a:r>
            <a:r>
              <a:rPr lang="en-US" sz="1200" dirty="0"/>
              <a:t>; Position patient move further down on the exam table, with their hips off the edge</a:t>
            </a:r>
          </a:p>
          <a:p>
            <a:pPr marL="0" lvl="0" indent="0" algn="l" rtl="0">
              <a:spcBef>
                <a:spcPts val="0"/>
              </a:spcBef>
              <a:spcAft>
                <a:spcPts val="0"/>
              </a:spcAft>
              <a:buClr>
                <a:schemeClr val="dk1"/>
              </a:buClr>
              <a:buSzPts val="1100"/>
              <a:buFont typeface="Arial"/>
              <a:buNone/>
            </a:pPr>
            <a:r>
              <a:rPr lang="en-US" sz="1200" dirty="0"/>
              <a:t>Remove redundant labial tissue from sides of speculum</a:t>
            </a:r>
          </a:p>
          <a:p>
            <a:pPr marL="0" lvl="0" indent="0" algn="l" rtl="0">
              <a:spcBef>
                <a:spcPts val="0"/>
              </a:spcBef>
              <a:spcAft>
                <a:spcPts val="0"/>
              </a:spcAft>
              <a:buSzPts val="1100"/>
              <a:buNone/>
            </a:pPr>
            <a:r>
              <a:rPr lang="en-US" sz="1200" dirty="0"/>
              <a:t>Speculum handle close to perineum</a:t>
            </a:r>
          </a:p>
          <a:p>
            <a:pPr marL="0" lvl="0" indent="0" algn="l" rtl="0">
              <a:spcBef>
                <a:spcPts val="0"/>
              </a:spcBef>
              <a:spcAft>
                <a:spcPts val="0"/>
              </a:spcAft>
              <a:buNone/>
            </a:pPr>
            <a:r>
              <a:rPr lang="en-US" sz="1200" dirty="0">
                <a:solidFill>
                  <a:schemeClr val="dk1"/>
                </a:solidFill>
              </a:rPr>
              <a:t>Speculum: shorter Moore-Grave, </a:t>
            </a:r>
            <a:r>
              <a:rPr lang="en-US" sz="1200" dirty="0" err="1">
                <a:solidFill>
                  <a:schemeClr val="dk1"/>
                </a:solidFill>
              </a:rPr>
              <a:t>Klopfer</a:t>
            </a:r>
            <a:r>
              <a:rPr lang="en-US" sz="1200" dirty="0">
                <a:solidFill>
                  <a:schemeClr val="dk1"/>
                </a:solidFill>
              </a:rPr>
              <a:t> is useful; but may need to try longer speculum</a:t>
            </a:r>
            <a:endParaRPr lang="en-US" sz="1200" dirty="0"/>
          </a:p>
          <a:p>
            <a:pPr marL="0" lvl="0" indent="0" algn="l" rtl="0">
              <a:spcBef>
                <a:spcPts val="0"/>
              </a:spcBef>
              <a:spcAft>
                <a:spcPts val="0"/>
              </a:spcAft>
              <a:buClr>
                <a:schemeClr val="dk1"/>
              </a:buClr>
              <a:buSzPts val="1100"/>
              <a:buFont typeface="Arial"/>
              <a:buNone/>
            </a:pPr>
            <a:r>
              <a:rPr lang="en-US" sz="1200" dirty="0"/>
              <a:t>Lateral wall traction (glove, condom, instrument)</a:t>
            </a:r>
          </a:p>
          <a:p>
            <a:pPr marL="0" lvl="0" indent="0" algn="l" rtl="0">
              <a:spcBef>
                <a:spcPts val="0"/>
              </a:spcBef>
              <a:spcAft>
                <a:spcPts val="0"/>
              </a:spcAft>
              <a:buClr>
                <a:schemeClr val="dk1"/>
              </a:buClr>
              <a:buSzPts val="1100"/>
              <a:buFont typeface="Arial"/>
              <a:buNone/>
            </a:pPr>
            <a:r>
              <a:rPr lang="en-US" sz="1200" dirty="0"/>
              <a:t>Switch speculum size (length and width)</a:t>
            </a:r>
          </a:p>
          <a:p>
            <a:pPr marL="0" lvl="0" indent="0" algn="l" rtl="0">
              <a:spcBef>
                <a:spcPts val="0"/>
              </a:spcBef>
              <a:spcAft>
                <a:spcPts val="0"/>
              </a:spcAft>
              <a:buClr>
                <a:schemeClr val="dk1"/>
              </a:buClr>
              <a:buSzPts val="1100"/>
              <a:buFont typeface="Arial"/>
              <a:buNone/>
            </a:pPr>
            <a:r>
              <a:rPr lang="en-US" sz="1200" dirty="0" err="1"/>
              <a:t>McRobert’s</a:t>
            </a:r>
            <a:r>
              <a:rPr lang="en-US" sz="1200" dirty="0"/>
              <a:t> maneuver</a:t>
            </a:r>
          </a:p>
          <a:p>
            <a:pPr marL="0" lvl="0" indent="0" algn="l" rtl="0">
              <a:spcBef>
                <a:spcPts val="0"/>
              </a:spcBef>
              <a:spcAft>
                <a:spcPts val="0"/>
              </a:spcAft>
              <a:buClr>
                <a:schemeClr val="dk1"/>
              </a:buClr>
              <a:buSzPts val="1100"/>
              <a:buFont typeface="Arial"/>
              <a:buNone/>
            </a:pPr>
            <a:endParaRPr lang="en-US" sz="1200" dirty="0"/>
          </a:p>
          <a:p>
            <a:pPr marL="0" lvl="0" indent="0" algn="l" rtl="0">
              <a:spcBef>
                <a:spcPts val="0"/>
              </a:spcBef>
              <a:spcAft>
                <a:spcPts val="0"/>
              </a:spcAft>
              <a:buNone/>
            </a:pPr>
            <a:r>
              <a:rPr lang="en-US" sz="1200" dirty="0">
                <a:latin typeface="+mn-lt"/>
                <a:ea typeface="+mn-ea"/>
                <a:cs typeface="+mn-cs"/>
                <a:sym typeface="Calibri"/>
              </a:rPr>
              <a:t>TEACHING: May be able to do this hand-over-hand to show amount of pressure, </a:t>
            </a:r>
            <a:r>
              <a:rPr lang="en-US" sz="1200" dirty="0" err="1">
                <a:latin typeface="+mn-lt"/>
                <a:ea typeface="+mn-ea"/>
                <a:cs typeface="+mn-cs"/>
                <a:sym typeface="Calibri"/>
              </a:rPr>
              <a:t>etc</a:t>
            </a:r>
            <a:r>
              <a:rPr lang="en-US" sz="1200" dirty="0">
                <a:latin typeface="+mn-lt"/>
                <a:ea typeface="+mn-ea"/>
                <a:cs typeface="+mn-cs"/>
                <a:sym typeface="Calibri"/>
              </a:rPr>
              <a:t> - otherwise place for resident, if patient uncomfortable. Talk to patient while resident is attempting, or have doula present.</a:t>
            </a:r>
          </a:p>
          <a:p>
            <a:endParaRPr lang="en-US" sz="1200" dirty="0"/>
          </a:p>
        </p:txBody>
      </p:sp>
    </p:spTree>
    <p:extLst>
      <p:ext uri="{BB962C8B-B14F-4D97-AF65-F5344CB8AC3E}">
        <p14:creationId xmlns:p14="http://schemas.microsoft.com/office/powerpoint/2010/main" val="3744056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69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sz="2400" dirty="0">
                <a:latin typeface="+mn-lt"/>
                <a:ea typeface="+mn-ea"/>
                <a:cs typeface="+mn-cs"/>
                <a:sym typeface="Calibri"/>
              </a:rPr>
              <a:t>Having a sound with dilation can make IUD insertion process easier</a:t>
            </a:r>
            <a:endParaRPr lang="en-US" dirty="0"/>
          </a:p>
          <a:p>
            <a:endParaRPr lang="en-US" dirty="0"/>
          </a:p>
        </p:txBody>
      </p:sp>
    </p:spTree>
    <p:extLst>
      <p:ext uri="{BB962C8B-B14F-4D97-AF65-F5344CB8AC3E}">
        <p14:creationId xmlns:p14="http://schemas.microsoft.com/office/powerpoint/2010/main" val="230273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2400" dirty="0">
                <a:latin typeface="+mn-lt"/>
                <a:ea typeface="+mn-ea"/>
                <a:cs typeface="+mn-cs"/>
                <a:sym typeface="Calibri"/>
              </a:rPr>
              <a:t>Graduated, for stretching a tight inner cervical </a:t>
            </a:r>
            <a:r>
              <a:rPr lang="en-US" sz="2400" dirty="0" err="1">
                <a:latin typeface="+mn-lt"/>
                <a:ea typeface="+mn-ea"/>
                <a:cs typeface="+mn-cs"/>
                <a:sym typeface="Calibri"/>
              </a:rPr>
              <a:t>os</a:t>
            </a:r>
            <a:endParaRPr lang="en-US" dirty="0"/>
          </a:p>
          <a:p>
            <a:endParaRPr lang="en-US" dirty="0"/>
          </a:p>
        </p:txBody>
      </p:sp>
    </p:spTree>
    <p:extLst>
      <p:ext uri="{BB962C8B-B14F-4D97-AF65-F5344CB8AC3E}">
        <p14:creationId xmlns:p14="http://schemas.microsoft.com/office/powerpoint/2010/main" val="3140397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latin typeface="Times"/>
                <a:ea typeface="Times"/>
                <a:cs typeface="Times"/>
                <a:sym typeface="Times"/>
              </a:rPr>
              <a:t>Review what might have contributed to error – position of uterus? Metal sound? Inexperienced provider? Post-partum uterus</a:t>
            </a:r>
            <a:endParaRPr lang="en-US" dirty="0"/>
          </a:p>
        </p:txBody>
      </p:sp>
    </p:spTree>
    <p:extLst>
      <p:ext uri="{BB962C8B-B14F-4D97-AF65-F5344CB8AC3E}">
        <p14:creationId xmlns:p14="http://schemas.microsoft.com/office/powerpoint/2010/main" val="486737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mn-lt"/>
                <a:ea typeface="+mn-ea"/>
                <a:cs typeface="+mn-cs"/>
                <a:sym typeface="Calibri"/>
              </a:rPr>
              <a:t>Ultrasound guidance may be helpful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source: Newborn Being Breast-fed At Home by Paulo Sousa from </a:t>
            </a:r>
            <a:r>
              <a:rPr lang="en-US" sz="1200" dirty="0" err="1"/>
              <a:t>NounProject.com</a:t>
            </a:r>
            <a:endParaRPr lang="en-US" sz="1200" dirty="0"/>
          </a:p>
        </p:txBody>
      </p:sp>
    </p:spTree>
    <p:extLst>
      <p:ext uri="{BB962C8B-B14F-4D97-AF65-F5344CB8AC3E}">
        <p14:creationId xmlns:p14="http://schemas.microsoft.com/office/powerpoint/2010/main" val="226109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52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sz="2400" dirty="0">
                <a:latin typeface="+mn-lt"/>
                <a:ea typeface="+mn-ea"/>
                <a:cs typeface="+mn-cs"/>
                <a:sym typeface="Calibri"/>
              </a:rPr>
              <a:t>Paragard easy to visualize on ultrasound due to copper, LNG-IUD more difficult- can see shadow beneath</a:t>
            </a:r>
            <a:r>
              <a:rPr lang="en-US" dirty="0">
                <a:latin typeface="Times"/>
                <a:ea typeface="Times"/>
                <a:cs typeface="Times"/>
                <a:sym typeface="Times"/>
              </a:rPr>
              <a:t>, </a:t>
            </a:r>
            <a:r>
              <a:rPr lang="en-US" dirty="0">
                <a:solidFill>
                  <a:srgbClr val="333333"/>
                </a:solidFill>
                <a:latin typeface="Arial"/>
                <a:ea typeface="Arial"/>
                <a:cs typeface="Arial"/>
                <a:sym typeface="Arial"/>
              </a:rPr>
              <a:t>3-d ultrasound on left-easier to see Mirena</a:t>
            </a:r>
          </a:p>
          <a:p>
            <a:pPr marL="0" lvl="0" indent="0" algn="l" rtl="0">
              <a:lnSpc>
                <a:spcPct val="90000"/>
              </a:lnSpc>
              <a:spcBef>
                <a:spcPts val="0"/>
              </a:spcBef>
              <a:spcAft>
                <a:spcPts val="0"/>
              </a:spcAft>
              <a:buNone/>
            </a:pPr>
            <a:r>
              <a:rPr lang="en-US" dirty="0">
                <a:solidFill>
                  <a:srgbClr val="333333"/>
                </a:solidFill>
              </a:rPr>
              <a:t>If IUD in uterus but not at fundus, consider rescanning in 2-4 weeks with backup contraception because may migrate into position. </a:t>
            </a:r>
            <a:endParaRPr lang="en-US" dirty="0"/>
          </a:p>
          <a:p>
            <a:pPr marL="0" lvl="0" indent="0" algn="l" rtl="0">
              <a:lnSpc>
                <a:spcPct val="90000"/>
              </a:lnSpc>
              <a:spcBef>
                <a:spcPts val="0"/>
              </a:spcBef>
              <a:spcAft>
                <a:spcPts val="0"/>
              </a:spcAft>
              <a:buNone/>
            </a:pPr>
            <a:endParaRPr lang="en-US" dirty="0">
              <a:latin typeface="Arial"/>
              <a:ea typeface="Arial"/>
              <a:cs typeface="Arial"/>
              <a:sym typeface="Arial"/>
            </a:endParaRPr>
          </a:p>
          <a:p>
            <a:pPr marL="0" lvl="0" indent="0" algn="l" rtl="0">
              <a:lnSpc>
                <a:spcPct val="90000"/>
              </a:lnSpc>
              <a:spcBef>
                <a:spcPts val="0"/>
              </a:spcBef>
              <a:spcAft>
                <a:spcPts val="0"/>
              </a:spcAft>
              <a:buNone/>
            </a:pPr>
            <a:r>
              <a:rPr lang="en-US" b="1" dirty="0">
                <a:solidFill>
                  <a:srgbClr val="333333"/>
                </a:solidFill>
              </a:rPr>
              <a:t>References:</a:t>
            </a:r>
            <a:endParaRPr lang="en-US" dirty="0"/>
          </a:p>
          <a:p>
            <a:pPr marL="0" lvl="0" indent="0" algn="l" rtl="0">
              <a:lnSpc>
                <a:spcPct val="90000"/>
              </a:lnSpc>
              <a:spcBef>
                <a:spcPts val="0"/>
              </a:spcBef>
              <a:spcAft>
                <a:spcPts val="0"/>
              </a:spcAft>
              <a:buNone/>
            </a:pPr>
            <a:r>
              <a:rPr lang="en-US" sz="2400" dirty="0">
                <a:latin typeface="+mn-lt"/>
                <a:ea typeface="+mn-ea"/>
                <a:cs typeface="+mn-cs"/>
                <a:sym typeface="Calibri"/>
              </a:rPr>
              <a:t>Prabhakaran, Sujatha, and Alice Chuang. "In office retrieval of intrauterine contraceptive devices with missing strings." </a:t>
            </a:r>
            <a:r>
              <a:rPr lang="en-US" i="1" dirty="0"/>
              <a:t>Contraception</a:t>
            </a:r>
            <a:r>
              <a:rPr lang="en-US" sz="2400" dirty="0">
                <a:latin typeface="+mn-lt"/>
                <a:ea typeface="+mn-ea"/>
                <a:cs typeface="+mn-cs"/>
                <a:sym typeface="Calibri"/>
              </a:rPr>
              <a:t> 83.2 (2011): 102.</a:t>
            </a:r>
            <a:endParaRPr lang="en-US" dirty="0"/>
          </a:p>
          <a:p>
            <a:endParaRPr lang="en-US" dirty="0"/>
          </a:p>
        </p:txBody>
      </p:sp>
    </p:spTree>
    <p:extLst>
      <p:ext uri="{BB962C8B-B14F-4D97-AF65-F5344CB8AC3E}">
        <p14:creationId xmlns:p14="http://schemas.microsoft.com/office/powerpoint/2010/main" val="4240894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dirty="0" err="1"/>
              <a:t>Anteby</a:t>
            </a:r>
            <a:r>
              <a:rPr lang="en-US" dirty="0"/>
              <a:t> 1993 study: “</a:t>
            </a:r>
            <a:r>
              <a:rPr lang="en-US" dirty="0">
                <a:solidFill>
                  <a:srgbClr val="333333"/>
                </a:solidFill>
              </a:rPr>
              <a:t>To investigate the possible role of position of the intrauterine device (IUD) in accidental pregnancies. METHODS: We examined the location of the IUD in 97 normal women 45-60 days post-insertion, and in 25 pregnant women with the device in situ. RESULTS: A cervically located IUD was identified in seven of 97 women (7.2%) after insertion and in 13 of 25 pregnant women (52%) with the device in situ. The odds ratio for a woman with an intracervical IUD to be pregnant compared with a woman with an IUD in the uterus was 13.93 (95% confidence limits 4.13-48.96). </a:t>
            </a:r>
          </a:p>
          <a:p>
            <a:pPr marL="0" lvl="0" indent="0" algn="l" rtl="0">
              <a:lnSpc>
                <a:spcPct val="80000"/>
              </a:lnSpc>
              <a:spcBef>
                <a:spcPts val="0"/>
              </a:spcBef>
              <a:spcAft>
                <a:spcPts val="0"/>
              </a:spcAft>
              <a:buNone/>
            </a:pPr>
            <a:endParaRPr lang="en-US" dirty="0">
              <a:solidFill>
                <a:srgbClr val="333333"/>
              </a:solidFill>
            </a:endParaRPr>
          </a:p>
          <a:p>
            <a:pPr marL="0" lvl="0" indent="0" algn="l" rtl="0">
              <a:lnSpc>
                <a:spcPct val="80000"/>
              </a:lnSpc>
              <a:spcBef>
                <a:spcPts val="0"/>
              </a:spcBef>
              <a:spcAft>
                <a:spcPts val="0"/>
              </a:spcAft>
              <a:buNone/>
            </a:pPr>
            <a:r>
              <a:rPr lang="en-US" b="1" dirty="0">
                <a:solidFill>
                  <a:srgbClr val="333333"/>
                </a:solidFill>
              </a:rPr>
              <a:t>References:</a:t>
            </a:r>
            <a:endParaRPr lang="en-US" dirty="0"/>
          </a:p>
          <a:p>
            <a:pPr marL="0" lvl="0" indent="0" algn="l" rtl="0">
              <a:lnSpc>
                <a:spcPct val="80000"/>
              </a:lnSpc>
              <a:spcBef>
                <a:spcPts val="0"/>
              </a:spcBef>
              <a:spcAft>
                <a:spcPts val="0"/>
              </a:spcAft>
              <a:buNone/>
            </a:pPr>
            <a:r>
              <a:rPr lang="en-US" dirty="0" err="1"/>
              <a:t>Anteby</a:t>
            </a:r>
            <a:r>
              <a:rPr lang="en-US" dirty="0"/>
              <a:t>, </a:t>
            </a:r>
            <a:r>
              <a:rPr lang="en-US" dirty="0" err="1"/>
              <a:t>Eyal</a:t>
            </a:r>
            <a:r>
              <a:rPr lang="en-US" dirty="0"/>
              <a:t>, et al. "Intrauterine device failure: relation to its location within the uterine cavity." </a:t>
            </a:r>
            <a:r>
              <a:rPr lang="en-US" i="1" dirty="0"/>
              <a:t>Obstetrics &amp; Gynecology</a:t>
            </a:r>
            <a:r>
              <a:rPr lang="en-US" dirty="0"/>
              <a:t> 81.1 (1993): 112-114.</a:t>
            </a:r>
          </a:p>
          <a:p>
            <a:pPr marL="0" lvl="0" indent="0" algn="l" rtl="0">
              <a:lnSpc>
                <a:spcPct val="80000"/>
              </a:lnSpc>
              <a:spcBef>
                <a:spcPts val="0"/>
              </a:spcBef>
              <a:spcAft>
                <a:spcPts val="0"/>
              </a:spcAft>
              <a:buNone/>
            </a:pPr>
            <a:r>
              <a:rPr lang="en-US" dirty="0" err="1"/>
              <a:t>Pakarinen</a:t>
            </a:r>
            <a:r>
              <a:rPr lang="en-US" dirty="0"/>
              <a:t>, </a:t>
            </a:r>
            <a:r>
              <a:rPr lang="en-US" dirty="0" err="1"/>
              <a:t>Päivi</a:t>
            </a:r>
            <a:r>
              <a:rPr lang="en-US" dirty="0"/>
              <a:t>, and </a:t>
            </a:r>
            <a:r>
              <a:rPr lang="en-US" dirty="0" err="1"/>
              <a:t>Tapani</a:t>
            </a:r>
            <a:r>
              <a:rPr lang="en-US" dirty="0"/>
              <a:t> </a:t>
            </a:r>
            <a:r>
              <a:rPr lang="en-US" dirty="0" err="1"/>
              <a:t>Luukkainen</a:t>
            </a:r>
            <a:r>
              <a:rPr lang="en-US" dirty="0"/>
              <a:t>. "Five years' experience with a small intracervical/intrauterine levonorgestrel-releasing device." </a:t>
            </a:r>
            <a:r>
              <a:rPr lang="en-US" i="1" dirty="0"/>
              <a:t>Contraception</a:t>
            </a:r>
            <a:r>
              <a:rPr lang="en-US" dirty="0"/>
              <a:t> 72.5 (2005): 342-345.</a:t>
            </a:r>
          </a:p>
          <a:p>
            <a:endParaRPr lang="en-US" dirty="0"/>
          </a:p>
          <a:p>
            <a:r>
              <a:rPr lang="en-US" b="1" dirty="0"/>
              <a:t>Photo Credit:</a:t>
            </a:r>
          </a:p>
          <a:p>
            <a:pPr>
              <a:buFont typeface="Arial" panose="020B0604020202020204" pitchFamily="34" charset="0"/>
              <a:buChar char="•"/>
            </a:pPr>
            <a:r>
              <a:rPr lang="en-US" dirty="0"/>
              <a:t>IUD by Anna </a:t>
            </a:r>
            <a:r>
              <a:rPr lang="en-US" dirty="0" err="1"/>
              <a:t>Bearne</a:t>
            </a:r>
            <a:r>
              <a:rPr lang="en-US" dirty="0"/>
              <a:t> from the Noun Project</a:t>
            </a:r>
          </a:p>
          <a:p>
            <a:pPr>
              <a:buFont typeface="Arial" panose="020B0604020202020204" pitchFamily="34" charset="0"/>
              <a:buChar char="•"/>
            </a:pPr>
            <a:r>
              <a:rPr lang="en-US" dirty="0"/>
              <a:t>IUD by B. </a:t>
            </a:r>
            <a:r>
              <a:rPr lang="en-US" dirty="0" err="1"/>
              <a:t>Damm</a:t>
            </a:r>
            <a:r>
              <a:rPr lang="en-US" dirty="0"/>
              <a:t> from the Noun Project</a:t>
            </a:r>
          </a:p>
        </p:txBody>
      </p:sp>
    </p:spTree>
    <p:extLst>
      <p:ext uri="{BB962C8B-B14F-4D97-AF65-F5344CB8AC3E}">
        <p14:creationId xmlns:p14="http://schemas.microsoft.com/office/powerpoint/2010/main" val="4254713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Times"/>
                <a:ea typeface="Times"/>
                <a:cs typeface="Times"/>
                <a:sym typeface="Times"/>
              </a:rPr>
              <a:t>Braaten 2011 study: “</a:t>
            </a:r>
            <a:r>
              <a:rPr lang="en-US" dirty="0">
                <a:solidFill>
                  <a:srgbClr val="333333"/>
                </a:solidFill>
              </a:rPr>
              <a:t>retrospective case-control study compared 182 women with malpositioned IUDs shown by ultrasonography at a single institution from 2003 to 2008 with 182 women with properly positioned IUDs. We evaluated whether insertion at 6-9 weeks postpartum, postabortion placement, breastfeeding, type of IUD, pregnancy history, leiomyomas, suspected adenomyosis, and indication for placement were associated with </a:t>
            </a:r>
            <a:r>
              <a:rPr lang="en-US" dirty="0" err="1">
                <a:solidFill>
                  <a:srgbClr val="333333"/>
                </a:solidFill>
              </a:rPr>
              <a:t>malpositioning</a:t>
            </a:r>
            <a:r>
              <a:rPr lang="en-US" dirty="0">
                <a:solidFill>
                  <a:srgbClr val="333333"/>
                </a:solidFill>
              </a:rPr>
              <a:t>”</a:t>
            </a:r>
          </a:p>
          <a:p>
            <a:pPr marL="0" lvl="0" indent="0" algn="l" rtl="0">
              <a:spcBef>
                <a:spcPts val="0"/>
              </a:spcBef>
              <a:spcAft>
                <a:spcPts val="0"/>
              </a:spcAft>
              <a:buNone/>
            </a:pPr>
            <a:r>
              <a:rPr lang="en-US" dirty="0">
                <a:solidFill>
                  <a:srgbClr val="333333"/>
                </a:solidFill>
                <a:latin typeface="Times"/>
                <a:ea typeface="Times"/>
                <a:cs typeface="Times"/>
                <a:sym typeface="Times"/>
              </a:rPr>
              <a:t>-univariate analysis of all types of IUD </a:t>
            </a:r>
            <a:r>
              <a:rPr lang="en-US" dirty="0" err="1">
                <a:solidFill>
                  <a:srgbClr val="333333"/>
                </a:solidFill>
                <a:latin typeface="Times"/>
                <a:ea typeface="Times"/>
                <a:cs typeface="Times"/>
                <a:sym typeface="Times"/>
              </a:rPr>
              <a:t>malpositioning</a:t>
            </a:r>
            <a:r>
              <a:rPr lang="en-US" dirty="0">
                <a:solidFill>
                  <a:srgbClr val="333333"/>
                </a:solidFill>
                <a:latin typeface="Times"/>
                <a:ea typeface="Times"/>
                <a:cs typeface="Times"/>
                <a:sym typeface="Times"/>
              </a:rPr>
              <a:t> also showed no differences according to type of IUD, breastfeeding status, indication for IUD placement, known leiomyomas, history of LEEP, or endometriosis. </a:t>
            </a:r>
            <a:endParaRPr lang="en-US" dirty="0"/>
          </a:p>
          <a:p>
            <a:pPr marL="0" lvl="0" indent="0" algn="l" rtl="0">
              <a:spcBef>
                <a:spcPts val="0"/>
              </a:spcBef>
              <a:spcAft>
                <a:spcPts val="0"/>
              </a:spcAft>
              <a:buNone/>
            </a:pPr>
            <a:r>
              <a:rPr lang="en-US" dirty="0">
                <a:solidFill>
                  <a:srgbClr val="333333"/>
                </a:solidFill>
                <a:latin typeface="Times"/>
                <a:ea typeface="Times"/>
                <a:cs typeface="Times"/>
                <a:sym typeface="Times"/>
              </a:rPr>
              <a:t>**However, when examining specifically the 13 patients with intraperitoneal (perforated) IUDs, an increased risk was observed with insertion 6 –9 weeks postpartum (OR 8.77, 95% CI 2.41–31.88, P.001) and breastfeeding (OR 11.81, 95% CI 2.03– 68.79, P.008) </a:t>
            </a:r>
            <a:endParaRPr lang="en-US" dirty="0"/>
          </a:p>
          <a:p>
            <a:pPr marL="0" lvl="0" indent="0" algn="l" rtl="0">
              <a:spcBef>
                <a:spcPts val="0"/>
              </a:spcBef>
              <a:spcAft>
                <a:spcPts val="0"/>
              </a:spcAft>
              <a:buNone/>
            </a:pPr>
            <a:endParaRPr lang="en-US" dirty="0">
              <a:solidFill>
                <a:srgbClr val="333333"/>
              </a:solidFill>
              <a:latin typeface="Times"/>
              <a:ea typeface="Times"/>
              <a:cs typeface="Times"/>
              <a:sym typeface="Times"/>
            </a:endParaRPr>
          </a:p>
          <a:p>
            <a:pPr marL="0" lvl="0" indent="0" algn="l" rtl="0">
              <a:spcBef>
                <a:spcPts val="0"/>
              </a:spcBef>
              <a:spcAft>
                <a:spcPts val="0"/>
              </a:spcAft>
              <a:buNone/>
            </a:pPr>
            <a:r>
              <a:rPr lang="en-US" b="1" dirty="0"/>
              <a:t>References: </a:t>
            </a:r>
            <a:endParaRPr lang="en-US" dirty="0"/>
          </a:p>
          <a:p>
            <a:pPr marL="0" lvl="0" indent="0" algn="l" rtl="0">
              <a:spcBef>
                <a:spcPts val="0"/>
              </a:spcBef>
              <a:spcAft>
                <a:spcPts val="0"/>
              </a:spcAft>
              <a:buNone/>
            </a:pPr>
            <a:r>
              <a:rPr lang="en-US" sz="2400" dirty="0">
                <a:latin typeface="+mn-lt"/>
                <a:ea typeface="+mn-ea"/>
                <a:cs typeface="+mn-cs"/>
                <a:sym typeface="Calibri"/>
              </a:rPr>
              <a:t>Braaten, Kari P., et al. "Malpositioned intrauterine contraceptive devices: risk factors, outcomes, and future pregnancies." </a:t>
            </a:r>
            <a:r>
              <a:rPr lang="en-US" i="1" dirty="0"/>
              <a:t>Obstetrics &amp; Gynecology</a:t>
            </a:r>
            <a:r>
              <a:rPr lang="en-US" sz="2400" dirty="0">
                <a:latin typeface="+mn-lt"/>
                <a:ea typeface="+mn-ea"/>
                <a:cs typeface="+mn-cs"/>
                <a:sym typeface="Calibri"/>
              </a:rPr>
              <a:t> 118.5 (2011): 1014-1020.</a:t>
            </a:r>
            <a:endParaRPr lang="en-US" dirty="0"/>
          </a:p>
          <a:p>
            <a:endParaRPr lang="en-US" dirty="0"/>
          </a:p>
        </p:txBody>
      </p:sp>
    </p:spTree>
    <p:extLst>
      <p:ext uri="{BB962C8B-B14F-4D97-AF65-F5344CB8AC3E}">
        <p14:creationId xmlns:p14="http://schemas.microsoft.com/office/powerpoint/2010/main" val="286350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From the video and your own experiences, what helps patients? </a:t>
            </a: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told them what to expect: </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told them what was happening:</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People are counseled about the procedure before it happens and told what’s happening each step of the way</a:t>
            </a:r>
          </a:p>
          <a:p>
            <a:pPr lvl="1"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Some patients prefer not to be told what each step is. Important to ASK</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Pre-medication with ibuprofen 800 mg or APA 1 g or naproxen 440 mg: Premedication w/NSAIDs or acetaminophen is helpful with post-procedure pain</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Saw the device when counseled</a:t>
            </a:r>
            <a:endParaRPr lang="en-US" sz="1400" b="0" i="0" u="none" strike="noStrike" cap="none" dirty="0">
              <a:solidFill>
                <a:srgbClr val="000000"/>
              </a:solidFill>
              <a:effectLst/>
              <a:latin typeface="+mn-lt"/>
              <a:ea typeface="+mn-ea"/>
              <a:cs typeface="+mn-cs"/>
              <a:sym typeface="Calibri"/>
            </a:endParaRPr>
          </a:p>
          <a:p>
            <a:endParaRPr lang="en-US" dirty="0"/>
          </a:p>
          <a:p>
            <a:r>
              <a:rPr lang="en-US" dirty="0"/>
              <a:t>Photo Sources: https://</a:t>
            </a:r>
            <a:r>
              <a:rPr lang="en-US" dirty="0" err="1"/>
              <a:t>genderphotos.vice.com</a:t>
            </a:r>
            <a:r>
              <a:rPr lang="en-US" dirty="0"/>
              <a:t>/</a:t>
            </a:r>
          </a:p>
        </p:txBody>
      </p:sp>
    </p:spTree>
    <p:extLst>
      <p:ext uri="{BB962C8B-B14F-4D97-AF65-F5344CB8AC3E}">
        <p14:creationId xmlns:p14="http://schemas.microsoft.com/office/powerpoint/2010/main" val="3518956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dirty="0"/>
              <a:t>IUDs do move up and down the uterus after insertion</a:t>
            </a:r>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a:t>(</a:t>
            </a:r>
            <a:r>
              <a:rPr lang="en-US" dirty="0" err="1"/>
              <a:t>Shimoni</a:t>
            </a:r>
            <a:r>
              <a:rPr lang="en-US" dirty="0"/>
              <a:t> et al, 2014): </a:t>
            </a:r>
            <a:r>
              <a:rPr lang="en-US" dirty="0">
                <a:solidFill>
                  <a:srgbClr val="333333"/>
                </a:solidFill>
              </a:rPr>
              <a:t>IUD moved up and down throughout the 6 months (from 14 mm towards the fundus to 32 mm towards the cervix).</a:t>
            </a:r>
          </a:p>
          <a:p>
            <a:pPr marL="0" lvl="0" indent="0" algn="l" rtl="0">
              <a:lnSpc>
                <a:spcPct val="90000"/>
              </a:lnSpc>
              <a:spcBef>
                <a:spcPts val="0"/>
              </a:spcBef>
              <a:spcAft>
                <a:spcPts val="0"/>
              </a:spcAft>
              <a:buNone/>
            </a:pPr>
            <a:r>
              <a:rPr lang="en-US" dirty="0"/>
              <a:t>(Morales-</a:t>
            </a:r>
            <a:r>
              <a:rPr lang="en-US" dirty="0" err="1"/>
              <a:t>Rosello</a:t>
            </a:r>
            <a:r>
              <a:rPr lang="en-US" dirty="0"/>
              <a:t>, 2005): Study comparing position of IUD by US at insertion and 2-3 months after insertion – IUD moved upward mean of 4.9 mm, more commonly in people with fewer children – 97% moved up in 2-3 months </a:t>
            </a:r>
          </a:p>
          <a:p>
            <a:pPr marL="0" lvl="0" indent="0" algn="l" rtl="0">
              <a:lnSpc>
                <a:spcPct val="90000"/>
              </a:lnSpc>
              <a:spcBef>
                <a:spcPts val="0"/>
              </a:spcBef>
              <a:spcAft>
                <a:spcPts val="0"/>
              </a:spcAft>
              <a:buNone/>
            </a:pPr>
            <a:r>
              <a:rPr lang="en-US" dirty="0"/>
              <a:t>(</a:t>
            </a:r>
            <a:r>
              <a:rPr lang="en-US" dirty="0" err="1"/>
              <a:t>Faundes</a:t>
            </a:r>
            <a:r>
              <a:rPr lang="en-US" dirty="0"/>
              <a:t> 2000): Study evaluated IUD position by US in 214 people – 2/3 of misplaced IUDs at insertion will move to normal position within 3 months.  Movement of IUD can be upward or downward, but more commonly upward.</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References: </a:t>
            </a:r>
          </a:p>
          <a:p>
            <a:pPr marL="0" lvl="0" indent="0" algn="l" rtl="0">
              <a:spcBef>
                <a:spcPts val="0"/>
              </a:spcBef>
              <a:spcAft>
                <a:spcPts val="0"/>
              </a:spcAft>
              <a:buNone/>
            </a:pPr>
            <a:r>
              <a:rPr lang="en-US" dirty="0" err="1"/>
              <a:t>Shimoni</a:t>
            </a:r>
            <a:r>
              <a:rPr lang="en-US" dirty="0"/>
              <a:t>, Noa ’a, Anne Davis, and Carolyn </a:t>
            </a:r>
            <a:r>
              <a:rPr lang="en-US" dirty="0" err="1"/>
              <a:t>Westhoff</a:t>
            </a:r>
            <a:r>
              <a:rPr lang="en-US" dirty="0"/>
              <a:t>. “Can Ultrasound Predict IUD Expulsion after Medical Abortion?” </a:t>
            </a:r>
            <a:r>
              <a:rPr lang="en-US" i="1" dirty="0"/>
              <a:t>Contraception</a:t>
            </a:r>
            <a:r>
              <a:rPr lang="en-US" dirty="0"/>
              <a:t> 89.5 (2014): 434–439. </a:t>
            </a:r>
          </a:p>
          <a:p>
            <a:pPr marL="0" lvl="0" indent="0" algn="l" rtl="0">
              <a:spcBef>
                <a:spcPts val="0"/>
              </a:spcBef>
              <a:spcAft>
                <a:spcPts val="0"/>
              </a:spcAft>
              <a:buNone/>
            </a:pPr>
            <a:r>
              <a:rPr lang="en-US" dirty="0"/>
              <a:t>Morales-</a:t>
            </a:r>
            <a:r>
              <a:rPr lang="en-US" dirty="0" err="1"/>
              <a:t>Roselló</a:t>
            </a:r>
            <a:r>
              <a:rPr lang="en-US" dirty="0"/>
              <a:t>, José. “Spontaneous Upward Movement of Lowly Placed T-Shaped IUDs.” </a:t>
            </a:r>
            <a:r>
              <a:rPr lang="en-US" i="1" dirty="0"/>
              <a:t>Contraception</a:t>
            </a:r>
            <a:r>
              <a:rPr lang="en-US" dirty="0"/>
              <a:t> 72.6 (2005): 430–431.</a:t>
            </a:r>
          </a:p>
          <a:p>
            <a:pPr marL="0" lvl="0" indent="0" algn="l" rtl="0">
              <a:spcBef>
                <a:spcPts val="0"/>
              </a:spcBef>
              <a:spcAft>
                <a:spcPts val="0"/>
              </a:spcAft>
              <a:buNone/>
            </a:pPr>
            <a:r>
              <a:rPr lang="en-US" dirty="0" err="1"/>
              <a:t>Faúndes</a:t>
            </a:r>
            <a:r>
              <a:rPr lang="en-US" dirty="0"/>
              <a:t>, D. et al. “T-Shaped IUDs Accommodate in Their Position during the First 3 Months after Insertion.” </a:t>
            </a:r>
            <a:r>
              <a:rPr lang="en-US" i="1" dirty="0"/>
              <a:t>Contraception </a:t>
            </a:r>
            <a:r>
              <a:rPr lang="en-US" dirty="0"/>
              <a:t>62.4 (2000): 165–168.</a:t>
            </a:r>
          </a:p>
        </p:txBody>
      </p:sp>
    </p:spTree>
    <p:extLst>
      <p:ext uri="{BB962C8B-B14F-4D97-AF65-F5344CB8AC3E}">
        <p14:creationId xmlns:p14="http://schemas.microsoft.com/office/powerpoint/2010/main" val="64764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Doesn’t have to be removed BECAUSE strings are missing</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err="1">
                <a:latin typeface="+mn-lt"/>
                <a:ea typeface="+mn-ea"/>
                <a:cs typeface="+mn-cs"/>
                <a:sym typeface="Calibri"/>
              </a:rPr>
              <a:t>Cytobrush</a:t>
            </a:r>
            <a:r>
              <a:rPr lang="en-US" sz="1200" dirty="0">
                <a:latin typeface="+mn-lt"/>
                <a:ea typeface="+mn-ea"/>
                <a:cs typeface="+mn-cs"/>
                <a:sym typeface="Calibri"/>
              </a:rPr>
              <a:t>- gently twist within the cervix to see if strings will catch and be removed this way</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US recommended prior to any intrauterine procedure to confirm IUD in uterus</a:t>
            </a:r>
            <a:endParaRPr lang="en-US" sz="1200" dirty="0"/>
          </a:p>
          <a:p>
            <a:pPr marL="171450" lvl="0" indent="-171450" algn="l" rtl="0">
              <a:spcBef>
                <a:spcPts val="0"/>
              </a:spcBef>
              <a:spcAft>
                <a:spcPts val="0"/>
              </a:spcAft>
              <a:buSzPts val="1200"/>
              <a:buFont typeface="Arial" panose="020B0604020202020204" pitchFamily="34" charset="0"/>
              <a:buChar char="•"/>
            </a:pPr>
            <a:r>
              <a:rPr lang="en-US" sz="1200" dirty="0">
                <a:latin typeface="+mn-lt"/>
                <a:ea typeface="+mn-ea"/>
                <a:cs typeface="+mn-cs"/>
                <a:sym typeface="Calibri"/>
              </a:rPr>
              <a:t>Thread retrievers, IUD hooks, alligator forceps, MVA aspirator can all be trialed.  Consider premedicating with NSAIDs and paracervical block with lidocaine.  US guidance also helpful.  </a:t>
            </a:r>
            <a:endParaRPr lang="en-US" sz="1200" dirty="0"/>
          </a:p>
          <a:p>
            <a:endParaRPr lang="en-US" sz="1200" dirty="0"/>
          </a:p>
        </p:txBody>
      </p:sp>
    </p:spTree>
    <p:extLst>
      <p:ext uri="{BB962C8B-B14F-4D97-AF65-F5344CB8AC3E}">
        <p14:creationId xmlns:p14="http://schemas.microsoft.com/office/powerpoint/2010/main" val="3082635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Calibri"/>
                <a:ea typeface="Calibri"/>
                <a:cs typeface="Calibri"/>
                <a:sym typeface="Calibri"/>
              </a:rPr>
              <a:t>Photo Credit</a:t>
            </a:r>
            <a:r>
              <a:rPr lang="en-US" sz="1200" b="0" i="0" u="none" strike="noStrike" cap="none" dirty="0">
                <a:solidFill>
                  <a:srgbClr val="000000"/>
                </a:solidFill>
                <a:effectLst/>
                <a:latin typeface="+mn-lt"/>
                <a:ea typeface="+mn-ea"/>
                <a:cs typeface="+mn-cs"/>
                <a:sym typeface="Calibri"/>
              </a:rPr>
              <a:t>: https://</a:t>
            </a:r>
            <a:r>
              <a:rPr lang="en-US" sz="1200" b="0" i="0" u="none" strike="noStrike" cap="none" dirty="0" err="1">
                <a:solidFill>
                  <a:srgbClr val="000000"/>
                </a:solidFill>
                <a:effectLst/>
                <a:latin typeface="+mn-lt"/>
                <a:ea typeface="+mn-ea"/>
                <a:cs typeface="+mn-cs"/>
                <a:sym typeface="Calibri"/>
              </a:rPr>
              <a:t>www.dovepress.com</a:t>
            </a:r>
            <a:r>
              <a:rPr lang="en-US" sz="1200" b="0" i="0" u="none" strike="noStrike" cap="none" dirty="0">
                <a:solidFill>
                  <a:srgbClr val="000000"/>
                </a:solidFill>
                <a:effectLst/>
                <a:latin typeface="+mn-lt"/>
                <a:ea typeface="+mn-ea"/>
                <a:cs typeface="+mn-cs"/>
                <a:sym typeface="Calibri"/>
              </a:rPr>
              <a:t>/</a:t>
            </a:r>
            <a:endParaRPr lang="en-US" dirty="0"/>
          </a:p>
        </p:txBody>
      </p:sp>
    </p:spTree>
    <p:extLst>
      <p:ext uri="{BB962C8B-B14F-4D97-AF65-F5344CB8AC3E}">
        <p14:creationId xmlns:p14="http://schemas.microsoft.com/office/powerpoint/2010/main" val="3764499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Contraceptive Implant by Kristen Gee from </a:t>
            </a:r>
            <a:r>
              <a:rPr lang="en-US" dirty="0" err="1"/>
              <a:t>NounProject.com</a:t>
            </a:r>
            <a:endParaRPr lang="en-US" dirty="0"/>
          </a:p>
        </p:txBody>
      </p:sp>
    </p:spTree>
    <p:extLst>
      <p:ext uri="{BB962C8B-B14F-4D97-AF65-F5344CB8AC3E}">
        <p14:creationId xmlns:p14="http://schemas.microsoft.com/office/powerpoint/2010/main" val="198007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Proper positioning- Implant should now be placed below (NOT IN) the bicipital groove (have patient flex their arm while making marks for placement) to avoid nerves and vessels</a:t>
            </a:r>
          </a:p>
          <a:p>
            <a:pPr marL="171450" lvl="0" indent="-171450" algn="l" rtl="0">
              <a:spcBef>
                <a:spcPts val="0"/>
              </a:spcBef>
              <a:spcAft>
                <a:spcPts val="0"/>
              </a:spcAft>
              <a:buFont typeface="Arial" panose="020B0604020202020204" pitchFamily="34" charset="0"/>
              <a:buChar char="•"/>
            </a:pPr>
            <a:r>
              <a:rPr lang="en-US" dirty="0"/>
              <a:t>Be mindful of going to superficial or too deep when placing implant.  </a:t>
            </a:r>
          </a:p>
          <a:p>
            <a:pPr marL="171450" lvl="0" indent="-171450" algn="l" rtl="0">
              <a:spcBef>
                <a:spcPts val="0"/>
              </a:spcBef>
              <a:spcAft>
                <a:spcPts val="0"/>
              </a:spcAft>
              <a:buFont typeface="Arial" panose="020B0604020202020204" pitchFamily="34" charset="0"/>
              <a:buChar char="•"/>
            </a:pPr>
            <a:r>
              <a:rPr lang="en-US" dirty="0"/>
              <a:t>Anticipatory guidance to expect bruising helpful, use pressure bandage to try to prevent.  </a:t>
            </a:r>
          </a:p>
          <a:p>
            <a:pPr marL="171450" lvl="0" indent="-171450" algn="l" rtl="0">
              <a:spcBef>
                <a:spcPts val="0"/>
              </a:spcBef>
              <a:spcAft>
                <a:spcPts val="0"/>
              </a:spcAft>
              <a:buFont typeface="Arial" panose="020B0604020202020204" pitchFamily="34" charset="0"/>
              <a:buChar char="•"/>
            </a:pPr>
            <a:r>
              <a:rPr lang="en-US" dirty="0"/>
              <a:t>Insensitivity to lidocaine usually due to not waiting long enough – just use more and wait longer</a:t>
            </a:r>
          </a:p>
          <a:p>
            <a:pPr marL="171450" lvl="0" indent="-171450" algn="l" rtl="0">
              <a:spcBef>
                <a:spcPts val="0"/>
              </a:spcBef>
              <a:spcAft>
                <a:spcPts val="0"/>
              </a:spcAft>
              <a:buFont typeface="Arial" panose="020B0604020202020204" pitchFamily="34" charset="0"/>
              <a:buChar char="•"/>
            </a:pPr>
            <a:r>
              <a:rPr lang="en-US" dirty="0"/>
              <a:t>If lido not effective, wait longer and use full 5cc– the volume of fluid itself with lead to anesthesia</a:t>
            </a:r>
          </a:p>
          <a:p>
            <a:pPr marL="654050" lvl="1" indent="-171450" algn="l" rtl="0">
              <a:spcBef>
                <a:spcPts val="0"/>
              </a:spcBef>
              <a:spcAft>
                <a:spcPts val="0"/>
              </a:spcAft>
              <a:buSzPts val="1200"/>
              <a:buFont typeface="Arial" panose="020B0604020202020204" pitchFamily="34" charset="0"/>
              <a:buChar char="•"/>
            </a:pPr>
            <a:r>
              <a:rPr lang="en-US" dirty="0"/>
              <a:t>Onset of injected lidocaine 1% &lt;2min Achar S, Kundu S. Principles of office anesthesia: part I. Infiltrative anesthesia. Am Fam Physician. 2002 Jul 1;66(1):91-4. PMID: 12126036.</a:t>
            </a:r>
          </a:p>
          <a:p>
            <a:pPr marL="654050" lvl="1" indent="-171450" algn="l" rtl="0">
              <a:spcBef>
                <a:spcPts val="0"/>
              </a:spcBef>
              <a:spcAft>
                <a:spcPts val="0"/>
              </a:spcAft>
              <a:buSzPts val="1200"/>
              <a:buFont typeface="Arial" panose="020B0604020202020204" pitchFamily="34" charset="0"/>
              <a:buChar char="•"/>
            </a:pPr>
            <a:r>
              <a:rPr lang="en-US" dirty="0"/>
              <a:t>Onset of topical lidocaine 2.5% = 10-30m Kundu S, Achar S. Principles of office anesthesia: part II. Topical anesthesia. Am Fam Physician. 2002 Jul 1;66(1):99-102. PMID: 12126037.</a:t>
            </a:r>
          </a:p>
          <a:p>
            <a:pPr marL="171450" lvl="0" indent="-171450" algn="l" rtl="0">
              <a:spcBef>
                <a:spcPts val="0"/>
              </a:spcBef>
              <a:spcAft>
                <a:spcPts val="0"/>
              </a:spcAft>
              <a:buFont typeface="Arial" panose="020B0604020202020204" pitchFamily="34" charset="0"/>
              <a:buChar char="•"/>
            </a:pPr>
            <a:r>
              <a:rPr lang="en-US" dirty="0"/>
              <a:t>Pt counseling important “You’ll be numb/You won’t feel anything.” Vs “You’ll feel pressure (me touching you) but not sharp pain.”</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dirty="0"/>
              <a:t>Image Credit: Nexplanon</a:t>
            </a:r>
          </a:p>
        </p:txBody>
      </p:sp>
    </p:spTree>
    <p:extLst>
      <p:ext uri="{BB962C8B-B14F-4D97-AF65-F5344CB8AC3E}">
        <p14:creationId xmlns:p14="http://schemas.microsoft.com/office/powerpoint/2010/main" val="765552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panose="020B0604020202020204" pitchFamily="34" charset="0"/>
              <a:buChar char="•"/>
              <a:tabLst/>
              <a:defRPr/>
            </a:pPr>
            <a:r>
              <a:rPr lang="en-US" sz="2400" b="0" i="0" u="sng" strike="noStrike" cap="none" dirty="0">
                <a:solidFill>
                  <a:srgbClr val="0000FF"/>
                </a:solidFill>
                <a:latin typeface="+mn-lt"/>
                <a:ea typeface="+mn-ea"/>
                <a:cs typeface="+mn-cs"/>
                <a:sym typeface="Calibri"/>
                <a:hlinkClick r:id="rId3">
                  <a:extLst>
                    <a:ext uri="{A12FA001-AC4F-418D-AE19-62706E023703}">
                      <ahyp:hlinkClr xmlns:ahyp="http://schemas.microsoft.com/office/drawing/2018/hyperlinkcolor" val="tx"/>
                    </a:ext>
                  </a:extLst>
                </a:hlinkClick>
              </a:rPr>
              <a:t>https://youtu.be/opnXt3m2Nno?t=92</a:t>
            </a:r>
            <a:endParaRPr lang="en-US" dirty="0"/>
          </a:p>
          <a:p>
            <a:pPr rtl="0">
              <a:buFont typeface="Arial" panose="020B0604020202020204" pitchFamily="34" charset="0"/>
              <a:buChar char="•"/>
            </a:pPr>
            <a:r>
              <a:rPr lang="en-US" dirty="0"/>
              <a:t>Image has link embedded</a:t>
            </a:r>
          </a:p>
          <a:p>
            <a:endParaRPr lang="en-US" dirty="0"/>
          </a:p>
          <a:p>
            <a:r>
              <a:rPr lang="en-US" dirty="0"/>
              <a:t>Image Credit: https://</a:t>
            </a:r>
            <a:r>
              <a:rPr lang="en-US" dirty="0" err="1"/>
              <a:t>www.merck.com</a:t>
            </a:r>
            <a:r>
              <a:rPr lang="en-US" dirty="0"/>
              <a:t>/</a:t>
            </a:r>
          </a:p>
        </p:txBody>
      </p:sp>
    </p:spTree>
    <p:extLst>
      <p:ext uri="{BB962C8B-B14F-4D97-AF65-F5344CB8AC3E}">
        <p14:creationId xmlns:p14="http://schemas.microsoft.com/office/powerpoint/2010/main" val="373156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Broken device- try to remove from the middle to make 1 incision for both parts. Still effective, if </a:t>
            </a:r>
            <a:r>
              <a:rPr lang="en-US" dirty="0" err="1"/>
              <a:t>pt</a:t>
            </a:r>
            <a:r>
              <a:rPr lang="en-US" dirty="0"/>
              <a:t> wants to keep it they can (though package info says to remove)</a:t>
            </a:r>
          </a:p>
        </p:txBody>
      </p:sp>
    </p:spTree>
    <p:extLst>
      <p:ext uri="{BB962C8B-B14F-4D97-AF65-F5344CB8AC3E}">
        <p14:creationId xmlns:p14="http://schemas.microsoft.com/office/powerpoint/2010/main" val="3491050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mn-lt"/>
                <a:ea typeface="+mn-ea"/>
                <a:cs typeface="+mn-cs"/>
                <a:sym typeface="Calibri"/>
              </a:rPr>
              <a:t>Taken from the Nexplanon website: </a:t>
            </a:r>
            <a:endParaRPr lang="en-US" sz="1200" dirty="0"/>
          </a:p>
          <a:p>
            <a:pPr marL="0" lvl="0" indent="0" algn="l" rtl="0">
              <a:spcBef>
                <a:spcPts val="0"/>
              </a:spcBef>
              <a:spcAft>
                <a:spcPts val="0"/>
              </a:spcAft>
              <a:buNone/>
            </a:pPr>
            <a:r>
              <a:rPr lang="en-US" sz="1200" dirty="0">
                <a:latin typeface="+mn-lt"/>
                <a:ea typeface="+mn-ea"/>
                <a:cs typeface="+mn-cs"/>
                <a:sym typeface="Calibri"/>
              </a:rPr>
              <a:t>Given the radiopaque nature of the implant, suitable methods for localization are two-dimensional X-ray and X-ray computerized tomography (CT scan). Ultrasound scanning (USS) with a high-frequency linear array transducer (10 MHz or greater) or magnetic resonance imaging (MRI) may be used. If these methods fail, call the Merck National Service Center at 1-877-888-4231 for information on the procedure for measuring </a:t>
            </a:r>
            <a:r>
              <a:rPr lang="en-US" sz="1200" dirty="0" err="1">
                <a:latin typeface="+mn-lt"/>
                <a:ea typeface="+mn-ea"/>
                <a:cs typeface="+mn-cs"/>
                <a:sym typeface="Calibri"/>
              </a:rPr>
              <a:t>etonogestrel</a:t>
            </a:r>
            <a:r>
              <a:rPr lang="en-US" sz="1200" dirty="0">
                <a:latin typeface="+mn-lt"/>
                <a:ea typeface="+mn-ea"/>
                <a:cs typeface="+mn-cs"/>
                <a:sym typeface="Calibri"/>
              </a:rPr>
              <a:t> blood levels which can be used for verification of the presence of the implant. </a:t>
            </a:r>
          </a:p>
          <a:p>
            <a:pPr marL="0" lvl="0" indent="0" algn="l" rtl="0">
              <a:spcBef>
                <a:spcPts val="0"/>
              </a:spcBef>
              <a:spcAft>
                <a:spcPts val="0"/>
              </a:spcAft>
              <a:buNone/>
            </a:pPr>
            <a:endParaRPr lang="en-US" sz="1200" dirty="0">
              <a:latin typeface="+mn-lt"/>
              <a:ea typeface="+mn-ea"/>
              <a:cs typeface="+mn-cs"/>
              <a:sym typeface="Calibri"/>
            </a:endParaRPr>
          </a:p>
          <a:p>
            <a:br>
              <a:rPr lang="en-US" sz="1200" dirty="0"/>
            </a:br>
            <a:endParaRPr lang="en-US" sz="1200" dirty="0"/>
          </a:p>
        </p:txBody>
      </p:sp>
    </p:spTree>
    <p:extLst>
      <p:ext uri="{BB962C8B-B14F-4D97-AF65-F5344CB8AC3E}">
        <p14:creationId xmlns:p14="http://schemas.microsoft.com/office/powerpoint/2010/main" val="2085963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Incision is made over the middle of the device</a:t>
            </a:r>
          </a:p>
          <a:p>
            <a:pPr marL="0" lvl="0" indent="0" algn="l" rtl="0">
              <a:lnSpc>
                <a:spcPct val="80000"/>
              </a:lnSpc>
              <a:spcBef>
                <a:spcPts val="0"/>
              </a:spcBef>
              <a:spcAft>
                <a:spcPts val="0"/>
              </a:spcAft>
              <a:buNone/>
            </a:pPr>
            <a:endParaRPr lang="en-US" sz="2400" dirty="0">
              <a:latin typeface="+mn-lt"/>
              <a:ea typeface="+mn-ea"/>
              <a:cs typeface="+mn-cs"/>
              <a:sym typeface="Calibri"/>
            </a:endParaRPr>
          </a:p>
          <a:p>
            <a:endParaRPr lang="en-US" dirty="0"/>
          </a:p>
        </p:txBody>
      </p:sp>
    </p:spTree>
    <p:extLst>
      <p:ext uri="{BB962C8B-B14F-4D97-AF65-F5344CB8AC3E}">
        <p14:creationId xmlns:p14="http://schemas.microsoft.com/office/powerpoint/2010/main" val="3990553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After dissection, the implant is grabbed by the vas clamp and then stabilized by a hemostat</a:t>
            </a:r>
          </a:p>
          <a:p>
            <a:pPr rtl="0"/>
            <a:endParaRPr lang="en-US" dirty="0"/>
          </a:p>
        </p:txBody>
      </p:sp>
    </p:spTree>
    <p:extLst>
      <p:ext uri="{BB962C8B-B14F-4D97-AF65-F5344CB8AC3E}">
        <p14:creationId xmlns:p14="http://schemas.microsoft.com/office/powerpoint/2010/main" val="395365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Pts need more anticipatory guidance than “you’ll have irregular bleeding” or “you’ll have some spotting”</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Remember that patients have values around menstrual bleeding. </a:t>
            </a:r>
          </a:p>
          <a:p>
            <a:pPr lvl="0"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Ex. While it can be helpful to inform someone that amenorrhea while on contraception is safe, it’s important to respect whether or not patients are comfortable with that</a:t>
            </a:r>
          </a:p>
          <a:p>
            <a:pPr rtl="0" fontAlgn="base">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 patients how they would feel if different bleeding patterns were to happen</a:t>
            </a: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marL="228600" indent="0" rtl="0">
              <a:buFont typeface="Arial" panose="020B0604020202020204" pitchFamily="34" charset="0"/>
              <a:buNone/>
            </a:pPr>
            <a:r>
              <a:rPr lang="en-US" sz="1200" b="0" i="0" u="none" strike="noStrike" cap="none" dirty="0">
                <a:solidFill>
                  <a:srgbClr val="000000"/>
                </a:solidFill>
                <a:effectLst/>
                <a:latin typeface="+mn-lt"/>
                <a:ea typeface="+mn-ea"/>
                <a:cs typeface="+mn-cs"/>
                <a:sym typeface="Calibri"/>
              </a:rPr>
              <a:t>Citation: Rademacher KH, </a:t>
            </a:r>
            <a:r>
              <a:rPr lang="en-US" sz="1200" b="0" i="0" u="none" strike="noStrike" cap="none" dirty="0" err="1">
                <a:solidFill>
                  <a:srgbClr val="000000"/>
                </a:solidFill>
                <a:effectLst/>
                <a:latin typeface="+mn-lt"/>
                <a:ea typeface="+mn-ea"/>
                <a:cs typeface="+mn-cs"/>
                <a:sym typeface="Calibri"/>
              </a:rPr>
              <a:t>Sergison</a:t>
            </a:r>
            <a:r>
              <a:rPr lang="en-US" sz="1200" b="0" i="0" u="none" strike="noStrike" cap="none" dirty="0">
                <a:solidFill>
                  <a:srgbClr val="000000"/>
                </a:solidFill>
                <a:effectLst/>
                <a:latin typeface="+mn-lt"/>
                <a:ea typeface="+mn-ea"/>
                <a:cs typeface="+mn-cs"/>
                <a:sym typeface="Calibri"/>
              </a:rPr>
              <a:t> J, </a:t>
            </a:r>
            <a:r>
              <a:rPr lang="en-US" sz="1200" b="0" i="0" u="none" strike="noStrike" cap="none" dirty="0" err="1">
                <a:solidFill>
                  <a:srgbClr val="000000"/>
                </a:solidFill>
                <a:effectLst/>
                <a:latin typeface="+mn-lt"/>
                <a:ea typeface="+mn-ea"/>
                <a:cs typeface="+mn-cs"/>
                <a:sym typeface="Calibri"/>
              </a:rPr>
              <a:t>Glish</a:t>
            </a:r>
            <a:r>
              <a:rPr lang="en-US" sz="1200" b="0" i="0" u="none" strike="noStrike" cap="none" dirty="0">
                <a:solidFill>
                  <a:srgbClr val="000000"/>
                </a:solidFill>
                <a:effectLst/>
                <a:latin typeface="+mn-lt"/>
                <a:ea typeface="+mn-ea"/>
                <a:cs typeface="+mn-cs"/>
                <a:sym typeface="Calibri"/>
              </a:rPr>
              <a:t> L, et al. Menstrual Bleeding Changes Are NORMAL: Proposed Counseling Tool to Address Common Reasons for Non-Use and Discontinuation of Contraception. Glob Health Sci </a:t>
            </a:r>
            <a:r>
              <a:rPr lang="en-US" sz="1200" b="0" i="0" u="none" strike="noStrike" cap="none" dirty="0" err="1">
                <a:solidFill>
                  <a:srgbClr val="000000"/>
                </a:solidFill>
                <a:effectLst/>
                <a:latin typeface="+mn-lt"/>
                <a:ea typeface="+mn-ea"/>
                <a:cs typeface="+mn-cs"/>
                <a:sym typeface="Calibri"/>
              </a:rPr>
              <a:t>Pract</a:t>
            </a:r>
            <a:r>
              <a:rPr lang="en-US" sz="1200" b="0" i="0" u="none" strike="noStrike" cap="none" dirty="0">
                <a:solidFill>
                  <a:srgbClr val="000000"/>
                </a:solidFill>
                <a:effectLst/>
                <a:latin typeface="+mn-lt"/>
                <a:ea typeface="+mn-ea"/>
                <a:cs typeface="+mn-cs"/>
                <a:sym typeface="Calibri"/>
              </a:rPr>
              <a:t>. 2018;6(3):603-610. Published 2018 Oct 4. doi:10.9745/GHSP-D-18-00093</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4224344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r>
              <a:rPr lang="en-US" dirty="0"/>
              <a:t>Adhesions scraped away with a scalpel or scissor.</a:t>
            </a:r>
          </a:p>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dirty="0"/>
          </a:p>
        </p:txBody>
      </p:sp>
    </p:spTree>
    <p:extLst>
      <p:ext uri="{BB962C8B-B14F-4D97-AF65-F5344CB8AC3E}">
        <p14:creationId xmlns:p14="http://schemas.microsoft.com/office/powerpoint/2010/main" val="317082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latin typeface="+mn-lt"/>
                <a:ea typeface="+mn-ea"/>
                <a:cs typeface="+mn-cs"/>
                <a:sym typeface="Calibri"/>
              </a:rPr>
              <a:t>Make sure to thoroughly palpate a person’s upper arm</a:t>
            </a:r>
            <a:endParaRPr lang="en-US" dirty="0"/>
          </a:p>
          <a:p>
            <a:pPr marL="0" lvl="0" indent="0" algn="l" rtl="0">
              <a:spcBef>
                <a:spcPts val="0"/>
              </a:spcBef>
              <a:spcAft>
                <a:spcPts val="0"/>
              </a:spcAft>
              <a:buNone/>
            </a:pPr>
            <a:r>
              <a:rPr lang="en-US" sz="2400" dirty="0">
                <a:latin typeface="+mn-lt"/>
                <a:ea typeface="+mn-ea"/>
                <a:cs typeface="+mn-cs"/>
                <a:sym typeface="Calibri"/>
              </a:rPr>
              <a:t>Ask pts if it was placed outside of the US</a:t>
            </a:r>
            <a:endParaRPr lang="en-US" dirty="0"/>
          </a:p>
          <a:p>
            <a:pPr marL="0" lvl="0" indent="0" algn="l" rtl="0">
              <a:spcBef>
                <a:spcPts val="0"/>
              </a:spcBef>
              <a:spcAft>
                <a:spcPts val="0"/>
              </a:spcAft>
              <a:buNone/>
            </a:pPr>
            <a:r>
              <a:rPr lang="en-US" sz="2400" dirty="0">
                <a:latin typeface="+mn-lt"/>
                <a:ea typeface="+mn-ea"/>
                <a:cs typeface="+mn-cs"/>
                <a:sym typeface="Calibri"/>
              </a:rPr>
              <a:t>Usually implanted so that they can be removed through one incision</a:t>
            </a:r>
            <a:endParaRPr lang="en-US" dirty="0"/>
          </a:p>
          <a:p>
            <a:pPr marL="0" lvl="0" indent="0" algn="l" rtl="0">
              <a:spcBef>
                <a:spcPts val="0"/>
              </a:spcBef>
              <a:spcAft>
                <a:spcPts val="0"/>
              </a:spcAft>
              <a:buNone/>
            </a:pPr>
            <a:endParaRPr lang="en-US" sz="2400" dirty="0">
              <a:latin typeface="+mn-lt"/>
              <a:ea typeface="+mn-ea"/>
              <a:cs typeface="+mn-cs"/>
              <a:sym typeface="Calibri"/>
            </a:endParaRPr>
          </a:p>
          <a:p>
            <a:pPr marL="0" lvl="0" indent="0" algn="l" rtl="0">
              <a:spcBef>
                <a:spcPts val="0"/>
              </a:spcBef>
              <a:spcAft>
                <a:spcPts val="0"/>
              </a:spcAft>
              <a:buNone/>
            </a:pPr>
            <a:r>
              <a:rPr lang="en-US" sz="2400" dirty="0">
                <a:latin typeface="+mn-lt"/>
                <a:ea typeface="+mn-ea"/>
                <a:cs typeface="+mn-cs"/>
                <a:sym typeface="Calibri"/>
              </a:rPr>
              <a:t>Rowlands, Sam &amp; Searle, Stephen. (2014). Contraceptive implants: current perspectives. Open Access Journal of Contraception. 2014. 73. 10.2147/OAJC.S55968. </a:t>
            </a:r>
            <a:endParaRPr lang="en-US" dirty="0"/>
          </a:p>
          <a:p>
            <a:pPr rtl="0"/>
            <a:endParaRPr lang="en-US" dirty="0"/>
          </a:p>
        </p:txBody>
      </p:sp>
    </p:spTree>
    <p:extLst>
      <p:ext uri="{BB962C8B-B14F-4D97-AF65-F5344CB8AC3E}">
        <p14:creationId xmlns:p14="http://schemas.microsoft.com/office/powerpoint/2010/main" val="707765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80000"/>
              </a:lnSpc>
              <a:spcBef>
                <a:spcPts val="0"/>
              </a:spcBef>
              <a:spcAft>
                <a:spcPts val="0"/>
              </a:spcAft>
              <a:buClr>
                <a:srgbClr val="000000"/>
              </a:buClr>
              <a:buSzPts val="1400"/>
              <a:buFont typeface="Arial" panose="020B0604020202020204" pitchFamily="34" charset="0"/>
              <a:buChar char="•"/>
              <a:tabLst/>
              <a:defRPr/>
            </a:pPr>
            <a:r>
              <a:rPr lang="en-US" dirty="0"/>
              <a:t>Optional video on modeling patient-centered counseling</a:t>
            </a: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Highest efficacy should not be the only factor that guides contraceptive counseling and decision-making, unless it’s what the patient is looking for in their birth control. </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Watch part of video to model patient-centered contraceptive counseling </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 What did you notice about this contraceptive counseling example? How did the clinician model patient-centeredness?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Asks </a:t>
            </a:r>
            <a:r>
              <a:rPr lang="en-US" sz="1200" b="0" i="0" u="none" strike="noStrike" cap="none" dirty="0" err="1">
                <a:solidFill>
                  <a:srgbClr val="000000"/>
                </a:solidFill>
                <a:effectLst/>
                <a:latin typeface="+mn-lt"/>
                <a:ea typeface="+mn-ea"/>
                <a:cs typeface="+mn-cs"/>
                <a:sym typeface="Calibri"/>
              </a:rPr>
              <a:t>pt</a:t>
            </a:r>
            <a:r>
              <a:rPr lang="en-US" sz="1200" b="0" i="0" u="none" strike="noStrike" cap="none" dirty="0">
                <a:solidFill>
                  <a:srgbClr val="000000"/>
                </a:solidFill>
                <a:effectLst/>
                <a:latin typeface="+mn-lt"/>
                <a:ea typeface="+mn-ea"/>
                <a:cs typeface="+mn-cs"/>
                <a:sym typeface="Calibri"/>
              </a:rPr>
              <a:t> questions about what matters in birth control method </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Counsel on removing IUD at any time</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Provider talking to other provider about removing IUD “early”</a:t>
            </a:r>
            <a:endParaRPr lang="en-US" b="0" dirty="0">
              <a:effectLst/>
            </a:endParaRPr>
          </a:p>
          <a:p>
            <a:pPr lvl="1"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Advanced EC Rx offered</a:t>
            </a:r>
            <a:endParaRPr lang="en-US" b="0" dirty="0">
              <a:effectLst/>
            </a:endParaRPr>
          </a:p>
          <a:p>
            <a:pPr rtl="0"/>
            <a:endParaRPr lang="en-US" sz="1200" b="1"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Source: </a:t>
            </a: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Contraceptive Counseling: Patient/Provider Perspectives: Get LARC. Accessed: https://</a:t>
            </a:r>
            <a:r>
              <a:rPr lang="en-US" sz="1200" b="0" i="0" u="none" strike="noStrike" cap="none" dirty="0" err="1">
                <a:solidFill>
                  <a:srgbClr val="000000"/>
                </a:solidFill>
                <a:effectLst/>
                <a:latin typeface="+mn-lt"/>
                <a:ea typeface="+mn-ea"/>
                <a:cs typeface="+mn-cs"/>
                <a:sym typeface="Calibri"/>
              </a:rPr>
              <a:t>www.youtube.com</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watch?v</a:t>
            </a:r>
            <a:r>
              <a:rPr lang="en-US" sz="1200" b="0" i="0" u="none" strike="noStrike" cap="none" dirty="0">
                <a:solidFill>
                  <a:srgbClr val="000000"/>
                </a:solidFill>
                <a:effectLst/>
                <a:latin typeface="+mn-lt"/>
                <a:ea typeface="+mn-ea"/>
                <a:cs typeface="+mn-cs"/>
                <a:sym typeface="Calibri"/>
              </a:rPr>
              <a:t>=OP9klE0JLLU.  Published June 12, 2017.  </a:t>
            </a:r>
            <a:endParaRPr lang="en-US" b="0" dirty="0">
              <a:effectLst/>
            </a:endParaRPr>
          </a:p>
          <a:p>
            <a:br>
              <a:rPr lang="en-US" dirty="0"/>
            </a:br>
            <a:endParaRPr lang="en-US" dirty="0"/>
          </a:p>
        </p:txBody>
      </p:sp>
    </p:spTree>
    <p:extLst>
      <p:ext uri="{BB962C8B-B14F-4D97-AF65-F5344CB8AC3E}">
        <p14:creationId xmlns:p14="http://schemas.microsoft.com/office/powerpoint/2010/main" val="4237691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308" indent="-428626">
              <a:spcBef>
                <a:spcPts val="376"/>
              </a:spcBef>
              <a:buSzPct val="100000"/>
              <a:buFont typeface="Arial" panose="020B0604020202020204" pitchFamily="34" charset="0"/>
              <a:buChar char="•"/>
            </a:pPr>
            <a:r>
              <a:rPr lang="en-US" sz="2400" dirty="0">
                <a:solidFill>
                  <a:schemeClr val="bg2"/>
                </a:solidFill>
              </a:rPr>
              <a:t>“Pop out” Implant removal technique:  </a:t>
            </a:r>
            <a:r>
              <a:rPr lang="en-US" sz="2400" dirty="0">
                <a:solidFill>
                  <a:schemeClr val="accent3"/>
                </a:solidFill>
                <a:hlinkClick r:id="rId3">
                  <a:extLst>
                    <a:ext uri="{A12FA001-AC4F-418D-AE19-62706E023703}">
                      <ahyp:hlinkClr xmlns:ahyp="http://schemas.microsoft.com/office/drawing/2018/hyperlinkcolor" val="tx"/>
                    </a:ext>
                  </a:extLst>
                </a:hlinkClick>
              </a:rPr>
              <a:t>https://youtu.be/opnXt3m2Nno?t=92</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Liletta insertion video (this link doesn’t always work, you may have to google “Liletta insertion video”:  </a:t>
            </a:r>
            <a:r>
              <a:rPr lang="en-US" sz="2400" dirty="0">
                <a:solidFill>
                  <a:schemeClr val="accent3"/>
                </a:solidFill>
                <a:hlinkClick r:id="rId4">
                  <a:extLst>
                    <a:ext uri="{A12FA001-AC4F-418D-AE19-62706E023703}">
                      <ahyp:hlinkClr xmlns:ahyp="http://schemas.microsoft.com/office/drawing/2018/hyperlinkcolor" val="tx"/>
                    </a:ext>
                  </a:extLst>
                </a:hlinkClick>
              </a:rPr>
              <a:t>https://www.lilettahcp.com/iud-product-features - insertion-video</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ARHP Copper IUD insertion video: </a:t>
            </a:r>
            <a:r>
              <a:rPr lang="en-US" sz="2400" dirty="0">
                <a:solidFill>
                  <a:schemeClr val="accent3"/>
                </a:solidFill>
                <a:hlinkClick r:id="rId5">
                  <a:extLst>
                    <a:ext uri="{A12FA001-AC4F-418D-AE19-62706E023703}">
                      <ahyp:hlinkClr xmlns:ahyp="http://schemas.microsoft.com/office/drawing/2018/hyperlinkcolor" val="tx"/>
                    </a:ext>
                  </a:extLst>
                </a:hlinkClick>
              </a:rPr>
              <a:t>https://www.youtube.com/watch?v=FuPFbgSm0QQ</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ARHP Mirena IUS insertion video: </a:t>
            </a:r>
            <a:r>
              <a:rPr lang="en-US" sz="2400" dirty="0">
                <a:solidFill>
                  <a:schemeClr val="accent3"/>
                </a:solidFill>
                <a:hlinkClick r:id="rId6">
                  <a:extLst>
                    <a:ext uri="{A12FA001-AC4F-418D-AE19-62706E023703}">
                      <ahyp:hlinkClr xmlns:ahyp="http://schemas.microsoft.com/office/drawing/2018/hyperlinkcolor" val="tx"/>
                    </a:ext>
                  </a:extLst>
                </a:hlinkClick>
              </a:rPr>
              <a:t>https://www.youtube.com/watch?v=hlfV8tKgw6E</a:t>
            </a:r>
            <a:endParaRPr lang="en-US" sz="2400" dirty="0">
              <a:solidFill>
                <a:schemeClr val="accent3"/>
              </a:solidFill>
            </a:endParaRPr>
          </a:p>
          <a:p>
            <a:pPr marL="184308" indent="-428626">
              <a:spcBef>
                <a:spcPts val="376"/>
              </a:spcBef>
              <a:buSzPct val="100000"/>
              <a:buFont typeface="Arial" panose="020B0604020202020204" pitchFamily="34" charset="0"/>
              <a:buChar char="•"/>
            </a:pPr>
            <a:r>
              <a:rPr lang="en-US" sz="2400" dirty="0">
                <a:solidFill>
                  <a:schemeClr val="bg2"/>
                </a:solidFill>
              </a:rPr>
              <a:t>Implant insertion video: </a:t>
            </a:r>
            <a:r>
              <a:rPr lang="en-US" sz="2400" dirty="0">
                <a:solidFill>
                  <a:schemeClr val="accent3"/>
                </a:solidFill>
                <a:hlinkClick r:id="rId7">
                  <a:extLst>
                    <a:ext uri="{A12FA001-AC4F-418D-AE19-62706E023703}">
                      <ahyp:hlinkClr xmlns:ahyp="http://schemas.microsoft.com/office/drawing/2018/hyperlinkcolor" val="tx"/>
                    </a:ext>
                  </a:extLst>
                </a:hlinkClick>
              </a:rPr>
              <a:t>https://www.acog.org/programs/long-acting-reversible-contraception-larc/video-series/insertion/implant-insertion</a:t>
            </a:r>
            <a:endParaRPr lang="en-US" sz="2400" dirty="0">
              <a:solidFill>
                <a:schemeClr val="accent3"/>
              </a:solidFill>
            </a:endParaRPr>
          </a:p>
          <a:p>
            <a:endParaRPr lang="en-US" dirty="0"/>
          </a:p>
        </p:txBody>
      </p:sp>
    </p:spTree>
    <p:extLst>
      <p:ext uri="{BB962C8B-B14F-4D97-AF65-F5344CB8AC3E}">
        <p14:creationId xmlns:p14="http://schemas.microsoft.com/office/powerpoint/2010/main" val="1327481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308" indent="-428626">
              <a:spcBef>
                <a:spcPts val="376"/>
              </a:spcBef>
              <a:buSzPct val="100000"/>
              <a:buFont typeface="Arial" panose="020B0604020202020204" pitchFamily="34" charset="0"/>
              <a:buChar char="•"/>
            </a:pPr>
            <a:r>
              <a:rPr lang="en-US" sz="2400" dirty="0">
                <a:solidFill>
                  <a:schemeClr val="bg2"/>
                </a:solidFill>
              </a:rPr>
              <a:t>Patient education on choosing between IUDs: </a:t>
            </a:r>
            <a:r>
              <a:rPr lang="en-US" sz="2400" dirty="0">
                <a:solidFill>
                  <a:schemeClr val="bg2"/>
                </a:solidFill>
                <a:hlinkClick r:id="rId3"/>
              </a:rPr>
              <a:t>http://www.reproductiveaccess.org/resource/iud-facts/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Patient education on implants: </a:t>
            </a:r>
            <a:r>
              <a:rPr lang="en-US" sz="2400" dirty="0">
                <a:solidFill>
                  <a:schemeClr val="bg2"/>
                </a:solidFill>
                <a:hlinkClick r:id="rId4"/>
              </a:rPr>
              <a:t>http://www.reproductiveaccess.org/resource/progestin-implant/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progestin IUD is placed: </a:t>
            </a:r>
            <a:r>
              <a:rPr lang="en-US" sz="2400" dirty="0">
                <a:solidFill>
                  <a:schemeClr val="bg2"/>
                </a:solidFill>
                <a:hlinkClick r:id="rId5"/>
              </a:rPr>
              <a:t>http://www.reproductiveaccess.org/resource/progestin-iud-user-guide/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copper IUD is placed: </a:t>
            </a:r>
            <a:r>
              <a:rPr lang="en-US" sz="2400" dirty="0">
                <a:solidFill>
                  <a:schemeClr val="bg2"/>
                </a:solidFill>
                <a:hlinkClick r:id="rId6"/>
              </a:rPr>
              <a:t>http://www.reproductiveaccess.org/resource/copper-iud-user-guide</a:t>
            </a:r>
            <a:r>
              <a:rPr lang="en-US" sz="2400" dirty="0">
                <a:solidFill>
                  <a:schemeClr val="bg2"/>
                </a:solidFill>
              </a:rPr>
              <a:t>/ </a:t>
            </a:r>
          </a:p>
          <a:p>
            <a:pPr marL="184308" indent="-428626">
              <a:spcBef>
                <a:spcPts val="376"/>
              </a:spcBef>
              <a:buSzPct val="100000"/>
              <a:buFont typeface="Arial" panose="020B0604020202020204" pitchFamily="34" charset="0"/>
              <a:buChar char="•"/>
            </a:pPr>
            <a:r>
              <a:rPr lang="en-US" sz="2400" dirty="0">
                <a:solidFill>
                  <a:schemeClr val="bg2"/>
                </a:solidFill>
              </a:rPr>
              <a:t>Take home information sheet after implant is placed: </a:t>
            </a:r>
            <a:r>
              <a:rPr lang="en-US" sz="2400" dirty="0">
                <a:solidFill>
                  <a:schemeClr val="bg2"/>
                </a:solidFill>
                <a:hlinkClick r:id="rId7"/>
              </a:rPr>
              <a:t>http://www.reproductiveaccess.org/resource/progestin-implant-user-guide/ </a:t>
            </a:r>
            <a:endParaRPr lang="en-US" sz="2400" dirty="0">
              <a:solidFill>
                <a:schemeClr val="bg2"/>
              </a:solidFill>
            </a:endParaRPr>
          </a:p>
          <a:p>
            <a:pPr marL="184308" indent="-428626">
              <a:spcBef>
                <a:spcPts val="376"/>
              </a:spcBef>
              <a:buSzPct val="100000"/>
              <a:buFont typeface="Arial" panose="020B0604020202020204" pitchFamily="34" charset="0"/>
              <a:buChar char="•"/>
            </a:pPr>
            <a:r>
              <a:rPr lang="en-US" sz="2400" dirty="0">
                <a:solidFill>
                  <a:schemeClr val="bg2"/>
                </a:solidFill>
              </a:rPr>
              <a:t>Website for patients, especially adolescents, on contraception: </a:t>
            </a:r>
            <a:r>
              <a:rPr lang="en-US" sz="2400" dirty="0">
                <a:solidFill>
                  <a:schemeClr val="bg2"/>
                </a:solidFill>
                <a:hlinkClick r:id="rId8"/>
              </a:rPr>
              <a:t>https://www.bedsider.org/</a:t>
            </a:r>
            <a:endParaRPr lang="en-US" sz="2400" dirty="0">
              <a:solidFill>
                <a:schemeClr val="bg2"/>
              </a:solidFill>
            </a:endParaRPr>
          </a:p>
          <a:p>
            <a:pPr marL="184308" indent="-428626">
              <a:spcBef>
                <a:spcPts val="376"/>
              </a:spcBef>
              <a:buSzPct val="100000"/>
              <a:buFont typeface="Arial" panose="020B0604020202020204" pitchFamily="34" charset="0"/>
              <a:buChar char="•"/>
            </a:pPr>
            <a:endParaRPr lang="en-US" sz="2400" dirty="0">
              <a:solidFill>
                <a:schemeClr val="bg2"/>
              </a:solidFill>
            </a:endParaRPr>
          </a:p>
          <a:p>
            <a:endParaRPr lang="en-US" dirty="0"/>
          </a:p>
        </p:txBody>
      </p:sp>
    </p:spTree>
    <p:extLst>
      <p:ext uri="{BB962C8B-B14F-4D97-AF65-F5344CB8AC3E}">
        <p14:creationId xmlns:p14="http://schemas.microsoft.com/office/powerpoint/2010/main" val="172911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List all LARC related resources</a:t>
            </a:r>
          </a:p>
        </p:txBody>
      </p:sp>
    </p:spTree>
    <p:extLst>
      <p:ext uri="{BB962C8B-B14F-4D97-AF65-F5344CB8AC3E}">
        <p14:creationId xmlns:p14="http://schemas.microsoft.com/office/powerpoint/2010/main" val="626542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374190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User-dependent contraceptive methods have higher pregnancy rates.</a:t>
            </a:r>
            <a:endParaRPr lang="en-US" sz="1200"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References:</a:t>
            </a:r>
            <a:endParaRPr lang="en-US" sz="1200" b="0" dirty="0">
              <a:effectLst/>
            </a:endParaRPr>
          </a:p>
          <a:p>
            <a:pPr rtl="0">
              <a:buFont typeface="Arial" panose="020B0604020202020204" pitchFamily="34" charset="0"/>
              <a:buChar char="•"/>
            </a:pPr>
            <a:r>
              <a:rPr lang="en-US" sz="1200" b="0" i="0" u="none" strike="noStrike" cap="none" dirty="0" err="1">
                <a:solidFill>
                  <a:srgbClr val="000000"/>
                </a:solidFill>
                <a:effectLst/>
                <a:latin typeface="+mn-lt"/>
                <a:ea typeface="+mn-ea"/>
                <a:cs typeface="+mn-cs"/>
                <a:sym typeface="Calibri"/>
              </a:rPr>
              <a:t>Sonfield</a:t>
            </a:r>
            <a:r>
              <a:rPr lang="en-US" sz="1200" b="0" i="0" u="none" strike="noStrike" cap="none" dirty="0">
                <a:solidFill>
                  <a:srgbClr val="000000"/>
                </a:solidFill>
                <a:effectLst/>
                <a:latin typeface="+mn-lt"/>
                <a:ea typeface="+mn-ea"/>
                <a:cs typeface="+mn-cs"/>
                <a:sym typeface="Calibri"/>
              </a:rPr>
              <a:t> A, </a:t>
            </a:r>
            <a:r>
              <a:rPr lang="en-US" sz="1200" b="0" i="0" u="none" strike="noStrike" cap="none" dirty="0" err="1">
                <a:solidFill>
                  <a:srgbClr val="000000"/>
                </a:solidFill>
                <a:effectLst/>
                <a:latin typeface="+mn-lt"/>
                <a:ea typeface="+mn-ea"/>
                <a:cs typeface="+mn-cs"/>
                <a:sym typeface="Calibri"/>
              </a:rPr>
              <a:t>Hasstedt</a:t>
            </a:r>
            <a:r>
              <a:rPr lang="en-US" sz="1200" b="0" i="0" u="none" strike="noStrike" cap="none" dirty="0">
                <a:solidFill>
                  <a:srgbClr val="000000"/>
                </a:solidFill>
                <a:effectLst/>
                <a:latin typeface="+mn-lt"/>
                <a:ea typeface="+mn-ea"/>
                <a:cs typeface="+mn-cs"/>
                <a:sym typeface="Calibri"/>
              </a:rPr>
              <a:t> K and Gold RB, </a:t>
            </a:r>
            <a:r>
              <a:rPr lang="en-US" sz="1200" b="0" i="1" u="sng" strike="noStrike" cap="none" dirty="0">
                <a:solidFill>
                  <a:srgbClr val="000000"/>
                </a:solidFill>
                <a:effectLst/>
                <a:latin typeface="+mn-lt"/>
                <a:ea typeface="+mn-ea"/>
                <a:cs typeface="+mn-cs"/>
                <a:sym typeface="Calibri"/>
                <a:hlinkClick r:id="rId3"/>
              </a:rPr>
              <a:t>Moving Forward: Family Planning in the Era of Health Reform</a:t>
            </a:r>
            <a:r>
              <a:rPr lang="en-US" sz="1200" b="0" i="0" u="none" strike="noStrike" cap="none" dirty="0">
                <a:solidFill>
                  <a:srgbClr val="000000"/>
                </a:solidFill>
                <a:effectLst/>
                <a:latin typeface="+mn-lt"/>
                <a:ea typeface="+mn-ea"/>
                <a:cs typeface="+mn-cs"/>
                <a:sym typeface="Calibri"/>
              </a:rPr>
              <a:t>, New York: Guttmacher Institute, 2014.</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172190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IUD use among females 15-44, 2012 10% continued rise since 2002 (Guttmacher 2015)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Choice Project, St Louis: 58% baseline chose IUD (12% Paragard, 46% Mirena) (</a:t>
            </a:r>
            <a:r>
              <a:rPr lang="en-US" sz="1200" b="0" i="0" u="none" strike="noStrike" cap="none" dirty="0" err="1">
                <a:solidFill>
                  <a:srgbClr val="000000"/>
                </a:solidFill>
                <a:effectLst/>
                <a:latin typeface="+mn-lt"/>
                <a:ea typeface="+mn-ea"/>
                <a:cs typeface="+mn-cs"/>
                <a:sym typeface="Calibri"/>
              </a:rPr>
              <a:t>Peipert</a:t>
            </a:r>
            <a:r>
              <a:rPr lang="en-US" sz="1200" b="0" i="0" u="none" strike="noStrike" cap="none" dirty="0">
                <a:solidFill>
                  <a:srgbClr val="000000"/>
                </a:solidFill>
                <a:effectLst/>
                <a:latin typeface="+mn-lt"/>
                <a:ea typeface="+mn-ea"/>
                <a:cs typeface="+mn-cs"/>
                <a:sym typeface="Calibri"/>
              </a:rPr>
              <a:t>, 2012)</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LARC advocated as first-line by societies (ACOG, AAP, AAFP)</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With more IUD insertions, expect more challenges</a:t>
            </a:r>
            <a:endParaRPr lang="en-US" sz="1200"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Note for facilitator on gender inclusive language:</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We recognize that not only women can get pregnant. Instances in which gendered language is used is a reflection of the methods used by researchers when conducting studies.</a:t>
            </a:r>
            <a:br>
              <a:rPr lang="en-US" sz="1200" b="0" i="0" u="none" strike="noStrike" cap="none" dirty="0">
                <a:solidFill>
                  <a:srgbClr val="000000"/>
                </a:solidFill>
                <a:effectLst/>
                <a:latin typeface="+mn-lt"/>
                <a:ea typeface="+mn-ea"/>
                <a:cs typeface="+mn-cs"/>
                <a:sym typeface="Calibri"/>
              </a:rPr>
            </a:br>
            <a:br>
              <a:rPr lang="en-US" sz="1200" b="0" i="0" u="none" strike="noStrike" cap="none" dirty="0">
                <a:solidFill>
                  <a:srgbClr val="000000"/>
                </a:solidFill>
                <a:effectLst/>
                <a:latin typeface="+mn-lt"/>
                <a:ea typeface="+mn-ea"/>
                <a:cs typeface="+mn-cs"/>
                <a:sym typeface="Calibri"/>
              </a:rPr>
            </a:br>
            <a:endParaRPr lang="en-US" sz="1200" b="0" dirty="0">
              <a:effectLst/>
            </a:endParaRPr>
          </a:p>
          <a:p>
            <a:pPr rtl="0"/>
            <a:r>
              <a:rPr lang="en-US" sz="1200" b="1" i="0" u="sng" strike="noStrike" cap="none" dirty="0">
                <a:solidFill>
                  <a:srgbClr val="000000"/>
                </a:solidFill>
                <a:effectLst/>
                <a:latin typeface="+mn-lt"/>
                <a:ea typeface="+mn-ea"/>
                <a:cs typeface="+mn-cs"/>
                <a:sym typeface="Calibri"/>
              </a:rPr>
              <a:t>References:</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Guttmacher Institute.  Use of Long-Acting Reversible Contraceptive Methods Continues to Increase in the United States. Accessed: </a:t>
            </a:r>
            <a:r>
              <a:rPr lang="en-US" sz="1200" b="0" i="0" u="sng" strike="noStrike" cap="none" dirty="0">
                <a:solidFill>
                  <a:srgbClr val="000000"/>
                </a:solidFill>
                <a:effectLst/>
                <a:latin typeface="+mn-lt"/>
                <a:ea typeface="+mn-ea"/>
                <a:cs typeface="+mn-cs"/>
                <a:sym typeface="Calibri"/>
              </a:rPr>
              <a:t>https://</a:t>
            </a:r>
            <a:r>
              <a:rPr lang="en-US" sz="1200" b="0" i="0" u="sng" strike="noStrike" cap="none" dirty="0" err="1">
                <a:solidFill>
                  <a:srgbClr val="000000"/>
                </a:solidFill>
                <a:effectLst/>
                <a:latin typeface="+mn-lt"/>
                <a:ea typeface="+mn-ea"/>
                <a:cs typeface="+mn-cs"/>
                <a:sym typeface="Calibri"/>
              </a:rPr>
              <a:t>www.guttmacher.org</a:t>
            </a:r>
            <a:r>
              <a:rPr lang="en-US" sz="1200" b="0" i="0" u="sng" strike="noStrike" cap="none" dirty="0">
                <a:solidFill>
                  <a:srgbClr val="000000"/>
                </a:solidFill>
                <a:effectLst/>
                <a:latin typeface="+mn-lt"/>
                <a:ea typeface="+mn-ea"/>
                <a:cs typeface="+mn-cs"/>
                <a:sym typeface="Calibri"/>
              </a:rPr>
              <a:t>/news-release/2015/use-long-acting-reversible-contraceptive-methods-continues-increase-united-states.</a:t>
            </a:r>
            <a:r>
              <a:rPr lang="en-US" sz="1200" b="0" i="0" u="none" strike="noStrike" cap="none" dirty="0">
                <a:solidFill>
                  <a:srgbClr val="000000"/>
                </a:solidFill>
                <a:effectLst/>
                <a:latin typeface="+mn-lt"/>
                <a:ea typeface="+mn-ea"/>
                <a:cs typeface="+mn-cs"/>
                <a:sym typeface="Calibri"/>
              </a:rPr>
              <a:t> Published 10/2015.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Guttmacher Institute.  Contraceptive Use in the United States.  Accessed: </a:t>
            </a:r>
            <a:r>
              <a:rPr lang="en-US" sz="1200" b="0" i="0" u="sng" strike="noStrike" cap="none" dirty="0">
                <a:solidFill>
                  <a:srgbClr val="000000"/>
                </a:solidFill>
                <a:effectLst/>
                <a:latin typeface="+mn-lt"/>
                <a:ea typeface="+mn-ea"/>
                <a:cs typeface="+mn-cs"/>
                <a:sym typeface="Calibri"/>
              </a:rPr>
              <a:t>https://</a:t>
            </a:r>
            <a:r>
              <a:rPr lang="en-US" sz="1200" b="0" i="0" u="sng" strike="noStrike" cap="none" dirty="0" err="1">
                <a:solidFill>
                  <a:srgbClr val="000000"/>
                </a:solidFill>
                <a:effectLst/>
                <a:latin typeface="+mn-lt"/>
                <a:ea typeface="+mn-ea"/>
                <a:cs typeface="+mn-cs"/>
                <a:sym typeface="Calibri"/>
              </a:rPr>
              <a:t>www.guttmacher.org</a:t>
            </a:r>
            <a:r>
              <a:rPr lang="en-US" sz="1200" b="0" i="0" u="sng" strike="noStrike" cap="none" dirty="0">
                <a:solidFill>
                  <a:srgbClr val="000000"/>
                </a:solidFill>
                <a:effectLst/>
                <a:latin typeface="+mn-lt"/>
                <a:ea typeface="+mn-ea"/>
                <a:cs typeface="+mn-cs"/>
                <a:sym typeface="Calibri"/>
              </a:rPr>
              <a:t>/fact-sheet/contraceptive-use-united-states</a:t>
            </a:r>
            <a:r>
              <a:rPr lang="en-US" sz="1200" b="0" i="0" u="none" strike="noStrike" cap="none" dirty="0">
                <a:solidFill>
                  <a:srgbClr val="000000"/>
                </a:solidFill>
                <a:effectLst/>
                <a:latin typeface="+mn-lt"/>
                <a:ea typeface="+mn-ea"/>
                <a:cs typeface="+mn-cs"/>
                <a:sym typeface="Calibri"/>
              </a:rPr>
              <a:t> Published 9/2016. </a:t>
            </a:r>
            <a:endParaRPr lang="en-US" sz="1200" b="0" dirty="0">
              <a:effectLst/>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Winner, Brooke, et al. "Effectiveness of long-acting reversible contraception." </a:t>
            </a:r>
            <a:r>
              <a:rPr lang="en-US" sz="1200" b="0" i="1" u="none" strike="noStrike" cap="none" dirty="0">
                <a:solidFill>
                  <a:srgbClr val="000000"/>
                </a:solidFill>
                <a:effectLst/>
                <a:latin typeface="+mn-lt"/>
                <a:ea typeface="+mn-ea"/>
                <a:cs typeface="+mn-cs"/>
                <a:sym typeface="Calibri"/>
              </a:rPr>
              <a:t>New England Journal of Medicine</a:t>
            </a:r>
            <a:r>
              <a:rPr lang="en-US" sz="1200" b="0" i="0" u="none" strike="noStrike" cap="none" dirty="0">
                <a:solidFill>
                  <a:srgbClr val="000000"/>
                </a:solidFill>
                <a:effectLst/>
                <a:latin typeface="+mn-lt"/>
                <a:ea typeface="+mn-ea"/>
                <a:cs typeface="+mn-cs"/>
                <a:sym typeface="Calibri"/>
              </a:rPr>
              <a:t> 366.21 (2012): 1998-2007.</a:t>
            </a:r>
            <a:endParaRPr lang="en-US" sz="1200" b="0" dirty="0">
              <a:effectLst/>
            </a:endParaRPr>
          </a:p>
          <a:p>
            <a:br>
              <a:rPr lang="en-US" sz="1200" dirty="0"/>
            </a:br>
            <a:endParaRPr lang="en-US" sz="1200" dirty="0"/>
          </a:p>
        </p:txBody>
      </p:sp>
    </p:spTree>
    <p:extLst>
      <p:ext uri="{BB962C8B-B14F-4D97-AF65-F5344CB8AC3E}">
        <p14:creationId xmlns:p14="http://schemas.microsoft.com/office/powerpoint/2010/main" val="423678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LARC should be included as part of a well-balanced mix of contraceptive options to prevent pregnancy and to manage other health conditions not related to pregnancy. But, LARC options should be made more accessible and available to patients not because of their effectiveness in preventing pregnancy, but for the overall goal of enhancing reproductive autonomy. Reproductive autonomy means that people themselves have the power to decide and control contraceptive use, pregnancy, and childbearing.</a:t>
            </a:r>
            <a:endParaRPr lang="en-US" b="0" dirty="0">
              <a:effectLst/>
            </a:endParaRPr>
          </a:p>
          <a:p>
            <a:pPr rtl="0">
              <a:buFont typeface="Arial" panose="020B0604020202020204" pitchFamily="34" charset="0"/>
              <a:buChar char="•"/>
            </a:pPr>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In the past and present, LARC methods have often been over-promoted among communities that are BIPOC, low-income, and have lower education, as well as for adolescents and so called “high-risk” populations. This over-emphasis on pregnancy prevention in these communities undermines reproductive autonomy and perpetuates inequities in who gets to have quality, dignified, and patient-centered care. Patient-centered contraceptive counseling for all people can enhance reproductive autonomy and prevent coercion by supporting patients with information and counseling to help them make the best decision for their health and unique circumstances. LARC may or may not be that option.</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Summary of key principles from the LARC Statement of Principles</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Rather than emphasize “effectiveness above all”, offer counseling based on the person’s needs, preferences, and experiences so that they have enough information to make the best decision about their birth control method</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Acknowledge the complex history of LARC provision and ensure counseling is provided in a consistent, respectful manner that neither denies access nor coerces anyone into using a specific method</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Provide comprehensive, scientifically accurate information about the full range of methods in a medically ethical and culturally competent manner so that each person is supported in identifying the method that best meets their needs</a:t>
            </a:r>
            <a:endParaRPr lang="en-US" b="0" dirty="0">
              <a:effectLst/>
            </a:endParaRPr>
          </a:p>
          <a:p>
            <a:pPr marL="171450" lvl="5" indent="-171450"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The decision to stop using LARC should be made by each individual with support from their clinician without judgement or obstacles</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0" i="0" u="none" strike="noStrike" cap="none" dirty="0">
                <a:solidFill>
                  <a:srgbClr val="000000"/>
                </a:solidFill>
                <a:effectLst/>
                <a:latin typeface="+mn-lt"/>
                <a:ea typeface="+mn-ea"/>
                <a:cs typeface="+mn-cs"/>
                <a:sym typeface="Calibri"/>
              </a:rPr>
              <a:t>Sources:</a:t>
            </a:r>
            <a:endParaRPr lang="en-US" b="0" dirty="0">
              <a:effectLst/>
            </a:endParaRPr>
          </a:p>
          <a:p>
            <a:pPr rtl="0"/>
            <a:r>
              <a:rPr lang="en-US" sz="1200" b="0" i="0" u="none" strike="noStrike" cap="none" dirty="0">
                <a:solidFill>
                  <a:srgbClr val="000000"/>
                </a:solidFill>
                <a:effectLst/>
                <a:latin typeface="+mn-lt"/>
                <a:ea typeface="+mn-ea"/>
                <a:cs typeface="+mn-cs"/>
                <a:sym typeface="Calibri"/>
              </a:rPr>
              <a:t>1. Sister Song &amp; National Women’s Health Network. Long-Acting Reversible Contraception Statement of Principles. </a:t>
            </a:r>
            <a:r>
              <a:rPr lang="en-US" sz="1200" b="0" i="0" u="sng" strike="noStrike" cap="none" dirty="0">
                <a:solidFill>
                  <a:srgbClr val="000000"/>
                </a:solidFill>
                <a:effectLst/>
                <a:latin typeface="+mn-lt"/>
                <a:ea typeface="+mn-ea"/>
                <a:cs typeface="+mn-cs"/>
                <a:sym typeface="Calibri"/>
                <a:hlinkClick r:id="rId3"/>
              </a:rPr>
              <a:t>https://www.nwhn.org/wp-content/uploads/2017/02/LARCStatementofPrinciples.pdf</a:t>
            </a:r>
            <a:endParaRPr lang="en-US" b="0" dirty="0">
              <a:effectLst/>
            </a:endParaRPr>
          </a:p>
          <a:p>
            <a:pPr rtl="0"/>
            <a:r>
              <a:rPr lang="en-US" sz="1200" b="0" i="0" u="none" strike="noStrike" cap="none" dirty="0">
                <a:solidFill>
                  <a:srgbClr val="000000"/>
                </a:solidFill>
                <a:effectLst/>
                <a:latin typeface="+mn-lt"/>
                <a:ea typeface="+mn-ea"/>
                <a:cs typeface="+mn-cs"/>
                <a:sym typeface="Calibri"/>
              </a:rPr>
              <a:t>2. Gomez AM, Fuentes L, Allina A. Women or LARC first? Reproductive autonomy and the promotion of long-acting reversible contraceptive methods. </a:t>
            </a:r>
            <a:r>
              <a:rPr lang="en-US" sz="1200" b="0" i="0" u="none" strike="noStrike" cap="none" dirty="0" err="1">
                <a:solidFill>
                  <a:srgbClr val="000000"/>
                </a:solidFill>
                <a:effectLst/>
                <a:latin typeface="+mn-lt"/>
                <a:ea typeface="+mn-ea"/>
                <a:cs typeface="+mn-cs"/>
                <a:sym typeface="Calibri"/>
              </a:rPr>
              <a:t>Perspect</a:t>
            </a:r>
            <a:r>
              <a:rPr lang="en-US" sz="1200" b="0" i="0" u="none" strike="noStrike" cap="none" dirty="0">
                <a:solidFill>
                  <a:srgbClr val="000000"/>
                </a:solidFill>
                <a:effectLst/>
                <a:latin typeface="+mn-lt"/>
                <a:ea typeface="+mn-ea"/>
                <a:cs typeface="+mn-cs"/>
                <a:sym typeface="Calibri"/>
              </a:rPr>
              <a:t> Sex </a:t>
            </a:r>
            <a:r>
              <a:rPr lang="en-US" sz="1200" b="0" i="0" u="none" strike="noStrike" cap="none" dirty="0" err="1">
                <a:solidFill>
                  <a:srgbClr val="000000"/>
                </a:solidFill>
                <a:effectLst/>
                <a:latin typeface="+mn-lt"/>
                <a:ea typeface="+mn-ea"/>
                <a:cs typeface="+mn-cs"/>
                <a:sym typeface="Calibri"/>
              </a:rPr>
              <a:t>Reprod</a:t>
            </a:r>
            <a:r>
              <a:rPr lang="en-US" sz="1200" b="0" i="0" u="none" strike="noStrike" cap="none" dirty="0">
                <a:solidFill>
                  <a:srgbClr val="000000"/>
                </a:solidFill>
                <a:effectLst/>
                <a:latin typeface="+mn-lt"/>
                <a:ea typeface="+mn-ea"/>
                <a:cs typeface="+mn-cs"/>
                <a:sym typeface="Calibri"/>
              </a:rPr>
              <a:t> Health. 2014;46(3):171-175. doi:10.1363/46e1614</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4271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It’s important to remember, acknowledge, and be informed by the history of how we got to where we are today in reproductive health care, especially contraception. </a:t>
            </a:r>
            <a:r>
              <a:rPr lang="en-US" sz="1200" b="0" i="0" u="none" strike="noStrike" cap="none" dirty="0" err="1">
                <a:solidFill>
                  <a:srgbClr val="000000"/>
                </a:solidFill>
                <a:effectLst/>
                <a:latin typeface="+mn-lt"/>
                <a:ea typeface="+mn-ea"/>
                <a:cs typeface="+mn-cs"/>
                <a:sym typeface="Calibri"/>
              </a:rPr>
              <a:t>Enovid</a:t>
            </a:r>
            <a:r>
              <a:rPr lang="en-US" sz="1200" b="0" i="0" u="none" strike="noStrike" cap="none" dirty="0">
                <a:solidFill>
                  <a:srgbClr val="000000"/>
                </a:solidFill>
                <a:effectLst/>
                <a:latin typeface="+mn-lt"/>
                <a:ea typeface="+mn-ea"/>
                <a:cs typeface="+mn-cs"/>
                <a:sym typeface="Calibri"/>
              </a:rPr>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So our jobs is to stop this legacy from perpetuating and make sure that everyone has true autonomy, choice, information, and access to the reproductive health care they need.</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Optional 5 minute video: scenes from the Documentary “La </a:t>
            </a:r>
            <a:r>
              <a:rPr lang="en-US" sz="1200" b="0" i="0" u="none" strike="noStrike" cap="none" dirty="0" err="1">
                <a:solidFill>
                  <a:srgbClr val="000000"/>
                </a:solidFill>
                <a:effectLst/>
                <a:latin typeface="+mn-lt"/>
                <a:ea typeface="+mn-ea"/>
                <a:cs typeface="+mn-cs"/>
                <a:sym typeface="Calibri"/>
              </a:rPr>
              <a:t>Operacion</a:t>
            </a:r>
            <a:r>
              <a:rPr lang="en-US" sz="1200" b="0" i="0" u="none" strike="noStrike" cap="none" dirty="0">
                <a:solidFill>
                  <a:srgbClr val="000000"/>
                </a:solidFill>
                <a:effectLst/>
                <a:latin typeface="+mn-lt"/>
                <a:ea typeface="+mn-ea"/>
                <a:cs typeface="+mn-cs"/>
                <a:sym typeface="Calibri"/>
              </a:rPr>
              <a:t>”: https://</a:t>
            </a:r>
            <a:r>
              <a:rPr lang="en-US" sz="1200" b="0" i="0" u="none" strike="noStrike" cap="none" dirty="0" err="1">
                <a:solidFill>
                  <a:srgbClr val="000000"/>
                </a:solidFill>
                <a:effectLst/>
                <a:latin typeface="+mn-lt"/>
                <a:ea typeface="+mn-ea"/>
                <a:cs typeface="+mn-cs"/>
                <a:sym typeface="Calibri"/>
              </a:rPr>
              <a:t>www.youtube.com</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watch?v</a:t>
            </a:r>
            <a:r>
              <a:rPr lang="en-US" sz="1200" b="0" i="0" u="none" strike="noStrike" cap="none" dirty="0">
                <a:solidFill>
                  <a:srgbClr val="000000"/>
                </a:solidFill>
                <a:effectLst/>
                <a:latin typeface="+mn-lt"/>
                <a:ea typeface="+mn-ea"/>
                <a:cs typeface="+mn-cs"/>
                <a:sym typeface="Calibri"/>
              </a:rPr>
              <a:t>=tShnkBmoe3Y</a:t>
            </a:r>
          </a:p>
          <a:p>
            <a:pPr lvl="1" rtl="0">
              <a:buFont typeface="Arial" panose="020B0604020202020204" pitchFamily="34" charset="0"/>
              <a:buChar char="•"/>
            </a:pPr>
            <a:r>
              <a:rPr lang="en-US" b="0" i="0" u="none" strike="noStrike" cap="none" dirty="0">
                <a:solidFill>
                  <a:srgbClr val="000000"/>
                </a:solidFill>
                <a:effectLst/>
                <a:latin typeface="+mn-lt"/>
                <a:cs typeface="+mn-cs"/>
                <a:sym typeface="Calibri"/>
              </a:rPr>
              <a:t>Image is hyperlinked with link to video</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Resources:</a:t>
            </a:r>
            <a:endParaRPr lang="en-US" b="1"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3"/>
              </a:rPr>
              <a:t>https://www.thecrimson.com/article/2017/9/28/the-bitter-pill/</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4"/>
              </a:rPr>
              <a:t>https://www.history.com/news/birth-control-pill-history-puerto-rico-enovid</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5"/>
              </a:rPr>
              <a:t>https://www.bese.com/how-puerto-rican-women-made-birth-control-possible-at-the-expense-of-their-health/</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5383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 counseling on contraception, one of the most important resources we use is the US Medical Eligibility Criteria (MEC).</a:t>
            </a:r>
          </a:p>
          <a:p>
            <a:pPr marL="0" lvl="0" indent="0" algn="l" rtl="0">
              <a:spcBef>
                <a:spcPts val="0"/>
              </a:spcBef>
              <a:spcAft>
                <a:spcPts val="0"/>
              </a:spcAft>
              <a:buNone/>
            </a:pPr>
            <a:r>
              <a:rPr lang="en-US" sz="2400" dirty="0">
                <a:latin typeface="+mn-lt"/>
                <a:ea typeface="+mn-ea"/>
                <a:cs typeface="+mn-cs"/>
                <a:sym typeface="Calibri"/>
              </a:rPr>
              <a:t>This resource is the most evidenced based and up to date guideline on contraception options for patients with various medical conditions.  Encourage participants to download the app or use the summary chart in their own practice.</a:t>
            </a:r>
            <a:br>
              <a:rPr lang="en-US" b="0" dirty="0">
                <a:effectLst/>
              </a:rPr>
            </a:br>
            <a:endParaRPr lang="en-US" dirty="0"/>
          </a:p>
        </p:txBody>
      </p:sp>
    </p:spTree>
    <p:extLst>
      <p:ext uri="{BB962C8B-B14F-4D97-AF65-F5344CB8AC3E}">
        <p14:creationId xmlns:p14="http://schemas.microsoft.com/office/powerpoint/2010/main" val="256871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3_Title Slide">
    <p:spTree>
      <p:nvGrpSpPr>
        <p:cNvPr id="1" name=""/>
        <p:cNvGrpSpPr/>
        <p:nvPr/>
      </p:nvGrpSpPr>
      <p:grpSpPr>
        <a:xfrm>
          <a:off x="0" y="0"/>
          <a:ext cx="0" cy="0"/>
          <a:chOff x="0" y="0"/>
          <a:chExt cx="0" cy="0"/>
        </a:xfrm>
      </p:grpSpPr>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5"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36" name="Title Text"/>
          <p:cNvSpPr txBox="1">
            <a:spLocks noGrp="1"/>
          </p:cNvSpPr>
          <p:nvPr>
            <p:ph type="title" hasCustomPrompt="1"/>
          </p:nvPr>
        </p:nvSpPr>
        <p:spPr>
          <a:xfrm>
            <a:off x="2476500" y="7369175"/>
            <a:ext cx="19431000" cy="3962401"/>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67" name="Title Text"/>
          <p:cNvSpPr txBox="1">
            <a:spLocks noGrp="1"/>
          </p:cNvSpPr>
          <p:nvPr>
            <p:ph type="title"/>
          </p:nvPr>
        </p:nvSpPr>
        <p:spPr>
          <a:xfrm>
            <a:off x="2476500" y="2393950"/>
            <a:ext cx="19431000" cy="3962400"/>
          </a:xfrm>
          <a:prstGeom prst="rect">
            <a:avLst/>
          </a:prstGeom>
        </p:spPr>
        <p:txBody>
          <a:bodyPr/>
          <a:lstStyle>
            <a:lvl1pPr algn="r">
              <a:defRPr sz="19200"/>
            </a:lvl1p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lvl1pPr>
          </a:lstStyle>
          <a:p>
            <a:r>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4">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63" r:id="rId6"/>
    <p:sldLayoutId id="2147483665" r:id="rId7"/>
    <p:sldLayoutId id="2147483666" r:id="rId8"/>
    <p:sldLayoutId id="2147483670" r:id="rId9"/>
    <p:sldLayoutId id="2147483672" r:id="rId10"/>
    <p:sldLayoutId id="2147483673" r:id="rId11"/>
    <p:sldLayoutId id="2147483674" r:id="rId12"/>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0.png"/><Relationship Id="rId5" Type="http://schemas.openxmlformats.org/officeDocument/2006/relationships/customXml" Target="../ink/ink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customXml" Target="../ink/ink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hyperlink" Target="https://www.cdc.gov/mobile/mobileapp.html" TargetMode="Externa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google.com/url?sa=i&amp;url=https%3A%2F%2Flink.springer.com%2Fchapter%2F10.1007%2F978-3-030-17816-1_8&amp;psig=AOvVaw1pIr2se62akGHw9Kqs-GuC&amp;ust=1623262946302000&amp;source=images&amp;cd=vfe&amp;ved=0CAIQjRxqFwoTCLDVz-3TiPECFQAAAAAdAAAAABAR"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customXml" Target="../ink/ink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www.youtube.com/watch?v=QxmhpowNKzI" TargetMode="External"/><Relationship Id="rId5" Type="http://schemas.openxmlformats.org/officeDocument/2006/relationships/image" Target="../media/image28.png"/><Relationship Id="rId4" Type="http://schemas.openxmlformats.org/officeDocument/2006/relationships/customXml" Target="../ink/ink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customXml" Target="../ink/ink10.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90.png"/><Relationship Id="rId4" Type="http://schemas.openxmlformats.org/officeDocument/2006/relationships/customXml" Target="../ink/ink1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5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0.png"/><Relationship Id="rId4" Type="http://schemas.openxmlformats.org/officeDocument/2006/relationships/customXml" Target="../ink/ink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75.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78.png"/><Relationship Id="rId4" Type="http://schemas.openxmlformats.org/officeDocument/2006/relationships/customXml" Target="../ink/ink1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customXml" Target="../ink/ink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10.png"/><Relationship Id="rId4" Type="http://schemas.openxmlformats.org/officeDocument/2006/relationships/customXml" Target="../ink/ink1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customXml" Target="../ink/ink20.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78.png"/><Relationship Id="rId4" Type="http://schemas.openxmlformats.org/officeDocument/2006/relationships/customXml" Target="../ink/ink2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ustomXml" Target="../ink/ink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youtu.be/5rj7ZAPtf4g" TargetMode="External"/><Relationship Id="rId5" Type="http://schemas.openxmlformats.org/officeDocument/2006/relationships/image" Target="../media/image36.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customXml" Target="../ink/ink23.xml"/></Relationships>
</file>

<file path=ppt/slides/_rels/slide31.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0.png"/></Relationships>
</file>

<file path=ppt/slides/_rels/slide3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43.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customXml" Target="../ink/ink25.xml"/><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customXml" Target="../ink/ink2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customXml" Target="../ink/ink27.xml"/><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5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youtu.be/opnXt3m2Nno?t=92" TargetMode="External"/><Relationship Id="rId5" Type="http://schemas.openxmlformats.org/officeDocument/2006/relationships/image" Target="../media/image68.png"/><Relationship Id="rId4" Type="http://schemas.openxmlformats.org/officeDocument/2006/relationships/customXml" Target="../ink/ink28.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customXml" Target="../ink/ink29.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90.png"/><Relationship Id="rId4" Type="http://schemas.openxmlformats.org/officeDocument/2006/relationships/customXml" Target="../ink/ink30.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customXml" Target="../ink/ink3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10.png"/><Relationship Id="rId4" Type="http://schemas.openxmlformats.org/officeDocument/2006/relationships/customXml" Target="../ink/ink2.xml"/><Relationship Id="rId9" Type="http://schemas.openxmlformats.org/officeDocument/2006/relationships/hyperlink" Target="https://genderphotos.vice.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customXml" Target="../ink/ink3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customXml" Target="../ink/ink3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customXml" Target="../ink/ink3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video" Target="https://www.youtube.com/embed/OP9klE0JLLU?feature=oembed" TargetMode="External"/><Relationship Id="rId5" Type="http://schemas.openxmlformats.org/officeDocument/2006/relationships/image" Target="../media/image80.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hlfV8tKgw6E" TargetMode="External"/><Relationship Id="rId3" Type="http://schemas.openxmlformats.org/officeDocument/2006/relationships/customXml" Target="../ink/ink35.xml"/><Relationship Id="rId7" Type="http://schemas.openxmlformats.org/officeDocument/2006/relationships/hyperlink" Target="https://www.youtube.com/watch?v=FuPFbgSm0QQ"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lilettahcp.com/iud-product-features#insertion-video" TargetMode="External"/><Relationship Id="rId5" Type="http://schemas.openxmlformats.org/officeDocument/2006/relationships/hyperlink" Target="https://youtu.be/opnXt3m2Nno?t=92" TargetMode="External"/><Relationship Id="rId4" Type="http://schemas.openxmlformats.org/officeDocument/2006/relationships/image" Target="../media/image82.png"/><Relationship Id="rId9" Type="http://schemas.openxmlformats.org/officeDocument/2006/relationships/hyperlink" Target="https://www.acog.org/programs/long-acting-reversible-contraception-larc/video-series/insertion/implant-inser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reproductiveaccess.org/resource/copper-iud-user-guide" TargetMode="External"/><Relationship Id="rId3" Type="http://schemas.openxmlformats.org/officeDocument/2006/relationships/customXml" Target="../ink/ink36.xml"/><Relationship Id="rId7" Type="http://schemas.openxmlformats.org/officeDocument/2006/relationships/hyperlink" Target="http://www.reproductiveaccess.org/resource/progestin-iud-user-guide/" TargetMode="External"/><Relationship Id="rId12"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hyperlink" Target="http://www.reproductiveaccess.org/resource/progestin-implant/" TargetMode="External"/><Relationship Id="rId11" Type="http://schemas.openxmlformats.org/officeDocument/2006/relationships/image" Target="../media/image81.jpg"/><Relationship Id="rId5" Type="http://schemas.openxmlformats.org/officeDocument/2006/relationships/hyperlink" Target="http://www.reproductiveaccess.org/resource/iud-facts/" TargetMode="External"/><Relationship Id="rId10" Type="http://schemas.openxmlformats.org/officeDocument/2006/relationships/hyperlink" Target="https://www.bedsider.org/" TargetMode="External"/><Relationship Id="rId4" Type="http://schemas.openxmlformats.org/officeDocument/2006/relationships/image" Target="../media/image790.png"/><Relationship Id="rId9" Type="http://schemas.openxmlformats.org/officeDocument/2006/relationships/hyperlink" Target="http://www.reproductiveaccess.org/resource/progestin-implant-user-guid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cdc.gov/reproductivehealth/contraception/pdf/summary-chart-us-medical-eligibility-criteria_508tagged.pdf" TargetMode="External"/><Relationship Id="rId3" Type="http://schemas.openxmlformats.org/officeDocument/2006/relationships/customXml" Target="../ink/ink37.xml"/><Relationship Id="rId7" Type="http://schemas.openxmlformats.org/officeDocument/2006/relationships/hyperlink" Target="http://www.reproductiveaccess.org/wp-content/uploads/2014/12/QuickstartAlgorithm.pdf"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s://www.cdc.gov/reproductivehealth/contraception/usmec.htm" TargetMode="External"/><Relationship Id="rId5" Type="http://schemas.openxmlformats.org/officeDocument/2006/relationships/hyperlink" Target="http://www.reproductiveaccess.org/wp-content/uploads/2014/12/switching_bc.pdf" TargetMode="External"/><Relationship Id="rId4" Type="http://schemas.openxmlformats.org/officeDocument/2006/relationships/image" Target="../media/image85.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38.xml"/><Relationship Id="rId5" Type="http://schemas.openxmlformats.org/officeDocument/2006/relationships/hyperlink" Target="https://www.guttmacher.org/report/moving-forward-family-planning-era-health-reform" TargetMode="External"/><Relationship Id="rId4" Type="http://schemas.openxmlformats.org/officeDocument/2006/relationships/hyperlink" Target="https://secure.medicalletter.org/TML-article-1412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customXml" Target="../ink/ink39.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guttmacher.org/report/moving-forward-family-planning-era-health-reform"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81.png"/><Relationship Id="rId4" Type="http://schemas.openxmlformats.org/officeDocument/2006/relationships/customXml" Target="../ink/ink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customXml" Target="../ink/ink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hyperlink" Target="https://www.youtube.com/watch?v=tShnkBmoe3Y"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50740" r="1"/>
          <a:stretch/>
        </p:blipFill>
        <p:spPr>
          <a:xfrm>
            <a:off x="16657059" y="-770977"/>
            <a:ext cx="7547133" cy="15321355"/>
          </a:xfrm>
          <a:prstGeom prst="rect">
            <a:avLst/>
          </a:prstGeom>
        </p:spPr>
      </p:pic>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fontScale="90000"/>
          </a:bodyPr>
          <a:lstStyle/>
          <a:p>
            <a:pPr>
              <a:lnSpc>
                <a:spcPts val="14500"/>
              </a:lnSpc>
            </a:pPr>
            <a:r>
              <a:rPr lang="en-US" sz="16500" b="0" dirty="0"/>
              <a:t>LONG ACTING REVERSIBLE CONTRACEPTIVES</a:t>
            </a:r>
          </a:p>
        </p:txBody>
      </p:sp>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ADVANCED: Troubleshooting in difficult insertions and removals</a:t>
            </a:r>
          </a:p>
        </p:txBody>
      </p:sp>
      <p:pic>
        <p:nvPicPr>
          <p:cNvPr id="3" name="Picture 2">
            <a:extLst>
              <a:ext uri="{FF2B5EF4-FFF2-40B4-BE49-F238E27FC236}">
                <a16:creationId xmlns:a16="http://schemas.microsoft.com/office/drawing/2014/main" id="{51AA6CC9-CF65-C241-99F0-3D21D7B30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780436" y="-3118058"/>
            <a:ext cx="9748506" cy="8402284"/>
          </a:xfrm>
          <a:prstGeom prst="rect">
            <a:avLst/>
          </a:prstGeom>
        </p:spPr>
      </p:pic>
      <p:pic>
        <p:nvPicPr>
          <p:cNvPr id="6" name="Picture 5">
            <a:extLst>
              <a:ext uri="{FF2B5EF4-FFF2-40B4-BE49-F238E27FC236}">
                <a16:creationId xmlns:a16="http://schemas.microsoft.com/office/drawing/2014/main" id="{8F1D9918-461D-F945-8853-32EE86307559}"/>
              </a:ext>
            </a:extLst>
          </p:cNvPr>
          <p:cNvPicPr>
            <a:picLocks noChangeAspect="1"/>
          </p:cNvPicPr>
          <p:nvPr/>
        </p:nvPicPr>
        <p:blipFill rotWithShape="1">
          <a:blip r:embed="rId6">
            <a:extLst>
              <a:ext uri="{28A0092B-C50C-407E-A947-70E740481C1C}">
                <a14:useLocalDpi xmlns:a14="http://schemas.microsoft.com/office/drawing/2010/main" val="0"/>
              </a:ext>
            </a:extLst>
          </a:blip>
          <a:srcRect l="42783" t="29740" r="41763" b="28393"/>
          <a:stretch/>
        </p:blipFill>
        <p:spPr>
          <a:xfrm rot="1658260">
            <a:off x="19799612" y="2520760"/>
            <a:ext cx="3710152" cy="7538253"/>
          </a:xfrm>
          <a:prstGeom prst="rect">
            <a:avLst/>
          </a:prstGeom>
        </p:spPr>
      </p:pic>
      <p:pic>
        <p:nvPicPr>
          <p:cNvPr id="11" name="Picture 10">
            <a:extLst>
              <a:ext uri="{FF2B5EF4-FFF2-40B4-BE49-F238E27FC236}">
                <a16:creationId xmlns:a16="http://schemas.microsoft.com/office/drawing/2014/main" id="{59D2743B-9570-B142-AFD4-495E2F8B4D27}"/>
              </a:ext>
            </a:extLst>
          </p:cNvPr>
          <p:cNvPicPr>
            <a:picLocks noChangeAspect="1"/>
          </p:cNvPicPr>
          <p:nvPr/>
        </p:nvPicPr>
        <p:blipFill rotWithShape="1">
          <a:blip r:embed="rId7">
            <a:extLst>
              <a:ext uri="{28A0092B-C50C-407E-A947-70E740481C1C}">
                <a14:useLocalDpi xmlns:a14="http://schemas.microsoft.com/office/drawing/2010/main" val="0"/>
              </a:ext>
            </a:extLst>
          </a:blip>
          <a:srcRect l="28775" t="19191" r="28137" b="18944"/>
          <a:stretch/>
        </p:blipFill>
        <p:spPr>
          <a:xfrm rot="20627934">
            <a:off x="17088520" y="6089266"/>
            <a:ext cx="9132339" cy="983403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C964DE-70CD-3746-AA17-B406AC81915B}"/>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2000" contrast="23000"/>
                    </a14:imgEffect>
                  </a14:imgLayer>
                </a14:imgProps>
              </a:ext>
              <a:ext uri="{28A0092B-C50C-407E-A947-70E740481C1C}">
                <a14:useLocalDpi xmlns:a14="http://schemas.microsoft.com/office/drawing/2010/main" val="0"/>
              </a:ext>
            </a:extLst>
          </a:blip>
          <a:srcRect l="387" t="15393" r="-387" b="233"/>
          <a:stretch/>
        </p:blipFill>
        <p:spPr>
          <a:xfrm>
            <a:off x="0" y="0"/>
            <a:ext cx="24652224" cy="13716000"/>
          </a:xfrm>
        </p:spPr>
      </p:pic>
      <p:sp>
        <p:nvSpPr>
          <p:cNvPr id="51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519" name="Rectangle 7"/>
          <p:cNvSpPr/>
          <p:nvPr/>
        </p:nvSpPr>
        <p:spPr>
          <a:xfrm>
            <a:off x="4933951" y="626163"/>
            <a:ext cx="19450049" cy="9869714"/>
          </a:xfrm>
          <a:prstGeom prst="rect">
            <a:avLst/>
          </a:prstGeom>
          <a:solidFill>
            <a:schemeClr val="bg2">
              <a:alpha val="80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520" name="Rectangle 8"/>
          <p:cNvSpPr/>
          <p:nvPr/>
        </p:nvSpPr>
        <p:spPr>
          <a:xfrm>
            <a:off x="0" y="8420100"/>
            <a:ext cx="13716000" cy="52959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521" name="TextBox 9"/>
          <p:cNvSpPr txBox="1"/>
          <p:nvPr/>
        </p:nvSpPr>
        <p:spPr>
          <a:xfrm>
            <a:off x="1090612" y="9640320"/>
            <a:ext cx="10758486" cy="28554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r>
              <a:rPr lang="en-US" sz="4000" b="1" dirty="0">
                <a:solidFill>
                  <a:schemeClr val="tx1"/>
                </a:solidFill>
                <a:latin typeface="Tw Cen MT" panose="020B0602020104020603" pitchFamily="34" charset="77"/>
              </a:rPr>
              <a:t>US Medical Eligibility Criteria (MEC)</a:t>
            </a:r>
          </a:p>
          <a:p>
            <a:r>
              <a:rPr lang="en-US" sz="4000" b="1" dirty="0">
                <a:solidFill>
                  <a:schemeClr val="tx1"/>
                </a:solidFill>
                <a:latin typeface="Tw Cen MT" panose="020B0602020104020603" pitchFamily="34" charset="77"/>
              </a:rPr>
              <a:t>CDC recommendations for specific contraceptive methods with certain medical conditions</a:t>
            </a:r>
          </a:p>
        </p:txBody>
      </p:sp>
      <p:sp>
        <p:nvSpPr>
          <p:cNvPr id="522" name="Title 3"/>
          <p:cNvSpPr txBox="1">
            <a:spLocks noGrp="1"/>
          </p:cNvSpPr>
          <p:nvPr>
            <p:ph type="title"/>
          </p:nvPr>
        </p:nvSpPr>
        <p:spPr>
          <a:prstGeom prst="rect">
            <a:avLst/>
          </a:prstGeom>
        </p:spPr>
        <p:txBody>
          <a:bodyPr/>
          <a:lstStyle/>
          <a:p>
            <a:r>
              <a:rPr lang="en-US" dirty="0"/>
              <a:t>THE MEC</a:t>
            </a:r>
            <a:endParaRPr dirty="0"/>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7976710-108F-F34F-AFFE-CB7B6335F3AB}"/>
                  </a:ext>
                </a:extLst>
              </p14:cNvPr>
              <p14:cNvContentPartPr/>
              <p14:nvPr/>
            </p14:nvContentPartPr>
            <p14:xfrm flipV="1">
              <a:off x="15270189" y="5561020"/>
              <a:ext cx="7608112" cy="64711"/>
            </p14:xfrm>
          </p:contentPart>
        </mc:Choice>
        <mc:Fallback xmlns="">
          <p:pic>
            <p:nvPicPr>
              <p:cNvPr id="12" name="Ink 11">
                <a:extLst>
                  <a:ext uri="{FF2B5EF4-FFF2-40B4-BE49-F238E27FC236}">
                    <a16:creationId xmlns:a16="http://schemas.microsoft.com/office/drawing/2014/main" id="{47976710-108F-F34F-AFFE-CB7B6335F3AB}"/>
                  </a:ext>
                </a:extLst>
              </p:cNvPr>
              <p:cNvPicPr/>
              <p:nvPr/>
            </p:nvPicPr>
            <p:blipFill>
              <a:blip r:embed="rId6"/>
              <a:stretch>
                <a:fillRect/>
              </a:stretch>
            </p:blipFill>
            <p:spPr>
              <a:xfrm flipV="1">
                <a:off x="15111417" y="5402478"/>
                <a:ext cx="7925297" cy="381435"/>
              </a:xfrm>
              <a:prstGeom prst="rect">
                <a:avLst/>
              </a:prstGeom>
            </p:spPr>
          </p:pic>
        </mc:Fallback>
      </mc:AlternateContent>
    </p:spTree>
    <p:extLst>
      <p:ext uri="{BB962C8B-B14F-4D97-AF65-F5344CB8AC3E}">
        <p14:creationId xmlns:p14="http://schemas.microsoft.com/office/powerpoint/2010/main" val="20677497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MEC Categories of Safety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2394702"/>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2237321"/>
                <a:ext cx="9257672"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036080" y="952317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11</a:t>
            </a:fld>
            <a:endParaRPr lang="en-US" dirty="0"/>
          </a:p>
        </p:txBody>
      </p:sp>
      <p:graphicFrame>
        <p:nvGraphicFramePr>
          <p:cNvPr id="37" name="Google Shape;156;p13">
            <a:extLst>
              <a:ext uri="{FF2B5EF4-FFF2-40B4-BE49-F238E27FC236}">
                <a16:creationId xmlns:a16="http://schemas.microsoft.com/office/drawing/2014/main" id="{D996EBB9-ADB0-7043-B7FD-9C75816AFE82}"/>
              </a:ext>
            </a:extLst>
          </p:cNvPr>
          <p:cNvGraphicFramePr/>
          <p:nvPr>
            <p:extLst>
              <p:ext uri="{D42A27DB-BD31-4B8C-83A1-F6EECF244321}">
                <p14:modId xmlns:p14="http://schemas.microsoft.com/office/powerpoint/2010/main" val="4127722608"/>
              </p:ext>
            </p:extLst>
          </p:nvPr>
        </p:nvGraphicFramePr>
        <p:xfrm>
          <a:off x="4326668" y="3633954"/>
          <a:ext cx="15730664" cy="8564460"/>
        </p:xfrm>
        <a:graphic>
          <a:graphicData uri="http://schemas.openxmlformats.org/drawingml/2006/table">
            <a:tbl>
              <a:tblPr>
                <a:noFill/>
              </a:tblPr>
              <a:tblGrid>
                <a:gridCol w="3076433">
                  <a:extLst>
                    <a:ext uri="{9D8B030D-6E8A-4147-A177-3AD203B41FA5}">
                      <a16:colId xmlns:a16="http://schemas.microsoft.com/office/drawing/2014/main" val="20000"/>
                    </a:ext>
                  </a:extLst>
                </a:gridCol>
                <a:gridCol w="12654231">
                  <a:extLst>
                    <a:ext uri="{9D8B030D-6E8A-4147-A177-3AD203B41FA5}">
                      <a16:colId xmlns:a16="http://schemas.microsoft.com/office/drawing/2014/main" val="20001"/>
                    </a:ext>
                  </a:extLst>
                </a:gridCol>
              </a:tblGrid>
              <a:tr h="1803032">
                <a:tc>
                  <a:txBody>
                    <a:bodyPr/>
                    <a:lstStyle/>
                    <a:p>
                      <a:pPr marL="0" lvl="0" indent="0" algn="ctr" rtl="0">
                        <a:spcBef>
                          <a:spcPts val="0"/>
                        </a:spcBef>
                        <a:spcAft>
                          <a:spcPts val="0"/>
                        </a:spcAft>
                        <a:buNone/>
                      </a:pPr>
                      <a:r>
                        <a:rPr lang="en-US" sz="4000" b="1" dirty="0">
                          <a:solidFill>
                            <a:schemeClr val="bg2"/>
                          </a:solidFill>
                        </a:rPr>
                        <a:t>1</a:t>
                      </a:r>
                      <a:endParaRPr sz="4000" b="1" dirty="0">
                        <a:solidFill>
                          <a:schemeClr val="bg2"/>
                        </a:solidFill>
                      </a:endParaRPr>
                    </a:p>
                  </a:txBody>
                  <a:tcPr marL="91425" marR="91425" marT="91425" marB="91425">
                    <a:solidFill>
                      <a:schemeClr val="accent6"/>
                    </a:solidFill>
                  </a:tcPr>
                </a:tc>
                <a:tc>
                  <a:txBody>
                    <a:bodyPr/>
                    <a:lstStyle/>
                    <a:p>
                      <a:pPr marL="0" lvl="0" indent="0" algn="l" rtl="0">
                        <a:spcBef>
                          <a:spcPts val="0"/>
                        </a:spcBef>
                        <a:spcAft>
                          <a:spcPts val="0"/>
                        </a:spcAft>
                        <a:buNone/>
                      </a:pPr>
                      <a:r>
                        <a:rPr lang="en-US" sz="4000" dirty="0">
                          <a:solidFill>
                            <a:schemeClr val="bg2"/>
                          </a:solidFill>
                        </a:rPr>
                        <a:t>No restriction for the use of the contraceptive method for a woman with that condition</a:t>
                      </a:r>
                      <a:endParaRPr sz="4000" dirty="0">
                        <a:solidFill>
                          <a:schemeClr val="bg2"/>
                        </a:solidFill>
                      </a:endParaRPr>
                    </a:p>
                  </a:txBody>
                  <a:tcPr marL="91425" marR="91425" marT="91425" marB="91425">
                    <a:solidFill>
                      <a:schemeClr val="accent6"/>
                    </a:solidFill>
                  </a:tcPr>
                </a:tc>
                <a:extLst>
                  <a:ext uri="{0D108BD9-81ED-4DB2-BD59-A6C34878D82A}">
                    <a16:rowId xmlns:a16="http://schemas.microsoft.com/office/drawing/2014/main" val="10000"/>
                  </a:ext>
                </a:extLst>
              </a:tr>
              <a:tr h="1803032">
                <a:tc>
                  <a:txBody>
                    <a:bodyPr/>
                    <a:lstStyle/>
                    <a:p>
                      <a:pPr marL="0" lvl="0" indent="0" algn="ctr" rtl="0">
                        <a:spcBef>
                          <a:spcPts val="0"/>
                        </a:spcBef>
                        <a:spcAft>
                          <a:spcPts val="0"/>
                        </a:spcAft>
                        <a:buNone/>
                      </a:pPr>
                      <a:r>
                        <a:rPr lang="en-US" sz="4000" b="1" dirty="0">
                          <a:solidFill>
                            <a:schemeClr val="bg2"/>
                          </a:solidFill>
                        </a:rPr>
                        <a:t>2</a:t>
                      </a:r>
                      <a:endParaRPr sz="4000" b="1" dirty="0">
                        <a:solidFill>
                          <a:schemeClr val="bg2"/>
                        </a:solidFill>
                      </a:endParaRPr>
                    </a:p>
                  </a:txBody>
                  <a:tcPr marL="91425" marR="91425" marT="91425" marB="91425">
                    <a:solidFill>
                      <a:srgbClr val="FFD966"/>
                    </a:solidFill>
                  </a:tcPr>
                </a:tc>
                <a:tc>
                  <a:txBody>
                    <a:bodyPr/>
                    <a:lstStyle/>
                    <a:p>
                      <a:pPr marL="0" lvl="0" indent="0" algn="l" rtl="0">
                        <a:spcBef>
                          <a:spcPts val="0"/>
                        </a:spcBef>
                        <a:spcAft>
                          <a:spcPts val="0"/>
                        </a:spcAft>
                        <a:buNone/>
                      </a:pPr>
                      <a:r>
                        <a:rPr lang="en-US" sz="4000" dirty="0">
                          <a:solidFill>
                            <a:schemeClr val="bg2"/>
                          </a:solidFill>
                        </a:rPr>
                        <a:t>Advantages of using the method generally outweigh the theoretical or proven risks</a:t>
                      </a:r>
                      <a:endParaRPr sz="4000" dirty="0">
                        <a:solidFill>
                          <a:schemeClr val="bg2"/>
                        </a:solidFill>
                      </a:endParaRPr>
                    </a:p>
                  </a:txBody>
                  <a:tcPr marL="91425" marR="91425" marT="91425" marB="91425">
                    <a:solidFill>
                      <a:srgbClr val="FFD966"/>
                    </a:solidFill>
                  </a:tcPr>
                </a:tc>
                <a:extLst>
                  <a:ext uri="{0D108BD9-81ED-4DB2-BD59-A6C34878D82A}">
                    <a16:rowId xmlns:a16="http://schemas.microsoft.com/office/drawing/2014/main" val="10001"/>
                  </a:ext>
                </a:extLst>
              </a:tr>
              <a:tr h="3155364">
                <a:tc>
                  <a:txBody>
                    <a:bodyPr/>
                    <a:lstStyle/>
                    <a:p>
                      <a:pPr marL="0" lvl="0" indent="0" algn="ctr" rtl="0">
                        <a:spcBef>
                          <a:spcPts val="0"/>
                        </a:spcBef>
                        <a:spcAft>
                          <a:spcPts val="0"/>
                        </a:spcAft>
                        <a:buNone/>
                      </a:pPr>
                      <a:r>
                        <a:rPr lang="en-US" sz="4000" b="1" dirty="0">
                          <a:solidFill>
                            <a:schemeClr val="bg2"/>
                          </a:solidFill>
                        </a:rPr>
                        <a:t>3</a:t>
                      </a:r>
                      <a:endParaRPr sz="4000" b="1" dirty="0">
                        <a:solidFill>
                          <a:schemeClr val="bg2"/>
                        </a:solidFill>
                      </a:endParaRPr>
                    </a:p>
                  </a:txBody>
                  <a:tcPr marL="91425" marR="91425" marT="91425" marB="91425">
                    <a:solidFill>
                      <a:srgbClr val="FF9900"/>
                    </a:solidFill>
                  </a:tcPr>
                </a:tc>
                <a:tc>
                  <a:txBody>
                    <a:bodyPr/>
                    <a:lstStyle/>
                    <a:p>
                      <a:pPr marL="0" lvl="0" indent="0" algn="l" rtl="0">
                        <a:spcBef>
                          <a:spcPts val="0"/>
                        </a:spcBef>
                        <a:spcAft>
                          <a:spcPts val="0"/>
                        </a:spcAft>
                        <a:buNone/>
                      </a:pPr>
                      <a:r>
                        <a:rPr lang="en-US" sz="4000" dirty="0">
                          <a:solidFill>
                            <a:schemeClr val="bg2"/>
                          </a:solidFill>
                        </a:rPr>
                        <a:t>Theoretical or proven risks of the method usually outweigh the advantages - not usually recommended unless more appropriate methods are not available or acceptable</a:t>
                      </a:r>
                      <a:endParaRPr sz="4000" dirty="0">
                        <a:solidFill>
                          <a:schemeClr val="bg2"/>
                        </a:solidFill>
                      </a:endParaRPr>
                    </a:p>
                  </a:txBody>
                  <a:tcPr marL="91425" marR="91425" marT="91425" marB="91425">
                    <a:solidFill>
                      <a:srgbClr val="FF9900"/>
                    </a:solidFill>
                  </a:tcPr>
                </a:tc>
                <a:extLst>
                  <a:ext uri="{0D108BD9-81ED-4DB2-BD59-A6C34878D82A}">
                    <a16:rowId xmlns:a16="http://schemas.microsoft.com/office/drawing/2014/main" val="10002"/>
                  </a:ext>
                </a:extLst>
              </a:tr>
              <a:tr h="1803032">
                <a:tc>
                  <a:txBody>
                    <a:bodyPr/>
                    <a:lstStyle/>
                    <a:p>
                      <a:pPr marL="0" lvl="0" indent="0" algn="ctr" rtl="0">
                        <a:spcBef>
                          <a:spcPts val="0"/>
                        </a:spcBef>
                        <a:spcAft>
                          <a:spcPts val="0"/>
                        </a:spcAft>
                        <a:buNone/>
                      </a:pPr>
                      <a:r>
                        <a:rPr lang="en-US" sz="4000" b="1" dirty="0">
                          <a:solidFill>
                            <a:schemeClr val="bg2"/>
                          </a:solidFill>
                        </a:rPr>
                        <a:t>4</a:t>
                      </a:r>
                      <a:endParaRPr sz="4000" b="1" dirty="0">
                        <a:solidFill>
                          <a:schemeClr val="bg2"/>
                        </a:solidFill>
                      </a:endParaRPr>
                    </a:p>
                  </a:txBody>
                  <a:tcPr marL="91425" marR="91425" marT="91425" marB="91425">
                    <a:solidFill>
                      <a:schemeClr val="accent1">
                        <a:lumMod val="60000"/>
                        <a:lumOff val="40000"/>
                      </a:schemeClr>
                    </a:solidFill>
                  </a:tcPr>
                </a:tc>
                <a:tc>
                  <a:txBody>
                    <a:bodyPr/>
                    <a:lstStyle/>
                    <a:p>
                      <a:pPr marL="0" lvl="0" indent="0" algn="l" rtl="0">
                        <a:spcBef>
                          <a:spcPts val="0"/>
                        </a:spcBef>
                        <a:spcAft>
                          <a:spcPts val="0"/>
                        </a:spcAft>
                        <a:buNone/>
                      </a:pPr>
                      <a:r>
                        <a:rPr lang="en-US" sz="4000" dirty="0">
                          <a:solidFill>
                            <a:schemeClr val="bg2"/>
                          </a:solidFill>
                        </a:rPr>
                        <a:t>Unacceptable health risk if the contraceptive method is used by a woman with that condition</a:t>
                      </a:r>
                      <a:endParaRPr sz="4000" dirty="0">
                        <a:solidFill>
                          <a:schemeClr val="bg2"/>
                        </a:solidFill>
                      </a:endParaRPr>
                    </a:p>
                  </a:txBody>
                  <a:tcPr marL="91425" marR="91425" marT="91425" marB="91425">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043809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5859256" y="131828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049707" y="2402514"/>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6943254" y="5128423"/>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5113716" y="7256243"/>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435796" y="3466424"/>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2896628" y="-83493"/>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87877" y="8586923"/>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399936" y="1463413"/>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pic>
        <p:nvPicPr>
          <p:cNvPr id="39" name="Picture 38">
            <a:extLst>
              <a:ext uri="{FF2B5EF4-FFF2-40B4-BE49-F238E27FC236}">
                <a16:creationId xmlns:a16="http://schemas.microsoft.com/office/drawing/2014/main" id="{519E2E17-8A19-9F47-97DB-BDEA643C8C8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918999" y="10487154"/>
            <a:ext cx="2167996" cy="2127820"/>
          </a:xfrm>
          <a:prstGeom prst="rect">
            <a:avLst/>
          </a:prstGeom>
        </p:spPr>
      </p:pic>
      <p:pic>
        <p:nvPicPr>
          <p:cNvPr id="40" name="Picture 39">
            <a:extLst>
              <a:ext uri="{FF2B5EF4-FFF2-40B4-BE49-F238E27FC236}">
                <a16:creationId xmlns:a16="http://schemas.microsoft.com/office/drawing/2014/main" id="{A2D4B2A3-A09B-F842-8C1B-42F0A064F77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450385" y="6655711"/>
            <a:ext cx="2167996" cy="2127820"/>
          </a:xfrm>
          <a:prstGeom prst="rect">
            <a:avLst/>
          </a:prstGeom>
        </p:spPr>
      </p:pic>
      <p:pic>
        <p:nvPicPr>
          <p:cNvPr id="41" name="Picture 40">
            <a:extLst>
              <a:ext uri="{FF2B5EF4-FFF2-40B4-BE49-F238E27FC236}">
                <a16:creationId xmlns:a16="http://schemas.microsoft.com/office/drawing/2014/main" id="{67BD6B20-7FAD-EB47-8C80-2204805DBCEB}"/>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547735" y="3961258"/>
            <a:ext cx="2167996" cy="2127820"/>
          </a:xfrm>
          <a:prstGeom prst="rect">
            <a:avLst/>
          </a:prstGeom>
        </p:spPr>
      </p:pic>
      <p:pic>
        <p:nvPicPr>
          <p:cNvPr id="42" name="Picture 41">
            <a:extLst>
              <a:ext uri="{FF2B5EF4-FFF2-40B4-BE49-F238E27FC236}">
                <a16:creationId xmlns:a16="http://schemas.microsoft.com/office/drawing/2014/main" id="{3D8D084D-2829-474F-82B1-C984F96DE851}"/>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5064624" y="9193414"/>
            <a:ext cx="2167996" cy="2127820"/>
          </a:xfrm>
          <a:prstGeom prst="rect">
            <a:avLst/>
          </a:prstGeom>
        </p:spPr>
      </p:pic>
      <p:pic>
        <p:nvPicPr>
          <p:cNvPr id="43" name="Google Shape;161;p14">
            <a:extLst>
              <a:ext uri="{FF2B5EF4-FFF2-40B4-BE49-F238E27FC236}">
                <a16:creationId xmlns:a16="http://schemas.microsoft.com/office/drawing/2014/main" id="{E571D045-334E-184E-888E-D0382745AB8D}"/>
              </a:ext>
            </a:extLst>
          </p:cNvPr>
          <p:cNvPicPr preferRelativeResize="0"/>
          <p:nvPr/>
        </p:nvPicPr>
        <p:blipFill>
          <a:blip r:embed="rId4">
            <a:alphaModFix/>
          </a:blip>
          <a:stretch>
            <a:fillRect/>
          </a:stretch>
        </p:blipFill>
        <p:spPr>
          <a:xfrm>
            <a:off x="6143966" y="655376"/>
            <a:ext cx="12096068" cy="11996714"/>
          </a:xfrm>
          <a:prstGeom prst="rect">
            <a:avLst/>
          </a:prstGeom>
          <a:noFill/>
          <a:ln>
            <a:solidFill>
              <a:schemeClr val="bg1"/>
            </a:solidFill>
          </a:ln>
        </p:spPr>
      </p:pic>
      <p:sp>
        <p:nvSpPr>
          <p:cNvPr id="27" name="TextBox 26">
            <a:extLst>
              <a:ext uri="{FF2B5EF4-FFF2-40B4-BE49-F238E27FC236}">
                <a16:creationId xmlns:a16="http://schemas.microsoft.com/office/drawing/2014/main" id="{21991835-12BD-2E4A-80A4-D539079D953D}"/>
              </a:ext>
            </a:extLst>
          </p:cNvPr>
          <p:cNvSpPr txBox="1"/>
          <p:nvPr/>
        </p:nvSpPr>
        <p:spPr>
          <a:xfrm>
            <a:off x="23376661" y="13307337"/>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Image: RHAP</a:t>
            </a:r>
          </a:p>
        </p:txBody>
      </p:sp>
    </p:spTree>
    <p:extLst>
      <p:ext uri="{BB962C8B-B14F-4D97-AF65-F5344CB8AC3E}">
        <p14:creationId xmlns:p14="http://schemas.microsoft.com/office/powerpoint/2010/main" val="19559365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16" name="Picture 15">
            <a:extLst>
              <a:ext uri="{FF2B5EF4-FFF2-40B4-BE49-F238E27FC236}">
                <a16:creationId xmlns:a16="http://schemas.microsoft.com/office/drawing/2014/main" id="{52174B5D-E753-8749-AC19-72D8753EDFF2}"/>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425928" y="5445602"/>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236023" y="7345207"/>
            <a:ext cx="7127310" cy="383181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tx1"/>
                </a:solidFill>
                <a:latin typeface="Tw Cen MT" panose="020B0602020104020603" pitchFamily="34" charset="77"/>
              </a:rPr>
              <a:t>Can be downloaded on iOS and Android operating systems </a:t>
            </a:r>
            <a:r>
              <a:rPr lang="en-US" sz="4800" b="1" dirty="0">
                <a:solidFill>
                  <a:schemeClr val="bg2"/>
                </a:solidFill>
                <a:latin typeface="Tw Cen MT" panose="020B0602020104020603" pitchFamily="34" charset="77"/>
                <a:hlinkClick r:id="rId5"/>
              </a:rPr>
              <a:t>https://www.cdc.gov/mobile/mobileapp.html</a:t>
            </a:r>
            <a:r>
              <a:rPr lang="en-US" sz="4800" b="1" dirty="0">
                <a:solidFill>
                  <a:schemeClr val="bg2"/>
                </a:solidFill>
                <a:latin typeface="Tw Cen MT" panose="020B0602020104020603" pitchFamily="34" charset="77"/>
              </a:rPr>
              <a:t>) </a:t>
            </a:r>
            <a:endParaRPr sz="4800" b="1" dirty="0">
              <a:solidFill>
                <a:schemeClr val="bg2"/>
              </a:solidFill>
              <a:latin typeface="Tw Cen MT" panose="020B0602020104020603" pitchFamily="34" charset="77"/>
            </a:endParaRPr>
          </a:p>
        </p:txBody>
      </p:sp>
      <p:pic>
        <p:nvPicPr>
          <p:cNvPr id="9" name="Google Shape;168;p15" descr="Picture 3">
            <a:extLst>
              <a:ext uri="{FF2B5EF4-FFF2-40B4-BE49-F238E27FC236}">
                <a16:creationId xmlns:a16="http://schemas.microsoft.com/office/drawing/2014/main" id="{1A10DAC9-90A3-E64E-8738-6E336298DBCE}"/>
              </a:ext>
            </a:extLst>
          </p:cNvPr>
          <p:cNvPicPr preferRelativeResize="0"/>
          <p:nvPr/>
        </p:nvPicPr>
        <p:blipFill rotWithShape="1">
          <a:blip r:embed="rId6">
            <a:alphaModFix/>
          </a:blip>
          <a:srcRect/>
          <a:stretch/>
        </p:blipFill>
        <p:spPr>
          <a:xfrm>
            <a:off x="12567528" y="1768376"/>
            <a:ext cx="3617174" cy="3414274"/>
          </a:xfrm>
          <a:prstGeom prst="rect">
            <a:avLst/>
          </a:prstGeom>
          <a:noFill/>
          <a:ln>
            <a:noFill/>
          </a:ln>
        </p:spPr>
      </p:pic>
      <p:pic>
        <p:nvPicPr>
          <p:cNvPr id="10" name="Picture 9">
            <a:extLst>
              <a:ext uri="{FF2B5EF4-FFF2-40B4-BE49-F238E27FC236}">
                <a16:creationId xmlns:a16="http://schemas.microsoft.com/office/drawing/2014/main" id="{29C02395-CDAE-8D40-8CEC-E8B517F5A73F}"/>
              </a:ext>
            </a:extLst>
          </p:cNvPr>
          <p:cNvPicPr>
            <a:picLocks noChangeAspect="1"/>
          </p:cNvPicPr>
          <p:nvPr/>
        </p:nvPicPr>
        <p:blipFill>
          <a:blip r:embed="rId7"/>
          <a:stretch>
            <a:fillRect/>
          </a:stretch>
        </p:blipFill>
        <p:spPr>
          <a:xfrm rot="549845">
            <a:off x="4881714" y="2375917"/>
            <a:ext cx="4946134" cy="8686800"/>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288245"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13</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BADEFC-9BB2-B14B-8F19-56EDE49A7DF5}"/>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rot="16200000">
            <a:off x="-3385790" y="2772425"/>
            <a:ext cx="13137553" cy="6310088"/>
          </a:xfrm>
          <a:prstGeom prst="rect">
            <a:avLst/>
          </a:prstGeom>
        </p:spPr>
      </p:pic>
      <p:pic>
        <p:nvPicPr>
          <p:cNvPr id="9" name="Picture 8">
            <a:extLst>
              <a:ext uri="{FF2B5EF4-FFF2-40B4-BE49-F238E27FC236}">
                <a16:creationId xmlns:a16="http://schemas.microsoft.com/office/drawing/2014/main" id="{02C8C199-8999-5149-8A4A-306DE668AA8D}"/>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a:off x="15186253" y="0"/>
            <a:ext cx="9317928" cy="4475487"/>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Another Helpful App:</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751387" y="8568539"/>
            <a:ext cx="4523652" cy="1538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Contraceptive Point-of-Care App</a:t>
            </a:r>
            <a:endParaRPr sz="4400" b="1" dirty="0">
              <a:solidFill>
                <a:schemeClr val="accent3"/>
              </a:solidFill>
              <a:latin typeface="Tw Cen MT" panose="020B0602020104020603" pitchFamily="34" charset="77"/>
            </a:endParaRPr>
          </a:p>
        </p:txBody>
      </p:sp>
      <p:pic>
        <p:nvPicPr>
          <p:cNvPr id="10" name="Google Shape;168;p15">
            <a:extLst>
              <a:ext uri="{FF2B5EF4-FFF2-40B4-BE49-F238E27FC236}">
                <a16:creationId xmlns:a16="http://schemas.microsoft.com/office/drawing/2014/main" id="{7F5A11E9-A797-844E-9977-52AA10578291}"/>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13118406" y="3034370"/>
            <a:ext cx="3144671" cy="2893098"/>
          </a:xfrm>
          <a:prstGeom prst="rect">
            <a:avLst/>
          </a:prstGeom>
          <a:noFill/>
          <a:ln>
            <a:noFill/>
          </a:ln>
        </p:spPr>
      </p:pic>
      <p:pic>
        <p:nvPicPr>
          <p:cNvPr id="11" name="Picture 10">
            <a:extLst>
              <a:ext uri="{FF2B5EF4-FFF2-40B4-BE49-F238E27FC236}">
                <a16:creationId xmlns:a16="http://schemas.microsoft.com/office/drawing/2014/main" id="{EAF8FBA2-02A1-DC44-AEFB-D8906652FFD6}"/>
              </a:ext>
            </a:extLst>
          </p:cNvPr>
          <p:cNvPicPr>
            <a:picLocks noChangeAspect="1"/>
          </p:cNvPicPr>
          <p:nvPr/>
        </p:nvPicPr>
        <p:blipFill>
          <a:blip r:embed="rId6"/>
          <a:stretch>
            <a:fillRect/>
          </a:stretch>
        </p:blipFill>
        <p:spPr>
          <a:xfrm rot="552366">
            <a:off x="4903904" y="2357995"/>
            <a:ext cx="4923273" cy="8711940"/>
          </a:xfrm>
          <a:prstGeom prst="rect">
            <a:avLst/>
          </a:prstGeom>
        </p:spPr>
      </p:pic>
      <p:pic>
        <p:nvPicPr>
          <p:cNvPr id="13" name="Picture 12">
            <a:extLst>
              <a:ext uri="{FF2B5EF4-FFF2-40B4-BE49-F238E27FC236}">
                <a16:creationId xmlns:a16="http://schemas.microsoft.com/office/drawing/2014/main" id="{AE5EB5C0-FD8E-A445-B5CF-4752897A30A4}"/>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49499"/>
          <a:stretch/>
        </p:blipFill>
        <p:spPr>
          <a:xfrm rot="5400000">
            <a:off x="19086375" y="8628025"/>
            <a:ext cx="5369643" cy="5015675"/>
          </a:xfrm>
          <a:prstGeom prst="rect">
            <a:avLst/>
          </a:prstGeom>
        </p:spPr>
      </p:pic>
    </p:spTree>
    <p:extLst>
      <p:ext uri="{BB962C8B-B14F-4D97-AF65-F5344CB8AC3E}">
        <p14:creationId xmlns:p14="http://schemas.microsoft.com/office/powerpoint/2010/main" val="22928002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Easy Set Up</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534400" y="2435827"/>
              <a:ext cx="73152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375632" y="2278161"/>
                <a:ext cx="7632016"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150;p14" descr="Image">
            <a:extLst>
              <a:ext uri="{FF2B5EF4-FFF2-40B4-BE49-F238E27FC236}">
                <a16:creationId xmlns:a16="http://schemas.microsoft.com/office/drawing/2014/main" id="{65A7E143-F2B2-F84A-8D6F-DADE67BF20C7}"/>
              </a:ext>
            </a:extLst>
          </p:cNvPr>
          <p:cNvPicPr preferRelativeResize="0"/>
          <p:nvPr/>
        </p:nvPicPr>
        <p:blipFill rotWithShape="1">
          <a:blip r:embed="rId6">
            <a:alphaModFix/>
          </a:blip>
          <a:srcRect l="1372" r="1371"/>
          <a:stretch/>
        </p:blipFill>
        <p:spPr>
          <a:xfrm>
            <a:off x="2747493" y="3294854"/>
            <a:ext cx="18889015" cy="9160837"/>
          </a:xfrm>
          <a:prstGeom prst="rect">
            <a:avLst/>
          </a:prstGeom>
          <a:noFill/>
          <a:ln>
            <a:noFill/>
          </a:ln>
        </p:spPr>
      </p:pic>
      <p:sp>
        <p:nvSpPr>
          <p:cNvPr id="2" name="TextBox 1">
            <a:extLst>
              <a:ext uri="{FF2B5EF4-FFF2-40B4-BE49-F238E27FC236}">
                <a16:creationId xmlns:a16="http://schemas.microsoft.com/office/drawing/2014/main" id="{F885EEB2-8085-254B-8D80-9C1B6C4242F5}"/>
              </a:ext>
            </a:extLst>
          </p:cNvPr>
          <p:cNvSpPr txBox="1"/>
          <p:nvPr/>
        </p:nvSpPr>
        <p:spPr>
          <a:xfrm>
            <a:off x="20441897" y="13281656"/>
            <a:ext cx="3942103"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j-lt"/>
                <a:ea typeface="+mj-ea"/>
                <a:cs typeface="+mj-cs"/>
                <a:sym typeface="Helvetica"/>
              </a:rPr>
              <a:t>Photo: </a:t>
            </a:r>
            <a:r>
              <a:rPr lang="en-US" sz="1000" u="sng" dirty="0">
                <a:solidFill>
                  <a:schemeClr val="tx1"/>
                </a:solidFill>
                <a:hlinkClick r:id="rId7">
                  <a:extLst>
                    <a:ext uri="{A12FA001-AC4F-418D-AE19-62706E023703}">
                      <ahyp:hlinkClr xmlns:ahyp="http://schemas.microsoft.com/office/drawing/2018/hyperlinkcolor" val="tx"/>
                    </a:ext>
                  </a:extLst>
                </a:hlinkClick>
              </a:rPr>
              <a:t>Google Images</a:t>
            </a:r>
            <a:r>
              <a:rPr lang="en-US" sz="1000" dirty="0">
                <a:solidFill>
                  <a:schemeClr val="tx1"/>
                </a:solidFill>
                <a:sym typeface="Calibri"/>
              </a:rPr>
              <a:t> An article on integrating IUD use into your practice</a:t>
            </a:r>
            <a:endParaRPr lang="en-US" sz="1000" dirty="0">
              <a:solidFill>
                <a:schemeClr val="tx1"/>
              </a:solidFill>
            </a:endParaRPr>
          </a:p>
        </p:txBody>
      </p:sp>
    </p:spTree>
    <p:extLst>
      <p:ext uri="{BB962C8B-B14F-4D97-AF65-F5344CB8AC3E}">
        <p14:creationId xmlns:p14="http://schemas.microsoft.com/office/powerpoint/2010/main" val="42776801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Easy Set Up</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534400" y="2435827"/>
              <a:ext cx="73152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375632" y="2278161"/>
                <a:ext cx="7632376"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157;p15">
            <a:hlinkClick r:id="rId6"/>
            <a:extLst>
              <a:ext uri="{FF2B5EF4-FFF2-40B4-BE49-F238E27FC236}">
                <a16:creationId xmlns:a16="http://schemas.microsoft.com/office/drawing/2014/main" id="{3F18904E-88E6-2C45-B332-30BEA6D1B407}"/>
              </a:ext>
            </a:extLst>
          </p:cNvPr>
          <p:cNvPicPr preferRelativeResize="0"/>
          <p:nvPr/>
        </p:nvPicPr>
        <p:blipFill>
          <a:blip r:embed="rId7">
            <a:alphaModFix/>
          </a:blip>
          <a:stretch>
            <a:fillRect/>
          </a:stretch>
        </p:blipFill>
        <p:spPr>
          <a:xfrm>
            <a:off x="3190152" y="3599486"/>
            <a:ext cx="18003697" cy="8682920"/>
          </a:xfrm>
          <a:prstGeom prst="rect">
            <a:avLst/>
          </a:prstGeom>
          <a:noFill/>
          <a:ln>
            <a:noFill/>
          </a:ln>
        </p:spPr>
      </p:pic>
      <p:sp>
        <p:nvSpPr>
          <p:cNvPr id="3" name="TextBox 2">
            <a:extLst>
              <a:ext uri="{FF2B5EF4-FFF2-40B4-BE49-F238E27FC236}">
                <a16:creationId xmlns:a16="http://schemas.microsoft.com/office/drawing/2014/main" id="{47045B58-D3F2-A644-8E0C-C2ADE4D1F248}"/>
              </a:ext>
            </a:extLst>
          </p:cNvPr>
          <p:cNvSpPr txBox="1"/>
          <p:nvPr/>
        </p:nvSpPr>
        <p:spPr>
          <a:xfrm>
            <a:off x="21147478" y="13329059"/>
            <a:ext cx="318869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tx1"/>
                </a:solidFill>
                <a:effectLst/>
                <a:uFillTx/>
                <a:latin typeface="+mj-lt"/>
                <a:ea typeface="+mj-ea"/>
                <a:cs typeface="+mj-cs"/>
                <a:sym typeface="Helvetica"/>
              </a:rPr>
              <a:t>Video: </a:t>
            </a:r>
            <a:r>
              <a:rPr lang="en-US" sz="1000" dirty="0">
                <a:solidFill>
                  <a:schemeClr val="tx1"/>
                </a:solidFill>
              </a:rPr>
              <a:t>https://</a:t>
            </a:r>
            <a:r>
              <a:rPr lang="en-US" sz="1000" dirty="0" err="1">
                <a:solidFill>
                  <a:schemeClr val="tx1"/>
                </a:solidFill>
              </a:rPr>
              <a:t>www.youtube.com</a:t>
            </a:r>
            <a:r>
              <a:rPr lang="en-US" sz="1000" dirty="0">
                <a:solidFill>
                  <a:schemeClr val="tx1"/>
                </a:solidFill>
              </a:rPr>
              <a:t>/</a:t>
            </a:r>
            <a:r>
              <a:rPr lang="en-US" sz="1000" dirty="0" err="1">
                <a:solidFill>
                  <a:schemeClr val="tx1"/>
                </a:solidFill>
              </a:rPr>
              <a:t>watch?v</a:t>
            </a:r>
            <a:r>
              <a:rPr lang="en-US" sz="1000" dirty="0">
                <a:solidFill>
                  <a:schemeClr val="tx1"/>
                </a:solidFill>
              </a:rPr>
              <a:t>=</a:t>
            </a:r>
            <a:r>
              <a:rPr lang="en-US" sz="1000" dirty="0" err="1">
                <a:solidFill>
                  <a:schemeClr val="tx1"/>
                </a:solidFill>
              </a:rPr>
              <a:t>QxmhpowNKzI</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40192434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Challenges with IUD Insertions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334000" y="2435827"/>
              <a:ext cx="13716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175227" y="2278161"/>
                <a:ext cx="14033185"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6816949" y="4215775"/>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2851330" y="3533700"/>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grpSp>
        <p:nvGrpSpPr>
          <p:cNvPr id="34" name="Group 33">
            <a:extLst>
              <a:ext uri="{FF2B5EF4-FFF2-40B4-BE49-F238E27FC236}">
                <a16:creationId xmlns:a16="http://schemas.microsoft.com/office/drawing/2014/main" id="{FD6652F0-E2FA-9C4B-BB02-9372F9350124}"/>
              </a:ext>
            </a:extLst>
          </p:cNvPr>
          <p:cNvGrpSpPr/>
          <p:nvPr/>
        </p:nvGrpSpPr>
        <p:grpSpPr>
          <a:xfrm>
            <a:off x="4344876" y="3789694"/>
            <a:ext cx="15694249" cy="8931163"/>
            <a:chOff x="5066595" y="3789694"/>
            <a:chExt cx="15694249" cy="8931163"/>
          </a:xfrm>
        </p:grpSpPr>
        <p:pic>
          <p:nvPicPr>
            <p:cNvPr id="35" name="Google Shape;163;p16">
              <a:extLst>
                <a:ext uri="{FF2B5EF4-FFF2-40B4-BE49-F238E27FC236}">
                  <a16:creationId xmlns:a16="http://schemas.microsoft.com/office/drawing/2014/main" id="{A29E9654-4E0F-0E42-B0C9-CFA0C7B6815C}"/>
                </a:ext>
              </a:extLst>
            </p:cNvPr>
            <p:cNvPicPr preferRelativeResize="0"/>
            <p:nvPr/>
          </p:nvPicPr>
          <p:blipFill>
            <a:blip r:embed="rId6">
              <a:alphaModFix/>
            </a:blip>
            <a:stretch>
              <a:fillRect/>
            </a:stretch>
          </p:blipFill>
          <p:spPr>
            <a:xfrm>
              <a:off x="10951298" y="6342624"/>
              <a:ext cx="9809546" cy="6378233"/>
            </a:xfrm>
            <a:prstGeom prst="rect">
              <a:avLst/>
            </a:prstGeom>
            <a:noFill/>
            <a:ln>
              <a:noFill/>
            </a:ln>
          </p:spPr>
        </p:pic>
        <p:pic>
          <p:nvPicPr>
            <p:cNvPr id="48" name="Google Shape;164;p16">
              <a:extLst>
                <a:ext uri="{FF2B5EF4-FFF2-40B4-BE49-F238E27FC236}">
                  <a16:creationId xmlns:a16="http://schemas.microsoft.com/office/drawing/2014/main" id="{2B1A79EB-E76F-4544-902C-05521E0577B6}"/>
                </a:ext>
              </a:extLst>
            </p:cNvPr>
            <p:cNvPicPr preferRelativeResize="0"/>
            <p:nvPr/>
          </p:nvPicPr>
          <p:blipFill>
            <a:blip r:embed="rId7">
              <a:alphaModFix/>
            </a:blip>
            <a:stretch>
              <a:fillRect/>
            </a:stretch>
          </p:blipFill>
          <p:spPr>
            <a:xfrm>
              <a:off x="5066595" y="3789694"/>
              <a:ext cx="7667795" cy="6568491"/>
            </a:xfrm>
            <a:prstGeom prst="rect">
              <a:avLst/>
            </a:prstGeom>
            <a:noFill/>
            <a:ln>
              <a:noFill/>
            </a:ln>
          </p:spPr>
        </p:pic>
      </p:grpSp>
      <p:sp>
        <p:nvSpPr>
          <p:cNvPr id="2" name="TextBox 1">
            <a:extLst>
              <a:ext uri="{FF2B5EF4-FFF2-40B4-BE49-F238E27FC236}">
                <a16:creationId xmlns:a16="http://schemas.microsoft.com/office/drawing/2014/main" id="{F31EAB83-0EFE-8949-95AA-018C8D286B2E}"/>
              </a:ext>
            </a:extLst>
          </p:cNvPr>
          <p:cNvSpPr txBox="1"/>
          <p:nvPr/>
        </p:nvSpPr>
        <p:spPr>
          <a:xfrm>
            <a:off x="22003222" y="13014425"/>
            <a:ext cx="2380778"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Photos:</a:t>
            </a:r>
          </a:p>
          <a:p>
            <a:pPr lvl="0"/>
            <a:r>
              <a:rPr lang="en-US" sz="1000" dirty="0">
                <a:solidFill>
                  <a:schemeClr val="tx1"/>
                </a:solidFill>
              </a:rPr>
              <a:t>Ghazal </a:t>
            </a:r>
            <a:r>
              <a:rPr lang="en-US" sz="1000" dirty="0" err="1">
                <a:solidFill>
                  <a:schemeClr val="tx1"/>
                </a:solidFill>
              </a:rPr>
              <a:t>Khadri</a:t>
            </a:r>
            <a:r>
              <a:rPr lang="en-US" sz="1000" dirty="0">
                <a:solidFill>
                  <a:schemeClr val="tx1"/>
                </a:solidFill>
              </a:rPr>
              <a:t>, Elena’s Aspiration Abortion</a:t>
            </a:r>
          </a:p>
          <a:p>
            <a:pPr lvl="0"/>
            <a:r>
              <a:rPr lang="en-US" sz="1000" dirty="0" err="1">
                <a:solidFill>
                  <a:schemeClr val="tx1"/>
                </a:solidFill>
              </a:rPr>
              <a:t>Unsplash.com</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25248575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51FD937-B122-714A-A5E5-7CEF14A39196}"/>
              </a:ext>
            </a:extLst>
          </p:cNvPr>
          <p:cNvPicPr>
            <a:picLocks noChangeAspect="1"/>
          </p:cNvPicPr>
          <p:nvPr/>
        </p:nvPicPr>
        <p:blipFill rotWithShape="1">
          <a:blip r:embed="rId3">
            <a:duotone>
              <a:prstClr val="black"/>
              <a:srgbClr val="FF34AB">
                <a:tint val="45000"/>
                <a:satMod val="400000"/>
              </a:srgbClr>
            </a:duotone>
            <a:alphaModFix amt="50000"/>
            <a:extLst>
              <a:ext uri="{28A0092B-C50C-407E-A947-70E740481C1C}">
                <a14:useLocalDpi xmlns:a14="http://schemas.microsoft.com/office/drawing/2010/main" val="0"/>
              </a:ext>
            </a:extLst>
          </a:blip>
          <a:srcRect l="-1891" r="50947" b="50461"/>
          <a:stretch/>
        </p:blipFill>
        <p:spPr>
          <a:xfrm rot="10800000">
            <a:off x="0" y="0"/>
            <a:ext cx="6002196" cy="5836711"/>
          </a:xfrm>
          <a:prstGeom prst="rect">
            <a:avLst/>
          </a:prstGeom>
        </p:spPr>
      </p:pic>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525" name="Title 3"/>
          <p:cNvSpPr txBox="1">
            <a:spLocks noGrp="1"/>
          </p:cNvSpPr>
          <p:nvPr>
            <p:ph type="title"/>
          </p:nvPr>
        </p:nvSpPr>
        <p:spPr>
          <a:xfrm>
            <a:off x="1928635" y="5836711"/>
            <a:ext cx="9550400" cy="2685141"/>
          </a:xfrm>
          <a:prstGeom prst="rect">
            <a:avLst/>
          </a:prstGeom>
        </p:spPr>
        <p:txBody>
          <a:bodyPr>
            <a:noAutofit/>
          </a:bodyPr>
          <a:lstStyle/>
          <a:p>
            <a:r>
              <a:rPr lang="en-US" sz="10000" dirty="0"/>
              <a:t>Comfort Measures for Patients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C55C0987-B7C7-9842-912F-9F5689F0735B}"/>
                  </a:ext>
                </a:extLst>
              </p14:cNvPr>
              <p14:cNvContentPartPr/>
              <p14:nvPr/>
            </p14:nvContentPartPr>
            <p14:xfrm>
              <a:off x="3102827" y="8663884"/>
              <a:ext cx="8376208" cy="7124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5"/>
              <a:stretch>
                <a:fillRect/>
              </a:stretch>
            </p:blipFill>
            <p:spPr>
              <a:xfrm>
                <a:off x="2944059" y="8506002"/>
                <a:ext cx="8693385" cy="386651"/>
              </a:xfrm>
              <a:prstGeom prst="rect">
                <a:avLst/>
              </a:prstGeom>
            </p:spPr>
          </p:pic>
        </mc:Fallback>
      </mc:AlternateContent>
      <p:sp>
        <p:nvSpPr>
          <p:cNvPr id="9" name="TextBox 10">
            <a:extLst>
              <a:ext uri="{FF2B5EF4-FFF2-40B4-BE49-F238E27FC236}">
                <a16:creationId xmlns:a16="http://schemas.microsoft.com/office/drawing/2014/main" id="{1879F552-2FB0-F44E-A8CB-672C9320E7FF}"/>
              </a:ext>
            </a:extLst>
          </p:cNvPr>
          <p:cNvSpPr txBox="1"/>
          <p:nvPr/>
        </p:nvSpPr>
        <p:spPr>
          <a:xfrm>
            <a:off x="4564119" y="9595436"/>
            <a:ext cx="4360878" cy="1361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34290" bIns="34290" anchor="ctr">
            <a:spAutoFit/>
          </a:bodyPr>
          <a:lstStyle>
            <a:lvl1pPr algn="r">
              <a:lnSpc>
                <a:spcPct val="150000"/>
              </a:lnSpc>
              <a:defRPr sz="2400"/>
            </a:lvl1pPr>
          </a:lstStyle>
          <a:p>
            <a:pPr>
              <a:lnSpc>
                <a:spcPct val="100000"/>
              </a:lnSpc>
            </a:pPr>
            <a:r>
              <a:rPr lang="en-US" sz="2800" dirty="0">
                <a:solidFill>
                  <a:schemeClr val="tx1"/>
                </a:solidFill>
                <a:latin typeface="Tw Cen MT" panose="020B0602020104020603" pitchFamily="34" charset="77"/>
              </a:rPr>
              <a:t>What are some ways you comfort and ease pain for LARC procedures?</a:t>
            </a:r>
            <a:endParaRPr sz="2800" dirty="0">
              <a:solidFill>
                <a:schemeClr val="tx1"/>
              </a:solidFill>
              <a:latin typeface="Tw Cen MT" panose="020B0602020104020603" pitchFamily="34" charset="77"/>
            </a:endParaRPr>
          </a:p>
        </p:txBody>
      </p:sp>
      <p:sp>
        <p:nvSpPr>
          <p:cNvPr id="10" name="Freeform 546">
            <a:extLst>
              <a:ext uri="{FF2B5EF4-FFF2-40B4-BE49-F238E27FC236}">
                <a16:creationId xmlns:a16="http://schemas.microsoft.com/office/drawing/2014/main" id="{F35BA0FF-BF34-1349-BB0D-9A167DB7E58A}"/>
              </a:ext>
            </a:extLst>
          </p:cNvPr>
          <p:cNvSpPr/>
          <p:nvPr/>
        </p:nvSpPr>
        <p:spPr>
          <a:xfrm>
            <a:off x="9562363" y="9587677"/>
            <a:ext cx="1678163" cy="1443838"/>
          </a:xfrm>
          <a:custGeom>
            <a:avLst/>
            <a:gdLst/>
            <a:ahLst/>
            <a:cxnLst>
              <a:cxn ang="0">
                <a:pos x="wd2" y="hd2"/>
              </a:cxn>
              <a:cxn ang="5400000">
                <a:pos x="wd2" y="hd2"/>
              </a:cxn>
              <a:cxn ang="10800000">
                <a:pos x="wd2" y="hd2"/>
              </a:cxn>
              <a:cxn ang="16200000">
                <a:pos x="wd2" y="hd2"/>
              </a:cxn>
            </a:cxnLst>
            <a:rect l="0" t="0" r="r" b="b"/>
            <a:pathLst>
              <a:path w="19671" h="19671" extrusionOk="0">
                <a:moveTo>
                  <a:pt x="16834" y="2837"/>
                </a:moveTo>
                <a:cubicBezTo>
                  <a:pt x="20617" y="6768"/>
                  <a:pt x="20617" y="12919"/>
                  <a:pt x="16834" y="16723"/>
                </a:cubicBezTo>
                <a:cubicBezTo>
                  <a:pt x="13051" y="20654"/>
                  <a:pt x="6731" y="20654"/>
                  <a:pt x="2948" y="16723"/>
                </a:cubicBezTo>
                <a:cubicBezTo>
                  <a:pt x="-983" y="12919"/>
                  <a:pt x="-983" y="6768"/>
                  <a:pt x="2948" y="2837"/>
                </a:cubicBezTo>
                <a:cubicBezTo>
                  <a:pt x="6731" y="-946"/>
                  <a:pt x="13051" y="-946"/>
                  <a:pt x="16834" y="2837"/>
                </a:cubicBezTo>
              </a:path>
            </a:pathLst>
          </a:custGeom>
          <a:solidFill>
            <a:schemeClr val="bg2"/>
          </a:solidFill>
          <a:ln w="34290">
            <a:solidFill>
              <a:schemeClr val="tx1"/>
            </a:solidFill>
          </a:ln>
        </p:spPr>
        <p:txBody>
          <a:bodyPr lIns="91438" rIns="91438" anchor="ctr"/>
          <a:lstStyle/>
          <a:p>
            <a:pPr>
              <a:defRPr sz="2400" u="sng"/>
            </a:pPr>
            <a:endParaRPr sz="4800">
              <a:solidFill>
                <a:schemeClr val="tx1"/>
              </a:solidFill>
            </a:endParaRPr>
          </a:p>
        </p:txBody>
      </p:sp>
      <p:sp>
        <p:nvSpPr>
          <p:cNvPr id="11" name="Freeform 549">
            <a:extLst>
              <a:ext uri="{FF2B5EF4-FFF2-40B4-BE49-F238E27FC236}">
                <a16:creationId xmlns:a16="http://schemas.microsoft.com/office/drawing/2014/main" id="{233E2BF7-97E1-1448-8EE6-E87624AC68CA}"/>
              </a:ext>
            </a:extLst>
          </p:cNvPr>
          <p:cNvSpPr/>
          <p:nvPr/>
        </p:nvSpPr>
        <p:spPr>
          <a:xfrm>
            <a:off x="10173998" y="9901607"/>
            <a:ext cx="429162" cy="532382"/>
          </a:xfrm>
          <a:custGeom>
            <a:avLst/>
            <a:gdLst/>
            <a:ahLst/>
            <a:cxnLst>
              <a:cxn ang="0">
                <a:pos x="wd2" y="hd2"/>
              </a:cxn>
              <a:cxn ang="5400000">
                <a:pos x="wd2" y="hd2"/>
              </a:cxn>
              <a:cxn ang="10800000">
                <a:pos x="wd2" y="hd2"/>
              </a:cxn>
              <a:cxn ang="16200000">
                <a:pos x="wd2" y="hd2"/>
              </a:cxn>
            </a:cxnLst>
            <a:rect l="0" t="0" r="r" b="b"/>
            <a:pathLst>
              <a:path w="21600" h="21600" extrusionOk="0">
                <a:moveTo>
                  <a:pt x="0" y="4709"/>
                </a:moveTo>
                <a:cubicBezTo>
                  <a:pt x="0" y="1884"/>
                  <a:pt x="2711" y="0"/>
                  <a:pt x="10845" y="0"/>
                </a:cubicBezTo>
                <a:cubicBezTo>
                  <a:pt x="17533" y="0"/>
                  <a:pt x="21600" y="2826"/>
                  <a:pt x="21600" y="6593"/>
                </a:cubicBezTo>
                <a:cubicBezTo>
                  <a:pt x="21600" y="10298"/>
                  <a:pt x="13556" y="13123"/>
                  <a:pt x="13556" y="13123"/>
                </a:cubicBezTo>
                <a:cubicBezTo>
                  <a:pt x="13556" y="13123"/>
                  <a:pt x="8134" y="15007"/>
                  <a:pt x="8134" y="20658"/>
                </a:cubicBezTo>
                <a:cubicBezTo>
                  <a:pt x="8134" y="21600"/>
                  <a:pt x="8134" y="21600"/>
                  <a:pt x="8134" y="21600"/>
                </a:cubicBezTo>
              </a:path>
            </a:pathLst>
          </a:custGeom>
          <a:solidFill>
            <a:schemeClr val="bg2"/>
          </a:solidFill>
          <a:ln w="28575">
            <a:solidFill>
              <a:schemeClr val="tx1"/>
            </a:solidFill>
          </a:ln>
        </p:spPr>
        <p:txBody>
          <a:bodyPr lIns="91438" rIns="91438"/>
          <a:lstStyle/>
          <a:p>
            <a:pPr>
              <a:defRPr sz="2400" u="sng"/>
            </a:pPr>
            <a:endParaRPr sz="4800" dirty="0">
              <a:solidFill>
                <a:schemeClr val="tx1"/>
              </a:solidFill>
            </a:endParaRPr>
          </a:p>
        </p:txBody>
      </p:sp>
      <p:sp>
        <p:nvSpPr>
          <p:cNvPr id="2" name="Oval 1">
            <a:extLst>
              <a:ext uri="{FF2B5EF4-FFF2-40B4-BE49-F238E27FC236}">
                <a16:creationId xmlns:a16="http://schemas.microsoft.com/office/drawing/2014/main" id="{BE989635-9142-5B49-B05C-4906B0452116}"/>
              </a:ext>
            </a:extLst>
          </p:cNvPr>
          <p:cNvSpPr/>
          <p:nvPr/>
        </p:nvSpPr>
        <p:spPr>
          <a:xfrm>
            <a:off x="10305381" y="10616186"/>
            <a:ext cx="103327" cy="116566"/>
          </a:xfrm>
          <a:prstGeom prst="ellipse">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9" name="Picture 2" descr="Painkillers, Pills, Medicine, Drug, Remedy, Ibuprofen">
            <a:extLst>
              <a:ext uri="{FF2B5EF4-FFF2-40B4-BE49-F238E27FC236}">
                <a16:creationId xmlns:a16="http://schemas.microsoft.com/office/drawing/2014/main" id="{743FAF96-589C-A74B-8D6F-5D02101E6C40}"/>
              </a:ext>
            </a:extLst>
          </p:cNvPr>
          <p:cNvPicPr>
            <a:picLocks noGrp="1" noChangeAspect="1" noChangeArrowheads="1"/>
          </p:cNvPicPr>
          <p:nvPr>
            <p:ph type="pic" sz="half" idx="13"/>
          </p:nvPr>
        </p:nvPicPr>
        <p:blipFill>
          <a:blip r:embed="rId6">
            <a:extLst>
              <a:ext uri="{28A0092B-C50C-407E-A947-70E740481C1C}">
                <a14:useLocalDpi xmlns:a14="http://schemas.microsoft.com/office/drawing/2010/main" val="0"/>
              </a:ext>
            </a:extLst>
          </a:blip>
          <a:srcRect t="8209" b="8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CAA80C2-B622-BF4A-80C0-057EB2373615}"/>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t="17794" b="17794"/>
          <a:stretch>
            <a:fillRect/>
          </a:stretch>
        </p:blipFill>
        <p:spPr bwMode="auto">
          <a:xfrm>
            <a:off x="18180908" y="7402286"/>
            <a:ext cx="5802396" cy="57719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8">
            <a:extLst>
              <a:ext uri="{FF2B5EF4-FFF2-40B4-BE49-F238E27FC236}">
                <a16:creationId xmlns:a16="http://schemas.microsoft.com/office/drawing/2014/main" id="{0176D152-6E2E-1A44-837F-ACE53273127E}"/>
              </a:ext>
            </a:extLst>
          </p:cNvPr>
          <p:cNvPicPr>
            <a:picLocks noGrp="1" noChangeAspect="1"/>
          </p:cNvPicPr>
          <p:nvPr>
            <p:ph type="pic" sz="quarter" idx="15"/>
          </p:nvPr>
        </p:nvPicPr>
        <p:blipFill>
          <a:blip r:embed="rId8"/>
          <a:srcRect l="25293" r="25293"/>
          <a:stretch>
            <a:fillRect/>
          </a:stretch>
        </p:blipFill>
        <p:spPr>
          <a:xfrm>
            <a:off x="12192000" y="7402286"/>
            <a:ext cx="5802396" cy="5771968"/>
          </a:xfrm>
        </p:spPr>
      </p:pic>
      <p:pic>
        <p:nvPicPr>
          <p:cNvPr id="13" name="Picture 12">
            <a:extLst>
              <a:ext uri="{FF2B5EF4-FFF2-40B4-BE49-F238E27FC236}">
                <a16:creationId xmlns:a16="http://schemas.microsoft.com/office/drawing/2014/main" id="{9891B689-F1F0-E646-9944-59C9730960A1}"/>
              </a:ext>
            </a:extLst>
          </p:cNvPr>
          <p:cNvPicPr>
            <a:picLocks noChangeAspect="1"/>
          </p:cNvPicPr>
          <p:nvPr/>
        </p:nvPicPr>
        <p:blipFill rotWithShape="1">
          <a:blip r:embed="rId3">
            <a:duotone>
              <a:prstClr val="black"/>
              <a:srgbClr val="FF34AB">
                <a:tint val="45000"/>
                <a:satMod val="400000"/>
              </a:srgbClr>
            </a:duotone>
            <a:alphaModFix amt="50000"/>
            <a:extLst>
              <a:ext uri="{28A0092B-C50C-407E-A947-70E740481C1C}">
                <a14:useLocalDpi xmlns:a14="http://schemas.microsoft.com/office/drawing/2010/main" val="0"/>
              </a:ext>
            </a:extLst>
          </a:blip>
          <a:srcRect l="-1891" t="-1" r="50947" b="1055"/>
          <a:stretch/>
        </p:blipFill>
        <p:spPr>
          <a:xfrm>
            <a:off x="9117284" y="290172"/>
            <a:ext cx="2971752" cy="5771970"/>
          </a:xfrm>
          <a:prstGeom prst="rect">
            <a:avLst/>
          </a:prstGeom>
        </p:spPr>
      </p:pic>
      <p:pic>
        <p:nvPicPr>
          <p:cNvPr id="15" name="Picture 14">
            <a:extLst>
              <a:ext uri="{FF2B5EF4-FFF2-40B4-BE49-F238E27FC236}">
                <a16:creationId xmlns:a16="http://schemas.microsoft.com/office/drawing/2014/main" id="{82ED74C5-E914-C948-8D04-4C70C96C286B}"/>
              </a:ext>
            </a:extLst>
          </p:cNvPr>
          <p:cNvPicPr>
            <a:picLocks noChangeAspect="1"/>
          </p:cNvPicPr>
          <p:nvPr/>
        </p:nvPicPr>
        <p:blipFill rotWithShape="1">
          <a:blip r:embed="rId3">
            <a:duotone>
              <a:prstClr val="black"/>
              <a:srgbClr val="FF34AB">
                <a:tint val="45000"/>
                <a:satMod val="400000"/>
              </a:srgbClr>
            </a:duotone>
            <a:alphaModFix amt="50000"/>
            <a:extLst>
              <a:ext uri="{28A0092B-C50C-407E-A947-70E740481C1C}">
                <a14:useLocalDpi xmlns:a14="http://schemas.microsoft.com/office/drawing/2010/main" val="0"/>
              </a:ext>
            </a:extLst>
          </a:blip>
          <a:srcRect l="-1891" t="-1" r="50947" b="1055"/>
          <a:stretch/>
        </p:blipFill>
        <p:spPr>
          <a:xfrm rot="10800000">
            <a:off x="24123" y="7333868"/>
            <a:ext cx="2454223" cy="4766785"/>
          </a:xfrm>
          <a:prstGeom prst="rect">
            <a:avLst/>
          </a:prstGeom>
        </p:spPr>
      </p:pic>
      <p:sp>
        <p:nvSpPr>
          <p:cNvPr id="3" name="TextBox 2">
            <a:extLst>
              <a:ext uri="{FF2B5EF4-FFF2-40B4-BE49-F238E27FC236}">
                <a16:creationId xmlns:a16="http://schemas.microsoft.com/office/drawing/2014/main" id="{0567F463-6582-D04C-8B00-0F2062E09505}"/>
              </a:ext>
            </a:extLst>
          </p:cNvPr>
          <p:cNvSpPr txBox="1"/>
          <p:nvPr/>
        </p:nvSpPr>
        <p:spPr>
          <a:xfrm>
            <a:off x="19678923" y="6456926"/>
            <a:ext cx="430438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Photos: https://</a:t>
            </a:r>
            <a:r>
              <a:rPr lang="en-US" sz="1000" dirty="0" err="1">
                <a:solidFill>
                  <a:schemeClr val="tx1"/>
                </a:solidFill>
              </a:rPr>
              <a:t>pixabay.com</a:t>
            </a:r>
            <a:r>
              <a:rPr lang="en-US" sz="1000" dirty="0">
                <a:solidFill>
                  <a:schemeClr val="tx1"/>
                </a:solidFill>
              </a:rPr>
              <a:t>/photos/painkillers-pills-medicine-drug-2525087/</a:t>
            </a:r>
          </a:p>
          <a:p>
            <a:pPr>
              <a:buFont typeface="Arial" panose="020B0604020202020204" pitchFamily="34" charset="0"/>
              <a:buChar char="•"/>
            </a:pPr>
            <a:r>
              <a:rPr lang="en-US" sz="1000" dirty="0">
                <a:solidFill>
                  <a:schemeClr val="tx1"/>
                </a:solidFill>
              </a:rPr>
              <a:t>https://</a:t>
            </a:r>
            <a:r>
              <a:rPr lang="en-US" sz="1000" dirty="0" err="1">
                <a:solidFill>
                  <a:schemeClr val="tx1"/>
                </a:solidFill>
              </a:rPr>
              <a:t>www.flickr.com</a:t>
            </a:r>
            <a:r>
              <a:rPr lang="en-US" sz="1000" dirty="0">
                <a:solidFill>
                  <a:schemeClr val="tx1"/>
                </a:solidFill>
              </a:rPr>
              <a:t>/photos/user47/5413108771/sizes/o/in/</a:t>
            </a:r>
            <a:r>
              <a:rPr lang="en-US" sz="1000" dirty="0" err="1">
                <a:solidFill>
                  <a:schemeClr val="tx1"/>
                </a:solidFill>
              </a:rPr>
              <a:t>photostream</a:t>
            </a:r>
            <a:r>
              <a:rPr lang="en-US" sz="1000" dirty="0">
                <a:solidFill>
                  <a:schemeClr val="tx1"/>
                </a:solidFill>
              </a:rPr>
              <a:t>/</a:t>
            </a:r>
          </a:p>
          <a:p>
            <a:pPr>
              <a:buFont typeface="Arial" panose="020B0604020202020204" pitchFamily="34" charset="0"/>
              <a:buChar char="•"/>
            </a:pPr>
            <a:r>
              <a:rPr lang="en-US" sz="1000" dirty="0">
                <a:solidFill>
                  <a:schemeClr val="tx1"/>
                </a:solidFill>
              </a:rPr>
              <a:t>https://</a:t>
            </a:r>
            <a:r>
              <a:rPr lang="en-US" sz="1000" dirty="0" err="1">
                <a:solidFill>
                  <a:schemeClr val="tx1"/>
                </a:solidFill>
              </a:rPr>
              <a:t>www.genderphotos.vice.com</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14327628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Position of the Uterus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6705600" y="2435827"/>
              <a:ext cx="109728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6546830" y="2278161"/>
                <a:ext cx="11289981"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175;p19" descr="Content Placeholder 3">
            <a:extLst>
              <a:ext uri="{FF2B5EF4-FFF2-40B4-BE49-F238E27FC236}">
                <a16:creationId xmlns:a16="http://schemas.microsoft.com/office/drawing/2014/main" id="{CC1E6178-23BA-6F4D-A06C-EE8E7332A5E6}"/>
              </a:ext>
            </a:extLst>
          </p:cNvPr>
          <p:cNvPicPr preferRelativeResize="0"/>
          <p:nvPr/>
        </p:nvPicPr>
        <p:blipFill rotWithShape="1">
          <a:blip r:embed="rId6">
            <a:alphaModFix/>
          </a:blip>
          <a:srcRect r="47618"/>
          <a:stretch/>
        </p:blipFill>
        <p:spPr>
          <a:xfrm>
            <a:off x="7910887" y="3502132"/>
            <a:ext cx="8562227" cy="8912378"/>
          </a:xfrm>
          <a:prstGeom prst="rect">
            <a:avLst/>
          </a:prstGeom>
          <a:noFill/>
          <a:ln>
            <a:solidFill>
              <a:schemeClr val="bg1"/>
            </a:solidFill>
          </a:ln>
        </p:spPr>
      </p:pic>
    </p:spTree>
    <p:extLst>
      <p:ext uri="{BB962C8B-B14F-4D97-AF65-F5344CB8AC3E}">
        <p14:creationId xmlns:p14="http://schemas.microsoft.com/office/powerpoint/2010/main" val="20965490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accent3">
              <a:alpha val="90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951275"/>
            <a:ext cx="10241280" cy="101566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1"/>
                </a:solidFill>
                <a:cs typeface="Arial" panose="020B0604020202020204" pitchFamily="34" charset="0"/>
                <a:sym typeface="Arial" panose="020B0604020202020204" pitchFamily="34" charset="0"/>
              </a:rPr>
              <a:t> Effectively provide anticipatory guidance to patients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1"/>
                </a:solidFill>
                <a:cs typeface="Arial" panose="020B0604020202020204" pitchFamily="34" charset="0"/>
                <a:sym typeface="Arial" panose="020B0604020202020204" pitchFamily="34" charset="0"/>
              </a:rPr>
              <a:t> Explain the basic information for history taking and counseling patients on LARCs (IUDs and Implants), including contraindications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1"/>
                </a:solidFill>
                <a:cs typeface="Arial" panose="020B0604020202020204" pitchFamily="34" charset="0"/>
                <a:sym typeface="Arial" panose="020B0604020202020204" pitchFamily="34" charset="0"/>
              </a:rPr>
              <a:t> Utilize online resources for patient education and clinician references regarding medical eligibility </a:t>
            </a:r>
          </a:p>
          <a:p>
            <a:pPr lvl="1" indent="-71438"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tx1"/>
                </a:solidFill>
                <a:cs typeface="Arial" panose="020B0604020202020204" pitchFamily="34" charset="0"/>
                <a:sym typeface="Arial" panose="020B0604020202020204" pitchFamily="34" charset="0"/>
              </a:rPr>
              <a:t> Demonstrate the techniques for insertion and removal of all kinds of LARC</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09728" y="12593387"/>
            <a:ext cx="1378764" cy="11226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60343" y="1878529"/>
            <a:ext cx="13585475" cy="1619736"/>
          </a:xfrm>
          <a:prstGeom prst="rect">
            <a:avLst/>
          </a:prstGeom>
        </p:spPr>
        <p:txBody>
          <a:bodyPr anchor="t">
            <a:noAutofit/>
          </a:bodyPr>
          <a:lstStyle/>
          <a:p>
            <a:pPr algn="l">
              <a:lnSpc>
                <a:spcPts val="12500"/>
              </a:lnSpc>
            </a:pPr>
            <a:r>
              <a:rPr lang="en-US" sz="8800" dirty="0"/>
              <a:t>IUD Placement Tips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60343" y="4027796"/>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01573" y="3869406"/>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60343" y="4768001"/>
            <a:ext cx="11831840" cy="894799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tx1"/>
                </a:solidFill>
              </a:rPr>
              <a:t>Use as short a speculum as possible </a:t>
            </a:r>
          </a:p>
          <a:p>
            <a:pPr hangingPunct="1">
              <a:buClr>
                <a:schemeClr val="accent4"/>
              </a:buClr>
            </a:pPr>
            <a:r>
              <a:rPr lang="en-US" sz="5400" b="0" dirty="0">
                <a:solidFill>
                  <a:schemeClr val="tx1"/>
                </a:solidFill>
              </a:rPr>
              <a:t>Give lidocaine 2-3cc prior to tenaculum placement, or use a paracervical block if especially difficult </a:t>
            </a:r>
          </a:p>
          <a:p>
            <a:pPr hangingPunct="1">
              <a:buClr>
                <a:schemeClr val="accent4"/>
              </a:buClr>
            </a:pPr>
            <a:r>
              <a:rPr lang="en-US" sz="5400" b="0" dirty="0">
                <a:solidFill>
                  <a:schemeClr val="tx1"/>
                </a:solidFill>
              </a:rPr>
              <a:t>Put traction on the tenaculum to straighten out the uterus </a:t>
            </a:r>
          </a:p>
          <a:p>
            <a:pPr hangingPunct="1">
              <a:buClr>
                <a:schemeClr val="accent4"/>
              </a:buClr>
            </a:pPr>
            <a:r>
              <a:rPr lang="en-US" sz="5400" b="0" dirty="0">
                <a:solidFill>
                  <a:schemeClr val="tx1"/>
                </a:solidFill>
              </a:rPr>
              <a:t>Very gently advance the sound, letting it follow the smooth surface of the canal</a:t>
            </a:r>
            <a:endParaRPr lang="en-US" sz="5400" dirty="0">
              <a:solidFill>
                <a:schemeClr val="tx1"/>
              </a:solidFill>
            </a:endParaRPr>
          </a:p>
        </p:txBody>
      </p:sp>
      <p:pic>
        <p:nvPicPr>
          <p:cNvPr id="3" name="Picture 2">
            <a:extLst>
              <a:ext uri="{FF2B5EF4-FFF2-40B4-BE49-F238E27FC236}">
                <a16:creationId xmlns:a16="http://schemas.microsoft.com/office/drawing/2014/main" id="{587B6164-1AF2-0243-B92D-D3A200B9140A}"/>
              </a:ext>
            </a:extLst>
          </p:cNvPr>
          <p:cNvPicPr>
            <a:picLocks noChangeAspect="1"/>
          </p:cNvPicPr>
          <p:nvPr/>
        </p:nvPicPr>
        <p:blipFill rotWithShape="1">
          <a:blip r:embed="rId5">
            <a:extLst>
              <a:ext uri="{28A0092B-C50C-407E-A947-70E740481C1C}">
                <a14:useLocalDpi xmlns:a14="http://schemas.microsoft.com/office/drawing/2010/main" val="0"/>
              </a:ext>
            </a:extLst>
          </a:blip>
          <a:srcRect l="25134" t="21169" r="24502" b="18257"/>
          <a:stretch/>
        </p:blipFill>
        <p:spPr>
          <a:xfrm>
            <a:off x="13023639" y="931530"/>
            <a:ext cx="8631937" cy="8947999"/>
          </a:xfrm>
          <a:prstGeom prst="rect">
            <a:avLst/>
          </a:prstGeom>
        </p:spPr>
      </p:pic>
      <p:pic>
        <p:nvPicPr>
          <p:cNvPr id="5" name="Picture 4">
            <a:extLst>
              <a:ext uri="{FF2B5EF4-FFF2-40B4-BE49-F238E27FC236}">
                <a16:creationId xmlns:a16="http://schemas.microsoft.com/office/drawing/2014/main" id="{BE3C16C3-A670-524F-8774-00D3EA5A4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7997" y="4906171"/>
            <a:ext cx="8631936" cy="7439906"/>
          </a:xfrm>
          <a:prstGeom prst="rect">
            <a:avLst/>
          </a:prstGeom>
        </p:spPr>
      </p:pic>
    </p:spTree>
    <p:extLst>
      <p:ext uri="{BB962C8B-B14F-4D97-AF65-F5344CB8AC3E}">
        <p14:creationId xmlns:p14="http://schemas.microsoft.com/office/powerpoint/2010/main" val="11321088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18992187" y="3601065"/>
            <a:ext cx="4330227" cy="4677425"/>
          </a:xfrm>
          <a:prstGeom prst="rect">
            <a:avLst/>
          </a:prstGeom>
        </p:spPr>
        <p:txBody>
          <a:bodyPr>
            <a:noAutofit/>
          </a:bodyPr>
          <a:lstStyle/>
          <a:p>
            <a:pPr algn="l" hangingPunct="1">
              <a:lnSpc>
                <a:spcPts val="4688"/>
              </a:lnSpc>
            </a:pPr>
            <a:r>
              <a:rPr lang="en-US" sz="9600" dirty="0"/>
              <a:t>Cannot </a:t>
            </a:r>
            <a:br>
              <a:rPr lang="en-US" sz="9600" dirty="0"/>
            </a:br>
            <a:br>
              <a:rPr lang="en-US" sz="9600" dirty="0"/>
            </a:br>
            <a:r>
              <a:rPr lang="en-US" sz="9600" dirty="0"/>
              <a:t>Find </a:t>
            </a:r>
            <a:br>
              <a:rPr lang="en-US" sz="9600" dirty="0"/>
            </a:br>
            <a:br>
              <a:rPr lang="en-US" sz="9600" dirty="0"/>
            </a:br>
            <a:r>
              <a:rPr lang="en-US" sz="9600" dirty="0"/>
              <a:t>Cervix</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19222934" y="7563539"/>
              <a:ext cx="4572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19064174" y="7405873"/>
                <a:ext cx="4889160"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189;p21" descr="Shape 185">
            <a:extLst>
              <a:ext uri="{FF2B5EF4-FFF2-40B4-BE49-F238E27FC236}">
                <a16:creationId xmlns:a16="http://schemas.microsoft.com/office/drawing/2014/main" id="{9FAA089A-B7D7-9148-9873-C1243756D56B}"/>
              </a:ext>
            </a:extLst>
          </p:cNvPr>
          <p:cNvPicPr preferRelativeResize="0"/>
          <p:nvPr/>
        </p:nvPicPr>
        <p:blipFill rotWithShape="1">
          <a:blip r:embed="rId6">
            <a:alphaModFix/>
          </a:blip>
          <a:srcRect/>
          <a:stretch/>
        </p:blipFill>
        <p:spPr>
          <a:xfrm>
            <a:off x="1668117" y="361916"/>
            <a:ext cx="16170569" cy="13020159"/>
          </a:xfrm>
          <a:prstGeom prst="rect">
            <a:avLst/>
          </a:prstGeom>
          <a:noFill/>
          <a:ln>
            <a:noFill/>
          </a:ln>
        </p:spPr>
      </p:pic>
    </p:spTree>
    <p:extLst>
      <p:ext uri="{BB962C8B-B14F-4D97-AF65-F5344CB8AC3E}">
        <p14:creationId xmlns:p14="http://schemas.microsoft.com/office/powerpoint/2010/main" val="41791977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bg2">
                <a:shade val="45000"/>
                <a:satMod val="135000"/>
              </a:schemeClr>
              <a:prstClr val="white"/>
            </a:duotone>
            <a:extLst>
              <a:ext uri="{28A0092B-C50C-407E-A947-70E740481C1C}">
                <a14:useLocalDpi xmlns:a14="http://schemas.microsoft.com/office/drawing/2010/main" val="0"/>
              </a:ext>
            </a:extLst>
          </a:blip>
          <a:srcRect l="-1891" r="50825"/>
          <a:stretch/>
        </p:blipFill>
        <p:spPr>
          <a:xfrm>
            <a:off x="16019944" y="-747568"/>
            <a:ext cx="8364056" cy="15211136"/>
          </a:xfrm>
          <a:prstGeom prst="rect">
            <a:avLst/>
          </a:prstGeom>
        </p:spPr>
      </p:pic>
      <p:sp>
        <p:nvSpPr>
          <p:cNvPr id="341" name="Rectangle 7"/>
          <p:cNvSpPr txBox="1">
            <a:spLocks noGrp="1"/>
          </p:cNvSpPr>
          <p:nvPr>
            <p:ph type="sldNum" sz="quarter" idx="2"/>
          </p:nvPr>
        </p:nvSpPr>
        <p:spPr>
          <a:xfrm>
            <a:off x="-130629" y="12847041"/>
            <a:ext cx="1328423" cy="58901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28422" y="2053565"/>
            <a:ext cx="10863578" cy="1625742"/>
          </a:xfrm>
          <a:prstGeom prst="rect">
            <a:avLst/>
          </a:prstGeom>
        </p:spPr>
        <p:txBody>
          <a:bodyPr anchor="t">
            <a:noAutofit/>
          </a:bodyPr>
          <a:lstStyle/>
          <a:p>
            <a:pPr algn="l">
              <a:lnSpc>
                <a:spcPts val="9376"/>
              </a:lnSpc>
            </a:pPr>
            <a:r>
              <a:rPr lang="en-US" sz="8800" dirty="0"/>
              <a:t>Post C-Section Uterus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54739" y="3855436"/>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295976" y="3696819"/>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454738" y="4536223"/>
            <a:ext cx="11830875" cy="661964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tx1"/>
                </a:solidFill>
              </a:rPr>
              <a:t>Position of cervix can be very challenging as lower uterine segment often scarred to anterior abdominal wall </a:t>
            </a:r>
          </a:p>
          <a:p>
            <a:pPr hangingPunct="1">
              <a:spcBef>
                <a:spcPts val="2800"/>
              </a:spcBef>
              <a:buClr>
                <a:schemeClr val="accent4"/>
              </a:buClr>
            </a:pPr>
            <a:r>
              <a:rPr lang="en-US" b="0" dirty="0">
                <a:solidFill>
                  <a:schemeClr val="tx1"/>
                </a:solidFill>
              </a:rPr>
              <a:t>Uterus often seems initially anteverted and then fundus curves downwards midline to almost retroverted position</a:t>
            </a:r>
            <a:endParaRPr lang="en-US" sz="4050" dirty="0">
              <a:solidFill>
                <a:schemeClr val="tx1"/>
              </a:solidFill>
            </a:endParaRPr>
          </a:p>
        </p:txBody>
      </p:sp>
    </p:spTree>
    <p:extLst>
      <p:ext uri="{BB962C8B-B14F-4D97-AF65-F5344CB8AC3E}">
        <p14:creationId xmlns:p14="http://schemas.microsoft.com/office/powerpoint/2010/main" val="37389346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5" name="Title 3">
            <a:extLst>
              <a:ext uri="{FF2B5EF4-FFF2-40B4-BE49-F238E27FC236}">
                <a16:creationId xmlns:a16="http://schemas.microsoft.com/office/drawing/2014/main" id="{EC66A043-D39A-4B45-818C-A78DEB7158CA}"/>
              </a:ext>
            </a:extLst>
          </p:cNvPr>
          <p:cNvSpPr txBox="1">
            <a:spLocks/>
          </p:cNvSpPr>
          <p:nvPr/>
        </p:nvSpPr>
        <p:spPr>
          <a:xfrm>
            <a:off x="2222672" y="1434237"/>
            <a:ext cx="19938657"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4688"/>
              </a:lnSpc>
            </a:pPr>
            <a:r>
              <a:rPr lang="en-US" sz="9600" dirty="0">
                <a:solidFill>
                  <a:schemeClr val="tx1"/>
                </a:solidFill>
              </a:rPr>
              <a:t>Sound vs Sound with Dilation</a:t>
            </a:r>
          </a:p>
        </p:txBody>
      </p:sp>
      <mc:AlternateContent xmlns:mc="http://schemas.openxmlformats.org/markup-compatibility/2006" xmlns:p14="http://schemas.microsoft.com/office/powerpoint/2010/main">
        <mc:Choice Requires="p14">
          <p:contentPart p14:bwMode="auto" r:id="rId4">
            <p14:nvContentPartPr>
              <p14:cNvPr id="48" name="Ink 47">
                <a:extLst>
                  <a:ext uri="{FF2B5EF4-FFF2-40B4-BE49-F238E27FC236}">
                    <a16:creationId xmlns:a16="http://schemas.microsoft.com/office/drawing/2014/main" id="{63EADE92-2D5F-4E44-B8FC-1D6911553E30}"/>
                  </a:ext>
                </a:extLst>
              </p14:cNvPr>
              <p14:cNvContentPartPr/>
              <p14:nvPr/>
            </p14:nvContentPartPr>
            <p14:xfrm flipV="1">
              <a:off x="5242560" y="2750434"/>
              <a:ext cx="13898880" cy="64711"/>
            </p14:xfrm>
          </p:contentPart>
        </mc:Choice>
        <mc:Fallback xmlns="">
          <p:pic>
            <p:nvPicPr>
              <p:cNvPr id="48" name="Ink 47">
                <a:extLst>
                  <a:ext uri="{FF2B5EF4-FFF2-40B4-BE49-F238E27FC236}">
                    <a16:creationId xmlns:a16="http://schemas.microsoft.com/office/drawing/2014/main" id="{63EADE92-2D5F-4E44-B8FC-1D6911553E30}"/>
                  </a:ext>
                </a:extLst>
              </p:cNvPr>
              <p:cNvPicPr/>
              <p:nvPr/>
            </p:nvPicPr>
            <p:blipFill>
              <a:blip r:embed="rId5"/>
              <a:stretch>
                <a:fillRect/>
              </a:stretch>
            </p:blipFill>
            <p:spPr>
              <a:xfrm flipV="1">
                <a:off x="5083784" y="2592768"/>
                <a:ext cx="14216073" cy="379686"/>
              </a:xfrm>
              <a:prstGeom prst="rect">
                <a:avLst/>
              </a:prstGeom>
            </p:spPr>
          </p:pic>
        </mc:Fallback>
      </mc:AlternateContent>
      <p:sp>
        <p:nvSpPr>
          <p:cNvPr id="49" name="Rectangle 48">
            <a:extLst>
              <a:ext uri="{FF2B5EF4-FFF2-40B4-BE49-F238E27FC236}">
                <a16:creationId xmlns:a16="http://schemas.microsoft.com/office/drawing/2014/main" id="{93405769-0671-694F-BDC6-DA7246B56B9E}"/>
              </a:ext>
            </a:extLst>
          </p:cNvPr>
          <p:cNvSpPr/>
          <p:nvPr/>
        </p:nvSpPr>
        <p:spPr>
          <a:xfrm>
            <a:off x="3237990" y="3739626"/>
            <a:ext cx="17908020" cy="8272366"/>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solidFill>
                <a:srgbClr val="FFFFFF"/>
              </a:solidFill>
              <a:effectLst/>
              <a:uFillTx/>
              <a:latin typeface="+mj-lt"/>
              <a:ea typeface="+mj-ea"/>
              <a:cs typeface="+mj-cs"/>
              <a:sym typeface="Helvetica"/>
            </a:endParaRPr>
          </a:p>
        </p:txBody>
      </p:sp>
      <p:pic>
        <p:nvPicPr>
          <p:cNvPr id="50" name="Google Shape;448;p58" descr="Picture 2">
            <a:extLst>
              <a:ext uri="{FF2B5EF4-FFF2-40B4-BE49-F238E27FC236}">
                <a16:creationId xmlns:a16="http://schemas.microsoft.com/office/drawing/2014/main" id="{4E26888D-0A4A-5D43-A605-3311B1D8EB43}"/>
              </a:ext>
            </a:extLst>
          </p:cNvPr>
          <p:cNvPicPr preferRelativeResize="0"/>
          <p:nvPr/>
        </p:nvPicPr>
        <p:blipFill rotWithShape="1">
          <a:blip r:embed="rId6">
            <a:alphaModFix/>
          </a:blip>
          <a:srcRect t="6788" b="14312"/>
          <a:stretch/>
        </p:blipFill>
        <p:spPr>
          <a:xfrm>
            <a:off x="7140406" y="7257714"/>
            <a:ext cx="10103188" cy="3707135"/>
          </a:xfrm>
          <a:prstGeom prst="rect">
            <a:avLst/>
          </a:prstGeom>
          <a:noFill/>
          <a:ln>
            <a:noFill/>
          </a:ln>
        </p:spPr>
      </p:pic>
      <p:pic>
        <p:nvPicPr>
          <p:cNvPr id="51" name="Google Shape;446;p58" descr="Picture 3">
            <a:extLst>
              <a:ext uri="{FF2B5EF4-FFF2-40B4-BE49-F238E27FC236}">
                <a16:creationId xmlns:a16="http://schemas.microsoft.com/office/drawing/2014/main" id="{8278A6CB-B2EC-5A47-812A-179583EDB54D}"/>
              </a:ext>
            </a:extLst>
          </p:cNvPr>
          <p:cNvPicPr preferRelativeResize="0"/>
          <p:nvPr/>
        </p:nvPicPr>
        <p:blipFill rotWithShape="1">
          <a:blip r:embed="rId7">
            <a:alphaModFix/>
          </a:blip>
          <a:srcRect t="29270" b="34374"/>
          <a:stretch/>
        </p:blipFill>
        <p:spPr>
          <a:xfrm>
            <a:off x="7906316" y="4887446"/>
            <a:ext cx="8571369" cy="2634737"/>
          </a:xfrm>
          <a:prstGeom prst="rect">
            <a:avLst/>
          </a:prstGeom>
          <a:noFill/>
          <a:ln>
            <a:noFill/>
          </a:ln>
        </p:spPr>
      </p:pic>
    </p:spTree>
    <p:extLst>
      <p:ext uri="{BB962C8B-B14F-4D97-AF65-F5344CB8AC3E}">
        <p14:creationId xmlns:p14="http://schemas.microsoft.com/office/powerpoint/2010/main" val="6352671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54" name="Title 3">
            <a:extLst>
              <a:ext uri="{FF2B5EF4-FFF2-40B4-BE49-F238E27FC236}">
                <a16:creationId xmlns:a16="http://schemas.microsoft.com/office/drawing/2014/main" id="{589CF37B-2FA9-5244-80E1-1AB3D644A87E}"/>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OS Finders</a:t>
            </a:r>
          </a:p>
        </p:txBody>
      </p:sp>
      <mc:AlternateContent xmlns:mc="http://schemas.openxmlformats.org/markup-compatibility/2006" xmlns:p14="http://schemas.microsoft.com/office/powerpoint/2010/main">
        <mc:Choice Requires="p14">
          <p:contentPart p14:bwMode="auto" r:id="rId4">
            <p14:nvContentPartPr>
              <p14:cNvPr id="55" name="Ink 54">
                <a:extLst>
                  <a:ext uri="{FF2B5EF4-FFF2-40B4-BE49-F238E27FC236}">
                    <a16:creationId xmlns:a16="http://schemas.microsoft.com/office/drawing/2014/main" id="{300BA431-F8F0-C443-8E16-EA707396A575}"/>
                  </a:ext>
                </a:extLst>
              </p14:cNvPr>
              <p14:cNvContentPartPr/>
              <p14:nvPr/>
            </p14:nvContentPartPr>
            <p14:xfrm flipV="1">
              <a:off x="8854440" y="2458673"/>
              <a:ext cx="6675120" cy="64711"/>
            </p14:xfrm>
          </p:contentPart>
        </mc:Choice>
        <mc:Fallback xmlns="">
          <p:pic>
            <p:nvPicPr>
              <p:cNvPr id="55" name="Ink 54">
                <a:extLst>
                  <a:ext uri="{FF2B5EF4-FFF2-40B4-BE49-F238E27FC236}">
                    <a16:creationId xmlns:a16="http://schemas.microsoft.com/office/drawing/2014/main" id="{300BA431-F8F0-C443-8E16-EA707396A575}"/>
                  </a:ext>
                </a:extLst>
              </p:cNvPr>
              <p:cNvPicPr/>
              <p:nvPr/>
            </p:nvPicPr>
            <p:blipFill>
              <a:blip r:embed="rId5"/>
              <a:stretch>
                <a:fillRect/>
              </a:stretch>
            </p:blipFill>
            <p:spPr>
              <a:xfrm flipV="1">
                <a:off x="8695671" y="2301007"/>
                <a:ext cx="6992297" cy="379686"/>
              </a:xfrm>
              <a:prstGeom prst="rect">
                <a:avLst/>
              </a:prstGeom>
            </p:spPr>
          </p:pic>
        </mc:Fallback>
      </mc:AlternateContent>
      <p:pic>
        <p:nvPicPr>
          <p:cNvPr id="56" name="Google Shape;454;p59" descr="Picture 2">
            <a:extLst>
              <a:ext uri="{FF2B5EF4-FFF2-40B4-BE49-F238E27FC236}">
                <a16:creationId xmlns:a16="http://schemas.microsoft.com/office/drawing/2014/main" id="{45F12B04-E6C0-DB47-9204-48361369D451}"/>
              </a:ext>
            </a:extLst>
          </p:cNvPr>
          <p:cNvPicPr preferRelativeResize="0"/>
          <p:nvPr/>
        </p:nvPicPr>
        <p:blipFill rotWithShape="1">
          <a:blip r:embed="rId6">
            <a:alphaModFix/>
          </a:blip>
          <a:srcRect/>
          <a:stretch/>
        </p:blipFill>
        <p:spPr>
          <a:xfrm>
            <a:off x="4719296" y="3631401"/>
            <a:ext cx="14945409" cy="8638174"/>
          </a:xfrm>
          <a:prstGeom prst="rect">
            <a:avLst/>
          </a:prstGeom>
          <a:noFill/>
          <a:ln w="9525" cap="flat" cmpd="sng">
            <a:solidFill>
              <a:srgbClr val="000000"/>
            </a:solidFill>
            <a:prstDash val="solid"/>
            <a:miter lim="8000"/>
            <a:headEnd type="none" w="sm" len="sm"/>
            <a:tailEnd type="none" w="sm" len="sm"/>
          </a:ln>
        </p:spPr>
      </p:pic>
    </p:spTree>
    <p:extLst>
      <p:ext uri="{BB962C8B-B14F-4D97-AF65-F5344CB8AC3E}">
        <p14:creationId xmlns:p14="http://schemas.microsoft.com/office/powerpoint/2010/main" val="2844064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50765"/>
          <a:stretch/>
        </p:blipFill>
        <p:spPr>
          <a:xfrm>
            <a:off x="16549722" y="-454840"/>
            <a:ext cx="7834278" cy="14625680"/>
          </a:xfrm>
          <a:prstGeom prst="rect">
            <a:avLst/>
          </a:prstGeom>
        </p:spPr>
      </p:pic>
      <p:sp>
        <p:nvSpPr>
          <p:cNvPr id="341" name="Rectangle 7"/>
          <p:cNvSpPr txBox="1">
            <a:spLocks noGrp="1"/>
          </p:cNvSpPr>
          <p:nvPr>
            <p:ph type="sldNum" sz="quarter" idx="2"/>
          </p:nvPr>
        </p:nvSpPr>
        <p:spPr>
          <a:xfrm>
            <a:off x="0" y="12629326"/>
            <a:ext cx="1023623" cy="10866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97306" y="1015160"/>
            <a:ext cx="10863578" cy="1625742"/>
          </a:xfrm>
          <a:prstGeom prst="rect">
            <a:avLst/>
          </a:prstGeom>
        </p:spPr>
        <p:txBody>
          <a:bodyPr anchor="t">
            <a:noAutofit/>
          </a:bodyPr>
          <a:lstStyle/>
          <a:p>
            <a:pPr algn="l">
              <a:lnSpc>
                <a:spcPts val="9376"/>
              </a:lnSpc>
            </a:pPr>
            <a:r>
              <a:rPr lang="en-US" sz="8800" dirty="0"/>
              <a:t>More Tips: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23623" y="2640901"/>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864860" y="2482284"/>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97304" y="3143430"/>
            <a:ext cx="16929879" cy="948589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tx1"/>
                </a:solidFill>
              </a:rPr>
              <a:t>Have smelling salts available (for vasovagal reactions) </a:t>
            </a:r>
          </a:p>
          <a:p>
            <a:pPr hangingPunct="1">
              <a:spcBef>
                <a:spcPts val="2800"/>
              </a:spcBef>
              <a:buClr>
                <a:schemeClr val="accent4"/>
              </a:buClr>
            </a:pPr>
            <a:r>
              <a:rPr lang="en-US" b="0" dirty="0">
                <a:solidFill>
                  <a:schemeClr val="tx1"/>
                </a:solidFill>
              </a:rPr>
              <a:t>If perforation is suspected </a:t>
            </a:r>
          </a:p>
          <a:p>
            <a:pPr lvl="1" hangingPunct="1">
              <a:spcBef>
                <a:spcPts val="2800"/>
              </a:spcBef>
              <a:buClr>
                <a:schemeClr val="accent4"/>
              </a:buClr>
            </a:pPr>
            <a:r>
              <a:rPr lang="en-US" b="0" dirty="0">
                <a:solidFill>
                  <a:schemeClr val="tx1"/>
                </a:solidFill>
              </a:rPr>
              <a:t>suspend procedure </a:t>
            </a:r>
          </a:p>
          <a:p>
            <a:pPr lvl="1" hangingPunct="1">
              <a:spcBef>
                <a:spcPts val="2800"/>
              </a:spcBef>
              <a:buClr>
                <a:schemeClr val="accent4"/>
              </a:buClr>
            </a:pPr>
            <a:r>
              <a:rPr lang="en-US" b="0" dirty="0">
                <a:solidFill>
                  <a:schemeClr val="tx1"/>
                </a:solidFill>
              </a:rPr>
              <a:t>perform ultrasound </a:t>
            </a:r>
          </a:p>
          <a:p>
            <a:pPr lvl="1" hangingPunct="1">
              <a:spcBef>
                <a:spcPts val="2800"/>
              </a:spcBef>
              <a:buClr>
                <a:schemeClr val="accent4"/>
              </a:buClr>
            </a:pPr>
            <a:r>
              <a:rPr lang="en-US" b="0" dirty="0">
                <a:solidFill>
                  <a:schemeClr val="tx1"/>
                </a:solidFill>
              </a:rPr>
              <a:t>Monitor vitals x 1 hour </a:t>
            </a:r>
          </a:p>
          <a:p>
            <a:pPr lvl="1" hangingPunct="1">
              <a:spcBef>
                <a:spcPts val="2800"/>
              </a:spcBef>
              <a:buClr>
                <a:schemeClr val="accent4"/>
              </a:buClr>
            </a:pPr>
            <a:r>
              <a:rPr lang="en-US" b="0" dirty="0">
                <a:solidFill>
                  <a:schemeClr val="tx1"/>
                </a:solidFill>
              </a:rPr>
              <a:t>RTC w/fever, increased abdominal pain, increased bleeding </a:t>
            </a:r>
          </a:p>
          <a:p>
            <a:pPr lvl="1" hangingPunct="1">
              <a:spcBef>
                <a:spcPts val="2800"/>
              </a:spcBef>
              <a:buClr>
                <a:schemeClr val="accent4"/>
              </a:buClr>
            </a:pPr>
            <a:r>
              <a:rPr lang="en-US" b="0" dirty="0">
                <a:solidFill>
                  <a:schemeClr val="tx1"/>
                </a:solidFill>
              </a:rPr>
              <a:t>Re-try insertion in 2 weeks with ultrasound guidance and more experienced provider</a:t>
            </a:r>
            <a:endParaRPr lang="en-US" dirty="0">
              <a:solidFill>
                <a:schemeClr val="tx1"/>
              </a:solidFill>
            </a:endParaRPr>
          </a:p>
        </p:txBody>
      </p:sp>
    </p:spTree>
    <p:extLst>
      <p:ext uri="{BB962C8B-B14F-4D97-AF65-F5344CB8AC3E}">
        <p14:creationId xmlns:p14="http://schemas.microsoft.com/office/powerpoint/2010/main" val="319651900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FC0501-002B-1540-B414-52ECFC713598}"/>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50151" r="2" b="50000"/>
          <a:stretch/>
        </p:blipFill>
        <p:spPr>
          <a:xfrm flipH="1">
            <a:off x="8993267" y="8511985"/>
            <a:ext cx="5312228" cy="5328536"/>
          </a:xfrm>
          <a:prstGeom prst="rect">
            <a:avLst/>
          </a:prstGeom>
        </p:spPr>
      </p:pic>
      <p:sp>
        <p:nvSpPr>
          <p:cNvPr id="341" name="Rectangle 7"/>
          <p:cNvSpPr txBox="1">
            <a:spLocks noGrp="1"/>
          </p:cNvSpPr>
          <p:nvPr>
            <p:ph type="sldNum" sz="quarter" idx="2"/>
          </p:nvPr>
        </p:nvSpPr>
        <p:spPr>
          <a:xfrm>
            <a:off x="-122356" y="12438362"/>
            <a:ext cx="1486196" cy="13340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479933" y="3482299"/>
            <a:ext cx="10189106" cy="2671676"/>
          </a:xfrm>
          <a:prstGeom prst="rect">
            <a:avLst/>
          </a:prstGeom>
        </p:spPr>
        <p:txBody>
          <a:bodyPr anchor="t">
            <a:noAutofit/>
          </a:bodyPr>
          <a:lstStyle/>
          <a:p>
            <a:pPr algn="l">
              <a:lnSpc>
                <a:spcPts val="9376"/>
              </a:lnSpc>
            </a:pPr>
            <a:r>
              <a:rPr lang="en-US" sz="8800" dirty="0"/>
              <a:t>Use Caution With</a:t>
            </a:r>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406194" y="5679851"/>
            <a:ext cx="8111424" cy="867113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tx1"/>
                </a:solidFill>
              </a:rPr>
              <a:t>Recently postpartum and breastfeeding </a:t>
            </a:r>
          </a:p>
          <a:p>
            <a:pPr lvl="1" hangingPunct="1">
              <a:spcBef>
                <a:spcPts val="2800"/>
              </a:spcBef>
              <a:buClr>
                <a:schemeClr val="accent4"/>
              </a:buClr>
            </a:pPr>
            <a:r>
              <a:rPr lang="en-US" b="0" dirty="0">
                <a:solidFill>
                  <a:schemeClr val="tx1"/>
                </a:solidFill>
              </a:rPr>
              <a:t>Uterus is softer, higher risk of perforation </a:t>
            </a:r>
          </a:p>
          <a:p>
            <a:pPr hangingPunct="1">
              <a:spcBef>
                <a:spcPts val="2800"/>
              </a:spcBef>
              <a:buClr>
                <a:schemeClr val="accent4"/>
              </a:buClr>
            </a:pPr>
            <a:r>
              <a:rPr lang="en-US" b="0" dirty="0">
                <a:solidFill>
                  <a:schemeClr val="tx1"/>
                </a:solidFill>
              </a:rPr>
              <a:t>Prior c-section </a:t>
            </a:r>
          </a:p>
          <a:p>
            <a:pPr hangingPunct="1">
              <a:spcBef>
                <a:spcPts val="2800"/>
              </a:spcBef>
              <a:buClr>
                <a:schemeClr val="accent4"/>
              </a:buClr>
            </a:pPr>
            <a:r>
              <a:rPr lang="en-US" b="0" dirty="0">
                <a:solidFill>
                  <a:schemeClr val="tx1"/>
                </a:solidFill>
              </a:rPr>
              <a:t>Fibroids</a:t>
            </a:r>
            <a:endParaRPr lang="en-US" dirty="0">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479932" y="5075313"/>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3321169" y="4916696"/>
                <a:ext cx="8681223" cy="379099"/>
              </a:xfrm>
              <a:prstGeom prst="rect">
                <a:avLst/>
              </a:prstGeom>
            </p:spPr>
          </p:pic>
        </mc:Fallback>
      </mc:AlternateContent>
      <p:pic>
        <p:nvPicPr>
          <p:cNvPr id="8" name="Google Shape;221;p26">
            <a:extLst>
              <a:ext uri="{FF2B5EF4-FFF2-40B4-BE49-F238E27FC236}">
                <a16:creationId xmlns:a16="http://schemas.microsoft.com/office/drawing/2014/main" id="{19C77ECF-ACD9-3644-A231-1DCBE144D607}"/>
              </a:ext>
            </a:extLst>
          </p:cNvPr>
          <p:cNvPicPr preferRelativeResize="0"/>
          <p:nvPr/>
        </p:nvPicPr>
        <p:blipFill rotWithShape="1">
          <a:blip r:embed="rId6">
            <a:extLst>
              <a:ext uri="{28A0092B-C50C-407E-A947-70E740481C1C}">
                <a14:useLocalDpi xmlns:a14="http://schemas.microsoft.com/office/drawing/2010/main" val="0"/>
              </a:ext>
            </a:extLst>
          </a:blip>
          <a:srcRect l="25352" r="30554"/>
          <a:stretch/>
        </p:blipFill>
        <p:spPr>
          <a:xfrm>
            <a:off x="14214376" y="0"/>
            <a:ext cx="9081052" cy="13716002"/>
          </a:xfrm>
          <a:prstGeom prst="rect">
            <a:avLst/>
          </a:prstGeom>
          <a:noFill/>
          <a:ln>
            <a:noFill/>
          </a:ln>
        </p:spPr>
      </p:pic>
      <p:pic>
        <p:nvPicPr>
          <p:cNvPr id="9" name="Picture 8">
            <a:extLst>
              <a:ext uri="{FF2B5EF4-FFF2-40B4-BE49-F238E27FC236}">
                <a16:creationId xmlns:a16="http://schemas.microsoft.com/office/drawing/2014/main" id="{567676AF-2799-BD44-8930-F3D0BD425467}"/>
              </a:ext>
            </a:extLst>
          </p:cNvPr>
          <p:cNvPicPr>
            <a:picLocks noChangeAspect="1"/>
          </p:cNvPicPr>
          <p:nvPr/>
        </p:nvPicPr>
        <p:blipFill rotWithShape="1">
          <a:blip r:embed="rId3">
            <a:duotone>
              <a:prstClr val="black"/>
              <a:schemeClr val="accent1">
                <a:tint val="45000"/>
                <a:satMod val="400000"/>
              </a:schemeClr>
            </a:duotone>
            <a:alphaModFix amt="30000"/>
            <a:extLst>
              <a:ext uri="{28A0092B-C50C-407E-A947-70E740481C1C}">
                <a14:useLocalDpi xmlns:a14="http://schemas.microsoft.com/office/drawing/2010/main" val="0"/>
              </a:ext>
            </a:extLst>
          </a:blip>
          <a:srcRect l="50151" r="2" b="50000"/>
          <a:stretch/>
        </p:blipFill>
        <p:spPr>
          <a:xfrm flipV="1">
            <a:off x="-122356" y="-25210"/>
            <a:ext cx="5312228" cy="5328536"/>
          </a:xfrm>
          <a:prstGeom prst="rect">
            <a:avLst/>
          </a:prstGeom>
        </p:spPr>
      </p:pic>
      <p:sp>
        <p:nvSpPr>
          <p:cNvPr id="2" name="TextBox 1">
            <a:extLst>
              <a:ext uri="{FF2B5EF4-FFF2-40B4-BE49-F238E27FC236}">
                <a16:creationId xmlns:a16="http://schemas.microsoft.com/office/drawing/2014/main" id="{B84DA33D-0D32-3F41-B8F5-C993B75C835C}"/>
              </a:ext>
            </a:extLst>
          </p:cNvPr>
          <p:cNvSpPr txBox="1"/>
          <p:nvPr/>
        </p:nvSpPr>
        <p:spPr>
          <a:xfrm>
            <a:off x="14214376" y="13377448"/>
            <a:ext cx="433644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Newborn Being Breast-fed At Home by Paulo Sousa from </a:t>
            </a:r>
            <a:r>
              <a:rPr lang="en-US" sz="1000" dirty="0" err="1">
                <a:solidFill>
                  <a:schemeClr val="tx1"/>
                </a:solidFill>
              </a:rPr>
              <a:t>NounProject.com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18143708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B749D4-EAB4-C748-AEA7-8773FF6DF223}"/>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t="50000" r="2"/>
          <a:stretch/>
        </p:blipFill>
        <p:spPr>
          <a:xfrm rot="16200000" flipH="1">
            <a:off x="11626331" y="56783"/>
            <a:ext cx="2604538" cy="2606700"/>
          </a:xfrm>
          <a:prstGeom prst="rect">
            <a:avLst/>
          </a:prstGeom>
        </p:spPr>
      </p:pic>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r="2"/>
          <a:stretch/>
        </p:blipFill>
        <p:spPr>
          <a:xfrm rot="5400000" flipH="1">
            <a:off x="17598477" y="6716902"/>
            <a:ext cx="4709137" cy="9426092"/>
          </a:xfrm>
          <a:prstGeom prst="rect">
            <a:avLst/>
          </a:prstGeom>
        </p:spPr>
      </p:pic>
      <p:sp>
        <p:nvSpPr>
          <p:cNvPr id="330" name="Rectangle 7"/>
          <p:cNvSpPr txBox="1">
            <a:spLocks noGrp="1"/>
          </p:cNvSpPr>
          <p:nvPr>
            <p:ph type="sldNum" sz="quarter" idx="2"/>
          </p:nvPr>
        </p:nvSpPr>
        <p:spPr>
          <a:xfrm>
            <a:off x="-57312" y="12513215"/>
            <a:ext cx="1222370" cy="12713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2934280"/>
            <a:ext cx="10882860" cy="2407381"/>
          </a:xfrm>
          <a:prstGeom prst="rect">
            <a:avLst/>
          </a:prstGeom>
        </p:spPr>
        <p:txBody>
          <a:bodyPr anchor="t">
            <a:noAutofit/>
          </a:bodyPr>
          <a:lstStyle/>
          <a:p>
            <a:pPr>
              <a:lnSpc>
                <a:spcPct val="100000"/>
              </a:lnSpc>
            </a:pPr>
            <a:r>
              <a:rPr lang="en-US" sz="11500" b="0" dirty="0">
                <a:latin typeface="Tw Cen MT" panose="020B0602020104020603" pitchFamily="34" charset="77"/>
                <a:ea typeface="Open Sans" panose="020B0606030504020204" pitchFamily="34" charset="0"/>
                <a:cs typeface="Open Sans" panose="020B0606030504020204" pitchFamily="34" charset="0"/>
              </a:rPr>
              <a:t>Challenges for IUD Removal</a:t>
            </a:r>
          </a:p>
        </p:txBody>
      </p:sp>
      <p:sp>
        <p:nvSpPr>
          <p:cNvPr id="8" name="Rectangle 7">
            <a:extLst>
              <a:ext uri="{FF2B5EF4-FFF2-40B4-BE49-F238E27FC236}">
                <a16:creationId xmlns:a16="http://schemas.microsoft.com/office/drawing/2014/main" id="{C18BDB1E-54A1-BB47-A94F-925BF34E1749}"/>
              </a:ext>
            </a:extLst>
          </p:cNvPr>
          <p:cNvSpPr/>
          <p:nvPr/>
        </p:nvSpPr>
        <p:spPr>
          <a:xfrm>
            <a:off x="12192000" y="7373977"/>
            <a:ext cx="10882860" cy="2585323"/>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Can’t see strings </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Embedded IUD </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Malpositioned IUD</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20672" y="6985871"/>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6"/>
              <a:stretch>
                <a:fillRect/>
              </a:stretch>
            </p:blipFill>
            <p:spPr>
              <a:xfrm>
                <a:off x="12361904" y="6827556"/>
                <a:ext cx="8927371" cy="389504"/>
              </a:xfrm>
              <a:prstGeom prst="rect">
                <a:avLst/>
              </a:prstGeom>
            </p:spPr>
          </p:pic>
        </mc:Fallback>
      </mc:AlternateContent>
      <p:sp>
        <p:nvSpPr>
          <p:cNvPr id="4" name="Rectangle 3">
            <a:extLst>
              <a:ext uri="{FF2B5EF4-FFF2-40B4-BE49-F238E27FC236}">
                <a16:creationId xmlns:a16="http://schemas.microsoft.com/office/drawing/2014/main" id="{0B473BE1-67CB-1A49-AF26-31A4243DBDEA}"/>
              </a:ext>
            </a:extLst>
          </p:cNvPr>
          <p:cNvSpPr/>
          <p:nvPr/>
        </p:nvSpPr>
        <p:spPr>
          <a:xfrm>
            <a:off x="1661597" y="0"/>
            <a:ext cx="10241280" cy="12344400"/>
          </a:xfrm>
          <a:prstGeom prst="rect">
            <a:avLst/>
          </a:prstGeom>
          <a:solidFill>
            <a:schemeClr val="accent3">
              <a:alpha val="70161"/>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1" name="Google Shape;461;p60" descr="Picture 2">
            <a:extLst>
              <a:ext uri="{FF2B5EF4-FFF2-40B4-BE49-F238E27FC236}">
                <a16:creationId xmlns:a16="http://schemas.microsoft.com/office/drawing/2014/main" id="{AB1D7D33-D496-6B4E-A358-6DD99139ECAA}"/>
              </a:ext>
            </a:extLst>
          </p:cNvPr>
          <p:cNvPicPr preferRelativeResize="0"/>
          <p:nvPr/>
        </p:nvPicPr>
        <p:blipFill rotWithShape="1">
          <a:blip r:embed="rId7">
            <a:alphaModFix/>
          </a:blip>
          <a:srcRect/>
          <a:stretch/>
        </p:blipFill>
        <p:spPr>
          <a:xfrm>
            <a:off x="2240852" y="2648439"/>
            <a:ext cx="9140963" cy="7866115"/>
          </a:xfrm>
          <a:prstGeom prst="rect">
            <a:avLst/>
          </a:prstGeom>
          <a:noFill/>
          <a:ln>
            <a:noFill/>
          </a:ln>
        </p:spPr>
      </p:pic>
      <p:pic>
        <p:nvPicPr>
          <p:cNvPr id="9" name="Picture 8">
            <a:extLst>
              <a:ext uri="{FF2B5EF4-FFF2-40B4-BE49-F238E27FC236}">
                <a16:creationId xmlns:a16="http://schemas.microsoft.com/office/drawing/2014/main" id="{F19D9904-401B-A844-8A7B-1463F7C49B24}"/>
              </a:ext>
            </a:extLst>
          </p:cNvPr>
          <p:cNvPicPr>
            <a:picLocks noChangeAspect="1"/>
          </p:cNvPicPr>
          <p:nvPr/>
        </p:nvPicPr>
        <p:blipFill rotWithShape="1">
          <a:blip r:embed="rId3">
            <a:duotone>
              <a:prstClr val="black"/>
              <a:srgbClr val="FFD8E5">
                <a:tint val="45000"/>
                <a:satMod val="400000"/>
              </a:srgbClr>
            </a:duotone>
            <a:alphaModFix amt="3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039" r="2"/>
          <a:stretch/>
        </p:blipFill>
        <p:spPr>
          <a:xfrm flipH="1">
            <a:off x="20906195" y="-288447"/>
            <a:ext cx="3477805" cy="6961384"/>
          </a:xfrm>
          <a:prstGeom prst="rect">
            <a:avLst/>
          </a:prstGeom>
        </p:spPr>
      </p:pic>
    </p:spTree>
    <p:extLst>
      <p:ext uri="{BB962C8B-B14F-4D97-AF65-F5344CB8AC3E}">
        <p14:creationId xmlns:p14="http://schemas.microsoft.com/office/powerpoint/2010/main" val="8190983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Ultrasound</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854440" y="2458673"/>
              <a:ext cx="667512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695671" y="2301007"/>
                <a:ext cx="699229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duotone>
              <a:prstClr val="black"/>
              <a:srgbClr val="7030A0">
                <a:tint val="45000"/>
                <a:satMod val="400000"/>
              </a:srgbClr>
            </a:duotone>
            <a:alphaModFix amt="10000"/>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468;p61" descr="Shape 224">
            <a:extLst>
              <a:ext uri="{FF2B5EF4-FFF2-40B4-BE49-F238E27FC236}">
                <a16:creationId xmlns:a16="http://schemas.microsoft.com/office/drawing/2014/main" id="{E5D93F7D-6D8F-9B45-9351-6624BB47635B}"/>
              </a:ext>
            </a:extLst>
          </p:cNvPr>
          <p:cNvPicPr preferRelativeResize="0"/>
          <p:nvPr/>
        </p:nvPicPr>
        <p:blipFill rotWithShape="1">
          <a:blip r:embed="rId6">
            <a:alphaModFix/>
          </a:blip>
          <a:srcRect l="19745" t="14554" r="13746" b="50783"/>
          <a:stretch/>
        </p:blipFill>
        <p:spPr>
          <a:xfrm>
            <a:off x="4515904" y="3694959"/>
            <a:ext cx="15352193" cy="6326081"/>
          </a:xfrm>
          <a:prstGeom prst="rect">
            <a:avLst/>
          </a:prstGeom>
          <a:noFill/>
          <a:ln>
            <a:solidFill>
              <a:schemeClr val="bg1"/>
            </a:solidFill>
          </a:ln>
        </p:spPr>
      </p:pic>
      <p:sp>
        <p:nvSpPr>
          <p:cNvPr id="34" name="TextBox 33">
            <a:extLst>
              <a:ext uri="{FF2B5EF4-FFF2-40B4-BE49-F238E27FC236}">
                <a16:creationId xmlns:a16="http://schemas.microsoft.com/office/drawing/2014/main" id="{2189CBDF-CEC4-6545-8447-19904C03513F}"/>
              </a:ext>
            </a:extLst>
          </p:cNvPr>
          <p:cNvSpPr txBox="1"/>
          <p:nvPr/>
        </p:nvSpPr>
        <p:spPr>
          <a:xfrm>
            <a:off x="4515904" y="10548964"/>
            <a:ext cx="15352193"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indent="-68461" algn="ctr" hangingPunct="1">
              <a:spcBef>
                <a:spcPct val="0"/>
              </a:spcBef>
              <a:spcAft>
                <a:spcPct val="0"/>
              </a:spcAft>
              <a:buClr>
                <a:schemeClr val="accent3"/>
              </a:buClr>
              <a:buSzPct val="100000"/>
              <a:buFontTx/>
              <a:buChar char="•"/>
            </a:pPr>
            <a:r>
              <a:rPr lang="en-US" altLang="en-US" sz="66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To confirm if IUD in place, if patient returns with concerns.</a:t>
            </a:r>
            <a:endParaRPr lang="en-US" altLang="en-US" sz="66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309E59B3-73EA-C94E-89D8-529E6BE8AB8F}"/>
              </a:ext>
            </a:extLst>
          </p:cNvPr>
          <p:cNvSpPr txBox="1"/>
          <p:nvPr/>
        </p:nvSpPr>
        <p:spPr>
          <a:xfrm>
            <a:off x="20250560" y="13109098"/>
            <a:ext cx="4105609" cy="646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sym typeface="Calibri"/>
              </a:rPr>
              <a:t>Prabhakaran, Sujatha, and Alice Chuang. "In office retrieval of intrauterine c</a:t>
            </a:r>
          </a:p>
          <a:p>
            <a:r>
              <a:rPr lang="en-US" sz="1000" dirty="0" err="1">
                <a:solidFill>
                  <a:schemeClr val="tx1"/>
                </a:solidFill>
                <a:sym typeface="Calibri"/>
              </a:rPr>
              <a:t>ontraceptive</a:t>
            </a:r>
            <a:r>
              <a:rPr lang="en-US" sz="1000" dirty="0">
                <a:solidFill>
                  <a:schemeClr val="tx1"/>
                </a:solidFill>
                <a:sym typeface="Calibri"/>
              </a:rPr>
              <a:t> devices with missing strings." </a:t>
            </a:r>
            <a:r>
              <a:rPr lang="en-US" sz="1000" i="1" dirty="0">
                <a:solidFill>
                  <a:schemeClr val="tx1"/>
                </a:solidFill>
              </a:rPr>
              <a:t>Contraception</a:t>
            </a:r>
            <a:r>
              <a:rPr lang="en-US" sz="1000" dirty="0">
                <a:solidFill>
                  <a:schemeClr val="tx1"/>
                </a:solidFill>
                <a:sym typeface="Calibri"/>
              </a:rPr>
              <a:t> 83.2 (2011): 102.</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281618107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50880"/>
          <a:stretch/>
        </p:blipFill>
        <p:spPr>
          <a:xfrm>
            <a:off x="16932560" y="75026"/>
            <a:ext cx="7451440" cy="13565948"/>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952313" y="838715"/>
            <a:ext cx="15332733" cy="1625742"/>
          </a:xfrm>
          <a:prstGeom prst="rect">
            <a:avLst/>
          </a:prstGeom>
        </p:spPr>
        <p:txBody>
          <a:bodyPr anchor="t">
            <a:noAutofit/>
          </a:bodyPr>
          <a:lstStyle/>
          <a:p>
            <a:pPr algn="l">
              <a:lnSpc>
                <a:spcPts val="9376"/>
              </a:lnSpc>
            </a:pPr>
            <a:r>
              <a:rPr lang="en-US" sz="8800" dirty="0"/>
              <a:t>The Low-down on Low-down IUDS: Malposition and IUD Failure</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952313" y="3619780"/>
              <a:ext cx="16459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793546" y="3461163"/>
                <a:ext cx="16776374"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952313" y="4195277"/>
            <a:ext cx="14135292" cy="945829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IUDs in the Cervix: </a:t>
            </a:r>
          </a:p>
          <a:p>
            <a:pPr lvl="1" hangingPunct="1">
              <a:spcBef>
                <a:spcPts val="2800"/>
              </a:spcBef>
              <a:buClr>
                <a:schemeClr val="accent4"/>
              </a:buClr>
            </a:pPr>
            <a:r>
              <a:rPr lang="en-US" b="0" dirty="0">
                <a:solidFill>
                  <a:schemeClr val="accent1"/>
                </a:solidFill>
              </a:rPr>
              <a:t>Copper IUD </a:t>
            </a:r>
          </a:p>
          <a:p>
            <a:pPr lvl="2" hangingPunct="1">
              <a:spcBef>
                <a:spcPts val="2800"/>
              </a:spcBef>
              <a:buClr>
                <a:schemeClr val="accent4"/>
              </a:buClr>
            </a:pPr>
            <a:r>
              <a:rPr lang="en-US" b="0" dirty="0">
                <a:solidFill>
                  <a:schemeClr val="tx1"/>
                </a:solidFill>
              </a:rPr>
              <a:t>Odds ratio for pregnancy with intracervical insertion 13.93 (95%CI 4.13 – 48.96) </a:t>
            </a:r>
          </a:p>
          <a:p>
            <a:pPr lvl="2" hangingPunct="1">
              <a:spcBef>
                <a:spcPts val="2800"/>
              </a:spcBef>
              <a:buClr>
                <a:schemeClr val="accent4"/>
              </a:buClr>
            </a:pPr>
            <a:r>
              <a:rPr lang="en-US" b="0" dirty="0">
                <a:solidFill>
                  <a:schemeClr val="tx1"/>
                </a:solidFill>
              </a:rPr>
              <a:t>Absolute risk increase of 1-2% </a:t>
            </a:r>
          </a:p>
          <a:p>
            <a:pPr lvl="1" hangingPunct="1">
              <a:spcBef>
                <a:spcPts val="2800"/>
              </a:spcBef>
              <a:buClr>
                <a:schemeClr val="accent4"/>
              </a:buClr>
            </a:pPr>
            <a:r>
              <a:rPr lang="en-US" b="0" dirty="0">
                <a:solidFill>
                  <a:schemeClr val="accent1"/>
                </a:solidFill>
              </a:rPr>
              <a:t>LNG IUD </a:t>
            </a:r>
          </a:p>
          <a:p>
            <a:pPr lvl="2" hangingPunct="1">
              <a:spcBef>
                <a:spcPts val="2800"/>
              </a:spcBef>
              <a:buClr>
                <a:schemeClr val="accent4"/>
              </a:buClr>
            </a:pPr>
            <a:r>
              <a:rPr lang="en-US" b="0" dirty="0">
                <a:solidFill>
                  <a:schemeClr val="tx1"/>
                </a:solidFill>
              </a:rPr>
              <a:t>Intracervical versus fundal placement found no difference in failure between groups</a:t>
            </a:r>
            <a:endParaRPr lang="en-US" dirty="0">
              <a:solidFill>
                <a:schemeClr val="tx1"/>
              </a:solidFill>
            </a:endParaRPr>
          </a:p>
        </p:txBody>
      </p:sp>
      <p:pic>
        <p:nvPicPr>
          <p:cNvPr id="8" name="Picture 7">
            <a:extLst>
              <a:ext uri="{FF2B5EF4-FFF2-40B4-BE49-F238E27FC236}">
                <a16:creationId xmlns:a16="http://schemas.microsoft.com/office/drawing/2014/main" id="{16673066-6FBA-8046-83F2-7947486C37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829878" y="7183508"/>
            <a:ext cx="6135757" cy="6135757"/>
          </a:xfrm>
          <a:prstGeom prst="rect">
            <a:avLst/>
          </a:prstGeom>
        </p:spPr>
      </p:pic>
      <p:pic>
        <p:nvPicPr>
          <p:cNvPr id="10" name="Picture 9">
            <a:extLst>
              <a:ext uri="{FF2B5EF4-FFF2-40B4-BE49-F238E27FC236}">
                <a16:creationId xmlns:a16="http://schemas.microsoft.com/office/drawing/2014/main" id="{DD02567B-9EE9-8D41-8683-C2AA588F82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998438" y="1879150"/>
            <a:ext cx="5554303" cy="5554303"/>
          </a:xfrm>
          <a:prstGeom prst="rect">
            <a:avLst/>
          </a:prstGeom>
        </p:spPr>
      </p:pic>
      <p:sp>
        <p:nvSpPr>
          <p:cNvPr id="9" name="Rectangle 7">
            <a:extLst>
              <a:ext uri="{FF2B5EF4-FFF2-40B4-BE49-F238E27FC236}">
                <a16:creationId xmlns:a16="http://schemas.microsoft.com/office/drawing/2014/main" id="{5311C009-33A0-9341-AA4D-48637D7B5B42}"/>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extLst>
      <p:ext uri="{BB962C8B-B14F-4D97-AF65-F5344CB8AC3E}">
        <p14:creationId xmlns:p14="http://schemas.microsoft.com/office/powerpoint/2010/main" val="28848166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5215241" y="278990"/>
            <a:ext cx="13715310" cy="13073088"/>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476499" y="1143000"/>
            <a:ext cx="19938657" cy="1676400"/>
          </a:xfrm>
          <a:prstGeom prst="rect">
            <a:avLst/>
          </a:prstGeom>
        </p:spPr>
        <p:txBody>
          <a:bodyPr>
            <a:noAutofit/>
          </a:bodyPr>
          <a:lstStyle/>
          <a:p>
            <a:pPr hangingPunct="1">
              <a:lnSpc>
                <a:spcPts val="4688"/>
              </a:lnSpc>
            </a:pPr>
            <a:r>
              <a:rPr lang="en-US" sz="9600" dirty="0">
                <a:solidFill>
                  <a:schemeClr val="tx1"/>
                </a:solidFill>
              </a:rPr>
              <a:t>BEDSIDER – “Does Getting an IUD Hurt?”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8430477" y="2964124"/>
              <a:ext cx="7608112"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8271705" y="2805582"/>
                <a:ext cx="7925297" cy="381435"/>
              </a:xfrm>
              <a:prstGeom prst="rect">
                <a:avLst/>
              </a:prstGeom>
            </p:spPr>
          </p:pic>
        </mc:Fallback>
      </mc:AlternateContent>
      <p:grpSp>
        <p:nvGrpSpPr>
          <p:cNvPr id="33" name="Group 123">
            <a:extLst>
              <a:ext uri="{FF2B5EF4-FFF2-40B4-BE49-F238E27FC236}">
                <a16:creationId xmlns:a16="http://schemas.microsoft.com/office/drawing/2014/main" id="{EBB7906F-BDB5-AF48-BE27-6CB16BE39EF7}"/>
              </a:ext>
            </a:extLst>
          </p:cNvPr>
          <p:cNvGrpSpPr/>
          <p:nvPr/>
        </p:nvGrpSpPr>
        <p:grpSpPr>
          <a:xfrm>
            <a:off x="22966044" y="12130240"/>
            <a:ext cx="1111703" cy="1284294"/>
            <a:chOff x="0" y="0"/>
            <a:chExt cx="229766" cy="277024"/>
          </a:xfrm>
          <a:solidFill>
            <a:schemeClr val="tx1"/>
          </a:solidFill>
        </p:grpSpPr>
        <p:sp>
          <p:nvSpPr>
            <p:cNvPr id="34" name="Freeform 780">
              <a:extLst>
                <a:ext uri="{FF2B5EF4-FFF2-40B4-BE49-F238E27FC236}">
                  <a16:creationId xmlns:a16="http://schemas.microsoft.com/office/drawing/2014/main" id="{31BF2944-6D0B-6D41-9A35-4D2C9C48B922}"/>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35" name="Freeform 781">
              <a:extLst>
                <a:ext uri="{FF2B5EF4-FFF2-40B4-BE49-F238E27FC236}">
                  <a16:creationId xmlns:a16="http://schemas.microsoft.com/office/drawing/2014/main" id="{5CAB8118-99E8-3245-912A-1995C0A74FBC}"/>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48" name="Freeform 782">
              <a:extLst>
                <a:ext uri="{FF2B5EF4-FFF2-40B4-BE49-F238E27FC236}">
                  <a16:creationId xmlns:a16="http://schemas.microsoft.com/office/drawing/2014/main" id="{C63B3A30-4594-654E-B4AE-CCA65B35B966}"/>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49" name="Freeform 783">
              <a:extLst>
                <a:ext uri="{FF2B5EF4-FFF2-40B4-BE49-F238E27FC236}">
                  <a16:creationId xmlns:a16="http://schemas.microsoft.com/office/drawing/2014/main" id="{222B5711-F128-4648-8E8E-F5D7010348F0}"/>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50" name="Freeform 784">
              <a:extLst>
                <a:ext uri="{FF2B5EF4-FFF2-40B4-BE49-F238E27FC236}">
                  <a16:creationId xmlns:a16="http://schemas.microsoft.com/office/drawing/2014/main" id="{F0C9CA3B-3119-2749-BD54-72B05232DA6D}"/>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sp>
          <p:nvSpPr>
            <p:cNvPr id="51" name="Freeform 785">
              <a:extLst>
                <a:ext uri="{FF2B5EF4-FFF2-40B4-BE49-F238E27FC236}">
                  <a16:creationId xmlns:a16="http://schemas.microsoft.com/office/drawing/2014/main" id="{89DF3E25-162E-4E45-8C40-C4B8120832B3}"/>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91438" tIns="91438" rIns="91438" bIns="91438" numCol="1" anchor="t">
              <a:noAutofit/>
            </a:bodyPr>
            <a:lstStyle/>
            <a:p>
              <a:pPr>
                <a:defRPr sz="2400"/>
              </a:pPr>
              <a:endParaRPr sz="4800"/>
            </a:p>
          </p:txBody>
        </p:sp>
      </p:grpSp>
      <p:pic>
        <p:nvPicPr>
          <p:cNvPr id="52" name="Google Shape;70;p3" descr="Image Gallery">
            <a:hlinkClick r:id="rId6"/>
            <a:extLst>
              <a:ext uri="{FF2B5EF4-FFF2-40B4-BE49-F238E27FC236}">
                <a16:creationId xmlns:a16="http://schemas.microsoft.com/office/drawing/2014/main" id="{15A0EE02-5FA1-F543-9414-C4CF25FA9E56}"/>
              </a:ext>
            </a:extLst>
          </p:cNvPr>
          <p:cNvPicPr preferRelativeResize="0"/>
          <p:nvPr/>
        </p:nvPicPr>
        <p:blipFill rotWithShape="1">
          <a:blip r:embed="rId7">
            <a:alphaModFix/>
          </a:blip>
          <a:srcRect l="5677" r="5677"/>
          <a:stretch/>
        </p:blipFill>
        <p:spPr>
          <a:xfrm>
            <a:off x="7176586" y="4077413"/>
            <a:ext cx="10030828" cy="6414971"/>
          </a:xfrm>
          <a:prstGeom prst="rect">
            <a:avLst/>
          </a:prstGeom>
          <a:noFill/>
          <a:ln>
            <a:noFill/>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duotone>
              <a:schemeClr val="accent1">
                <a:shade val="45000"/>
                <a:satMod val="135000"/>
              </a:schemeClr>
              <a:prstClr val="white"/>
            </a:duotone>
            <a:alphaModFix amt="30000"/>
            <a:extLst>
              <a:ext uri="{28A0092B-C50C-407E-A947-70E740481C1C}">
                <a14:useLocalDpi xmlns:a14="http://schemas.microsoft.com/office/drawing/2010/main" val="0"/>
              </a:ext>
            </a:extLst>
          </a:blip>
          <a:srcRect l="-1891" r="3" b="50624"/>
          <a:stretch/>
        </p:blipFill>
        <p:spPr>
          <a:xfrm>
            <a:off x="13346478" y="8869356"/>
            <a:ext cx="10945618" cy="4926158"/>
          </a:xfrm>
          <a:prstGeom prst="rect">
            <a:avLst/>
          </a:prstGeom>
        </p:spPr>
      </p:pic>
      <p:sp>
        <p:nvSpPr>
          <p:cNvPr id="341" name="Rectangle 7"/>
          <p:cNvSpPr txBox="1">
            <a:spLocks noGrp="1"/>
          </p:cNvSpPr>
          <p:nvPr>
            <p:ph type="sldNum" sz="quarter" idx="2"/>
          </p:nvPr>
        </p:nvSpPr>
        <p:spPr>
          <a:xfrm>
            <a:off x="-174172" y="12741272"/>
            <a:ext cx="1389058" cy="8254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85292" y="451000"/>
            <a:ext cx="15460037" cy="1625742"/>
          </a:xfrm>
          <a:prstGeom prst="rect">
            <a:avLst/>
          </a:prstGeom>
        </p:spPr>
        <p:txBody>
          <a:bodyPr anchor="t">
            <a:noAutofit/>
          </a:bodyPr>
          <a:lstStyle/>
          <a:p>
            <a:pPr algn="l">
              <a:lnSpc>
                <a:spcPts val="9376"/>
              </a:lnSpc>
            </a:pPr>
            <a:r>
              <a:rPr lang="en-US" sz="8800" dirty="0"/>
              <a:t>Malposition Stats and Risk Factors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85292" y="2252871"/>
              <a:ext cx="146304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226524" y="2094254"/>
                <a:ext cx="14947576"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85292" y="2769028"/>
            <a:ext cx="17285110" cy="1231946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10% of IUD are malpositioned </a:t>
            </a:r>
          </a:p>
          <a:p>
            <a:pPr hangingPunct="1">
              <a:spcBef>
                <a:spcPts val="2800"/>
              </a:spcBef>
              <a:buClr>
                <a:schemeClr val="accent4"/>
              </a:buClr>
            </a:pPr>
            <a:r>
              <a:rPr lang="en-US" b="0" dirty="0">
                <a:solidFill>
                  <a:schemeClr val="accent1"/>
                </a:solidFill>
              </a:rPr>
              <a:t>Risk factors: </a:t>
            </a:r>
            <a:endParaRPr lang="en-US" b="0" dirty="0">
              <a:solidFill>
                <a:schemeClr val="tx1"/>
              </a:solidFill>
            </a:endParaRPr>
          </a:p>
          <a:p>
            <a:pPr lvl="1" hangingPunct="1">
              <a:spcBef>
                <a:spcPts val="2800"/>
              </a:spcBef>
              <a:buClr>
                <a:schemeClr val="accent4"/>
              </a:buClr>
            </a:pPr>
            <a:r>
              <a:rPr lang="en-US" b="0" dirty="0">
                <a:solidFill>
                  <a:schemeClr val="tx1"/>
                </a:solidFill>
              </a:rPr>
              <a:t>Adenomyosis (OR 3.04 (1.08-8.52)) </a:t>
            </a:r>
          </a:p>
          <a:p>
            <a:pPr lvl="2" hangingPunct="1">
              <a:spcBef>
                <a:spcPts val="2800"/>
              </a:spcBef>
              <a:buClr>
                <a:schemeClr val="accent4"/>
              </a:buClr>
            </a:pPr>
            <a:r>
              <a:rPr lang="en-US" b="0" dirty="0">
                <a:solidFill>
                  <a:schemeClr val="tx1"/>
                </a:solidFill>
              </a:rPr>
              <a:t>Related to change in contractility of uterus? </a:t>
            </a:r>
          </a:p>
          <a:p>
            <a:pPr lvl="1" hangingPunct="1">
              <a:spcBef>
                <a:spcPts val="2800"/>
              </a:spcBef>
              <a:buClr>
                <a:schemeClr val="accent4"/>
              </a:buClr>
            </a:pPr>
            <a:r>
              <a:rPr lang="en-US" b="0" dirty="0">
                <a:solidFill>
                  <a:schemeClr val="tx1"/>
                </a:solidFill>
              </a:rPr>
              <a:t>NOT associated with post-abortion or 6-9 week postpartum insertion </a:t>
            </a:r>
          </a:p>
          <a:p>
            <a:pPr hangingPunct="1">
              <a:spcBef>
                <a:spcPts val="2800"/>
              </a:spcBef>
              <a:buClr>
                <a:schemeClr val="accent4"/>
              </a:buClr>
            </a:pPr>
            <a:r>
              <a:rPr lang="en-US" b="0" dirty="0">
                <a:solidFill>
                  <a:schemeClr val="accent1"/>
                </a:solidFill>
              </a:rPr>
              <a:t>Protective factors: </a:t>
            </a:r>
          </a:p>
          <a:p>
            <a:pPr lvl="1" hangingPunct="1">
              <a:spcBef>
                <a:spcPts val="2800"/>
              </a:spcBef>
              <a:buClr>
                <a:schemeClr val="accent4"/>
              </a:buClr>
            </a:pPr>
            <a:r>
              <a:rPr lang="en-US" b="0" dirty="0">
                <a:solidFill>
                  <a:schemeClr val="tx1"/>
                </a:solidFill>
              </a:rPr>
              <a:t>Prior vaginal delivery (OR 0.53 (0.32 – 0.87)) </a:t>
            </a:r>
          </a:p>
          <a:p>
            <a:pPr lvl="1" hangingPunct="1">
              <a:spcBef>
                <a:spcPts val="2800"/>
              </a:spcBef>
              <a:buClr>
                <a:schemeClr val="accent4"/>
              </a:buClr>
            </a:pPr>
            <a:r>
              <a:rPr lang="en-US" b="0" dirty="0">
                <a:solidFill>
                  <a:schemeClr val="tx1"/>
                </a:solidFill>
              </a:rPr>
              <a:t>Private Insurance (OR 0.38 (0.24 – 0.59))</a:t>
            </a:r>
            <a:endParaRPr lang="en-US" dirty="0">
              <a:solidFill>
                <a:schemeClr val="tx1"/>
              </a:solidFill>
            </a:endParaRPr>
          </a:p>
        </p:txBody>
      </p:sp>
      <p:pic>
        <p:nvPicPr>
          <p:cNvPr id="7" name="Picture 6">
            <a:extLst>
              <a:ext uri="{FF2B5EF4-FFF2-40B4-BE49-F238E27FC236}">
                <a16:creationId xmlns:a16="http://schemas.microsoft.com/office/drawing/2014/main" id="{A2E525EA-B05C-F942-BF44-FB4FB7FF1A26}"/>
              </a:ext>
            </a:extLst>
          </p:cNvPr>
          <p:cNvPicPr>
            <a:picLocks noChangeAspect="1"/>
          </p:cNvPicPr>
          <p:nvPr/>
        </p:nvPicPr>
        <p:blipFill rotWithShape="1">
          <a:blip r:embed="rId3">
            <a:duotone>
              <a:schemeClr val="accent1">
                <a:shade val="45000"/>
                <a:satMod val="135000"/>
              </a:schemeClr>
              <a:prstClr val="white"/>
            </a:duotone>
            <a:alphaModFix amt="31000"/>
            <a:extLst>
              <a:ext uri="{28A0092B-C50C-407E-A947-70E740481C1C}">
                <a14:useLocalDpi xmlns:a14="http://schemas.microsoft.com/office/drawing/2010/main" val="0"/>
              </a:ext>
            </a:extLst>
          </a:blip>
          <a:srcRect l="-1890" t="50000" r="48945"/>
          <a:stretch/>
        </p:blipFill>
        <p:spPr>
          <a:xfrm>
            <a:off x="18938558" y="-136558"/>
            <a:ext cx="5687770" cy="4988382"/>
          </a:xfrm>
          <a:prstGeom prst="rect">
            <a:avLst/>
          </a:prstGeom>
        </p:spPr>
      </p:pic>
    </p:spTree>
    <p:extLst>
      <p:ext uri="{BB962C8B-B14F-4D97-AF65-F5344CB8AC3E}">
        <p14:creationId xmlns:p14="http://schemas.microsoft.com/office/powerpoint/2010/main" val="18547860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E9A091-5988-1748-86EE-D835F67E7626}"/>
              </a:ext>
            </a:extLst>
          </p:cNvPr>
          <p:cNvSpPr/>
          <p:nvPr/>
        </p:nvSpPr>
        <p:spPr>
          <a:xfrm>
            <a:off x="13062857" y="0"/>
            <a:ext cx="11321143" cy="13716000"/>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30" name="Rectangle 7"/>
          <p:cNvSpPr txBox="1">
            <a:spLocks noGrp="1"/>
          </p:cNvSpPr>
          <p:nvPr>
            <p:ph type="sldNum" sz="quarter" idx="2"/>
          </p:nvPr>
        </p:nvSpPr>
        <p:spPr>
          <a:xfrm>
            <a:off x="267472" y="12884388"/>
            <a:ext cx="504318"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771791" y="1394379"/>
            <a:ext cx="8162146" cy="1226566"/>
          </a:xfrm>
          <a:prstGeom prst="rect">
            <a:avLst/>
          </a:prstGeom>
        </p:spPr>
        <p:txBody>
          <a:bodyPr anchor="t">
            <a:noAutofit/>
          </a:bodyPr>
          <a:lstStyle/>
          <a:p>
            <a:pPr>
              <a:lnSpc>
                <a:spcPts val="10126"/>
              </a:lnSpc>
            </a:pPr>
            <a:r>
              <a:rPr lang="en-US" sz="8800" dirty="0">
                <a:ea typeface="Open Sans" panose="020B0606030504020204" pitchFamily="34" charset="0"/>
                <a:cs typeface="Open Sans" panose="020B0606030504020204" pitchFamily="34" charset="0"/>
              </a:rPr>
              <a:t>IUDs Move:</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906584" y="3174165"/>
              <a:ext cx="6457646" cy="91438"/>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747816" y="3016031"/>
                <a:ext cx="6774822" cy="407347"/>
              </a:xfrm>
              <a:prstGeom prst="rect">
                <a:avLst/>
              </a:prstGeom>
            </p:spPr>
          </p:pic>
        </mc:Fallback>
      </mc:AlternateContent>
      <p:sp>
        <p:nvSpPr>
          <p:cNvPr id="11" name="Content Placeholder 2">
            <a:extLst>
              <a:ext uri="{FF2B5EF4-FFF2-40B4-BE49-F238E27FC236}">
                <a16:creationId xmlns:a16="http://schemas.microsoft.com/office/drawing/2014/main" id="{8453F4F9-5E10-8046-8C55-6E07B3C88E3B}"/>
              </a:ext>
            </a:extLst>
          </p:cNvPr>
          <p:cNvSpPr txBox="1">
            <a:spLocks/>
          </p:cNvSpPr>
          <p:nvPr/>
        </p:nvSpPr>
        <p:spPr>
          <a:xfrm>
            <a:off x="3583297" y="3174165"/>
            <a:ext cx="17285110" cy="1231946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endParaRPr lang="en-US" sz="4800" dirty="0">
              <a:solidFill>
                <a:schemeClr val="bg2"/>
              </a:solidFill>
            </a:endParaRPr>
          </a:p>
        </p:txBody>
      </p:sp>
      <p:sp>
        <p:nvSpPr>
          <p:cNvPr id="13" name="Content Placeholder 2">
            <a:extLst>
              <a:ext uri="{FF2B5EF4-FFF2-40B4-BE49-F238E27FC236}">
                <a16:creationId xmlns:a16="http://schemas.microsoft.com/office/drawing/2014/main" id="{B86A01CA-D736-D145-A191-65B879AB89D2}"/>
              </a:ext>
            </a:extLst>
          </p:cNvPr>
          <p:cNvSpPr txBox="1">
            <a:spLocks/>
          </p:cNvSpPr>
          <p:nvPr/>
        </p:nvSpPr>
        <p:spPr>
          <a:xfrm>
            <a:off x="771790" y="3863669"/>
            <a:ext cx="11707976" cy="80109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tx1"/>
                </a:solidFill>
              </a:rPr>
              <a:t>Most commonly, IUDs shift towards fundus after insertion </a:t>
            </a:r>
          </a:p>
          <a:p>
            <a:pPr lvl="1" hangingPunct="1">
              <a:spcBef>
                <a:spcPts val="2800"/>
              </a:spcBef>
              <a:buClr>
                <a:schemeClr val="accent4"/>
              </a:buClr>
            </a:pPr>
            <a:r>
              <a:rPr lang="en-US" b="0" dirty="0">
                <a:solidFill>
                  <a:schemeClr val="tx1"/>
                </a:solidFill>
              </a:rPr>
              <a:t>Particularly true in people with lower parity</a:t>
            </a:r>
          </a:p>
          <a:p>
            <a:pPr hangingPunct="1">
              <a:spcBef>
                <a:spcPts val="2800"/>
              </a:spcBef>
              <a:buClr>
                <a:schemeClr val="accent4"/>
              </a:buClr>
            </a:pPr>
            <a:r>
              <a:rPr lang="en-US" b="0" dirty="0">
                <a:solidFill>
                  <a:schemeClr val="tx1"/>
                </a:solidFill>
              </a:rPr>
              <a:t>Most malpositioned IUDs will move into proper position within 3 months without any intervention </a:t>
            </a:r>
          </a:p>
          <a:p>
            <a:pPr hangingPunct="1">
              <a:spcBef>
                <a:spcPts val="2800"/>
              </a:spcBef>
              <a:buClr>
                <a:schemeClr val="accent4"/>
              </a:buClr>
            </a:pPr>
            <a:r>
              <a:rPr lang="en-US" b="0" dirty="0">
                <a:solidFill>
                  <a:schemeClr val="tx1"/>
                </a:solidFill>
              </a:rPr>
              <a:t>Watchful waiting is a reasonable option</a:t>
            </a:r>
            <a:endParaRPr lang="en-US" dirty="0">
              <a:solidFill>
                <a:schemeClr val="tx1"/>
              </a:solidFill>
            </a:endParaRPr>
          </a:p>
        </p:txBody>
      </p:sp>
      <p:pic>
        <p:nvPicPr>
          <p:cNvPr id="14" name="Google Shape;254;p31" descr="Picture 2">
            <a:extLst>
              <a:ext uri="{FF2B5EF4-FFF2-40B4-BE49-F238E27FC236}">
                <a16:creationId xmlns:a16="http://schemas.microsoft.com/office/drawing/2014/main" id="{7C9F14AC-F4D0-6F49-A4BB-0C6A414F04BE}"/>
              </a:ext>
            </a:extLst>
          </p:cNvPr>
          <p:cNvPicPr preferRelativeResize="0"/>
          <p:nvPr/>
        </p:nvPicPr>
        <p:blipFill rotWithShape="1">
          <a:blip r:embed="rId5">
            <a:alphaModFix/>
          </a:blip>
          <a:srcRect l="20520" t="13259" r="14423" b="3139"/>
          <a:stretch/>
        </p:blipFill>
        <p:spPr>
          <a:xfrm>
            <a:off x="13956123" y="2287924"/>
            <a:ext cx="9483452" cy="9140152"/>
          </a:xfrm>
          <a:prstGeom prst="rect">
            <a:avLst/>
          </a:prstGeom>
          <a:noFill/>
          <a:ln>
            <a:noFill/>
          </a:ln>
        </p:spPr>
      </p:pic>
    </p:spTree>
    <p:extLst>
      <p:ext uri="{BB962C8B-B14F-4D97-AF65-F5344CB8AC3E}">
        <p14:creationId xmlns:p14="http://schemas.microsoft.com/office/powerpoint/2010/main" val="10583042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1B571-6F5B-CD4F-8496-60C3B23314E5}"/>
              </a:ext>
            </a:extLst>
          </p:cNvPr>
          <p:cNvSpPr/>
          <p:nvPr/>
        </p:nvSpPr>
        <p:spPr>
          <a:xfrm>
            <a:off x="19501844" y="0"/>
            <a:ext cx="4882156" cy="1371600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3">
            <a:duotone>
              <a:schemeClr val="accent3">
                <a:shade val="45000"/>
                <a:satMod val="135000"/>
              </a:schemeClr>
              <a:prstClr val="white"/>
            </a:duotone>
            <a:alphaModFix amt="40000"/>
            <a:extLst>
              <a:ext uri="{28A0092B-C50C-407E-A947-70E740481C1C}">
                <a14:useLocalDpi xmlns:a14="http://schemas.microsoft.com/office/drawing/2010/main" val="0"/>
              </a:ext>
            </a:extLst>
          </a:blip>
          <a:srcRect l="-1891" r="3" b="50073"/>
          <a:stretch/>
        </p:blipFill>
        <p:spPr>
          <a:xfrm rot="16200000">
            <a:off x="8800568" y="3413125"/>
            <a:ext cx="14731246" cy="6889750"/>
          </a:xfrm>
          <a:prstGeom prst="rect">
            <a:avLst/>
          </a:prstGeom>
        </p:spPr>
      </p:pic>
      <p:sp>
        <p:nvSpPr>
          <p:cNvPr id="341" name="Rectangle 7"/>
          <p:cNvSpPr txBox="1">
            <a:spLocks noGrp="1"/>
          </p:cNvSpPr>
          <p:nvPr>
            <p:ph type="sldNum" sz="quarter" idx="2"/>
          </p:nvPr>
        </p:nvSpPr>
        <p:spPr>
          <a:xfrm>
            <a:off x="-287180" y="12646578"/>
            <a:ext cx="1683870" cy="95732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8746" y="1748597"/>
            <a:ext cx="11819631" cy="1625742"/>
          </a:xfrm>
          <a:prstGeom prst="rect">
            <a:avLst/>
          </a:prstGeom>
        </p:spPr>
        <p:txBody>
          <a:bodyPr anchor="t">
            <a:noAutofit/>
          </a:bodyPr>
          <a:lstStyle/>
          <a:p>
            <a:pPr algn="l">
              <a:lnSpc>
                <a:spcPts val="9376"/>
              </a:lnSpc>
            </a:pPr>
            <a:r>
              <a:rPr lang="en-US" sz="8800" dirty="0"/>
              <a:t>Removal: Missing Strings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8746" y="3312115"/>
              <a:ext cx="109728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679981" y="3153498"/>
                <a:ext cx="1128997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746" y="4185392"/>
            <a:ext cx="10863578" cy="717851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err="1">
                <a:solidFill>
                  <a:schemeClr val="tx1"/>
                </a:solidFill>
              </a:rPr>
              <a:t>Cytobrush</a:t>
            </a:r>
            <a:endParaRPr lang="en-US" b="0" dirty="0">
              <a:solidFill>
                <a:schemeClr val="tx1"/>
              </a:solidFill>
            </a:endParaRPr>
          </a:p>
          <a:p>
            <a:pPr hangingPunct="1">
              <a:spcBef>
                <a:spcPts val="2800"/>
              </a:spcBef>
              <a:buClr>
                <a:schemeClr val="accent4"/>
              </a:buClr>
            </a:pPr>
            <a:r>
              <a:rPr lang="en-US" b="0" dirty="0">
                <a:solidFill>
                  <a:schemeClr val="tx1"/>
                </a:solidFill>
              </a:rPr>
              <a:t>Ultrasound to confirm in uterus</a:t>
            </a:r>
          </a:p>
          <a:p>
            <a:pPr hangingPunct="1">
              <a:spcBef>
                <a:spcPts val="2800"/>
              </a:spcBef>
              <a:buClr>
                <a:schemeClr val="accent4"/>
              </a:buClr>
            </a:pPr>
            <a:r>
              <a:rPr lang="en-US" b="0" dirty="0">
                <a:solidFill>
                  <a:schemeClr val="tx1"/>
                </a:solidFill>
              </a:rPr>
              <a:t>Thread Retriever</a:t>
            </a:r>
          </a:p>
          <a:p>
            <a:pPr hangingPunct="1">
              <a:spcBef>
                <a:spcPts val="2800"/>
              </a:spcBef>
              <a:buClr>
                <a:schemeClr val="accent4"/>
              </a:buClr>
            </a:pPr>
            <a:r>
              <a:rPr lang="en-US" b="0" dirty="0">
                <a:solidFill>
                  <a:schemeClr val="tx1"/>
                </a:solidFill>
              </a:rPr>
              <a:t>IUD Hook</a:t>
            </a:r>
          </a:p>
          <a:p>
            <a:pPr hangingPunct="1">
              <a:spcBef>
                <a:spcPts val="2800"/>
              </a:spcBef>
              <a:buClr>
                <a:schemeClr val="accent4"/>
              </a:buClr>
            </a:pPr>
            <a:r>
              <a:rPr lang="en-US" b="0" dirty="0">
                <a:solidFill>
                  <a:schemeClr val="tx1"/>
                </a:solidFill>
              </a:rPr>
              <a:t>Alligator Forceps</a:t>
            </a:r>
          </a:p>
          <a:p>
            <a:pPr hangingPunct="1">
              <a:spcBef>
                <a:spcPts val="2800"/>
              </a:spcBef>
              <a:buClr>
                <a:schemeClr val="accent4"/>
              </a:buClr>
            </a:pPr>
            <a:r>
              <a:rPr lang="en-US" b="0" dirty="0">
                <a:solidFill>
                  <a:schemeClr val="tx1"/>
                </a:solidFill>
              </a:rPr>
              <a:t>MVA Aspirator with #5 or #6 cannula</a:t>
            </a:r>
            <a:endParaRPr lang="en-US" dirty="0">
              <a:solidFill>
                <a:schemeClr val="tx1"/>
              </a:solidFill>
            </a:endParaRPr>
          </a:p>
        </p:txBody>
      </p:sp>
      <p:pic>
        <p:nvPicPr>
          <p:cNvPr id="7" name="Google Shape;261;p32" descr="Picture 7">
            <a:extLst>
              <a:ext uri="{FF2B5EF4-FFF2-40B4-BE49-F238E27FC236}">
                <a16:creationId xmlns:a16="http://schemas.microsoft.com/office/drawing/2014/main" id="{8213B172-A396-9D47-99B2-92D387BF627F}"/>
              </a:ext>
            </a:extLst>
          </p:cNvPr>
          <p:cNvPicPr preferRelativeResize="0"/>
          <p:nvPr/>
        </p:nvPicPr>
        <p:blipFill rotWithShape="1">
          <a:blip r:embed="rId6">
            <a:alphaModFix/>
          </a:blip>
          <a:srcRect/>
          <a:stretch/>
        </p:blipFill>
        <p:spPr>
          <a:xfrm>
            <a:off x="20847190" y="199371"/>
            <a:ext cx="2882794" cy="2170878"/>
          </a:xfrm>
          <a:prstGeom prst="rect">
            <a:avLst/>
          </a:prstGeom>
          <a:noFill/>
          <a:ln>
            <a:noFill/>
          </a:ln>
        </p:spPr>
      </p:pic>
      <p:pic>
        <p:nvPicPr>
          <p:cNvPr id="8" name="Google Shape;262;p32" descr="Picture 10">
            <a:extLst>
              <a:ext uri="{FF2B5EF4-FFF2-40B4-BE49-F238E27FC236}">
                <a16:creationId xmlns:a16="http://schemas.microsoft.com/office/drawing/2014/main" id="{5CBF74C1-86BE-984F-87A9-2830E2560C6D}"/>
              </a:ext>
            </a:extLst>
          </p:cNvPr>
          <p:cNvPicPr preferRelativeResize="0"/>
          <p:nvPr/>
        </p:nvPicPr>
        <p:blipFill rotWithShape="1">
          <a:blip r:embed="rId7">
            <a:alphaModFix/>
          </a:blip>
          <a:srcRect/>
          <a:stretch/>
        </p:blipFill>
        <p:spPr>
          <a:xfrm>
            <a:off x="20401329" y="3374339"/>
            <a:ext cx="3110592" cy="1866358"/>
          </a:xfrm>
          <a:prstGeom prst="rect">
            <a:avLst/>
          </a:prstGeom>
          <a:noFill/>
          <a:ln>
            <a:noFill/>
          </a:ln>
        </p:spPr>
      </p:pic>
      <p:pic>
        <p:nvPicPr>
          <p:cNvPr id="9" name="Google Shape;263;p32" descr="Picture 12">
            <a:extLst>
              <a:ext uri="{FF2B5EF4-FFF2-40B4-BE49-F238E27FC236}">
                <a16:creationId xmlns:a16="http://schemas.microsoft.com/office/drawing/2014/main" id="{51068A50-C2AD-6F44-81D0-614D0CE62EAA}"/>
              </a:ext>
            </a:extLst>
          </p:cNvPr>
          <p:cNvPicPr preferRelativeResize="0"/>
          <p:nvPr/>
        </p:nvPicPr>
        <p:blipFill rotWithShape="1">
          <a:blip r:embed="rId8">
            <a:alphaModFix/>
          </a:blip>
          <a:srcRect/>
          <a:stretch/>
        </p:blipFill>
        <p:spPr>
          <a:xfrm>
            <a:off x="20651132" y="6360134"/>
            <a:ext cx="2610986" cy="1275824"/>
          </a:xfrm>
          <a:prstGeom prst="rect">
            <a:avLst/>
          </a:prstGeom>
          <a:noFill/>
          <a:ln>
            <a:noFill/>
          </a:ln>
        </p:spPr>
      </p:pic>
      <p:pic>
        <p:nvPicPr>
          <p:cNvPr id="10" name="Google Shape;264;p32" descr="Picture 15">
            <a:extLst>
              <a:ext uri="{FF2B5EF4-FFF2-40B4-BE49-F238E27FC236}">
                <a16:creationId xmlns:a16="http://schemas.microsoft.com/office/drawing/2014/main" id="{DCD702F1-0C7F-A545-9CAA-7C22DFCBD34B}"/>
              </a:ext>
            </a:extLst>
          </p:cNvPr>
          <p:cNvPicPr preferRelativeResize="0"/>
          <p:nvPr/>
        </p:nvPicPr>
        <p:blipFill rotWithShape="1">
          <a:blip r:embed="rId9">
            <a:alphaModFix/>
          </a:blip>
          <a:srcRect/>
          <a:stretch/>
        </p:blipFill>
        <p:spPr>
          <a:xfrm>
            <a:off x="20725283" y="8755397"/>
            <a:ext cx="2469700" cy="1811114"/>
          </a:xfrm>
          <a:prstGeom prst="rect">
            <a:avLst/>
          </a:prstGeom>
          <a:noFill/>
          <a:ln>
            <a:noFill/>
          </a:ln>
        </p:spPr>
      </p:pic>
      <p:pic>
        <p:nvPicPr>
          <p:cNvPr id="11" name="Google Shape;265;p32" descr="Picture 16">
            <a:extLst>
              <a:ext uri="{FF2B5EF4-FFF2-40B4-BE49-F238E27FC236}">
                <a16:creationId xmlns:a16="http://schemas.microsoft.com/office/drawing/2014/main" id="{44C4545A-4E6F-C44C-95AB-2EF1D92A1D9C}"/>
              </a:ext>
            </a:extLst>
          </p:cNvPr>
          <p:cNvPicPr preferRelativeResize="0"/>
          <p:nvPr/>
        </p:nvPicPr>
        <p:blipFill rotWithShape="1">
          <a:blip r:embed="rId10">
            <a:alphaModFix/>
          </a:blip>
          <a:srcRect/>
          <a:stretch/>
        </p:blipFill>
        <p:spPr>
          <a:xfrm>
            <a:off x="20773100" y="10996975"/>
            <a:ext cx="2370926" cy="2370926"/>
          </a:xfrm>
          <a:prstGeom prst="rect">
            <a:avLst/>
          </a:prstGeom>
          <a:noFill/>
          <a:ln>
            <a:noFill/>
          </a:ln>
        </p:spPr>
      </p:pic>
    </p:spTree>
    <p:extLst>
      <p:ext uri="{BB962C8B-B14F-4D97-AF65-F5344CB8AC3E}">
        <p14:creationId xmlns:p14="http://schemas.microsoft.com/office/powerpoint/2010/main" val="312225114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72;p33" descr="Picture 2">
            <a:extLst>
              <a:ext uri="{FF2B5EF4-FFF2-40B4-BE49-F238E27FC236}">
                <a16:creationId xmlns:a16="http://schemas.microsoft.com/office/drawing/2014/main" id="{8F7D7E27-3113-5648-9A2F-187A24D6790D}"/>
              </a:ext>
            </a:extLst>
          </p:cNvPr>
          <p:cNvPicPr preferRelativeResize="0"/>
          <p:nvPr/>
        </p:nvPicPr>
        <p:blipFill rotWithShape="1">
          <a:blip r:embed="rId3">
            <a:alphaModFix/>
          </a:blip>
          <a:srcRect/>
          <a:stretch/>
        </p:blipFill>
        <p:spPr>
          <a:xfrm>
            <a:off x="2665448" y="2242619"/>
            <a:ext cx="7912578" cy="9753600"/>
          </a:xfrm>
          <a:prstGeom prst="rect">
            <a:avLst/>
          </a:prstGeom>
          <a:noFill/>
          <a:ln>
            <a:noFill/>
          </a:ln>
        </p:spPr>
      </p:pic>
      <p:pic>
        <p:nvPicPr>
          <p:cNvPr id="16" name="Picture 15">
            <a:extLst>
              <a:ext uri="{FF2B5EF4-FFF2-40B4-BE49-F238E27FC236}">
                <a16:creationId xmlns:a16="http://schemas.microsoft.com/office/drawing/2014/main" id="{A4F6617F-A8EA-E043-B4E7-C9B578F044C3}"/>
              </a:ext>
            </a:extLst>
          </p:cNvPr>
          <p:cNvPicPr>
            <a:picLocks noChangeAspect="1"/>
          </p:cNvPicPr>
          <p:nvPr/>
        </p:nvPicPr>
        <p:blipFill rotWithShape="1">
          <a:blip r:embed="rId4">
            <a:duotone>
              <a:prstClr val="black"/>
              <a:schemeClr val="accent1">
                <a:tint val="45000"/>
                <a:satMod val="400000"/>
              </a:schemeClr>
            </a:duotone>
            <a:alphaModFix amt="5000"/>
            <a:extLst>
              <a:ext uri="{28A0092B-C50C-407E-A947-70E740481C1C}">
                <a14:useLocalDpi xmlns:a14="http://schemas.microsoft.com/office/drawing/2010/main" val="0"/>
              </a:ext>
            </a:extLst>
          </a:blip>
          <a:srcRect l="-1891" r="3"/>
          <a:stretch/>
        </p:blipFill>
        <p:spPr>
          <a:xfrm>
            <a:off x="1012466" y="2264361"/>
            <a:ext cx="11179534" cy="10189976"/>
          </a:xfrm>
          <a:prstGeom prst="rect">
            <a:avLst/>
          </a:prstGeom>
        </p:spPr>
      </p:pic>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759296" y="2264361"/>
            <a:ext cx="10863578" cy="1625742"/>
          </a:xfrm>
          <a:prstGeom prst="rect">
            <a:avLst/>
          </a:prstGeom>
        </p:spPr>
        <p:txBody>
          <a:bodyPr anchor="t">
            <a:noAutofit/>
          </a:bodyPr>
          <a:lstStyle/>
          <a:p>
            <a:pPr algn="l">
              <a:lnSpc>
                <a:spcPts val="9376"/>
              </a:lnSpc>
            </a:pPr>
            <a:r>
              <a:rPr lang="en-US" sz="8800" dirty="0"/>
              <a:t>Embedded IUD</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759296" y="3993604"/>
              <a:ext cx="7315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2600536" y="3834987"/>
                <a:ext cx="76323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759296" y="4578254"/>
            <a:ext cx="9430743" cy="391867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b="0" dirty="0">
                <a:solidFill>
                  <a:schemeClr val="tx1"/>
                </a:solidFill>
              </a:rPr>
              <a:t>May only become apparent when removal efforts unsuccessful, feels “stuck” or strings break off </a:t>
            </a:r>
          </a:p>
          <a:p>
            <a:pPr hangingPunct="1">
              <a:buClr>
                <a:schemeClr val="accent4"/>
              </a:buClr>
            </a:pPr>
            <a:r>
              <a:rPr lang="en-US" b="0" dirty="0">
                <a:solidFill>
                  <a:schemeClr val="tx1"/>
                </a:solidFill>
              </a:rPr>
              <a:t>Ultrasound confirmation is the next step </a:t>
            </a:r>
          </a:p>
          <a:p>
            <a:pPr hangingPunct="1">
              <a:buClr>
                <a:schemeClr val="accent4"/>
              </a:buClr>
            </a:pPr>
            <a:r>
              <a:rPr lang="en-US" b="0" dirty="0">
                <a:solidFill>
                  <a:schemeClr val="tx1"/>
                </a:solidFill>
              </a:rPr>
              <a:t>Usually needs to be removed </a:t>
            </a:r>
            <a:r>
              <a:rPr lang="en-US" b="0" dirty="0" err="1">
                <a:solidFill>
                  <a:schemeClr val="tx1"/>
                </a:solidFill>
              </a:rPr>
              <a:t>hysteroscopically</a:t>
            </a:r>
            <a:endParaRPr lang="en-US" dirty="0">
              <a:solidFill>
                <a:schemeClr val="tx1"/>
              </a:solidFill>
            </a:endParaRPr>
          </a:p>
        </p:txBody>
      </p:sp>
      <p:sp>
        <p:nvSpPr>
          <p:cNvPr id="9" name="Rectangle 7">
            <a:extLst>
              <a:ext uri="{FF2B5EF4-FFF2-40B4-BE49-F238E27FC236}">
                <a16:creationId xmlns:a16="http://schemas.microsoft.com/office/drawing/2014/main" id="{47F094B1-A6D1-7C44-B044-B3F71761ABB5}"/>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33</a:t>
            </a:fld>
            <a:endParaRPr lang="en-US"/>
          </a:p>
        </p:txBody>
      </p:sp>
      <p:sp>
        <p:nvSpPr>
          <p:cNvPr id="2" name="TextBox 1">
            <a:extLst>
              <a:ext uri="{FF2B5EF4-FFF2-40B4-BE49-F238E27FC236}">
                <a16:creationId xmlns:a16="http://schemas.microsoft.com/office/drawing/2014/main" id="{DEA6A241-701A-DB4D-9D5D-50A771E687BE}"/>
              </a:ext>
            </a:extLst>
          </p:cNvPr>
          <p:cNvSpPr txBox="1"/>
          <p:nvPr/>
        </p:nvSpPr>
        <p:spPr>
          <a:xfrm>
            <a:off x="22359089" y="13301248"/>
            <a:ext cx="2024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www.dovepress.com</a:t>
            </a:r>
            <a:r>
              <a:rPr lang="en-US" sz="1000" dirty="0">
                <a:solidFill>
                  <a:schemeClr val="tx1"/>
                </a:solidFill>
              </a:rPr>
              <a:t>/</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3183099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3C212B-B7B9-F04E-BDFA-2E69F92534B1}"/>
              </a:ext>
            </a:extLst>
          </p:cNvPr>
          <p:cNvSpPr/>
          <p:nvPr/>
        </p:nvSpPr>
        <p:spPr>
          <a:xfrm>
            <a:off x="14251953" y="0"/>
            <a:ext cx="10132047" cy="13716000"/>
          </a:xfrm>
          <a:prstGeom prst="rect">
            <a:avLst/>
          </a:prstGeom>
          <a:solidFill>
            <a:srgbClr val="34749A"/>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63" name="Rectangle 7"/>
          <p:cNvSpPr txBox="1">
            <a:spLocks noGrp="1"/>
          </p:cNvSpPr>
          <p:nvPr>
            <p:ph type="sldNum" sz="quarter" idx="2"/>
          </p:nvPr>
        </p:nvSpPr>
        <p:spPr>
          <a:xfrm>
            <a:off x="-68379" y="12450717"/>
            <a:ext cx="1241337" cy="13696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81" y="2182661"/>
            <a:ext cx="6753820" cy="3289732"/>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347881" y="5472393"/>
            <a:ext cx="11392172" cy="5160182"/>
          </a:xfrm>
          <a:prstGeom prst="rect">
            <a:avLst/>
          </a:prstGeom>
        </p:spPr>
        <p:txBody>
          <a:bodyPr>
            <a:normAutofit/>
          </a:bodyPr>
          <a:lstStyle/>
          <a:p>
            <a:pPr>
              <a:lnSpc>
                <a:spcPts val="10876"/>
              </a:lnSpc>
            </a:pPr>
            <a:r>
              <a:rPr lang="en-US" sz="12376" dirty="0"/>
              <a:t>Contraceptive Implant</a:t>
            </a:r>
          </a:p>
        </p:txBody>
      </p:sp>
      <p:sp>
        <p:nvSpPr>
          <p:cNvPr id="2" name="TextBox 1">
            <a:extLst>
              <a:ext uri="{FF2B5EF4-FFF2-40B4-BE49-F238E27FC236}">
                <a16:creationId xmlns:a16="http://schemas.microsoft.com/office/drawing/2014/main" id="{3B92E50D-04C4-D145-96AB-57ADE94BCBEB}"/>
              </a:ext>
            </a:extLst>
          </p:cNvPr>
          <p:cNvSpPr txBox="1"/>
          <p:nvPr/>
        </p:nvSpPr>
        <p:spPr>
          <a:xfrm>
            <a:off x="6220409" y="11084768"/>
            <a:ext cx="369392" cy="147732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82878" tIns="182878" rIns="182878" bIns="182878" numCol="1" spcCol="38100" rtlCol="0" anchor="t">
            <a:spAutoFit/>
          </a:bodyPr>
          <a:lstStyle/>
          <a:p>
            <a:pPr defTabSz="3657600"/>
            <a:endParaRPr lang="en-US" sz="7200" dirty="0"/>
          </a:p>
        </p:txBody>
      </p:sp>
      <p:cxnSp>
        <p:nvCxnSpPr>
          <p:cNvPr id="4" name="Straight Connector 3">
            <a:extLst>
              <a:ext uri="{FF2B5EF4-FFF2-40B4-BE49-F238E27FC236}">
                <a16:creationId xmlns:a16="http://schemas.microsoft.com/office/drawing/2014/main" id="{1BAFC91F-33AE-494F-9C07-F59AE948398B}"/>
              </a:ext>
            </a:extLst>
          </p:cNvPr>
          <p:cNvCxnSpPr/>
          <p:nvPr/>
        </p:nvCxnSpPr>
        <p:spPr>
          <a:xfrm>
            <a:off x="1654215" y="10094976"/>
            <a:ext cx="9632832" cy="0"/>
          </a:xfrm>
          <a:prstGeom prst="line">
            <a:avLst/>
          </a:prstGeom>
          <a:noFill/>
          <a:ln w="635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4">
            <a:alphaModFix amt="56000"/>
            <a:biLevel thresh="25000"/>
            <a:extLst>
              <a:ext uri="{28A0092B-C50C-407E-A947-70E740481C1C}">
                <a14:useLocalDpi xmlns:a14="http://schemas.microsoft.com/office/drawing/2010/main" val="0"/>
              </a:ext>
            </a:extLst>
          </a:blip>
          <a:srcRect l="50740" r="1"/>
          <a:stretch/>
        </p:blipFill>
        <p:spPr>
          <a:xfrm>
            <a:off x="14186639" y="-670194"/>
            <a:ext cx="7416615" cy="15056388"/>
          </a:xfrm>
          <a:prstGeom prst="rect">
            <a:avLst/>
          </a:prstGeom>
        </p:spPr>
      </p:pic>
      <p:pic>
        <p:nvPicPr>
          <p:cNvPr id="8" name="Picture 7">
            <a:extLst>
              <a:ext uri="{FF2B5EF4-FFF2-40B4-BE49-F238E27FC236}">
                <a16:creationId xmlns:a16="http://schemas.microsoft.com/office/drawing/2014/main" id="{DD6EBE2E-92AD-FE44-A354-C99E1A7C0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8545" y="424957"/>
            <a:ext cx="13291043" cy="13291043"/>
          </a:xfrm>
          <a:prstGeom prst="rect">
            <a:avLst/>
          </a:prstGeom>
        </p:spPr>
      </p:pic>
    </p:spTree>
    <p:extLst>
      <p:ext uri="{BB962C8B-B14F-4D97-AF65-F5344CB8AC3E}">
        <p14:creationId xmlns:p14="http://schemas.microsoft.com/office/powerpoint/2010/main" val="357303110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417808" y="12559707"/>
            <a:ext cx="1981566" cy="11960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201736" y="1898048"/>
            <a:ext cx="9384362" cy="1699324"/>
          </a:xfrm>
          <a:prstGeom prst="rect">
            <a:avLst/>
          </a:prstGeom>
        </p:spPr>
        <p:txBody>
          <a:bodyPr anchor="t">
            <a:noAutofit/>
          </a:bodyPr>
          <a:lstStyle/>
          <a:p>
            <a:pPr algn="l">
              <a:lnSpc>
                <a:spcPts val="9376"/>
              </a:lnSpc>
            </a:pPr>
            <a:r>
              <a:rPr lang="en-US" sz="8800" dirty="0"/>
              <a:t>Implant Insertion</a:t>
            </a:r>
            <a:br>
              <a:rPr lang="en-US" sz="8800" dirty="0"/>
            </a:b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1201736" y="3535148"/>
              <a:ext cx="8364056"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1042973" y="3376531"/>
                <a:ext cx="8681223"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041612" y="4499834"/>
            <a:ext cx="11182284" cy="707757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b="0" dirty="0">
                <a:solidFill>
                  <a:schemeClr val="tx1"/>
                </a:solidFill>
              </a:rPr>
              <a:t>Proper Positioning</a:t>
            </a:r>
          </a:p>
          <a:p>
            <a:pPr hangingPunct="1">
              <a:buClr>
                <a:schemeClr val="accent4"/>
              </a:buClr>
            </a:pPr>
            <a:r>
              <a:rPr lang="en-US" b="0" dirty="0">
                <a:solidFill>
                  <a:schemeClr val="tx1"/>
                </a:solidFill>
              </a:rPr>
              <a:t>Proper Placement</a:t>
            </a:r>
          </a:p>
          <a:p>
            <a:pPr hangingPunct="1">
              <a:buClr>
                <a:schemeClr val="accent4"/>
              </a:buClr>
            </a:pPr>
            <a:r>
              <a:rPr lang="en-US" b="0" dirty="0">
                <a:solidFill>
                  <a:schemeClr val="tx1"/>
                </a:solidFill>
              </a:rPr>
              <a:t>Lidocaine</a:t>
            </a:r>
          </a:p>
          <a:p>
            <a:pPr hangingPunct="1">
              <a:buClr>
                <a:schemeClr val="accent4"/>
              </a:buClr>
            </a:pPr>
            <a:r>
              <a:rPr lang="en-US" b="0" dirty="0">
                <a:solidFill>
                  <a:schemeClr val="tx1"/>
                </a:solidFill>
              </a:rPr>
              <a:t>Anticipatory Guidance re: bruising</a:t>
            </a:r>
          </a:p>
          <a:p>
            <a:pPr hangingPunct="1">
              <a:buClr>
                <a:schemeClr val="accent4"/>
              </a:buClr>
            </a:pPr>
            <a:r>
              <a:rPr lang="en-US" b="0" dirty="0">
                <a:solidFill>
                  <a:schemeClr val="tx1"/>
                </a:solidFill>
              </a:rPr>
              <a:t>Insensitivity to Lidocaine</a:t>
            </a:r>
            <a:endParaRPr lang="en-US" dirty="0">
              <a:solidFill>
                <a:schemeClr val="tx1"/>
              </a:solidFill>
            </a:endParaRPr>
          </a:p>
        </p:txBody>
      </p:sp>
      <p:pic>
        <p:nvPicPr>
          <p:cNvPr id="9" name="Google Shape;286;p35" descr="Picture 3">
            <a:extLst>
              <a:ext uri="{FF2B5EF4-FFF2-40B4-BE49-F238E27FC236}">
                <a16:creationId xmlns:a16="http://schemas.microsoft.com/office/drawing/2014/main" id="{1798F843-A7F2-A243-A6BD-6AB69B3133D2}"/>
              </a:ext>
            </a:extLst>
          </p:cNvPr>
          <p:cNvPicPr preferRelativeResize="0"/>
          <p:nvPr/>
        </p:nvPicPr>
        <p:blipFill rotWithShape="1">
          <a:blip r:embed="rId5">
            <a:alphaModFix/>
          </a:blip>
          <a:srcRect/>
          <a:stretch/>
        </p:blipFill>
        <p:spPr>
          <a:xfrm>
            <a:off x="3058864" y="1520952"/>
            <a:ext cx="5567374" cy="5337048"/>
          </a:xfrm>
          <a:prstGeom prst="rect">
            <a:avLst/>
          </a:prstGeom>
          <a:noFill/>
          <a:ln>
            <a:noFill/>
          </a:ln>
        </p:spPr>
      </p:pic>
      <p:pic>
        <p:nvPicPr>
          <p:cNvPr id="11" name="Google Shape;285;p35" descr="Picture 2">
            <a:extLst>
              <a:ext uri="{FF2B5EF4-FFF2-40B4-BE49-F238E27FC236}">
                <a16:creationId xmlns:a16="http://schemas.microsoft.com/office/drawing/2014/main" id="{121F45BE-BE29-7B46-9979-DB59D65959BE}"/>
              </a:ext>
            </a:extLst>
          </p:cNvPr>
          <p:cNvPicPr preferRelativeResize="0"/>
          <p:nvPr/>
        </p:nvPicPr>
        <p:blipFill rotWithShape="1">
          <a:blip r:embed="rId6">
            <a:alphaModFix/>
          </a:blip>
          <a:srcRect/>
          <a:stretch/>
        </p:blipFill>
        <p:spPr>
          <a:xfrm>
            <a:off x="3195018" y="7506800"/>
            <a:ext cx="5431220" cy="4688248"/>
          </a:xfrm>
          <a:prstGeom prst="rect">
            <a:avLst/>
          </a:prstGeom>
          <a:noFill/>
          <a:ln>
            <a:noFill/>
          </a:ln>
        </p:spPr>
      </p:pic>
      <p:pic>
        <p:nvPicPr>
          <p:cNvPr id="8" name="Picture 7">
            <a:extLst>
              <a:ext uri="{FF2B5EF4-FFF2-40B4-BE49-F238E27FC236}">
                <a16:creationId xmlns:a16="http://schemas.microsoft.com/office/drawing/2014/main" id="{2382143E-3F54-5744-90BB-6E85D29A37B5}"/>
              </a:ext>
            </a:extLst>
          </p:cNvPr>
          <p:cNvPicPr>
            <a:picLocks noChangeAspect="1"/>
          </p:cNvPicPr>
          <p:nvPr/>
        </p:nvPicPr>
        <p:blipFill rotWithShape="1">
          <a:blip r:embed="rId7">
            <a:alphaModFix amt="20000"/>
            <a:extLst>
              <a:ext uri="{28A0092B-C50C-407E-A947-70E740481C1C}">
                <a14:useLocalDpi xmlns:a14="http://schemas.microsoft.com/office/drawing/2010/main" val="0"/>
              </a:ext>
            </a:extLst>
          </a:blip>
          <a:srcRect l="48934" r="3"/>
          <a:stretch/>
        </p:blipFill>
        <p:spPr>
          <a:xfrm rot="16200000">
            <a:off x="21141778" y="4668037"/>
            <a:ext cx="6643473" cy="12082458"/>
          </a:xfrm>
          <a:prstGeom prst="rect">
            <a:avLst/>
          </a:prstGeom>
        </p:spPr>
      </p:pic>
    </p:spTree>
    <p:extLst>
      <p:ext uri="{BB962C8B-B14F-4D97-AF65-F5344CB8AC3E}">
        <p14:creationId xmlns:p14="http://schemas.microsoft.com/office/powerpoint/2010/main" val="177377969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Pop Out Technique</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4876800" y="2458673"/>
              <a:ext cx="146304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4718028" y="2301007"/>
                <a:ext cx="14947583"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6">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5" name="Google Shape;292;p36" descr="Picture 2">
            <a:hlinkClick r:id="rId6"/>
            <a:extLst>
              <a:ext uri="{FF2B5EF4-FFF2-40B4-BE49-F238E27FC236}">
                <a16:creationId xmlns:a16="http://schemas.microsoft.com/office/drawing/2014/main" id="{6636C8DB-0434-8948-A4D2-F7A580AAFE1A}"/>
              </a:ext>
            </a:extLst>
          </p:cNvPr>
          <p:cNvPicPr preferRelativeResize="0"/>
          <p:nvPr/>
        </p:nvPicPr>
        <p:blipFill rotWithShape="1">
          <a:blip r:embed="rId7">
            <a:alphaModFix/>
          </a:blip>
          <a:srcRect/>
          <a:stretch/>
        </p:blipFill>
        <p:spPr>
          <a:xfrm>
            <a:off x="7766541" y="3826881"/>
            <a:ext cx="8850919" cy="7855408"/>
          </a:xfrm>
          <a:prstGeom prst="rect">
            <a:avLst/>
          </a:prstGeom>
          <a:noFill/>
          <a:ln>
            <a:noFill/>
          </a:ln>
        </p:spPr>
      </p:pic>
      <p:sp>
        <p:nvSpPr>
          <p:cNvPr id="4" name="TextBox 3">
            <a:extLst>
              <a:ext uri="{FF2B5EF4-FFF2-40B4-BE49-F238E27FC236}">
                <a16:creationId xmlns:a16="http://schemas.microsoft.com/office/drawing/2014/main" id="{A7D5FD29-E1B5-4C4B-A648-55566E9E0857}"/>
              </a:ext>
            </a:extLst>
          </p:cNvPr>
          <p:cNvSpPr txBox="1"/>
          <p:nvPr/>
        </p:nvSpPr>
        <p:spPr>
          <a:xfrm>
            <a:off x="22580303" y="13377448"/>
            <a:ext cx="1803697"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Photo: https://</a:t>
            </a:r>
            <a:r>
              <a:rPr lang="en-US" sz="1000" dirty="0" err="1">
                <a:solidFill>
                  <a:schemeClr val="tx1"/>
                </a:solidFill>
              </a:rPr>
              <a:t>www.merck.com</a:t>
            </a:r>
            <a:r>
              <a:rPr lang="en-US" sz="1000" dirty="0">
                <a:solidFill>
                  <a:schemeClr val="tx1"/>
                </a:solidFill>
              </a:rPr>
              <a:t>/</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5164742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8D04-64BD-A442-A57D-40361C1184A1}"/>
              </a:ext>
            </a:extLst>
          </p:cNvPr>
          <p:cNvSpPr/>
          <p:nvPr/>
        </p:nvSpPr>
        <p:spPr>
          <a:xfrm>
            <a:off x="12801085" y="1695074"/>
            <a:ext cx="10714113" cy="10325851"/>
          </a:xfrm>
          <a:prstGeom prst="rect">
            <a:avLst/>
          </a:prstGeom>
          <a:solidFill>
            <a:srgbClr val="334955"/>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3" name="Picture 32">
            <a:extLst>
              <a:ext uri="{FF2B5EF4-FFF2-40B4-BE49-F238E27FC236}">
                <a16:creationId xmlns:a16="http://schemas.microsoft.com/office/drawing/2014/main" id="{48FF3367-EB2F-3249-BA91-F91185061BB7}"/>
              </a:ext>
            </a:extLst>
          </p:cNvPr>
          <p:cNvPicPr>
            <a:picLocks noChangeAspect="1"/>
          </p:cNvPicPr>
          <p:nvPr/>
        </p:nvPicPr>
        <p:blipFill rotWithShape="1">
          <a:blip r:embed="rId3">
            <a:duotone>
              <a:schemeClr val="accent3">
                <a:shade val="45000"/>
                <a:satMod val="135000"/>
              </a:schemeClr>
              <a:prstClr val="white"/>
            </a:duotone>
            <a:alphaModFix amt="20000"/>
            <a:extLst>
              <a:ext uri="{28A0092B-C50C-407E-A947-70E740481C1C}">
                <a14:useLocalDpi xmlns:a14="http://schemas.microsoft.com/office/drawing/2010/main" val="0"/>
              </a:ext>
            </a:extLst>
          </a:blip>
          <a:srcRect l="-1890" r="49889"/>
          <a:stretch/>
        </p:blipFill>
        <p:spPr>
          <a:xfrm>
            <a:off x="6826197" y="1132115"/>
            <a:ext cx="5974888" cy="11496397"/>
          </a:xfrm>
          <a:prstGeom prst="rect">
            <a:avLst/>
          </a:prstGeom>
        </p:spPr>
      </p:pic>
      <p:sp>
        <p:nvSpPr>
          <p:cNvPr id="366" name="Rectangle 7"/>
          <p:cNvSpPr txBox="1">
            <a:spLocks noGrp="1"/>
          </p:cNvSpPr>
          <p:nvPr>
            <p:ph type="sldNum" sz="quarter" idx="2"/>
          </p:nvPr>
        </p:nvSpPr>
        <p:spPr>
          <a:xfrm>
            <a:off x="-349579" y="12372365"/>
            <a:ext cx="1779756" cy="153906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368" name="Title 3"/>
          <p:cNvSpPr txBox="1">
            <a:spLocks noGrp="1"/>
          </p:cNvSpPr>
          <p:nvPr>
            <p:ph type="title"/>
          </p:nvPr>
        </p:nvSpPr>
        <p:spPr>
          <a:xfrm>
            <a:off x="1430177" y="3170041"/>
            <a:ext cx="6921310" cy="2268978"/>
          </a:xfrm>
          <a:prstGeom prst="rect">
            <a:avLst/>
          </a:prstGeom>
        </p:spPr>
        <p:txBody>
          <a:bodyPr>
            <a:noAutofit/>
          </a:bodyPr>
          <a:lstStyle>
            <a:lvl1pPr defTabSz="1645919">
              <a:defRPr sz="7200"/>
            </a:lvl1pPr>
          </a:lstStyle>
          <a:p>
            <a:pPr algn="l"/>
            <a:r>
              <a:rPr lang="en-US" sz="8800" dirty="0"/>
              <a:t>Removal Challenges</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9E7CDEE-75E0-B746-B792-67CE544F0F9C}"/>
                  </a:ext>
                </a:extLst>
              </p14:cNvPr>
              <p14:cNvContentPartPr/>
              <p14:nvPr/>
            </p14:nvContentPartPr>
            <p14:xfrm>
              <a:off x="1201178" y="5821153"/>
              <a:ext cx="5120640" cy="72210"/>
            </p14:xfrm>
          </p:contentPart>
        </mc:Choice>
        <mc:Fallback xmlns="">
          <p:pic>
            <p:nvPicPr>
              <p:cNvPr id="22" name="Ink 21">
                <a:extLst>
                  <a:ext uri="{FF2B5EF4-FFF2-40B4-BE49-F238E27FC236}">
                    <a16:creationId xmlns:a16="http://schemas.microsoft.com/office/drawing/2014/main" id="{A9E7CDEE-75E0-B746-B792-67CE544F0F9C}"/>
                  </a:ext>
                </a:extLst>
              </p:cNvPr>
              <p:cNvPicPr/>
              <p:nvPr/>
            </p:nvPicPr>
            <p:blipFill>
              <a:blip r:embed="rId5"/>
              <a:stretch>
                <a:fillRect/>
              </a:stretch>
            </p:blipFill>
            <p:spPr>
              <a:xfrm>
                <a:off x="1042407" y="5662722"/>
                <a:ext cx="5437822" cy="388713"/>
              </a:xfrm>
              <a:prstGeom prst="rect">
                <a:avLst/>
              </a:prstGeom>
            </p:spPr>
          </p:pic>
        </mc:Fallback>
      </mc:AlternateContent>
      <p:pic>
        <p:nvPicPr>
          <p:cNvPr id="13" name="Google Shape;415;p53" descr="Picture 3">
            <a:extLst>
              <a:ext uri="{FF2B5EF4-FFF2-40B4-BE49-F238E27FC236}">
                <a16:creationId xmlns:a16="http://schemas.microsoft.com/office/drawing/2014/main" id="{5A55700C-2BEF-EE4E-B7E8-1D3C7B1695DD}"/>
              </a:ext>
            </a:extLst>
          </p:cNvPr>
          <p:cNvPicPr preferRelativeResize="0"/>
          <p:nvPr/>
        </p:nvPicPr>
        <p:blipFill rotWithShape="1">
          <a:blip r:embed="rId6">
            <a:alphaModFix/>
          </a:blip>
          <a:srcRect l="9578" t="15070" r="13396" b="34066"/>
          <a:stretch/>
        </p:blipFill>
        <p:spPr>
          <a:xfrm>
            <a:off x="13569812" y="3170041"/>
            <a:ext cx="9176658" cy="7375916"/>
          </a:xfrm>
          <a:prstGeom prst="rect">
            <a:avLst/>
          </a:prstGeom>
          <a:noFill/>
          <a:ln>
            <a:noFill/>
          </a:ln>
        </p:spPr>
      </p:pic>
      <p:sp>
        <p:nvSpPr>
          <p:cNvPr id="14" name="Content Placeholder 2">
            <a:extLst>
              <a:ext uri="{FF2B5EF4-FFF2-40B4-BE49-F238E27FC236}">
                <a16:creationId xmlns:a16="http://schemas.microsoft.com/office/drawing/2014/main" id="{3420BED6-119F-0441-9769-BEFB6A72951D}"/>
              </a:ext>
            </a:extLst>
          </p:cNvPr>
          <p:cNvSpPr txBox="1">
            <a:spLocks/>
          </p:cNvSpPr>
          <p:nvPr/>
        </p:nvSpPr>
        <p:spPr>
          <a:xfrm>
            <a:off x="650626" y="6419918"/>
            <a:ext cx="7319024" cy="479296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1" hangingPunct="1">
              <a:spcBef>
                <a:spcPts val="2800"/>
              </a:spcBef>
              <a:buClr>
                <a:schemeClr val="accent4"/>
              </a:buClr>
            </a:pPr>
            <a:r>
              <a:rPr lang="en-US" b="0" dirty="0">
                <a:solidFill>
                  <a:schemeClr val="tx1"/>
                </a:solidFill>
              </a:rPr>
              <a:t>Deep insertion/IM placement </a:t>
            </a:r>
          </a:p>
          <a:p>
            <a:pPr lvl="1" hangingPunct="1">
              <a:spcBef>
                <a:spcPts val="2800"/>
              </a:spcBef>
              <a:buClr>
                <a:schemeClr val="accent4"/>
              </a:buClr>
            </a:pPr>
            <a:r>
              <a:rPr lang="en-US" b="0" dirty="0">
                <a:solidFill>
                  <a:schemeClr val="tx1"/>
                </a:solidFill>
              </a:rPr>
              <a:t>Migration </a:t>
            </a:r>
          </a:p>
          <a:p>
            <a:pPr lvl="1" hangingPunct="1">
              <a:spcBef>
                <a:spcPts val="2800"/>
              </a:spcBef>
              <a:buClr>
                <a:schemeClr val="accent4"/>
              </a:buClr>
            </a:pPr>
            <a:r>
              <a:rPr lang="en-US" b="0" dirty="0">
                <a:solidFill>
                  <a:schemeClr val="tx1"/>
                </a:solidFill>
              </a:rPr>
              <a:t>Broken device</a:t>
            </a:r>
            <a:endParaRPr lang="en-US" dirty="0">
              <a:solidFill>
                <a:schemeClr val="tx1"/>
              </a:solidFill>
            </a:endParaRPr>
          </a:p>
        </p:txBody>
      </p:sp>
    </p:spTree>
    <p:extLst>
      <p:ext uri="{BB962C8B-B14F-4D97-AF65-F5344CB8AC3E}">
        <p14:creationId xmlns:p14="http://schemas.microsoft.com/office/powerpoint/2010/main" val="314589529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15C9E-C159-4B49-BE74-DC08CDBCBD4A}"/>
              </a:ext>
            </a:extLst>
          </p:cNvPr>
          <p:cNvSpPr/>
          <p:nvPr/>
        </p:nvSpPr>
        <p:spPr>
          <a:xfrm>
            <a:off x="498764" y="2302881"/>
            <a:ext cx="12593549" cy="9625883"/>
          </a:xfrm>
          <a:prstGeom prst="rect">
            <a:avLst/>
          </a:prstGeom>
          <a:solidFill>
            <a:schemeClr val="accent3">
              <a:alpha val="86005"/>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4DE06ECB-5A44-8940-9610-E9567030D7AD}"/>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48934" t="50000" r="3"/>
          <a:stretch/>
        </p:blipFill>
        <p:spPr>
          <a:xfrm rot="5400000">
            <a:off x="19460840" y="42034"/>
            <a:ext cx="5156902" cy="4689419"/>
          </a:xfrm>
          <a:prstGeom prst="rect">
            <a:avLst/>
          </a:prstGeom>
        </p:spPr>
      </p:pic>
      <p:sp>
        <p:nvSpPr>
          <p:cNvPr id="366" name="Rectangle 7"/>
          <p:cNvSpPr txBox="1">
            <a:spLocks noGrp="1"/>
          </p:cNvSpPr>
          <p:nvPr>
            <p:ph type="sldNum" sz="quarter" idx="2"/>
          </p:nvPr>
        </p:nvSpPr>
        <p:spPr>
          <a:xfrm>
            <a:off x="-523750" y="12293392"/>
            <a:ext cx="2091294" cy="17132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dirty="0"/>
          </a:p>
        </p:txBody>
      </p:sp>
      <p:sp>
        <p:nvSpPr>
          <p:cNvPr id="368" name="Title 3"/>
          <p:cNvSpPr txBox="1">
            <a:spLocks noGrp="1"/>
          </p:cNvSpPr>
          <p:nvPr>
            <p:ph type="title"/>
          </p:nvPr>
        </p:nvSpPr>
        <p:spPr>
          <a:xfrm>
            <a:off x="13802323" y="2750892"/>
            <a:ext cx="6921310" cy="2268978"/>
          </a:xfrm>
          <a:prstGeom prst="rect">
            <a:avLst/>
          </a:prstGeom>
        </p:spPr>
        <p:txBody>
          <a:bodyPr>
            <a:noAutofit/>
          </a:bodyPr>
          <a:lstStyle>
            <a:lvl1pPr defTabSz="1645919">
              <a:defRPr sz="7200"/>
            </a:lvl1pPr>
          </a:lstStyle>
          <a:p>
            <a:pPr algn="l"/>
            <a:r>
              <a:rPr lang="en-US" sz="8800" dirty="0"/>
              <a:t>Deep Insertion</a:t>
            </a: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A9E7CDEE-75E0-B746-B792-67CE544F0F9C}"/>
                  </a:ext>
                </a:extLst>
              </p14:cNvPr>
              <p14:cNvContentPartPr/>
              <p14:nvPr/>
            </p14:nvContentPartPr>
            <p14:xfrm>
              <a:off x="13802323" y="4892985"/>
              <a:ext cx="6400800" cy="72210"/>
            </p14:xfrm>
          </p:contentPart>
        </mc:Choice>
        <mc:Fallback xmlns="">
          <p:pic>
            <p:nvPicPr>
              <p:cNvPr id="22" name="Ink 21">
                <a:extLst>
                  <a:ext uri="{FF2B5EF4-FFF2-40B4-BE49-F238E27FC236}">
                    <a16:creationId xmlns:a16="http://schemas.microsoft.com/office/drawing/2014/main" id="{A9E7CDEE-75E0-B746-B792-67CE544F0F9C}"/>
                  </a:ext>
                </a:extLst>
              </p:cNvPr>
              <p:cNvPicPr/>
              <p:nvPr/>
            </p:nvPicPr>
            <p:blipFill>
              <a:blip r:embed="rId5"/>
              <a:stretch>
                <a:fillRect/>
              </a:stretch>
            </p:blipFill>
            <p:spPr>
              <a:xfrm>
                <a:off x="13643554" y="4734554"/>
                <a:ext cx="6717978" cy="388713"/>
              </a:xfrm>
              <a:prstGeom prst="rect">
                <a:avLst/>
              </a:prstGeom>
            </p:spPr>
          </p:pic>
        </mc:Fallback>
      </mc:AlternateContent>
      <p:sp>
        <p:nvSpPr>
          <p:cNvPr id="13" name="Content Placeholder 2">
            <a:extLst>
              <a:ext uri="{FF2B5EF4-FFF2-40B4-BE49-F238E27FC236}">
                <a16:creationId xmlns:a16="http://schemas.microsoft.com/office/drawing/2014/main" id="{63A22943-B784-384D-9AC5-D7854C05644F}"/>
              </a:ext>
            </a:extLst>
          </p:cNvPr>
          <p:cNvSpPr txBox="1">
            <a:spLocks/>
          </p:cNvSpPr>
          <p:nvPr/>
        </p:nvSpPr>
        <p:spPr>
          <a:xfrm>
            <a:off x="13802323" y="5629871"/>
            <a:ext cx="7315200" cy="479296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1" hangingPunct="1">
              <a:spcBef>
                <a:spcPts val="2800"/>
              </a:spcBef>
              <a:buClr>
                <a:schemeClr val="accent4"/>
              </a:buClr>
            </a:pPr>
            <a:r>
              <a:rPr lang="en-US" b="0" dirty="0">
                <a:solidFill>
                  <a:schemeClr val="tx1"/>
                </a:solidFill>
              </a:rPr>
              <a:t>If distal end more palpable, can remove from that end. </a:t>
            </a:r>
          </a:p>
          <a:p>
            <a:pPr lvl="1" hangingPunct="1">
              <a:spcBef>
                <a:spcPts val="2800"/>
              </a:spcBef>
              <a:buClr>
                <a:schemeClr val="accent4"/>
              </a:buClr>
            </a:pPr>
            <a:r>
              <a:rPr lang="en-US" b="0" dirty="0">
                <a:solidFill>
                  <a:schemeClr val="tx1"/>
                </a:solidFill>
              </a:rPr>
              <a:t>US guidance helpful.</a:t>
            </a:r>
            <a:endParaRPr lang="en-US" dirty="0">
              <a:solidFill>
                <a:schemeClr val="tx1"/>
              </a:solidFill>
            </a:endParaRPr>
          </a:p>
        </p:txBody>
      </p:sp>
      <p:pic>
        <p:nvPicPr>
          <p:cNvPr id="15" name="Google Shape;306;p38" descr="Picture 4">
            <a:extLst>
              <a:ext uri="{FF2B5EF4-FFF2-40B4-BE49-F238E27FC236}">
                <a16:creationId xmlns:a16="http://schemas.microsoft.com/office/drawing/2014/main" id="{9069D499-4A52-5641-B742-628C964A5190}"/>
              </a:ext>
            </a:extLst>
          </p:cNvPr>
          <p:cNvPicPr preferRelativeResize="0"/>
          <p:nvPr/>
        </p:nvPicPr>
        <p:blipFill rotWithShape="1">
          <a:blip r:embed="rId6">
            <a:alphaModFix/>
          </a:blip>
          <a:srcRect l="24445" t="37212" r="18888" b="14443"/>
          <a:stretch/>
        </p:blipFill>
        <p:spPr>
          <a:xfrm>
            <a:off x="1297336" y="3838448"/>
            <a:ext cx="10894663" cy="7071348"/>
          </a:xfrm>
          <a:prstGeom prst="rect">
            <a:avLst/>
          </a:prstGeom>
          <a:noFill/>
          <a:ln>
            <a:noFill/>
          </a:ln>
        </p:spPr>
      </p:pic>
      <p:sp>
        <p:nvSpPr>
          <p:cNvPr id="18" name="Google Shape;307;p38">
            <a:extLst>
              <a:ext uri="{FF2B5EF4-FFF2-40B4-BE49-F238E27FC236}">
                <a16:creationId xmlns:a16="http://schemas.microsoft.com/office/drawing/2014/main" id="{4F5904DE-0BF7-B845-B074-E123C3968F67}"/>
              </a:ext>
            </a:extLst>
          </p:cNvPr>
          <p:cNvSpPr txBox="1"/>
          <p:nvPr/>
        </p:nvSpPr>
        <p:spPr>
          <a:xfrm>
            <a:off x="7909058" y="2436912"/>
            <a:ext cx="4778692" cy="738583"/>
          </a:xfrm>
          <a:prstGeom prst="rect">
            <a:avLst/>
          </a:prstGeom>
          <a:noFill/>
          <a:ln>
            <a:noFill/>
          </a:ln>
        </p:spPr>
        <p:txBody>
          <a:bodyPr spcFirstLastPara="1" wrap="square" lIns="91400" tIns="91400" rIns="91400" bIns="91400" anchor="t" anchorCtr="0">
            <a:spAutoFit/>
          </a:bodyPr>
          <a:lstStyle/>
          <a:p>
            <a:pPr>
              <a:buClr>
                <a:srgbClr val="44697D"/>
              </a:buClr>
              <a:buSzPts val="1800"/>
            </a:pPr>
            <a:r>
              <a:rPr lang="en-US" b="1" dirty="0">
                <a:solidFill>
                  <a:schemeClr val="bg2"/>
                </a:solidFill>
                <a:latin typeface="Arial"/>
                <a:ea typeface="Arial"/>
                <a:cs typeface="Arial"/>
                <a:sym typeface="Arial"/>
              </a:rPr>
              <a:t>Implant and shadow</a:t>
            </a:r>
            <a:endParaRPr sz="7200" b="1" dirty="0">
              <a:solidFill>
                <a:schemeClr val="bg2"/>
              </a:solidFill>
            </a:endParaRPr>
          </a:p>
        </p:txBody>
      </p:sp>
      <p:cxnSp>
        <p:nvCxnSpPr>
          <p:cNvPr id="6" name="Straight Arrow Connector 5">
            <a:extLst>
              <a:ext uri="{FF2B5EF4-FFF2-40B4-BE49-F238E27FC236}">
                <a16:creationId xmlns:a16="http://schemas.microsoft.com/office/drawing/2014/main" id="{BF6CE9EC-58E8-D949-AB6F-4A9DCBB5C026}"/>
              </a:ext>
            </a:extLst>
          </p:cNvPr>
          <p:cNvCxnSpPr>
            <a:cxnSpLocks/>
          </p:cNvCxnSpPr>
          <p:nvPr/>
        </p:nvCxnSpPr>
        <p:spPr>
          <a:xfrm flipH="1">
            <a:off x="6108060" y="3175495"/>
            <a:ext cx="3601997" cy="2246275"/>
          </a:xfrm>
          <a:prstGeom prst="straightConnector1">
            <a:avLst/>
          </a:prstGeom>
          <a:noFill/>
          <a:ln w="101600" cap="flat">
            <a:solidFill>
              <a:schemeClr val="tx1"/>
            </a:solidFill>
            <a:prstDash val="solid"/>
            <a:miter lim="800000"/>
            <a:tailEnd type="triangle"/>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pic>
        <p:nvPicPr>
          <p:cNvPr id="23" name="Picture 22">
            <a:extLst>
              <a:ext uri="{FF2B5EF4-FFF2-40B4-BE49-F238E27FC236}">
                <a16:creationId xmlns:a16="http://schemas.microsoft.com/office/drawing/2014/main" id="{BCCB5765-4A1A-DD49-89BD-B7C70E01604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48934" r="3"/>
          <a:stretch/>
        </p:blipFill>
        <p:spPr>
          <a:xfrm rot="16200000">
            <a:off x="16670459" y="9205376"/>
            <a:ext cx="4022222" cy="7315200"/>
          </a:xfrm>
          <a:prstGeom prst="rect">
            <a:avLst/>
          </a:prstGeom>
        </p:spPr>
      </p:pic>
    </p:spTree>
    <p:extLst>
      <p:ext uri="{BB962C8B-B14F-4D97-AF65-F5344CB8AC3E}">
        <p14:creationId xmlns:p14="http://schemas.microsoft.com/office/powerpoint/2010/main" val="6359674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314;p39" descr="Picture 2">
            <a:extLst>
              <a:ext uri="{FF2B5EF4-FFF2-40B4-BE49-F238E27FC236}">
                <a16:creationId xmlns:a16="http://schemas.microsoft.com/office/drawing/2014/main" id="{B60BF28B-4792-0F41-990E-AD17DDDC1A0D}"/>
              </a:ext>
            </a:extLst>
          </p:cNvPr>
          <p:cNvPicPr preferRelativeResize="0"/>
          <p:nvPr/>
        </p:nvPicPr>
        <p:blipFill rotWithShape="1">
          <a:blip r:embed="rId6">
            <a:alphaModFix/>
          </a:blip>
          <a:srcRect/>
          <a:stretch/>
        </p:blipFill>
        <p:spPr>
          <a:xfrm>
            <a:off x="6603287" y="3125517"/>
            <a:ext cx="11177427" cy="9439916"/>
          </a:xfrm>
          <a:prstGeom prst="rect">
            <a:avLst/>
          </a:prstGeom>
          <a:noFill/>
          <a:ln>
            <a:noFill/>
          </a:ln>
        </p:spPr>
      </p:pic>
    </p:spTree>
    <p:extLst>
      <p:ext uri="{BB962C8B-B14F-4D97-AF65-F5344CB8AC3E}">
        <p14:creationId xmlns:p14="http://schemas.microsoft.com/office/powerpoint/2010/main" val="22910638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04EC8E7-CE55-434A-BA96-062D5BB7AB4D}"/>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9644482" y="6627317"/>
            <a:ext cx="3462928" cy="6797512"/>
          </a:xfrm>
          <a:prstGeom prst="rect">
            <a:avLst/>
          </a:prstGeom>
        </p:spPr>
      </p:pic>
      <p:sp>
        <p:nvSpPr>
          <p:cNvPr id="525" name="Title 3"/>
          <p:cNvSpPr txBox="1">
            <a:spLocks noGrp="1"/>
          </p:cNvSpPr>
          <p:nvPr>
            <p:ph type="title"/>
          </p:nvPr>
        </p:nvSpPr>
        <p:spPr>
          <a:xfrm>
            <a:off x="2505155" y="5123985"/>
            <a:ext cx="7162800" cy="2685142"/>
          </a:xfrm>
          <a:prstGeom prst="rect">
            <a:avLst/>
          </a:prstGeom>
        </p:spPr>
        <p:txBody>
          <a:bodyPr>
            <a:noAutofit/>
          </a:bodyPr>
          <a:lstStyle/>
          <a:p>
            <a:r>
              <a:rPr lang="en-US" sz="8800" dirty="0"/>
              <a:t>What Helps Patients?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C55C0987-B7C7-9842-912F-9F5689F0735B}"/>
                  </a:ext>
                </a:extLst>
              </p14:cNvPr>
              <p14:cNvContentPartPr/>
              <p14:nvPr/>
            </p14:nvContentPartPr>
            <p14:xfrm>
              <a:off x="3385799" y="7752988"/>
              <a:ext cx="6282156" cy="53434"/>
            </p14:xfrm>
          </p:contentPart>
        </mc:Choice>
        <mc:Fallback xmlns="">
          <p:pic>
            <p:nvPicPr>
              <p:cNvPr id="20" name="Ink 19">
                <a:extLst>
                  <a:ext uri="{FF2B5EF4-FFF2-40B4-BE49-F238E27FC236}">
                    <a16:creationId xmlns:a16="http://schemas.microsoft.com/office/drawing/2014/main" id="{C55C0987-B7C7-9842-912F-9F5689F0735B}"/>
                  </a:ext>
                </a:extLst>
              </p:cNvPr>
              <p:cNvPicPr/>
              <p:nvPr/>
            </p:nvPicPr>
            <p:blipFill>
              <a:blip r:embed="rId5"/>
              <a:stretch>
                <a:fillRect/>
              </a:stretch>
            </p:blipFill>
            <p:spPr>
              <a:xfrm>
                <a:off x="3227026" y="7594838"/>
                <a:ext cx="6599342" cy="369376"/>
              </a:xfrm>
              <a:prstGeom prst="rect">
                <a:avLst/>
              </a:prstGeom>
            </p:spPr>
          </p:pic>
        </mc:Fallback>
      </mc:AlternateContent>
      <p:pic>
        <p:nvPicPr>
          <p:cNvPr id="3" name="Picture 2">
            <a:extLst>
              <a:ext uri="{FF2B5EF4-FFF2-40B4-BE49-F238E27FC236}">
                <a16:creationId xmlns:a16="http://schemas.microsoft.com/office/drawing/2014/main" id="{60FE92DA-04DF-3B48-B84C-B006C8F18615}"/>
              </a:ext>
            </a:extLst>
          </p:cNvPr>
          <p:cNvPicPr>
            <a:picLocks noChangeAspect="1"/>
          </p:cNvPicPr>
          <p:nvPr/>
        </p:nvPicPr>
        <p:blipFill>
          <a:blip r:embed="rId6"/>
          <a:stretch>
            <a:fillRect/>
          </a:stretch>
        </p:blipFill>
        <p:spPr>
          <a:xfrm>
            <a:off x="13083936" y="541748"/>
            <a:ext cx="8890428" cy="5924808"/>
          </a:xfrm>
          <a:prstGeom prst="rect">
            <a:avLst/>
          </a:prstGeom>
        </p:spPr>
      </p:pic>
      <p:pic>
        <p:nvPicPr>
          <p:cNvPr id="21" name="Google Shape;77;p4">
            <a:extLst>
              <a:ext uri="{FF2B5EF4-FFF2-40B4-BE49-F238E27FC236}">
                <a16:creationId xmlns:a16="http://schemas.microsoft.com/office/drawing/2014/main" id="{EB53DA03-921E-7A40-8A31-2D4B9424B43B}"/>
              </a:ext>
            </a:extLst>
          </p:cNvPr>
          <p:cNvPicPr preferRelativeResize="0"/>
          <p:nvPr/>
        </p:nvPicPr>
        <p:blipFill rotWithShape="1">
          <a:blip r:embed="rId7">
            <a:alphaModFix/>
          </a:blip>
          <a:srcRect l="32021" r="25105" b="-494"/>
          <a:stretch/>
        </p:blipFill>
        <p:spPr>
          <a:xfrm>
            <a:off x="13130883" y="6777078"/>
            <a:ext cx="3823854" cy="6470416"/>
          </a:xfrm>
          <a:prstGeom prst="rect">
            <a:avLst/>
          </a:prstGeom>
          <a:noFill/>
          <a:ln>
            <a:noFill/>
          </a:ln>
        </p:spPr>
      </p:pic>
      <p:pic>
        <p:nvPicPr>
          <p:cNvPr id="22" name="Google Shape;76;p4">
            <a:extLst>
              <a:ext uri="{FF2B5EF4-FFF2-40B4-BE49-F238E27FC236}">
                <a16:creationId xmlns:a16="http://schemas.microsoft.com/office/drawing/2014/main" id="{F6CC0AAA-01CC-ED46-BEB0-6059C5F41EEF}"/>
              </a:ext>
            </a:extLst>
          </p:cNvPr>
          <p:cNvPicPr preferRelativeResize="0"/>
          <p:nvPr/>
        </p:nvPicPr>
        <p:blipFill rotWithShape="1">
          <a:blip r:embed="rId8">
            <a:alphaModFix/>
          </a:blip>
          <a:srcRect l="45500" r="6211"/>
          <a:stretch/>
        </p:blipFill>
        <p:spPr>
          <a:xfrm>
            <a:off x="17503319" y="6777077"/>
            <a:ext cx="4471046" cy="6397178"/>
          </a:xfrm>
          <a:prstGeom prst="rect">
            <a:avLst/>
          </a:prstGeom>
          <a:noFill/>
          <a:ln>
            <a:noFill/>
          </a:ln>
        </p:spPr>
      </p:pic>
      <p:pic>
        <p:nvPicPr>
          <p:cNvPr id="10" name="Picture 9">
            <a:extLst>
              <a:ext uri="{FF2B5EF4-FFF2-40B4-BE49-F238E27FC236}">
                <a16:creationId xmlns:a16="http://schemas.microsoft.com/office/drawing/2014/main" id="{F10FE45B-179A-F940-B9B4-E9FA297C02F1}"/>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rot="16200000">
            <a:off x="2799846" y="-2356763"/>
            <a:ext cx="4894945" cy="9608472"/>
          </a:xfrm>
          <a:prstGeom prst="rect">
            <a:avLst/>
          </a:prstGeom>
        </p:spPr>
      </p:pic>
      <p:pic>
        <p:nvPicPr>
          <p:cNvPr id="11" name="Picture 10">
            <a:extLst>
              <a:ext uri="{FF2B5EF4-FFF2-40B4-BE49-F238E27FC236}">
                <a16:creationId xmlns:a16="http://schemas.microsoft.com/office/drawing/2014/main" id="{EAF8F00C-44B8-D34F-B924-FD1D590B516D}"/>
              </a:ext>
            </a:extLst>
          </p:cNvPr>
          <p:cNvPicPr>
            <a:picLocks noChangeAspect="1"/>
          </p:cNvPicPr>
          <p:nvPr/>
        </p:nvPicPr>
        <p:blipFill rotWithShape="1">
          <a:blip r:embed="rId3">
            <a:duotone>
              <a:schemeClr val="accent1">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rot="10800000">
            <a:off x="0" y="8342663"/>
            <a:ext cx="1957858" cy="3843154"/>
          </a:xfrm>
          <a:prstGeom prst="rect">
            <a:avLst/>
          </a:prstGeom>
        </p:spPr>
      </p:pic>
      <p:sp>
        <p:nvSpPr>
          <p:cNvPr id="14" name="Rectangle 7">
            <a:extLst>
              <a:ext uri="{FF2B5EF4-FFF2-40B4-BE49-F238E27FC236}">
                <a16:creationId xmlns:a16="http://schemas.microsoft.com/office/drawing/2014/main" id="{1DB0D826-0A93-7B49-B39F-63D12A4763EA}"/>
              </a:ext>
            </a:extLst>
          </p:cNvPr>
          <p:cNvSpPr txBox="1">
            <a:spLocks/>
          </p:cNvSpPr>
          <p:nvPr/>
        </p:nvSpPr>
        <p:spPr>
          <a:xfrm>
            <a:off x="376884" y="12926853"/>
            <a:ext cx="336844" cy="4876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a:t>
            </a:fld>
            <a:endParaRPr lang="en-US"/>
          </a:p>
        </p:txBody>
      </p:sp>
      <p:sp>
        <p:nvSpPr>
          <p:cNvPr id="5" name="TextBox 4">
            <a:extLst>
              <a:ext uri="{FF2B5EF4-FFF2-40B4-BE49-F238E27FC236}">
                <a16:creationId xmlns:a16="http://schemas.microsoft.com/office/drawing/2014/main" id="{967DA4C0-62C6-C045-8361-90B09F883C98}"/>
              </a:ext>
            </a:extLst>
          </p:cNvPr>
          <p:cNvSpPr txBox="1"/>
          <p:nvPr/>
        </p:nvSpPr>
        <p:spPr>
          <a:xfrm>
            <a:off x="22038164" y="13168314"/>
            <a:ext cx="7334941"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Photos: </a:t>
            </a:r>
            <a:r>
              <a:rPr lang="en-US" sz="1000" dirty="0">
                <a:solidFill>
                  <a:srgbClr val="B0B938"/>
                </a:solidFill>
                <a:hlinkClick r:id="rId9">
                  <a:extLst>
                    <a:ext uri="{A12FA001-AC4F-418D-AE19-62706E023703}">
                      <ahyp:hlinkClr xmlns:ahyp="http://schemas.microsoft.com/office/drawing/2018/hyperlinkcolor" val="tx"/>
                    </a:ext>
                  </a:extLst>
                </a:hlinkClick>
              </a:rPr>
              <a:t>https://genderphotos.vice.com</a:t>
            </a:r>
            <a:r>
              <a:rPr lang="en-US" sz="1000" dirty="0">
                <a:solidFill>
                  <a:schemeClr val="tx1"/>
                </a:solidFill>
                <a:hlinkClick r:id="rId9">
                  <a:extLst>
                    <a:ext uri="{A12FA001-AC4F-418D-AE19-62706E023703}">
                      <ahyp:hlinkClr xmlns:ahyp="http://schemas.microsoft.com/office/drawing/2018/hyperlinkcolor" val="tx"/>
                    </a:ext>
                  </a:extLst>
                </a:hlinkClick>
              </a:rPr>
              <a:t>/</a:t>
            </a:r>
            <a:endParaRPr lang="en-US" sz="1000" dirty="0">
              <a:solidFill>
                <a:schemeClr val="tx1"/>
              </a:solidFill>
            </a:endParaRPr>
          </a:p>
          <a:p>
            <a:r>
              <a:rPr kumimoji="0" lang="en-US" sz="1000" b="0" i="0" u="none" strike="noStrike" cap="none" spc="0" normalizeH="0" baseline="0" dirty="0" err="1">
                <a:ln>
                  <a:noFill/>
                </a:ln>
                <a:solidFill>
                  <a:schemeClr val="tx1"/>
                </a:solidFill>
                <a:effectLst/>
                <a:uFillTx/>
                <a:latin typeface="+mj-lt"/>
                <a:ea typeface="+mj-ea"/>
                <a:cs typeface="+mj-cs"/>
                <a:sym typeface="Helvetica"/>
              </a:rPr>
              <a:t>U</a:t>
            </a:r>
            <a:r>
              <a:rPr lang="en-US" sz="1000" dirty="0" err="1">
                <a:solidFill>
                  <a:schemeClr val="tx1"/>
                </a:solidFill>
              </a:rPr>
              <a:t>nsplash.com</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4" name="Google Shape;320;p40" descr="Picture 2">
            <a:extLst>
              <a:ext uri="{FF2B5EF4-FFF2-40B4-BE49-F238E27FC236}">
                <a16:creationId xmlns:a16="http://schemas.microsoft.com/office/drawing/2014/main" id="{021918CF-0D33-5743-AE77-5B7852E66065}"/>
              </a:ext>
            </a:extLst>
          </p:cNvPr>
          <p:cNvPicPr preferRelativeResize="0"/>
          <p:nvPr/>
        </p:nvPicPr>
        <p:blipFill rotWithShape="1">
          <a:blip r:embed="rId6">
            <a:alphaModFix/>
          </a:blip>
          <a:srcRect/>
          <a:stretch/>
        </p:blipFill>
        <p:spPr>
          <a:xfrm>
            <a:off x="7080078" y="3104713"/>
            <a:ext cx="10223844" cy="9825074"/>
          </a:xfrm>
          <a:prstGeom prst="rect">
            <a:avLst/>
          </a:prstGeom>
          <a:noFill/>
          <a:ln>
            <a:noFill/>
          </a:ln>
        </p:spPr>
      </p:pic>
    </p:spTree>
    <p:extLst>
      <p:ext uri="{BB962C8B-B14F-4D97-AF65-F5344CB8AC3E}">
        <p14:creationId xmlns:p14="http://schemas.microsoft.com/office/powerpoint/2010/main" val="42269993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Removal of Deep Implant</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3" name="Google Shape;326;p41" descr="Picture 2">
            <a:extLst>
              <a:ext uri="{FF2B5EF4-FFF2-40B4-BE49-F238E27FC236}">
                <a16:creationId xmlns:a16="http://schemas.microsoft.com/office/drawing/2014/main" id="{A6C301DE-4AB0-9A40-826A-603FE9524EF7}"/>
              </a:ext>
            </a:extLst>
          </p:cNvPr>
          <p:cNvPicPr preferRelativeResize="0"/>
          <p:nvPr/>
        </p:nvPicPr>
        <p:blipFill rotWithShape="1">
          <a:blip r:embed="rId6">
            <a:alphaModFix/>
          </a:blip>
          <a:srcRect/>
          <a:stretch/>
        </p:blipFill>
        <p:spPr>
          <a:xfrm>
            <a:off x="7173809" y="3097700"/>
            <a:ext cx="10036383" cy="9192592"/>
          </a:xfrm>
          <a:prstGeom prst="rect">
            <a:avLst/>
          </a:prstGeom>
          <a:noFill/>
          <a:ln>
            <a:noFill/>
          </a:ln>
        </p:spPr>
      </p:pic>
    </p:spTree>
    <p:extLst>
      <p:ext uri="{BB962C8B-B14F-4D97-AF65-F5344CB8AC3E}">
        <p14:creationId xmlns:p14="http://schemas.microsoft.com/office/powerpoint/2010/main" val="312583221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2" y="1142476"/>
            <a:ext cx="19938657" cy="1676400"/>
          </a:xfrm>
          <a:prstGeom prst="rect">
            <a:avLst/>
          </a:prstGeom>
        </p:spPr>
        <p:txBody>
          <a:bodyPr>
            <a:noAutofit/>
          </a:bodyPr>
          <a:lstStyle/>
          <a:p>
            <a:pPr hangingPunct="1">
              <a:lnSpc>
                <a:spcPts val="4688"/>
              </a:lnSpc>
            </a:pPr>
            <a:r>
              <a:rPr lang="en-US" sz="9600" dirty="0"/>
              <a:t>Implants Around the World</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200" y="2458673"/>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7" y="2301007"/>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4" name="Rectangle 33">
            <a:extLst>
              <a:ext uri="{FF2B5EF4-FFF2-40B4-BE49-F238E27FC236}">
                <a16:creationId xmlns:a16="http://schemas.microsoft.com/office/drawing/2014/main" id="{0D207065-85F3-B743-8AE0-1FDC82C5BC34}"/>
              </a:ext>
            </a:extLst>
          </p:cNvPr>
          <p:cNvSpPr/>
          <p:nvPr/>
        </p:nvSpPr>
        <p:spPr>
          <a:xfrm>
            <a:off x="3222074" y="3204147"/>
            <a:ext cx="18392401" cy="8740321"/>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Google Shape;333;p42" descr="Image">
            <a:extLst>
              <a:ext uri="{FF2B5EF4-FFF2-40B4-BE49-F238E27FC236}">
                <a16:creationId xmlns:a16="http://schemas.microsoft.com/office/drawing/2014/main" id="{48FC622A-3948-A447-9EDE-62D4AAA2CF67}"/>
              </a:ext>
            </a:extLst>
          </p:cNvPr>
          <p:cNvPicPr preferRelativeResize="0"/>
          <p:nvPr/>
        </p:nvPicPr>
        <p:blipFill rotWithShape="1">
          <a:blip r:embed="rId6">
            <a:alphaModFix/>
          </a:blip>
          <a:srcRect/>
          <a:stretch/>
        </p:blipFill>
        <p:spPr>
          <a:xfrm>
            <a:off x="3456188" y="4446189"/>
            <a:ext cx="10925048" cy="6834976"/>
          </a:xfrm>
          <a:prstGeom prst="rect">
            <a:avLst/>
          </a:prstGeom>
          <a:noFill/>
          <a:ln>
            <a:noFill/>
          </a:ln>
        </p:spPr>
      </p:pic>
      <p:pic>
        <p:nvPicPr>
          <p:cNvPr id="48" name="Google Shape;332;p42" descr="Image">
            <a:extLst>
              <a:ext uri="{FF2B5EF4-FFF2-40B4-BE49-F238E27FC236}">
                <a16:creationId xmlns:a16="http://schemas.microsoft.com/office/drawing/2014/main" id="{E7A97B20-DFC8-5A40-BA83-20365AE16195}"/>
              </a:ext>
            </a:extLst>
          </p:cNvPr>
          <p:cNvPicPr preferRelativeResize="0"/>
          <p:nvPr/>
        </p:nvPicPr>
        <p:blipFill rotWithShape="1">
          <a:blip r:embed="rId7">
            <a:alphaModFix/>
          </a:blip>
          <a:srcRect/>
          <a:stretch/>
        </p:blipFill>
        <p:spPr>
          <a:xfrm>
            <a:off x="14598793" y="3384384"/>
            <a:ext cx="6946682" cy="8259852"/>
          </a:xfrm>
          <a:prstGeom prst="rect">
            <a:avLst/>
          </a:prstGeom>
          <a:noFill/>
          <a:ln>
            <a:noFill/>
          </a:ln>
        </p:spPr>
      </p:pic>
      <p:sp>
        <p:nvSpPr>
          <p:cNvPr id="3" name="TextBox 2">
            <a:extLst>
              <a:ext uri="{FF2B5EF4-FFF2-40B4-BE49-F238E27FC236}">
                <a16:creationId xmlns:a16="http://schemas.microsoft.com/office/drawing/2014/main" id="{96325F93-5596-D243-9B07-1C1719D3E0AF}"/>
              </a:ext>
            </a:extLst>
          </p:cNvPr>
          <p:cNvSpPr txBox="1"/>
          <p:nvPr/>
        </p:nvSpPr>
        <p:spPr>
          <a:xfrm>
            <a:off x="16149783" y="12969328"/>
            <a:ext cx="8244563" cy="10156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800" dirty="0">
                <a:solidFill>
                  <a:schemeClr val="bg2"/>
                </a:solidFill>
                <a:sym typeface="Calibri"/>
              </a:rPr>
              <a:t>Rowlands, Sam &amp; Searle, Stephen. (2014). Contraceptive implants: current perspectives.</a:t>
            </a:r>
          </a:p>
          <a:p>
            <a:r>
              <a:rPr lang="en-US" sz="1800" dirty="0">
                <a:solidFill>
                  <a:schemeClr val="bg2"/>
                </a:solidFill>
                <a:sym typeface="Calibri"/>
              </a:rPr>
              <a:t> Open Access Journal of Contraception. 2014. 73. 10.2147/OAJC.S55968. </a:t>
            </a:r>
            <a:endParaRPr lang="en-US" sz="18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6773937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duotone>
              <a:schemeClr val="accent3">
                <a:shade val="45000"/>
                <a:satMod val="135000"/>
              </a:schemeClr>
              <a:prstClr val="white"/>
            </a:duotone>
            <a:alphaModFix amt="20000"/>
            <a:extLst>
              <a:ext uri="{28A0092B-C50C-407E-A947-70E740481C1C}">
                <a14:useLocalDpi xmlns:a14="http://schemas.microsoft.com/office/drawing/2010/main" val="0"/>
              </a:ext>
            </a:extLst>
          </a:blip>
          <a:srcRect l="-1891" r="3"/>
          <a:stretch/>
        </p:blipFill>
        <p:spPr>
          <a:xfrm>
            <a:off x="1272095" y="-3653730"/>
            <a:ext cx="21839811" cy="21023460"/>
          </a:xfrm>
          <a:prstGeom prst="rect">
            <a:avLst/>
          </a:prstGeom>
        </p:spPr>
      </p:pic>
      <p:sp>
        <p:nvSpPr>
          <p:cNvPr id="384" name="Title 8"/>
          <p:cNvSpPr txBox="1">
            <a:spLocks noGrp="1"/>
          </p:cNvSpPr>
          <p:nvPr>
            <p:ph type="title"/>
          </p:nvPr>
        </p:nvSpPr>
        <p:spPr>
          <a:xfrm>
            <a:off x="4793672" y="77516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898134" y="1797836"/>
            <a:ext cx="4587732" cy="1107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tx1"/>
                </a:solidFill>
                <a:latin typeface="Tw Cen MT" panose="020B0602020104020603" pitchFamily="34" charset="77"/>
              </a:rPr>
              <a:t>10 minute video</a:t>
            </a:r>
            <a:endParaRPr sz="4800" dirty="0">
              <a:solidFill>
                <a:schemeClr val="tx1"/>
              </a:solidFill>
              <a:latin typeface="Tw Cen MT" panose="020B0602020104020603" pitchFamily="34" charset="77"/>
            </a:endParaRPr>
          </a:p>
        </p:txBody>
      </p:sp>
      <p:grpSp>
        <p:nvGrpSpPr>
          <p:cNvPr id="27" name="Group 123">
            <a:extLst>
              <a:ext uri="{FF2B5EF4-FFF2-40B4-BE49-F238E27FC236}">
                <a16:creationId xmlns:a16="http://schemas.microsoft.com/office/drawing/2014/main" id="{F4C2518D-D700-0549-895D-5AD71B13624D}"/>
              </a:ext>
            </a:extLst>
          </p:cNvPr>
          <p:cNvGrpSpPr/>
          <p:nvPr/>
        </p:nvGrpSpPr>
        <p:grpSpPr>
          <a:xfrm>
            <a:off x="22505571" y="11975900"/>
            <a:ext cx="1481800" cy="1463040"/>
            <a:chOff x="0" y="0"/>
            <a:chExt cx="229766" cy="277024"/>
          </a:xfrm>
          <a:solidFill>
            <a:schemeClr val="tx1"/>
          </a:solidFill>
        </p:grpSpPr>
        <p:sp>
          <p:nvSpPr>
            <p:cNvPr id="28" name="Freeform 780">
              <a:extLst>
                <a:ext uri="{FF2B5EF4-FFF2-40B4-BE49-F238E27FC236}">
                  <a16:creationId xmlns:a16="http://schemas.microsoft.com/office/drawing/2014/main" id="{87F2D9E6-4F0A-764C-9E27-92347F97CB7F}"/>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9" name="Freeform 781">
              <a:extLst>
                <a:ext uri="{FF2B5EF4-FFF2-40B4-BE49-F238E27FC236}">
                  <a16:creationId xmlns:a16="http://schemas.microsoft.com/office/drawing/2014/main" id="{72B277AC-E8A5-3346-BBC6-A2FBAD5D5041}"/>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0" name="Freeform 782">
              <a:extLst>
                <a:ext uri="{FF2B5EF4-FFF2-40B4-BE49-F238E27FC236}">
                  <a16:creationId xmlns:a16="http://schemas.microsoft.com/office/drawing/2014/main" id="{400C2133-1B5F-CD46-87EA-63CDA7DB9A97}"/>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1" name="Freeform 783">
              <a:extLst>
                <a:ext uri="{FF2B5EF4-FFF2-40B4-BE49-F238E27FC236}">
                  <a16:creationId xmlns:a16="http://schemas.microsoft.com/office/drawing/2014/main" id="{2288EC46-5065-ED41-80D2-D9F65F7D4586}"/>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2" name="Freeform 784">
              <a:extLst>
                <a:ext uri="{FF2B5EF4-FFF2-40B4-BE49-F238E27FC236}">
                  <a16:creationId xmlns:a16="http://schemas.microsoft.com/office/drawing/2014/main" id="{6F3A99FA-E379-4848-9BB9-8559984E103A}"/>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3" name="Freeform 785">
              <a:extLst>
                <a:ext uri="{FF2B5EF4-FFF2-40B4-BE49-F238E27FC236}">
                  <a16:creationId xmlns:a16="http://schemas.microsoft.com/office/drawing/2014/main" id="{0F1906B8-0F08-1C4A-9B72-B301444AB509}"/>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grpSp>
      <p:sp>
        <p:nvSpPr>
          <p:cNvPr id="15" name="Rectangle 7">
            <a:extLst>
              <a:ext uri="{FF2B5EF4-FFF2-40B4-BE49-F238E27FC236}">
                <a16:creationId xmlns:a16="http://schemas.microsoft.com/office/drawing/2014/main" id="{E7A16661-F68D-DF48-81CA-49B53EEB3F01}"/>
              </a:ext>
            </a:extLst>
          </p:cNvPr>
          <p:cNvSpPr txBox="1">
            <a:spLocks/>
          </p:cNvSpPr>
          <p:nvPr/>
        </p:nvSpPr>
        <p:spPr>
          <a:xfrm>
            <a:off x="1" y="12899161"/>
            <a:ext cx="1062388"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43</a:t>
            </a:fld>
            <a:endParaRPr lang="en-US"/>
          </a:p>
        </p:txBody>
      </p:sp>
      <p:pic>
        <p:nvPicPr>
          <p:cNvPr id="2" name="Online Media 1" descr="Contraceptive Counseling: Patient Provider Perspectives">
            <a:hlinkClick r:id="" action="ppaction://media"/>
            <a:extLst>
              <a:ext uri="{FF2B5EF4-FFF2-40B4-BE49-F238E27FC236}">
                <a16:creationId xmlns:a16="http://schemas.microsoft.com/office/drawing/2014/main" id="{8D05C4E8-1432-D744-8118-6E0ECAA1F7C9}"/>
              </a:ext>
            </a:extLst>
          </p:cNvPr>
          <p:cNvPicPr>
            <a:picLocks noRot="1" noChangeAspect="1"/>
          </p:cNvPicPr>
          <p:nvPr>
            <a:videoFile r:link="rId1"/>
          </p:nvPr>
        </p:nvPicPr>
        <p:blipFill>
          <a:blip r:embed="rId5"/>
          <a:stretch>
            <a:fillRect/>
          </a:stretch>
        </p:blipFill>
        <p:spPr>
          <a:xfrm>
            <a:off x="6091048" y="3844328"/>
            <a:ext cx="12201904" cy="6894076"/>
          </a:xfrm>
          <a:prstGeom prst="rect">
            <a:avLst/>
          </a:prstGeom>
        </p:spPr>
      </p:pic>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977AF-1A59-BD42-B24E-79B2610D2FA4}"/>
              </a:ext>
            </a:extLst>
          </p:cNvPr>
          <p:cNvSpPr/>
          <p:nvPr/>
        </p:nvSpPr>
        <p:spPr>
          <a:xfrm>
            <a:off x="15295418" y="0"/>
            <a:ext cx="9088582" cy="13716000"/>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785" name="Rectangle 7"/>
          <p:cNvSpPr txBox="1">
            <a:spLocks noGrp="1"/>
          </p:cNvSpPr>
          <p:nvPr>
            <p:ph type="sldNum" sz="quarter" idx="2"/>
          </p:nvPr>
        </p:nvSpPr>
        <p:spPr>
          <a:xfrm>
            <a:off x="-257026" y="12518808"/>
            <a:ext cx="1626819" cy="12369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dirty="0"/>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604916" y="1502712"/>
            <a:ext cx="8526404" cy="1481988"/>
          </a:xfrm>
          <a:prstGeom prst="rect">
            <a:avLst/>
          </a:prstGeom>
        </p:spPr>
        <p:txBody>
          <a:bodyPr anchor="t">
            <a:normAutofit/>
          </a:bodyPr>
          <a:lstStyle/>
          <a:p>
            <a:pPr>
              <a:lnSpc>
                <a:spcPts val="9376"/>
              </a:lnSpc>
            </a:pPr>
            <a:r>
              <a:rPr lang="en-US" sz="7500" dirty="0"/>
              <a:t>RESOURCES: VIDEOS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691929" y="2947251"/>
              <a:ext cx="7680960" cy="34290"/>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4"/>
              <a:stretch>
                <a:fillRect/>
              </a:stretch>
            </p:blipFill>
            <p:spPr>
              <a:xfrm>
                <a:off x="533162" y="2791355"/>
                <a:ext cx="7998135" cy="345728"/>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604916" y="3411074"/>
            <a:ext cx="13940094" cy="7684155"/>
          </a:xfrm>
          <a:prstGeom prst="rect">
            <a:avLst/>
          </a:prstGeom>
        </p:spPr>
        <p:txBody>
          <a:bodyPr wrap="square">
            <a:spAutoFit/>
          </a:bodyPr>
          <a:lstStyle/>
          <a:p>
            <a:pPr marL="184308" indent="-428626">
              <a:spcBef>
                <a:spcPts val="376"/>
              </a:spcBef>
              <a:buSzPct val="100000"/>
              <a:buFont typeface="Arial" panose="020B0604020202020204" pitchFamily="34" charset="0"/>
              <a:buChar char="•"/>
            </a:pPr>
            <a:r>
              <a:rPr lang="en-US" sz="4000" dirty="0">
                <a:solidFill>
                  <a:schemeClr val="tx1"/>
                </a:solidFill>
              </a:rPr>
              <a:t>“Pop out” Implant removal technique:  </a:t>
            </a:r>
            <a:r>
              <a:rPr lang="en-US" sz="4000" dirty="0">
                <a:solidFill>
                  <a:schemeClr val="accent3"/>
                </a:solidFill>
                <a:hlinkClick r:id="rId5">
                  <a:extLst>
                    <a:ext uri="{A12FA001-AC4F-418D-AE19-62706E023703}">
                      <ahyp:hlinkClr xmlns:ahyp="http://schemas.microsoft.com/office/drawing/2018/hyperlinkcolor" val="tx"/>
                    </a:ext>
                  </a:extLst>
                </a:hlinkClick>
              </a:rPr>
              <a:t>https://youtu.be/opnXt3m2Nno?t=92</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tx1"/>
                </a:solidFill>
              </a:rPr>
              <a:t>Liletta insertion video (this link doesn’t always work, you may have to google “Liletta insertion video”:  </a:t>
            </a:r>
            <a:r>
              <a:rPr lang="en-US" sz="4000" dirty="0">
                <a:solidFill>
                  <a:schemeClr val="accent3"/>
                </a:solidFill>
                <a:hlinkClick r:id="rId6">
                  <a:extLst>
                    <a:ext uri="{A12FA001-AC4F-418D-AE19-62706E023703}">
                      <ahyp:hlinkClr xmlns:ahyp="http://schemas.microsoft.com/office/drawing/2018/hyperlinkcolor" val="tx"/>
                    </a:ext>
                  </a:extLst>
                </a:hlinkClick>
              </a:rPr>
              <a:t>https://www.lilettahcp.com/iud-product-features - insertion-video</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tx1"/>
                </a:solidFill>
              </a:rPr>
              <a:t>ARHP Copper IUD insertion video: </a:t>
            </a:r>
            <a:r>
              <a:rPr lang="en-US" sz="4000" dirty="0">
                <a:solidFill>
                  <a:schemeClr val="accent3"/>
                </a:solidFill>
                <a:hlinkClick r:id="rId7">
                  <a:extLst>
                    <a:ext uri="{A12FA001-AC4F-418D-AE19-62706E023703}">
                      <ahyp:hlinkClr xmlns:ahyp="http://schemas.microsoft.com/office/drawing/2018/hyperlinkcolor" val="tx"/>
                    </a:ext>
                  </a:extLst>
                </a:hlinkClick>
              </a:rPr>
              <a:t>https://www.youtube.com/watch?v=FuPFbgSm0QQ</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tx1"/>
                </a:solidFill>
              </a:rPr>
              <a:t>ARHP Mirena IUS insertion video: </a:t>
            </a:r>
            <a:r>
              <a:rPr lang="en-US" sz="4000" dirty="0">
                <a:solidFill>
                  <a:schemeClr val="accent3"/>
                </a:solidFill>
                <a:hlinkClick r:id="rId8">
                  <a:extLst>
                    <a:ext uri="{A12FA001-AC4F-418D-AE19-62706E023703}">
                      <ahyp:hlinkClr xmlns:ahyp="http://schemas.microsoft.com/office/drawing/2018/hyperlinkcolor" val="tx"/>
                    </a:ext>
                  </a:extLst>
                </a:hlinkClick>
              </a:rPr>
              <a:t>https://www.youtube.com/watch?v=hlfV8tKgw6E</a:t>
            </a:r>
            <a:endParaRPr lang="en-US" sz="4000" dirty="0">
              <a:solidFill>
                <a:schemeClr val="accent3"/>
              </a:solidFill>
            </a:endParaRPr>
          </a:p>
          <a:p>
            <a:pPr marL="184308" indent="-428626">
              <a:spcBef>
                <a:spcPts val="376"/>
              </a:spcBef>
              <a:buSzPct val="100000"/>
              <a:buFont typeface="Arial" panose="020B0604020202020204" pitchFamily="34" charset="0"/>
              <a:buChar char="•"/>
            </a:pPr>
            <a:r>
              <a:rPr lang="en-US" sz="4000" dirty="0">
                <a:solidFill>
                  <a:schemeClr val="tx1"/>
                </a:solidFill>
              </a:rPr>
              <a:t>Implant insertion video:</a:t>
            </a:r>
            <a:r>
              <a:rPr lang="en-US" sz="4000" dirty="0">
                <a:solidFill>
                  <a:schemeClr val="bg2"/>
                </a:solidFill>
              </a:rPr>
              <a:t> </a:t>
            </a:r>
            <a:r>
              <a:rPr lang="en-US" sz="4000" dirty="0">
                <a:solidFill>
                  <a:schemeClr val="accent3"/>
                </a:solidFill>
                <a:hlinkClick r:id="rId9">
                  <a:extLst>
                    <a:ext uri="{A12FA001-AC4F-418D-AE19-62706E023703}">
                      <ahyp:hlinkClr xmlns:ahyp="http://schemas.microsoft.com/office/drawing/2018/hyperlinkcolor" val="tx"/>
                    </a:ext>
                  </a:extLst>
                </a:hlinkClick>
              </a:rPr>
              <a:t>https://www.acog.org/programs/long-acting-reversible-contraception-larc/video-series/insertion/implant-insertion</a:t>
            </a:r>
            <a:endParaRPr lang="en-US" sz="4000" dirty="0">
              <a:solidFill>
                <a:schemeClr val="accent3"/>
              </a:solidFill>
            </a:endParaRPr>
          </a:p>
        </p:txBody>
      </p:sp>
      <p:sp>
        <p:nvSpPr>
          <p:cNvPr id="21" name="Freeform 372">
            <a:extLst>
              <a:ext uri="{FF2B5EF4-FFF2-40B4-BE49-F238E27FC236}">
                <a16:creationId xmlns:a16="http://schemas.microsoft.com/office/drawing/2014/main" id="{AA957050-91AA-B647-837D-4729BDC34314}"/>
              </a:ext>
            </a:extLst>
          </p:cNvPr>
          <p:cNvSpPr/>
          <p:nvPr/>
        </p:nvSpPr>
        <p:spPr>
          <a:xfrm>
            <a:off x="17568237" y="2981541"/>
            <a:ext cx="4706324" cy="3227490"/>
          </a:xfrm>
          <a:custGeom>
            <a:avLst/>
            <a:gdLst/>
            <a:ahLst/>
            <a:cxnLst>
              <a:cxn ang="0">
                <a:pos x="wd2" y="hd2"/>
              </a:cxn>
              <a:cxn ang="5400000">
                <a:pos x="wd2" y="hd2"/>
              </a:cxn>
              <a:cxn ang="10800000">
                <a:pos x="wd2" y="hd2"/>
              </a:cxn>
              <a:cxn ang="16200000">
                <a:pos x="wd2" y="hd2"/>
              </a:cxn>
            </a:cxnLst>
            <a:rect l="0" t="0" r="r" b="b"/>
            <a:pathLst>
              <a:path w="21600" h="21600" extrusionOk="0">
                <a:moveTo>
                  <a:pt x="21148" y="635"/>
                </a:moveTo>
                <a:cubicBezTo>
                  <a:pt x="21035" y="476"/>
                  <a:pt x="20921" y="476"/>
                  <a:pt x="20808" y="476"/>
                </a:cubicBezTo>
                <a:cubicBezTo>
                  <a:pt x="20582" y="476"/>
                  <a:pt x="20356" y="635"/>
                  <a:pt x="20243" y="794"/>
                </a:cubicBezTo>
                <a:cubicBezTo>
                  <a:pt x="15380" y="7624"/>
                  <a:pt x="15380" y="7624"/>
                  <a:pt x="15380" y="7624"/>
                </a:cubicBezTo>
                <a:cubicBezTo>
                  <a:pt x="15380" y="4765"/>
                  <a:pt x="15380" y="4765"/>
                  <a:pt x="15380" y="4765"/>
                </a:cubicBezTo>
                <a:cubicBezTo>
                  <a:pt x="15380" y="3494"/>
                  <a:pt x="15041" y="2382"/>
                  <a:pt x="14362" y="1429"/>
                </a:cubicBezTo>
                <a:cubicBezTo>
                  <a:pt x="13684" y="476"/>
                  <a:pt x="12892" y="0"/>
                  <a:pt x="11874" y="0"/>
                </a:cubicBezTo>
                <a:cubicBezTo>
                  <a:pt x="3393" y="0"/>
                  <a:pt x="3393" y="0"/>
                  <a:pt x="3393" y="0"/>
                </a:cubicBezTo>
                <a:cubicBezTo>
                  <a:pt x="2488" y="0"/>
                  <a:pt x="1696" y="476"/>
                  <a:pt x="1018" y="1429"/>
                </a:cubicBezTo>
                <a:cubicBezTo>
                  <a:pt x="339" y="2382"/>
                  <a:pt x="0" y="3494"/>
                  <a:pt x="0" y="4765"/>
                </a:cubicBezTo>
                <a:cubicBezTo>
                  <a:pt x="0" y="16676"/>
                  <a:pt x="0" y="16676"/>
                  <a:pt x="0" y="16676"/>
                </a:cubicBezTo>
                <a:cubicBezTo>
                  <a:pt x="0" y="18106"/>
                  <a:pt x="339" y="19218"/>
                  <a:pt x="1018" y="20171"/>
                </a:cubicBezTo>
                <a:cubicBezTo>
                  <a:pt x="1696" y="21124"/>
                  <a:pt x="2488" y="21600"/>
                  <a:pt x="3393" y="21600"/>
                </a:cubicBezTo>
                <a:cubicBezTo>
                  <a:pt x="11874" y="21600"/>
                  <a:pt x="11874" y="21600"/>
                  <a:pt x="11874" y="21600"/>
                </a:cubicBezTo>
                <a:cubicBezTo>
                  <a:pt x="12892" y="21600"/>
                  <a:pt x="13684" y="21124"/>
                  <a:pt x="14362" y="20171"/>
                </a:cubicBezTo>
                <a:cubicBezTo>
                  <a:pt x="15041" y="19218"/>
                  <a:pt x="15380" y="18106"/>
                  <a:pt x="15380" y="16676"/>
                </a:cubicBezTo>
                <a:cubicBezTo>
                  <a:pt x="15380" y="13976"/>
                  <a:pt x="15380" y="13976"/>
                  <a:pt x="15380" y="13976"/>
                </a:cubicBezTo>
                <a:cubicBezTo>
                  <a:pt x="20243" y="20806"/>
                  <a:pt x="20243" y="20806"/>
                  <a:pt x="20243" y="20806"/>
                </a:cubicBezTo>
                <a:cubicBezTo>
                  <a:pt x="20356" y="20965"/>
                  <a:pt x="20582" y="21124"/>
                  <a:pt x="20808" y="21124"/>
                </a:cubicBezTo>
                <a:cubicBezTo>
                  <a:pt x="20921" y="21124"/>
                  <a:pt x="21035" y="20965"/>
                  <a:pt x="21148" y="20965"/>
                </a:cubicBezTo>
                <a:cubicBezTo>
                  <a:pt x="21374" y="20806"/>
                  <a:pt x="21600" y="20488"/>
                  <a:pt x="21600" y="20012"/>
                </a:cubicBezTo>
                <a:cubicBezTo>
                  <a:pt x="21600" y="1588"/>
                  <a:pt x="21600" y="1588"/>
                  <a:pt x="21600" y="1588"/>
                </a:cubicBezTo>
                <a:cubicBezTo>
                  <a:pt x="21600" y="1112"/>
                  <a:pt x="21374" y="794"/>
                  <a:pt x="21148" y="635"/>
                </a:cubicBezTo>
                <a:close/>
                <a:moveTo>
                  <a:pt x="21148" y="635"/>
                </a:moveTo>
                <a:cubicBezTo>
                  <a:pt x="21148" y="635"/>
                  <a:pt x="21148" y="635"/>
                  <a:pt x="21148" y="635"/>
                </a:cubicBezTo>
              </a:path>
            </a:pathLst>
          </a:custGeom>
          <a:solidFill>
            <a:schemeClr val="bg2"/>
          </a:solidFill>
          <a:ln w="12700">
            <a:miter lim="400000"/>
          </a:ln>
        </p:spPr>
        <p:txBody>
          <a:bodyPr lIns="182876" rIns="182876"/>
          <a:lstStyle/>
          <a:p>
            <a:pPr>
              <a:defRPr sz="2400"/>
            </a:pPr>
            <a:endParaRPr sz="9600"/>
          </a:p>
        </p:txBody>
      </p:sp>
      <p:sp>
        <p:nvSpPr>
          <p:cNvPr id="22" name="Freeform 376">
            <a:extLst>
              <a:ext uri="{FF2B5EF4-FFF2-40B4-BE49-F238E27FC236}">
                <a16:creationId xmlns:a16="http://schemas.microsoft.com/office/drawing/2014/main" id="{64B888F6-BBBC-A54C-9941-E0171B151563}"/>
              </a:ext>
            </a:extLst>
          </p:cNvPr>
          <p:cNvSpPr/>
          <p:nvPr/>
        </p:nvSpPr>
        <p:spPr>
          <a:xfrm>
            <a:off x="18194976" y="7253151"/>
            <a:ext cx="3452846" cy="3481308"/>
          </a:xfrm>
          <a:custGeom>
            <a:avLst/>
            <a:gdLst/>
            <a:ahLst/>
            <a:cxnLst>
              <a:cxn ang="0">
                <a:pos x="wd2" y="hd2"/>
              </a:cxn>
              <a:cxn ang="5400000">
                <a:pos x="wd2" y="hd2"/>
              </a:cxn>
              <a:cxn ang="10800000">
                <a:pos x="wd2" y="hd2"/>
              </a:cxn>
              <a:cxn ang="16200000">
                <a:pos x="wd2" y="hd2"/>
              </a:cxn>
            </a:cxnLst>
            <a:rect l="0" t="0" r="r" b="b"/>
            <a:pathLst>
              <a:path w="21600" h="21600" extrusionOk="0">
                <a:moveTo>
                  <a:pt x="21060" y="624"/>
                </a:moveTo>
                <a:cubicBezTo>
                  <a:pt x="20736" y="125"/>
                  <a:pt x="20304" y="0"/>
                  <a:pt x="19872" y="0"/>
                </a:cubicBezTo>
                <a:cubicBezTo>
                  <a:pt x="1836" y="0"/>
                  <a:pt x="1836" y="0"/>
                  <a:pt x="1836" y="0"/>
                </a:cubicBezTo>
                <a:cubicBezTo>
                  <a:pt x="1296" y="0"/>
                  <a:pt x="864" y="125"/>
                  <a:pt x="540" y="624"/>
                </a:cubicBezTo>
                <a:cubicBezTo>
                  <a:pt x="216" y="999"/>
                  <a:pt x="0" y="1498"/>
                  <a:pt x="0" y="1998"/>
                </a:cubicBezTo>
                <a:cubicBezTo>
                  <a:pt x="0" y="19602"/>
                  <a:pt x="0" y="19602"/>
                  <a:pt x="0" y="19602"/>
                </a:cubicBezTo>
                <a:cubicBezTo>
                  <a:pt x="0" y="20102"/>
                  <a:pt x="216" y="20601"/>
                  <a:pt x="540" y="20976"/>
                </a:cubicBezTo>
                <a:cubicBezTo>
                  <a:pt x="864" y="21475"/>
                  <a:pt x="1296" y="21600"/>
                  <a:pt x="1836" y="21600"/>
                </a:cubicBezTo>
                <a:cubicBezTo>
                  <a:pt x="19872" y="21600"/>
                  <a:pt x="19872" y="21600"/>
                  <a:pt x="19872" y="21600"/>
                </a:cubicBezTo>
                <a:cubicBezTo>
                  <a:pt x="20304" y="21600"/>
                  <a:pt x="20736" y="21475"/>
                  <a:pt x="21060" y="20976"/>
                </a:cubicBezTo>
                <a:cubicBezTo>
                  <a:pt x="21492" y="20601"/>
                  <a:pt x="21600" y="20102"/>
                  <a:pt x="21600" y="19602"/>
                </a:cubicBezTo>
                <a:cubicBezTo>
                  <a:pt x="21600" y="1998"/>
                  <a:pt x="21600" y="1998"/>
                  <a:pt x="21600" y="1998"/>
                </a:cubicBezTo>
                <a:cubicBezTo>
                  <a:pt x="21600" y="1498"/>
                  <a:pt x="21492" y="999"/>
                  <a:pt x="21060" y="624"/>
                </a:cubicBezTo>
                <a:close/>
                <a:moveTo>
                  <a:pt x="4320" y="19103"/>
                </a:moveTo>
                <a:cubicBezTo>
                  <a:pt x="4320" y="19353"/>
                  <a:pt x="4212" y="19602"/>
                  <a:pt x="4104" y="19727"/>
                </a:cubicBezTo>
                <a:cubicBezTo>
                  <a:pt x="3996" y="19852"/>
                  <a:pt x="3780" y="19977"/>
                  <a:pt x="3564" y="19977"/>
                </a:cubicBezTo>
                <a:cubicBezTo>
                  <a:pt x="2160" y="19977"/>
                  <a:pt x="2160" y="19977"/>
                  <a:pt x="2160" y="19977"/>
                </a:cubicBezTo>
                <a:cubicBezTo>
                  <a:pt x="1944" y="19977"/>
                  <a:pt x="1836" y="19852"/>
                  <a:pt x="1620" y="19727"/>
                </a:cubicBezTo>
                <a:cubicBezTo>
                  <a:pt x="1512" y="19602"/>
                  <a:pt x="1404" y="19353"/>
                  <a:pt x="1404" y="19103"/>
                </a:cubicBezTo>
                <a:cubicBezTo>
                  <a:pt x="1404" y="17480"/>
                  <a:pt x="1404" y="17480"/>
                  <a:pt x="1404" y="17480"/>
                </a:cubicBezTo>
                <a:cubicBezTo>
                  <a:pt x="1404" y="17230"/>
                  <a:pt x="1512" y="17105"/>
                  <a:pt x="1620" y="16855"/>
                </a:cubicBezTo>
                <a:cubicBezTo>
                  <a:pt x="1836" y="16731"/>
                  <a:pt x="1944" y="16606"/>
                  <a:pt x="2160" y="16606"/>
                </a:cubicBezTo>
                <a:cubicBezTo>
                  <a:pt x="3564" y="16606"/>
                  <a:pt x="3564" y="16606"/>
                  <a:pt x="3564" y="16606"/>
                </a:cubicBezTo>
                <a:cubicBezTo>
                  <a:pt x="3780" y="16606"/>
                  <a:pt x="3996" y="16731"/>
                  <a:pt x="4104" y="16855"/>
                </a:cubicBezTo>
                <a:cubicBezTo>
                  <a:pt x="4212" y="17105"/>
                  <a:pt x="4320" y="17230"/>
                  <a:pt x="4320" y="17480"/>
                </a:cubicBezTo>
                <a:lnTo>
                  <a:pt x="4320" y="19103"/>
                </a:lnTo>
                <a:close/>
                <a:moveTo>
                  <a:pt x="4320" y="14109"/>
                </a:moveTo>
                <a:cubicBezTo>
                  <a:pt x="4320" y="14358"/>
                  <a:pt x="4212" y="14608"/>
                  <a:pt x="4104" y="14733"/>
                </a:cubicBezTo>
                <a:cubicBezTo>
                  <a:pt x="3996" y="14858"/>
                  <a:pt x="3780" y="14983"/>
                  <a:pt x="3564" y="14983"/>
                </a:cubicBezTo>
                <a:cubicBezTo>
                  <a:pt x="2160" y="14983"/>
                  <a:pt x="2160" y="14983"/>
                  <a:pt x="2160" y="14983"/>
                </a:cubicBezTo>
                <a:cubicBezTo>
                  <a:pt x="1944" y="14983"/>
                  <a:pt x="1836" y="14858"/>
                  <a:pt x="1620" y="14733"/>
                </a:cubicBezTo>
                <a:cubicBezTo>
                  <a:pt x="1512" y="14608"/>
                  <a:pt x="1404" y="14358"/>
                  <a:pt x="1404" y="14109"/>
                </a:cubicBezTo>
                <a:cubicBezTo>
                  <a:pt x="1404" y="12486"/>
                  <a:pt x="1404" y="12486"/>
                  <a:pt x="1404" y="12486"/>
                </a:cubicBezTo>
                <a:cubicBezTo>
                  <a:pt x="1404" y="12236"/>
                  <a:pt x="1512" y="11986"/>
                  <a:pt x="1620" y="11861"/>
                </a:cubicBezTo>
                <a:cubicBezTo>
                  <a:pt x="1836" y="11736"/>
                  <a:pt x="1944" y="11612"/>
                  <a:pt x="2160" y="11612"/>
                </a:cubicBezTo>
                <a:cubicBezTo>
                  <a:pt x="3564" y="11612"/>
                  <a:pt x="3564" y="11612"/>
                  <a:pt x="3564" y="11612"/>
                </a:cubicBezTo>
                <a:cubicBezTo>
                  <a:pt x="3780" y="11612"/>
                  <a:pt x="3996" y="11736"/>
                  <a:pt x="4104" y="11861"/>
                </a:cubicBezTo>
                <a:cubicBezTo>
                  <a:pt x="4212" y="11986"/>
                  <a:pt x="4320" y="12236"/>
                  <a:pt x="4320" y="12486"/>
                </a:cubicBezTo>
                <a:lnTo>
                  <a:pt x="4320" y="14109"/>
                </a:lnTo>
                <a:close/>
                <a:moveTo>
                  <a:pt x="4320" y="9114"/>
                </a:moveTo>
                <a:cubicBezTo>
                  <a:pt x="4320" y="9364"/>
                  <a:pt x="4212" y="9614"/>
                  <a:pt x="4104" y="9739"/>
                </a:cubicBezTo>
                <a:cubicBezTo>
                  <a:pt x="3996" y="9864"/>
                  <a:pt x="3780" y="9988"/>
                  <a:pt x="3564" y="9988"/>
                </a:cubicBezTo>
                <a:cubicBezTo>
                  <a:pt x="2160" y="9988"/>
                  <a:pt x="2160" y="9988"/>
                  <a:pt x="2160" y="9988"/>
                </a:cubicBezTo>
                <a:cubicBezTo>
                  <a:pt x="1944" y="9988"/>
                  <a:pt x="1836" y="9864"/>
                  <a:pt x="1620" y="9739"/>
                </a:cubicBezTo>
                <a:cubicBezTo>
                  <a:pt x="1512" y="9614"/>
                  <a:pt x="1404" y="9364"/>
                  <a:pt x="1404" y="9114"/>
                </a:cubicBezTo>
                <a:cubicBezTo>
                  <a:pt x="1404" y="7491"/>
                  <a:pt x="1404" y="7491"/>
                  <a:pt x="1404" y="7491"/>
                </a:cubicBezTo>
                <a:cubicBezTo>
                  <a:pt x="1404" y="7242"/>
                  <a:pt x="1512" y="6992"/>
                  <a:pt x="1620" y="6867"/>
                </a:cubicBezTo>
                <a:cubicBezTo>
                  <a:pt x="1836" y="6742"/>
                  <a:pt x="1944" y="6617"/>
                  <a:pt x="2160" y="6617"/>
                </a:cubicBezTo>
                <a:cubicBezTo>
                  <a:pt x="3564" y="6617"/>
                  <a:pt x="3564" y="6617"/>
                  <a:pt x="3564" y="6617"/>
                </a:cubicBezTo>
                <a:cubicBezTo>
                  <a:pt x="3780" y="6617"/>
                  <a:pt x="3996" y="6742"/>
                  <a:pt x="4104" y="6867"/>
                </a:cubicBezTo>
                <a:cubicBezTo>
                  <a:pt x="4212" y="6992"/>
                  <a:pt x="4320" y="7242"/>
                  <a:pt x="4320" y="7491"/>
                </a:cubicBezTo>
                <a:lnTo>
                  <a:pt x="4320" y="9114"/>
                </a:lnTo>
                <a:close/>
                <a:moveTo>
                  <a:pt x="4320" y="4120"/>
                </a:moveTo>
                <a:cubicBezTo>
                  <a:pt x="4320" y="4370"/>
                  <a:pt x="4212" y="4495"/>
                  <a:pt x="4104" y="4745"/>
                </a:cubicBezTo>
                <a:cubicBezTo>
                  <a:pt x="3996" y="4869"/>
                  <a:pt x="3780" y="4994"/>
                  <a:pt x="3564" y="4994"/>
                </a:cubicBezTo>
                <a:cubicBezTo>
                  <a:pt x="2160" y="4994"/>
                  <a:pt x="2160" y="4994"/>
                  <a:pt x="2160" y="4994"/>
                </a:cubicBezTo>
                <a:cubicBezTo>
                  <a:pt x="1944" y="4994"/>
                  <a:pt x="1836" y="4869"/>
                  <a:pt x="1620" y="4745"/>
                </a:cubicBezTo>
                <a:cubicBezTo>
                  <a:pt x="1512" y="4495"/>
                  <a:pt x="1404" y="4370"/>
                  <a:pt x="1404" y="4120"/>
                </a:cubicBezTo>
                <a:cubicBezTo>
                  <a:pt x="1404" y="2497"/>
                  <a:pt x="1404" y="2497"/>
                  <a:pt x="1404" y="2497"/>
                </a:cubicBezTo>
                <a:cubicBezTo>
                  <a:pt x="1404" y="2247"/>
                  <a:pt x="1512" y="1998"/>
                  <a:pt x="1620" y="1873"/>
                </a:cubicBezTo>
                <a:cubicBezTo>
                  <a:pt x="1836" y="1748"/>
                  <a:pt x="1944" y="1623"/>
                  <a:pt x="2160" y="1623"/>
                </a:cubicBezTo>
                <a:cubicBezTo>
                  <a:pt x="3564" y="1623"/>
                  <a:pt x="3564" y="1623"/>
                  <a:pt x="3564" y="1623"/>
                </a:cubicBezTo>
                <a:cubicBezTo>
                  <a:pt x="3780" y="1623"/>
                  <a:pt x="3996" y="1748"/>
                  <a:pt x="4104" y="1873"/>
                </a:cubicBezTo>
                <a:cubicBezTo>
                  <a:pt x="4212" y="1998"/>
                  <a:pt x="4320" y="2247"/>
                  <a:pt x="4320" y="2497"/>
                </a:cubicBezTo>
                <a:lnTo>
                  <a:pt x="4320" y="4120"/>
                </a:lnTo>
                <a:close/>
                <a:moveTo>
                  <a:pt x="15876" y="19103"/>
                </a:moveTo>
                <a:cubicBezTo>
                  <a:pt x="15876" y="19353"/>
                  <a:pt x="15768" y="19602"/>
                  <a:pt x="15660" y="19727"/>
                </a:cubicBezTo>
                <a:cubicBezTo>
                  <a:pt x="15444" y="19852"/>
                  <a:pt x="15336" y="19977"/>
                  <a:pt x="15120" y="19977"/>
                </a:cubicBezTo>
                <a:cubicBezTo>
                  <a:pt x="6480" y="19977"/>
                  <a:pt x="6480" y="19977"/>
                  <a:pt x="6480" y="19977"/>
                </a:cubicBezTo>
                <a:cubicBezTo>
                  <a:pt x="6264" y="19977"/>
                  <a:pt x="6156" y="19852"/>
                  <a:pt x="5940" y="19727"/>
                </a:cubicBezTo>
                <a:cubicBezTo>
                  <a:pt x="5832" y="19602"/>
                  <a:pt x="5724" y="19353"/>
                  <a:pt x="5724" y="19103"/>
                </a:cubicBezTo>
                <a:cubicBezTo>
                  <a:pt x="5724" y="12486"/>
                  <a:pt x="5724" y="12486"/>
                  <a:pt x="5724" y="12486"/>
                </a:cubicBezTo>
                <a:cubicBezTo>
                  <a:pt x="5724" y="12236"/>
                  <a:pt x="5832" y="11986"/>
                  <a:pt x="5940" y="11861"/>
                </a:cubicBezTo>
                <a:cubicBezTo>
                  <a:pt x="6156" y="11736"/>
                  <a:pt x="6264" y="11612"/>
                  <a:pt x="6480" y="11612"/>
                </a:cubicBezTo>
                <a:cubicBezTo>
                  <a:pt x="15120" y="11612"/>
                  <a:pt x="15120" y="11612"/>
                  <a:pt x="15120" y="11612"/>
                </a:cubicBezTo>
                <a:cubicBezTo>
                  <a:pt x="15336" y="11612"/>
                  <a:pt x="15444" y="11736"/>
                  <a:pt x="15660" y="11861"/>
                </a:cubicBezTo>
                <a:cubicBezTo>
                  <a:pt x="15768" y="11986"/>
                  <a:pt x="15876" y="12236"/>
                  <a:pt x="15876" y="12486"/>
                </a:cubicBezTo>
                <a:lnTo>
                  <a:pt x="15876" y="19103"/>
                </a:lnTo>
                <a:close/>
                <a:moveTo>
                  <a:pt x="15876" y="9114"/>
                </a:moveTo>
                <a:cubicBezTo>
                  <a:pt x="15876" y="9364"/>
                  <a:pt x="15768" y="9614"/>
                  <a:pt x="15660" y="9739"/>
                </a:cubicBezTo>
                <a:cubicBezTo>
                  <a:pt x="15444" y="9864"/>
                  <a:pt x="15336" y="9988"/>
                  <a:pt x="15120" y="9988"/>
                </a:cubicBezTo>
                <a:cubicBezTo>
                  <a:pt x="6480" y="9988"/>
                  <a:pt x="6480" y="9988"/>
                  <a:pt x="6480" y="9988"/>
                </a:cubicBezTo>
                <a:cubicBezTo>
                  <a:pt x="6264" y="9988"/>
                  <a:pt x="6156" y="9864"/>
                  <a:pt x="5940" y="9739"/>
                </a:cubicBezTo>
                <a:cubicBezTo>
                  <a:pt x="5832" y="9614"/>
                  <a:pt x="5724" y="9364"/>
                  <a:pt x="5724" y="9114"/>
                </a:cubicBezTo>
                <a:cubicBezTo>
                  <a:pt x="5724" y="2497"/>
                  <a:pt x="5724" y="2497"/>
                  <a:pt x="5724" y="2497"/>
                </a:cubicBezTo>
                <a:cubicBezTo>
                  <a:pt x="5724" y="2247"/>
                  <a:pt x="5832" y="1998"/>
                  <a:pt x="5940" y="1873"/>
                </a:cubicBezTo>
                <a:cubicBezTo>
                  <a:pt x="6156" y="1748"/>
                  <a:pt x="6264" y="1623"/>
                  <a:pt x="6480" y="1623"/>
                </a:cubicBezTo>
                <a:cubicBezTo>
                  <a:pt x="15120" y="1623"/>
                  <a:pt x="15120" y="1623"/>
                  <a:pt x="15120" y="1623"/>
                </a:cubicBezTo>
                <a:cubicBezTo>
                  <a:pt x="15336" y="1623"/>
                  <a:pt x="15444" y="1748"/>
                  <a:pt x="15660" y="1873"/>
                </a:cubicBezTo>
                <a:cubicBezTo>
                  <a:pt x="15768" y="1998"/>
                  <a:pt x="15876" y="2247"/>
                  <a:pt x="15876" y="2497"/>
                </a:cubicBezTo>
                <a:lnTo>
                  <a:pt x="15876" y="9114"/>
                </a:lnTo>
                <a:close/>
                <a:moveTo>
                  <a:pt x="20196" y="19103"/>
                </a:moveTo>
                <a:cubicBezTo>
                  <a:pt x="20196" y="19353"/>
                  <a:pt x="20088" y="19602"/>
                  <a:pt x="19980" y="19727"/>
                </a:cubicBezTo>
                <a:cubicBezTo>
                  <a:pt x="19872" y="19852"/>
                  <a:pt x="19656" y="19977"/>
                  <a:pt x="19440" y="19977"/>
                </a:cubicBezTo>
                <a:cubicBezTo>
                  <a:pt x="18036" y="19977"/>
                  <a:pt x="18036" y="19977"/>
                  <a:pt x="18036" y="19977"/>
                </a:cubicBezTo>
                <a:cubicBezTo>
                  <a:pt x="17820" y="19977"/>
                  <a:pt x="17604" y="19852"/>
                  <a:pt x="17496" y="19727"/>
                </a:cubicBezTo>
                <a:cubicBezTo>
                  <a:pt x="17388" y="19602"/>
                  <a:pt x="17280" y="19353"/>
                  <a:pt x="17280" y="19103"/>
                </a:cubicBezTo>
                <a:cubicBezTo>
                  <a:pt x="17280" y="17480"/>
                  <a:pt x="17280" y="17480"/>
                  <a:pt x="17280" y="17480"/>
                </a:cubicBezTo>
                <a:cubicBezTo>
                  <a:pt x="17280" y="17230"/>
                  <a:pt x="17388" y="17105"/>
                  <a:pt x="17496" y="16855"/>
                </a:cubicBezTo>
                <a:cubicBezTo>
                  <a:pt x="17604" y="16731"/>
                  <a:pt x="17820" y="16606"/>
                  <a:pt x="18036" y="16606"/>
                </a:cubicBezTo>
                <a:cubicBezTo>
                  <a:pt x="19440" y="16606"/>
                  <a:pt x="19440" y="16606"/>
                  <a:pt x="19440" y="16606"/>
                </a:cubicBezTo>
                <a:cubicBezTo>
                  <a:pt x="19656" y="16606"/>
                  <a:pt x="19872" y="16731"/>
                  <a:pt x="19980" y="16855"/>
                </a:cubicBezTo>
                <a:cubicBezTo>
                  <a:pt x="20088" y="17105"/>
                  <a:pt x="20196" y="17230"/>
                  <a:pt x="20196" y="17480"/>
                </a:cubicBezTo>
                <a:lnTo>
                  <a:pt x="20196" y="19103"/>
                </a:lnTo>
                <a:close/>
                <a:moveTo>
                  <a:pt x="20196" y="14109"/>
                </a:moveTo>
                <a:cubicBezTo>
                  <a:pt x="20196" y="14358"/>
                  <a:pt x="20088" y="14608"/>
                  <a:pt x="19980" y="14733"/>
                </a:cubicBezTo>
                <a:cubicBezTo>
                  <a:pt x="19872" y="14858"/>
                  <a:pt x="19656" y="14983"/>
                  <a:pt x="19440" y="14983"/>
                </a:cubicBezTo>
                <a:cubicBezTo>
                  <a:pt x="18036" y="14983"/>
                  <a:pt x="18036" y="14983"/>
                  <a:pt x="18036" y="14983"/>
                </a:cubicBezTo>
                <a:cubicBezTo>
                  <a:pt x="17820" y="14983"/>
                  <a:pt x="17604" y="14858"/>
                  <a:pt x="17496" y="14733"/>
                </a:cubicBezTo>
                <a:cubicBezTo>
                  <a:pt x="17388" y="14608"/>
                  <a:pt x="17280" y="14358"/>
                  <a:pt x="17280" y="14109"/>
                </a:cubicBezTo>
                <a:cubicBezTo>
                  <a:pt x="17280" y="12486"/>
                  <a:pt x="17280" y="12486"/>
                  <a:pt x="17280" y="12486"/>
                </a:cubicBezTo>
                <a:cubicBezTo>
                  <a:pt x="17280" y="12236"/>
                  <a:pt x="17388" y="11986"/>
                  <a:pt x="17496" y="11861"/>
                </a:cubicBezTo>
                <a:cubicBezTo>
                  <a:pt x="17604" y="11736"/>
                  <a:pt x="17820" y="11612"/>
                  <a:pt x="18036" y="11612"/>
                </a:cubicBezTo>
                <a:cubicBezTo>
                  <a:pt x="19440" y="11612"/>
                  <a:pt x="19440" y="11612"/>
                  <a:pt x="19440" y="11612"/>
                </a:cubicBezTo>
                <a:cubicBezTo>
                  <a:pt x="19656" y="11612"/>
                  <a:pt x="19872" y="11736"/>
                  <a:pt x="19980" y="11861"/>
                </a:cubicBezTo>
                <a:cubicBezTo>
                  <a:pt x="20088" y="11986"/>
                  <a:pt x="20196" y="12236"/>
                  <a:pt x="20196" y="12486"/>
                </a:cubicBezTo>
                <a:lnTo>
                  <a:pt x="20196" y="14109"/>
                </a:lnTo>
                <a:close/>
                <a:moveTo>
                  <a:pt x="20196" y="9114"/>
                </a:moveTo>
                <a:cubicBezTo>
                  <a:pt x="20196" y="9364"/>
                  <a:pt x="20088" y="9614"/>
                  <a:pt x="19980" y="9739"/>
                </a:cubicBezTo>
                <a:cubicBezTo>
                  <a:pt x="19872" y="9864"/>
                  <a:pt x="19656" y="9988"/>
                  <a:pt x="19440" y="9988"/>
                </a:cubicBezTo>
                <a:cubicBezTo>
                  <a:pt x="18036" y="9988"/>
                  <a:pt x="18036" y="9988"/>
                  <a:pt x="18036" y="9988"/>
                </a:cubicBezTo>
                <a:cubicBezTo>
                  <a:pt x="17820" y="9988"/>
                  <a:pt x="17604" y="9864"/>
                  <a:pt x="17496" y="9739"/>
                </a:cubicBezTo>
                <a:cubicBezTo>
                  <a:pt x="17388" y="9614"/>
                  <a:pt x="17280" y="9364"/>
                  <a:pt x="17280" y="9114"/>
                </a:cubicBezTo>
                <a:cubicBezTo>
                  <a:pt x="17280" y="7491"/>
                  <a:pt x="17280" y="7491"/>
                  <a:pt x="17280" y="7491"/>
                </a:cubicBezTo>
                <a:cubicBezTo>
                  <a:pt x="17280" y="7242"/>
                  <a:pt x="17388" y="6992"/>
                  <a:pt x="17496" y="6867"/>
                </a:cubicBezTo>
                <a:cubicBezTo>
                  <a:pt x="17604" y="6742"/>
                  <a:pt x="17820" y="6617"/>
                  <a:pt x="18036" y="6617"/>
                </a:cubicBezTo>
                <a:cubicBezTo>
                  <a:pt x="19440" y="6617"/>
                  <a:pt x="19440" y="6617"/>
                  <a:pt x="19440" y="6617"/>
                </a:cubicBezTo>
                <a:cubicBezTo>
                  <a:pt x="19656" y="6617"/>
                  <a:pt x="19872" y="6742"/>
                  <a:pt x="19980" y="6867"/>
                </a:cubicBezTo>
                <a:cubicBezTo>
                  <a:pt x="20088" y="6992"/>
                  <a:pt x="20196" y="7242"/>
                  <a:pt x="20196" y="7491"/>
                </a:cubicBezTo>
                <a:lnTo>
                  <a:pt x="20196" y="9114"/>
                </a:lnTo>
                <a:close/>
                <a:moveTo>
                  <a:pt x="20196" y="4120"/>
                </a:moveTo>
                <a:cubicBezTo>
                  <a:pt x="20196" y="4370"/>
                  <a:pt x="20088" y="4495"/>
                  <a:pt x="19980" y="4745"/>
                </a:cubicBezTo>
                <a:cubicBezTo>
                  <a:pt x="19872" y="4869"/>
                  <a:pt x="19656" y="4994"/>
                  <a:pt x="19440" y="4994"/>
                </a:cubicBezTo>
                <a:cubicBezTo>
                  <a:pt x="18036" y="4994"/>
                  <a:pt x="18036" y="4994"/>
                  <a:pt x="18036" y="4994"/>
                </a:cubicBezTo>
                <a:cubicBezTo>
                  <a:pt x="17820" y="4994"/>
                  <a:pt x="17604" y="4869"/>
                  <a:pt x="17496" y="4745"/>
                </a:cubicBezTo>
                <a:cubicBezTo>
                  <a:pt x="17388" y="4495"/>
                  <a:pt x="17280" y="4370"/>
                  <a:pt x="17280" y="4120"/>
                </a:cubicBezTo>
                <a:cubicBezTo>
                  <a:pt x="17280" y="2497"/>
                  <a:pt x="17280" y="2497"/>
                  <a:pt x="17280" y="2497"/>
                </a:cubicBezTo>
                <a:cubicBezTo>
                  <a:pt x="17280" y="2247"/>
                  <a:pt x="17388" y="1998"/>
                  <a:pt x="17496" y="1873"/>
                </a:cubicBezTo>
                <a:cubicBezTo>
                  <a:pt x="17604" y="1748"/>
                  <a:pt x="17820" y="1623"/>
                  <a:pt x="18036" y="1623"/>
                </a:cubicBezTo>
                <a:cubicBezTo>
                  <a:pt x="19440" y="1623"/>
                  <a:pt x="19440" y="1623"/>
                  <a:pt x="19440" y="1623"/>
                </a:cubicBezTo>
                <a:cubicBezTo>
                  <a:pt x="19656" y="1623"/>
                  <a:pt x="19872" y="1748"/>
                  <a:pt x="19980" y="1873"/>
                </a:cubicBezTo>
                <a:cubicBezTo>
                  <a:pt x="20088" y="1998"/>
                  <a:pt x="20196" y="2247"/>
                  <a:pt x="20196" y="2497"/>
                </a:cubicBezTo>
                <a:lnTo>
                  <a:pt x="20196" y="4120"/>
                </a:lnTo>
                <a:close/>
                <a:moveTo>
                  <a:pt x="20196" y="4120"/>
                </a:moveTo>
                <a:cubicBezTo>
                  <a:pt x="20196" y="4120"/>
                  <a:pt x="20196" y="4120"/>
                  <a:pt x="20196" y="4120"/>
                </a:cubicBezTo>
              </a:path>
            </a:pathLst>
          </a:custGeom>
          <a:solidFill>
            <a:schemeClr val="bg2"/>
          </a:solidFill>
          <a:ln w="12700">
            <a:miter lim="400000"/>
          </a:ln>
        </p:spPr>
        <p:txBody>
          <a:bodyPr lIns="182876" rIns="182876"/>
          <a:lstStyle/>
          <a:p>
            <a:pPr>
              <a:defRPr sz="2400"/>
            </a:pPr>
            <a:endParaRPr sz="9600"/>
          </a:p>
        </p:txBody>
      </p:sp>
    </p:spTree>
    <p:extLst>
      <p:ext uri="{BB962C8B-B14F-4D97-AF65-F5344CB8AC3E}">
        <p14:creationId xmlns:p14="http://schemas.microsoft.com/office/powerpoint/2010/main" val="171697996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80567-D365-E842-B0FE-DC19557B84BE}"/>
              </a:ext>
            </a:extLst>
          </p:cNvPr>
          <p:cNvSpPr/>
          <p:nvPr/>
        </p:nvSpPr>
        <p:spPr>
          <a:xfrm>
            <a:off x="14874240" y="0"/>
            <a:ext cx="9509760" cy="13807440"/>
          </a:xfrm>
          <a:prstGeom prst="rect">
            <a:avLst/>
          </a:prstGeom>
          <a:solidFill>
            <a:schemeClr val="accent3">
              <a:lumMod val="40000"/>
              <a:lumOff val="60000"/>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785" name="Rectangle 7"/>
          <p:cNvSpPr txBox="1">
            <a:spLocks noGrp="1"/>
          </p:cNvSpPr>
          <p:nvPr>
            <p:ph type="sldNum" sz="quarter" idx="2"/>
          </p:nvPr>
        </p:nvSpPr>
        <p:spPr>
          <a:xfrm>
            <a:off x="-379912" y="12664291"/>
            <a:ext cx="1931619" cy="8982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dirty="0"/>
          </a:p>
        </p:txBody>
      </p:sp>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585898" y="682098"/>
            <a:ext cx="10093946" cy="1344144"/>
          </a:xfrm>
          <a:prstGeom prst="rect">
            <a:avLst/>
          </a:prstGeom>
        </p:spPr>
        <p:txBody>
          <a:bodyPr anchor="t">
            <a:normAutofit/>
          </a:bodyPr>
          <a:lstStyle/>
          <a:p>
            <a:pPr>
              <a:lnSpc>
                <a:spcPts val="9376"/>
              </a:lnSpc>
            </a:pPr>
            <a:r>
              <a:rPr lang="en-US" sz="7500" dirty="0"/>
              <a:t>RESOURCES: PATIENT ED</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FFCAE5-B61E-B842-AEEF-BC07B7EFF8D4}"/>
                  </a:ext>
                </a:extLst>
              </p14:cNvPr>
              <p14:cNvContentPartPr/>
              <p14:nvPr/>
            </p14:nvContentPartPr>
            <p14:xfrm>
              <a:off x="585898" y="2315856"/>
              <a:ext cx="9144000" cy="34290"/>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4"/>
              <a:stretch>
                <a:fillRect/>
              </a:stretch>
            </p:blipFill>
            <p:spPr>
              <a:xfrm>
                <a:off x="427132" y="2159960"/>
                <a:ext cx="9461172" cy="345728"/>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585898" y="2784942"/>
            <a:ext cx="13821296" cy="10248960"/>
          </a:xfrm>
          <a:prstGeom prst="rect">
            <a:avLst/>
          </a:prstGeom>
        </p:spPr>
        <p:txBody>
          <a:bodyPr wrap="square">
            <a:spAutoFit/>
          </a:bodyPr>
          <a:lstStyle/>
          <a:p>
            <a:pPr marL="184308" indent="-428626">
              <a:spcBef>
                <a:spcPts val="376"/>
              </a:spcBef>
              <a:buSzPct val="100000"/>
              <a:buFont typeface="Arial" panose="020B0604020202020204" pitchFamily="34" charset="0"/>
              <a:buChar char="•"/>
            </a:pPr>
            <a:r>
              <a:rPr lang="en-US" sz="4000" dirty="0">
                <a:solidFill>
                  <a:schemeClr val="tx1"/>
                </a:solidFill>
              </a:rPr>
              <a:t>Patient education on choosing between IUDs: </a:t>
            </a:r>
            <a:r>
              <a:rPr lang="en-US" sz="4000" dirty="0">
                <a:solidFill>
                  <a:schemeClr val="bg2"/>
                </a:solidFill>
                <a:hlinkClick r:id="rId5"/>
              </a:rPr>
              <a:t>http://</a:t>
            </a:r>
            <a:r>
              <a:rPr lang="en-US" sz="4000" dirty="0" err="1">
                <a:solidFill>
                  <a:schemeClr val="bg2"/>
                </a:solidFill>
                <a:hlinkClick r:id="rId5"/>
              </a:rPr>
              <a:t>www.reproductiveaccess.org</a:t>
            </a:r>
            <a:r>
              <a:rPr lang="en-US" sz="4000" dirty="0">
                <a:solidFill>
                  <a:schemeClr val="bg2"/>
                </a:solidFill>
                <a:hlinkClick r:id="rId5"/>
              </a:rPr>
              <a:t>/resource/</a:t>
            </a:r>
            <a:r>
              <a:rPr lang="en-US" sz="4000" dirty="0" err="1">
                <a:solidFill>
                  <a:schemeClr val="bg2"/>
                </a:solidFill>
                <a:hlinkClick r:id="rId5"/>
              </a:rPr>
              <a:t>iud</a:t>
            </a:r>
            <a:r>
              <a:rPr lang="en-US" sz="4000" dirty="0">
                <a:solidFill>
                  <a:schemeClr val="bg2"/>
                </a:solidFill>
                <a:hlinkClick r:id="rId5"/>
              </a:rPr>
              <a:t>-facts/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tx1"/>
                </a:solidFill>
              </a:rPr>
              <a:t>Patient education on implants: </a:t>
            </a:r>
            <a:r>
              <a:rPr lang="en-US" sz="4000" dirty="0">
                <a:solidFill>
                  <a:schemeClr val="bg2"/>
                </a:solidFill>
                <a:hlinkClick r:id="rId6"/>
              </a:rPr>
              <a:t>http://</a:t>
            </a:r>
            <a:r>
              <a:rPr lang="en-US" sz="4000" dirty="0" err="1">
                <a:solidFill>
                  <a:schemeClr val="bg2"/>
                </a:solidFill>
                <a:hlinkClick r:id="rId6"/>
              </a:rPr>
              <a:t>www.reproductiveaccess.org</a:t>
            </a:r>
            <a:r>
              <a:rPr lang="en-US" sz="4000" dirty="0">
                <a:solidFill>
                  <a:schemeClr val="bg2"/>
                </a:solidFill>
                <a:hlinkClick r:id="rId6"/>
              </a:rPr>
              <a:t>/resource/progestin-implant/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tx1"/>
                </a:solidFill>
              </a:rPr>
              <a:t>Take home information sheet after progestin IUD is placed: </a:t>
            </a:r>
            <a:r>
              <a:rPr lang="en-US" sz="4000" dirty="0">
                <a:solidFill>
                  <a:schemeClr val="bg2"/>
                </a:solidFill>
                <a:hlinkClick r:id="rId7"/>
              </a:rPr>
              <a:t>http://</a:t>
            </a:r>
            <a:r>
              <a:rPr lang="en-US" sz="4000" dirty="0" err="1">
                <a:solidFill>
                  <a:schemeClr val="bg2"/>
                </a:solidFill>
                <a:hlinkClick r:id="rId7"/>
              </a:rPr>
              <a:t>www.reproductiveaccess.org</a:t>
            </a:r>
            <a:r>
              <a:rPr lang="en-US" sz="4000" dirty="0">
                <a:solidFill>
                  <a:schemeClr val="bg2"/>
                </a:solidFill>
                <a:hlinkClick r:id="rId7"/>
              </a:rPr>
              <a:t>/resource/progestin-</a:t>
            </a:r>
            <a:r>
              <a:rPr lang="en-US" sz="4000" dirty="0" err="1">
                <a:solidFill>
                  <a:schemeClr val="bg2"/>
                </a:solidFill>
                <a:hlinkClick r:id="rId7"/>
              </a:rPr>
              <a:t>iud</a:t>
            </a:r>
            <a:r>
              <a:rPr lang="en-US" sz="4000" dirty="0">
                <a:solidFill>
                  <a:schemeClr val="bg2"/>
                </a:solidFill>
                <a:hlinkClick r:id="rId7"/>
              </a:rPr>
              <a:t>-user-guide/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tx1"/>
                </a:solidFill>
              </a:rPr>
              <a:t>Take home information sheet after copper IUD is placed: </a:t>
            </a:r>
            <a:r>
              <a:rPr lang="en-US" sz="4000" dirty="0">
                <a:solidFill>
                  <a:schemeClr val="bg2"/>
                </a:solidFill>
                <a:hlinkClick r:id="rId8"/>
              </a:rPr>
              <a:t>http://</a:t>
            </a:r>
            <a:r>
              <a:rPr lang="en-US" sz="4000" dirty="0" err="1">
                <a:solidFill>
                  <a:schemeClr val="bg2"/>
                </a:solidFill>
                <a:hlinkClick r:id="rId8"/>
              </a:rPr>
              <a:t>www.reproductiveaccess.org</a:t>
            </a:r>
            <a:r>
              <a:rPr lang="en-US" sz="4000" dirty="0">
                <a:solidFill>
                  <a:schemeClr val="bg2"/>
                </a:solidFill>
                <a:hlinkClick r:id="rId8"/>
              </a:rPr>
              <a:t>/resource/copper-</a:t>
            </a:r>
            <a:r>
              <a:rPr lang="en-US" sz="4000" dirty="0" err="1">
                <a:solidFill>
                  <a:schemeClr val="bg2"/>
                </a:solidFill>
                <a:hlinkClick r:id="rId8"/>
              </a:rPr>
              <a:t>iud</a:t>
            </a:r>
            <a:r>
              <a:rPr lang="en-US" sz="4000" dirty="0">
                <a:solidFill>
                  <a:schemeClr val="bg2"/>
                </a:solidFill>
                <a:hlinkClick r:id="rId8"/>
              </a:rPr>
              <a:t>-user-guide</a:t>
            </a:r>
            <a:r>
              <a:rPr lang="en-US" sz="4000" dirty="0">
                <a:solidFill>
                  <a:schemeClr val="bg2"/>
                </a:solidFill>
              </a:rPr>
              <a:t>/ </a:t>
            </a:r>
          </a:p>
          <a:p>
            <a:pPr marL="184308" indent="-428626">
              <a:spcBef>
                <a:spcPts val="376"/>
              </a:spcBef>
              <a:buSzPct val="100000"/>
              <a:buFont typeface="Arial" panose="020B0604020202020204" pitchFamily="34" charset="0"/>
              <a:buChar char="•"/>
            </a:pPr>
            <a:r>
              <a:rPr lang="en-US" sz="4000" dirty="0">
                <a:solidFill>
                  <a:schemeClr val="tx1"/>
                </a:solidFill>
              </a:rPr>
              <a:t>Take home information sheet after implant is placed: </a:t>
            </a:r>
            <a:r>
              <a:rPr lang="en-US" sz="4000" dirty="0">
                <a:solidFill>
                  <a:schemeClr val="bg2"/>
                </a:solidFill>
                <a:hlinkClick r:id="rId9"/>
              </a:rPr>
              <a:t>http://</a:t>
            </a:r>
            <a:r>
              <a:rPr lang="en-US" sz="4000" dirty="0" err="1">
                <a:solidFill>
                  <a:schemeClr val="bg2"/>
                </a:solidFill>
                <a:hlinkClick r:id="rId9"/>
              </a:rPr>
              <a:t>www.reproductiveaccess.org</a:t>
            </a:r>
            <a:r>
              <a:rPr lang="en-US" sz="4000" dirty="0">
                <a:solidFill>
                  <a:schemeClr val="bg2"/>
                </a:solidFill>
                <a:hlinkClick r:id="rId9"/>
              </a:rPr>
              <a:t>/resource/progestin-implant-user-guide/ </a:t>
            </a:r>
            <a:endParaRPr lang="en-US" sz="4000" dirty="0">
              <a:solidFill>
                <a:schemeClr val="bg2"/>
              </a:solidFill>
            </a:endParaRPr>
          </a:p>
          <a:p>
            <a:pPr marL="184308" indent="-428626">
              <a:spcBef>
                <a:spcPts val="376"/>
              </a:spcBef>
              <a:buSzPct val="100000"/>
              <a:buFont typeface="Arial" panose="020B0604020202020204" pitchFamily="34" charset="0"/>
              <a:buChar char="•"/>
            </a:pPr>
            <a:r>
              <a:rPr lang="en-US" sz="4000" dirty="0">
                <a:solidFill>
                  <a:schemeClr val="tx1"/>
                </a:solidFill>
              </a:rPr>
              <a:t>Website for patients, especially adolescents, on contraception: </a:t>
            </a:r>
            <a:r>
              <a:rPr lang="en-US" sz="4000" dirty="0">
                <a:solidFill>
                  <a:schemeClr val="bg2"/>
                </a:solidFill>
                <a:hlinkClick r:id="rId10"/>
              </a:rPr>
              <a:t>https://</a:t>
            </a:r>
            <a:r>
              <a:rPr lang="en-US" sz="4000" dirty="0" err="1">
                <a:solidFill>
                  <a:schemeClr val="bg2"/>
                </a:solidFill>
                <a:hlinkClick r:id="rId10"/>
              </a:rPr>
              <a:t>www.bedsider.org</a:t>
            </a:r>
            <a:r>
              <a:rPr lang="en-US" sz="4000" dirty="0">
                <a:solidFill>
                  <a:schemeClr val="bg2"/>
                </a:solidFill>
                <a:hlinkClick r:id="rId10"/>
              </a:rPr>
              <a:t>/</a:t>
            </a:r>
            <a:endParaRPr lang="en-US" sz="4000" dirty="0">
              <a:solidFill>
                <a:schemeClr val="bg2"/>
              </a:solidFill>
            </a:endParaRPr>
          </a:p>
          <a:p>
            <a:pPr marL="184308" indent="-428626">
              <a:spcBef>
                <a:spcPts val="376"/>
              </a:spcBef>
              <a:buSzPct val="100000"/>
              <a:buFont typeface="Arial" panose="020B0604020202020204" pitchFamily="34" charset="0"/>
              <a:buChar char="•"/>
            </a:pPr>
            <a:endParaRPr lang="en-US" sz="4000" dirty="0">
              <a:solidFill>
                <a:schemeClr val="bg2"/>
              </a:solidFill>
            </a:endParaRPr>
          </a:p>
        </p:txBody>
      </p:sp>
      <p:pic>
        <p:nvPicPr>
          <p:cNvPr id="3" name="Picture 2">
            <a:extLst>
              <a:ext uri="{FF2B5EF4-FFF2-40B4-BE49-F238E27FC236}">
                <a16:creationId xmlns:a16="http://schemas.microsoft.com/office/drawing/2014/main" id="{77F0F6D2-908E-BE4F-90DC-08699D926D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39555" y="7387985"/>
            <a:ext cx="3677894" cy="4759628"/>
          </a:xfrm>
          <a:prstGeom prst="rect">
            <a:avLst/>
          </a:prstGeom>
          <a:effectLst>
            <a:outerShdw blurRad="127000" dist="1905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1FC9903D-643B-C64F-8FB8-E400D63EBD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39555" y="2026242"/>
            <a:ext cx="3677894" cy="4426106"/>
          </a:xfrm>
          <a:prstGeom prst="rect">
            <a:avLst/>
          </a:prstGeom>
          <a:effectLst>
            <a:outerShdw blurRad="127000" dist="190500" dir="2700000" sx="102000" sy="102000" algn="tl" rotWithShape="0">
              <a:prstClr val="black">
                <a:alpha val="40000"/>
              </a:prstClr>
            </a:outerShdw>
          </a:effectLst>
        </p:spPr>
      </p:pic>
    </p:spTree>
    <p:extLst>
      <p:ext uri="{BB962C8B-B14F-4D97-AF65-F5344CB8AC3E}">
        <p14:creationId xmlns:p14="http://schemas.microsoft.com/office/powerpoint/2010/main" val="36445721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908828" y="12480885"/>
            <a:ext cx="2945446" cy="12351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03651" y="1141548"/>
            <a:ext cx="10887504" cy="1456790"/>
          </a:xfrm>
          <a:prstGeom prst="rect">
            <a:avLst/>
          </a:prstGeom>
        </p:spPr>
        <p:txBody>
          <a:bodyPr anchor="t">
            <a:noAutofit/>
          </a:bodyPr>
          <a:lstStyle/>
          <a:p>
            <a:pPr algn="ctr">
              <a:lnSpc>
                <a:spcPts val="9376"/>
              </a:lnSpc>
            </a:pPr>
            <a:r>
              <a:rPr lang="en-US" sz="6600" dirty="0"/>
              <a:t>RESOURCES FOR CLINICIANS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49487" y="2536114"/>
              <a:ext cx="91440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890721" y="2377497"/>
                <a:ext cx="9461172"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49487" y="3321932"/>
            <a:ext cx="15754263" cy="103940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1600"/>
              </a:spcBef>
            </a:pPr>
            <a:r>
              <a:rPr lang="en-US" sz="4800" b="0" dirty="0">
                <a:solidFill>
                  <a:schemeClr val="tx1"/>
                </a:solidFill>
              </a:rPr>
              <a:t>How to switch methods and prevent gaps in contraceptive coverage:</a:t>
            </a:r>
            <a:r>
              <a:rPr lang="en-US" sz="4800" b="0" dirty="0">
                <a:solidFill>
                  <a:schemeClr val="bg2"/>
                </a:solidFill>
              </a:rPr>
              <a:t> </a:t>
            </a:r>
            <a:r>
              <a:rPr lang="en-US" sz="4800" b="0" dirty="0">
                <a:solidFill>
                  <a:schemeClr val="bg2"/>
                </a:solidFill>
                <a:hlinkClick r:id="rId5"/>
              </a:rPr>
              <a:t>http://</a:t>
            </a:r>
            <a:r>
              <a:rPr lang="en-US" sz="4800" b="0" dirty="0" err="1">
                <a:solidFill>
                  <a:schemeClr val="bg2"/>
                </a:solidFill>
                <a:hlinkClick r:id="rId5"/>
              </a:rPr>
              <a:t>www.reproductiveaccess.org</a:t>
            </a:r>
            <a:r>
              <a:rPr lang="en-US" sz="4800" b="0" dirty="0">
                <a:solidFill>
                  <a:schemeClr val="bg2"/>
                </a:solidFill>
                <a:hlinkClick r:id="rId5"/>
              </a:rPr>
              <a:t>/wp-content/uploads/2014/12/</a:t>
            </a:r>
            <a:r>
              <a:rPr lang="en-US" sz="4800" b="0" dirty="0" err="1">
                <a:solidFill>
                  <a:schemeClr val="bg2"/>
                </a:solidFill>
                <a:hlinkClick r:id="rId5"/>
              </a:rPr>
              <a:t>switching_bc.pdf</a:t>
            </a:r>
            <a:r>
              <a:rPr lang="en-US" sz="4800" b="0" dirty="0">
                <a:solidFill>
                  <a:schemeClr val="bg2"/>
                </a:solidFill>
                <a:hlinkClick r:id="rId5"/>
              </a:rPr>
              <a:t> </a:t>
            </a:r>
            <a:endParaRPr lang="en-US" sz="4800" b="0" dirty="0">
              <a:solidFill>
                <a:schemeClr val="bg2"/>
              </a:solidFill>
            </a:endParaRPr>
          </a:p>
          <a:p>
            <a:pPr>
              <a:spcBef>
                <a:spcPts val="1600"/>
              </a:spcBef>
            </a:pPr>
            <a:r>
              <a:rPr lang="en-US" sz="4800" b="0" dirty="0">
                <a:solidFill>
                  <a:schemeClr val="tx1"/>
                </a:solidFill>
              </a:rPr>
              <a:t>CDC US Medical Eligibility Criteria long version: </a:t>
            </a:r>
            <a:r>
              <a:rPr lang="en-US" sz="4800" b="0" dirty="0">
                <a:solidFill>
                  <a:schemeClr val="bg2"/>
                </a:solidFill>
                <a:hlinkClick r:id="rId6"/>
              </a:rPr>
              <a:t>https://</a:t>
            </a:r>
            <a:r>
              <a:rPr lang="en-US" sz="4800" b="0" dirty="0" err="1">
                <a:solidFill>
                  <a:schemeClr val="bg2"/>
                </a:solidFill>
                <a:hlinkClick r:id="rId6"/>
              </a:rPr>
              <a:t>www.cdc.gov</a:t>
            </a:r>
            <a:r>
              <a:rPr lang="en-US" sz="4800" b="0" dirty="0">
                <a:solidFill>
                  <a:schemeClr val="bg2"/>
                </a:solidFill>
                <a:hlinkClick r:id="rId6"/>
              </a:rPr>
              <a:t>/</a:t>
            </a:r>
            <a:r>
              <a:rPr lang="en-US" sz="4800" b="0" dirty="0" err="1">
                <a:solidFill>
                  <a:schemeClr val="bg2"/>
                </a:solidFill>
                <a:hlinkClick r:id="rId6"/>
              </a:rPr>
              <a:t>reproductivehealth</a:t>
            </a:r>
            <a:r>
              <a:rPr lang="en-US" sz="4800" b="0" dirty="0">
                <a:solidFill>
                  <a:schemeClr val="bg2"/>
                </a:solidFill>
                <a:hlinkClick r:id="rId6"/>
              </a:rPr>
              <a:t>/contraception/</a:t>
            </a:r>
            <a:r>
              <a:rPr lang="en-US" sz="4800" b="0" dirty="0" err="1">
                <a:solidFill>
                  <a:schemeClr val="bg2"/>
                </a:solidFill>
                <a:hlinkClick r:id="rId6"/>
              </a:rPr>
              <a:t>usmec.htm</a:t>
            </a:r>
            <a:r>
              <a:rPr lang="en-US" sz="4800" b="0" dirty="0">
                <a:solidFill>
                  <a:schemeClr val="bg2"/>
                </a:solidFill>
              </a:rPr>
              <a:t> </a:t>
            </a:r>
          </a:p>
          <a:p>
            <a:pPr>
              <a:spcBef>
                <a:spcPts val="1600"/>
              </a:spcBef>
            </a:pPr>
            <a:r>
              <a:rPr lang="en-US" sz="4800" b="0" dirty="0">
                <a:solidFill>
                  <a:schemeClr val="tx1"/>
                </a:solidFill>
              </a:rPr>
              <a:t>Quick start Algorithm:  </a:t>
            </a:r>
            <a:r>
              <a:rPr lang="en-US" sz="4800" b="0" dirty="0">
                <a:solidFill>
                  <a:schemeClr val="bg2"/>
                </a:solidFill>
                <a:hlinkClick r:id="rId7"/>
              </a:rPr>
              <a:t>http://www.reproductiveaccess.org/wp-content/uploads/2014/12/QuickstartAlgorithm.pdf </a:t>
            </a:r>
            <a:endParaRPr lang="en-US" sz="4800" b="0" dirty="0">
              <a:solidFill>
                <a:schemeClr val="bg2"/>
              </a:solidFill>
            </a:endParaRPr>
          </a:p>
          <a:p>
            <a:pPr>
              <a:spcBef>
                <a:spcPts val="1600"/>
              </a:spcBef>
            </a:pPr>
            <a:r>
              <a:rPr lang="en-US" sz="4800" b="0" dirty="0">
                <a:solidFill>
                  <a:schemeClr val="tx1"/>
                </a:solidFill>
              </a:rPr>
              <a:t>Medical eligibility by the CDC for LARC and other methods: </a:t>
            </a:r>
            <a:r>
              <a:rPr lang="en-US" sz="4800" b="0" dirty="0">
                <a:solidFill>
                  <a:schemeClr val="bg2"/>
                </a:solidFill>
                <a:hlinkClick r:id="rId8"/>
              </a:rPr>
              <a:t>https://</a:t>
            </a:r>
            <a:r>
              <a:rPr lang="en-US" sz="4800" b="0" dirty="0" err="1">
                <a:solidFill>
                  <a:schemeClr val="bg2"/>
                </a:solidFill>
                <a:hlinkClick r:id="rId8"/>
              </a:rPr>
              <a:t>www.cdc.gov</a:t>
            </a:r>
            <a:r>
              <a:rPr lang="en-US" sz="4800" b="0" dirty="0">
                <a:solidFill>
                  <a:schemeClr val="bg2"/>
                </a:solidFill>
                <a:hlinkClick r:id="rId8"/>
              </a:rPr>
              <a:t>/</a:t>
            </a:r>
            <a:r>
              <a:rPr lang="en-US" sz="4800" b="0" dirty="0" err="1">
                <a:solidFill>
                  <a:schemeClr val="bg2"/>
                </a:solidFill>
                <a:hlinkClick r:id="rId8"/>
              </a:rPr>
              <a:t>reproductivehealth</a:t>
            </a:r>
            <a:r>
              <a:rPr lang="en-US" sz="4800" b="0" dirty="0">
                <a:solidFill>
                  <a:schemeClr val="bg2"/>
                </a:solidFill>
                <a:hlinkClick r:id="rId8"/>
              </a:rPr>
              <a:t>/contraception/pdf/summary-chart-us-medical-eligibility-criteria_508tagged.pdf</a:t>
            </a:r>
            <a:endParaRPr lang="en-US" sz="4800" b="0" dirty="0">
              <a:solidFill>
                <a:schemeClr val="bg2"/>
              </a:solidFill>
            </a:endParaRPr>
          </a:p>
        </p:txBody>
      </p:sp>
      <p:pic>
        <p:nvPicPr>
          <p:cNvPr id="12" name="Picture 11">
            <a:extLst>
              <a:ext uri="{FF2B5EF4-FFF2-40B4-BE49-F238E27FC236}">
                <a16:creationId xmlns:a16="http://schemas.microsoft.com/office/drawing/2014/main" id="{214F64BF-E723-5344-B75B-35147FCC11C5}"/>
              </a:ext>
            </a:extLst>
          </p:cNvPr>
          <p:cNvPicPr>
            <a:picLocks noChangeAspect="1"/>
          </p:cNvPicPr>
          <p:nvPr/>
        </p:nvPicPr>
        <p:blipFill rotWithShape="1">
          <a:blip r:embed="rId9">
            <a:duotone>
              <a:schemeClr val="accent1">
                <a:shade val="45000"/>
                <a:satMod val="135000"/>
              </a:schemeClr>
              <a:prstClr val="white"/>
            </a:duotone>
            <a:alphaModFix amt="60000"/>
            <a:extLst>
              <a:ext uri="{28A0092B-C50C-407E-A947-70E740481C1C}">
                <a14:useLocalDpi xmlns:a14="http://schemas.microsoft.com/office/drawing/2010/main" val="0"/>
              </a:ext>
            </a:extLst>
          </a:blip>
          <a:srcRect l="-7511" r="2" b="49343"/>
          <a:stretch/>
        </p:blipFill>
        <p:spPr>
          <a:xfrm rot="16200000">
            <a:off x="14577584" y="4050990"/>
            <a:ext cx="13789676" cy="6034170"/>
          </a:xfrm>
          <a:prstGeom prst="rect">
            <a:avLst/>
          </a:prstGeom>
        </p:spPr>
      </p:pic>
    </p:spTree>
    <p:extLst>
      <p:ext uri="{BB962C8B-B14F-4D97-AF65-F5344CB8AC3E}">
        <p14:creationId xmlns:p14="http://schemas.microsoft.com/office/powerpoint/2010/main" val="39148251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8948894" y="-42797"/>
            <a:ext cx="14851345" cy="135633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spcBef>
                <a:spcPts val="800"/>
              </a:spcBef>
            </a:pPr>
            <a:r>
              <a:rPr lang="en-US" sz="800" dirty="0">
                <a:solidFill>
                  <a:schemeClr val="tx1"/>
                </a:solidFill>
              </a:rPr>
              <a:t>Achar S, Kundu S. Principles of office anesthesia: part I. Infiltrative anesthesia. Am Fam Physician. 2002 Jul 1;66(1):91-4. PMID: 12126036.</a:t>
            </a:r>
          </a:p>
          <a:p>
            <a:pPr lvl="0">
              <a:spcBef>
                <a:spcPts val="800"/>
              </a:spcBef>
            </a:pPr>
            <a:r>
              <a:rPr lang="en-US" sz="800" dirty="0">
                <a:solidFill>
                  <a:schemeClr val="tx1"/>
                </a:solidFill>
              </a:rPr>
              <a:t>Barbosa, I. Ovarian function after seven years' use of a levonorgestrel IUD.  </a:t>
            </a:r>
            <a:r>
              <a:rPr lang="en-US" sz="800" i="1" dirty="0">
                <a:solidFill>
                  <a:schemeClr val="tx1"/>
                </a:solidFill>
              </a:rPr>
              <a:t>Advances in Contraception</a:t>
            </a:r>
            <a:r>
              <a:rPr lang="en-US" sz="800" dirty="0">
                <a:solidFill>
                  <a:schemeClr val="tx1"/>
                </a:solidFill>
              </a:rPr>
              <a:t>. 11(2):85-95.</a:t>
            </a:r>
          </a:p>
          <a:p>
            <a:pPr lvl="0">
              <a:spcBef>
                <a:spcPts val="800"/>
              </a:spcBef>
            </a:pPr>
            <a:r>
              <a:rPr lang="en-US" sz="800" dirty="0">
                <a:solidFill>
                  <a:schemeClr val="tx1"/>
                </a:solidFill>
              </a:rPr>
              <a:t>Berenson, Abbey B., Alai Tan, and Jacqueline M. </a:t>
            </a:r>
            <a:r>
              <a:rPr lang="en-US" sz="800" dirty="0" err="1">
                <a:solidFill>
                  <a:schemeClr val="tx1"/>
                </a:solidFill>
              </a:rPr>
              <a:t>Hirth</a:t>
            </a:r>
            <a:r>
              <a:rPr lang="en-US" sz="800" dirty="0">
                <a:solidFill>
                  <a:schemeClr val="tx1"/>
                </a:solidFill>
              </a:rPr>
              <a:t>. "Complications and continuation rates associated with 2 types of long-acting contraception." </a:t>
            </a:r>
            <a:r>
              <a:rPr lang="en-US" sz="800" i="1" dirty="0">
                <a:solidFill>
                  <a:schemeClr val="tx1"/>
                </a:solidFill>
              </a:rPr>
              <a:t>American journal of obstetrics and gynecology</a:t>
            </a:r>
            <a:r>
              <a:rPr lang="en-US" sz="800" dirty="0">
                <a:solidFill>
                  <a:schemeClr val="tx1"/>
                </a:solidFill>
              </a:rPr>
              <a:t> 212.6 (2015): 761-e1.</a:t>
            </a:r>
          </a:p>
          <a:p>
            <a:pPr lvl="0">
              <a:spcBef>
                <a:spcPts val="800"/>
              </a:spcBef>
            </a:pPr>
            <a:r>
              <a:rPr lang="en-US" sz="800" dirty="0">
                <a:solidFill>
                  <a:schemeClr val="tx1"/>
                </a:solidFill>
              </a:rPr>
              <a:t>Blakemore E. The First Birth Control Pill Used Puerto Rican Women as Guinea Pigs. </a:t>
            </a:r>
            <a:r>
              <a:rPr lang="en-US" sz="800" dirty="0" err="1">
                <a:solidFill>
                  <a:schemeClr val="tx1"/>
                </a:solidFill>
              </a:rPr>
              <a:t>History.com</a:t>
            </a:r>
            <a:r>
              <a:rPr lang="en-US" sz="800" dirty="0">
                <a:solidFill>
                  <a:schemeClr val="tx1"/>
                </a:solidFill>
              </a:rPr>
              <a:t>. https://</a:t>
            </a:r>
            <a:r>
              <a:rPr lang="en-US" sz="800" dirty="0" err="1">
                <a:solidFill>
                  <a:schemeClr val="tx1"/>
                </a:solidFill>
              </a:rPr>
              <a:t>www.history.com</a:t>
            </a:r>
            <a:r>
              <a:rPr lang="en-US" sz="800" dirty="0">
                <a:solidFill>
                  <a:schemeClr val="tx1"/>
                </a:solidFill>
              </a:rPr>
              <a:t>/news/birth-control-pill-history-</a:t>
            </a:r>
            <a:r>
              <a:rPr lang="en-US" sz="800" dirty="0" err="1">
                <a:solidFill>
                  <a:schemeClr val="tx1"/>
                </a:solidFill>
              </a:rPr>
              <a:t>puerto</a:t>
            </a:r>
            <a:r>
              <a:rPr lang="en-US" sz="800" dirty="0">
                <a:solidFill>
                  <a:schemeClr val="tx1"/>
                </a:solidFill>
              </a:rPr>
              <a:t>-</a:t>
            </a:r>
            <a:r>
              <a:rPr lang="en-US" sz="800" dirty="0" err="1">
                <a:solidFill>
                  <a:schemeClr val="tx1"/>
                </a:solidFill>
              </a:rPr>
              <a:t>rico-enovid</a:t>
            </a:r>
            <a:r>
              <a:rPr lang="en-US" sz="800" dirty="0">
                <a:solidFill>
                  <a:schemeClr val="tx1"/>
                </a:solidFill>
              </a:rPr>
              <a:t>. Published May 9, 2018. Accessed October 1, 2021. </a:t>
            </a:r>
          </a:p>
          <a:p>
            <a:pPr lvl="0">
              <a:spcBef>
                <a:spcPts val="800"/>
              </a:spcBef>
            </a:pPr>
            <a:r>
              <a:rPr lang="en-US" sz="800" dirty="0">
                <a:solidFill>
                  <a:schemeClr val="tx1"/>
                </a:solidFill>
              </a:rPr>
              <a:t>CDC - Summary - US SPR - Reproductive Health. Centers for Disease Control and Prevention. https://</a:t>
            </a:r>
            <a:r>
              <a:rPr lang="en-US" sz="800" dirty="0" err="1">
                <a:solidFill>
                  <a:schemeClr val="tx1"/>
                </a:solidFill>
              </a:rPr>
              <a:t>www.cdc.gov</a:t>
            </a:r>
            <a:r>
              <a:rPr lang="en-US" sz="800" dirty="0">
                <a:solidFill>
                  <a:schemeClr val="tx1"/>
                </a:solidFill>
              </a:rPr>
              <a:t>/</a:t>
            </a:r>
            <a:r>
              <a:rPr lang="en-US" sz="800" dirty="0" err="1">
                <a:solidFill>
                  <a:schemeClr val="tx1"/>
                </a:solidFill>
              </a:rPr>
              <a:t>reproductivehealth</a:t>
            </a:r>
            <a:r>
              <a:rPr lang="en-US" sz="800" dirty="0">
                <a:solidFill>
                  <a:schemeClr val="tx1"/>
                </a:solidFill>
              </a:rPr>
              <a:t>/contraception/</a:t>
            </a:r>
            <a:r>
              <a:rPr lang="en-US" sz="800" dirty="0" err="1">
                <a:solidFill>
                  <a:schemeClr val="tx1"/>
                </a:solidFill>
              </a:rPr>
              <a:t>mmwr</a:t>
            </a:r>
            <a:r>
              <a:rPr lang="en-US" sz="800" dirty="0">
                <a:solidFill>
                  <a:schemeClr val="tx1"/>
                </a:solidFill>
              </a:rPr>
              <a:t>/</a:t>
            </a:r>
            <a:r>
              <a:rPr lang="en-US" sz="800" dirty="0" err="1">
                <a:solidFill>
                  <a:schemeClr val="tx1"/>
                </a:solidFill>
              </a:rPr>
              <a:t>spr</a:t>
            </a:r>
            <a:r>
              <a:rPr lang="en-US" sz="800" dirty="0">
                <a:solidFill>
                  <a:schemeClr val="tx1"/>
                </a:solidFill>
              </a:rPr>
              <a:t>/</a:t>
            </a:r>
            <a:r>
              <a:rPr lang="en-US" sz="800" dirty="0" err="1">
                <a:solidFill>
                  <a:schemeClr val="tx1"/>
                </a:solidFill>
              </a:rPr>
              <a:t>summary.html</a:t>
            </a:r>
            <a:r>
              <a:rPr lang="en-US" sz="800" dirty="0">
                <a:solidFill>
                  <a:schemeClr val="tx1"/>
                </a:solidFill>
              </a:rPr>
              <a:t>. Published May 20, 2021. Accessed October 1, 2021. </a:t>
            </a:r>
          </a:p>
          <a:p>
            <a:pPr lvl="0">
              <a:spcBef>
                <a:spcPts val="800"/>
              </a:spcBef>
            </a:pPr>
            <a:r>
              <a:rPr lang="en-US" sz="800" dirty="0">
                <a:solidFill>
                  <a:schemeClr val="tx1"/>
                </a:solidFill>
              </a:rPr>
              <a:t>Chi, IC, et al, Performance of the copper T-380A intrauterine device in breastfeeding women, Contraception 39(6):603-18.1989</a:t>
            </a:r>
          </a:p>
          <a:p>
            <a:pPr lvl="0">
              <a:spcBef>
                <a:spcPts val="800"/>
              </a:spcBef>
            </a:pPr>
            <a:r>
              <a:rPr lang="en-US" sz="800" dirty="0" err="1">
                <a:solidFill>
                  <a:schemeClr val="tx1"/>
                </a:solidFill>
              </a:rPr>
              <a:t>Chiou</a:t>
            </a:r>
            <a:r>
              <a:rPr lang="en-US" sz="800" dirty="0">
                <a:solidFill>
                  <a:schemeClr val="tx1"/>
                </a:solidFill>
              </a:rPr>
              <a:t> CF, Trussell J, Reyes E, et al. Economic analysis of contraceptives for women. </a:t>
            </a:r>
            <a:r>
              <a:rPr lang="en-US" sz="800" i="1" dirty="0">
                <a:solidFill>
                  <a:schemeClr val="tx1"/>
                </a:solidFill>
              </a:rPr>
              <a:t>Contraception</a:t>
            </a:r>
            <a:r>
              <a:rPr lang="en-US" sz="800" dirty="0">
                <a:solidFill>
                  <a:schemeClr val="tx1"/>
                </a:solidFill>
              </a:rPr>
              <a:t>. 2003;68(1):3-10. doi:10.1016/s0010-7824(03)00078-7</a:t>
            </a:r>
          </a:p>
          <a:p>
            <a:pPr lvl="0">
              <a:spcBef>
                <a:spcPts val="800"/>
              </a:spcBef>
            </a:pPr>
            <a:r>
              <a:rPr lang="en-US" sz="800" dirty="0" err="1">
                <a:solidFill>
                  <a:schemeClr val="tx1"/>
                </a:solidFill>
              </a:rPr>
              <a:t>Crosignani</a:t>
            </a:r>
            <a:r>
              <a:rPr lang="en-US" sz="800" dirty="0">
                <a:solidFill>
                  <a:schemeClr val="tx1"/>
                </a:solidFill>
              </a:rPr>
              <a:t> PG, </a:t>
            </a:r>
            <a:r>
              <a:rPr lang="en-US" sz="800" dirty="0" err="1">
                <a:solidFill>
                  <a:schemeClr val="tx1"/>
                </a:solidFill>
              </a:rPr>
              <a:t>Vercellini</a:t>
            </a:r>
            <a:r>
              <a:rPr lang="en-US" sz="800" dirty="0">
                <a:solidFill>
                  <a:schemeClr val="tx1"/>
                </a:solidFill>
              </a:rPr>
              <a:t> P, Mosconi P, </a:t>
            </a:r>
            <a:r>
              <a:rPr lang="en-US" sz="800" dirty="0" err="1">
                <a:solidFill>
                  <a:schemeClr val="tx1"/>
                </a:solidFill>
              </a:rPr>
              <a:t>Oldani</a:t>
            </a:r>
            <a:r>
              <a:rPr lang="en-US" sz="800" dirty="0">
                <a:solidFill>
                  <a:schemeClr val="tx1"/>
                </a:solidFill>
              </a:rPr>
              <a:t> S, </a:t>
            </a:r>
            <a:r>
              <a:rPr lang="en-US" sz="800" dirty="0" err="1">
                <a:solidFill>
                  <a:schemeClr val="tx1"/>
                </a:solidFill>
              </a:rPr>
              <a:t>Cortesi</a:t>
            </a:r>
            <a:r>
              <a:rPr lang="en-US" sz="800" dirty="0">
                <a:solidFill>
                  <a:schemeClr val="tx1"/>
                </a:solidFill>
              </a:rPr>
              <a:t> I, De Giorgi O. Levonorgestrel-releasing intrauterine device versus hysteroscopic endometrial resection in the treatment of dysfunctional uterine bleeding. </a:t>
            </a:r>
            <a:r>
              <a:rPr lang="en-US" sz="800" i="1" dirty="0" err="1">
                <a:solidFill>
                  <a:schemeClr val="tx1"/>
                </a:solidFill>
              </a:rPr>
              <a:t>Obstet</a:t>
            </a:r>
            <a:r>
              <a:rPr lang="en-US" sz="800" i="1" dirty="0">
                <a:solidFill>
                  <a:schemeClr val="tx1"/>
                </a:solidFill>
              </a:rPr>
              <a:t> Gynecol</a:t>
            </a:r>
            <a:r>
              <a:rPr lang="en-US" sz="800" dirty="0">
                <a:solidFill>
                  <a:schemeClr val="tx1"/>
                </a:solidFill>
              </a:rPr>
              <a:t>. 1997;90(2):257-263. doi:10.1016/S0029-7844(97)00226-3</a:t>
            </a:r>
          </a:p>
          <a:p>
            <a:pPr lvl="0">
              <a:spcBef>
                <a:spcPts val="800"/>
              </a:spcBef>
            </a:pPr>
            <a:r>
              <a:rPr lang="en-US" sz="800" dirty="0">
                <a:solidFill>
                  <a:schemeClr val="tx1"/>
                </a:solidFill>
              </a:rPr>
              <a:t>Czarnecki ML, Turner HN, Collins PM, </a:t>
            </a:r>
            <a:r>
              <a:rPr lang="en-US" sz="800" dirty="0" err="1">
                <a:solidFill>
                  <a:schemeClr val="tx1"/>
                </a:solidFill>
              </a:rPr>
              <a:t>Doellman</a:t>
            </a:r>
            <a:r>
              <a:rPr lang="en-US" sz="800" dirty="0">
                <a:solidFill>
                  <a:schemeClr val="tx1"/>
                </a:solidFill>
              </a:rPr>
              <a:t> D, Wrona S, Reynolds J. Procedural pain management: a position statement with clinical practice recommendations. Pain </a:t>
            </a:r>
            <a:r>
              <a:rPr lang="en-US" sz="800" dirty="0" err="1">
                <a:solidFill>
                  <a:schemeClr val="tx1"/>
                </a:solidFill>
              </a:rPr>
              <a:t>Manag</a:t>
            </a:r>
            <a:r>
              <a:rPr lang="en-US" sz="800" dirty="0">
                <a:solidFill>
                  <a:schemeClr val="tx1"/>
                </a:solidFill>
              </a:rPr>
              <a:t> </a:t>
            </a:r>
            <a:r>
              <a:rPr lang="en-US" sz="800" dirty="0" err="1">
                <a:solidFill>
                  <a:schemeClr val="tx1"/>
                </a:solidFill>
              </a:rPr>
              <a:t>Nurs</a:t>
            </a:r>
            <a:r>
              <a:rPr lang="en-US" sz="800" dirty="0">
                <a:solidFill>
                  <a:schemeClr val="tx1"/>
                </a:solidFill>
              </a:rPr>
              <a:t>. 2011 Jun;12(2):95-111. </a:t>
            </a:r>
            <a:r>
              <a:rPr lang="en-US" sz="800" dirty="0" err="1">
                <a:solidFill>
                  <a:schemeClr val="tx1"/>
                </a:solidFill>
              </a:rPr>
              <a:t>Epub</a:t>
            </a:r>
            <a:r>
              <a:rPr lang="en-US" sz="800" dirty="0">
                <a:solidFill>
                  <a:schemeClr val="tx1"/>
                </a:solidFill>
              </a:rPr>
              <a:t> 2011 Apr 29. PMID: 21620311.</a:t>
            </a:r>
          </a:p>
          <a:p>
            <a:pPr lvl="0">
              <a:spcBef>
                <a:spcPts val="800"/>
              </a:spcBef>
            </a:pPr>
            <a:r>
              <a:rPr lang="en-US" sz="800" dirty="0">
                <a:solidFill>
                  <a:schemeClr val="tx1"/>
                </a:solidFill>
              </a:rPr>
              <a:t>Farley, TM (1992). Intrauterine devices and pelvic inflammatory disease: an international perspective.  </a:t>
            </a:r>
            <a:r>
              <a:rPr lang="en-US" sz="800" i="1" dirty="0">
                <a:solidFill>
                  <a:schemeClr val="tx1"/>
                </a:solidFill>
              </a:rPr>
              <a:t>Lancet</a:t>
            </a:r>
            <a:r>
              <a:rPr lang="en-US" sz="800" dirty="0">
                <a:solidFill>
                  <a:schemeClr val="tx1"/>
                </a:solidFill>
              </a:rPr>
              <a:t>.  339: 785-788.</a:t>
            </a:r>
          </a:p>
          <a:p>
            <a:pPr lvl="0">
              <a:spcBef>
                <a:spcPts val="800"/>
              </a:spcBef>
            </a:pPr>
            <a:r>
              <a:rPr lang="en-US" sz="800" dirty="0" err="1">
                <a:solidFill>
                  <a:schemeClr val="tx1"/>
                </a:solidFill>
              </a:rPr>
              <a:t>Fasoli</a:t>
            </a:r>
            <a:r>
              <a:rPr lang="en-US" sz="800" dirty="0">
                <a:solidFill>
                  <a:schemeClr val="tx1"/>
                </a:solidFill>
              </a:rPr>
              <a:t> M, </a:t>
            </a:r>
            <a:r>
              <a:rPr lang="en-US" sz="800" dirty="0" err="1">
                <a:solidFill>
                  <a:schemeClr val="tx1"/>
                </a:solidFill>
              </a:rPr>
              <a:t>Parazzini</a:t>
            </a:r>
            <a:r>
              <a:rPr lang="en-US" sz="800" dirty="0">
                <a:solidFill>
                  <a:schemeClr val="tx1"/>
                </a:solidFill>
              </a:rPr>
              <a:t> F, </a:t>
            </a:r>
            <a:r>
              <a:rPr lang="en-US" sz="800" dirty="0" err="1">
                <a:solidFill>
                  <a:schemeClr val="tx1"/>
                </a:solidFill>
              </a:rPr>
              <a:t>Cecchetti</a:t>
            </a:r>
            <a:r>
              <a:rPr lang="en-US" sz="800" dirty="0">
                <a:solidFill>
                  <a:schemeClr val="tx1"/>
                </a:solidFill>
              </a:rPr>
              <a:t> G, La </a:t>
            </a:r>
            <a:r>
              <a:rPr lang="en-US" sz="800" dirty="0" err="1">
                <a:solidFill>
                  <a:schemeClr val="tx1"/>
                </a:solidFill>
              </a:rPr>
              <a:t>Vecchia</a:t>
            </a:r>
            <a:r>
              <a:rPr lang="en-US" sz="800" dirty="0">
                <a:solidFill>
                  <a:schemeClr val="tx1"/>
                </a:solidFill>
              </a:rPr>
              <a:t> C. Post-coital contraception: an overview of published studies. Contraception 1989;39:459-468.</a:t>
            </a:r>
          </a:p>
          <a:p>
            <a:pPr lvl="0">
              <a:spcBef>
                <a:spcPts val="800"/>
              </a:spcBef>
            </a:pPr>
            <a:r>
              <a:rPr lang="en-US" sz="800" dirty="0">
                <a:solidFill>
                  <a:schemeClr val="tx1"/>
                </a:solidFill>
              </a:rPr>
              <a:t>Gomez AM, Fuentes L, Allina A. Women or LARC first? Reproductive autonomy and the promotion of long-acting reversible contraceptive methods. </a:t>
            </a:r>
            <a:r>
              <a:rPr lang="en-US" sz="800" dirty="0" err="1">
                <a:solidFill>
                  <a:schemeClr val="tx1"/>
                </a:solidFill>
              </a:rPr>
              <a:t>Perspect</a:t>
            </a:r>
            <a:r>
              <a:rPr lang="en-US" sz="800" dirty="0">
                <a:solidFill>
                  <a:schemeClr val="tx1"/>
                </a:solidFill>
              </a:rPr>
              <a:t> Sex </a:t>
            </a:r>
            <a:r>
              <a:rPr lang="en-US" sz="800" dirty="0" err="1">
                <a:solidFill>
                  <a:schemeClr val="tx1"/>
                </a:solidFill>
              </a:rPr>
              <a:t>Reprod</a:t>
            </a:r>
            <a:r>
              <a:rPr lang="en-US" sz="800" dirty="0">
                <a:solidFill>
                  <a:schemeClr val="tx1"/>
                </a:solidFill>
              </a:rPr>
              <a:t> Health. 2014;46(3):171-175. doi:10.1363/46e1614</a:t>
            </a:r>
          </a:p>
          <a:p>
            <a:pPr lvl="0">
              <a:spcBef>
                <a:spcPts val="800"/>
              </a:spcBef>
            </a:pPr>
            <a:r>
              <a:rPr lang="en-US" sz="800" dirty="0">
                <a:solidFill>
                  <a:schemeClr val="tx1"/>
                </a:solidFill>
              </a:rPr>
              <a:t>Grimes, D et al.  Immediate postpartum insertion of intrauterine devices.  Cochrane Review, 2005 </a:t>
            </a:r>
          </a:p>
          <a:p>
            <a:pPr lvl="0">
              <a:spcBef>
                <a:spcPts val="800"/>
              </a:spcBef>
            </a:pPr>
            <a:r>
              <a:rPr lang="en-US" sz="800" dirty="0">
                <a:solidFill>
                  <a:schemeClr val="tx1"/>
                </a:solidFill>
              </a:rPr>
              <a:t>Grimes DA. Intrauterine device and upper-genital-tract infection. </a:t>
            </a:r>
            <a:r>
              <a:rPr lang="en-US" sz="800" i="1" dirty="0">
                <a:solidFill>
                  <a:schemeClr val="tx1"/>
                </a:solidFill>
              </a:rPr>
              <a:t>Lancet</a:t>
            </a:r>
            <a:r>
              <a:rPr lang="en-US" sz="800" dirty="0">
                <a:solidFill>
                  <a:schemeClr val="tx1"/>
                </a:solidFill>
              </a:rPr>
              <a:t>. 2000;356(9234):1013-1019. doi:10.1016/S0140-6736(00)02699-4</a:t>
            </a:r>
          </a:p>
          <a:p>
            <a:pPr lvl="0">
              <a:spcBef>
                <a:spcPts val="800"/>
              </a:spcBef>
            </a:pPr>
            <a:r>
              <a:rPr lang="en-US" sz="800" dirty="0">
                <a:solidFill>
                  <a:schemeClr val="tx1"/>
                </a:solidFill>
              </a:rPr>
              <a:t>Grimes, D et al.  Immediate postpartum insertion of intrauterine devices.  Cochrane Review, 2005 </a:t>
            </a:r>
          </a:p>
          <a:p>
            <a:pPr lvl="0">
              <a:spcBef>
                <a:spcPts val="800"/>
              </a:spcBef>
            </a:pPr>
            <a:r>
              <a:rPr lang="en-US" sz="800" dirty="0">
                <a:solidFill>
                  <a:schemeClr val="tx1"/>
                </a:solidFill>
              </a:rPr>
              <a:t>Grimes DA. Intrauterine device and upper-genital-tract infection. </a:t>
            </a:r>
            <a:r>
              <a:rPr lang="en-US" sz="800" i="1" dirty="0">
                <a:solidFill>
                  <a:schemeClr val="tx1"/>
                </a:solidFill>
              </a:rPr>
              <a:t>Lancet</a:t>
            </a:r>
            <a:r>
              <a:rPr lang="en-US" sz="800" dirty="0">
                <a:solidFill>
                  <a:schemeClr val="tx1"/>
                </a:solidFill>
              </a:rPr>
              <a:t>. 2000;356(9234):1013-1019. doi:10.1016/S0140-6736(00)02699-4</a:t>
            </a:r>
          </a:p>
          <a:p>
            <a:pPr lvl="0">
              <a:spcBef>
                <a:spcPts val="800"/>
              </a:spcBef>
            </a:pPr>
            <a:r>
              <a:rPr lang="en-US" sz="800" dirty="0">
                <a:solidFill>
                  <a:schemeClr val="tx1"/>
                </a:solidFill>
              </a:rPr>
              <a:t>Grimes DA, et al (1999). Prophylactic antibiotics for intrauterine device insertion: a meta-analysis of the randomized controlled trials. </a:t>
            </a:r>
            <a:r>
              <a:rPr lang="en-US" sz="800" i="1" dirty="0">
                <a:solidFill>
                  <a:schemeClr val="tx1"/>
                </a:solidFill>
              </a:rPr>
              <a:t>Contraception</a:t>
            </a:r>
            <a:r>
              <a:rPr lang="en-US" sz="800" dirty="0">
                <a:solidFill>
                  <a:schemeClr val="tx1"/>
                </a:solidFill>
              </a:rPr>
              <a:t>. 60:57–63. Cochrane review Oct 2009</a:t>
            </a:r>
          </a:p>
          <a:p>
            <a:pPr lvl="0">
              <a:spcBef>
                <a:spcPts val="800"/>
              </a:spcBef>
            </a:pPr>
            <a:r>
              <a:rPr lang="en-US" sz="800" dirty="0">
                <a:solidFill>
                  <a:schemeClr val="tx1"/>
                </a:solidFill>
              </a:rPr>
              <a:t>Guttmacher Institute.  Contraceptive Use in the United States.  Accessed: https://</a:t>
            </a:r>
            <a:r>
              <a:rPr lang="en-US" sz="800" dirty="0" err="1">
                <a:solidFill>
                  <a:schemeClr val="tx1"/>
                </a:solidFill>
              </a:rPr>
              <a:t>www.guttmacher.org</a:t>
            </a:r>
            <a:r>
              <a:rPr lang="en-US" sz="800" dirty="0">
                <a:solidFill>
                  <a:schemeClr val="tx1"/>
                </a:solidFill>
              </a:rPr>
              <a:t>/fact-sheet/contraceptive-use-united-states Published 9/2016. Winner, Brooke, et al. "Effectiveness of long-acting reversible contraception." New England Journal of Medicine 366.21 (2012): 1998-2007.</a:t>
            </a:r>
          </a:p>
          <a:p>
            <a:pPr lvl="0">
              <a:spcBef>
                <a:spcPts val="800"/>
              </a:spcBef>
            </a:pPr>
            <a:r>
              <a:rPr lang="en-US" sz="800" dirty="0">
                <a:solidFill>
                  <a:schemeClr val="tx1"/>
                </a:solidFill>
              </a:rPr>
              <a:t>Guttmacher Institute. Use of Long-Acting Reversible Contraceptive Methods Continues to Increase in the United States. Accessed: </a:t>
            </a:r>
            <a:r>
              <a:rPr lang="en-US" sz="800" u="sng" dirty="0">
                <a:solidFill>
                  <a:schemeClr val="tx1"/>
                </a:solidFill>
              </a:rPr>
              <a:t>https://</a:t>
            </a:r>
            <a:r>
              <a:rPr lang="en-US" sz="800" u="sng" dirty="0" err="1">
                <a:solidFill>
                  <a:schemeClr val="tx1"/>
                </a:solidFill>
              </a:rPr>
              <a:t>www.guttmacher.org</a:t>
            </a:r>
            <a:r>
              <a:rPr lang="en-US" sz="800" u="sng" dirty="0">
                <a:solidFill>
                  <a:schemeClr val="tx1"/>
                </a:solidFill>
              </a:rPr>
              <a:t>/news-release/2015/use-long-acting-reversible-contraceptive-methods-continues-increase-united-states.</a:t>
            </a:r>
            <a:r>
              <a:rPr lang="en-US" sz="800" dirty="0">
                <a:solidFill>
                  <a:schemeClr val="tx1"/>
                </a:solidFill>
              </a:rPr>
              <a:t> Published 10/2015.  </a:t>
            </a:r>
          </a:p>
          <a:p>
            <a:pPr lvl="0">
              <a:spcBef>
                <a:spcPts val="800"/>
              </a:spcBef>
            </a:pPr>
            <a:r>
              <a:rPr lang="en-US" sz="800" dirty="0">
                <a:solidFill>
                  <a:schemeClr val="tx1"/>
                </a:solidFill>
              </a:rPr>
              <a:t>Hatcher RA. </a:t>
            </a:r>
            <a:r>
              <a:rPr lang="en-US" sz="800" i="1" dirty="0">
                <a:solidFill>
                  <a:schemeClr val="tx1"/>
                </a:solidFill>
              </a:rPr>
              <a:t>Contraceptive Technology</a:t>
            </a:r>
            <a:r>
              <a:rPr lang="en-US" sz="800" dirty="0">
                <a:solidFill>
                  <a:schemeClr val="tx1"/>
                </a:solidFill>
              </a:rPr>
              <a:t>. 20th ed. Ardent Media; 2011.</a:t>
            </a:r>
          </a:p>
          <a:p>
            <a:pPr lvl="0">
              <a:spcBef>
                <a:spcPts val="800"/>
              </a:spcBef>
            </a:pPr>
            <a:r>
              <a:rPr lang="en-US" sz="800" dirty="0" err="1">
                <a:solidFill>
                  <a:schemeClr val="tx1"/>
                </a:solidFill>
              </a:rPr>
              <a:t>Hubacher</a:t>
            </a:r>
            <a:r>
              <a:rPr lang="en-US" sz="800" dirty="0">
                <a:solidFill>
                  <a:schemeClr val="tx1"/>
                </a:solidFill>
              </a:rPr>
              <a:t> D, Grimes DA. </a:t>
            </a:r>
            <a:r>
              <a:rPr lang="en-US" sz="800" dirty="0" err="1">
                <a:solidFill>
                  <a:schemeClr val="tx1"/>
                </a:solidFill>
              </a:rPr>
              <a:t>Noncontraceptive</a:t>
            </a:r>
            <a:r>
              <a:rPr lang="en-US" sz="800" dirty="0">
                <a:solidFill>
                  <a:schemeClr val="tx1"/>
                </a:solidFill>
              </a:rPr>
              <a:t> health benefits of intrauterine devices: a systematic review. </a:t>
            </a:r>
            <a:r>
              <a:rPr lang="en-US" sz="800" i="1" dirty="0" err="1">
                <a:solidFill>
                  <a:schemeClr val="tx1"/>
                </a:solidFill>
              </a:rPr>
              <a:t>Obstet</a:t>
            </a:r>
            <a:r>
              <a:rPr lang="en-US" sz="800" i="1" dirty="0">
                <a:solidFill>
                  <a:schemeClr val="tx1"/>
                </a:solidFill>
              </a:rPr>
              <a:t> </a:t>
            </a:r>
            <a:r>
              <a:rPr lang="en-US" sz="800" i="1" dirty="0" err="1">
                <a:solidFill>
                  <a:schemeClr val="tx1"/>
                </a:solidFill>
              </a:rPr>
              <a:t>Gynecol</a:t>
            </a:r>
            <a:r>
              <a:rPr lang="en-US" sz="800" i="1" dirty="0">
                <a:solidFill>
                  <a:schemeClr val="tx1"/>
                </a:solidFill>
              </a:rPr>
              <a:t> </a:t>
            </a:r>
            <a:r>
              <a:rPr lang="en-US" sz="800" i="1" dirty="0" err="1">
                <a:solidFill>
                  <a:schemeClr val="tx1"/>
                </a:solidFill>
              </a:rPr>
              <a:t>Surv</a:t>
            </a:r>
            <a:r>
              <a:rPr lang="en-US" sz="800" dirty="0">
                <a:solidFill>
                  <a:schemeClr val="tx1"/>
                </a:solidFill>
              </a:rPr>
              <a:t>. 2002;57(2):120-128. doi:10.1097/00006254-200202000-00024</a:t>
            </a:r>
          </a:p>
          <a:p>
            <a:pPr lvl="0">
              <a:spcBef>
                <a:spcPts val="800"/>
              </a:spcBef>
            </a:pPr>
            <a:r>
              <a:rPr lang="en-US" sz="800" dirty="0" err="1">
                <a:solidFill>
                  <a:schemeClr val="tx1"/>
                </a:solidFill>
              </a:rPr>
              <a:t>Hurskainen</a:t>
            </a:r>
            <a:r>
              <a:rPr lang="en-US" sz="800" dirty="0">
                <a:solidFill>
                  <a:schemeClr val="tx1"/>
                </a:solidFill>
              </a:rPr>
              <a:t> R, </a:t>
            </a:r>
            <a:r>
              <a:rPr lang="en-US" sz="800" dirty="0" err="1">
                <a:solidFill>
                  <a:schemeClr val="tx1"/>
                </a:solidFill>
              </a:rPr>
              <a:t>Teperi</a:t>
            </a:r>
            <a:r>
              <a:rPr lang="en-US" sz="800" dirty="0">
                <a:solidFill>
                  <a:schemeClr val="tx1"/>
                </a:solidFill>
              </a:rPr>
              <a:t> J, </a:t>
            </a:r>
            <a:r>
              <a:rPr lang="en-US" sz="800" dirty="0" err="1">
                <a:solidFill>
                  <a:schemeClr val="tx1"/>
                </a:solidFill>
              </a:rPr>
              <a:t>Rissanen</a:t>
            </a:r>
            <a:r>
              <a:rPr lang="en-US" sz="800" dirty="0">
                <a:solidFill>
                  <a:schemeClr val="tx1"/>
                </a:solidFill>
              </a:rPr>
              <a:t> P, et al. Quality of life and cost-effectiveness of levonorgestrel-releasing intrauterine system versus hysterectomy for treatment of menorrhagia: a </a:t>
            </a:r>
            <a:r>
              <a:rPr lang="en-US" sz="800" dirty="0" err="1">
                <a:solidFill>
                  <a:schemeClr val="tx1"/>
                </a:solidFill>
              </a:rPr>
              <a:t>randomised</a:t>
            </a:r>
            <a:r>
              <a:rPr lang="en-US" sz="800" dirty="0">
                <a:solidFill>
                  <a:schemeClr val="tx1"/>
                </a:solidFill>
              </a:rPr>
              <a:t> trial. </a:t>
            </a:r>
            <a:r>
              <a:rPr lang="en-US" sz="800" i="1" dirty="0">
                <a:solidFill>
                  <a:schemeClr val="tx1"/>
                </a:solidFill>
              </a:rPr>
              <a:t>Lancet</a:t>
            </a:r>
            <a:r>
              <a:rPr lang="en-US" sz="800" dirty="0">
                <a:solidFill>
                  <a:schemeClr val="tx1"/>
                </a:solidFill>
              </a:rPr>
              <a:t>. 2001;357(9252):273-277. doi:10.1016/S0140-6736(00)03615-1</a:t>
            </a:r>
          </a:p>
          <a:p>
            <a:pPr lvl="0">
              <a:spcBef>
                <a:spcPts val="800"/>
              </a:spcBef>
            </a:pPr>
            <a:r>
              <a:rPr lang="en-US" sz="800" dirty="0">
                <a:solidFill>
                  <a:schemeClr val="tx1"/>
                </a:solidFill>
              </a:rPr>
              <a:t>Jackson J. How Puerto Rican Women Made Birth Control Possible-At the Expense of Their Health. BESE. https://</a:t>
            </a:r>
            <a:r>
              <a:rPr lang="en-US" sz="800" dirty="0" err="1">
                <a:solidFill>
                  <a:schemeClr val="tx1"/>
                </a:solidFill>
              </a:rPr>
              <a:t>www.bese.com</a:t>
            </a:r>
            <a:r>
              <a:rPr lang="en-US" sz="800" dirty="0">
                <a:solidFill>
                  <a:schemeClr val="tx1"/>
                </a:solidFill>
              </a:rPr>
              <a:t>/how-puerto-rican-women-made-birth-control-possible-at-the-expense-of-their-health/. Published April 27, 2018. Accessed October 1, 2021. </a:t>
            </a:r>
          </a:p>
          <a:p>
            <a:pPr lvl="0">
              <a:spcBef>
                <a:spcPts val="800"/>
              </a:spcBef>
            </a:pPr>
            <a:r>
              <a:rPr lang="en-US" sz="800" dirty="0" err="1">
                <a:solidFill>
                  <a:schemeClr val="tx1"/>
                </a:solidFill>
              </a:rPr>
              <a:t>Kaunitz</a:t>
            </a:r>
            <a:r>
              <a:rPr lang="en-US" sz="800" dirty="0">
                <a:solidFill>
                  <a:schemeClr val="tx1"/>
                </a:solidFill>
              </a:rPr>
              <a:t>, AM (2005).  Beyond the pill: New data and options in hormonal and intrauterine contraception. Am J </a:t>
            </a:r>
            <a:r>
              <a:rPr lang="en-US" sz="800" dirty="0" err="1">
                <a:solidFill>
                  <a:schemeClr val="tx1"/>
                </a:solidFill>
              </a:rPr>
              <a:t>Obst</a:t>
            </a:r>
            <a:r>
              <a:rPr lang="en-US" sz="800" dirty="0">
                <a:solidFill>
                  <a:schemeClr val="tx1"/>
                </a:solidFill>
              </a:rPr>
              <a:t> Gyn 192(4):998-1004.</a:t>
            </a:r>
          </a:p>
          <a:p>
            <a:pPr lvl="0">
              <a:spcBef>
                <a:spcPts val="800"/>
              </a:spcBef>
            </a:pPr>
            <a:r>
              <a:rPr lang="en-US" sz="800" dirty="0">
                <a:solidFill>
                  <a:schemeClr val="tx1"/>
                </a:solidFill>
              </a:rPr>
              <a:t>The Medical Letter: </a:t>
            </a:r>
            <a:r>
              <a:rPr lang="en-US" sz="800" u="sng" dirty="0">
                <a:solidFill>
                  <a:schemeClr val="tx1"/>
                </a:solidFill>
                <a:hlinkClick r:id="rId4">
                  <a:extLst>
                    <a:ext uri="{A12FA001-AC4F-418D-AE19-62706E023703}">
                      <ahyp:hlinkClr xmlns:ahyp="http://schemas.microsoft.com/office/drawing/2018/hyperlinkcolor" val="tx"/>
                    </a:ext>
                  </a:extLst>
                </a:hlinkClick>
              </a:rPr>
              <a:t>A New Low-Dose Levonorgestrel-Releasing IUD (Skyla)</a:t>
            </a:r>
            <a:r>
              <a:rPr lang="en-US" sz="800" dirty="0">
                <a:solidFill>
                  <a:schemeClr val="tx1"/>
                </a:solidFill>
              </a:rPr>
              <a:t>.  March 2013.  Vol 55; 1412.</a:t>
            </a:r>
          </a:p>
          <a:p>
            <a:pPr lvl="0">
              <a:spcBef>
                <a:spcPts val="800"/>
              </a:spcBef>
            </a:pPr>
            <a:r>
              <a:rPr lang="en-US" sz="800" dirty="0">
                <a:solidFill>
                  <a:schemeClr val="tx1"/>
                </a:solidFill>
              </a:rPr>
              <a:t>Pendergrass DC, Raji MY. The bitter pill: Harvard and the dark history of birth control: Magazine: The Harvard Crimson. The Harvard Crimson. https://</a:t>
            </a:r>
            <a:r>
              <a:rPr lang="en-US" sz="800" dirty="0" err="1">
                <a:solidFill>
                  <a:schemeClr val="tx1"/>
                </a:solidFill>
              </a:rPr>
              <a:t>www.thecrimson.com</a:t>
            </a:r>
            <a:r>
              <a:rPr lang="en-US" sz="800" dirty="0">
                <a:solidFill>
                  <a:schemeClr val="tx1"/>
                </a:solidFill>
              </a:rPr>
              <a:t>/article/2017/9/28/the-bitter-pill/. Published September 28, 2017. Accessed October 1, 2021. </a:t>
            </a:r>
          </a:p>
          <a:p>
            <a:pPr lvl="0">
              <a:spcBef>
                <a:spcPts val="800"/>
              </a:spcBef>
            </a:pPr>
            <a:r>
              <a:rPr lang="en-US" sz="800" dirty="0">
                <a:solidFill>
                  <a:schemeClr val="tx1"/>
                </a:solidFill>
              </a:rPr>
              <a:t>Prabhakaran, Sujatha, and Alice Chuang. "In office retrieval of intrauterine contraceptive devices with missing strings." </a:t>
            </a:r>
            <a:r>
              <a:rPr lang="en-US" sz="800" i="1" dirty="0">
                <a:solidFill>
                  <a:schemeClr val="tx1"/>
                </a:solidFill>
              </a:rPr>
              <a:t>Contraception</a:t>
            </a:r>
            <a:r>
              <a:rPr lang="en-US" sz="800" dirty="0">
                <a:solidFill>
                  <a:schemeClr val="tx1"/>
                </a:solidFill>
              </a:rPr>
              <a:t> 83.2 (2011): 102.</a:t>
            </a:r>
          </a:p>
          <a:p>
            <a:pPr lvl="0">
              <a:spcBef>
                <a:spcPts val="800"/>
              </a:spcBef>
            </a:pPr>
            <a:r>
              <a:rPr lang="en-US" sz="800" dirty="0">
                <a:solidFill>
                  <a:schemeClr val="tx1"/>
                </a:solidFill>
              </a:rPr>
              <a:t>Rademacher KH, </a:t>
            </a:r>
            <a:r>
              <a:rPr lang="en-US" sz="800" dirty="0" err="1">
                <a:solidFill>
                  <a:schemeClr val="tx1"/>
                </a:solidFill>
              </a:rPr>
              <a:t>Sergison</a:t>
            </a:r>
            <a:r>
              <a:rPr lang="en-US" sz="800" dirty="0">
                <a:solidFill>
                  <a:schemeClr val="tx1"/>
                </a:solidFill>
              </a:rPr>
              <a:t> J, </a:t>
            </a:r>
            <a:r>
              <a:rPr lang="en-US" sz="800" dirty="0" err="1">
                <a:solidFill>
                  <a:schemeClr val="tx1"/>
                </a:solidFill>
              </a:rPr>
              <a:t>Glish</a:t>
            </a:r>
            <a:r>
              <a:rPr lang="en-US" sz="800" dirty="0">
                <a:solidFill>
                  <a:schemeClr val="tx1"/>
                </a:solidFill>
              </a:rPr>
              <a:t> L, et al. Menstrual Bleeding Changes Are NORMAL: Proposed Counseling Tool to Address Common Reasons for Non-Use and Discontinuation of Contraception. Glob Health Sci </a:t>
            </a:r>
            <a:r>
              <a:rPr lang="en-US" sz="800" dirty="0" err="1">
                <a:solidFill>
                  <a:schemeClr val="tx1"/>
                </a:solidFill>
              </a:rPr>
              <a:t>Pract</a:t>
            </a:r>
            <a:r>
              <a:rPr lang="en-US" sz="800" dirty="0">
                <a:solidFill>
                  <a:schemeClr val="tx1"/>
                </a:solidFill>
              </a:rPr>
              <a:t>. 2018;6(3):603-610. Published 2018 Oct 4. doi:10.9745/GHSP-D-18-00093</a:t>
            </a:r>
          </a:p>
          <a:p>
            <a:pPr lvl="0">
              <a:spcBef>
                <a:spcPts val="800"/>
              </a:spcBef>
            </a:pPr>
            <a:r>
              <a:rPr lang="en-US" sz="800" dirty="0">
                <a:solidFill>
                  <a:schemeClr val="tx1"/>
                </a:solidFill>
              </a:rPr>
              <a:t>Renner RM, Jensen JT, Nichols MD, Edelman A. Pain control in first trimester surgical abortion. Cochrane Database of Systematic Reviews 2009, Issue 2. Art. No.: CD006712. DOI: 10.1002/14651858.DC006712.pub2.</a:t>
            </a:r>
          </a:p>
          <a:p>
            <a:pPr lvl="0">
              <a:spcBef>
                <a:spcPts val="800"/>
              </a:spcBef>
            </a:pPr>
            <a:r>
              <a:rPr lang="en-US" sz="800" dirty="0">
                <a:solidFill>
                  <a:schemeClr val="tx1"/>
                </a:solidFill>
              </a:rPr>
              <a:t>Rivera, R The mechanism of action of hormonal contraceptives and intrauterine contraceptive devices. </a:t>
            </a:r>
            <a:r>
              <a:rPr lang="en-US" sz="800" i="1" dirty="0">
                <a:solidFill>
                  <a:schemeClr val="tx1"/>
                </a:solidFill>
              </a:rPr>
              <a:t>American Journal of Obstetrics &amp; Gynecology</a:t>
            </a:r>
            <a:r>
              <a:rPr lang="en-US" sz="800" dirty="0">
                <a:solidFill>
                  <a:schemeClr val="tx1"/>
                </a:solidFill>
              </a:rPr>
              <a:t> 181(5): 1263-1269</a:t>
            </a:r>
          </a:p>
          <a:p>
            <a:pPr lvl="0">
              <a:spcBef>
                <a:spcPts val="800"/>
              </a:spcBef>
            </a:pPr>
            <a:r>
              <a:rPr lang="en-US" sz="800" dirty="0" err="1">
                <a:solidFill>
                  <a:schemeClr val="tx1"/>
                </a:solidFill>
              </a:rPr>
              <a:t>Rogovskaya</a:t>
            </a:r>
            <a:r>
              <a:rPr lang="en-US" sz="800" dirty="0">
                <a:solidFill>
                  <a:schemeClr val="tx1"/>
                </a:solidFill>
              </a:rPr>
              <a:t>, S (2005). Effect of a levonorgestrel intrauterine system on women with type 1 diabetes: a randomized trial. </a:t>
            </a:r>
            <a:r>
              <a:rPr lang="en-US" sz="800" i="1" dirty="0">
                <a:solidFill>
                  <a:schemeClr val="tx1"/>
                </a:solidFill>
              </a:rPr>
              <a:t>Obstetrics and Gynecology</a:t>
            </a:r>
            <a:r>
              <a:rPr lang="en-US" sz="800" dirty="0">
                <a:solidFill>
                  <a:schemeClr val="tx1"/>
                </a:solidFill>
              </a:rPr>
              <a:t>. 105 (4): 811-815.</a:t>
            </a:r>
          </a:p>
          <a:p>
            <a:pPr lvl="0">
              <a:spcBef>
                <a:spcPts val="800"/>
              </a:spcBef>
            </a:pPr>
            <a:r>
              <a:rPr lang="en-US" sz="800" dirty="0" err="1">
                <a:solidFill>
                  <a:schemeClr val="tx1"/>
                </a:solidFill>
              </a:rPr>
              <a:t>Sivin</a:t>
            </a:r>
            <a:r>
              <a:rPr lang="en-US" sz="800" dirty="0">
                <a:solidFill>
                  <a:schemeClr val="tx1"/>
                </a:solidFill>
              </a:rPr>
              <a:t>, I (1991). Prolonged intrauterine contraception: a seven-year randomized study of the levonorgestrel 20 mcg/day (</a:t>
            </a:r>
            <a:r>
              <a:rPr lang="en-US" sz="800" dirty="0" err="1">
                <a:solidFill>
                  <a:schemeClr val="tx1"/>
                </a:solidFill>
              </a:rPr>
              <a:t>LNg</a:t>
            </a:r>
            <a:r>
              <a:rPr lang="en-US" sz="800" dirty="0">
                <a:solidFill>
                  <a:schemeClr val="tx1"/>
                </a:solidFill>
              </a:rPr>
              <a:t> 20) and the Copper T380 Ag IUDS. Contraception.  44(5): 473-480. </a:t>
            </a:r>
          </a:p>
          <a:p>
            <a:pPr lvl="0">
              <a:spcBef>
                <a:spcPts val="800"/>
              </a:spcBef>
            </a:pPr>
            <a:r>
              <a:rPr lang="en-US" sz="800" dirty="0" err="1">
                <a:solidFill>
                  <a:schemeClr val="tx1"/>
                </a:solidFill>
              </a:rPr>
              <a:t>Sonfield</a:t>
            </a:r>
            <a:r>
              <a:rPr lang="en-US" sz="800" dirty="0">
                <a:solidFill>
                  <a:schemeClr val="tx1"/>
                </a:solidFill>
              </a:rPr>
              <a:t> A, </a:t>
            </a:r>
            <a:r>
              <a:rPr lang="en-US" sz="800" dirty="0" err="1">
                <a:solidFill>
                  <a:schemeClr val="tx1"/>
                </a:solidFill>
              </a:rPr>
              <a:t>Hasstedt</a:t>
            </a:r>
            <a:r>
              <a:rPr lang="en-US" sz="800" dirty="0">
                <a:solidFill>
                  <a:schemeClr val="tx1"/>
                </a:solidFill>
              </a:rPr>
              <a:t> K and Gold RB, </a:t>
            </a:r>
            <a:r>
              <a:rPr lang="en-US" sz="800" i="1" u="sng" dirty="0">
                <a:solidFill>
                  <a:schemeClr val="tx1"/>
                </a:solidFill>
                <a:hlinkClick r:id="rId5">
                  <a:extLst>
                    <a:ext uri="{A12FA001-AC4F-418D-AE19-62706E023703}">
                      <ahyp:hlinkClr xmlns:ahyp="http://schemas.microsoft.com/office/drawing/2018/hyperlinkcolor" val="tx"/>
                    </a:ext>
                  </a:extLst>
                </a:hlinkClick>
              </a:rPr>
              <a:t>Moving Forward: Family Planning in the Era of Health Reform</a:t>
            </a:r>
            <a:r>
              <a:rPr lang="en-US" sz="800" dirty="0">
                <a:solidFill>
                  <a:schemeClr val="tx1"/>
                </a:solidFill>
              </a:rPr>
              <a:t>, New York: Guttmacher Institute, 2014.</a:t>
            </a:r>
          </a:p>
          <a:p>
            <a:pPr lvl="0">
              <a:spcBef>
                <a:spcPts val="800"/>
              </a:spcBef>
            </a:pPr>
            <a:r>
              <a:rPr lang="en-US" sz="800" dirty="0">
                <a:solidFill>
                  <a:schemeClr val="tx1"/>
                </a:solidFill>
              </a:rPr>
              <a:t>Stoddard, Amy, Colleen McNicholas, and Jeffrey F. </a:t>
            </a:r>
            <a:r>
              <a:rPr lang="en-US" sz="800" dirty="0" err="1">
                <a:solidFill>
                  <a:schemeClr val="tx1"/>
                </a:solidFill>
              </a:rPr>
              <a:t>Peipert</a:t>
            </a:r>
            <a:r>
              <a:rPr lang="en-US" sz="800" dirty="0">
                <a:solidFill>
                  <a:schemeClr val="tx1"/>
                </a:solidFill>
              </a:rPr>
              <a:t>. "Efficacy and safety of long-acting reversible contraception." </a:t>
            </a:r>
            <a:r>
              <a:rPr lang="en-US" sz="800" i="1" dirty="0">
                <a:solidFill>
                  <a:schemeClr val="tx1"/>
                </a:solidFill>
              </a:rPr>
              <a:t>Drugs</a:t>
            </a:r>
            <a:r>
              <a:rPr lang="en-US" sz="800" dirty="0">
                <a:solidFill>
                  <a:schemeClr val="tx1"/>
                </a:solidFill>
              </a:rPr>
              <a:t> 71.8 (2011): 969-980.</a:t>
            </a:r>
          </a:p>
          <a:p>
            <a:pPr lvl="0">
              <a:spcBef>
                <a:spcPts val="800"/>
              </a:spcBef>
            </a:pPr>
            <a:r>
              <a:rPr lang="en-US" sz="800" dirty="0" err="1">
                <a:solidFill>
                  <a:schemeClr val="tx1"/>
                </a:solidFill>
              </a:rPr>
              <a:t>Turok</a:t>
            </a:r>
            <a:r>
              <a:rPr lang="en-US" sz="800" dirty="0">
                <a:solidFill>
                  <a:schemeClr val="tx1"/>
                </a:solidFill>
              </a:rPr>
              <a:t> DK, </a:t>
            </a:r>
            <a:r>
              <a:rPr lang="en-US" sz="800" dirty="0" err="1">
                <a:solidFill>
                  <a:schemeClr val="tx1"/>
                </a:solidFill>
              </a:rPr>
              <a:t>Gero</a:t>
            </a:r>
            <a:r>
              <a:rPr lang="en-US" sz="800" dirty="0">
                <a:solidFill>
                  <a:schemeClr val="tx1"/>
                </a:solidFill>
              </a:rPr>
              <a:t> A, Simmons RG, Kaiser JE, Stoddard GJ, </a:t>
            </a:r>
            <a:r>
              <a:rPr lang="en-US" sz="800" dirty="0" err="1">
                <a:solidFill>
                  <a:schemeClr val="tx1"/>
                </a:solidFill>
              </a:rPr>
              <a:t>Sexsmith</a:t>
            </a:r>
            <a:r>
              <a:rPr lang="en-US" sz="800" dirty="0">
                <a:solidFill>
                  <a:schemeClr val="tx1"/>
                </a:solidFill>
              </a:rPr>
              <a:t> CD, </a:t>
            </a:r>
            <a:r>
              <a:rPr lang="en-US" sz="800" dirty="0" err="1">
                <a:solidFill>
                  <a:schemeClr val="tx1"/>
                </a:solidFill>
              </a:rPr>
              <a:t>Gawron</a:t>
            </a:r>
            <a:r>
              <a:rPr lang="en-US" sz="800" dirty="0">
                <a:solidFill>
                  <a:schemeClr val="tx1"/>
                </a:solidFill>
              </a:rPr>
              <a:t> LM, Sanders JN. Levonorgestrel vs. copper intrauterine devices for emergency contraception. N </a:t>
            </a:r>
            <a:r>
              <a:rPr lang="en-US" sz="800" dirty="0" err="1">
                <a:solidFill>
                  <a:schemeClr val="tx1"/>
                </a:solidFill>
              </a:rPr>
              <a:t>Engl</a:t>
            </a:r>
            <a:r>
              <a:rPr lang="en-US" sz="800" dirty="0">
                <a:solidFill>
                  <a:schemeClr val="tx1"/>
                </a:solidFill>
              </a:rPr>
              <a:t> J Med. 2021;384:335-344. </a:t>
            </a:r>
            <a:r>
              <a:rPr lang="en-US" sz="800" dirty="0" err="1">
                <a:solidFill>
                  <a:schemeClr val="tx1"/>
                </a:solidFill>
              </a:rPr>
              <a:t>doi</a:t>
            </a:r>
            <a:r>
              <a:rPr lang="en-US" sz="800" dirty="0">
                <a:solidFill>
                  <a:schemeClr val="tx1"/>
                </a:solidFill>
              </a:rPr>
              <a:t>: 10.1056/NEJMoa2022141.</a:t>
            </a:r>
          </a:p>
          <a:p>
            <a:pPr lvl="0">
              <a:spcBef>
                <a:spcPts val="800"/>
              </a:spcBef>
            </a:pPr>
            <a:r>
              <a:rPr lang="en-US" sz="800" dirty="0" err="1">
                <a:solidFill>
                  <a:schemeClr val="tx1"/>
                </a:solidFill>
              </a:rPr>
              <a:t>Turok</a:t>
            </a:r>
            <a:r>
              <a:rPr lang="en-US" sz="800" dirty="0">
                <a:solidFill>
                  <a:schemeClr val="tx1"/>
                </a:solidFill>
              </a:rPr>
              <a:t> DK, Sanders JN, Thompson IS, Royer PA, </a:t>
            </a:r>
            <a:r>
              <a:rPr lang="en-US" sz="800" dirty="0" err="1">
                <a:solidFill>
                  <a:schemeClr val="tx1"/>
                </a:solidFill>
              </a:rPr>
              <a:t>Eggebroten</a:t>
            </a:r>
            <a:r>
              <a:rPr lang="en-US" sz="800" dirty="0">
                <a:solidFill>
                  <a:schemeClr val="tx1"/>
                </a:solidFill>
              </a:rPr>
              <a:t> J, </a:t>
            </a:r>
            <a:r>
              <a:rPr lang="en-US" sz="800" dirty="0" err="1">
                <a:solidFill>
                  <a:schemeClr val="tx1"/>
                </a:solidFill>
              </a:rPr>
              <a:t>Gawron</a:t>
            </a:r>
            <a:r>
              <a:rPr lang="en-US" sz="800" dirty="0">
                <a:solidFill>
                  <a:schemeClr val="tx1"/>
                </a:solidFill>
              </a:rPr>
              <a:t> LM. Preference for and efficacy of oral levonorgestrel for emergency contraception with concomitant placement of a levonorgestrel IUD: A prospective cohort study. Contraception. 2016 Jun; 93(6):526-532. </a:t>
            </a:r>
            <a:r>
              <a:rPr lang="en-US" sz="800" dirty="0" err="1">
                <a:solidFill>
                  <a:schemeClr val="tx1"/>
                </a:solidFill>
              </a:rPr>
              <a:t>doi</a:t>
            </a:r>
            <a:r>
              <a:rPr lang="en-US" sz="800" dirty="0">
                <a:solidFill>
                  <a:schemeClr val="tx1"/>
                </a:solidFill>
              </a:rPr>
              <a:t>: 10.1016/j.contraception.2016.01.009. </a:t>
            </a:r>
          </a:p>
          <a:p>
            <a:pPr lvl="0">
              <a:spcBef>
                <a:spcPts val="800"/>
              </a:spcBef>
            </a:pPr>
            <a:r>
              <a:rPr lang="en-US" sz="800" dirty="0">
                <a:solidFill>
                  <a:schemeClr val="tx1"/>
                </a:solidFill>
              </a:rPr>
              <a:t>UNDP. Long-term reversible contraception: Twelve years of experience with the TCu380A and TCu220C. (1997) Contraception. 56(6): 341-352.</a:t>
            </a:r>
          </a:p>
          <a:p>
            <a:pPr lvl="0">
              <a:spcBef>
                <a:spcPts val="800"/>
              </a:spcBef>
            </a:pPr>
            <a:r>
              <a:rPr lang="en-US" sz="800" dirty="0" err="1">
                <a:solidFill>
                  <a:schemeClr val="tx1"/>
                </a:solidFill>
              </a:rPr>
              <a:t>Varila</a:t>
            </a:r>
            <a:r>
              <a:rPr lang="en-US" sz="800" dirty="0">
                <a:solidFill>
                  <a:schemeClr val="tx1"/>
                </a:solidFill>
              </a:rPr>
              <a:t> E, </a:t>
            </a:r>
            <a:r>
              <a:rPr lang="en-US" sz="800" dirty="0" err="1">
                <a:solidFill>
                  <a:schemeClr val="tx1"/>
                </a:solidFill>
              </a:rPr>
              <a:t>Wahlström</a:t>
            </a:r>
            <a:r>
              <a:rPr lang="en-US" sz="800" dirty="0">
                <a:solidFill>
                  <a:schemeClr val="tx1"/>
                </a:solidFill>
              </a:rPr>
              <a:t> T, </a:t>
            </a:r>
            <a:r>
              <a:rPr lang="en-US" sz="800" dirty="0" err="1">
                <a:solidFill>
                  <a:schemeClr val="tx1"/>
                </a:solidFill>
              </a:rPr>
              <a:t>Rauramo</a:t>
            </a:r>
            <a:r>
              <a:rPr lang="en-US" sz="800" dirty="0">
                <a:solidFill>
                  <a:schemeClr val="tx1"/>
                </a:solidFill>
              </a:rPr>
              <a:t> I. A 5-year follow-up study on the use of a levonorgestrel intrauterine system in women receiving hormone replacement therapy. </a:t>
            </a:r>
            <a:r>
              <a:rPr lang="en-US" sz="800" i="1" dirty="0" err="1">
                <a:solidFill>
                  <a:schemeClr val="tx1"/>
                </a:solidFill>
              </a:rPr>
              <a:t>Fertil</a:t>
            </a:r>
            <a:r>
              <a:rPr lang="en-US" sz="800" i="1" dirty="0">
                <a:solidFill>
                  <a:schemeClr val="tx1"/>
                </a:solidFill>
              </a:rPr>
              <a:t> </a:t>
            </a:r>
            <a:r>
              <a:rPr lang="en-US" sz="800" i="1" dirty="0" err="1">
                <a:solidFill>
                  <a:schemeClr val="tx1"/>
                </a:solidFill>
              </a:rPr>
              <a:t>Steril</a:t>
            </a:r>
            <a:r>
              <a:rPr lang="en-US" sz="800" dirty="0">
                <a:solidFill>
                  <a:schemeClr val="tx1"/>
                </a:solidFill>
              </a:rPr>
              <a:t>. 2001;76(5):969-973. doi:10.1016/s0015-0282(01)02846-1</a:t>
            </a:r>
          </a:p>
          <a:p>
            <a:pPr lvl="0">
              <a:spcBef>
                <a:spcPts val="800"/>
              </a:spcBef>
            </a:pPr>
            <a:r>
              <a:rPr lang="en-US" sz="800" dirty="0">
                <a:solidFill>
                  <a:schemeClr val="tx1"/>
                </a:solidFill>
              </a:rPr>
              <a:t>Xu, Hanna, et al. "Contraceptive failure rates of </a:t>
            </a:r>
            <a:r>
              <a:rPr lang="en-US" sz="800" dirty="0" err="1">
                <a:solidFill>
                  <a:schemeClr val="tx1"/>
                </a:solidFill>
              </a:rPr>
              <a:t>etonogestrel</a:t>
            </a:r>
            <a:r>
              <a:rPr lang="en-US" sz="800" dirty="0">
                <a:solidFill>
                  <a:schemeClr val="tx1"/>
                </a:solidFill>
              </a:rPr>
              <a:t> subdermal implants in overweight and obese women." </a:t>
            </a:r>
            <a:r>
              <a:rPr lang="en-US" sz="800" i="1" dirty="0">
                <a:solidFill>
                  <a:schemeClr val="tx1"/>
                </a:solidFill>
              </a:rPr>
              <a:t>Obstetrics and gynecology</a:t>
            </a:r>
            <a:r>
              <a:rPr lang="en-US" sz="800" dirty="0">
                <a:solidFill>
                  <a:schemeClr val="tx1"/>
                </a:solidFill>
              </a:rPr>
              <a:t> 120.1 (2012): 21.</a:t>
            </a:r>
          </a:p>
          <a:p>
            <a:pPr lvl="0">
              <a:spcBef>
                <a:spcPts val="800"/>
              </a:spcBef>
            </a:pPr>
            <a:r>
              <a:rPr lang="en-US" sz="800" dirty="0" err="1">
                <a:solidFill>
                  <a:schemeClr val="tx1"/>
                </a:solidFill>
              </a:rPr>
              <a:t>Zieman</a:t>
            </a:r>
            <a:r>
              <a:rPr lang="en-US" sz="800" dirty="0">
                <a:solidFill>
                  <a:schemeClr val="tx1"/>
                </a:solidFill>
              </a:rPr>
              <a:t> M, Hatcher RA, Allen AZ, Lathrop E, Haddad L. </a:t>
            </a:r>
            <a:r>
              <a:rPr lang="en-US" sz="800" i="1" dirty="0">
                <a:solidFill>
                  <a:schemeClr val="tx1"/>
                </a:solidFill>
              </a:rPr>
              <a:t>2019-2020 Managing Contraception: For Your Pocket</a:t>
            </a:r>
            <a:r>
              <a:rPr lang="en-US" sz="800" dirty="0">
                <a:solidFill>
                  <a:schemeClr val="tx1"/>
                </a:solidFill>
              </a:rPr>
              <a:t>. 15th ed. Tiger, GA: Bridging the Gap Foundation; 2019.</a:t>
            </a: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a:p>
            <a:pPr lvl="0">
              <a:spcBef>
                <a:spcPts val="800"/>
              </a:spcBef>
            </a:pPr>
            <a:endParaRPr lang="en-US" sz="800" dirty="0">
              <a:solidFill>
                <a:schemeClr val="tx1"/>
              </a:solidFill>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7"/>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53794284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534484"/>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Counseling About Bleeding Changes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5791200" y="2011644"/>
              <a:ext cx="128016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5632427" y="1854263"/>
                <a:ext cx="13118787"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036080" y="952317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5</a:t>
            </a:fld>
            <a:endParaRPr lang="en-US" dirty="0"/>
          </a:p>
        </p:txBody>
      </p:sp>
      <p:pic>
        <p:nvPicPr>
          <p:cNvPr id="39" name="Google Shape;84;p5" descr="Image">
            <a:extLst>
              <a:ext uri="{FF2B5EF4-FFF2-40B4-BE49-F238E27FC236}">
                <a16:creationId xmlns:a16="http://schemas.microsoft.com/office/drawing/2014/main" id="{46F79FE1-323B-1F45-8073-1DBBC07FBB54}"/>
              </a:ext>
            </a:extLst>
          </p:cNvPr>
          <p:cNvPicPr preferRelativeResize="0"/>
          <p:nvPr/>
        </p:nvPicPr>
        <p:blipFill rotWithShape="1">
          <a:blip r:embed="rId6">
            <a:alphaModFix amt="85000"/>
            <a:duotone>
              <a:schemeClr val="accent3">
                <a:shade val="45000"/>
                <a:satMod val="135000"/>
              </a:schemeClr>
              <a:prstClr val="white"/>
            </a:duotone>
          </a:blip>
          <a:srcRect l="319" r="319"/>
          <a:stretch/>
        </p:blipFill>
        <p:spPr>
          <a:xfrm>
            <a:off x="4753950" y="2486417"/>
            <a:ext cx="14876100" cy="9924873"/>
          </a:xfrm>
          <a:prstGeom prst="rect">
            <a:avLst/>
          </a:prstGeom>
          <a:noFill/>
          <a:ln>
            <a:noFill/>
          </a:ln>
        </p:spPr>
      </p:pic>
      <p:sp>
        <p:nvSpPr>
          <p:cNvPr id="40" name="TextBox 39">
            <a:extLst>
              <a:ext uri="{FF2B5EF4-FFF2-40B4-BE49-F238E27FC236}">
                <a16:creationId xmlns:a16="http://schemas.microsoft.com/office/drawing/2014/main" id="{01987E03-D142-EA43-A951-2852708DD00B}"/>
              </a:ext>
            </a:extLst>
          </p:cNvPr>
          <p:cNvSpPr txBox="1"/>
          <p:nvPr/>
        </p:nvSpPr>
        <p:spPr>
          <a:xfrm>
            <a:off x="18316618" y="13038753"/>
            <a:ext cx="6126996"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sym typeface="Calibri"/>
              </a:rPr>
              <a:t>Citation: Rademacher KH, </a:t>
            </a:r>
            <a:r>
              <a:rPr lang="en-US" sz="1000" dirty="0" err="1">
                <a:solidFill>
                  <a:schemeClr val="tx1"/>
                </a:solidFill>
                <a:sym typeface="Calibri"/>
              </a:rPr>
              <a:t>Sergison</a:t>
            </a:r>
            <a:r>
              <a:rPr lang="en-US" sz="1000" dirty="0">
                <a:solidFill>
                  <a:schemeClr val="tx1"/>
                </a:solidFill>
                <a:sym typeface="Calibri"/>
              </a:rPr>
              <a:t> J, </a:t>
            </a:r>
            <a:r>
              <a:rPr lang="en-US" sz="1000" dirty="0" err="1">
                <a:solidFill>
                  <a:schemeClr val="tx1"/>
                </a:solidFill>
                <a:sym typeface="Calibri"/>
              </a:rPr>
              <a:t>Glish</a:t>
            </a:r>
            <a:r>
              <a:rPr lang="en-US" sz="1000" dirty="0">
                <a:solidFill>
                  <a:schemeClr val="tx1"/>
                </a:solidFill>
                <a:sym typeface="Calibri"/>
              </a:rPr>
              <a:t> L, et al. Menstrual Bleeding Changes Are NORMAL: Proposed Counseling</a:t>
            </a:r>
          </a:p>
          <a:p>
            <a:r>
              <a:rPr lang="en-US" sz="1000" dirty="0">
                <a:solidFill>
                  <a:schemeClr val="tx1"/>
                </a:solidFill>
                <a:sym typeface="Calibri"/>
              </a:rPr>
              <a:t> Tool to Address Common Reasons for Non-Use and Discontinuation of Contraception. Glob Health Sci </a:t>
            </a:r>
            <a:r>
              <a:rPr lang="en-US" sz="1000" dirty="0" err="1">
                <a:solidFill>
                  <a:schemeClr val="tx1"/>
                </a:solidFill>
                <a:sym typeface="Calibri"/>
              </a:rPr>
              <a:t>Pract</a:t>
            </a:r>
            <a:r>
              <a:rPr lang="en-US" sz="1000" dirty="0">
                <a:solidFill>
                  <a:schemeClr val="tx1"/>
                </a:solidFill>
                <a:sym typeface="Calibri"/>
              </a:rPr>
              <a:t>. </a:t>
            </a:r>
          </a:p>
          <a:p>
            <a:r>
              <a:rPr lang="en-US" sz="1000" dirty="0">
                <a:solidFill>
                  <a:schemeClr val="tx1"/>
                </a:solidFill>
                <a:sym typeface="Calibri"/>
              </a:rPr>
              <a:t>2018;6(3):603-610. Published 2018 Oct 4. doi:10.9745/GHSP-D-18-00093</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269757447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74EE3DC-99D0-924E-AE8B-69EE9037D97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3142926" y="11838740"/>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0" t="65058" r="3"/>
          <a:stretch/>
        </p:blipFill>
        <p:spPr>
          <a:xfrm>
            <a:off x="6797361" y="12568691"/>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7533870" y="407526"/>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0828387" y="221406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7460883" y="-260557"/>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8316618" y="4829376"/>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0" t="38586" r="47522"/>
          <a:stretch/>
        </p:blipFill>
        <p:spPr>
          <a:xfrm>
            <a:off x="23227132" y="-26846"/>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702494" y="7630881"/>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674514" y="140732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6087" r="3"/>
          <a:stretch/>
        </p:blipFill>
        <p:spPr>
          <a:xfrm>
            <a:off x="27980" y="2705969"/>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0" r="47522"/>
          <a:stretch/>
        </p:blipFill>
        <p:spPr>
          <a:xfrm>
            <a:off x="23209277" y="11112320"/>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0" t="50000" r="3"/>
          <a:stretch/>
        </p:blipFill>
        <p:spPr>
          <a:xfrm>
            <a:off x="601535" y="-1448"/>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0" t="50000" r="3"/>
          <a:stretch/>
        </p:blipFill>
        <p:spPr>
          <a:xfrm>
            <a:off x="13675410" y="-76157"/>
            <a:ext cx="2167996" cy="1063912"/>
          </a:xfrm>
          <a:prstGeom prst="rect">
            <a:avLst/>
          </a:prstGeom>
        </p:spPr>
      </p:pic>
      <p:sp>
        <p:nvSpPr>
          <p:cNvPr id="30" name="Title 8">
            <a:extLst>
              <a:ext uri="{FF2B5EF4-FFF2-40B4-BE49-F238E27FC236}">
                <a16:creationId xmlns:a16="http://schemas.microsoft.com/office/drawing/2014/main" id="{6935549C-E107-7949-8C11-8CF99AF9AFCF}"/>
              </a:ext>
            </a:extLst>
          </p:cNvPr>
          <p:cNvSpPr txBox="1">
            <a:spLocks noGrp="1"/>
          </p:cNvSpPr>
          <p:nvPr>
            <p:ph type="title"/>
          </p:nvPr>
        </p:nvSpPr>
        <p:spPr>
          <a:xfrm>
            <a:off x="4905210" y="1208168"/>
            <a:ext cx="14796656" cy="1275856"/>
          </a:xfrm>
          <a:prstGeom prst="rect">
            <a:avLst/>
          </a:prstGeom>
        </p:spPr>
        <p:txBody>
          <a:bodyPr>
            <a:noAutofit/>
          </a:bodyPr>
          <a:lstStyle/>
          <a:p>
            <a:r>
              <a:rPr lang="en-US" b="0" dirty="0"/>
              <a:t>One Year Failure Rates</a:t>
            </a:r>
          </a:p>
        </p:txBody>
      </p:sp>
      <p:graphicFrame>
        <p:nvGraphicFramePr>
          <p:cNvPr id="32" name="Google Shape;110;p9">
            <a:extLst>
              <a:ext uri="{FF2B5EF4-FFF2-40B4-BE49-F238E27FC236}">
                <a16:creationId xmlns:a16="http://schemas.microsoft.com/office/drawing/2014/main" id="{4A163161-85D4-CB4F-A229-2B2D7CE460DC}"/>
              </a:ext>
            </a:extLst>
          </p:cNvPr>
          <p:cNvGraphicFramePr/>
          <p:nvPr/>
        </p:nvGraphicFramePr>
        <p:xfrm>
          <a:off x="5498784" y="3184561"/>
          <a:ext cx="13462700" cy="9384130"/>
        </p:xfrm>
        <a:graphic>
          <a:graphicData uri="http://schemas.openxmlformats.org/drawingml/2006/table">
            <a:tbl>
              <a:tblPr firstRow="1" bandRow="1">
                <a:tableStyleId>{9DCAF9ED-07DC-4A11-8D7F-57B35C25682E}</a:tableStyleId>
              </a:tblPr>
              <a:tblGrid>
                <a:gridCol w="3785900">
                  <a:extLst>
                    <a:ext uri="{9D8B030D-6E8A-4147-A177-3AD203B41FA5}">
                      <a16:colId xmlns:a16="http://schemas.microsoft.com/office/drawing/2014/main" val="20000"/>
                    </a:ext>
                  </a:extLst>
                </a:gridCol>
                <a:gridCol w="5693500">
                  <a:extLst>
                    <a:ext uri="{9D8B030D-6E8A-4147-A177-3AD203B41FA5}">
                      <a16:colId xmlns:a16="http://schemas.microsoft.com/office/drawing/2014/main" val="20001"/>
                    </a:ext>
                  </a:extLst>
                </a:gridCol>
                <a:gridCol w="3983300">
                  <a:extLst>
                    <a:ext uri="{9D8B030D-6E8A-4147-A177-3AD203B41FA5}">
                      <a16:colId xmlns:a16="http://schemas.microsoft.com/office/drawing/2014/main" val="20002"/>
                    </a:ext>
                  </a:extLst>
                </a:gridCol>
              </a:tblGrid>
              <a:tr h="1334750">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Effectiveness</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Contraceptive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Typical-use pregnancy rate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Ineffective</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Chance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85%</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Less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Condoms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14%</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More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Pill/patch/Ring</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Highly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IUDs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0.8 – 2%</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Injectable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Implant</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018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Sterilization</a:t>
                      </a:r>
                      <a:br>
                        <a:rPr lang="en-US" sz="3600" u="none" strike="noStrike" cap="none" dirty="0">
                          <a:solidFill>
                            <a:srgbClr val="44697D"/>
                          </a:solidFill>
                        </a:rPr>
                      </a:br>
                      <a:r>
                        <a:rPr lang="en-US" sz="3600" u="none" strike="noStrike" cap="none" dirty="0">
                          <a:solidFill>
                            <a:srgbClr val="44697D"/>
                          </a:solidFill>
                        </a:rPr>
                        <a:t>(</a:t>
                      </a:r>
                      <a:r>
                        <a:rPr lang="en-US" sz="3600" dirty="0"/>
                        <a:t>tubal methods, vasectomy</a:t>
                      </a:r>
                      <a:r>
                        <a:rPr lang="en-US" sz="3600" u="none" strike="noStrike" cap="none" dirty="0">
                          <a:solidFill>
                            <a:srgbClr val="44697D"/>
                          </a:solidFill>
                        </a:rPr>
                        <a:t>)</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3" name="Picture 32">
            <a:extLst>
              <a:ext uri="{FF2B5EF4-FFF2-40B4-BE49-F238E27FC236}">
                <a16:creationId xmlns:a16="http://schemas.microsoft.com/office/drawing/2014/main" id="{C241D634-230E-5947-8F1F-5C67AF4CCA60}"/>
              </a:ext>
            </a:extLst>
          </p:cNvPr>
          <p:cNvPicPr>
            <a:picLocks noChangeAspect="1"/>
          </p:cNvPicPr>
          <p:nvPr/>
        </p:nvPicPr>
        <p:blipFill rotWithShape="1">
          <a:blip r:embed="rId4"/>
          <a:srcRect b="35872"/>
          <a:stretch/>
        </p:blipFill>
        <p:spPr>
          <a:xfrm>
            <a:off x="14759408" y="2688225"/>
            <a:ext cx="4572000" cy="7394986"/>
          </a:xfrm>
          <a:prstGeom prst="rect">
            <a:avLst/>
          </a:prstGeom>
        </p:spPr>
      </p:pic>
      <p:pic>
        <p:nvPicPr>
          <p:cNvPr id="34" name="Picture 33">
            <a:extLst>
              <a:ext uri="{FF2B5EF4-FFF2-40B4-BE49-F238E27FC236}">
                <a16:creationId xmlns:a16="http://schemas.microsoft.com/office/drawing/2014/main" id="{DE4367F7-8BA5-854D-B5D2-087276C5209D}"/>
              </a:ext>
            </a:extLst>
          </p:cNvPr>
          <p:cNvPicPr>
            <a:picLocks noChangeAspect="1"/>
          </p:cNvPicPr>
          <p:nvPr/>
        </p:nvPicPr>
        <p:blipFill rotWithShape="1">
          <a:blip r:embed="rId4"/>
          <a:srcRect b="36252"/>
          <a:stretch/>
        </p:blipFill>
        <p:spPr>
          <a:xfrm rot="10800000">
            <a:off x="14793880" y="9060053"/>
            <a:ext cx="4572000" cy="3646054"/>
          </a:xfrm>
          <a:prstGeom prst="rect">
            <a:avLst/>
          </a:prstGeom>
        </p:spPr>
      </p:pic>
      <p:pic>
        <p:nvPicPr>
          <p:cNvPr id="27" name="Picture 26">
            <a:extLst>
              <a:ext uri="{FF2B5EF4-FFF2-40B4-BE49-F238E27FC236}">
                <a16:creationId xmlns:a16="http://schemas.microsoft.com/office/drawing/2014/main" id="{4F23696A-CF44-3A4D-9CA3-BD482B671C7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168941" y="4727162"/>
            <a:ext cx="2167996" cy="2127820"/>
          </a:xfrm>
          <a:prstGeom prst="rect">
            <a:avLst/>
          </a:prstGeom>
        </p:spPr>
      </p:pic>
      <p:pic>
        <p:nvPicPr>
          <p:cNvPr id="28" name="Picture 27">
            <a:extLst>
              <a:ext uri="{FF2B5EF4-FFF2-40B4-BE49-F238E27FC236}">
                <a16:creationId xmlns:a16="http://schemas.microsoft.com/office/drawing/2014/main" id="{6D408A2C-759F-F04F-A80A-704470B67A3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17855" y="9710920"/>
            <a:ext cx="2167996" cy="2127820"/>
          </a:xfrm>
          <a:prstGeom prst="rect">
            <a:avLst/>
          </a:prstGeom>
        </p:spPr>
      </p:pic>
      <p:pic>
        <p:nvPicPr>
          <p:cNvPr id="31" name="Picture 30">
            <a:extLst>
              <a:ext uri="{FF2B5EF4-FFF2-40B4-BE49-F238E27FC236}">
                <a16:creationId xmlns:a16="http://schemas.microsoft.com/office/drawing/2014/main" id="{FBED9784-45DB-954C-B03F-406000D4ED8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0039333" y="9114186"/>
            <a:ext cx="2167996" cy="2127820"/>
          </a:xfrm>
          <a:prstGeom prst="rect">
            <a:avLst/>
          </a:prstGeom>
        </p:spPr>
      </p:pic>
      <p:pic>
        <p:nvPicPr>
          <p:cNvPr id="35" name="Picture 34">
            <a:extLst>
              <a:ext uri="{FF2B5EF4-FFF2-40B4-BE49-F238E27FC236}">
                <a16:creationId xmlns:a16="http://schemas.microsoft.com/office/drawing/2014/main" id="{54EDB63A-A074-EA40-A828-67544DC64CC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2216004" y="5748806"/>
            <a:ext cx="2167996" cy="2127820"/>
          </a:xfrm>
          <a:prstGeom prst="rect">
            <a:avLst/>
          </a:prstGeom>
        </p:spPr>
      </p:pic>
      <p:pic>
        <p:nvPicPr>
          <p:cNvPr id="36" name="Picture 35">
            <a:extLst>
              <a:ext uri="{FF2B5EF4-FFF2-40B4-BE49-F238E27FC236}">
                <a16:creationId xmlns:a16="http://schemas.microsoft.com/office/drawing/2014/main" id="{60895654-50E6-A243-A144-973B483ABE3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891" r="3"/>
          <a:stretch/>
        </p:blipFill>
        <p:spPr>
          <a:xfrm>
            <a:off x="21014415" y="1983234"/>
            <a:ext cx="2167996" cy="2127820"/>
          </a:xfrm>
          <a:prstGeom prst="rect">
            <a:avLst/>
          </a:prstGeom>
        </p:spPr>
      </p:pic>
      <p:sp>
        <p:nvSpPr>
          <p:cNvPr id="38" name="Rectangle 7">
            <a:extLst>
              <a:ext uri="{FF2B5EF4-FFF2-40B4-BE49-F238E27FC236}">
                <a16:creationId xmlns:a16="http://schemas.microsoft.com/office/drawing/2014/main" id="{319EB32D-C3BD-434E-8BEA-AD9F982B2BFB}"/>
              </a:ext>
            </a:extLst>
          </p:cNvPr>
          <p:cNvSpPr txBox="1">
            <a:spLocks/>
          </p:cNvSpPr>
          <p:nvPr/>
        </p:nvSpPr>
        <p:spPr>
          <a:xfrm>
            <a:off x="376884" y="12926853"/>
            <a:ext cx="336844" cy="4876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6</a:t>
            </a:fld>
            <a:endParaRPr lang="en-US"/>
          </a:p>
        </p:txBody>
      </p:sp>
      <p:sp>
        <p:nvSpPr>
          <p:cNvPr id="3" name="TextBox 2">
            <a:extLst>
              <a:ext uri="{FF2B5EF4-FFF2-40B4-BE49-F238E27FC236}">
                <a16:creationId xmlns:a16="http://schemas.microsoft.com/office/drawing/2014/main" id="{C620CFC6-4342-5340-9083-D9670FEBB782}"/>
              </a:ext>
            </a:extLst>
          </p:cNvPr>
          <p:cNvSpPr txBox="1"/>
          <p:nvPr/>
        </p:nvSpPr>
        <p:spPr>
          <a:xfrm>
            <a:off x="17202006" y="13240140"/>
            <a:ext cx="716413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err="1">
                <a:solidFill>
                  <a:schemeClr val="tx1"/>
                </a:solidFill>
                <a:sym typeface="Calibri"/>
              </a:rPr>
              <a:t>Sonfield</a:t>
            </a:r>
            <a:r>
              <a:rPr lang="en-US" sz="1000" dirty="0">
                <a:solidFill>
                  <a:schemeClr val="tx1"/>
                </a:solidFill>
                <a:sym typeface="Calibri"/>
              </a:rPr>
              <a:t> A, </a:t>
            </a:r>
            <a:r>
              <a:rPr lang="en-US" sz="1000" dirty="0" err="1">
                <a:solidFill>
                  <a:schemeClr val="tx1"/>
                </a:solidFill>
                <a:sym typeface="Calibri"/>
              </a:rPr>
              <a:t>Hasstedt</a:t>
            </a:r>
            <a:r>
              <a:rPr lang="en-US" sz="1000" dirty="0">
                <a:solidFill>
                  <a:schemeClr val="tx1"/>
                </a:solidFill>
                <a:sym typeface="Calibri"/>
              </a:rPr>
              <a:t> K and Gold RB, </a:t>
            </a:r>
            <a:r>
              <a:rPr lang="en-US" sz="1000" i="1" u="sng" dirty="0">
                <a:solidFill>
                  <a:schemeClr val="tx1"/>
                </a:solidFill>
                <a:sym typeface="Calibri"/>
                <a:hlinkClick r:id="rId5">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tx1"/>
                </a:solidFill>
                <a:sym typeface="Calibri"/>
              </a:rPr>
              <a:t>, New York: Guttmacher Institute, 2014.</a:t>
            </a:r>
            <a:endParaRPr lang="en-US" sz="1000" dirty="0">
              <a:solidFill>
                <a:schemeClr val="tx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11754543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74EE3DC-99D0-924E-AE8B-69EE9037D97F}"/>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142926" y="11838740"/>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728490" y="12208717"/>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533870" y="407526"/>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0828387" y="221406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460883" y="-260557"/>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18316618" y="4829376"/>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6846"/>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702494" y="7630881"/>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674514" y="140732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27980" y="2705969"/>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09277" y="11112320"/>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601535" y="-1448"/>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3675410" y="-76157"/>
            <a:ext cx="2167996" cy="1063912"/>
          </a:xfrm>
          <a:prstGeom prst="rect">
            <a:avLst/>
          </a:prstGeom>
        </p:spPr>
      </p:pic>
      <p:pic>
        <p:nvPicPr>
          <p:cNvPr id="27" name="Picture 26">
            <a:extLst>
              <a:ext uri="{FF2B5EF4-FFF2-40B4-BE49-F238E27FC236}">
                <a16:creationId xmlns:a16="http://schemas.microsoft.com/office/drawing/2014/main" id="{4F23696A-CF44-3A4D-9CA3-BD482B671C7C}"/>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68941" y="4727162"/>
            <a:ext cx="2167996" cy="2127820"/>
          </a:xfrm>
          <a:prstGeom prst="rect">
            <a:avLst/>
          </a:prstGeom>
        </p:spPr>
      </p:pic>
      <p:pic>
        <p:nvPicPr>
          <p:cNvPr id="28" name="Picture 27">
            <a:extLst>
              <a:ext uri="{FF2B5EF4-FFF2-40B4-BE49-F238E27FC236}">
                <a16:creationId xmlns:a16="http://schemas.microsoft.com/office/drawing/2014/main" id="{6D408A2C-759F-F04F-A80A-704470B67A3F}"/>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855" y="9710920"/>
            <a:ext cx="2167996" cy="2127820"/>
          </a:xfrm>
          <a:prstGeom prst="rect">
            <a:avLst/>
          </a:prstGeom>
        </p:spPr>
      </p:pic>
      <p:pic>
        <p:nvPicPr>
          <p:cNvPr id="31" name="Picture 30">
            <a:extLst>
              <a:ext uri="{FF2B5EF4-FFF2-40B4-BE49-F238E27FC236}">
                <a16:creationId xmlns:a16="http://schemas.microsoft.com/office/drawing/2014/main" id="{FBED9784-45DB-954C-B03F-406000D4ED8D}"/>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039333" y="9114186"/>
            <a:ext cx="2167996" cy="2127820"/>
          </a:xfrm>
          <a:prstGeom prst="rect">
            <a:avLst/>
          </a:prstGeom>
        </p:spPr>
      </p:pic>
      <p:pic>
        <p:nvPicPr>
          <p:cNvPr id="35" name="Picture 34">
            <a:extLst>
              <a:ext uri="{FF2B5EF4-FFF2-40B4-BE49-F238E27FC236}">
                <a16:creationId xmlns:a16="http://schemas.microsoft.com/office/drawing/2014/main" id="{54EDB63A-A074-EA40-A828-67544DC64CCD}"/>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2216004" y="5748806"/>
            <a:ext cx="2167996" cy="2127820"/>
          </a:xfrm>
          <a:prstGeom prst="rect">
            <a:avLst/>
          </a:prstGeom>
        </p:spPr>
      </p:pic>
      <p:pic>
        <p:nvPicPr>
          <p:cNvPr id="36" name="Picture 35">
            <a:extLst>
              <a:ext uri="{FF2B5EF4-FFF2-40B4-BE49-F238E27FC236}">
                <a16:creationId xmlns:a16="http://schemas.microsoft.com/office/drawing/2014/main" id="{60895654-50E6-A243-A144-973B483ABE3C}"/>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014415" y="1983234"/>
            <a:ext cx="2167996" cy="2127820"/>
          </a:xfrm>
          <a:prstGeom prst="rect">
            <a:avLst/>
          </a:prstGeom>
        </p:spPr>
      </p:pic>
      <p:sp>
        <p:nvSpPr>
          <p:cNvPr id="38" name="Rectangle 7">
            <a:extLst>
              <a:ext uri="{FF2B5EF4-FFF2-40B4-BE49-F238E27FC236}">
                <a16:creationId xmlns:a16="http://schemas.microsoft.com/office/drawing/2014/main" id="{319EB32D-C3BD-434E-8BEA-AD9F982B2BFB}"/>
              </a:ext>
            </a:extLst>
          </p:cNvPr>
          <p:cNvSpPr txBox="1">
            <a:spLocks/>
          </p:cNvSpPr>
          <p:nvPr/>
        </p:nvSpPr>
        <p:spPr>
          <a:xfrm>
            <a:off x="376884" y="12926853"/>
            <a:ext cx="336844"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7</a:t>
            </a:fld>
            <a:endParaRPr lang="en-US"/>
          </a:p>
        </p:txBody>
      </p:sp>
      <p:sp>
        <p:nvSpPr>
          <p:cNvPr id="39" name="Title 3">
            <a:extLst>
              <a:ext uri="{FF2B5EF4-FFF2-40B4-BE49-F238E27FC236}">
                <a16:creationId xmlns:a16="http://schemas.microsoft.com/office/drawing/2014/main" id="{03A88D10-450C-974C-BA72-F4F577F6B69D}"/>
              </a:ext>
            </a:extLst>
          </p:cNvPr>
          <p:cNvSpPr txBox="1">
            <a:spLocks/>
          </p:cNvSpPr>
          <p:nvPr/>
        </p:nvSpPr>
        <p:spPr>
          <a:xfrm>
            <a:off x="4326668" y="900109"/>
            <a:ext cx="15730664" cy="14257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tx1"/>
                </a:solidFill>
                <a:latin typeface="Tw Cen MT" panose="020B0602020104020603" pitchFamily="34" charset="77"/>
              </a:rPr>
              <a:t>Increase in LARC Use</a:t>
            </a:r>
          </a:p>
        </p:txBody>
      </p:sp>
      <mc:AlternateContent xmlns:mc="http://schemas.openxmlformats.org/markup-compatibility/2006" xmlns:p14="http://schemas.microsoft.com/office/powerpoint/2010/main">
        <mc:Choice Requires="p14">
          <p:contentPart p14:bwMode="auto" r:id="rId4">
            <p14:nvContentPartPr>
              <p14:cNvPr id="40" name="Ink 39">
                <a:extLst>
                  <a:ext uri="{FF2B5EF4-FFF2-40B4-BE49-F238E27FC236}">
                    <a16:creationId xmlns:a16="http://schemas.microsoft.com/office/drawing/2014/main" id="{4C147BBF-A1BA-DA46-9B43-936AF7569358}"/>
                  </a:ext>
                </a:extLst>
              </p14:cNvPr>
              <p14:cNvContentPartPr/>
              <p14:nvPr/>
            </p14:nvContentPartPr>
            <p14:xfrm rot="10800000" flipV="1">
              <a:off x="7721755" y="2558209"/>
              <a:ext cx="8940490" cy="42468"/>
            </p14:xfrm>
          </p:contentPart>
        </mc:Choice>
        <mc:Fallback xmlns="">
          <p:pic>
            <p:nvPicPr>
              <p:cNvPr id="40" name="Ink 39">
                <a:extLst>
                  <a:ext uri="{FF2B5EF4-FFF2-40B4-BE49-F238E27FC236}">
                    <a16:creationId xmlns:a16="http://schemas.microsoft.com/office/drawing/2014/main" id="{4C147BBF-A1BA-DA46-9B43-936AF7569358}"/>
                  </a:ext>
                </a:extLst>
              </p:cNvPr>
              <p:cNvPicPr/>
              <p:nvPr/>
            </p:nvPicPr>
            <p:blipFill>
              <a:blip r:embed="rId5"/>
              <a:stretch>
                <a:fillRect/>
              </a:stretch>
            </p:blipFill>
            <p:spPr>
              <a:xfrm rot="10800000" flipV="1">
                <a:off x="7562984" y="2400828"/>
                <a:ext cx="9257672" cy="356874"/>
              </a:xfrm>
              <a:prstGeom prst="rect">
                <a:avLst/>
              </a:prstGeom>
            </p:spPr>
          </p:pic>
        </mc:Fallback>
      </mc:AlternateContent>
      <p:pic>
        <p:nvPicPr>
          <p:cNvPr id="41" name="Google Shape;123;p11" descr="Picture 2">
            <a:extLst>
              <a:ext uri="{FF2B5EF4-FFF2-40B4-BE49-F238E27FC236}">
                <a16:creationId xmlns:a16="http://schemas.microsoft.com/office/drawing/2014/main" id="{FA2AA989-F4DC-4B4D-979A-D12714C91A66}"/>
              </a:ext>
            </a:extLst>
          </p:cNvPr>
          <p:cNvPicPr preferRelativeResize="0"/>
          <p:nvPr/>
        </p:nvPicPr>
        <p:blipFill rotWithShape="1">
          <a:blip r:embed="rId6">
            <a:alphaModFix/>
            <a:extLst>
              <a:ext uri="{BEBA8EAE-BF5A-486C-A8C5-ECC9F3942E4B}">
                <a14:imgProps xmlns:a14="http://schemas.microsoft.com/office/drawing/2010/main">
                  <a14:imgLayer r:embed="rId7">
                    <a14:imgEffect>
                      <a14:colorTemperature colorTemp="7200"/>
                    </a14:imgEffect>
                  </a14:imgLayer>
                </a14:imgProps>
              </a:ext>
            </a:extLst>
          </a:blip>
          <a:srcRect/>
          <a:stretch/>
        </p:blipFill>
        <p:spPr>
          <a:xfrm>
            <a:off x="3883719" y="3302131"/>
            <a:ext cx="16616563" cy="8883275"/>
          </a:xfrm>
          <a:prstGeom prst="rect">
            <a:avLst/>
          </a:prstGeom>
          <a:noFill/>
          <a:ln>
            <a:noFill/>
          </a:ln>
        </p:spPr>
      </p:pic>
      <p:sp>
        <p:nvSpPr>
          <p:cNvPr id="5" name="TextBox 4">
            <a:extLst>
              <a:ext uri="{FF2B5EF4-FFF2-40B4-BE49-F238E27FC236}">
                <a16:creationId xmlns:a16="http://schemas.microsoft.com/office/drawing/2014/main" id="{13E843B2-E05E-5049-9D3E-3A2A00D8E9A0}"/>
              </a:ext>
            </a:extLst>
          </p:cNvPr>
          <p:cNvSpPr txBox="1"/>
          <p:nvPr/>
        </p:nvSpPr>
        <p:spPr>
          <a:xfrm>
            <a:off x="17410397" y="13255928"/>
            <a:ext cx="695574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u="sng" dirty="0">
                <a:solidFill>
                  <a:schemeClr val="tx1"/>
                </a:solidFill>
                <a:sym typeface="Calibri"/>
              </a:rPr>
              <a:t>https://</a:t>
            </a:r>
            <a:r>
              <a:rPr lang="en-US" sz="1000" u="sng" dirty="0" err="1">
                <a:solidFill>
                  <a:schemeClr val="tx1"/>
                </a:solidFill>
                <a:sym typeface="Calibri"/>
              </a:rPr>
              <a:t>www.guttmacher.org</a:t>
            </a:r>
            <a:r>
              <a:rPr lang="en-US" sz="1000" u="sng" dirty="0">
                <a:solidFill>
                  <a:schemeClr val="tx1"/>
                </a:solidFill>
                <a:sym typeface="Calibri"/>
              </a:rPr>
              <a:t>/news-release/2015/use-long-acting-reversible-contraceptive-methods-continues-increase-united-states</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9828740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D65F01-2A11-AB4C-9C8F-594C21973757}"/>
              </a:ext>
            </a:extLst>
          </p:cNvPr>
          <p:cNvSpPr/>
          <p:nvPr/>
        </p:nvSpPr>
        <p:spPr>
          <a:xfrm>
            <a:off x="1502229" y="12377057"/>
            <a:ext cx="8490857" cy="10374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Rectangle 1">
            <a:extLst>
              <a:ext uri="{FF2B5EF4-FFF2-40B4-BE49-F238E27FC236}">
                <a16:creationId xmlns:a16="http://schemas.microsoft.com/office/drawing/2014/main" id="{89129CED-5D02-1847-AF61-E5FFFF567742}"/>
              </a:ext>
            </a:extLst>
          </p:cNvPr>
          <p:cNvSpPr/>
          <p:nvPr/>
        </p:nvSpPr>
        <p:spPr>
          <a:xfrm>
            <a:off x="3135086" y="0"/>
            <a:ext cx="9056914" cy="1371600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661814" y="3796416"/>
            <a:ext cx="5620060" cy="2247900"/>
          </a:xfrm>
          <a:prstGeom prst="rect">
            <a:avLst/>
          </a:prstGeom>
        </p:spPr>
        <p:txBody>
          <a:bodyPr>
            <a:normAutofit fontScale="90000"/>
          </a:bodyPr>
          <a:lstStyle/>
          <a:p>
            <a:r>
              <a:rPr lang="en-US" dirty="0"/>
              <a:t>Reproductive Autonomy</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661813" y="6413645"/>
            <a:ext cx="7317786" cy="30931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tx1"/>
                </a:solidFill>
                <a:latin typeface="Tw Cen MT" panose="020B0602020104020603" pitchFamily="34" charset="77"/>
              </a:rPr>
              <a:t>The power to decide and control birth control use, pregnancy, and childbearing</a:t>
            </a:r>
            <a:endParaRPr sz="4800" b="1" dirty="0">
              <a:solidFill>
                <a:schemeClr val="tx1"/>
              </a:solidFill>
              <a:latin typeface="Tw Cen MT" panose="020B0602020104020603" pitchFamily="34" charset="77"/>
            </a:endParaRPr>
          </a:p>
        </p:txBody>
      </p:sp>
      <p:pic>
        <p:nvPicPr>
          <p:cNvPr id="9" name="Google Shape;137;ge5f1ef3be4_0_0">
            <a:extLst>
              <a:ext uri="{FF2B5EF4-FFF2-40B4-BE49-F238E27FC236}">
                <a16:creationId xmlns:a16="http://schemas.microsoft.com/office/drawing/2014/main" id="{C9F642D1-54ED-CC49-ACDC-5D87B7883997}"/>
              </a:ext>
            </a:extLst>
          </p:cNvPr>
          <p:cNvPicPr preferRelativeResize="0"/>
          <p:nvPr/>
        </p:nvPicPr>
        <p:blipFill rotWithShape="1">
          <a:blip r:embed="rId3">
            <a:alphaModFix/>
          </a:blip>
          <a:srcRect l="9302" r="55570" b="34640"/>
          <a:stretch/>
        </p:blipFill>
        <p:spPr>
          <a:xfrm>
            <a:off x="7099360" y="4699605"/>
            <a:ext cx="5092640" cy="4625330"/>
          </a:xfrm>
          <a:prstGeom prst="rect">
            <a:avLst/>
          </a:prstGeom>
          <a:noFill/>
          <a:ln>
            <a:noFill/>
          </a:ln>
        </p:spPr>
      </p:pic>
      <p:pic>
        <p:nvPicPr>
          <p:cNvPr id="10" name="Google Shape;137;ge5f1ef3be4_0_0">
            <a:extLst>
              <a:ext uri="{FF2B5EF4-FFF2-40B4-BE49-F238E27FC236}">
                <a16:creationId xmlns:a16="http://schemas.microsoft.com/office/drawing/2014/main" id="{69C4C2E5-9B4F-5D44-933F-A5561B089B17}"/>
              </a:ext>
            </a:extLst>
          </p:cNvPr>
          <p:cNvPicPr preferRelativeResize="0"/>
          <p:nvPr/>
        </p:nvPicPr>
        <p:blipFill rotWithShape="1">
          <a:blip r:embed="rId3">
            <a:alphaModFix/>
          </a:blip>
          <a:srcRect l="45041" r="15801" b="38887"/>
          <a:stretch/>
        </p:blipFill>
        <p:spPr>
          <a:xfrm>
            <a:off x="4122501" y="1420039"/>
            <a:ext cx="5438898" cy="3799114"/>
          </a:xfrm>
          <a:prstGeom prst="rect">
            <a:avLst/>
          </a:prstGeom>
          <a:noFill/>
          <a:ln>
            <a:noFill/>
          </a:ln>
        </p:spPr>
      </p:pic>
      <p:pic>
        <p:nvPicPr>
          <p:cNvPr id="11" name="Google Shape;137;ge5f1ef3be4_0_0">
            <a:extLst>
              <a:ext uri="{FF2B5EF4-FFF2-40B4-BE49-F238E27FC236}">
                <a16:creationId xmlns:a16="http://schemas.microsoft.com/office/drawing/2014/main" id="{DFEF2B9F-1D3D-2842-841A-0340851F2881}"/>
              </a:ext>
            </a:extLst>
          </p:cNvPr>
          <p:cNvPicPr preferRelativeResize="0"/>
          <p:nvPr/>
        </p:nvPicPr>
        <p:blipFill rotWithShape="1">
          <a:blip r:embed="rId3">
            <a:alphaModFix/>
          </a:blip>
          <a:srcRect l="26744" t="71514" r="24864"/>
          <a:stretch/>
        </p:blipFill>
        <p:spPr>
          <a:xfrm>
            <a:off x="3887267" y="9406140"/>
            <a:ext cx="6721434" cy="1770884"/>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C9758E7-1B39-C045-A944-C8CDF9683143}"/>
                  </a:ext>
                </a:extLst>
              </p14:cNvPr>
              <p14:cNvContentPartPr/>
              <p14:nvPr/>
            </p14:nvContentPartPr>
            <p14:xfrm rot="10800000" flipV="1">
              <a:off x="12955892" y="6044317"/>
              <a:ext cx="5031904" cy="42798"/>
            </p14:xfrm>
          </p:contentPart>
        </mc:Choice>
        <mc:Fallback xmlns="">
          <p:pic>
            <p:nvPicPr>
              <p:cNvPr id="12" name="Ink 11">
                <a:extLst>
                  <a:ext uri="{FF2B5EF4-FFF2-40B4-BE49-F238E27FC236}">
                    <a16:creationId xmlns:a16="http://schemas.microsoft.com/office/drawing/2014/main" id="{4C9758E7-1B39-C045-A944-C8CDF9683143}"/>
                  </a:ext>
                </a:extLst>
              </p:cNvPr>
              <p:cNvPicPr/>
              <p:nvPr/>
            </p:nvPicPr>
            <p:blipFill>
              <a:blip r:embed="rId5"/>
              <a:stretch>
                <a:fillRect/>
              </a:stretch>
            </p:blipFill>
            <p:spPr>
              <a:xfrm rot="10800000" flipV="1">
                <a:off x="12797126" y="5885713"/>
                <a:ext cx="5349076" cy="359647"/>
              </a:xfrm>
              <a:prstGeom prst="rect">
                <a:avLst/>
              </a:prstGeom>
            </p:spPr>
          </p:pic>
        </mc:Fallback>
      </mc:AlternateContent>
      <p:pic>
        <p:nvPicPr>
          <p:cNvPr id="13" name="Picture 12">
            <a:extLst>
              <a:ext uri="{FF2B5EF4-FFF2-40B4-BE49-F238E27FC236}">
                <a16:creationId xmlns:a16="http://schemas.microsoft.com/office/drawing/2014/main" id="{6C9EBCDE-110F-6243-9180-33F48333CBED}"/>
              </a:ext>
            </a:extLst>
          </p:cNvPr>
          <p:cNvPicPr>
            <a:picLocks noChangeAspect="1"/>
          </p:cNvPicPr>
          <p:nvPr/>
        </p:nvPicPr>
        <p:blipFill rotWithShape="1">
          <a:blip r:embed="rId6">
            <a:duotone>
              <a:schemeClr val="accent1">
                <a:shade val="45000"/>
                <a:satMod val="135000"/>
              </a:schemeClr>
              <a:prstClr val="white"/>
            </a:duotone>
            <a:alphaModFix amt="20000"/>
            <a:extLst>
              <a:ext uri="{28A0092B-C50C-407E-A947-70E740481C1C}">
                <a14:useLocalDpi xmlns:a14="http://schemas.microsoft.com/office/drawing/2010/main" val="0"/>
              </a:ext>
            </a:extLst>
          </a:blip>
          <a:srcRect l="51089" r="3"/>
          <a:stretch/>
        </p:blipFill>
        <p:spPr>
          <a:xfrm flipH="1">
            <a:off x="5271436" y="0"/>
            <a:ext cx="6920564" cy="14150080"/>
          </a:xfrm>
          <a:prstGeom prst="rect">
            <a:avLst/>
          </a:prstGeom>
        </p:spPr>
      </p:pic>
      <p:sp>
        <p:nvSpPr>
          <p:cNvPr id="14" name="Rectangle 7">
            <a:extLst>
              <a:ext uri="{FF2B5EF4-FFF2-40B4-BE49-F238E27FC236}">
                <a16:creationId xmlns:a16="http://schemas.microsoft.com/office/drawing/2014/main" id="{BB92751C-9109-D24E-A3E7-7B2BC7ADB990}"/>
              </a:ext>
            </a:extLst>
          </p:cNvPr>
          <p:cNvSpPr txBox="1">
            <a:spLocks/>
          </p:cNvSpPr>
          <p:nvPr/>
        </p:nvSpPr>
        <p:spPr>
          <a:xfrm>
            <a:off x="376884" y="12926853"/>
            <a:ext cx="336844"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96A8B8-08DE-1842-9C25-7F3FCD6B3E8F}"/>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39000" contrast="57000"/>
                    </a14:imgEffect>
                  </a14:imgLayer>
                </a14:imgProps>
              </a:ext>
              <a:ext uri="{28A0092B-C50C-407E-A947-70E740481C1C}">
                <a14:useLocalDpi xmlns:a14="http://schemas.microsoft.com/office/drawing/2010/main" val="0"/>
              </a:ext>
            </a:extLst>
          </a:blip>
          <a:srcRect b="43750"/>
          <a:stretch/>
        </p:blipFill>
        <p:spPr>
          <a:xfrm>
            <a:off x="0" y="0"/>
            <a:ext cx="24384000" cy="12001507"/>
          </a:xfrm>
        </p:spPr>
      </p:pic>
      <p:sp>
        <p:nvSpPr>
          <p:cNvPr id="596"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10" name="Google Shape;143;gea39445049_0_0">
            <a:hlinkClick r:id="rId5"/>
            <a:extLst>
              <a:ext uri="{FF2B5EF4-FFF2-40B4-BE49-F238E27FC236}">
                <a16:creationId xmlns:a16="http://schemas.microsoft.com/office/drawing/2014/main" id="{7DDC42AF-DDD5-DE45-8413-4A000E712E8E}"/>
              </a:ext>
            </a:extLst>
          </p:cNvPr>
          <p:cNvPicPr preferRelativeResize="0"/>
          <p:nvPr/>
        </p:nvPicPr>
        <p:blipFill>
          <a:blip r:embed="rId6">
            <a:alphaModFix/>
          </a:blip>
          <a:stretch>
            <a:fillRect/>
          </a:stretch>
        </p:blipFill>
        <p:spPr>
          <a:xfrm>
            <a:off x="0" y="3634740"/>
            <a:ext cx="24384000" cy="8405836"/>
          </a:xfrm>
          <a:prstGeom prst="rect">
            <a:avLst/>
          </a:prstGeom>
          <a:noFill/>
          <a:ln>
            <a:noFill/>
          </a:ln>
        </p:spPr>
      </p:pic>
      <p:sp>
        <p:nvSpPr>
          <p:cNvPr id="600" name="Rectangle 10"/>
          <p:cNvSpPr/>
          <p:nvPr/>
        </p:nvSpPr>
        <p:spPr>
          <a:xfrm>
            <a:off x="7048488" y="0"/>
            <a:ext cx="10287000" cy="3634741"/>
          </a:xfrm>
          <a:prstGeom prst="rect">
            <a:avLst/>
          </a:prstGeom>
          <a:solidFill>
            <a:schemeClr val="bg2"/>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601" name="TextBox 11"/>
          <p:cNvSpPr txBox="1"/>
          <p:nvPr/>
        </p:nvSpPr>
        <p:spPr>
          <a:xfrm>
            <a:off x="8038898" y="382955"/>
            <a:ext cx="8306180" cy="258493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gn="ctr">
              <a:lnSpc>
                <a:spcPct val="150000"/>
              </a:lnSpc>
              <a:defRPr sz="2400"/>
            </a:lvl1pPr>
          </a:lstStyle>
          <a:p>
            <a:r>
              <a:rPr lang="en-US" sz="5600" b="1" dirty="0">
                <a:solidFill>
                  <a:schemeClr val="tx1"/>
                </a:solidFill>
                <a:latin typeface="Tw Cen MT" panose="020B0602020104020603" pitchFamily="34" charset="77"/>
              </a:rPr>
              <a:t>The Legacy of Puerto Rican Birth Control Trails</a:t>
            </a:r>
            <a:endParaRPr sz="5600" b="1" dirty="0">
              <a:solidFill>
                <a:schemeClr val="tx1"/>
              </a:solidFill>
              <a:latin typeface="Tw Cen MT" panose="020B0602020104020603" pitchFamily="34" charset="77"/>
            </a:endParaRPr>
          </a:p>
        </p:txBody>
      </p:sp>
      <p:sp>
        <p:nvSpPr>
          <p:cNvPr id="14" name="TextBox 13">
            <a:extLst>
              <a:ext uri="{FF2B5EF4-FFF2-40B4-BE49-F238E27FC236}">
                <a16:creationId xmlns:a16="http://schemas.microsoft.com/office/drawing/2014/main" id="{C32D0505-C15B-8D40-95A4-F7EE358EBED2}"/>
              </a:ext>
            </a:extLst>
          </p:cNvPr>
          <p:cNvSpPr txBox="1"/>
          <p:nvPr/>
        </p:nvSpPr>
        <p:spPr>
          <a:xfrm>
            <a:off x="17710067" y="13285739"/>
            <a:ext cx="8763990" cy="2752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3200" marR="203200">
              <a:lnSpc>
                <a:spcPct val="130000"/>
              </a:lnSpc>
              <a:spcBef>
                <a:spcPts val="4600"/>
              </a:spcBef>
              <a:spcAft>
                <a:spcPts val="2200"/>
              </a:spcAft>
            </a:pPr>
            <a:r>
              <a:rPr lang="en-US" sz="1000" dirty="0"/>
              <a:t>The teaching of birth control methods in Puerto Rico, 1960. (Credit: Hank Walker/The LIFE Picture Collection/Getty Images)</a:t>
            </a:r>
          </a:p>
        </p:txBody>
      </p:sp>
      <p:sp>
        <p:nvSpPr>
          <p:cNvPr id="8" name="Rectangle 7">
            <a:extLst>
              <a:ext uri="{FF2B5EF4-FFF2-40B4-BE49-F238E27FC236}">
                <a16:creationId xmlns:a16="http://schemas.microsoft.com/office/drawing/2014/main" id="{67924C4E-CE3F-0D40-9A3B-3280E47A10CA}"/>
              </a:ext>
            </a:extLst>
          </p:cNvPr>
          <p:cNvSpPr txBox="1">
            <a:spLocks/>
          </p:cNvSpPr>
          <p:nvPr/>
        </p:nvSpPr>
        <p:spPr>
          <a:xfrm>
            <a:off x="-146304" y="12930933"/>
            <a:ext cx="1415340"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1699</TotalTime>
  <Words>6839</Words>
  <Application>Microsoft Macintosh PowerPoint</Application>
  <PresentationFormat>Custom</PresentationFormat>
  <Paragraphs>549</Paragraphs>
  <Slides>48</Slides>
  <Notes>46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Helvetica Neue</vt:lpstr>
      <vt:lpstr>Times</vt:lpstr>
      <vt:lpstr>Tw Cen MT</vt:lpstr>
      <vt:lpstr>Office Theme</vt:lpstr>
      <vt:lpstr>LONG ACTING REVERSIBLE CONTRACEPTIVES</vt:lpstr>
      <vt:lpstr>LEARNING OBJECTIVES.</vt:lpstr>
      <vt:lpstr>BEDSIDER – “Does Getting an IUD Hurt?”</vt:lpstr>
      <vt:lpstr>What Helps Patients?</vt:lpstr>
      <vt:lpstr>PowerPoint Presentation</vt:lpstr>
      <vt:lpstr>One Year Failure Rates</vt:lpstr>
      <vt:lpstr>PowerPoint Presentation</vt:lpstr>
      <vt:lpstr>Reproductive Autonomy</vt:lpstr>
      <vt:lpstr>PowerPoint Presentation</vt:lpstr>
      <vt:lpstr>THE MEC</vt:lpstr>
      <vt:lpstr>PowerPoint Presentation</vt:lpstr>
      <vt:lpstr>PowerPoint Presentation</vt:lpstr>
      <vt:lpstr>There’s an App for That:</vt:lpstr>
      <vt:lpstr>Another Helpful App:</vt:lpstr>
      <vt:lpstr>Easy Set Up</vt:lpstr>
      <vt:lpstr>Easy Set Up</vt:lpstr>
      <vt:lpstr>Challenges with IUD Insertions</vt:lpstr>
      <vt:lpstr>Comfort Measures for Patients</vt:lpstr>
      <vt:lpstr>Position of the Uterus</vt:lpstr>
      <vt:lpstr>IUD Placement Tips</vt:lpstr>
      <vt:lpstr>Cannot   Find   Cervix</vt:lpstr>
      <vt:lpstr>Post C-Section Uterus</vt:lpstr>
      <vt:lpstr>PowerPoint Presentation</vt:lpstr>
      <vt:lpstr>OS Finders</vt:lpstr>
      <vt:lpstr>More Tips:</vt:lpstr>
      <vt:lpstr>Use Caution With</vt:lpstr>
      <vt:lpstr>Challenges for IUD Removal</vt:lpstr>
      <vt:lpstr>Ultrasound</vt:lpstr>
      <vt:lpstr>The Low-down on Low-down IUDS: Malposition and IUD Failure</vt:lpstr>
      <vt:lpstr>Malposition Stats and Risk Factors</vt:lpstr>
      <vt:lpstr>IUDs Move:</vt:lpstr>
      <vt:lpstr>Removal: Missing Strings</vt:lpstr>
      <vt:lpstr>Embedded IUD</vt:lpstr>
      <vt:lpstr>Contraceptive Implant</vt:lpstr>
      <vt:lpstr>Implant Insertion </vt:lpstr>
      <vt:lpstr>Removal: Pop Out Technique</vt:lpstr>
      <vt:lpstr>Removal Challenges</vt:lpstr>
      <vt:lpstr>Deep Insertion</vt:lpstr>
      <vt:lpstr>Removal of Deep Implant</vt:lpstr>
      <vt:lpstr>Removal of Deep Implant</vt:lpstr>
      <vt:lpstr>Removal of Deep Implant</vt:lpstr>
      <vt:lpstr>Implants Around the World</vt:lpstr>
      <vt:lpstr>Patient Centered Counseling</vt:lpstr>
      <vt:lpstr>RESOURCES: VIDEOS</vt:lpstr>
      <vt:lpstr>RESOURCES: PATIENT ED</vt:lpstr>
      <vt:lpstr>RESOURCES FOR CLINICIANS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54</cp:revision>
  <dcterms:modified xsi:type="dcterms:W3CDTF">2022-01-13T19:49:07Z</dcterms:modified>
</cp:coreProperties>
</file>