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3.xml" ContentType="application/inkml+xml"/>
  <Override PartName="/ppt/notesSlides/notesSlide12.xml" ContentType="application/vnd.openxmlformats-officedocument.presentationml.notesSlide+xml"/>
  <Override PartName="/ppt/ink/ink4.xml" ContentType="application/inkml+xml"/>
  <Override PartName="/ppt/notesSlides/notesSlide13.xml" ContentType="application/vnd.openxmlformats-officedocument.presentationml.notesSlide+xml"/>
  <Override PartName="/ppt/ink/ink5.xml" ContentType="application/inkml+xml"/>
  <Override PartName="/ppt/notesSlides/notesSlide14.xml" ContentType="application/vnd.openxmlformats-officedocument.presentationml.notesSlide+xml"/>
  <Override PartName="/ppt/ink/ink6.xml" ContentType="application/inkml+xml"/>
  <Override PartName="/ppt/notesSlides/notesSlide15.xml" ContentType="application/vnd.openxmlformats-officedocument.presentationml.notesSlide+xml"/>
  <Override PartName="/ppt/ink/ink7.xml" ContentType="application/inkml+xml"/>
  <Override PartName="/ppt/notesSlides/notesSlide16.xml" ContentType="application/vnd.openxmlformats-officedocument.presentationml.notesSlide+xml"/>
  <Override PartName="/ppt/ink/ink8.xml" ContentType="application/inkml+xml"/>
  <Override PartName="/ppt/notesSlides/notesSlide17.xml" ContentType="application/vnd.openxmlformats-officedocument.presentationml.notesSlide+xml"/>
  <Override PartName="/ppt/ink/ink9.xml" ContentType="application/inkml+xml"/>
  <Override PartName="/ppt/notesSlides/notesSlide18.xml" ContentType="application/vnd.openxmlformats-officedocument.presentationml.notesSlide+xml"/>
  <Override PartName="/ppt/ink/ink10.xml" ContentType="application/inkml+xml"/>
  <Override PartName="/ppt/notesSlides/notesSlide19.xml" ContentType="application/vnd.openxmlformats-officedocument.presentationml.notesSlide+xml"/>
  <Override PartName="/ppt/ink/ink11.xml" ContentType="application/inkml+xml"/>
  <Override PartName="/ppt/notesSlides/notesSlide20.xml" ContentType="application/vnd.openxmlformats-officedocument.presentationml.notesSlide+xml"/>
  <Override PartName="/ppt/ink/ink12.xml" ContentType="application/inkml+xml"/>
  <Override PartName="/ppt/notesSlides/notesSlide21.xml" ContentType="application/vnd.openxmlformats-officedocument.presentationml.notesSlide+xml"/>
  <Override PartName="/ppt/ink/ink13.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4.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5.xml" ContentType="application/inkml+xml"/>
  <Override PartName="/ppt/notesSlides/notesSlide27.xml" ContentType="application/vnd.openxmlformats-officedocument.presentationml.notesSlide+xml"/>
  <Override PartName="/ppt/ink/ink16.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7.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8.xml" ContentType="application/inkml+xml"/>
  <Override PartName="/ppt/notesSlides/notesSlide32.xml" ContentType="application/vnd.openxmlformats-officedocument.presentationml.notesSlide+xml"/>
  <Override PartName="/ppt/ink/ink19.xml" ContentType="application/inkml+xml"/>
  <Override PartName="/ppt/notesSlides/notesSlide33.xml" ContentType="application/vnd.openxmlformats-officedocument.presentationml.notesSlide+xml"/>
  <Override PartName="/ppt/ink/ink20.xml" ContentType="application/inkml+xml"/>
  <Override PartName="/ppt/notesSlides/notesSlide34.xml" ContentType="application/vnd.openxmlformats-officedocument.presentationml.notesSlide+xml"/>
  <Override PartName="/ppt/ink/ink21.xml" ContentType="application/inkml+xml"/>
  <Override PartName="/ppt/notesSlides/notesSlide35.xml" ContentType="application/vnd.openxmlformats-officedocument.presentationml.notesSlide+xml"/>
  <Override PartName="/ppt/ink/ink22.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23.xml" ContentType="application/inkml+xml"/>
  <Override PartName="/ppt/notesSlides/notesSlide39.xml" ContentType="application/vnd.openxmlformats-officedocument.presentationml.notesSlide+xml"/>
  <Override PartName="/ppt/ink/ink24.xml" ContentType="application/inkml+xml"/>
  <Override PartName="/ppt/notesSlides/notesSlide40.xml" ContentType="application/vnd.openxmlformats-officedocument.presentationml.notesSlide+xml"/>
  <Override PartName="/ppt/ink/ink25.xml" ContentType="application/inkml+xml"/>
  <Override PartName="/ppt/ink/ink2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7" r:id="rId3"/>
    <p:sldId id="341" r:id="rId4"/>
    <p:sldId id="431" r:id="rId5"/>
    <p:sldId id="432" r:id="rId6"/>
    <p:sldId id="330" r:id="rId7"/>
    <p:sldId id="344" r:id="rId8"/>
    <p:sldId id="428" r:id="rId9"/>
    <p:sldId id="429" r:id="rId10"/>
    <p:sldId id="422" r:id="rId11"/>
    <p:sldId id="423" r:id="rId12"/>
    <p:sldId id="433" r:id="rId13"/>
    <p:sldId id="434" r:id="rId14"/>
    <p:sldId id="298" r:id="rId15"/>
    <p:sldId id="435" r:id="rId16"/>
    <p:sldId id="430" r:id="rId17"/>
    <p:sldId id="436" r:id="rId18"/>
    <p:sldId id="374" r:id="rId19"/>
    <p:sldId id="375" r:id="rId20"/>
    <p:sldId id="425" r:id="rId21"/>
    <p:sldId id="437" r:id="rId22"/>
    <p:sldId id="426" r:id="rId23"/>
    <p:sldId id="379" r:id="rId24"/>
    <p:sldId id="380" r:id="rId25"/>
    <p:sldId id="381" r:id="rId26"/>
    <p:sldId id="382" r:id="rId27"/>
    <p:sldId id="438" r:id="rId28"/>
    <p:sldId id="427" r:id="rId29"/>
    <p:sldId id="424" r:id="rId30"/>
    <p:sldId id="439" r:id="rId31"/>
    <p:sldId id="440" r:id="rId32"/>
    <p:sldId id="441" r:id="rId33"/>
    <p:sldId id="442" r:id="rId34"/>
    <p:sldId id="366" r:id="rId35"/>
    <p:sldId id="390" r:id="rId36"/>
    <p:sldId id="443" r:id="rId37"/>
    <p:sldId id="444" r:id="rId38"/>
    <p:sldId id="445" r:id="rId39"/>
    <p:sldId id="394" r:id="rId40"/>
    <p:sldId id="395" r:id="rId41"/>
    <p:sldId id="288" r:id="rId42"/>
    <p:sldId id="285"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B6F"/>
    <a:srgbClr val="30769B"/>
    <a:srgbClr val="B0B938"/>
    <a:srgbClr val="EBCB38"/>
    <a:srgbClr val="EB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70984"/>
  </p:normalViewPr>
  <p:slideViewPr>
    <p:cSldViewPr snapToGrid="0" snapToObjects="1">
      <p:cViewPr varScale="1">
        <p:scale>
          <a:sx n="34" d="100"/>
          <a:sy n="34" d="100"/>
        </p:scale>
        <p:origin x="108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6T00:11:06.961"/>
    </inkml:context>
    <inkml:brush xml:id="br0">
      <inkml:brushProperty name="width" value="0.88194" units="cm"/>
      <inkml:brushProperty name="height" value="0.88194" units="cm"/>
      <inkml:brushProperty name="color" value="#DF5B1F"/>
    </inkml:brush>
  </inkml:definitions>
  <inkml:trace contextRef="#ctx0" brushRef="#br0">2 18 8027,'140'8'0,"0"2"0,-2 0 0,2 0 0,-12-4 0,0 2 0,-2-2 0,0-2 0,-4 0 0,2 0 0,-2-2 0,0 0 0,2 0 0,0 0 0,0 2 0,2-4 0,8 4 0,0-2 0,2 0 0,0 2-454,8-2 1,0 0 0,2 0 0,2 0 0,-22 0 0,0 0 0,2-2 0,2 2 0,2-2 453,-10 2 0,0-2 0,4 2 0,0-2 0,2 0 0,0 0 0,10 0 0,2 0 0,2 0 0,2 0 0,2 0 0,2 0-127,-6 2 1,2-2 0,2 0 0,2 0 0,0 0-1,2 2 1,-2-2 0,-14 0 0,-2 0 0,2 0-1,0 0 1,0 0 0,0 0 0,0 0 0,0 0 126,2 0 0,0 0 0,0 2 0,0-2 0,2 0 0,-2 0 0,0-2 0,0 2 0,0 0 0,0 0 0,0 0 0,0-2 0,0 2 0,0 0 0,0-2 0,0 2-40,-2 0 1,2-2 0,0 0 0,0 2 0,-2 0 0,2-2-1,-2 2 1,-2-2 0,16 0 0,-2 0 0,-2 0 0,2 0-1,-2 0 1,-2 0 0,-2 0 39,-8 0 0,-4-2 0,0 2 0,0 0 0,0 0 0,0 0 0,0-2 0,4 2 0,4 0 0,-2 0 0,0 0 0,0-2 0,-2 2 0,-2 0-72,10 0 0,-2 0 0,-2 0 1,0 0-1,-4 0 0,0-2 1,16 0-1,-4 0 0,-2-2 1,0 0-1,0 0 0,-4 0 1,2 0-1,-2-2 0,2 0 1,-2 2-1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22:36:02.194"/>
    </inkml:context>
    <inkml:brush xml:id="br0">
      <inkml:brushProperty name="width" value="0.88194" units="cm"/>
      <inkml:brushProperty name="height" value="0.88194" units="cm"/>
      <inkml:brushProperty name="color" value="#F6630D"/>
    </inkml:brush>
  </inkml:definitions>
  <inkml:trace contextRef="#ctx0" brushRef="#br0">1 152 8027,'187'-14'0,"1"2"0,1 0 0,-2 0 0,-14 2 0,-2 2 0,-1 0 0,-1 2 0,-1 0 0,-5 2 0,2 2 0,1-2 0,1 0 0,-2 2 0,2 0 0,4 0 0,7-2 0,2 0 0,4 2 0,-1-2-454,10 2 1,2-2 0,2 2 0,3 0 0,-31 0 0,2 0 0,1 0 0,3 0 0,3 0 453,-15 0 0,3 2 0,1 0 0,4 0 0,-1-2 0,5 2 0,10 0 0,4 0 0,2 0 0,2 0 0,4 0 0,1 0-127,-7 0 1,4-2 0,1 2 0,3-2 0,1 2-1,2 0 1,-2 0 0,-22 0 0,1 0 0,1-2-1,0 2 1,0 0 0,1 0 0,-1 0 0,0 0 126,4 0 0,0 0 0,-1 0 0,-1 0 0,4 0 0,-3 0 0,-1 0 0,4 0 0,-5 0 0,3 2 0,-2-2 0,2 0 0,-1 2 0,-1-2 0,2 2 0,-2-2-40,-1 2 1,3-2 0,-2 2 0,2 0 0,-3-2 0,1 2-1,-2 0 1,-2 0 0,21 0 0,-3 0 0,-1 0 0,0 0-1,-1 2 1,-3-2 0,-1 2 39,-14-2 0,-2 2 0,-1-2 0,-2 2 0,1-2 0,-1 2 0,4-2 0,3 2 0,2-2 0,2 2 0,-2-2 0,0 2 0,-2-2 0,-2 2-72,12-2 0,-3 2 0,-1-2 1,-2 2-1,-2-2 0,-2 2 1,18 2-1,-1 0 0,-4 0 1,0 0-1,0 2 0,-4 2 1,1-2-1,-1 2 0,0-2 1,1 0-1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B0B938"/>
    </inkml:brush>
  </inkml:definitions>
  <inkml:trace contextRef="#ctx0" brushRef="#br0">2 16 8027,'218'8'0,"2"0"0,-2 0 0,0 0 0,-16-2 0,-4 0 0,0 0 0,0-2 0,-6 0 0,0-2 0,0 0 0,0 2 0,2-2 0,0-2 0,2 2 0,0 0 0,12 0 0,2 2 0,4-2 0,0 0-454,10 0 1,4 0 0,0-2 0,4 2 0,-34 0 0,0 0 0,2-2 0,4 2 0,2 0 453,-14-2 0,0 0 0,4 0 0,2 2 0,0-2 0,4 0 0,16 0 0,2 0 0,2 0 0,2 0 0,4 0 0,4 0-127,-10 0 1,4 0 0,4 2 0,2-2 0,0 0-1,2 0 1,0 2 0,-28-2 0,4 0 0,-2 0-1,2 0 1,0 0 0,0 0 0,0 0 0,0 0 126,4 0 0,-2 0 0,2 0 0,0 0 0,0 0 0,0 0 0,0 0 0,0 0 0,-2 0 0,2 0 0,-2-2 0,2 2 0,-2 0 0,0-2 0,2 2 0,-2 0-40,0-2 1,0 2 0,2 0 0,-2-2 0,0 2 0,-2-2-1,2 2 1,-4-2 0,22 2 0,-2-2 0,0 0 0,-2 0-1,0 0 1,-4 0 0,0 0 39,-18 0 0,0 0 0,-4 0 0,0 0 0,-2 0 0,2 0 0,4 0 0,4 0 0,2 0 0,0-2 0,0 2 0,0 2 0,-2-4 0,-6 2-72,18 0 0,-4 0 0,-2 2 1,-2-2-1,-2-2 0,-4 2 1,24-2-1,-4 2 0,-4-4 1,0 2-1,0-2 0,-4 0 1,0 0-1,0 0 0,0 0 1,0 0-1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DF5B1F"/>
    </inkml:brush>
  </inkml:definitions>
  <inkml:trace contextRef="#ctx0" brushRef="#br0">2 16 8027,'156'8'0,"2"0"0,-2 0 0,0 0 0,-12-2 0,-2 0 0,0 0 0,0-2 0,-5 0 0,1-2 0,-1 0 0,0 2 0,2-2 0,0-2 0,2 2 0,-1 0 0,9 0 0,1 2 0,3-2 0,1 0-454,6 0 1,3 0 0,0-2 0,3 2 0,-24 0 0,0 0 0,1-2 0,3 2 0,2 0 453,-11-2 0,1 0 0,2 0 0,2 2 0,-1-2 0,4 0 0,11 0 0,2 0 0,1 0 0,1 0 0,3 0 0,3 0-127,-7 0 1,3 0 0,3 2 0,1-2 0,0 0-1,1 0 1,1 2 0,-21-2 0,4 0 0,-2 0-1,1 0 1,0 0 0,1 0 0,-1 0 0,0 0 126,4 0 0,-3 0 0,3 0 0,-1 0 0,0 0 0,0 0 0,0 0 0,1 0 0,-3 0 0,3 0 0,-3-2 0,3 2 0,-3 0 0,1-2 0,1 2 0,-1 0-40,0-2 1,0 2 0,1 0 0,-1-2 0,0 2 0,-2-2-1,2 2 1,-3-2 0,15 2 0,-1-2 0,1 0 0,-3 0-1,1 0 1,-3 0 0,0 0 39,-13 0 0,0 0 0,-3 0 0,1 0 0,-3 0 0,3 0 0,2 0 0,3 0 0,1 0 0,0-2 0,1 2 0,-1 2 0,-1-4 0,-5 2-72,14 0 0,-3 0 0,-2 2 1,-1-2-1,-2-2 0,-3 2 1,18-2-1,-3 2 0,-3-4 1,0 2-1,0-2 0,-3 0 1,0 0-1,0 0 0,0 0 1,0 0-1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8027,'447'12'0,"0"1"0,0 0 0,0 0 0,-36-4 0,-4 0 0,-1-1 0,-2-1 0,-10-2 0,-2 0 0,0-2 0,2 0 0,2 0 0,1 0 0,2 0 0,5-1 0,21 2 0,6-1 0,4 1 0,2-1-454,25 0 1,-1 0 0,8 0 0,7-1 0,-75 1 0,6-1 0,4 0 0,4 0 0,8-1 453,-33 0 0,4 0 0,5 0 0,7-1 0,3 1 0,2-1 0,34 0 0,4 1 0,6-1 0,4 0 0,7 0 0,10 0-127,-22 1 1,8-1 0,7 1 0,6-1 0,1 1-1,3 0 1,-3-1 0,-51 0 0,1 0 0,1 1-1,1-1 1,3 0 0,-1 0 0,0 0 0,0 0 126,6 0 0,-1 0 0,2 1 0,1-1 0,-1 0 0,1 0 0,-1-1 0,-2 1 0,3 0 0,-3-1 0,0 1 0,2-1 0,-2 0 0,0 0 0,0 0 0,1 0-40,-4 0 1,3 0 0,0-1 0,0 1 0,-2 0 0,0-1-1,-3 1 1,-4-1 0,45 0 0,-5-1 0,0 1 0,-2-1-1,-2 0 1,-8 0 0,-2 0 39,-31 0 0,-8 0 0,-2 0 0,-2 0 0,-1-1 0,1 1 0,4 0 0,13 0 0,4-1 0,0 1 0,3 0 0,-5 0 0,-5-1 0,-7 1-72,31 0 0,-2 1 0,-8-1 1,-4 0-1,-5 0 0,-5-1 1,46-2-1,-6 0 0,-6-1 1,-5 0-1,2-1 0,-7-1 1,-2 0-1,0 0 0,2-1 1,-2 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B0B938"/>
    </inkml:brush>
  </inkml:definitions>
  <inkml:trace contextRef="#ctx0" brushRef="#br0">2 16 8027,'201'8'0,"1"0"0,-1 0 0,0 0 0,-16-2 0,-2 0 0,-1 0 0,0-2 0,-5 0 0,0-2 0,-1 0 0,1 2 0,2-2 0,-1-2 0,3 2 0,-1 0 0,12 0 0,1 2 0,4-2 0,0 0-454,9 0 1,4 0 0,0-2 0,3 2 0,-30 0 0,-1 0 0,2-2 0,4 2 0,1 0 453,-12-2 0,0 0 0,3 0 0,2 2 0,1-2 0,3 0 0,14 0 0,3 0 0,1 0 0,2 0 0,4 0 0,4 0-127,-10 0 1,4 0 0,4 2 0,1-2 0,1 0-1,1 0 1,1 2 0,-27-2 0,5 0 0,-3 0-1,2 0 1,1 0 0,-1 0 0,0 0 0,1 0 126,3 0 0,-2 0 0,2 0 0,0 0 0,0 0 0,0 0 0,0 0 0,0 0 0,-2 0 0,2 0 0,-2-2 0,2 2 0,-2 0 0,0-2 0,2 2 0,-2 0-40,1-2 1,-1 2 0,2 0 0,-2-2 0,0 2 0,-2-2-1,2 2 1,-3-2 0,20 2 0,-3-2 0,1 0 0,-2 0-1,0 0 1,-3 0 0,-1 0 39,-16 0 0,0 0 0,-4 0 0,0 0 0,-2 0 0,2 0 0,4 0 0,3 0 0,3 0 0,-1-2 0,0 2 0,1 2 0,-3-4 0,-5 2-72,17 0 0,-5 0 0,-1 2 1,-2-2-1,-1-2 0,-5 2 1,23-2-1,-4 2 0,-4-4 1,1 2-1,-1-2 0,-3 0 1,0 0-1,-1 0 0,1 0 1,0 0-1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8027,'154'-14'0,"0"2"0,1 0 0,-1 0 0,-12 2 0,-2 2 0,0 0 0,-1 2 0,-1 0 0,-4 2 0,2 2 0,-1-2 0,3 0 0,-3 2 0,3 0 0,2 0 0,6-2 0,2 0 0,3 2 0,0-2-454,7 2 1,2-2 0,2 2 0,2 0 0,-25 0 0,1 0 0,2 0 0,1 0 0,4 0 453,-13 0 0,2 2 0,1 0 0,3 0 0,1-2 0,2 2 0,9 0 0,4 0 0,1 0 0,1 0 0,4 0 0,1 0-127,-7 0 1,4-2 0,2 2 0,1-2 0,1 2-1,2 0 1,-1 0 0,-19 0 0,0 0 0,2-2-1,0 2 1,0 0 0,1 0 0,-1 0 0,0 0 126,3 0 0,0 0 0,-1 0 0,0 0 0,2 0 0,-1 0 0,-2 0 0,4 0 0,-4 0 0,2 2 0,-2-2 0,2 0 0,0 2 0,-2-2 0,2 2 0,-1-2-40,-1 2 1,2-2 0,-2 2 0,2 0 0,-1-2 0,-1 2-1,-1 0 1,-2 0 0,17 0 0,-2 0 0,-1 0 0,0 0-1,0 2 1,-3-2 0,-1 2 39,-12-2 0,0 2 0,-3-2 0,0 2 0,1-2 0,-2 2 0,3-2 0,4 2 0,0-2 0,3 2 0,-2-2 0,-1 2 0,0-2 0,-2 2-72,9-2 0,-2 2 0,-1-2 1,-2 2-1,-1-2 0,-2 2 1,16 2-1,-2 0 0,-3 0 1,0 0-1,-1 2 0,-2 2 1,0-2-1,0 2 0,0-2 1,0 0-1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8027,'158'-14'0,"1"2"0,1 0 0,-2 0 0,-12 2 0,-2 2 0,1 0 0,-3 2 0,0 0 0,-4 2 0,2 2 0,-1-2 0,3 0 0,-3 2 0,3 0 0,2 0 0,7-2 0,1 0 0,3 2 0,0-2-454,8 2 1,2-2 0,1 2 0,3 0 0,-26 0 0,1 0 0,2 0 0,2 0 0,2 0 453,-12 0 0,2 2 0,1 0 0,4 0 0,-1-2 0,4 2 0,8 0 0,4 0 0,2 0 0,1 0 0,3 0 0,1 0-127,-5 0 1,2-2 0,3 2 0,0-2 0,2 2-1,2 0 1,-2 0 0,-18 0 0,0 0 0,1-2-1,0 2 1,0 0 0,2 0 0,-2 0 0,0 0 126,3 0 0,0 0 0,1 0 0,-3 0 0,4 0 0,-2 0 0,-1 0 0,3 0 0,-3 0 0,1 2 0,-1-2 0,1 0 0,0 2 0,-1-2 0,1 2 0,-1-2-40,-1 2 1,3-2 0,-3 2 0,3 0 0,-3-2 0,1 2-1,-2 0 1,-1 0 0,16 0 0,-1 0 0,-1 0 0,-1 0-1,1 2 1,-4-2 0,-1 2 39,-11-2 0,-1 2 0,-2-2 0,-2 2 0,2-2 0,-2 2 0,4-2 0,3 2 0,1-2 0,1 2 0,0-2 0,-1 2 0,-2-2 0,-1 2-72,10-2 0,-3 2 0,0-2 1,-3 2-1,-1-2 0,-1 2 1,15 2-1,-1 0 0,-4 0 1,1 0-1,-1 2 0,-3 2 1,1-2-1,-1 2 0,0-2 1,1 0-1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B0B938"/>
    </inkml:brush>
  </inkml:definitions>
  <inkml:trace contextRef="#ctx0" brushRef="#br0">2 16 8027,'235'8'0,"1"0"0,-2 0 0,1 0 0,-20-2 0,-2 0 0,-1 0 0,2-2 0,-8 0 0,1-2 0,-3 0 0,3 2 0,1-2 0,0-2 0,4 2 0,-2 0 0,14 0 0,0 2 0,5-2 0,2 0-454,9 0 1,5 0 0,0-2 0,4 2 0,-36 0 0,1 0 0,-1-2 0,6 2 0,3 0 453,-15-2 0,-1 0 0,4 0 0,4 2 0,-4-2 0,8 0 0,15 0 0,5 0 0,0 0 0,2 0 0,5 0 0,3 0-127,-8 0 1,2 0 0,6 2 0,1-2 0,-1 0-1,4 0 1,0 2 0,-31-2 0,5 0 0,-3 0-1,1 0 1,2 0 0,0 0 0,0 0 0,-2 0 126,7 0 0,-4 0 0,4 0 0,-2 0 0,1 0 0,-1 0 0,0 0 0,2 0 0,-3 0 0,3 0 0,-6-2 0,6 2 0,-3 0 0,-1-2 0,3 2 0,-3 0-40,2-2 1,-1 2 0,1 0 0,-1-2 0,1 2 0,-5-2-1,5 2 1,-7-2 0,25 2 0,-2-2 0,0 0 0,-3 0-1,1 0 1,-5 0 0,2 0 39,-22 0 0,1 0 0,-5 0 0,3 0 0,-6 0 0,5 0 0,2 0 0,6 0 0,2 0 0,-2-2 0,4 2 0,-4 2 0,0-4 0,-9 2-72,23 0 0,-5 0 0,-4 2 1,-2-2-1,-1-2 0,-5 2 1,25-2-1,-2 2 0,-6-4 1,0 2-1,1-2 0,-6 0 1,2 0-1,-1 0 0,1 0 1,-3 0-1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8027,'145'-14'0,"0"2"0,1 0 0,-1 0 0,-11 2 0,-2 2 0,0 0 0,-1 2 0,-2 0 0,-2 2 0,1 2 0,0-2 0,1 0 0,-1 2 0,1 0 0,3 0 0,6-2 0,2 0 0,2 2 0,0-2-454,7 2 1,2-2 0,1 2 0,3 0 0,-25 0 0,3 0 0,0 0 0,2 0 0,3 0 453,-12 0 0,2 2 0,2 0 0,2 0 0,0-2 0,3 2 0,9 0 0,2 0 0,2 0 0,1 0 0,3 0 0,2 0-127,-7 0 1,4-2 0,1 2 0,2-2 0,1 2-1,1 0 1,-1 0 0,-17 0 0,0 0 0,1-2-1,0 2 1,0 0 0,2 0 0,-2 0 0,1 0 126,2 0 0,0 0 0,0 0 0,-1 0 0,2 0 0,-1 0 0,-1 0 0,3 0 0,-4 0 0,2 2 0,-1-2 0,1 0 0,0 2 0,-1-2 0,1 2 0,-1-2-40,0 2 1,1-2 0,-2 2 0,3 0 0,-3-2 0,1 2-1,-2 0 1,-1 0 0,16 0 0,-2 0 0,-2 0 0,1 0-1,0 2 1,-4-2 0,0 2 39,-11-2 0,-1 2 0,-1-2 0,-2 2 0,2-2 0,-2 2 0,3-2 0,3 2 0,1-2 0,2 2 0,-2-2 0,0 2 0,-1-2 0,-1 2-72,7-2 0,0 2 0,-2-2 1,-1 2-1,-2-2 0,-1 2 1,14 2-1,-1 0 0,-3 0 1,-1 0-1,1 2 0,-3 2 1,0-2-1,0 2 0,0-2 1,0 0-1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3T17:54:43.413"/>
    </inkml:context>
    <inkml:brush xml:id="br0">
      <inkml:brushProperty name="width" value="0.88194" units="cm"/>
      <inkml:brushProperty name="height" value="0.88194" units="cm"/>
      <inkml:brushProperty name="color" value="#DF5B1F"/>
    </inkml:brush>
  </inkml:definitions>
  <inkml:trace contextRef="#ctx0" brushRef="#br0">2 16 8027,'268'8'0,"2"0"0,-3 0 0,1 0 0,-20-2 0,-5 0 0,0 0 0,0-2 0,-8 0 0,1-2 0,0 0 0,-1 2 0,3-2 0,0-2 0,3 2 0,-1 0 0,16 0 0,2 2 0,4-2 0,1 0-454,12 0 1,5 0 0,-1-2 0,6 2 0,-42 0 0,0 0 0,3-2 0,4 2 0,3 0 453,-18-2 0,1 0 0,5 0 0,2 2 0,0-2 0,5 0 0,19 0 0,3 0 0,3 0 0,2 0 0,4 0 0,6 0-127,-12 0 1,4 0 0,5 2 0,3-2 0,0 0-1,2 0 1,0 2 0,-34-2 0,5 0 0,-3 0-1,3 0 1,-1 0 0,1 0 0,0 0 0,0 0 126,4 0 0,-2 0 0,3 0 0,0 0 0,-1 0 0,1 0 0,0 0 0,-1 0 0,-2 0 0,3 0 0,-3-2 0,3 2 0,-3 0 0,0-2 0,3 2 0,-3 0-40,0-2 1,1 2 0,1 0 0,-2-2 0,1 2 0,-4-2-1,4 2 1,-6-2 0,27 2 0,-2-2 0,0 0 0,-3 0-1,0 0 1,-4 0 0,-1 0 39,-21 0 0,-1 0 0,-4 0 0,-1 0 0,-2 0 0,3 0 0,4 0 0,5 0 0,3 0 0,0-2 0,-1 2 0,1 2 0,-3-4 0,-7 2-72,22 0 0,-5 0 0,-2 2 1,-3-2-1,-2-2 0,-5 2 1,29-2-1,-4 2 0,-6-4 1,0 2-1,1-2 0,-6 0 1,1 0-1,0 0 0,-1 0 1,1 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8027,'231'-17'0,"-2"1"0,2 0 0,-1-1 0,-18 5 0,-2 0 0,-2 2 0,0 1 0,-4 2 0,-2 2 0,-1 1 0,2-1 0,1 1 0,0 1 0,1 0 0,4-1 0,10 0 0,3-1 0,1 1 0,4 0-454,9 0 1,3 0 0,2 1 0,4-1 0,-38 1 0,2 1 0,2-1 0,4 0 0,3 1 453,-18 1 0,3 0 0,3 0 0,2 1 0,3-1 0,1 1 0,17-1 0,3 1 0,2 0 0,2 0 0,5-1 0,3 1-127,-10 0 1,4-1 0,3 0 0,4 0 0,0 1-1,1-1 1,0 0 0,-27 1 0,0 0 0,2-1-1,-1 1 1,1 0 0,1 0 0,-1 0 0,1 0 126,2 0 0,0-1 0,2 1 0,-2 0 0,2 0 0,-1 0 0,0 0 0,1 1 0,-2-1 0,0 1 0,1 0 0,-1 0 0,0 0 0,1 0 0,-1 0 0,-1 1-40,1-1 1,0 1 0,0-1 0,0 1 0,-1 0 0,0 0-1,-2 0 1,-2 0 0,24 1 0,-3 0 0,0 0 0,-1 1-1,-1-1 1,-4 1 0,-1 0 39,-17 0 0,-3 0 0,-1 0 0,-2 0 0,0 0 0,1 0 0,2 1 0,6-1 0,2 0 0,1 0 0,0 0 0,-1 0 0,-2 0 0,-5 0-72,17 0 0,-3 0 0,-3-1 1,-2 1-1,-2 0 0,-4 1 1,25 2-1,-4 1 0,-3 1 1,-1 0-1,0 1 0,-5 2 1,0 0-1,1 0 0,0-1 1,-1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6T00:27:46.989"/>
    </inkml:context>
    <inkml:brush xml:id="br0">
      <inkml:brushProperty name="width" value="0.88194" units="cm"/>
      <inkml:brushProperty name="height" value="0.88194" units="cm"/>
      <inkml:brushProperty name="color" value="#F6630D"/>
    </inkml:brush>
  </inkml:definitions>
  <inkml:trace contextRef="#ctx0" brushRef="#br0">1 184 8027,'179'-15'0,"-1"0"0,2 0 0,-2 0 0,-13 4 0,-3 0 0,1 2 0,-1 1 0,-6 2 0,2 1 0,-1 1 0,0 0 0,2 1 0,-1-1 0,2 1 0,1 0 0,9-1 0,3 0 0,1 0 0,1 0-454,10 0 1,0 1 0,2 0 0,3 0 0,-29 0 0,1 1 0,3-1 0,1 1 0,3 0 453,-14 1 0,4 0 0,1 0 0,1 1 0,3-1 0,2 1 0,11 0 0,3-1 0,1 1 0,3 0 0,3 0 0,2-1-127,-7 1 1,3-1 0,3 1 0,1-1 0,2 0-1,1 1 1,-2-1 0,-20 1 0,-1 0 0,3-1-1,0 1 1,-1 0 0,1 0 0,1 0 0,-2 0 126,4 0 0,-1-1 0,1 1 0,0 0 0,-1 0 0,1 0 0,0 0 0,0 1 0,-1-1 0,1 1 0,-1 0 0,0-1 0,0 1 0,0 1 0,1-1 0,-1 0-40,0 0 1,0 1 0,-1-1 0,1 1 0,0-1 0,-2 1-1,1 0 1,-3 0 0,18 1 0,-1-1 0,0 1 0,-2 1-1,-1-1 1,-2 0 0,-1 1 39,-14-1 0,0 1 0,-3 0 0,-1 0 0,1-1 0,-1 1 0,3 0 0,4 0 0,2 0 0,0-1 0,0 1 0,0 0 0,-3 0 0,-2-1-72,12 1 0,-2-1 0,-2 0 1,-1 0-1,-3 1 0,-2 1 1,19 2-1,-3 0 0,-3 1 1,0 0-1,-1 1 0,-2 2 1,-1 0-1,1 0 0,-2-1 1,2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8027,'178'-14'0,"1"2"0,1 0 0,-2 0 0,-13 2 0,-2 2 0,-1 0 0,-1 2 0,-2 0 0,-3 2 0,1 2 0,1-2 0,1 0 0,-2 2 0,3 0 0,2 0 0,8-2 0,1 0 0,4 2 0,0-2-454,9 2 1,1-2 0,2 2 0,4 0 0,-30 0 0,2 0 0,1 0 0,2 0 0,4 0 453,-14 0 0,1 2 0,2 0 0,4 0 0,0-2 0,3 2 0,10 0 0,5 0 0,1 0 0,1 0 0,4 0 0,2 0-127,-7 0 1,4-2 0,1 2 0,2-2 0,1 2-1,3 0 1,-3 0 0,-20 0 0,0 0 0,1-2-1,1 2 1,-1 0 0,2 0 0,-1 0 0,-1 0 126,4 0 0,0 0 0,0 0 0,-2 0 0,4 0 0,-2 0 0,-2 0 0,3 0 0,-2 0 0,1 2 0,-2-2 0,2 0 0,0 2 0,-2-2 0,2 2 0,-2-2-40,0 2 1,2-2 0,-2 2 0,2 0 0,-2-2 0,0 2-1,-1 0 1,-3 0 0,20 0 0,-1 0 0,-3 0 0,0 0-1,1 2 1,-4-2 0,-2 2 39,-12-2 0,-2 2 0,-2-2 0,-1 2 0,1-2 0,-1 2 0,3-2 0,4 2 0,1-2 0,3 2 0,-3-2 0,0 2 0,-1-2 0,-2 2-72,10-2 0,-1 2 0,-2-2 1,-2 2-1,-1-2 0,-3 2 1,18 2-1,-1 0 0,-4 0 1,0 0-1,0 2 0,-4 2 1,0-2-1,1 2 0,-1-2 1,1 0-1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8:09:09.700"/>
    </inkml:context>
    <inkml:brush xml:id="br0">
      <inkml:brushProperty name="width" value="0.88194" units="cm"/>
      <inkml:brushProperty name="height" value="0.88194" units="cm"/>
      <inkml:brushProperty name="color" value="#B0B938"/>
    </inkml:brush>
  </inkml:definitions>
  <inkml:trace contextRef="#ctx0" brushRef="#br0">1 20 8027,'224'11'0,"-1"0"0,1 1 0,-1-1 0,-17-3 0,-2 0 0,-2-1 0,0-1 0,-5-1 0,0-1 0,-1-1 0,0 0 0,2-1 0,1 1 0,0-1 0,2 1 0,13-1 0,0 2 0,4-1 0,2 0-454,10-1 1,2 1 0,2-1 0,3 0 0,-36 0 0,2 0 0,3 0 0,1 0 0,5-1 453,-17 0 0,2 0 0,3-1 0,2 1 0,2-1 0,3 1 0,15-1 0,2 0 0,4 0 0,2 0 0,3 0 0,4 1-127,-11-1 1,6 0 0,2 1 0,4 0 0,0-1-1,2 1 1,-3-1 0,-24 0 0,1 0 0,-2 1-1,4-1 1,-2 0 0,1 0 0,0 0 0,1 0 126,0 0 0,2 0 0,2 0 0,-2 0 0,1 0 0,-1 0 0,0 0 0,2 0 0,-2 0 0,-1-1 0,1 1 0,0-1 0,0 0 0,0 0 0,-1 0 0,1 1-40,-2-1 1,1 0 0,1-1 0,-1 1 0,0 0 0,-1 0-1,0-1 1,-4 1 0,23-1 0,-1 0 0,-1-1 0,-1 1-1,-2-1 1,-2 1 0,-2-1 39,-16 1 0,-3-1 0,-1 0 0,-3 0 0,1 0 0,1 0 0,2 0 0,5 1 0,4-1 0,-1 0 0,1 0 0,-3 0 0,0 0 0,-4 1-72,14-1 0,-2 1 0,-2-1 1,-2 1-1,-3-1 0,-3-1 1,24-1-1,-4 0 0,-3-1 1,0 0-1,-2-1 0,-3-1 1,0 0-1,0-1 0,-1 1 1,2 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14:15.756"/>
    </inkml:context>
    <inkml:brush xml:id="br0">
      <inkml:brushProperty name="width" value="0.88194" units="cm"/>
      <inkml:brushProperty name="height" value="0.88194" units="cm"/>
      <inkml:brushProperty name="color" value="#B0B938"/>
    </inkml:brush>
  </inkml:definitions>
  <inkml:trace contextRef="#ctx0" brushRef="#br0">1 20 8027,'447'11'0,"0"0"0,0 1 0,0-1 0,-35-3 0,-3 0 0,-6-1 0,0-1 0,-7-1 0,-4-1 0,1-1 0,-1 0 0,3-1 0,3 1 0,0-1 0,6 1 0,24-1 0,0 2 0,8-1 0,3 0-454,21-1 1,4 1 0,5-1 0,5 0 0,-73 0 0,5 0 0,5 0 0,4 0 0,10-1 453,-35 0 0,2 0 0,9-1 0,2 1 0,6-1 0,5 1 0,31-1 0,2 0 0,8 0 0,6 0 0,5 0 0,8 1-127,-21-1 1,10 0 0,6 1 0,5 0 0,3-1-1,3 1 1,-6-1 0,-49 0 0,3 0 0,-2 1-1,4-1 1,-2 0 0,3 0 0,0 0 0,-1 0 126,4 0 0,2 0 0,3 0 0,-3 0 0,3 0 0,-3 0 0,0 0 0,3 0 0,-3 0 0,-3-1 0,3 1 0,0-1 0,1 0 0,-1 0 0,-3 0 0,3 1-40,-2-1 1,-1 0 0,3-1 0,-2 1 0,-1 0 0,0 0-1,-2-1 1,-6 1 0,44-1 0,0 0 0,-3-1 0,-2 1-1,-4-1 1,-5 1 0,-2-1 39,-33 1 0,-6-1 0,-2 0 0,-6 0 0,3 0 0,-1 0 0,7 0 0,10 1 0,6-1 0,-1 0 0,1 0 0,-3 0 0,-3 0 0,-8 1-72,30-1 0,-5 1 0,-3-1 1,-6 1-1,-5-1 0,-5-1 1,45-1-1,-4 0 0,-9-1 1,0 0-1,-2-1 0,-6-1 1,-3 0-1,3-1 0,-3 1 1,3 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8027,'204'-14'0,"0"2"0,2 0 0,-2 0 0,-16 2 0,-2 2 0,0 0 0,-2 2 0,-2 0 0,-4 2 0,2 2 0,0-2 0,2 0 0,-2 2 0,2 0 0,4 0 0,8-2 0,2 0 0,4 2 0,0-2-454,10 2 1,2-2 0,2 2 0,4 0 0,-34 0 0,2 0 0,2 0 0,2 0 0,4 0 453,-16 0 0,2 2 0,2 0 0,4 0 0,0-2 0,4 2 0,12 0 0,4 0 0,2 0 0,2 0 0,4 0 0,2 0-127,-8 0 1,4-2 0,2 2 0,2-2 0,2 2-1,2 0 1,-2 0 0,-24 0 0,0 0 0,2-2-1,0 2 1,0 0 0,2 0 0,-2 0 0,0 0 126,4 0 0,0 0 0,0 0 0,-2 0 0,4 0 0,-2 0 0,-2 0 0,4 0 0,-4 0 0,2 2 0,-2-2 0,2 0 0,0 2 0,-2-2 0,2 2 0,-2-2-40,0 2 1,2-2 0,-2 2 0,2 0 0,-2-2 0,0 2-1,-2 0 1,-2 0 0,22 0 0,-2 0 0,-2 0 0,0 0-1,0 2 1,-4-2 0,-2 2 39,-14-2 0,-2 2 0,-2-2 0,-2 2 0,2-2 0,-2 2 0,4-2 0,4 2 0,2-2 0,2 2 0,-2-2 0,0 2 0,-2-2 0,-2 2-72,12-2 0,-2 2 0,-2-2 1,-2 2-1,-2-2 0,-2 2 1,20 2-1,-2 0 0,-4 0 1,0 0-1,0 2 0,-4 2 1,0-2-1,0 2 0,0-2 1,0 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productiveaccess.org/resource/contraceptive-pearl-starting-hormonal-contraception-after-emergency-contraception/"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pubmed.ncbi.nlm.nih.gov/33503342/" TargetMode="External"/><Relationship Id="rId5" Type="http://schemas.openxmlformats.org/officeDocument/2006/relationships/hyperlink" Target="http://www.contraceptivetechnology.org/the-book/" TargetMode="External"/><Relationship Id="rId4" Type="http://schemas.openxmlformats.org/officeDocument/2006/relationships/hyperlink" Target="https://www.cdc.gov/reproductivehealth/contraception/mmwr/spr/emergency.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ecrimson.com/article/2017/9/28/the-bitter-pill/"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bese.com/how-puerto-rican-women-made-birth-control-possible-at-the-expense-of-their-health/" TargetMode="External"/><Relationship Id="rId4" Type="http://schemas.openxmlformats.org/officeDocument/2006/relationships/hyperlink" Target="https://www.history.com/news/birth-control-pill-history-puerto-rico-enovid"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ubmed.ncbi.nlm.nih.gov/23040121/"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freethepill.org/"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uttmacher.org/report/moving-forward-family-planning-era-health-refor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dc.gov/nchs/data/databriefs/db173.pdf"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guttmacher.org/fact-sheet/contraceptive-method-use-united-states" TargetMode="External"/><Relationship Id="rId4" Type="http://schemas.openxmlformats.org/officeDocument/2006/relationships/hyperlink" Target="https://www.fertstertreports.org/article/S2666-3341(20)30038-6/fulltex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hhs.gov/opa/title-x-family-planni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splash.com/photos/thOsfLZM6X0"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www.reproductiveaccess.org/resource/iud-facts/" TargetMode="External"/><Relationship Id="rId13" Type="http://schemas.openxmlformats.org/officeDocument/2006/relationships/hyperlink" Target="https://www.reproductiveaccess.org/resource/progestin-implant-user-guide/" TargetMode="External"/><Relationship Id="rId18" Type="http://schemas.openxmlformats.org/officeDocument/2006/relationships/hyperlink" Target="file:///Users/brandybautista/Downloads/The%20Shot%20(Depo%20Provera)%20User%20Guide" TargetMode="External"/><Relationship Id="rId3" Type="http://schemas.openxmlformats.org/officeDocument/2006/relationships/hyperlink" Target="https://www.reproductiveaccess.org/resources/contraceptive-pearls/" TargetMode="External"/><Relationship Id="rId7" Type="http://schemas.openxmlformats.org/officeDocument/2006/relationships/hyperlink" Target="https://www.reproductiveaccess.org/resource/emergency-contraception-pill-user-guide/" TargetMode="External"/><Relationship Id="rId12" Type="http://schemas.openxmlformats.org/officeDocument/2006/relationships/hyperlink" Target="https://www.reproductiveaccess.org/resource/progestin-implant/" TargetMode="External"/><Relationship Id="rId17" Type="http://schemas.openxmlformats.org/officeDocument/2006/relationships/hyperlink" Target="https://www.reproductiveaccess.org/resource/ring-user-guide/" TargetMode="External"/><Relationship Id="rId2" Type="http://schemas.openxmlformats.org/officeDocument/2006/relationships/slide" Target="../slides/slide40.xml"/><Relationship Id="rId16" Type="http://schemas.openxmlformats.org/officeDocument/2006/relationships/hyperlink" Target="https://www.reproductiveaccess.org/resource/quick-start-algorithm/" TargetMode="External"/><Relationship Id="rId1" Type="http://schemas.openxmlformats.org/officeDocument/2006/relationships/notesMaster" Target="../notesMasters/notesMaster1.xml"/><Relationship Id="rId6" Type="http://schemas.openxmlformats.org/officeDocument/2006/relationships/hyperlink" Target="https://www.reproductiveaccess.org/resource/depo-subq-user-guide/" TargetMode="External"/><Relationship Id="rId11" Type="http://schemas.openxmlformats.org/officeDocument/2006/relationships/hyperlink" Target="https://www.reproductiveaccess.org/resource/pill-user-guide/" TargetMode="External"/><Relationship Id="rId5" Type="http://schemas.openxmlformats.org/officeDocument/2006/relationships/hyperlink" Target="https://www.reproductiveaccess.org/resource/copper-iud-user-guide/" TargetMode="External"/><Relationship Id="rId15" Type="http://schemas.openxmlformats.org/officeDocument/2006/relationships/hyperlink" Target="https://www.reproductiveaccess.org/resource/progestin-pill-mini-pill-user-guide/" TargetMode="External"/><Relationship Id="rId10" Type="http://schemas.openxmlformats.org/officeDocument/2006/relationships/hyperlink" Target="https://www.reproductiveaccess.org/resource/patch-user-guide/" TargetMode="External"/><Relationship Id="rId19" Type="http://schemas.openxmlformats.org/officeDocument/2006/relationships/hyperlink" Target="https://www.reproductiveaccess.org/resource/bc-fact-sheet/" TargetMode="External"/><Relationship Id="rId4" Type="http://schemas.openxmlformats.org/officeDocument/2006/relationships/hyperlink" Target="https://www.reproductiveaccess.org/signup-pearls/" TargetMode="External"/><Relationship Id="rId9" Type="http://schemas.openxmlformats.org/officeDocument/2006/relationships/hyperlink" Target="https://www.reproductiveaccess.org/resource/medical-eligibility-initiating-contraception/" TargetMode="External"/><Relationship Id="rId14" Type="http://schemas.openxmlformats.org/officeDocument/2006/relationships/hyperlink" Target="https://www.reproductiveaccess.org/resource/progestin-iud-user-guide/"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whn.org/wp-content/uploads/2017/02/LARCStatementofPrinciples.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www.nwhn.org/wp-content/uploads/2017/02/LARCStatementofPrinciples.pdf" TargetMode="External"/><Relationship Id="rId3" Type="http://schemas.openxmlformats.org/officeDocument/2006/relationships/hyperlink" Target="http://www.cdc.gov/nchs/data/databriefs/db173.pdf" TargetMode="External"/><Relationship Id="rId7" Type="http://schemas.openxmlformats.org/officeDocument/2006/relationships/hyperlink" Target="https://www.fertstertreports.org/article/S2666-3341(20)30038-6/fulltext"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www.contraceptivetechnology.org/the-book/" TargetMode="External"/><Relationship Id="rId11" Type="http://schemas.openxmlformats.org/officeDocument/2006/relationships/hyperlink" Target="https://pubmed.ncbi.nlm.nih.gov/33503342/" TargetMode="External"/><Relationship Id="rId5" Type="http://schemas.openxmlformats.org/officeDocument/2006/relationships/hyperlink" Target="https://freethepill.org/" TargetMode="External"/><Relationship Id="rId10" Type="http://schemas.openxmlformats.org/officeDocument/2006/relationships/hyperlink" Target="https://pubmed.ncbi.nlm.nih.gov/23040121/" TargetMode="External"/><Relationship Id="rId4" Type="http://schemas.openxmlformats.org/officeDocument/2006/relationships/hyperlink" Target="https://www.cdc.gov/reproductivehealth/contraception/mmwr/spr/emergency.html" TargetMode="External"/><Relationship Id="rId9" Type="http://schemas.openxmlformats.org/officeDocument/2006/relationships/hyperlink" Target="https://www.guttmacher.org/report/moving-forward-family-planning-era-health-refor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UPDATED 10/2022</a:t>
            </a:r>
            <a:endParaRPr lang="en-US" dirty="0"/>
          </a:p>
        </p:txBody>
      </p:sp>
    </p:spTree>
    <p:extLst>
      <p:ext uri="{BB962C8B-B14F-4D97-AF65-F5344CB8AC3E}">
        <p14:creationId xmlns:p14="http://schemas.microsoft.com/office/powerpoint/2010/main" val="1302469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Available for both iPhones and androids, free</a:t>
            </a:r>
          </a:p>
          <a:p>
            <a:pPr marL="0" lvl="0" indent="0" algn="l" rtl="0">
              <a:spcBef>
                <a:spcPts val="360"/>
              </a:spcBef>
              <a:spcAft>
                <a:spcPts val="0"/>
              </a:spcAft>
              <a:buNone/>
            </a:pPr>
            <a:r>
              <a:rPr lang="en-US" sz="1200" dirty="0"/>
              <a:t>Evidenced-based, user friendly resources including </a:t>
            </a:r>
          </a:p>
          <a:p>
            <a:pPr marL="171450" lvl="0" indent="-171450" algn="l" rtl="0">
              <a:spcBef>
                <a:spcPts val="360"/>
              </a:spcBef>
              <a:spcAft>
                <a:spcPts val="0"/>
              </a:spcAft>
              <a:buClr>
                <a:schemeClr val="dk1"/>
              </a:buClr>
              <a:buSzPts val="1200"/>
              <a:buFont typeface="Calibri"/>
              <a:buChar char="-"/>
            </a:pPr>
            <a:r>
              <a:rPr lang="en-US" sz="1200" dirty="0"/>
              <a:t>How to use Quick Start</a:t>
            </a:r>
          </a:p>
          <a:p>
            <a:pPr marL="171450" lvl="0" indent="-171450" algn="l" rtl="0">
              <a:spcBef>
                <a:spcPts val="360"/>
              </a:spcBef>
              <a:spcAft>
                <a:spcPts val="0"/>
              </a:spcAft>
              <a:buClr>
                <a:schemeClr val="dk1"/>
              </a:buClr>
              <a:buSzPts val="1200"/>
              <a:buFont typeface="Calibri"/>
              <a:buChar char="-"/>
            </a:pPr>
            <a:r>
              <a:rPr lang="en-US" sz="1200" dirty="0"/>
              <a:t>How to choose and adjust birth control pills </a:t>
            </a:r>
          </a:p>
          <a:p>
            <a:pPr marL="171450" lvl="0" indent="-171450" algn="l" rtl="0">
              <a:spcBef>
                <a:spcPts val="360"/>
              </a:spcBef>
              <a:spcAft>
                <a:spcPts val="0"/>
              </a:spcAft>
              <a:buClr>
                <a:schemeClr val="dk1"/>
              </a:buClr>
              <a:buSzPts val="1200"/>
              <a:buFont typeface="Calibri"/>
              <a:buChar char="-"/>
            </a:pPr>
            <a:r>
              <a:rPr lang="en-US" sz="1200" dirty="0"/>
              <a:t>How to prevent gaps in coverage when switching methods.  </a:t>
            </a:r>
          </a:p>
          <a:p>
            <a:pPr marL="171450" lvl="0" indent="-171450" algn="l" rtl="0">
              <a:spcBef>
                <a:spcPts val="360"/>
              </a:spcBef>
              <a:spcAft>
                <a:spcPts val="0"/>
              </a:spcAft>
              <a:buClr>
                <a:schemeClr val="dk1"/>
              </a:buClr>
              <a:buSzPts val="1200"/>
              <a:buFont typeface="Calibri"/>
              <a:buChar char="-"/>
            </a:pPr>
            <a:r>
              <a:rPr lang="en-US" sz="1200" dirty="0"/>
              <a:t>A link to the MEC</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dirty="0"/>
              <a:t>Collaboration between </a:t>
            </a:r>
            <a:r>
              <a:rPr lang="en-US" sz="1200" b="0" i="0" dirty="0">
                <a:solidFill>
                  <a:schemeClr val="dk1"/>
                </a:solidFill>
                <a:latin typeface="+mn-lt"/>
                <a:ea typeface="+mn-ea"/>
                <a:cs typeface="+mn-cs"/>
                <a:sym typeface="Calibri"/>
              </a:rPr>
              <a:t>RHAP and UHS Wilson Family Medicine Residency faculty clinicians Dr. Joshua Steinberg and Dr. Katherine Holmes. </a:t>
            </a:r>
            <a:endParaRPr lang="en-US" sz="1200" dirty="0"/>
          </a:p>
          <a:p>
            <a:pPr marL="0" lvl="0" indent="0" algn="l" rtl="0">
              <a:spcBef>
                <a:spcPts val="36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360"/>
              </a:spcBef>
              <a:spcAft>
                <a:spcPts val="0"/>
              </a:spcAft>
              <a:buNone/>
            </a:pPr>
            <a:r>
              <a:rPr lang="en-US" sz="1200" b="0" i="0" dirty="0">
                <a:solidFill>
                  <a:schemeClr val="dk1"/>
                </a:solidFill>
                <a:latin typeface="+mn-lt"/>
                <a:ea typeface="+mn-ea"/>
                <a:cs typeface="+mn-cs"/>
                <a:sym typeface="Calibri"/>
              </a:rPr>
              <a:t>To access: type in “contraceptive point-of-care” on users device and look for above icon.  </a:t>
            </a:r>
            <a:endParaRPr lang="en-US" sz="1200" dirty="0"/>
          </a:p>
          <a:p>
            <a:pPr marL="0" lvl="0" indent="0" algn="l" rtl="0">
              <a:spcBef>
                <a:spcPts val="360"/>
              </a:spcBef>
              <a:spcAft>
                <a:spcPts val="0"/>
              </a:spcAft>
              <a:buNone/>
            </a:pPr>
            <a:endParaRPr lang="en-US" sz="1200" dirty="0"/>
          </a:p>
        </p:txBody>
      </p:sp>
    </p:spTree>
    <p:extLst>
      <p:ext uri="{BB962C8B-B14F-4D97-AF65-F5344CB8AC3E}">
        <p14:creationId xmlns:p14="http://schemas.microsoft.com/office/powerpoint/2010/main" val="1921846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Carrie comes into your office as a walk-in for a UTI</a:t>
            </a:r>
          </a:p>
          <a:p>
            <a:pPr marL="0" lvl="0" indent="0" algn="l" rtl="0">
              <a:spcBef>
                <a:spcPts val="360"/>
              </a:spcBef>
              <a:spcAft>
                <a:spcPts val="0"/>
              </a:spcAft>
              <a:buNone/>
            </a:pPr>
            <a:r>
              <a:rPr lang="en-US" sz="1200" dirty="0"/>
              <a:t>She asks for a pregnancy test and a prescription for birth control pills</a:t>
            </a:r>
          </a:p>
          <a:p>
            <a:pPr marL="0" lvl="0" indent="0" algn="l" rtl="0">
              <a:spcBef>
                <a:spcPts val="360"/>
              </a:spcBef>
              <a:spcAft>
                <a:spcPts val="0"/>
              </a:spcAft>
              <a:buNone/>
            </a:pPr>
            <a:r>
              <a:rPr lang="en-US" sz="1200" dirty="0"/>
              <a:t>Her pregnancy test is negative</a:t>
            </a:r>
          </a:p>
          <a:p>
            <a:pPr marL="0" lvl="0" indent="0" algn="l" rtl="0">
              <a:spcBef>
                <a:spcPts val="360"/>
              </a:spcBef>
              <a:spcAft>
                <a:spcPts val="0"/>
              </a:spcAft>
              <a:buNone/>
            </a:pPr>
            <a:r>
              <a:rPr lang="en-US" sz="1200" dirty="0"/>
              <a:t>On further questioning, she says she had vaginal sex without a condom 4 days ago </a:t>
            </a:r>
          </a:p>
          <a:p>
            <a:pPr marL="0" lvl="0" indent="0" algn="l" rtl="0">
              <a:spcBef>
                <a:spcPts val="360"/>
              </a:spcBef>
              <a:spcAft>
                <a:spcPts val="0"/>
              </a:spcAft>
              <a:buNone/>
            </a:pPr>
            <a:r>
              <a:rPr lang="en-US" sz="1200" dirty="0"/>
              <a:t>What do you do? </a:t>
            </a:r>
          </a:p>
          <a:p>
            <a:pPr marL="0" lvl="0" indent="0" algn="l" rtl="0">
              <a:spcBef>
                <a:spcPts val="360"/>
              </a:spcBef>
              <a:spcAft>
                <a:spcPts val="0"/>
              </a:spcAft>
              <a:buNone/>
            </a:pPr>
            <a:endParaRPr lang="en-US" sz="1200" dirty="0"/>
          </a:p>
          <a:p>
            <a:pPr marL="0" marR="0" lvl="0" indent="0" algn="l" rtl="0">
              <a:lnSpc>
                <a:spcPct val="100000"/>
              </a:lnSpc>
              <a:spcBef>
                <a:spcPts val="0"/>
              </a:spcBef>
              <a:spcAft>
                <a:spcPts val="0"/>
              </a:spcAft>
              <a:buClr>
                <a:schemeClr val="dk1"/>
              </a:buClr>
              <a:buSzPts val="1200"/>
              <a:buFont typeface="Calibri"/>
              <a:buNone/>
            </a:pPr>
            <a:r>
              <a:rPr lang="en-US" sz="1200" dirty="0"/>
              <a:t>Photo accessed: https://</a:t>
            </a:r>
            <a:r>
              <a:rPr lang="en-US" sz="1200" dirty="0" err="1"/>
              <a:t>www.flickr.com</a:t>
            </a:r>
            <a:r>
              <a:rPr lang="en-US" sz="1200" dirty="0"/>
              <a:t>/photos/</a:t>
            </a:r>
            <a:r>
              <a:rPr lang="en-US" sz="1200" dirty="0" err="1"/>
              <a:t>wocintechchat</a:t>
            </a:r>
            <a:r>
              <a:rPr lang="en-US" sz="1200" dirty="0"/>
              <a:t>/25900646342/</a:t>
            </a:r>
          </a:p>
        </p:txBody>
      </p:sp>
    </p:spTree>
    <p:extLst>
      <p:ext uri="{BB962C8B-B14F-4D97-AF65-F5344CB8AC3E}">
        <p14:creationId xmlns:p14="http://schemas.microsoft.com/office/powerpoint/2010/main" val="2354409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dirty="0">
                <a:latin typeface="+mn-lt"/>
                <a:ea typeface="+mn-ea"/>
                <a:cs typeface="+mn-cs"/>
                <a:sym typeface="Calibri"/>
              </a:rPr>
              <a:t>Carrie</a:t>
            </a:r>
            <a:r>
              <a:rPr lang="en-US" sz="1200" dirty="0"/>
              <a:t> has never been pregnant, doesn’t have any current medical illnesses, and is not taking any medication.  She occasionally smokes cigarettes.  Her BMI is 23 and her blood pressure is 110/76. </a:t>
            </a:r>
          </a:p>
          <a:p>
            <a:pPr marL="0" lvl="0" indent="0" algn="l" rtl="0">
              <a:spcBef>
                <a:spcPts val="360"/>
              </a:spcBef>
              <a:spcAft>
                <a:spcPts val="0"/>
              </a:spcAft>
              <a:buNone/>
            </a:pPr>
            <a:r>
              <a:rPr lang="en-US" sz="1200" dirty="0"/>
              <a:t>She’s not ready to become a parent now, and wants to know her contraceptive options</a:t>
            </a:r>
          </a:p>
          <a:p>
            <a:pPr marL="0" lvl="0" indent="0" algn="l" rtl="0">
              <a:spcBef>
                <a:spcPts val="360"/>
              </a:spcBef>
              <a:spcAft>
                <a:spcPts val="0"/>
              </a:spcAft>
              <a:buNone/>
            </a:pPr>
            <a:endParaRPr lang="en-US" sz="1200" dirty="0"/>
          </a:p>
          <a:p>
            <a:pPr marL="0" marR="0" lvl="0" indent="0" algn="l" defTabSz="1828800" rtl="0" eaLnBrk="1" fontAlgn="auto" latinLnBrk="0" hangingPunct="1">
              <a:lnSpc>
                <a:spcPct val="100000"/>
              </a:lnSpc>
              <a:spcBef>
                <a:spcPts val="360"/>
              </a:spcBef>
              <a:spcAft>
                <a:spcPts val="0"/>
              </a:spcAft>
              <a:buClrTx/>
              <a:buSzTx/>
              <a:buFontTx/>
              <a:buNone/>
              <a:tabLst/>
              <a:defRPr/>
            </a:pPr>
            <a:r>
              <a:rPr lang="en-US" sz="1200" dirty="0"/>
              <a:t>Photo accessed: https://</a:t>
            </a:r>
            <a:r>
              <a:rPr lang="en-US" sz="1200" dirty="0" err="1"/>
              <a:t>www.flickr.com</a:t>
            </a:r>
            <a:r>
              <a:rPr lang="en-US" sz="1200" dirty="0"/>
              <a:t>/photos/</a:t>
            </a:r>
            <a:r>
              <a:rPr lang="en-US" sz="1200" dirty="0" err="1"/>
              <a:t>wocintechchat</a:t>
            </a:r>
            <a:r>
              <a:rPr lang="en-US" sz="1200" dirty="0"/>
              <a:t>/25388690154/</a:t>
            </a:r>
          </a:p>
          <a:p>
            <a:pPr marL="0" lvl="0" indent="0" algn="l" rtl="0">
              <a:spcBef>
                <a:spcPts val="360"/>
              </a:spcBef>
              <a:spcAft>
                <a:spcPts val="0"/>
              </a:spcAft>
              <a:buNone/>
            </a:pPr>
            <a:endParaRPr lang="en-US" sz="1200" dirty="0"/>
          </a:p>
        </p:txBody>
      </p:sp>
    </p:spTree>
    <p:extLst>
      <p:ext uri="{BB962C8B-B14F-4D97-AF65-F5344CB8AC3E}">
        <p14:creationId xmlns:p14="http://schemas.microsoft.com/office/powerpoint/2010/main" val="413802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Oral </a:t>
            </a:r>
            <a:r>
              <a:rPr lang="en-US" dirty="0">
                <a:latin typeface="+mn-lt"/>
                <a:ea typeface="+mn-ea"/>
                <a:cs typeface="+mn-cs"/>
                <a:sym typeface="Calibri"/>
              </a:rPr>
              <a:t>Levonorgestrel – effective up to 5 days after unprotected sex, loses efficacy in patients with BMI over 26 and efficacy decreases with time from unprotected sex.  </a:t>
            </a:r>
            <a:endParaRPr lang="en-US" dirty="0"/>
          </a:p>
          <a:p>
            <a:pPr marL="0" marR="0" lvl="0" indent="0" algn="l" rtl="0">
              <a:lnSpc>
                <a:spcPct val="100000"/>
              </a:lnSpc>
              <a:spcBef>
                <a:spcPts val="0"/>
              </a:spcBef>
              <a:spcAft>
                <a:spcPts val="0"/>
              </a:spcAft>
              <a:buClr>
                <a:schemeClr val="dk1"/>
              </a:buClr>
              <a:buSzPts val="1200"/>
              <a:buFont typeface="Calibri"/>
              <a:buNone/>
            </a:pPr>
            <a:r>
              <a:rPr lang="en-US" dirty="0">
                <a:latin typeface="+mn-lt"/>
                <a:ea typeface="+mn-ea"/>
                <a:cs typeface="+mn-cs"/>
                <a:sym typeface="Calibri"/>
              </a:rPr>
              <a:t>Ulipristal acetate – more effective than oral levonorgestrel, maintains nearly full efficacy on 4</a:t>
            </a:r>
            <a:r>
              <a:rPr lang="en-US" baseline="30000" dirty="0">
                <a:latin typeface="+mn-lt"/>
                <a:ea typeface="+mn-ea"/>
                <a:cs typeface="+mn-cs"/>
                <a:sym typeface="Calibri"/>
              </a:rPr>
              <a:t>th</a:t>
            </a:r>
            <a:r>
              <a:rPr lang="en-US" dirty="0">
                <a:latin typeface="+mn-lt"/>
                <a:ea typeface="+mn-ea"/>
                <a:cs typeface="+mn-cs"/>
                <a:sym typeface="Calibri"/>
              </a:rPr>
              <a:t> and 5</a:t>
            </a:r>
            <a:r>
              <a:rPr lang="en-US" baseline="30000" dirty="0">
                <a:latin typeface="+mn-lt"/>
                <a:ea typeface="+mn-ea"/>
                <a:cs typeface="+mn-cs"/>
                <a:sym typeface="Calibri"/>
              </a:rPr>
              <a:t>th</a:t>
            </a:r>
            <a:r>
              <a:rPr lang="en-US" dirty="0">
                <a:latin typeface="+mn-lt"/>
                <a:ea typeface="+mn-ea"/>
                <a:cs typeface="+mn-cs"/>
                <a:sym typeface="Calibri"/>
              </a:rPr>
              <a:t> day.  Used up to 5 days after unprotected sex. Loses efficacy in patients with BMI over 35.</a:t>
            </a:r>
            <a:endParaRPr lang="en-US" dirty="0"/>
          </a:p>
          <a:p>
            <a:pPr marL="0" lvl="0" indent="0" algn="l" rtl="0">
              <a:spcBef>
                <a:spcPts val="360"/>
              </a:spcBef>
              <a:spcAft>
                <a:spcPts val="0"/>
              </a:spcAft>
              <a:buNone/>
            </a:pPr>
            <a:r>
              <a:rPr lang="en-US" dirty="0">
                <a:latin typeface="+mn-lt"/>
                <a:ea typeface="+mn-ea"/>
                <a:cs typeface="+mn-cs"/>
                <a:sym typeface="Calibri"/>
              </a:rPr>
              <a:t>IUD (copper or higher-dose progestin)- most effective, can be placed up to 5 days after unprotected sex.  </a:t>
            </a:r>
          </a:p>
          <a:p>
            <a:pPr marL="0" lvl="0" indent="0" algn="l" rtl="0">
              <a:spcBef>
                <a:spcPts val="360"/>
              </a:spcBef>
              <a:spcAft>
                <a:spcPts val="0"/>
              </a:spcAft>
              <a:buNone/>
            </a:pPr>
            <a:endParaRPr lang="en-US" dirty="0">
              <a:latin typeface="+mn-lt"/>
              <a:ea typeface="+mn-ea"/>
              <a:cs typeface="+mn-cs"/>
              <a:sym typeface="Calibri"/>
            </a:endParaRPr>
          </a:p>
          <a:p>
            <a:pPr marL="0" lvl="0" indent="0" algn="l" rtl="0">
              <a:spcBef>
                <a:spcPts val="360"/>
              </a:spcBef>
              <a:spcAft>
                <a:spcPts val="0"/>
              </a:spcAft>
              <a:buNone/>
            </a:pPr>
            <a:r>
              <a:rPr lang="en-US" dirty="0">
                <a:latin typeface="+mn-lt"/>
                <a:ea typeface="+mn-ea"/>
                <a:cs typeface="+mn-cs"/>
                <a:sym typeface="Calibri"/>
              </a:rPr>
              <a:t>Photo Credit: RHAP</a:t>
            </a:r>
          </a:p>
        </p:txBody>
      </p:sp>
    </p:spTree>
    <p:extLst>
      <p:ext uri="{BB962C8B-B14F-4D97-AF65-F5344CB8AC3E}">
        <p14:creationId xmlns:p14="http://schemas.microsoft.com/office/powerpoint/2010/main" val="2324314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dirty="0">
                <a:latin typeface="+mn-lt"/>
                <a:ea typeface="+mn-ea"/>
                <a:cs typeface="+mn-cs"/>
                <a:sym typeface="Calibri"/>
              </a:rPr>
              <a:t>Carrie chooses ulipristal.  </a:t>
            </a:r>
            <a:r>
              <a:rPr lang="en-US" sz="1200" dirty="0"/>
              <a:t>She chooses</a:t>
            </a:r>
            <a:r>
              <a:rPr lang="en-US" sz="1200" b="0" dirty="0">
                <a:latin typeface="+mn-lt"/>
                <a:ea typeface="+mn-ea"/>
                <a:cs typeface="+mn-cs"/>
                <a:sym typeface="Calibri"/>
              </a:rPr>
              <a:t> ulipristal because her last unprotected sex was 4 days ago and wants the most effective method, and she’s not interested in an IUD.  </a:t>
            </a:r>
          </a:p>
          <a:p>
            <a:pPr marL="0" lvl="0" indent="0" algn="l" rtl="0">
              <a:spcBef>
                <a:spcPts val="360"/>
              </a:spcBef>
              <a:spcAft>
                <a:spcPts val="0"/>
              </a:spcAft>
              <a:buNone/>
            </a:pPr>
            <a:endParaRPr lang="en-US" sz="1200" b="1" dirty="0">
              <a:latin typeface="+mn-lt"/>
              <a:ea typeface="+mn-ea"/>
              <a:cs typeface="+mn-cs"/>
              <a:sym typeface="Calibri"/>
            </a:endParaRPr>
          </a:p>
          <a:p>
            <a:pPr marL="0" lvl="0" indent="0" algn="l" rtl="0">
              <a:spcBef>
                <a:spcPts val="360"/>
              </a:spcBef>
              <a:spcAft>
                <a:spcPts val="0"/>
              </a:spcAft>
              <a:buNone/>
            </a:pPr>
            <a:r>
              <a:rPr lang="en-US" sz="1200" b="1" dirty="0">
                <a:latin typeface="+mn-lt"/>
                <a:ea typeface="+mn-ea"/>
                <a:cs typeface="+mn-cs"/>
                <a:sym typeface="Calibri"/>
              </a:rPr>
              <a:t>When to start contraception?</a:t>
            </a:r>
            <a:endParaRPr lang="en-US" sz="1200" dirty="0"/>
          </a:p>
          <a:p>
            <a:pPr marL="0" lvl="0" indent="0" algn="l" rtl="0">
              <a:spcBef>
                <a:spcPts val="360"/>
              </a:spcBef>
              <a:spcAft>
                <a:spcPts val="0"/>
              </a:spcAft>
              <a:buNone/>
            </a:pPr>
            <a:r>
              <a:rPr lang="en-US" sz="1200" dirty="0">
                <a:latin typeface="+mn-lt"/>
                <a:ea typeface="+mn-ea"/>
                <a:cs typeface="+mn-cs"/>
                <a:sym typeface="Calibri"/>
              </a:rPr>
              <a:t>If EC IUD, no need for additional contraception. IUD is also immediately effective in preventing pregnancy once it is placed. </a:t>
            </a:r>
          </a:p>
          <a:p>
            <a:pPr marL="0" lvl="0" indent="0" algn="l" rtl="0">
              <a:spcBef>
                <a:spcPts val="360"/>
              </a:spcBef>
              <a:spcAft>
                <a:spcPts val="0"/>
              </a:spcAft>
              <a:buNone/>
            </a:pPr>
            <a:r>
              <a:rPr lang="en-US" sz="1200" dirty="0">
                <a:latin typeface="+mn-lt"/>
                <a:ea typeface="+mn-ea"/>
                <a:cs typeface="+mn-cs"/>
                <a:sym typeface="Calibri"/>
              </a:rPr>
              <a:t>If EC ulipristal, wait 5 days to start any hormonal method, as progestin may decrease ulipristal’s efficacy</a:t>
            </a:r>
            <a:endParaRPr lang="en-US" sz="1200" dirty="0"/>
          </a:p>
          <a:p>
            <a:pPr marL="0" lvl="0" indent="0" algn="l" rtl="0">
              <a:spcBef>
                <a:spcPts val="360"/>
              </a:spcBef>
              <a:spcAft>
                <a:spcPts val="0"/>
              </a:spcAft>
              <a:buNone/>
            </a:pPr>
            <a:endParaRPr lang="en-US" sz="1200" dirty="0">
              <a:latin typeface="+mn-lt"/>
              <a:ea typeface="+mn-ea"/>
              <a:cs typeface="+mn-cs"/>
              <a:sym typeface="Calibri"/>
            </a:endParaRPr>
          </a:p>
          <a:p>
            <a:pPr marL="0" lvl="0" indent="0" algn="l" rtl="0">
              <a:spcBef>
                <a:spcPts val="360"/>
              </a:spcBef>
              <a:spcAft>
                <a:spcPts val="0"/>
              </a:spcAft>
              <a:buNone/>
            </a:pPr>
            <a:r>
              <a:rPr lang="en-US" sz="1200" dirty="0">
                <a:latin typeface="+mn-lt"/>
                <a:ea typeface="+mn-ea"/>
                <a:cs typeface="+mn-cs"/>
                <a:sym typeface="Calibri"/>
              </a:rPr>
              <a:t>Use shared decision making, and if </a:t>
            </a:r>
            <a:r>
              <a:rPr lang="en-US" sz="1200" b="0" dirty="0">
                <a:latin typeface="+mn-lt"/>
                <a:ea typeface="+mn-ea"/>
                <a:cs typeface="+mn-cs"/>
                <a:sym typeface="Calibri"/>
              </a:rPr>
              <a:t>Carrie</a:t>
            </a:r>
            <a:r>
              <a:rPr lang="en-US" sz="1200" dirty="0">
                <a:latin typeface="+mn-lt"/>
                <a:ea typeface="+mn-ea"/>
                <a:cs typeface="+mn-cs"/>
                <a:sym typeface="Calibri"/>
              </a:rPr>
              <a:t> wants to start a method the same day, counsel on risks of early pregnancy and recommend taking a pregnancy test in 2 weeks. </a:t>
            </a:r>
          </a:p>
          <a:p>
            <a:pPr marL="0" lvl="0" indent="0" algn="l" rtl="0">
              <a:spcBef>
                <a:spcPts val="360"/>
              </a:spcBef>
              <a:spcAft>
                <a:spcPts val="0"/>
              </a:spcAft>
              <a:buNone/>
            </a:pPr>
            <a:r>
              <a:rPr lang="en-US" sz="1200" dirty="0">
                <a:latin typeface="+mn-lt"/>
                <a:ea typeface="+mn-ea"/>
                <a:cs typeface="+mn-cs"/>
                <a:sym typeface="Calibri"/>
              </a:rPr>
              <a:t>If EC levonorgestrel, start ASAP</a:t>
            </a:r>
          </a:p>
          <a:p>
            <a:pPr marL="0" lvl="0" indent="0" algn="l" rtl="0">
              <a:spcBef>
                <a:spcPts val="360"/>
              </a:spcBef>
              <a:spcAft>
                <a:spcPts val="0"/>
              </a:spcAft>
              <a:buNone/>
            </a:pPr>
            <a:r>
              <a:rPr lang="en-US" sz="1200" dirty="0"/>
              <a:t>This includes the pill, patch, ring, progestin injection (Depo), and implant. Although some prefer to wait for a negative pregnancy test post-EC, there is no need to delay starting any of the hormonal methods mentioned above as they do not contain any hormones that will harm a pregnancy, and they don’t change the effectiveness of the LNG EC. It is important to counsel patients that they should still take a pregnancy test in 2-3 weeks. Prompt diagnosis of a pregnancy allows a person to consider their options and form a plan that’s best for them. </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u="sng" dirty="0">
                <a:solidFill>
                  <a:schemeClr val="hlink"/>
                </a:solidFill>
                <a:hlinkClick r:id="rId3"/>
              </a:rPr>
              <a:t>https://www.reproductiveaccess.org/resource/contraceptive-pearl-starting-hormonal-contraception-after-emergency-contraception/</a:t>
            </a:r>
            <a:endParaRPr lang="en-US" sz="1200" dirty="0"/>
          </a:p>
          <a:p>
            <a:pPr marL="0" lvl="0" indent="0" algn="l" rtl="0">
              <a:lnSpc>
                <a:spcPct val="115000"/>
              </a:lnSpc>
              <a:spcBef>
                <a:spcPts val="0"/>
              </a:spcBef>
              <a:spcAft>
                <a:spcPts val="0"/>
              </a:spcAft>
              <a:buClr>
                <a:schemeClr val="dk1"/>
              </a:buClr>
              <a:buSzPts val="1100"/>
              <a:buFont typeface="Arial"/>
              <a:buNone/>
            </a:pPr>
            <a:r>
              <a:rPr lang="en-US" sz="1200" u="none" dirty="0">
                <a:solidFill>
                  <a:srgbClr val="31759A"/>
                </a:solidFill>
                <a:highlight>
                  <a:srgbClr val="FFFFFF"/>
                </a:highlight>
                <a:uFill>
                  <a:noFill/>
                </a:u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Emergency Contraception. Cdc.gov. Published October 6, 2019. Accessed July 19, 2021. https://www.cdc.gov/reproductivehealth/contraception/mmwr/spr/emergency.html</a:t>
            </a:r>
            <a:endParaRPr lang="en-US" sz="1200" u="none" dirty="0">
              <a:solidFill>
                <a:srgbClr val="31759A"/>
              </a:solidFill>
              <a:highlight>
                <a:srgbClr val="FFFFFF"/>
              </a:highlight>
              <a:latin typeface="Helvetica Neue"/>
              <a:ea typeface="Helvetica Neue"/>
              <a:cs typeface="Helvetica Neue"/>
              <a:sym typeface="Helvetica Neue"/>
            </a:endParaRPr>
          </a:p>
          <a:p>
            <a:pPr marL="0" lvl="0" indent="0" algn="l" rtl="0">
              <a:lnSpc>
                <a:spcPct val="115000"/>
              </a:lnSpc>
              <a:spcBef>
                <a:spcPts val="900"/>
              </a:spcBef>
              <a:spcAft>
                <a:spcPts val="0"/>
              </a:spcAft>
              <a:buClr>
                <a:schemeClr val="dk1"/>
              </a:buClr>
              <a:buSzPts val="1100"/>
              <a:buFont typeface="Arial"/>
              <a:buNone/>
            </a:pPr>
            <a:r>
              <a:rPr lang="en-US" sz="1200" u="none" dirty="0">
                <a:solidFill>
                  <a:srgbClr val="31759A"/>
                </a:solidFill>
                <a:highlight>
                  <a:srgbClr val="FFFFFF"/>
                </a:highlight>
                <a:uFill>
                  <a:noFill/>
                </a:u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Hatcher RA, Trussell J, Stewart FH, et al. Contraceptive Technology. 21st ed. Managing Contraception; 2018.</a:t>
            </a:r>
            <a:endParaRPr lang="en-US" sz="1200" u="none" dirty="0">
              <a:solidFill>
                <a:srgbClr val="31759A"/>
              </a:solidFill>
              <a:highlight>
                <a:srgbClr val="FFFFFF"/>
              </a:highlight>
              <a:latin typeface="Helvetica Neue"/>
              <a:ea typeface="Helvetica Neue"/>
              <a:cs typeface="Helvetica Neue"/>
              <a:sym typeface="Helvetica Neue"/>
            </a:endParaRPr>
          </a:p>
          <a:p>
            <a:pPr marL="0" lvl="0" indent="0" algn="l" rtl="0">
              <a:lnSpc>
                <a:spcPct val="115000"/>
              </a:lnSpc>
              <a:spcBef>
                <a:spcPts val="900"/>
              </a:spcBef>
              <a:spcAft>
                <a:spcPts val="0"/>
              </a:spcAft>
              <a:buClr>
                <a:schemeClr val="dk1"/>
              </a:buClr>
              <a:buSzPts val="1100"/>
              <a:buFont typeface="Arial"/>
              <a:buNone/>
            </a:pPr>
            <a:r>
              <a:rPr lang="en-US" sz="1200" u="none" dirty="0">
                <a:solidFill>
                  <a:srgbClr val="31759A"/>
                </a:solidFill>
                <a:highlight>
                  <a:srgbClr val="FFFFFF"/>
                </a:highlight>
                <a:uFill>
                  <a:noFill/>
                </a:u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Turok DK, Gero A, Simmons RG, et al. Levonorgestrel vs. Copper Intrauterine Devices for Emergency Contraception. </a:t>
            </a:r>
            <a:r>
              <a:rPr lang="en-US" sz="1200" i="1" u="none" dirty="0">
                <a:solidFill>
                  <a:srgbClr val="31759A"/>
                </a:solidFill>
                <a:highlight>
                  <a:srgbClr val="FFFFFF"/>
                </a:highlight>
                <a:uFill>
                  <a:noFill/>
                </a:u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N Engl J Med</a:t>
            </a:r>
            <a:r>
              <a:rPr lang="en-US" sz="1200" u="none" dirty="0">
                <a:solidFill>
                  <a:srgbClr val="31759A"/>
                </a:solidFill>
                <a:highlight>
                  <a:srgbClr val="FFFFFF"/>
                </a:highlight>
                <a:uFill>
                  <a:noFill/>
                </a:u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 2021;384(4):335-344. doi:10.1056/NEJMoa2022141</a:t>
            </a:r>
            <a:endParaRPr lang="en-US" sz="1200" u="none" dirty="0">
              <a:solidFill>
                <a:srgbClr val="31759A"/>
              </a:solidFill>
              <a:highlight>
                <a:srgbClr val="FFFFFF"/>
              </a:highlight>
              <a:uFill>
                <a:noFill/>
              </a:uFill>
              <a:latin typeface="Helvetica Neue"/>
              <a:ea typeface="Helvetica Neue"/>
              <a:cs typeface="Helvetica Neue"/>
              <a:sym typeface="Helvetica Neue"/>
            </a:endParaRPr>
          </a:p>
          <a:p>
            <a:pPr marL="0" lvl="0" indent="0" algn="l" rtl="0">
              <a:lnSpc>
                <a:spcPct val="115000"/>
              </a:lnSpc>
              <a:spcBef>
                <a:spcPts val="900"/>
              </a:spcBef>
              <a:spcAft>
                <a:spcPts val="0"/>
              </a:spcAft>
              <a:buClr>
                <a:schemeClr val="dk1"/>
              </a:buClr>
              <a:buSzPts val="1100"/>
              <a:buFont typeface="Arial"/>
              <a:buNone/>
            </a:pPr>
            <a:endParaRPr lang="en-US" sz="1200" dirty="0">
              <a:solidFill>
                <a:srgbClr val="31759A"/>
              </a:solidFill>
              <a:highlight>
                <a:srgbClr val="FFFFFF"/>
              </a:highlight>
              <a:uFill>
                <a:noFill/>
              </a:uFill>
              <a:latin typeface="Helvetica Neue"/>
              <a:ea typeface="Helvetica Neue"/>
              <a:cs typeface="Helvetica Neue"/>
              <a:sym typeface="Helvetica Neue"/>
            </a:endParaRPr>
          </a:p>
          <a:p>
            <a:pPr marL="0" lvl="0" indent="0" algn="l" rtl="0">
              <a:lnSpc>
                <a:spcPct val="115000"/>
              </a:lnSpc>
              <a:spcBef>
                <a:spcPts val="900"/>
              </a:spcBef>
              <a:spcAft>
                <a:spcPts val="0"/>
              </a:spcAft>
              <a:buClr>
                <a:schemeClr val="dk1"/>
              </a:buClr>
              <a:buSzPts val="1100"/>
              <a:buFont typeface="Arial"/>
              <a:buNone/>
            </a:pPr>
            <a:r>
              <a:rPr lang="en-US" sz="1200" dirty="0">
                <a:solidFill>
                  <a:srgbClr val="31759A"/>
                </a:solidFill>
                <a:highlight>
                  <a:srgbClr val="FFFFFF"/>
                </a:highlight>
                <a:uFill>
                  <a:noFill/>
                </a:uFill>
                <a:latin typeface="Helvetica Neue"/>
                <a:ea typeface="Helvetica Neue"/>
                <a:cs typeface="Helvetica Neue"/>
                <a:sym typeface="Helvetica Neue"/>
              </a:rPr>
              <a:t>Image: </a:t>
            </a:r>
            <a:r>
              <a:rPr lang="en-US" sz="1200" dirty="0">
                <a:solidFill>
                  <a:srgbClr val="31759A"/>
                </a:solidFill>
                <a:uFill>
                  <a:noFill/>
                </a:uFill>
                <a:latin typeface="Helvetica Neue"/>
                <a:ea typeface="Helvetica Neue"/>
                <a:cs typeface="Helvetica Neue"/>
                <a:sym typeface="Helvetica Neue"/>
              </a:rPr>
              <a:t>birth control by Linseed Studio from the Noun Project</a:t>
            </a:r>
            <a:endParaRPr lang="en-US" sz="1200" dirty="0">
              <a:solidFill>
                <a:srgbClr val="31759A"/>
              </a:solidFill>
              <a:highlight>
                <a:srgbClr val="FFFFFF"/>
              </a:highlight>
              <a:latin typeface="Helvetica Neue"/>
              <a:ea typeface="Helvetica Neue"/>
              <a:cs typeface="Helvetica Neue"/>
              <a:sym typeface="Helvetica Neue"/>
            </a:endParaRPr>
          </a:p>
          <a:p>
            <a:pPr marL="0" lvl="0" indent="0" algn="l" rtl="0">
              <a:spcBef>
                <a:spcPts val="900"/>
              </a:spcBef>
              <a:spcAft>
                <a:spcPts val="0"/>
              </a:spcAft>
              <a:buNone/>
            </a:pPr>
            <a:endParaRPr lang="en-US" sz="1200" dirty="0"/>
          </a:p>
        </p:txBody>
      </p:sp>
    </p:spTree>
    <p:extLst>
      <p:ext uri="{BB962C8B-B14F-4D97-AF65-F5344CB8AC3E}">
        <p14:creationId xmlns:p14="http://schemas.microsoft.com/office/powerpoint/2010/main" val="723974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None/>
            </a:pPr>
            <a:r>
              <a:rPr lang="en-US" dirty="0"/>
              <a:t>Accessed: https://</a:t>
            </a:r>
            <a:r>
              <a:rPr lang="en-US" dirty="0" err="1"/>
              <a:t>www.reproductiveaccess.org</a:t>
            </a:r>
            <a:r>
              <a:rPr lang="en-US" dirty="0"/>
              <a:t>/wp-content/uploads/2014/12/</a:t>
            </a:r>
            <a:r>
              <a:rPr lang="en-US" dirty="0" err="1"/>
              <a:t>QuickstartAlgorithm.pdf</a:t>
            </a:r>
            <a:endParaRPr lang="en-US" dirty="0"/>
          </a:p>
          <a:p>
            <a:pPr marL="0" lvl="0" indent="0" algn="l" rtl="0">
              <a:lnSpc>
                <a:spcPct val="90000"/>
              </a:lnSpc>
              <a:spcBef>
                <a:spcPts val="360"/>
              </a:spcBef>
              <a:spcAft>
                <a:spcPts val="0"/>
              </a:spcAft>
              <a:buNone/>
            </a:pPr>
            <a:endParaRPr lang="en-US" dirty="0"/>
          </a:p>
          <a:p>
            <a:pPr marL="0" lvl="0" indent="0" algn="l" rtl="0">
              <a:lnSpc>
                <a:spcPct val="85000"/>
              </a:lnSpc>
              <a:spcBef>
                <a:spcPts val="0"/>
              </a:spcBef>
              <a:spcAft>
                <a:spcPts val="0"/>
              </a:spcAft>
              <a:buNone/>
            </a:pPr>
            <a:r>
              <a:rPr lang="en-US" sz="2400" b="1" dirty="0">
                <a:solidFill>
                  <a:srgbClr val="000000"/>
                </a:solidFill>
                <a:latin typeface="Arial"/>
                <a:ea typeface="Arial"/>
                <a:cs typeface="Arial"/>
                <a:sym typeface="Arial"/>
              </a:rPr>
              <a:t>Explain Quick Start with pills:</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2400" b="1" dirty="0">
                <a:solidFill>
                  <a:srgbClr val="000000"/>
                </a:solidFill>
                <a:latin typeface="Arial"/>
                <a:ea typeface="Arial"/>
                <a:cs typeface="Arial"/>
                <a:sym typeface="Arial"/>
              </a:rPr>
              <a:t>After a negative urine pregnancy test:</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2400" b="1" dirty="0">
                <a:solidFill>
                  <a:srgbClr val="000000"/>
                </a:solidFill>
                <a:latin typeface="Arial"/>
                <a:ea typeface="Arial"/>
                <a:cs typeface="Arial"/>
                <a:sym typeface="Arial"/>
              </a:rPr>
              <a:t>Pills started on the day of the visit instead of the Sunday after the next period</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2400" b="1" dirty="0">
                <a:solidFill>
                  <a:srgbClr val="000000"/>
                </a:solidFill>
                <a:latin typeface="Arial"/>
                <a:ea typeface="Arial"/>
                <a:cs typeface="Arial"/>
                <a:sym typeface="Arial"/>
              </a:rPr>
              <a:t>Studies showed more </a:t>
            </a:r>
            <a:r>
              <a:rPr lang="en-US" b="1" dirty="0">
                <a:solidFill>
                  <a:srgbClr val="000000"/>
                </a:solidFill>
                <a:latin typeface="Arial"/>
                <a:ea typeface="Arial"/>
                <a:cs typeface="Arial"/>
                <a:sym typeface="Arial"/>
              </a:rPr>
              <a:t>people</a:t>
            </a:r>
            <a:r>
              <a:rPr lang="en-US" sz="2400" b="1" dirty="0">
                <a:solidFill>
                  <a:srgbClr val="000000"/>
                </a:solidFill>
                <a:latin typeface="Arial"/>
                <a:ea typeface="Arial"/>
                <a:cs typeface="Arial"/>
                <a:sym typeface="Arial"/>
              </a:rPr>
              <a:t> on the pill by month 3, and fewer pregnancies</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endParaRPr lang="en-US" sz="2400" b="1" dirty="0">
              <a:solidFill>
                <a:srgbClr val="000000"/>
              </a:solidFill>
              <a:latin typeface="Arial"/>
              <a:ea typeface="Arial"/>
              <a:cs typeface="Arial"/>
              <a:sym typeface="Arial"/>
            </a:endParaRPr>
          </a:p>
          <a:p>
            <a:pPr marL="0" lvl="0" indent="0" algn="l" rtl="0">
              <a:lnSpc>
                <a:spcPct val="85000"/>
              </a:lnSpc>
              <a:spcBef>
                <a:spcPts val="0"/>
              </a:spcBef>
              <a:spcAft>
                <a:spcPts val="0"/>
              </a:spcAft>
              <a:buNone/>
            </a:pPr>
            <a:r>
              <a:rPr lang="en-US" sz="2400" dirty="0">
                <a:solidFill>
                  <a:srgbClr val="000000"/>
                </a:solidFill>
                <a:latin typeface="Arial"/>
                <a:ea typeface="Arial"/>
                <a:cs typeface="Arial"/>
                <a:sym typeface="Arial"/>
              </a:rPr>
              <a:t>-If OCs are prescribed with Sunday or 1</a:t>
            </a:r>
            <a:r>
              <a:rPr lang="en-US" sz="2400" baseline="30000" dirty="0">
                <a:solidFill>
                  <a:srgbClr val="000000"/>
                </a:solidFill>
                <a:latin typeface="Arial"/>
                <a:ea typeface="Arial"/>
                <a:cs typeface="Arial"/>
                <a:sym typeface="Arial"/>
              </a:rPr>
              <a:t>st</a:t>
            </a:r>
            <a:r>
              <a:rPr lang="en-US" sz="2400" dirty="0">
                <a:solidFill>
                  <a:srgbClr val="000000"/>
                </a:solidFill>
                <a:latin typeface="Arial"/>
                <a:ea typeface="Arial"/>
                <a:cs typeface="Arial"/>
                <a:sym typeface="Arial"/>
              </a:rPr>
              <a:t>-day-of-menses start, about 25% of patients do not start. </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2400" dirty="0">
                <a:solidFill>
                  <a:srgbClr val="000000"/>
                </a:solidFill>
                <a:latin typeface="Arial"/>
                <a:ea typeface="Arial"/>
                <a:cs typeface="Arial"/>
                <a:sym typeface="Arial"/>
              </a:rPr>
              <a:t>-No increased bleeding or spotting</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2400" dirty="0">
                <a:solidFill>
                  <a:srgbClr val="000000"/>
                </a:solidFill>
                <a:latin typeface="Arial"/>
                <a:ea typeface="Arial"/>
                <a:cs typeface="Arial"/>
                <a:sym typeface="Arial"/>
              </a:rPr>
              <a:t>-Most birth control methods are not teratogenic</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2400" dirty="0">
                <a:solidFill>
                  <a:srgbClr val="000000"/>
                </a:solidFill>
                <a:latin typeface="Arial"/>
                <a:ea typeface="Arial"/>
                <a:cs typeface="Arial"/>
                <a:sym typeface="Arial"/>
              </a:rPr>
              <a:t>-Can use </a:t>
            </a:r>
            <a:r>
              <a:rPr lang="en-US" sz="2400" dirty="0" err="1">
                <a:solidFill>
                  <a:srgbClr val="000000"/>
                </a:solidFill>
                <a:latin typeface="Arial"/>
                <a:ea typeface="Arial"/>
                <a:cs typeface="Arial"/>
                <a:sym typeface="Arial"/>
              </a:rPr>
              <a:t>quickstart</a:t>
            </a:r>
            <a:r>
              <a:rPr lang="en-US" sz="2400" dirty="0">
                <a:solidFill>
                  <a:srgbClr val="000000"/>
                </a:solidFill>
                <a:latin typeface="Arial"/>
                <a:ea typeface="Arial"/>
                <a:cs typeface="Arial"/>
                <a:sym typeface="Arial"/>
              </a:rPr>
              <a:t> immediately following miscarriage or abortion</a:t>
            </a:r>
            <a:endParaRPr lang="en-US" dirty="0"/>
          </a:p>
          <a:p>
            <a:pPr marL="0" lvl="0" indent="0" algn="l" rtl="0">
              <a:lnSpc>
                <a:spcPct val="85000"/>
              </a:lnSpc>
              <a:spcBef>
                <a:spcPts val="0"/>
              </a:spcBef>
              <a:spcAft>
                <a:spcPts val="0"/>
              </a:spcAft>
              <a:buNone/>
            </a:pPr>
            <a:endParaRPr lang="en-US" sz="2400" b="0" dirty="0">
              <a:solidFill>
                <a:srgbClr val="000000"/>
              </a:solidFill>
              <a:latin typeface="Arial"/>
              <a:ea typeface="Arial"/>
              <a:cs typeface="Arial"/>
              <a:sym typeface="Arial"/>
            </a:endParaRPr>
          </a:p>
          <a:p>
            <a:pPr marL="0" lvl="0" indent="0" algn="l" rtl="0">
              <a:lnSpc>
                <a:spcPct val="85000"/>
              </a:lnSpc>
              <a:spcBef>
                <a:spcPts val="0"/>
              </a:spcBef>
              <a:spcAft>
                <a:spcPts val="0"/>
              </a:spcAft>
              <a:buNone/>
            </a:pPr>
            <a:r>
              <a:rPr lang="en-US" sz="2400" b="1" dirty="0">
                <a:solidFill>
                  <a:srgbClr val="000000"/>
                </a:solidFill>
                <a:latin typeface="Arial"/>
                <a:ea typeface="Arial"/>
                <a:cs typeface="Arial"/>
                <a:sym typeface="Arial"/>
              </a:rPr>
              <a:t>References:</a:t>
            </a:r>
            <a:endParaRPr lang="en-US" dirty="0"/>
          </a:p>
          <a:p>
            <a:pPr marL="0" lvl="0" indent="0" algn="l" rtl="0">
              <a:lnSpc>
                <a:spcPct val="85000"/>
              </a:lnSpc>
              <a:spcBef>
                <a:spcPts val="0"/>
              </a:spcBef>
              <a:spcAft>
                <a:spcPts val="0"/>
              </a:spcAft>
              <a:buNone/>
            </a:pPr>
            <a:r>
              <a:rPr lang="en-US" sz="2400" dirty="0" err="1">
                <a:solidFill>
                  <a:srgbClr val="000000"/>
                </a:solidFill>
                <a:latin typeface="Arial"/>
                <a:ea typeface="Arial"/>
                <a:cs typeface="Arial"/>
                <a:sym typeface="Arial"/>
              </a:rPr>
              <a:t>Westhoff</a:t>
            </a:r>
            <a:r>
              <a:rPr lang="en-US" sz="2400" dirty="0">
                <a:solidFill>
                  <a:srgbClr val="000000"/>
                </a:solidFill>
                <a:latin typeface="Arial"/>
                <a:ea typeface="Arial"/>
                <a:cs typeface="Arial"/>
                <a:sym typeface="Arial"/>
              </a:rPr>
              <a:t> C, Kerns J, </a:t>
            </a:r>
            <a:r>
              <a:rPr lang="en-US" sz="2400" dirty="0" err="1">
                <a:solidFill>
                  <a:srgbClr val="000000"/>
                </a:solidFill>
                <a:latin typeface="Arial"/>
                <a:ea typeface="Arial"/>
                <a:cs typeface="Arial"/>
                <a:sym typeface="Arial"/>
              </a:rPr>
              <a:t>Morroni</a:t>
            </a:r>
            <a:r>
              <a:rPr lang="en-US" sz="2400" dirty="0">
                <a:solidFill>
                  <a:srgbClr val="000000"/>
                </a:solidFill>
                <a:latin typeface="Arial"/>
                <a:ea typeface="Arial"/>
                <a:cs typeface="Arial"/>
                <a:sym typeface="Arial"/>
              </a:rPr>
              <a:t> C, Cushman LF, Tiezzi L, Murphy PA. Quick start: novel oral contraceptive initiation method. Contraception. 2002 Sep;66(3):141-5.</a:t>
            </a:r>
            <a:endParaRPr lang="en-US" dirty="0"/>
          </a:p>
          <a:p>
            <a:pPr marL="0" lvl="0" indent="0" algn="l" rtl="0">
              <a:lnSpc>
                <a:spcPct val="85000"/>
              </a:lnSpc>
              <a:spcBef>
                <a:spcPts val="0"/>
              </a:spcBef>
              <a:spcAft>
                <a:spcPts val="0"/>
              </a:spcAft>
              <a:buNone/>
            </a:pPr>
            <a:r>
              <a:rPr lang="en-US" sz="2400" dirty="0" err="1">
                <a:solidFill>
                  <a:srgbClr val="000000"/>
                </a:solidFill>
                <a:latin typeface="Arial"/>
                <a:ea typeface="Arial"/>
                <a:cs typeface="Arial"/>
                <a:sym typeface="Arial"/>
              </a:rPr>
              <a:t>Westhoff</a:t>
            </a:r>
            <a:r>
              <a:rPr lang="en-US" sz="2400" dirty="0">
                <a:solidFill>
                  <a:srgbClr val="000000"/>
                </a:solidFill>
                <a:latin typeface="Arial"/>
                <a:ea typeface="Arial"/>
                <a:cs typeface="Arial"/>
                <a:sym typeface="Arial"/>
              </a:rPr>
              <a:t> C, </a:t>
            </a:r>
            <a:r>
              <a:rPr lang="en-US" sz="2400" dirty="0" err="1">
                <a:solidFill>
                  <a:srgbClr val="000000"/>
                </a:solidFill>
                <a:latin typeface="Arial"/>
                <a:ea typeface="Arial"/>
                <a:cs typeface="Arial"/>
                <a:sym typeface="Arial"/>
              </a:rPr>
              <a:t>Morroni</a:t>
            </a:r>
            <a:r>
              <a:rPr lang="en-US" sz="2400" dirty="0">
                <a:solidFill>
                  <a:srgbClr val="000000"/>
                </a:solidFill>
                <a:latin typeface="Arial"/>
                <a:ea typeface="Arial"/>
                <a:cs typeface="Arial"/>
                <a:sym typeface="Arial"/>
              </a:rPr>
              <a:t> C, Kerns J, Murphy PA.</a:t>
            </a:r>
            <a:r>
              <a:rPr lang="en-US" sz="2400" b="1" dirty="0">
                <a:solidFill>
                  <a:srgbClr val="000000"/>
                </a:solidFill>
                <a:latin typeface="Arial"/>
                <a:ea typeface="Arial"/>
                <a:cs typeface="Arial"/>
                <a:sym typeface="Arial"/>
              </a:rPr>
              <a:t> </a:t>
            </a:r>
            <a:r>
              <a:rPr lang="en-US" sz="2400" dirty="0">
                <a:solidFill>
                  <a:srgbClr val="000000"/>
                </a:solidFill>
                <a:latin typeface="Arial"/>
                <a:ea typeface="Arial"/>
                <a:cs typeface="Arial"/>
                <a:sym typeface="Arial"/>
              </a:rPr>
              <a:t>Bleeding patterns after immediate vs. conventional oral contraceptive initiation: a randomized, controlled trial. </a:t>
            </a:r>
            <a:r>
              <a:rPr lang="en-US" sz="2400" dirty="0" err="1">
                <a:solidFill>
                  <a:srgbClr val="000000"/>
                </a:solidFill>
                <a:latin typeface="Arial"/>
                <a:ea typeface="Arial"/>
                <a:cs typeface="Arial"/>
                <a:sym typeface="Arial"/>
              </a:rPr>
              <a:t>Fertil</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Steril</a:t>
            </a:r>
            <a:r>
              <a:rPr lang="en-US" sz="2400" dirty="0">
                <a:solidFill>
                  <a:srgbClr val="000000"/>
                </a:solidFill>
                <a:latin typeface="Arial"/>
                <a:ea typeface="Arial"/>
                <a:cs typeface="Arial"/>
                <a:sym typeface="Arial"/>
              </a:rPr>
              <a:t>. 2003 Feb;79(2):322-9.</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endParaRPr lang="en-US" sz="2400" dirty="0">
              <a:solidFill>
                <a:srgbClr val="000000"/>
              </a:solidFill>
              <a:latin typeface="Arial"/>
              <a:ea typeface="Arial"/>
              <a:cs typeface="Arial"/>
              <a:sym typeface="Arial"/>
            </a:endParaRPr>
          </a:p>
          <a:p>
            <a:pPr marL="0" lvl="0" indent="0" algn="l" rtl="0">
              <a:lnSpc>
                <a:spcPct val="90000"/>
              </a:lnSpc>
              <a:spcBef>
                <a:spcPts val="360"/>
              </a:spcBef>
              <a:spcAft>
                <a:spcPts val="0"/>
              </a:spcAft>
              <a:buNone/>
            </a:pPr>
            <a:endParaRPr lang="en-US" dirty="0"/>
          </a:p>
        </p:txBody>
      </p:sp>
    </p:spTree>
    <p:extLst>
      <p:ext uri="{BB962C8B-B14F-4D97-AF65-F5344CB8AC3E}">
        <p14:creationId xmlns:p14="http://schemas.microsoft.com/office/powerpoint/2010/main" val="2076243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latin typeface="Times New Roman"/>
                <a:ea typeface="Times New Roman"/>
                <a:cs typeface="Times New Roman"/>
                <a:sym typeface="Times New Roman"/>
              </a:rPr>
              <a:t>A complete medical history is needed in order to rule out contraindications to hormonal contraception.</a:t>
            </a:r>
            <a:endParaRPr lang="en-US" dirty="0"/>
          </a:p>
          <a:p>
            <a:pPr marL="0" lvl="0" indent="0" algn="l" rtl="0">
              <a:spcBef>
                <a:spcPts val="0"/>
              </a:spcBef>
              <a:spcAft>
                <a:spcPts val="0"/>
              </a:spcAft>
              <a:buNone/>
            </a:pPr>
            <a:endParaRPr lang="en-US" sz="2400" dirty="0">
              <a:latin typeface="Times New Roman"/>
              <a:ea typeface="Times New Roman"/>
              <a:cs typeface="Times New Roman"/>
              <a:sym typeface="Times New Roman"/>
            </a:endParaRPr>
          </a:p>
          <a:p>
            <a:pPr marL="0" lvl="0" indent="0" algn="l" rtl="0">
              <a:spcBef>
                <a:spcPts val="0"/>
              </a:spcBef>
              <a:spcAft>
                <a:spcPts val="0"/>
              </a:spcAft>
              <a:buNone/>
            </a:pPr>
            <a:r>
              <a:rPr lang="en-US" sz="2400" dirty="0">
                <a:latin typeface="Times New Roman"/>
                <a:ea typeface="Times New Roman"/>
                <a:cs typeface="Times New Roman"/>
                <a:sym typeface="Times New Roman"/>
              </a:rPr>
              <a:t>Physical exam, STI screening, Pap smear, </a:t>
            </a:r>
            <a:r>
              <a:rPr lang="en-US" sz="2400" dirty="0" err="1">
                <a:latin typeface="Times New Roman"/>
                <a:ea typeface="Times New Roman"/>
                <a:cs typeface="Times New Roman"/>
                <a:sym typeface="Times New Roman"/>
              </a:rPr>
              <a:t>etc</a:t>
            </a:r>
            <a:r>
              <a:rPr lang="en-US" sz="2400" dirty="0">
                <a:latin typeface="Times New Roman"/>
                <a:ea typeface="Times New Roman"/>
                <a:cs typeface="Times New Roman"/>
                <a:sym typeface="Times New Roman"/>
              </a:rPr>
              <a:t>… NOT REQUIRED. These interventions may be helpful for other reasons– but are not needed in order to prescribe hormonal contraception safely.</a:t>
            </a:r>
            <a:endParaRPr lang="en-US" dirty="0"/>
          </a:p>
          <a:p>
            <a:pPr marL="0" lvl="0" indent="0" algn="l" rtl="0">
              <a:spcBef>
                <a:spcPts val="0"/>
              </a:spcBef>
              <a:spcAft>
                <a:spcPts val="0"/>
              </a:spcAft>
              <a:buNone/>
            </a:pPr>
            <a:endParaRPr lang="en-US" sz="2400" dirty="0">
              <a:latin typeface="Times New Roman"/>
              <a:ea typeface="Times New Roman"/>
              <a:cs typeface="Times New Roman"/>
              <a:sym typeface="Times New Roman"/>
            </a:endParaRPr>
          </a:p>
          <a:p>
            <a:pPr marL="0" lvl="0" indent="0" algn="l" rtl="0">
              <a:spcBef>
                <a:spcPts val="0"/>
              </a:spcBef>
              <a:spcAft>
                <a:spcPts val="0"/>
              </a:spcAft>
              <a:buNone/>
            </a:pPr>
            <a:r>
              <a:rPr lang="en-US" sz="2400" dirty="0">
                <a:latin typeface="Times New Roman"/>
                <a:ea typeface="Times New Roman"/>
                <a:cs typeface="Times New Roman"/>
                <a:sym typeface="Times New Roman"/>
              </a:rPr>
              <a:t>This applies to young teenagers who may be embarrassed or afraid of having a physical exam, and is particularly helpful in new patient or virtual visits. BP does not need to be done in the office- can be home or pharmacy. </a:t>
            </a:r>
            <a:endParaRPr lang="en-US" dirty="0"/>
          </a:p>
          <a:p>
            <a:pPr marL="0" lvl="0" indent="0" algn="l" rtl="0">
              <a:spcBef>
                <a:spcPts val="0"/>
              </a:spcBef>
              <a:spcAft>
                <a:spcPts val="0"/>
              </a:spcAft>
              <a:buNone/>
            </a:pPr>
            <a:endParaRPr lang="en-US" sz="2400" dirty="0">
              <a:latin typeface="Times New Roman"/>
              <a:ea typeface="Times New Roman"/>
              <a:cs typeface="Times New Roman"/>
              <a:sym typeface="Times New Roman"/>
            </a:endParaRPr>
          </a:p>
          <a:p>
            <a:pPr marL="0" lvl="0" indent="0" algn="l" rtl="0">
              <a:spcBef>
                <a:spcPts val="0"/>
              </a:spcBef>
              <a:spcAft>
                <a:spcPts val="0"/>
              </a:spcAft>
              <a:buNone/>
            </a:pPr>
            <a:r>
              <a:rPr lang="en-US" sz="2400" b="1" dirty="0">
                <a:latin typeface="Times New Roman"/>
                <a:ea typeface="Times New Roman"/>
                <a:cs typeface="Times New Roman"/>
                <a:sym typeface="Times New Roman"/>
              </a:rPr>
              <a:t>ADD SPR app – quick guidance for initiating contraception in various clinical scenarios</a:t>
            </a:r>
            <a:endParaRPr lang="en-US" dirty="0"/>
          </a:p>
          <a:p>
            <a:pPr marL="0" lvl="0" indent="0" algn="l" rtl="0">
              <a:spcBef>
                <a:spcPts val="0"/>
              </a:spcBef>
              <a:spcAft>
                <a:spcPts val="0"/>
              </a:spcAft>
              <a:buNone/>
            </a:pPr>
            <a:endParaRPr lang="en-US" sz="2400" dirty="0">
              <a:latin typeface="Times New Roman"/>
              <a:ea typeface="Times New Roman"/>
              <a:cs typeface="Times New Roman"/>
              <a:sym typeface="Times New Roman"/>
            </a:endParaRPr>
          </a:p>
          <a:p>
            <a:pPr marL="0" lvl="0" indent="0" algn="l" rtl="0">
              <a:spcBef>
                <a:spcPts val="0"/>
              </a:spcBef>
              <a:spcAft>
                <a:spcPts val="0"/>
              </a:spcAft>
              <a:buNone/>
            </a:pPr>
            <a:r>
              <a:rPr lang="en-US" sz="2400" b="1" dirty="0">
                <a:latin typeface="Times New Roman"/>
                <a:ea typeface="Times New Roman"/>
                <a:cs typeface="Times New Roman"/>
                <a:sym typeface="Times New Roman"/>
              </a:rPr>
              <a:t>References:</a:t>
            </a:r>
            <a:endParaRPr lang="en-US" dirty="0"/>
          </a:p>
          <a:p>
            <a:pPr marL="0" lvl="0" indent="0" algn="l" rtl="0">
              <a:spcBef>
                <a:spcPts val="600"/>
              </a:spcBef>
              <a:spcAft>
                <a:spcPts val="0"/>
              </a:spcAft>
              <a:buNone/>
            </a:pPr>
            <a:r>
              <a:rPr lang="en-US" dirty="0">
                <a:latin typeface="Times New Roman"/>
                <a:ea typeface="Times New Roman"/>
                <a:cs typeface="Times New Roman"/>
                <a:sym typeface="Times New Roman"/>
              </a:rPr>
              <a:t>Stewart F, et al. Clinical breast and pelvic examination requirements for hormonal contraception: Current practice vs evidence. </a:t>
            </a:r>
            <a:r>
              <a:rPr lang="en-US" i="1" dirty="0">
                <a:latin typeface="Times New Roman"/>
                <a:ea typeface="Times New Roman"/>
                <a:cs typeface="Times New Roman"/>
                <a:sym typeface="Times New Roman"/>
              </a:rPr>
              <a:t>JAMA.</a:t>
            </a:r>
            <a:r>
              <a:rPr lang="en-US" dirty="0">
                <a:latin typeface="Times New Roman"/>
                <a:ea typeface="Times New Roman"/>
                <a:cs typeface="Times New Roman"/>
                <a:sym typeface="Times New Roman"/>
              </a:rPr>
              <a:t> 2001;285:2232-9.</a:t>
            </a:r>
          </a:p>
          <a:p>
            <a:pPr marL="0" lvl="0" indent="0" algn="l" rtl="0">
              <a:spcBef>
                <a:spcPts val="600"/>
              </a:spcBef>
              <a:spcAft>
                <a:spcPts val="0"/>
              </a:spcAft>
              <a:buNone/>
            </a:pPr>
            <a:endParaRPr lang="en-US" dirty="0">
              <a:latin typeface="Times New Roman"/>
              <a:cs typeface="Times New Roman"/>
              <a:sym typeface="Times New Roman"/>
            </a:endParaRPr>
          </a:p>
          <a:p>
            <a:pPr marL="0" lvl="0" indent="0" algn="l" rtl="0">
              <a:spcBef>
                <a:spcPts val="600"/>
              </a:spcBef>
              <a:spcAft>
                <a:spcPts val="0"/>
              </a:spcAft>
              <a:buNone/>
            </a:pPr>
            <a:br>
              <a:rPr lang="en-US" dirty="0">
                <a:latin typeface="Times New Roman"/>
                <a:cs typeface="Times New Roman"/>
                <a:sym typeface="Times New Roman"/>
              </a:rPr>
            </a:br>
            <a:r>
              <a:rPr lang="en-US" dirty="0">
                <a:latin typeface="Times New Roman"/>
                <a:cs typeface="Times New Roman"/>
                <a:sym typeface="Times New Roman"/>
              </a:rPr>
              <a:t>Photo Credit: </a:t>
            </a:r>
          </a:p>
          <a:p>
            <a:pPr marL="0" lvl="0" indent="0" algn="l" rtl="0">
              <a:spcBef>
                <a:spcPts val="600"/>
              </a:spcBef>
              <a:spcAft>
                <a:spcPts val="0"/>
              </a:spcAft>
              <a:buNone/>
            </a:pPr>
            <a:r>
              <a:rPr lang="en-US" dirty="0">
                <a:latin typeface="Times New Roman"/>
                <a:cs typeface="Times New Roman"/>
                <a:sym typeface="Times New Roman"/>
              </a:rPr>
              <a:t>https://</a:t>
            </a:r>
            <a:r>
              <a:rPr lang="en-US" dirty="0" err="1">
                <a:latin typeface="Times New Roman"/>
                <a:cs typeface="Times New Roman"/>
                <a:sym typeface="Times New Roman"/>
              </a:rPr>
              <a:t>genderphotos.vice.com</a:t>
            </a:r>
            <a:r>
              <a:rPr lang="en-US" dirty="0">
                <a:latin typeface="Times New Roman"/>
                <a:cs typeface="Times New Roman"/>
                <a:sym typeface="Times New Roman"/>
              </a:rPr>
              <a:t>/#Health</a:t>
            </a:r>
          </a:p>
          <a:p>
            <a:pPr marL="0" lvl="0" indent="0" algn="l" rtl="0">
              <a:spcBef>
                <a:spcPts val="600"/>
              </a:spcBef>
              <a:spcAft>
                <a:spcPts val="0"/>
              </a:spcAft>
              <a:buNone/>
            </a:pPr>
            <a:r>
              <a:rPr lang="en-US" dirty="0">
                <a:latin typeface="Times New Roman"/>
                <a:cs typeface="Times New Roman"/>
                <a:sym typeface="Times New Roman"/>
              </a:rPr>
              <a:t>Blood Pressure by Amethyst Studio from the Noun Project</a:t>
            </a:r>
            <a:endParaRPr lang="en-US" dirty="0"/>
          </a:p>
          <a:p>
            <a:pPr marL="0" lvl="0" indent="0" algn="l" rtl="0">
              <a:spcBef>
                <a:spcPts val="0"/>
              </a:spcBef>
              <a:spcAft>
                <a:spcPts val="0"/>
              </a:spcAft>
              <a:buNone/>
            </a:pPr>
            <a:endParaRPr lang="en-US" dirty="0">
              <a:latin typeface="Times New Roman"/>
              <a:ea typeface="Times New Roman"/>
              <a:cs typeface="Times New Roman"/>
              <a:sym typeface="Times New Roman"/>
            </a:endParaRPr>
          </a:p>
          <a:p>
            <a:pPr marL="0" lvl="0" indent="0" algn="l" rtl="0">
              <a:spcBef>
                <a:spcPts val="0"/>
              </a:spcBef>
              <a:spcAft>
                <a:spcPts val="0"/>
              </a:spcAft>
              <a:buNone/>
            </a:pPr>
            <a:endParaRPr lang="en-US" sz="2400" dirty="0">
              <a:latin typeface="Times New Roman"/>
              <a:ea typeface="Times New Roman"/>
              <a:cs typeface="Times New Roman"/>
              <a:sym typeface="Times New Roman"/>
            </a:endParaRPr>
          </a:p>
          <a:p>
            <a:pPr marL="0" lvl="0" indent="0" algn="l" rtl="0">
              <a:spcBef>
                <a:spcPts val="0"/>
              </a:spcBef>
              <a:spcAft>
                <a:spcPts val="0"/>
              </a:spcAft>
              <a:buNone/>
            </a:pPr>
            <a:endParaRPr lang="en-US" dirty="0">
              <a:latin typeface="Times New Roman"/>
              <a:ea typeface="Times New Roman"/>
              <a:cs typeface="Times New Roman"/>
              <a:sym typeface="Times New Roman"/>
            </a:endParaRPr>
          </a:p>
          <a:p>
            <a:pPr marL="0" lvl="0" indent="0" algn="l" rtl="0">
              <a:spcBef>
                <a:spcPts val="360"/>
              </a:spcBef>
              <a:spcAft>
                <a:spcPts val="0"/>
              </a:spcAft>
              <a:buNone/>
            </a:pPr>
            <a:endParaRPr lang="en-US" dirty="0"/>
          </a:p>
          <a:p>
            <a:endParaRPr lang="en-US" dirty="0"/>
          </a:p>
        </p:txBody>
      </p:sp>
    </p:spTree>
    <p:extLst>
      <p:ext uri="{BB962C8B-B14F-4D97-AF65-F5344CB8AC3E}">
        <p14:creationId xmlns:p14="http://schemas.microsoft.com/office/powerpoint/2010/main" val="3897655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CDC MEC Categories for use of CHCs</a:t>
            </a:r>
          </a:p>
          <a:p>
            <a:pPr marL="0" lvl="0" indent="0" algn="l" rtl="0">
              <a:spcBef>
                <a:spcPts val="360"/>
              </a:spcBef>
              <a:spcAft>
                <a:spcPts val="0"/>
              </a:spcAft>
              <a:buNone/>
            </a:pPr>
            <a:r>
              <a:rPr lang="en-US" sz="1200" dirty="0"/>
              <a:t>-   Migraine with aura: category 4</a:t>
            </a:r>
          </a:p>
          <a:p>
            <a:pPr marL="171450" lvl="0" indent="-171450" algn="l" rtl="0">
              <a:spcBef>
                <a:spcPts val="360"/>
              </a:spcBef>
              <a:spcAft>
                <a:spcPts val="0"/>
              </a:spcAft>
              <a:buClr>
                <a:schemeClr val="dk1"/>
              </a:buClr>
              <a:buSzPts val="1200"/>
              <a:buFont typeface="Calibri"/>
              <a:buChar char="-"/>
            </a:pPr>
            <a:r>
              <a:rPr lang="en-US" sz="1200" dirty="0"/>
              <a:t>Uncontrolled hypertension: </a:t>
            </a:r>
          </a:p>
          <a:p>
            <a:pPr marL="0" lvl="0" indent="0" algn="l" rtl="0">
              <a:spcBef>
                <a:spcPts val="360"/>
              </a:spcBef>
              <a:spcAft>
                <a:spcPts val="0"/>
              </a:spcAft>
              <a:buClr>
                <a:schemeClr val="dk1"/>
              </a:buClr>
              <a:buSzPts val="1200"/>
              <a:buFont typeface="Calibri"/>
              <a:buNone/>
            </a:pPr>
            <a:r>
              <a:rPr lang="en-US" sz="1200" dirty="0"/>
              <a:t>     Systolic 140-159 or diastolic 90-99 – category 3</a:t>
            </a:r>
          </a:p>
          <a:p>
            <a:pPr marL="0" lvl="0" indent="0" algn="l" rtl="0">
              <a:spcBef>
                <a:spcPts val="360"/>
              </a:spcBef>
              <a:spcAft>
                <a:spcPts val="0"/>
              </a:spcAft>
              <a:buClr>
                <a:schemeClr val="dk1"/>
              </a:buClr>
              <a:buSzPts val="1200"/>
              <a:buFont typeface="Calibri"/>
              <a:buNone/>
            </a:pPr>
            <a:r>
              <a:rPr lang="en-US" sz="1200" dirty="0"/>
              <a:t>     Systolic &gt; 160 or diastolic &gt; 100 – category 4</a:t>
            </a:r>
          </a:p>
          <a:p>
            <a:pPr marL="171450" lvl="0" indent="-171450" algn="l" rtl="0">
              <a:spcBef>
                <a:spcPts val="360"/>
              </a:spcBef>
              <a:spcAft>
                <a:spcPts val="0"/>
              </a:spcAft>
              <a:buClr>
                <a:schemeClr val="dk1"/>
              </a:buClr>
              <a:buSzPts val="1200"/>
              <a:buFont typeface="Calibri"/>
              <a:buChar char="-"/>
            </a:pPr>
            <a:r>
              <a:rPr lang="en-US" sz="1200" dirty="0"/>
              <a:t>Postpartum &lt; 21 days: Category 4 </a:t>
            </a:r>
          </a:p>
          <a:p>
            <a:pPr marL="171450" lvl="0" indent="-171450" algn="l" rtl="0">
              <a:spcBef>
                <a:spcPts val="360"/>
              </a:spcBef>
              <a:spcAft>
                <a:spcPts val="0"/>
              </a:spcAft>
              <a:buClr>
                <a:schemeClr val="dk1"/>
              </a:buClr>
              <a:buSzPts val="1200"/>
              <a:buFont typeface="Calibri"/>
              <a:buChar char="-"/>
            </a:pPr>
            <a:r>
              <a:rPr lang="en-US" sz="1200" dirty="0"/>
              <a:t>History of DVT/PE: category 3/4</a:t>
            </a:r>
          </a:p>
          <a:p>
            <a:pPr marL="0" lvl="0" indent="0" algn="l" rtl="0">
              <a:spcBef>
                <a:spcPts val="360"/>
              </a:spcBef>
              <a:spcAft>
                <a:spcPts val="0"/>
              </a:spcAft>
              <a:buNone/>
            </a:pPr>
            <a:r>
              <a:rPr lang="en-US" sz="1200" dirty="0"/>
              <a:t>Tobacco use:</a:t>
            </a:r>
          </a:p>
          <a:p>
            <a:pPr marL="171450" lvl="0" indent="-171450" algn="l" rtl="0">
              <a:spcBef>
                <a:spcPts val="360"/>
              </a:spcBef>
              <a:spcAft>
                <a:spcPts val="0"/>
              </a:spcAft>
              <a:buClr>
                <a:schemeClr val="dk1"/>
              </a:buClr>
              <a:buSzPts val="1200"/>
              <a:buFont typeface="Calibri"/>
              <a:buChar char="-"/>
            </a:pPr>
            <a:r>
              <a:rPr lang="en-US" sz="1200" dirty="0"/>
              <a:t>Age &lt; 35 – MEC category 2 </a:t>
            </a:r>
          </a:p>
          <a:p>
            <a:pPr marL="171450" lvl="0" indent="-171450" algn="l" rtl="0">
              <a:spcBef>
                <a:spcPts val="360"/>
              </a:spcBef>
              <a:spcAft>
                <a:spcPts val="0"/>
              </a:spcAft>
              <a:buClr>
                <a:schemeClr val="dk1"/>
              </a:buClr>
              <a:buSzPts val="1200"/>
              <a:buFont typeface="Calibri"/>
              <a:buChar char="-"/>
            </a:pPr>
            <a:r>
              <a:rPr lang="en-US" sz="1200" dirty="0"/>
              <a:t>Age &gt; 35, &lt;15 cigarettes/day – MEC category 3</a:t>
            </a:r>
          </a:p>
          <a:p>
            <a:pPr marL="171450" lvl="0" indent="-171450" algn="l" rtl="0">
              <a:spcBef>
                <a:spcPts val="360"/>
              </a:spcBef>
              <a:spcAft>
                <a:spcPts val="0"/>
              </a:spcAft>
              <a:buClr>
                <a:schemeClr val="dk1"/>
              </a:buClr>
              <a:buSzPts val="1200"/>
              <a:buFont typeface="Calibri"/>
              <a:buChar char="-"/>
            </a:pPr>
            <a:r>
              <a:rPr lang="en-US" sz="1200" dirty="0"/>
              <a:t>Age &gt; 35, &gt; 15 cigarettes/day – MEC category 4</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dirty="0"/>
              <a:t>See MEC for full list of Cat 4 (e.g. active or recent breast cancer, immediate postpartum, known CAD, </a:t>
            </a:r>
            <a:r>
              <a:rPr lang="en-US" sz="1200" dirty="0" err="1"/>
              <a:t>etc</a:t>
            </a:r>
            <a:r>
              <a:rPr lang="en-US" sz="1200" dirty="0"/>
              <a:t>)</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b="1" dirty="0"/>
              <a:t>References:</a:t>
            </a:r>
            <a:endParaRPr lang="en-US" sz="1200" dirty="0"/>
          </a:p>
          <a:p>
            <a:pPr marL="0" lvl="0" indent="0" algn="l" rtl="0">
              <a:spcBef>
                <a:spcPts val="360"/>
              </a:spcBef>
              <a:spcAft>
                <a:spcPts val="0"/>
              </a:spcAft>
              <a:buNone/>
            </a:pPr>
            <a:r>
              <a:rPr lang="en-US" sz="1200" dirty="0"/>
              <a:t>Summary Chart of U.S. Medical Eligibility Criteria for Contraceptive Use: https://</a:t>
            </a:r>
            <a:r>
              <a:rPr lang="en-US" sz="1200" dirty="0" err="1"/>
              <a:t>www.cdc.gov</a:t>
            </a:r>
            <a:r>
              <a:rPr lang="en-US" sz="1200" dirty="0"/>
              <a:t>/</a:t>
            </a:r>
            <a:r>
              <a:rPr lang="en-US" sz="1200" dirty="0" err="1"/>
              <a:t>reproductivehealth</a:t>
            </a:r>
            <a:r>
              <a:rPr lang="en-US" sz="1200" dirty="0"/>
              <a:t>/contraception/pdf/summary-chart-us-medical-eligibility-criteria_508tagged.pdf. Updated July 2016.  </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dirty="0"/>
              <a:t>Photo Credit: birth control pills by Sumana </a:t>
            </a:r>
            <a:r>
              <a:rPr lang="en-US" sz="1200" dirty="0" err="1"/>
              <a:t>Chamrunworakiat</a:t>
            </a:r>
            <a:r>
              <a:rPr lang="en-US" sz="1200" dirty="0"/>
              <a:t> from the Noun Project</a:t>
            </a:r>
          </a:p>
          <a:p>
            <a:pPr marL="0" lvl="0" indent="0" algn="l" rtl="0">
              <a:spcBef>
                <a:spcPts val="360"/>
              </a:spcBef>
              <a:spcAft>
                <a:spcPts val="0"/>
              </a:spcAft>
              <a:buNone/>
            </a:pPr>
            <a:endParaRPr lang="en-US" sz="1200" dirty="0"/>
          </a:p>
        </p:txBody>
      </p:sp>
    </p:spTree>
    <p:extLst>
      <p:ext uri="{BB962C8B-B14F-4D97-AF65-F5344CB8AC3E}">
        <p14:creationId xmlns:p14="http://schemas.microsoft.com/office/powerpoint/2010/main" val="303576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What concerns should we have about antibiotics and interactions with contraceptives?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360"/>
              </a:spcBef>
              <a:spcAft>
                <a:spcPts val="0"/>
              </a:spcAft>
              <a:buClr>
                <a:schemeClr val="dk1"/>
              </a:buClr>
              <a:buFont typeface="Arial"/>
              <a:buNone/>
            </a:pPr>
            <a:r>
              <a:rPr lang="en-US" dirty="0"/>
              <a:t>Image source: pills by Made from the Noun Project</a:t>
            </a:r>
          </a:p>
        </p:txBody>
      </p:sp>
    </p:spTree>
    <p:extLst>
      <p:ext uri="{BB962C8B-B14F-4D97-AF65-F5344CB8AC3E}">
        <p14:creationId xmlns:p14="http://schemas.microsoft.com/office/powerpoint/2010/main" val="1741302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Antiretroviral- mostly safe </a:t>
            </a:r>
          </a:p>
          <a:p>
            <a:pPr marL="0" lvl="0" indent="0" algn="l" rtl="0">
              <a:spcBef>
                <a:spcPts val="360"/>
              </a:spcBef>
              <a:spcAft>
                <a:spcPts val="0"/>
              </a:spcAft>
              <a:buNone/>
            </a:pPr>
            <a:r>
              <a:rPr lang="en-US" sz="1200" dirty="0"/>
              <a:t>Anticonvulsants- mostly safe </a:t>
            </a:r>
          </a:p>
          <a:p>
            <a:pPr marL="0" lvl="0" indent="0" algn="l" rtl="0">
              <a:spcBef>
                <a:spcPts val="360"/>
              </a:spcBef>
              <a:spcAft>
                <a:spcPts val="0"/>
              </a:spcAft>
              <a:buNone/>
            </a:pPr>
            <a:r>
              <a:rPr lang="en-US" sz="1200" dirty="0"/>
              <a:t>Antimicrobials-  - ONLY RIFAMPIN AND RIFABUTIN DECREASE EFFICACY</a:t>
            </a:r>
          </a:p>
          <a:p>
            <a:pPr marL="0" lvl="0" indent="0" algn="l" rtl="0">
              <a:spcBef>
                <a:spcPts val="360"/>
              </a:spcBef>
              <a:spcAft>
                <a:spcPts val="0"/>
              </a:spcAft>
              <a:buNone/>
            </a:pPr>
            <a:r>
              <a:rPr lang="en-US" sz="1200" dirty="0"/>
              <a:t>SSRIs/St Johns wart- all effective</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b="1" dirty="0"/>
              <a:t>References: </a:t>
            </a:r>
            <a:endParaRPr lang="en-US" sz="1200" dirty="0"/>
          </a:p>
          <a:p>
            <a:pPr marL="0" lvl="0" indent="0" algn="l" rtl="0">
              <a:spcBef>
                <a:spcPts val="360"/>
              </a:spcBef>
              <a:spcAft>
                <a:spcPts val="0"/>
              </a:spcAft>
              <a:buNone/>
            </a:pPr>
            <a:r>
              <a:rPr lang="en-US" sz="1200" dirty="0"/>
              <a:t>Summary Chart of U.S. Medical Eligibility Criteria for Contraceptive Use: https://</a:t>
            </a:r>
            <a:r>
              <a:rPr lang="en-US" sz="1200" dirty="0" err="1"/>
              <a:t>www.cdc.gov</a:t>
            </a:r>
            <a:r>
              <a:rPr lang="en-US" sz="1200" dirty="0"/>
              <a:t>/</a:t>
            </a:r>
            <a:r>
              <a:rPr lang="en-US" sz="1200" dirty="0" err="1"/>
              <a:t>reproductivehealth</a:t>
            </a:r>
            <a:r>
              <a:rPr lang="en-US" sz="1200" dirty="0"/>
              <a:t>/contraception/pdf/summary-chart-us-medical-eligibility-criteria_508tagged.pdf. Updated July 2016.  </a:t>
            </a:r>
          </a:p>
          <a:p>
            <a:pPr marL="0" lvl="0" indent="0" algn="l" rtl="0">
              <a:spcBef>
                <a:spcPts val="360"/>
              </a:spcBef>
              <a:spcAft>
                <a:spcPts val="0"/>
              </a:spcAft>
              <a:buNone/>
            </a:pPr>
            <a:endParaRPr lang="en-US" sz="1200" dirty="0"/>
          </a:p>
        </p:txBody>
      </p:sp>
    </p:spTree>
    <p:extLst>
      <p:ext uri="{BB962C8B-B14F-4D97-AF65-F5344CB8AC3E}">
        <p14:creationId xmlns:p14="http://schemas.microsoft.com/office/powerpoint/2010/main" val="338972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a3e4222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a3e42227b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Before we begin, it’s important to remember, acknowledge, and be informed by the history of how we got to where we are today in reproductive health care, especially contraception. </a:t>
            </a:r>
            <a:r>
              <a:rPr lang="en-US" dirty="0" err="1"/>
              <a:t>Enovid</a:t>
            </a:r>
            <a:r>
              <a:rPr lang="en-US" dirty="0"/>
              <a:t> was the world’s first birth control pill and was celebrated for ushering in an age of control and autonomy over reproduction (for some). But this discovery and the continued development of birth control pills and other methods originated at the expense of Puerto Rican women’s health and lives. It originated from Eugenic mindsets in the early 1900s with people like Margaret Sanger who argued that birth control could help wipe out “the greatest present menace to civilization”—people living in extreme poverty and those with mental illnesses and physical disabilities. She met and supported Gregory Pincus and John Rock, who went on to conduct the birth control trials in Puerto Rico. Puerto Rico was chosen because: the scientists knew they couldn’t do clinical trials on the mainland US, Puerto Rico was already home to many birth control clinics funded by eugenicists who wanted to reduce the Puerto Rican population to make room for more “fit” members of society. 1/3 of Puerto Rican women were sterilized, many involuntarily, after their second child’s birth. This set the stage for Pincus’s trials. The women who attended the trials were from the poorest areas of San Juan and just wanted to avoid pregnancy and avoid sterilization - but they had no idea that the pills they were receiving were part of an experiment and clinical trial. They weren’t given any information about safety. Many experienced serious side effects like blood clots. Despite the importance of the pill and the reproductive autonomy it has given to those wanting to avoid pregnancy, it’s history is marked by a lack of autonomy - a lack of true informed choice and information and the exploitation of impoverished women. This is this history and legacy of contraception that we are working in.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So our jobs is to stop this legacy from perpetuating and make sure that everyone has true autonomy, choice, information, and access to the reproductive health care they need.</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Optional 5 minute video: scenes from the Documentary “La </a:t>
            </a:r>
            <a:r>
              <a:rPr lang="en-US" dirty="0" err="1"/>
              <a:t>Operacion</a:t>
            </a:r>
            <a:r>
              <a:rPr lang="en-US" dirty="0"/>
              <a:t>”: https://</a:t>
            </a:r>
            <a:r>
              <a:rPr lang="en-US" dirty="0" err="1"/>
              <a:t>www.youtube.com</a:t>
            </a:r>
            <a:r>
              <a:rPr lang="en-US" dirty="0"/>
              <a:t>/</a:t>
            </a:r>
            <a:r>
              <a:rPr lang="en-US" dirty="0" err="1"/>
              <a:t>watch?v</a:t>
            </a:r>
            <a:r>
              <a:rPr lang="en-US" dirty="0"/>
              <a:t>=tShnkBmoe3Y</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Resources:</a:t>
            </a:r>
          </a:p>
          <a:p>
            <a:pPr marL="0" lvl="0" indent="0" algn="l" rtl="0">
              <a:spcBef>
                <a:spcPts val="360"/>
              </a:spcBef>
              <a:spcAft>
                <a:spcPts val="0"/>
              </a:spcAft>
              <a:buNone/>
            </a:pPr>
            <a:r>
              <a:rPr lang="en-US" u="sng" dirty="0">
                <a:solidFill>
                  <a:schemeClr val="hlink"/>
                </a:solidFill>
                <a:hlinkClick r:id="rId3"/>
              </a:rPr>
              <a:t>https://www.thecrimson.com/article/2017/9/28/the-bitter-pill/</a:t>
            </a:r>
            <a:endParaRPr lang="en-US" dirty="0"/>
          </a:p>
          <a:p>
            <a:pPr marL="0" lvl="0" indent="0" algn="l" rtl="0">
              <a:spcBef>
                <a:spcPts val="360"/>
              </a:spcBef>
              <a:spcAft>
                <a:spcPts val="0"/>
              </a:spcAft>
              <a:buNone/>
            </a:pPr>
            <a:r>
              <a:rPr lang="en-US" u="sng" dirty="0">
                <a:solidFill>
                  <a:schemeClr val="hlink"/>
                </a:solidFill>
                <a:hlinkClick r:id="rId4"/>
              </a:rPr>
              <a:t>https://www.history.com/news/birth-control-pill-history-puerto-rico-enovid</a:t>
            </a:r>
            <a:endParaRPr lang="en-US" dirty="0"/>
          </a:p>
          <a:p>
            <a:pPr marL="0" lvl="0" indent="0" algn="l" rtl="0">
              <a:spcBef>
                <a:spcPts val="360"/>
              </a:spcBef>
              <a:spcAft>
                <a:spcPts val="0"/>
              </a:spcAft>
              <a:buNone/>
            </a:pPr>
            <a:r>
              <a:rPr lang="en-US" u="sng" dirty="0">
                <a:solidFill>
                  <a:schemeClr val="hlink"/>
                </a:solidFill>
                <a:hlinkClick r:id="rId5"/>
              </a:rPr>
              <a:t>https://www.bese.com/how-puerto-rican-women-made-birth-control-possible-at-the-expense-of-their-health/</a:t>
            </a:r>
            <a:endParaRPr lang="en-US" dirty="0"/>
          </a:p>
          <a:p>
            <a:pPr marL="0" lvl="0" indent="0" algn="l" rtl="0">
              <a:spcBef>
                <a:spcPts val="360"/>
              </a:spcBef>
              <a:spcAft>
                <a:spcPts val="0"/>
              </a:spcAft>
              <a:buNone/>
            </a:pP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t>Shared decision making </a:t>
            </a:r>
            <a:r>
              <a:rPr lang="en-US" sz="1200" b="0" dirty="0"/>
              <a:t>happens</a:t>
            </a:r>
            <a:r>
              <a:rPr lang="en-US" sz="1200" dirty="0"/>
              <a:t> when a clinician provides balanced and unbiased information to patients with the goal of empowering patients’ decisions and building trust. </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dirty="0"/>
              <a:t>Find out which aspects of birth control matter most to </a:t>
            </a:r>
            <a:r>
              <a:rPr lang="en-US" sz="1200" b="0" dirty="0">
                <a:latin typeface="+mn-lt"/>
                <a:ea typeface="+mn-ea"/>
                <a:cs typeface="+mn-cs"/>
                <a:sym typeface="Calibri"/>
              </a:rPr>
              <a:t>Carrie</a:t>
            </a:r>
            <a:r>
              <a:rPr lang="en-US" sz="1200" dirty="0"/>
              <a:t>:</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dirty="0"/>
              <a:t>Does she need a method she can hide from her parents?</a:t>
            </a:r>
          </a:p>
          <a:p>
            <a:pPr marL="0" lvl="0" indent="0" algn="l" rtl="0">
              <a:spcBef>
                <a:spcPts val="360"/>
              </a:spcBef>
              <a:spcAft>
                <a:spcPts val="0"/>
              </a:spcAft>
              <a:buNone/>
            </a:pPr>
            <a:r>
              <a:rPr lang="en-US" sz="1200" dirty="0"/>
              <a:t>Does she want to have periods?</a:t>
            </a:r>
          </a:p>
          <a:p>
            <a:pPr marL="0" lvl="0" indent="0" algn="l" rtl="0">
              <a:spcBef>
                <a:spcPts val="360"/>
              </a:spcBef>
              <a:spcAft>
                <a:spcPts val="0"/>
              </a:spcAft>
              <a:buNone/>
            </a:pPr>
            <a:r>
              <a:rPr lang="en-US" sz="1200" dirty="0"/>
              <a:t>How about cost?</a:t>
            </a:r>
          </a:p>
          <a:p>
            <a:pPr marL="0" lvl="0" indent="0" algn="l" rtl="0">
              <a:spcBef>
                <a:spcPts val="360"/>
              </a:spcBef>
              <a:spcAft>
                <a:spcPts val="0"/>
              </a:spcAft>
              <a:buNone/>
            </a:pPr>
            <a:endParaRPr lang="en-US" sz="1200" dirty="0"/>
          </a:p>
          <a:p>
            <a:r>
              <a:rPr lang="en-US" sz="1200" dirty="0"/>
              <a:t>Photo: </a:t>
            </a:r>
            <a:r>
              <a:rPr lang="en-US" sz="1200" dirty="0">
                <a:solidFill>
                  <a:schemeClr val="bg2"/>
                </a:solidFill>
              </a:rPr>
              <a:t>https://</a:t>
            </a:r>
            <a:r>
              <a:rPr lang="en-US" sz="1200" dirty="0" err="1">
                <a:solidFill>
                  <a:schemeClr val="bg2"/>
                </a:solidFill>
              </a:rPr>
              <a:t>www.flickr.com</a:t>
            </a:r>
            <a:r>
              <a:rPr lang="en-US" sz="1200" dirty="0">
                <a:solidFill>
                  <a:schemeClr val="bg2"/>
                </a:solidFill>
              </a:rPr>
              <a:t>/photos/</a:t>
            </a:r>
            <a:r>
              <a:rPr lang="en-US" sz="1200" dirty="0" err="1">
                <a:solidFill>
                  <a:schemeClr val="bg2"/>
                </a:solidFill>
              </a:rPr>
              <a:t>wocintechchat</a:t>
            </a:r>
            <a:r>
              <a:rPr lang="en-US" sz="1200" dirty="0">
                <a:solidFill>
                  <a:schemeClr val="bg2"/>
                </a:solidFill>
              </a:rPr>
              <a:t>/25900646342</a:t>
            </a:r>
            <a:endParaRPr kumimoji="0" lang="en-US" sz="1200" b="0" i="0" u="none" strike="noStrike" cap="none" spc="0" normalizeH="0" baseline="0" dirty="0">
              <a:ln>
                <a:noFill/>
              </a:ln>
              <a:solidFill>
                <a:schemeClr val="bg2"/>
              </a:solidFill>
              <a:effectLst/>
              <a:uFillTx/>
              <a:latin typeface="+mn-lt"/>
              <a:ea typeface="+mn-ea"/>
              <a:cs typeface="+mn-cs"/>
              <a:sym typeface="Helvetica"/>
            </a:endParaRPr>
          </a:p>
          <a:p>
            <a:pPr marL="0" lvl="0" indent="0" algn="l" rtl="0">
              <a:spcBef>
                <a:spcPts val="360"/>
              </a:spcBef>
              <a:spcAft>
                <a:spcPts val="0"/>
              </a:spcAft>
              <a:buNone/>
            </a:pPr>
            <a:endParaRPr lang="en-US" sz="1200" dirty="0"/>
          </a:p>
        </p:txBody>
      </p:sp>
    </p:spTree>
    <p:extLst>
      <p:ext uri="{BB962C8B-B14F-4D97-AF65-F5344CB8AC3E}">
        <p14:creationId xmlns:p14="http://schemas.microsoft.com/office/powerpoint/2010/main" val="3375533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85000"/>
              </a:lnSpc>
              <a:spcBef>
                <a:spcPts val="0"/>
              </a:spcBef>
              <a:spcAft>
                <a:spcPts val="0"/>
              </a:spcAft>
              <a:buNone/>
            </a:pPr>
            <a:r>
              <a:rPr lang="en-US" sz="1000" dirty="0">
                <a:latin typeface="Arial"/>
                <a:ea typeface="Arial"/>
                <a:cs typeface="Arial"/>
                <a:sym typeface="Arial"/>
              </a:rPr>
              <a:t>Trust patients to be the expert on themselves! Patients who are able to use their method of choice are more likely to continue use. </a:t>
            </a:r>
            <a:r>
              <a:rPr lang="en-US" dirty="0">
                <a:solidFill>
                  <a:srgbClr val="44697D"/>
                </a:solidFill>
              </a:rPr>
              <a:t>You should assess what’s most important to the patient about their contraception and remember that it’s not always effectiveness. While you should definitely bust myths about contraception, such as it causes cancer, avoid pushing methods. This can lead to reduced trust and adherence, and often reflects your own biases. </a:t>
            </a:r>
          </a:p>
          <a:p>
            <a:pPr marL="0" lvl="0" indent="0" algn="l" rtl="0">
              <a:lnSpc>
                <a:spcPct val="85000"/>
              </a:lnSpc>
              <a:spcBef>
                <a:spcPts val="0"/>
              </a:spcBef>
              <a:spcAft>
                <a:spcPts val="0"/>
              </a:spcAft>
              <a:buNone/>
            </a:pPr>
            <a:endParaRPr lang="en-US" sz="1000" dirty="0">
              <a:latin typeface="Arial"/>
              <a:ea typeface="Arial"/>
              <a:cs typeface="Arial"/>
              <a:sym typeface="Arial"/>
            </a:endParaRPr>
          </a:p>
          <a:p>
            <a:pPr marL="0" lvl="0" indent="0" algn="l" rtl="0">
              <a:lnSpc>
                <a:spcPct val="85000"/>
              </a:lnSpc>
              <a:spcBef>
                <a:spcPts val="0"/>
              </a:spcBef>
              <a:spcAft>
                <a:spcPts val="0"/>
              </a:spcAft>
              <a:buNone/>
            </a:pPr>
            <a:r>
              <a:rPr lang="en-US" sz="1000" dirty="0">
                <a:latin typeface="Arial"/>
                <a:ea typeface="Arial"/>
                <a:cs typeface="Arial"/>
                <a:sym typeface="Arial"/>
              </a:rPr>
              <a:t>A retrospective study of contraceptive discontinuation among 1,945 Indonesian women seen in family planning clinics in 1987–88 found that of 341 who discontinued use of the prescribed method within the first 12 months, 72.2% did not receive their method of choice. Only 8.9% of women who did receive their method of choice had discontinued use within 12 months.</a:t>
            </a:r>
          </a:p>
          <a:p>
            <a:pPr marL="0" lvl="0" indent="0" algn="l" rtl="0">
              <a:lnSpc>
                <a:spcPct val="85000"/>
              </a:lnSpc>
              <a:spcBef>
                <a:spcPts val="0"/>
              </a:spcBef>
              <a:spcAft>
                <a:spcPts val="0"/>
              </a:spcAft>
              <a:buNone/>
            </a:pPr>
            <a:endParaRPr lang="en-US" sz="1000" dirty="0">
              <a:latin typeface="Arial"/>
              <a:ea typeface="Arial"/>
              <a:cs typeface="Arial"/>
              <a:sym typeface="Arial"/>
            </a:endParaRPr>
          </a:p>
          <a:p>
            <a:pPr marL="0" lvl="0" indent="0" algn="l" rtl="0">
              <a:lnSpc>
                <a:spcPct val="85000"/>
              </a:lnSpc>
              <a:spcBef>
                <a:spcPts val="0"/>
              </a:spcBef>
              <a:spcAft>
                <a:spcPts val="0"/>
              </a:spcAft>
              <a:buNone/>
            </a:pPr>
            <a:r>
              <a:rPr lang="en-US" sz="1000" dirty="0">
                <a:latin typeface="Arial"/>
                <a:ea typeface="Arial"/>
                <a:cs typeface="Arial"/>
                <a:sym typeface="Arial"/>
              </a:rPr>
              <a:t>In a longitudinal, multisite study of implant use in the US, researchers found that patients who felt more pressure from their clinician to use the implant were more likely to stop using it compared to patients who did not feel as pressured. </a:t>
            </a:r>
          </a:p>
          <a:p>
            <a:pPr marL="0" lvl="0" indent="0" algn="l" rtl="0">
              <a:lnSpc>
                <a:spcPct val="85000"/>
              </a:lnSpc>
              <a:spcBef>
                <a:spcPts val="0"/>
              </a:spcBef>
              <a:spcAft>
                <a:spcPts val="0"/>
              </a:spcAft>
              <a:buNone/>
            </a:pPr>
            <a:endParaRPr lang="en-US" sz="1000" dirty="0">
              <a:latin typeface="Arial"/>
              <a:ea typeface="Arial"/>
              <a:cs typeface="Arial"/>
              <a:sym typeface="Arial"/>
            </a:endParaRPr>
          </a:p>
          <a:p>
            <a:pPr marL="0" lvl="0" indent="0" algn="l" rtl="0">
              <a:lnSpc>
                <a:spcPct val="85000"/>
              </a:lnSpc>
              <a:spcBef>
                <a:spcPts val="0"/>
              </a:spcBef>
              <a:spcAft>
                <a:spcPts val="0"/>
              </a:spcAft>
              <a:buNone/>
            </a:pPr>
            <a:r>
              <a:rPr lang="en-US" sz="1000" dirty="0">
                <a:latin typeface="Arial"/>
                <a:ea typeface="Arial"/>
                <a:cs typeface="Arial"/>
                <a:sym typeface="Arial"/>
              </a:rPr>
              <a:t>These findings imply that contraceptive continuation can be greater when providers pay more attention to the stated preferences of their clients or when policy allows clients to use their method of choice.</a:t>
            </a:r>
          </a:p>
          <a:p>
            <a:pPr marL="457200" lvl="1" indent="-241300" algn="l" rtl="0">
              <a:lnSpc>
                <a:spcPct val="85000"/>
              </a:lnSpc>
              <a:spcBef>
                <a:spcPts val="0"/>
              </a:spcBef>
              <a:spcAft>
                <a:spcPts val="0"/>
              </a:spcAft>
              <a:buClr>
                <a:srgbClr val="000000"/>
              </a:buClr>
              <a:buSzPts val="1600"/>
              <a:buFont typeface="Calibri"/>
              <a:buNone/>
            </a:pPr>
            <a:endParaRPr lang="en-US" sz="1000" dirty="0">
              <a:latin typeface="Arial"/>
              <a:ea typeface="Arial"/>
              <a:cs typeface="Arial"/>
              <a:sym typeface="Arial"/>
            </a:endParaRPr>
          </a:p>
          <a:p>
            <a:pPr marL="0" lvl="0" indent="0" algn="l" rtl="0">
              <a:lnSpc>
                <a:spcPct val="85000"/>
              </a:lnSpc>
              <a:spcBef>
                <a:spcPts val="0"/>
              </a:spcBef>
              <a:spcAft>
                <a:spcPts val="0"/>
              </a:spcAft>
              <a:buNone/>
            </a:pPr>
            <a:r>
              <a:rPr lang="en-US" sz="1000" u="sng" dirty="0">
                <a:latin typeface="Arial"/>
                <a:ea typeface="Arial"/>
                <a:cs typeface="Arial"/>
                <a:sym typeface="Arial"/>
              </a:rPr>
              <a:t>Source:</a:t>
            </a:r>
            <a:endParaRPr lang="en-US" sz="1000" dirty="0">
              <a:latin typeface="Arial"/>
              <a:ea typeface="Arial"/>
              <a:cs typeface="Arial"/>
              <a:sym typeface="Arial"/>
            </a:endParaRPr>
          </a:p>
          <a:p>
            <a:pPr marL="0" lvl="0" indent="0" algn="l" rtl="0">
              <a:lnSpc>
                <a:spcPct val="85000"/>
              </a:lnSpc>
              <a:spcBef>
                <a:spcPts val="0"/>
              </a:spcBef>
              <a:spcAft>
                <a:spcPts val="0"/>
              </a:spcAft>
              <a:buNone/>
            </a:pPr>
            <a:r>
              <a:rPr lang="en-US" sz="1000" dirty="0" err="1">
                <a:latin typeface="Arial"/>
                <a:ea typeface="Arial"/>
                <a:cs typeface="Arial"/>
                <a:sym typeface="Arial"/>
              </a:rPr>
              <a:t>Pariani</a:t>
            </a:r>
            <a:r>
              <a:rPr lang="en-US" sz="1000" dirty="0">
                <a:latin typeface="Arial"/>
                <a:ea typeface="Arial"/>
                <a:cs typeface="Arial"/>
                <a:sym typeface="Arial"/>
              </a:rPr>
              <a:t> S, </a:t>
            </a:r>
            <a:r>
              <a:rPr lang="en-US" sz="1000" dirty="0" err="1">
                <a:latin typeface="Arial"/>
                <a:ea typeface="Arial"/>
                <a:cs typeface="Arial"/>
                <a:sym typeface="Arial"/>
              </a:rPr>
              <a:t>Heer</a:t>
            </a:r>
            <a:r>
              <a:rPr lang="en-US" sz="1000" dirty="0">
                <a:latin typeface="Arial"/>
                <a:ea typeface="Arial"/>
                <a:cs typeface="Arial"/>
                <a:sym typeface="Arial"/>
              </a:rPr>
              <a:t> D, van </a:t>
            </a:r>
            <a:r>
              <a:rPr lang="en-US" sz="1000" dirty="0" err="1">
                <a:latin typeface="Arial"/>
                <a:ea typeface="Arial"/>
                <a:cs typeface="Arial"/>
                <a:sym typeface="Arial"/>
              </a:rPr>
              <a:t>Arsdol</a:t>
            </a:r>
            <a:r>
              <a:rPr lang="en-US" sz="1000" dirty="0">
                <a:latin typeface="Arial"/>
                <a:ea typeface="Arial"/>
                <a:cs typeface="Arial"/>
                <a:sym typeface="Arial"/>
              </a:rPr>
              <a:t> M. Does choice make a difference to contraceptive use? Evidence from East Java. </a:t>
            </a:r>
            <a:r>
              <a:rPr lang="en-US" sz="1000" i="1" dirty="0">
                <a:latin typeface="Arial"/>
                <a:ea typeface="Arial"/>
                <a:cs typeface="Arial"/>
                <a:sym typeface="Arial"/>
              </a:rPr>
              <a:t>Stud Fam </a:t>
            </a:r>
            <a:r>
              <a:rPr lang="en-US" sz="1000" i="1" dirty="0" err="1">
                <a:latin typeface="Arial"/>
                <a:ea typeface="Arial"/>
                <a:cs typeface="Arial"/>
                <a:sym typeface="Arial"/>
              </a:rPr>
              <a:t>Plann</a:t>
            </a:r>
            <a:r>
              <a:rPr lang="en-US" sz="1000" dirty="0">
                <a:latin typeface="Arial"/>
                <a:ea typeface="Arial"/>
                <a:cs typeface="Arial"/>
                <a:sym typeface="Arial"/>
              </a:rPr>
              <a:t> 1991;22(6):384-390.</a:t>
            </a:r>
          </a:p>
          <a:p>
            <a:pPr marL="0" lvl="0" indent="0" algn="l" rtl="0">
              <a:lnSpc>
                <a:spcPct val="85000"/>
              </a:lnSpc>
              <a:spcBef>
                <a:spcPts val="0"/>
              </a:spcBef>
              <a:spcAft>
                <a:spcPts val="0"/>
              </a:spcAft>
              <a:buNone/>
            </a:pPr>
            <a:endParaRPr lang="en-US" sz="1000" dirty="0">
              <a:latin typeface="Arial"/>
              <a:ea typeface="Arial"/>
              <a:cs typeface="Arial"/>
              <a:sym typeface="Arial"/>
            </a:endParaRPr>
          </a:p>
          <a:p>
            <a:pPr marL="0" lvl="0" indent="0" algn="l" rtl="0">
              <a:lnSpc>
                <a:spcPct val="85000"/>
              </a:lnSpc>
              <a:spcBef>
                <a:spcPts val="0"/>
              </a:spcBef>
              <a:spcAft>
                <a:spcPts val="0"/>
              </a:spcAft>
              <a:buNone/>
            </a:pPr>
            <a:r>
              <a:rPr lang="en-US" sz="1000" dirty="0" err="1">
                <a:latin typeface="Arial"/>
                <a:ea typeface="Arial"/>
                <a:cs typeface="Arial"/>
                <a:sym typeface="Arial"/>
              </a:rPr>
              <a:t>Kalmuss</a:t>
            </a:r>
            <a:r>
              <a:rPr lang="en-US" sz="1000" dirty="0">
                <a:latin typeface="Arial"/>
                <a:ea typeface="Arial"/>
                <a:cs typeface="Arial"/>
                <a:sym typeface="Arial"/>
              </a:rPr>
              <a:t> D, Davidson AR, Cushman LF, </a:t>
            </a:r>
            <a:r>
              <a:rPr lang="en-US" sz="1000" dirty="0" err="1">
                <a:latin typeface="Arial"/>
                <a:ea typeface="Arial"/>
                <a:cs typeface="Arial"/>
                <a:sym typeface="Arial"/>
              </a:rPr>
              <a:t>Heartwell</a:t>
            </a:r>
            <a:r>
              <a:rPr lang="en-US" sz="1000" dirty="0">
                <a:latin typeface="Arial"/>
                <a:ea typeface="Arial"/>
                <a:cs typeface="Arial"/>
                <a:sym typeface="Arial"/>
              </a:rPr>
              <a:t> S, </a:t>
            </a:r>
            <a:r>
              <a:rPr lang="en-US" sz="1000" dirty="0" err="1">
                <a:latin typeface="Arial"/>
                <a:ea typeface="Arial"/>
                <a:cs typeface="Arial"/>
                <a:sym typeface="Arial"/>
              </a:rPr>
              <a:t>Rulin</a:t>
            </a:r>
            <a:r>
              <a:rPr lang="en-US" sz="1000" dirty="0">
                <a:latin typeface="Arial"/>
                <a:ea typeface="Arial"/>
                <a:cs typeface="Arial"/>
                <a:sym typeface="Arial"/>
              </a:rPr>
              <a:t> M. Determinants of early implant discontinuation among low-income women. Fam </a:t>
            </a:r>
            <a:r>
              <a:rPr lang="en-US" sz="1000" dirty="0" err="1">
                <a:latin typeface="Arial"/>
                <a:ea typeface="Arial"/>
                <a:cs typeface="Arial"/>
                <a:sym typeface="Arial"/>
              </a:rPr>
              <a:t>Plann</a:t>
            </a:r>
            <a:r>
              <a:rPr lang="en-US" sz="1000" dirty="0">
                <a:latin typeface="Arial"/>
                <a:ea typeface="Arial"/>
                <a:cs typeface="Arial"/>
                <a:sym typeface="Arial"/>
              </a:rPr>
              <a:t> </a:t>
            </a:r>
            <a:r>
              <a:rPr lang="en-US" sz="1000" dirty="0" err="1">
                <a:latin typeface="Arial"/>
                <a:ea typeface="Arial"/>
                <a:cs typeface="Arial"/>
                <a:sym typeface="Arial"/>
              </a:rPr>
              <a:t>Perspect</a:t>
            </a:r>
            <a:r>
              <a:rPr lang="en-US" sz="1000" dirty="0">
                <a:latin typeface="Arial"/>
                <a:ea typeface="Arial"/>
                <a:cs typeface="Arial"/>
                <a:sym typeface="Arial"/>
              </a:rPr>
              <a:t>. 1996 Nov-Dec;28(6):256-60. Erratum in: Fam </a:t>
            </a:r>
            <a:r>
              <a:rPr lang="en-US" sz="1000" dirty="0" err="1">
                <a:latin typeface="Arial"/>
                <a:ea typeface="Arial"/>
                <a:cs typeface="Arial"/>
                <a:sym typeface="Arial"/>
              </a:rPr>
              <a:t>Plann</a:t>
            </a:r>
            <a:r>
              <a:rPr lang="en-US" sz="1000" dirty="0">
                <a:latin typeface="Arial"/>
                <a:ea typeface="Arial"/>
                <a:cs typeface="Arial"/>
                <a:sym typeface="Arial"/>
              </a:rPr>
              <a:t> </a:t>
            </a:r>
            <a:r>
              <a:rPr lang="en-US" sz="1000" dirty="0" err="1">
                <a:latin typeface="Arial"/>
                <a:ea typeface="Arial"/>
                <a:cs typeface="Arial"/>
                <a:sym typeface="Arial"/>
              </a:rPr>
              <a:t>Perspect</a:t>
            </a:r>
            <a:r>
              <a:rPr lang="en-US" sz="1000" dirty="0">
                <a:latin typeface="Arial"/>
                <a:ea typeface="Arial"/>
                <a:cs typeface="Arial"/>
                <a:sym typeface="Arial"/>
              </a:rPr>
              <a:t> 1997 Mar-Apr;29(2):60. PMID: 8959415.</a:t>
            </a:r>
          </a:p>
          <a:p>
            <a:pPr marL="0" lvl="0" indent="0" algn="l" rtl="0">
              <a:lnSpc>
                <a:spcPct val="85000"/>
              </a:lnSpc>
              <a:spcBef>
                <a:spcPts val="0"/>
              </a:spcBef>
              <a:spcAft>
                <a:spcPts val="0"/>
              </a:spcAft>
              <a:buNone/>
            </a:pPr>
            <a:endParaRPr lang="en-US" sz="1000" dirty="0">
              <a:latin typeface="Arial"/>
              <a:ea typeface="Arial"/>
              <a:cs typeface="Arial"/>
              <a:sym typeface="Arial"/>
            </a:endParaRPr>
          </a:p>
        </p:txBody>
      </p:sp>
    </p:spTree>
    <p:extLst>
      <p:ext uri="{BB962C8B-B14F-4D97-AF65-F5344CB8AC3E}">
        <p14:creationId xmlns:p14="http://schemas.microsoft.com/office/powerpoint/2010/main" val="2594984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200"/>
              <a:buFont typeface="Calibri"/>
              <a:buChar char="-"/>
            </a:pPr>
            <a:r>
              <a:rPr lang="en-US" dirty="0"/>
              <a:t>Mostly all the same, despite marketing</a:t>
            </a:r>
          </a:p>
          <a:p>
            <a:pPr marL="171450" lvl="0" indent="-171450" algn="l" rtl="0">
              <a:spcBef>
                <a:spcPts val="360"/>
              </a:spcBef>
              <a:spcAft>
                <a:spcPts val="0"/>
              </a:spcAft>
              <a:buClr>
                <a:schemeClr val="dk1"/>
              </a:buClr>
              <a:buSzPts val="1200"/>
              <a:buFont typeface="Calibri"/>
              <a:buChar char="-"/>
            </a:pPr>
            <a:r>
              <a:rPr lang="en-US" dirty="0"/>
              <a:t>Cycle control better with 30-35 EE than 20mcg – more breakthrough bleeding.  But lower estrogen can reduce estrogen related side effects.  </a:t>
            </a:r>
          </a:p>
          <a:p>
            <a:pPr marL="171450" marR="0" lvl="0" indent="-171450" algn="l" rtl="0">
              <a:lnSpc>
                <a:spcPct val="100000"/>
              </a:lnSpc>
              <a:spcBef>
                <a:spcPts val="0"/>
              </a:spcBef>
              <a:spcAft>
                <a:spcPts val="0"/>
              </a:spcAft>
              <a:buClr>
                <a:schemeClr val="dk1"/>
              </a:buClr>
              <a:buSzPts val="1200"/>
              <a:buFont typeface="Calibri"/>
              <a:buChar char="-"/>
            </a:pPr>
            <a:r>
              <a:rPr lang="en-US" dirty="0"/>
              <a:t>Extended cycle decreases days of bloating and menstrual cramping. </a:t>
            </a:r>
            <a:r>
              <a:rPr lang="en-US" sz="2400" dirty="0">
                <a:latin typeface="Arial"/>
                <a:ea typeface="Arial"/>
                <a:cs typeface="Arial"/>
                <a:sym typeface="Arial"/>
              </a:rPr>
              <a:t>Preparations can range from 84 to 365 days.  </a:t>
            </a:r>
            <a:endParaRPr lang="en-US" dirty="0"/>
          </a:p>
          <a:p>
            <a:pPr marL="171450" lvl="0" indent="-171450" algn="l" rtl="0">
              <a:spcBef>
                <a:spcPts val="360"/>
              </a:spcBef>
              <a:spcAft>
                <a:spcPts val="0"/>
              </a:spcAft>
              <a:buClr>
                <a:schemeClr val="dk1"/>
              </a:buClr>
              <a:buSzPts val="1200"/>
              <a:buFont typeface="Arial"/>
              <a:buChar char="-"/>
            </a:pPr>
            <a:r>
              <a:rPr lang="en-US" sz="2400" dirty="0">
                <a:latin typeface="Arial"/>
                <a:ea typeface="Arial"/>
                <a:cs typeface="Arial"/>
                <a:sym typeface="Arial"/>
              </a:rPr>
              <a:t>First generation progestins have higher discontinuation rates than 2</a:t>
            </a:r>
            <a:r>
              <a:rPr lang="en-US" sz="2400" baseline="30000" dirty="0">
                <a:latin typeface="Arial"/>
                <a:ea typeface="Arial"/>
                <a:cs typeface="Arial"/>
                <a:sym typeface="Arial"/>
              </a:rPr>
              <a:t>nd</a:t>
            </a:r>
            <a:r>
              <a:rPr lang="en-US" sz="2400" dirty="0">
                <a:latin typeface="Arial"/>
                <a:ea typeface="Arial"/>
                <a:cs typeface="Arial"/>
                <a:sym typeface="Arial"/>
              </a:rPr>
              <a:t>/3</a:t>
            </a:r>
            <a:r>
              <a:rPr lang="en-US" sz="2400" baseline="30000" dirty="0">
                <a:latin typeface="Arial"/>
                <a:ea typeface="Arial"/>
                <a:cs typeface="Arial"/>
                <a:sym typeface="Arial"/>
              </a:rPr>
              <a:t>rd</a:t>
            </a:r>
            <a:r>
              <a:rPr lang="en-US" sz="2400" dirty="0">
                <a:latin typeface="Arial"/>
                <a:ea typeface="Arial"/>
                <a:cs typeface="Arial"/>
                <a:sym typeface="Arial"/>
              </a:rPr>
              <a:t> generation and worse cycle control.  </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2400" dirty="0" err="1">
                <a:latin typeface="Arial"/>
                <a:ea typeface="Arial"/>
                <a:cs typeface="Arial"/>
                <a:sym typeface="Arial"/>
              </a:rPr>
              <a:t>Monophasics</a:t>
            </a:r>
            <a:r>
              <a:rPr lang="en-US" sz="2400" dirty="0">
                <a:latin typeface="Arial"/>
                <a:ea typeface="Arial"/>
                <a:cs typeface="Arial"/>
                <a:sym typeface="Arial"/>
              </a:rPr>
              <a:t> recommended over di/</a:t>
            </a:r>
            <a:r>
              <a:rPr lang="en-US" sz="2400" dirty="0" err="1">
                <a:latin typeface="Arial"/>
                <a:ea typeface="Arial"/>
                <a:cs typeface="Arial"/>
                <a:sym typeface="Arial"/>
              </a:rPr>
              <a:t>triphasics</a:t>
            </a:r>
            <a:r>
              <a:rPr lang="en-US" sz="2400" dirty="0">
                <a:latin typeface="Arial"/>
                <a:ea typeface="Arial"/>
                <a:cs typeface="Arial"/>
                <a:sym typeface="Arial"/>
              </a:rPr>
              <a:t> – no differences in side effects.   </a:t>
            </a:r>
            <a:endParaRPr lang="en-US" dirty="0"/>
          </a:p>
          <a:p>
            <a:pPr marL="171450" lvl="0" indent="-171450" algn="l" rtl="0">
              <a:spcBef>
                <a:spcPts val="360"/>
              </a:spcBef>
              <a:spcAft>
                <a:spcPts val="0"/>
              </a:spcAft>
              <a:buClr>
                <a:schemeClr val="dk1"/>
              </a:buClr>
              <a:buSzPts val="1200"/>
              <a:buFont typeface="Calibri"/>
              <a:buChar char="-"/>
            </a:pPr>
            <a:r>
              <a:rPr lang="en-US" dirty="0"/>
              <a:t>No differences with acne, weight gain, adverse effects (conflicting studies) </a:t>
            </a:r>
          </a:p>
          <a:p>
            <a:pPr marL="0" lvl="0" indent="0" algn="l" rtl="0">
              <a:spcBef>
                <a:spcPts val="360"/>
              </a:spcBef>
              <a:spcAft>
                <a:spcPts val="0"/>
              </a:spcAft>
              <a:buClr>
                <a:schemeClr val="dk1"/>
              </a:buClr>
              <a:buSzPts val="1200"/>
              <a:buFont typeface="Calibri"/>
              <a:buNone/>
            </a:pPr>
            <a:endParaRPr lang="en-US" dirty="0"/>
          </a:p>
          <a:p>
            <a:pPr marL="0" lvl="0" indent="0" algn="l" rtl="0">
              <a:spcBef>
                <a:spcPts val="360"/>
              </a:spcBef>
              <a:spcAft>
                <a:spcPts val="0"/>
              </a:spcAft>
              <a:buClr>
                <a:schemeClr val="dk1"/>
              </a:buClr>
              <a:buSzPts val="1200"/>
              <a:buFont typeface="Calibri"/>
              <a:buNone/>
            </a:pPr>
            <a:r>
              <a:rPr lang="en-US" b="1" dirty="0"/>
              <a:t>References:</a:t>
            </a:r>
            <a:endParaRPr lang="en-US" dirty="0"/>
          </a:p>
          <a:p>
            <a:pPr marL="0" marR="0" lvl="0" indent="0" algn="l" rtl="0">
              <a:lnSpc>
                <a:spcPct val="100000"/>
              </a:lnSpc>
              <a:spcBef>
                <a:spcPts val="0"/>
              </a:spcBef>
              <a:spcAft>
                <a:spcPts val="0"/>
              </a:spcAft>
              <a:buClr>
                <a:srgbClr val="FFFFFF"/>
              </a:buClr>
              <a:buSzPts val="1200"/>
              <a:buFont typeface="Calibri"/>
              <a:buNone/>
            </a:pPr>
            <a:r>
              <a:rPr lang="en-US" sz="2400" dirty="0">
                <a:solidFill>
                  <a:srgbClr val="FFFFFF"/>
                </a:solidFill>
              </a:rPr>
              <a:t>Szabo KA, Schaff E  Oral Contraceptives, Does Formulation Matter? </a:t>
            </a:r>
            <a:r>
              <a:rPr lang="en-US" sz="2400" i="1" dirty="0">
                <a:solidFill>
                  <a:srgbClr val="FFFFFF"/>
                </a:solidFill>
              </a:rPr>
              <a:t>J Fam </a:t>
            </a:r>
            <a:r>
              <a:rPr lang="en-US" sz="2400" i="1" dirty="0" err="1">
                <a:solidFill>
                  <a:srgbClr val="FFFFFF"/>
                </a:solidFill>
              </a:rPr>
              <a:t>Prac</a:t>
            </a:r>
            <a:r>
              <a:rPr lang="en-US" sz="2400" i="1" dirty="0">
                <a:solidFill>
                  <a:srgbClr val="FFFFFF"/>
                </a:solidFill>
              </a:rPr>
              <a:t> </a:t>
            </a:r>
            <a:r>
              <a:rPr lang="en-US" sz="2400" dirty="0">
                <a:solidFill>
                  <a:srgbClr val="FFFFFF"/>
                </a:solidFill>
              </a:rPr>
              <a:t>2013 Oct 62(10) E1-12</a:t>
            </a:r>
            <a:endParaRPr lang="en-US" dirty="0"/>
          </a:p>
          <a:p>
            <a:pPr marL="0" lvl="0" indent="0" algn="l" rtl="0">
              <a:spcBef>
                <a:spcPts val="360"/>
              </a:spcBef>
              <a:spcAft>
                <a:spcPts val="0"/>
              </a:spcAft>
              <a:buClr>
                <a:schemeClr val="dk1"/>
              </a:buClr>
              <a:buSzPts val="1200"/>
              <a:buFont typeface="Calibri"/>
              <a:buNone/>
            </a:pPr>
            <a:endParaRPr lang="en-US" dirty="0"/>
          </a:p>
          <a:p>
            <a:pPr marL="0" marR="0" lvl="0" indent="0" algn="l" defTabSz="1828800" rtl="0" eaLnBrk="1" fontAlgn="auto" latinLnBrk="0" hangingPunct="1">
              <a:lnSpc>
                <a:spcPct val="100000"/>
              </a:lnSpc>
              <a:spcBef>
                <a:spcPts val="360"/>
              </a:spcBef>
              <a:spcAft>
                <a:spcPts val="0"/>
              </a:spcAft>
              <a:buClr>
                <a:schemeClr val="dk1"/>
              </a:buClr>
              <a:buSzPts val="1200"/>
              <a:buFont typeface="Calibri"/>
              <a:buNone/>
              <a:tabLst/>
              <a:defRPr/>
            </a:pPr>
            <a:r>
              <a:rPr lang="en-US" sz="2400" dirty="0">
                <a:solidFill>
                  <a:srgbClr val="31759A"/>
                </a:solidFill>
                <a:highlight>
                  <a:srgbClr val="FFFFFF"/>
                </a:highlight>
                <a:uFill>
                  <a:noFill/>
                </a:uFill>
                <a:latin typeface="Helvetica Neue"/>
                <a:ea typeface="Helvetica Neue"/>
                <a:cs typeface="Helvetica Neue"/>
                <a:sym typeface="Helvetica Neue"/>
              </a:rPr>
              <a:t>Images: </a:t>
            </a:r>
          </a:p>
          <a:p>
            <a:pPr marL="0" marR="0" lvl="0" indent="0" algn="l" defTabSz="1828800" rtl="0" eaLnBrk="1" fontAlgn="auto" latinLnBrk="0" hangingPunct="1">
              <a:lnSpc>
                <a:spcPct val="100000"/>
              </a:lnSpc>
              <a:spcBef>
                <a:spcPts val="360"/>
              </a:spcBef>
              <a:spcAft>
                <a:spcPts val="0"/>
              </a:spcAft>
              <a:buClr>
                <a:schemeClr val="dk1"/>
              </a:buClr>
              <a:buSzPts val="1200"/>
              <a:buFont typeface="Calibri"/>
              <a:buNone/>
              <a:tabLst/>
              <a:defRPr/>
            </a:pPr>
            <a:r>
              <a:rPr lang="en-US" sz="2400" dirty="0">
                <a:solidFill>
                  <a:srgbClr val="31759A"/>
                </a:solidFill>
                <a:uFill>
                  <a:noFill/>
                </a:uFill>
                <a:latin typeface="Helvetica Neue"/>
                <a:ea typeface="Helvetica Neue"/>
                <a:cs typeface="Helvetica Neue"/>
                <a:sym typeface="Helvetica Neue"/>
              </a:rPr>
              <a:t>birth control by Linseed Studio from the Noun Project</a:t>
            </a:r>
          </a:p>
          <a:p>
            <a:pPr marL="0" marR="0" lvl="0" indent="0" algn="l" defTabSz="1828800" rtl="0" eaLnBrk="1" fontAlgn="auto" latinLnBrk="0" hangingPunct="1">
              <a:lnSpc>
                <a:spcPct val="100000"/>
              </a:lnSpc>
              <a:spcBef>
                <a:spcPts val="360"/>
              </a:spcBef>
              <a:spcAft>
                <a:spcPts val="0"/>
              </a:spcAft>
              <a:buClr>
                <a:schemeClr val="dk1"/>
              </a:buClr>
              <a:buSzPts val="1200"/>
              <a:buFont typeface="Calibri"/>
              <a:buNone/>
              <a:tabLst/>
              <a:defRPr/>
            </a:pPr>
            <a:r>
              <a:rPr lang="en-US" sz="2400" dirty="0"/>
              <a:t>birth control pills by Sumana </a:t>
            </a:r>
            <a:r>
              <a:rPr lang="en-US" sz="2400" dirty="0" err="1"/>
              <a:t>Chamrunworakiat</a:t>
            </a:r>
            <a:r>
              <a:rPr lang="en-US" sz="2400" dirty="0"/>
              <a:t> from the Noun Project</a:t>
            </a:r>
          </a:p>
          <a:p>
            <a:pPr marL="0" marR="0" lvl="0" indent="0" algn="l" defTabSz="1828800" rtl="0" eaLnBrk="1" fontAlgn="auto" latinLnBrk="0" hangingPunct="1">
              <a:lnSpc>
                <a:spcPct val="100000"/>
              </a:lnSpc>
              <a:spcBef>
                <a:spcPts val="360"/>
              </a:spcBef>
              <a:spcAft>
                <a:spcPts val="0"/>
              </a:spcAft>
              <a:buClr>
                <a:schemeClr val="dk1"/>
              </a:buClr>
              <a:buSzPts val="1200"/>
              <a:buFont typeface="Calibri"/>
              <a:buNone/>
              <a:tabLst/>
              <a:defRPr/>
            </a:pPr>
            <a:r>
              <a:rPr lang="en-US" sz="2400" dirty="0">
                <a:solidFill>
                  <a:srgbClr val="31759A"/>
                </a:solidFill>
                <a:latin typeface="Helvetica Neue"/>
                <a:ea typeface="Helvetica Neue"/>
                <a:cs typeface="Helvetica Neue"/>
                <a:sym typeface="Helvetica Neue"/>
              </a:rPr>
              <a:t>birth control pill by Luis Prado from the Noun Project</a:t>
            </a:r>
            <a:endParaRPr lang="en-US" sz="2400" dirty="0">
              <a:solidFill>
                <a:srgbClr val="31759A"/>
              </a:solidFill>
              <a:highlight>
                <a:srgbClr val="FFFFFF"/>
              </a:highlight>
              <a:latin typeface="Helvetica Neue"/>
              <a:ea typeface="Helvetica Neue"/>
              <a:cs typeface="Helvetica Neue"/>
              <a:sym typeface="Helvetica Neue"/>
            </a:endParaRPr>
          </a:p>
          <a:p>
            <a:pPr marL="0" lvl="0" indent="0" algn="l" rtl="0">
              <a:spcBef>
                <a:spcPts val="360"/>
              </a:spcBef>
              <a:spcAft>
                <a:spcPts val="0"/>
              </a:spcAft>
              <a:buClr>
                <a:schemeClr val="dk1"/>
              </a:buClr>
              <a:buSzPts val="1200"/>
              <a:buFont typeface="Calibri"/>
              <a:buNone/>
            </a:pPr>
            <a:endParaRPr lang="en-US" dirty="0"/>
          </a:p>
          <a:p>
            <a:endParaRPr lang="en-US" dirty="0"/>
          </a:p>
        </p:txBody>
      </p:sp>
    </p:spTree>
    <p:extLst>
      <p:ext uri="{BB962C8B-B14F-4D97-AF65-F5344CB8AC3E}">
        <p14:creationId xmlns:p14="http://schemas.microsoft.com/office/powerpoint/2010/main" val="2786265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The patch has a higher dose than most pills, the ring has lower dose than most pills.</a:t>
            </a:r>
            <a:endParaRPr lang="en-US" dirty="0"/>
          </a:p>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The patch is changed weekly, the ring changed every 3-4 weeks (with menstruation occurring the 4</a:t>
            </a:r>
            <a:r>
              <a:rPr lang="en-US" sz="2400" b="0" baseline="30000" dirty="0">
                <a:solidFill>
                  <a:srgbClr val="000000"/>
                </a:solidFill>
                <a:latin typeface="Arial"/>
                <a:ea typeface="Arial"/>
                <a:cs typeface="Arial"/>
                <a:sym typeface="Arial"/>
              </a:rPr>
              <a:t>th</a:t>
            </a:r>
            <a:r>
              <a:rPr lang="en-US" sz="2400" b="0" dirty="0">
                <a:solidFill>
                  <a:srgbClr val="000000"/>
                </a:solidFill>
                <a:latin typeface="Arial"/>
                <a:ea typeface="Arial"/>
                <a:cs typeface="Arial"/>
                <a:sym typeface="Arial"/>
              </a:rPr>
              <a:t> week)</a:t>
            </a:r>
            <a:endParaRPr lang="en-US" dirty="0"/>
          </a:p>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Theoretically better adherence </a:t>
            </a:r>
            <a:endParaRPr lang="en-US" dirty="0"/>
          </a:p>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Ring has active hormone levels up to 35 days, patch up to 9 days.  </a:t>
            </a:r>
          </a:p>
          <a:p>
            <a:pPr marL="0" lvl="0" indent="0" algn="l" rtl="0">
              <a:lnSpc>
                <a:spcPct val="95000"/>
              </a:lnSpc>
              <a:spcBef>
                <a:spcPts val="0"/>
              </a:spcBef>
              <a:spcAft>
                <a:spcPts val="0"/>
              </a:spcAft>
              <a:buNone/>
            </a:pPr>
            <a:endParaRPr lang="en-US" sz="2400" b="1" dirty="0">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sz="2400" b="1" dirty="0">
                <a:solidFill>
                  <a:srgbClr val="000000"/>
                </a:solidFill>
                <a:latin typeface="Arial"/>
                <a:ea typeface="Arial"/>
                <a:cs typeface="Arial"/>
                <a:sym typeface="Arial"/>
              </a:rPr>
              <a:t>References:</a:t>
            </a: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dirty="0" err="1">
                <a:solidFill>
                  <a:srgbClr val="000000"/>
                </a:solidFill>
                <a:latin typeface="Arial"/>
                <a:ea typeface="Arial"/>
                <a:cs typeface="Arial"/>
                <a:sym typeface="Arial"/>
              </a:rPr>
              <a:t>Dieben</a:t>
            </a:r>
            <a:r>
              <a:rPr lang="en-US" sz="2400" dirty="0">
                <a:solidFill>
                  <a:srgbClr val="000000"/>
                </a:solidFill>
                <a:latin typeface="Arial"/>
                <a:ea typeface="Arial"/>
                <a:cs typeface="Arial"/>
                <a:sym typeface="Arial"/>
              </a:rPr>
              <a:t> TO, </a:t>
            </a:r>
            <a:r>
              <a:rPr lang="en-US" sz="2400" dirty="0" err="1">
                <a:solidFill>
                  <a:srgbClr val="000000"/>
                </a:solidFill>
                <a:latin typeface="Arial"/>
                <a:ea typeface="Arial"/>
                <a:cs typeface="Arial"/>
                <a:sym typeface="Arial"/>
              </a:rPr>
              <a:t>Roumen</a:t>
            </a:r>
            <a:r>
              <a:rPr lang="en-US" sz="2400" dirty="0">
                <a:solidFill>
                  <a:srgbClr val="000000"/>
                </a:solidFill>
                <a:latin typeface="Arial"/>
                <a:ea typeface="Arial"/>
                <a:cs typeface="Arial"/>
                <a:sym typeface="Arial"/>
              </a:rPr>
              <a:t> FJ, </a:t>
            </a:r>
            <a:r>
              <a:rPr lang="en-US" sz="2400" dirty="0" err="1">
                <a:solidFill>
                  <a:srgbClr val="000000"/>
                </a:solidFill>
                <a:latin typeface="Arial"/>
                <a:ea typeface="Arial"/>
                <a:cs typeface="Arial"/>
                <a:sym typeface="Arial"/>
              </a:rPr>
              <a:t>Apter</a:t>
            </a:r>
            <a:r>
              <a:rPr lang="en-US" sz="2400" dirty="0">
                <a:solidFill>
                  <a:srgbClr val="000000"/>
                </a:solidFill>
                <a:latin typeface="Arial"/>
                <a:ea typeface="Arial"/>
                <a:cs typeface="Arial"/>
                <a:sym typeface="Arial"/>
              </a:rPr>
              <a:t> D. Efficacy, cycle control and user acceptability of a novel combined contraceptive vaginal ring. </a:t>
            </a:r>
            <a:r>
              <a:rPr lang="en-US" sz="2400" dirty="0" err="1">
                <a:solidFill>
                  <a:srgbClr val="000000"/>
                </a:solidFill>
                <a:latin typeface="Arial"/>
                <a:ea typeface="Arial"/>
                <a:cs typeface="Arial"/>
                <a:sym typeface="Arial"/>
              </a:rPr>
              <a:t>Obstet</a:t>
            </a:r>
            <a:r>
              <a:rPr lang="en-US" sz="2400" dirty="0">
                <a:solidFill>
                  <a:srgbClr val="000000"/>
                </a:solidFill>
                <a:latin typeface="Arial"/>
                <a:ea typeface="Arial"/>
                <a:cs typeface="Arial"/>
                <a:sym typeface="Arial"/>
              </a:rPr>
              <a:t> Gynecol. 2002 Sep;100(3):585-93.</a:t>
            </a:r>
            <a:endParaRPr lang="en-US" dirty="0"/>
          </a:p>
          <a:p>
            <a:pPr marL="0" lvl="0" indent="0" algn="l" rtl="0">
              <a:lnSpc>
                <a:spcPct val="95000"/>
              </a:lnSpc>
              <a:spcBef>
                <a:spcPts val="360"/>
              </a:spcBef>
              <a:spcAft>
                <a:spcPts val="0"/>
              </a:spcAft>
              <a:buNone/>
            </a:pPr>
            <a:r>
              <a:rPr lang="en-US" sz="2400" dirty="0" err="1">
                <a:solidFill>
                  <a:srgbClr val="FFFFFF"/>
                </a:solidFill>
              </a:rPr>
              <a:t>Lesnewski</a:t>
            </a:r>
            <a:r>
              <a:rPr lang="en-US" sz="2400" dirty="0">
                <a:solidFill>
                  <a:srgbClr val="FFFFFF"/>
                </a:solidFill>
              </a:rPr>
              <a:t> R et al Preventing gaps when switching contraceptives 2011 </a:t>
            </a:r>
            <a:r>
              <a:rPr lang="en-US" sz="2400" i="1" dirty="0">
                <a:solidFill>
                  <a:srgbClr val="FFFFFF"/>
                </a:solidFill>
              </a:rPr>
              <a:t>Am Fam </a:t>
            </a:r>
            <a:r>
              <a:rPr lang="en-US" sz="2400" i="1" dirty="0" err="1">
                <a:solidFill>
                  <a:srgbClr val="FFFFFF"/>
                </a:solidFill>
              </a:rPr>
              <a:t>Phy</a:t>
            </a:r>
            <a:r>
              <a:rPr lang="en-US" sz="2400" i="1" dirty="0">
                <a:solidFill>
                  <a:srgbClr val="FFFFFF"/>
                </a:solidFill>
              </a:rPr>
              <a:t> </a:t>
            </a:r>
            <a:r>
              <a:rPr lang="en-US" sz="2400" dirty="0">
                <a:solidFill>
                  <a:srgbClr val="FFFFFF"/>
                </a:solidFill>
              </a:rPr>
              <a:t>Mar 1;83 (5)567-70</a:t>
            </a:r>
            <a:endParaRPr lang="en-US" sz="2400" i="1" dirty="0">
              <a:solidFill>
                <a:srgbClr val="FFFFFF"/>
              </a:solidFill>
            </a:endParaRPr>
          </a:p>
          <a:p>
            <a:pPr marL="0" lvl="0" indent="0" algn="l" rtl="0">
              <a:lnSpc>
                <a:spcPct val="95000"/>
              </a:lnSpc>
              <a:spcBef>
                <a:spcPts val="360"/>
              </a:spcBef>
              <a:spcAft>
                <a:spcPts val="0"/>
              </a:spcAft>
              <a:buNone/>
            </a:pPr>
            <a:r>
              <a:rPr lang="en-US" sz="2400" dirty="0" err="1">
                <a:solidFill>
                  <a:srgbClr val="FFFFFF"/>
                </a:solidFill>
                <a:latin typeface="Arial"/>
                <a:ea typeface="Arial"/>
                <a:cs typeface="Arial"/>
                <a:sym typeface="Arial"/>
              </a:rPr>
              <a:t>Zieman</a:t>
            </a:r>
            <a:r>
              <a:rPr lang="en-US" sz="2400" dirty="0">
                <a:solidFill>
                  <a:srgbClr val="FFFFFF"/>
                </a:solidFill>
                <a:latin typeface="Arial"/>
                <a:ea typeface="Arial"/>
                <a:cs typeface="Arial"/>
                <a:sym typeface="Arial"/>
              </a:rPr>
              <a:t> M, Hatcher RA. Managing Contraception. Tiger, Georgia: Bridging the Gap Foundation, 2012.</a:t>
            </a:r>
            <a:endParaRPr lang="en-US" dirty="0"/>
          </a:p>
          <a:p>
            <a:pPr marL="0" lvl="0" indent="0" algn="l" rtl="0">
              <a:lnSpc>
                <a:spcPct val="95000"/>
              </a:lnSpc>
              <a:spcBef>
                <a:spcPts val="360"/>
              </a:spcBef>
              <a:spcAft>
                <a:spcPts val="0"/>
              </a:spcAft>
              <a:buNone/>
            </a:pPr>
            <a:endParaRPr lang="en-US" sz="2400" dirty="0">
              <a:solidFill>
                <a:srgbClr val="17365D"/>
              </a:solidFill>
            </a:endParaRPr>
          </a:p>
          <a:p>
            <a:pPr marL="0" lvl="0" indent="0" algn="l" rtl="0">
              <a:lnSpc>
                <a:spcPct val="95000"/>
              </a:lnSpc>
              <a:spcBef>
                <a:spcPts val="360"/>
              </a:spcBef>
              <a:spcAft>
                <a:spcPts val="0"/>
              </a:spcAft>
              <a:buNone/>
            </a:pPr>
            <a:r>
              <a:rPr lang="en-US" sz="2400" dirty="0">
                <a:solidFill>
                  <a:srgbClr val="17365D"/>
                </a:solidFill>
              </a:rPr>
              <a:t>Photos: RHAP</a:t>
            </a:r>
          </a:p>
          <a:p>
            <a:pPr marL="0" lvl="0" indent="0" algn="l" rtl="0">
              <a:lnSpc>
                <a:spcPct val="95000"/>
              </a:lnSpc>
              <a:spcBef>
                <a:spcPts val="0"/>
              </a:spcBef>
              <a:spcAft>
                <a:spcPts val="0"/>
              </a:spcAft>
              <a:buNone/>
            </a:pPr>
            <a:endParaRPr lang="en-US" sz="2400" dirty="0">
              <a:solidFill>
                <a:srgbClr val="000000"/>
              </a:solidFill>
              <a:latin typeface="Arial"/>
              <a:ea typeface="Arial"/>
              <a:cs typeface="Arial"/>
              <a:sym typeface="Arial"/>
            </a:endParaRPr>
          </a:p>
          <a:p>
            <a:pPr marL="0" lvl="0" indent="0" algn="l" rtl="0">
              <a:spcBef>
                <a:spcPts val="360"/>
              </a:spcBef>
              <a:spcAft>
                <a:spcPts val="0"/>
              </a:spcAft>
              <a:buNone/>
            </a:pPr>
            <a:endParaRPr lang="en-US" dirty="0"/>
          </a:p>
          <a:p>
            <a:endParaRPr lang="en-US" dirty="0"/>
          </a:p>
        </p:txBody>
      </p:sp>
    </p:spTree>
    <p:extLst>
      <p:ext uri="{BB962C8B-B14F-4D97-AF65-F5344CB8AC3E}">
        <p14:creationId xmlns:p14="http://schemas.microsoft.com/office/powerpoint/2010/main" val="3532282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To increase adherence, write for a full year’s supply: even if Yolanda needs a follow-up visit.</a:t>
            </a:r>
            <a:endParaRPr lang="en-US" dirty="0"/>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That’s a 3-month supply with </a:t>
            </a:r>
            <a:r>
              <a:rPr lang="en-US" dirty="0">
                <a:solidFill>
                  <a:srgbClr val="000000"/>
                </a:solidFill>
                <a:latin typeface="Arial"/>
                <a:ea typeface="Arial"/>
                <a:cs typeface="Arial"/>
                <a:sym typeface="Arial"/>
              </a:rPr>
              <a:t>4</a:t>
            </a:r>
            <a:r>
              <a:rPr lang="en-US" sz="2400" dirty="0">
                <a:solidFill>
                  <a:srgbClr val="000000"/>
                </a:solidFill>
                <a:latin typeface="Arial"/>
                <a:ea typeface="Arial"/>
                <a:cs typeface="Arial"/>
                <a:sym typeface="Arial"/>
              </a:rPr>
              <a:t> refills.</a:t>
            </a:r>
            <a:endParaRPr lang="en-US" dirty="0"/>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Dispensing from the office may be even better than prescribing.</a:t>
            </a:r>
            <a:endParaRPr lang="en-US" dirty="0"/>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The more pills that are given, the longer the method is continued.</a:t>
            </a: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We have been taught to link refills to follow-up visits: but this stems from an authoritarian model of care.</a:t>
            </a:r>
            <a:endParaRPr lang="en-US" dirty="0"/>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Patient-centered practice = many refills on chronic medications.</a:t>
            </a:r>
            <a:endParaRPr lang="en-US" dirty="0"/>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Lots of support for the pill being OTC – “Free the Pill”</a:t>
            </a:r>
            <a:endParaRPr lang="en-US" dirty="0"/>
          </a:p>
          <a:p>
            <a:pPr marL="0" lvl="0" indent="0" algn="l" rtl="0">
              <a:lnSpc>
                <a:spcPct val="95000"/>
              </a:lnSpc>
              <a:spcBef>
                <a:spcPts val="0"/>
              </a:spcBef>
              <a:spcAft>
                <a:spcPts val="0"/>
              </a:spcAft>
              <a:buNone/>
            </a:pPr>
            <a:endParaRPr lang="en-US" sz="2400" dirty="0">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sz="2400" b="0" i="0" dirty="0">
                <a:solidFill>
                  <a:schemeClr val="dk1"/>
                </a:solidFill>
                <a:latin typeface="+mn-lt"/>
                <a:ea typeface="+mn-ea"/>
                <a:cs typeface="+mn-cs"/>
                <a:sym typeface="Calibri"/>
              </a:rPr>
              <a:t>Judge-Golden CP, Smith KJ, </a:t>
            </a:r>
            <a:r>
              <a:rPr lang="en-US" sz="2400" b="0" i="0" dirty="0" err="1">
                <a:solidFill>
                  <a:schemeClr val="dk1"/>
                </a:solidFill>
                <a:latin typeface="+mn-lt"/>
                <a:ea typeface="+mn-ea"/>
                <a:cs typeface="+mn-cs"/>
                <a:sym typeface="Calibri"/>
              </a:rPr>
              <a:t>Mor</a:t>
            </a:r>
            <a:r>
              <a:rPr lang="en-US" sz="2400" b="0" i="0" dirty="0">
                <a:solidFill>
                  <a:schemeClr val="dk1"/>
                </a:solidFill>
                <a:latin typeface="+mn-lt"/>
                <a:ea typeface="+mn-ea"/>
                <a:cs typeface="+mn-cs"/>
                <a:sym typeface="Calibri"/>
              </a:rPr>
              <a:t> MK, et al. Financial implications of 12-month dispensing of oral contraceptive pills in the Veterans Affairs health care system [published correction appears in </a:t>
            </a:r>
            <a:r>
              <a:rPr lang="en-US" sz="2400" b="0" i="1" dirty="0">
                <a:solidFill>
                  <a:schemeClr val="dk1"/>
                </a:solidFill>
                <a:latin typeface="+mn-lt"/>
                <a:ea typeface="+mn-ea"/>
                <a:cs typeface="+mn-cs"/>
                <a:sym typeface="Calibri"/>
              </a:rPr>
              <a:t>JAMA Intern Med</a:t>
            </a:r>
            <a:r>
              <a:rPr lang="en-US" sz="2400" b="0" i="0" dirty="0">
                <a:solidFill>
                  <a:schemeClr val="dk1"/>
                </a:solidFill>
                <a:latin typeface="+mn-lt"/>
                <a:ea typeface="+mn-ea"/>
                <a:cs typeface="+mn-cs"/>
                <a:sym typeface="Calibri"/>
              </a:rPr>
              <a:t>. 2019;179(9):1303]. </a:t>
            </a:r>
            <a:r>
              <a:rPr lang="en-US" sz="2400" b="0" i="1" dirty="0">
                <a:solidFill>
                  <a:schemeClr val="dk1"/>
                </a:solidFill>
                <a:latin typeface="+mn-lt"/>
                <a:ea typeface="+mn-ea"/>
                <a:cs typeface="+mn-cs"/>
                <a:sym typeface="Calibri"/>
              </a:rPr>
              <a:t>JAMA Intern Med</a:t>
            </a:r>
            <a:r>
              <a:rPr lang="en-US" sz="2400" b="0" i="0" dirty="0">
                <a:solidFill>
                  <a:schemeClr val="dk1"/>
                </a:solidFill>
                <a:latin typeface="+mn-lt"/>
                <a:ea typeface="+mn-ea"/>
                <a:cs typeface="+mn-cs"/>
                <a:sym typeface="Calibri"/>
              </a:rPr>
              <a:t>. 2019;179(9):1201–1208.</a:t>
            </a:r>
            <a:endParaRPr lang="en-US" dirty="0"/>
          </a:p>
          <a:p>
            <a:pPr marL="0" lvl="0" indent="0" algn="l" rtl="0">
              <a:lnSpc>
                <a:spcPct val="95000"/>
              </a:lnSpc>
              <a:spcBef>
                <a:spcPts val="0"/>
              </a:spcBef>
              <a:spcAft>
                <a:spcPts val="0"/>
              </a:spcAft>
              <a:buNone/>
            </a:pPr>
            <a:r>
              <a:rPr lang="en-US" sz="2400" b="0" i="0" u="sng" strike="noStrike"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Steenland MW, Rodriguez MI, Marchbanks PA, Curtis KM. How does the number of oral contraceptive pill packs dispensed or prescribed affect continuation and other measures of consistent and correct use? A systematic review. Contraception. 2019;87(5):605-610. doi: 10.1016/j.contraception.2012.08.004. </a:t>
            </a:r>
            <a:endParaRPr lang="en-US" sz="2400" dirty="0">
              <a:solidFill>
                <a:srgbClr val="000000"/>
              </a:solidFill>
              <a:latin typeface="Arial"/>
              <a:ea typeface="Arial"/>
              <a:cs typeface="Arial"/>
              <a:sym typeface="Arial"/>
            </a:endParaRPr>
          </a:p>
          <a:p>
            <a:pPr marL="0" lvl="0" indent="0" algn="l" rtl="0">
              <a:spcBef>
                <a:spcPts val="360"/>
              </a:spcBef>
              <a:spcAft>
                <a:spcPts val="0"/>
              </a:spcAft>
              <a:buNone/>
            </a:pPr>
            <a:endParaRPr lang="en-US" dirty="0"/>
          </a:p>
          <a:p>
            <a:pPr marL="0" lvl="0" indent="0" algn="l" rtl="0">
              <a:spcBef>
                <a:spcPts val="360"/>
              </a:spcBef>
              <a:spcAft>
                <a:spcPts val="0"/>
              </a:spcAft>
              <a:buNone/>
            </a:pPr>
            <a:r>
              <a:rPr lang="en-US" u="sng" dirty="0">
                <a:solidFill>
                  <a:schemeClr val="hlink"/>
                </a:solidFill>
                <a:hlinkClick r:id="rId4"/>
              </a:rPr>
              <a:t>https://freethepill.org/</a:t>
            </a:r>
            <a:endParaRPr lang="en-US" u="sng" dirty="0">
              <a:solidFill>
                <a:schemeClr val="hlink"/>
              </a:solidFill>
            </a:endParaRPr>
          </a:p>
          <a:p>
            <a:pPr marL="0" lvl="0" indent="0" algn="l" rtl="0">
              <a:spcBef>
                <a:spcPts val="360"/>
              </a:spcBef>
              <a:spcAft>
                <a:spcPts val="0"/>
              </a:spcAft>
              <a:buNone/>
            </a:pPr>
            <a:endParaRPr lang="en-US" u="sng" dirty="0">
              <a:solidFill>
                <a:schemeClr val="hlink"/>
              </a:solidFill>
            </a:endParaRPr>
          </a:p>
          <a:p>
            <a:pPr marL="0" lvl="0" indent="0" algn="l" rtl="0">
              <a:spcBef>
                <a:spcPts val="360"/>
              </a:spcBef>
              <a:spcAft>
                <a:spcPts val="0"/>
              </a:spcAft>
              <a:buNone/>
            </a:pPr>
            <a:r>
              <a:rPr lang="en-US" u="none" dirty="0">
                <a:solidFill>
                  <a:schemeClr val="hlink"/>
                </a:solidFill>
              </a:rPr>
              <a:t>Images: birth control pill by Luis Prado from the Noun Project</a:t>
            </a:r>
            <a:endParaRPr lang="en-US" u="none" dirty="0"/>
          </a:p>
          <a:p>
            <a:pPr marL="0" lvl="0" indent="0" algn="l" rtl="0">
              <a:spcBef>
                <a:spcPts val="360"/>
              </a:spcBef>
              <a:spcAft>
                <a:spcPts val="0"/>
              </a:spcAft>
              <a:buNone/>
            </a:pPr>
            <a:endParaRPr lang="en-US" dirty="0"/>
          </a:p>
          <a:p>
            <a:pPr marL="0" lvl="0" indent="0" algn="l" rtl="0">
              <a:spcBef>
                <a:spcPts val="360"/>
              </a:spcBef>
              <a:spcAft>
                <a:spcPts val="0"/>
              </a:spcAft>
              <a:buNone/>
            </a:pPr>
            <a:endParaRPr lang="en-US" dirty="0"/>
          </a:p>
          <a:p>
            <a:endParaRPr lang="en-US" dirty="0"/>
          </a:p>
        </p:txBody>
      </p:sp>
    </p:spTree>
    <p:extLst>
      <p:ext uri="{BB962C8B-B14F-4D97-AF65-F5344CB8AC3E}">
        <p14:creationId xmlns:p14="http://schemas.microsoft.com/office/powerpoint/2010/main" val="482611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Advance prescription of EC doubles the rate of use</a:t>
            </a:r>
            <a:endParaRPr lang="en-US" b="0"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Having EC available does NOT decrease the use of the usual contraceptive method</a:t>
            </a:r>
            <a:endParaRPr lang="en-US" b="0"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Using EC does not increase the rate of STIs or unprotected intercourse, even in teens</a:t>
            </a:r>
            <a:endParaRPr lang="en-US" dirty="0"/>
          </a:p>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Even teens who are given an ongoing prescription for pills might need EC, if they forget several days of pills or start their next pack late</a:t>
            </a:r>
            <a:endParaRPr lang="en-US" b="0"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b="1" dirty="0">
                <a:latin typeface="Times New Roman"/>
                <a:ea typeface="Times New Roman"/>
                <a:cs typeface="Times New Roman"/>
                <a:sym typeface="Times New Roman"/>
              </a:rPr>
              <a:t>References:</a:t>
            </a:r>
            <a:endParaRPr lang="en-US" dirty="0"/>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Bissel et al. Supplying emergency contraception via community pharmacies in the UK: reflections on the experiences of users and providers. </a:t>
            </a:r>
            <a:r>
              <a:rPr lang="en-US" sz="2400" i="1" dirty="0">
                <a:solidFill>
                  <a:srgbClr val="000000"/>
                </a:solidFill>
                <a:latin typeface="Arial"/>
                <a:ea typeface="Arial"/>
                <a:cs typeface="Arial"/>
                <a:sym typeface="Arial"/>
              </a:rPr>
              <a:t>Soc Sci Med.</a:t>
            </a:r>
            <a:r>
              <a:rPr lang="en-US" sz="2400" dirty="0">
                <a:solidFill>
                  <a:srgbClr val="000000"/>
                </a:solidFill>
                <a:latin typeface="Arial"/>
                <a:ea typeface="Arial"/>
                <a:cs typeface="Arial"/>
                <a:sym typeface="Arial"/>
              </a:rPr>
              <a:t>2003;57:2367-2378.</a:t>
            </a: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Raine et al. Direct access to emergency contraception through pharmacies and effect on unintended pregnancy and STIs: a randomized controlled trial. </a:t>
            </a:r>
            <a:r>
              <a:rPr lang="en-US" sz="2400" i="1" dirty="0">
                <a:solidFill>
                  <a:srgbClr val="000000"/>
                </a:solidFill>
                <a:latin typeface="Arial"/>
                <a:ea typeface="Arial"/>
                <a:cs typeface="Arial"/>
                <a:sym typeface="Arial"/>
              </a:rPr>
              <a:t>JAMA.</a:t>
            </a:r>
            <a:r>
              <a:rPr lang="en-US" sz="2400" dirty="0">
                <a:solidFill>
                  <a:srgbClr val="000000"/>
                </a:solidFill>
                <a:latin typeface="Arial"/>
                <a:ea typeface="Arial"/>
                <a:cs typeface="Arial"/>
                <a:sym typeface="Arial"/>
              </a:rPr>
              <a:t>2005;293:54-62.</a:t>
            </a:r>
            <a:endParaRPr lang="en-US" dirty="0"/>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Trussell J, Koenig J, </a:t>
            </a:r>
            <a:r>
              <a:rPr lang="en-US" sz="2400" dirty="0" err="1">
                <a:solidFill>
                  <a:srgbClr val="000000"/>
                </a:solidFill>
                <a:latin typeface="Arial"/>
                <a:ea typeface="Arial"/>
                <a:cs typeface="Arial"/>
                <a:sym typeface="Arial"/>
              </a:rPr>
              <a:t>Ellertson</a:t>
            </a:r>
            <a:r>
              <a:rPr lang="en-US" sz="2400" dirty="0">
                <a:solidFill>
                  <a:srgbClr val="000000"/>
                </a:solidFill>
                <a:latin typeface="Arial"/>
                <a:ea typeface="Arial"/>
                <a:cs typeface="Arial"/>
                <a:sym typeface="Arial"/>
              </a:rPr>
              <a:t> C, Stewart F. Preventing unintended pregnancy: the cost-effectiveness of three methods of emergency contraception. </a:t>
            </a:r>
            <a:r>
              <a:rPr lang="en-US" sz="2400" i="1" dirty="0">
                <a:solidFill>
                  <a:srgbClr val="000000"/>
                </a:solidFill>
                <a:latin typeface="Arial"/>
                <a:ea typeface="Arial"/>
                <a:cs typeface="Arial"/>
                <a:sym typeface="Arial"/>
              </a:rPr>
              <a:t>Am J Public Health</a:t>
            </a:r>
            <a:r>
              <a:rPr lang="en-US" sz="2400" dirty="0">
                <a:solidFill>
                  <a:srgbClr val="000000"/>
                </a:solidFill>
                <a:latin typeface="Arial"/>
                <a:ea typeface="Arial"/>
                <a:cs typeface="Arial"/>
                <a:sym typeface="Arial"/>
              </a:rPr>
              <a:t> 1997;87:932-7.</a:t>
            </a: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Gold, MA, Wolford JE, Smith KA, Parker AM The effects of advance prescription of emergency contraception on adolescent women’s sexual and contraceptive behaviors. </a:t>
            </a:r>
            <a:r>
              <a:rPr lang="en-US" sz="2400" i="1" dirty="0">
                <a:solidFill>
                  <a:srgbClr val="000000"/>
                </a:solidFill>
                <a:latin typeface="Arial"/>
                <a:ea typeface="Arial"/>
                <a:cs typeface="Arial"/>
                <a:sym typeface="Arial"/>
              </a:rPr>
              <a:t>J </a:t>
            </a:r>
            <a:r>
              <a:rPr lang="en-US" sz="2400" i="1" dirty="0" err="1">
                <a:solidFill>
                  <a:srgbClr val="000000"/>
                </a:solidFill>
                <a:latin typeface="Arial"/>
                <a:ea typeface="Arial"/>
                <a:cs typeface="Arial"/>
                <a:sym typeface="Arial"/>
              </a:rPr>
              <a:t>Pediatr</a:t>
            </a:r>
            <a:r>
              <a:rPr lang="en-US" sz="2400" i="1" dirty="0">
                <a:solidFill>
                  <a:srgbClr val="000000"/>
                </a:solidFill>
                <a:latin typeface="Arial"/>
                <a:ea typeface="Arial"/>
                <a:cs typeface="Arial"/>
                <a:sym typeface="Arial"/>
              </a:rPr>
              <a:t> </a:t>
            </a:r>
            <a:r>
              <a:rPr lang="en-US" sz="2400" i="1" dirty="0" err="1">
                <a:solidFill>
                  <a:srgbClr val="000000"/>
                </a:solidFill>
                <a:latin typeface="Arial"/>
                <a:ea typeface="Arial"/>
                <a:cs typeface="Arial"/>
                <a:sym typeface="Arial"/>
              </a:rPr>
              <a:t>Adolesc</a:t>
            </a:r>
            <a:r>
              <a:rPr lang="en-US" sz="2400" i="1" dirty="0">
                <a:solidFill>
                  <a:srgbClr val="000000"/>
                </a:solidFill>
                <a:latin typeface="Arial"/>
                <a:ea typeface="Arial"/>
                <a:cs typeface="Arial"/>
                <a:sym typeface="Arial"/>
              </a:rPr>
              <a:t> Gynecology</a:t>
            </a:r>
            <a:r>
              <a:rPr lang="en-US" sz="2400" dirty="0">
                <a:solidFill>
                  <a:srgbClr val="000000"/>
                </a:solidFill>
                <a:latin typeface="Arial"/>
                <a:ea typeface="Arial"/>
                <a:cs typeface="Arial"/>
                <a:sym typeface="Arial"/>
              </a:rPr>
              <a:t> 17(2):87-96.</a:t>
            </a: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endParaRPr lang="en-US" sz="2400" dirty="0">
              <a:solidFill>
                <a:srgbClr val="000000"/>
              </a:solidFill>
              <a:latin typeface="Arial"/>
              <a:ea typeface="Arial"/>
              <a:cs typeface="Arial"/>
              <a:sym typeface="Arial"/>
            </a:endParaRPr>
          </a:p>
          <a:p>
            <a:pPr marL="0" lvl="0" indent="0" algn="l" rtl="0">
              <a:spcBef>
                <a:spcPts val="360"/>
              </a:spcBef>
              <a:spcAft>
                <a:spcPts val="0"/>
              </a:spcAft>
              <a:buNone/>
            </a:pPr>
            <a:endParaRPr lang="en-US" dirty="0"/>
          </a:p>
          <a:p>
            <a:endParaRPr lang="en-US" dirty="0"/>
          </a:p>
        </p:txBody>
      </p:sp>
    </p:spTree>
    <p:extLst>
      <p:ext uri="{BB962C8B-B14F-4D97-AF65-F5344CB8AC3E}">
        <p14:creationId xmlns:p14="http://schemas.microsoft.com/office/powerpoint/2010/main" val="2135850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5000"/>
              </a:lnSpc>
              <a:spcBef>
                <a:spcPts val="0"/>
              </a:spcBef>
              <a:spcAft>
                <a:spcPts val="0"/>
              </a:spcAft>
              <a:buNone/>
            </a:pPr>
            <a:r>
              <a:rPr lang="en-US" sz="1200" dirty="0">
                <a:solidFill>
                  <a:srgbClr val="000000"/>
                </a:solidFill>
                <a:latin typeface="Arial"/>
                <a:ea typeface="Arial"/>
                <a:cs typeface="Arial"/>
                <a:sym typeface="Arial"/>
              </a:rPr>
              <a:t>Lifestyle factors have a big impact on contraceptive choice.</a:t>
            </a:r>
            <a:endParaRPr lang="en-US" sz="1200" dirty="0"/>
          </a:p>
          <a:p>
            <a:pPr marL="0" lvl="0" indent="0" algn="l" rtl="0">
              <a:lnSpc>
                <a:spcPct val="95000"/>
              </a:lnSpc>
              <a:spcBef>
                <a:spcPts val="0"/>
              </a:spcBef>
              <a:spcAft>
                <a:spcPts val="0"/>
              </a:spcAft>
              <a:buNone/>
            </a:pPr>
            <a:r>
              <a:rPr lang="en-US" sz="1200" dirty="0">
                <a:solidFill>
                  <a:srgbClr val="000000"/>
                </a:solidFill>
                <a:latin typeface="Arial"/>
                <a:ea typeface="Arial"/>
                <a:cs typeface="Arial"/>
                <a:sym typeface="Arial"/>
              </a:rPr>
              <a:t>Many patients have to hide their sexual activity from parents or other family members.</a:t>
            </a:r>
            <a:endParaRPr lang="en-US" sz="1200" dirty="0"/>
          </a:p>
          <a:p>
            <a:pPr marL="0" lvl="0" indent="0" algn="l" rtl="0">
              <a:lnSpc>
                <a:spcPct val="95000"/>
              </a:lnSpc>
              <a:spcBef>
                <a:spcPts val="0"/>
              </a:spcBef>
              <a:spcAft>
                <a:spcPts val="0"/>
              </a:spcAft>
              <a:buNone/>
            </a:pPr>
            <a:r>
              <a:rPr lang="en-US" sz="1200" dirty="0">
                <a:solidFill>
                  <a:srgbClr val="000000"/>
                </a:solidFill>
                <a:latin typeface="Arial"/>
                <a:ea typeface="Arial"/>
                <a:cs typeface="Arial"/>
                <a:sym typeface="Arial"/>
              </a:rPr>
              <a:t>Some patients have limited privacy – they can’t risk having pill packs for someone to discover.</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dirty="0"/>
              <a:t>Photo: https://</a:t>
            </a:r>
            <a:r>
              <a:rPr lang="en-US" sz="1200" dirty="0" err="1"/>
              <a:t>affecttheverb.com</a:t>
            </a:r>
            <a:r>
              <a:rPr lang="en-US" sz="1200" dirty="0"/>
              <a:t>/gallery/</a:t>
            </a:r>
            <a:r>
              <a:rPr lang="en-US" sz="1200" dirty="0" err="1"/>
              <a:t>disabledandhere</a:t>
            </a:r>
            <a:r>
              <a:rPr lang="en-US" sz="1200" dirty="0"/>
              <a:t>/</a:t>
            </a:r>
            <a:r>
              <a:rPr lang="en-US" sz="1200" dirty="0" err="1"/>
              <a:t>filtermasknotebook</a:t>
            </a:r>
            <a:r>
              <a:rPr lang="en-US" sz="1200" dirty="0"/>
              <a:t>/</a:t>
            </a:r>
          </a:p>
          <a:p>
            <a:pPr marL="0" marR="0" lvl="0" indent="0" algn="l" rtl="0">
              <a:lnSpc>
                <a:spcPct val="100000"/>
              </a:lnSpc>
              <a:spcBef>
                <a:spcPts val="0"/>
              </a:spcBef>
              <a:spcAft>
                <a:spcPts val="0"/>
              </a:spcAft>
              <a:buClr>
                <a:schemeClr val="dk1"/>
              </a:buClr>
              <a:buSzPts val="1200"/>
              <a:buFont typeface="Calibri"/>
              <a:buNone/>
            </a:pPr>
            <a:endParaRPr lang="en-US" sz="1200" dirty="0">
              <a:latin typeface="+mn-lt"/>
              <a:ea typeface="+mn-ea"/>
              <a:cs typeface="+mn-cs"/>
              <a:sym typeface="Calibri"/>
            </a:endParaRPr>
          </a:p>
          <a:p>
            <a:pPr marL="0" lvl="0" indent="0" algn="l" rtl="0">
              <a:spcBef>
                <a:spcPts val="360"/>
              </a:spcBef>
              <a:spcAft>
                <a:spcPts val="0"/>
              </a:spcAft>
              <a:buNone/>
            </a:pPr>
            <a:endParaRPr lang="en-US" sz="1200" dirty="0"/>
          </a:p>
        </p:txBody>
      </p:sp>
    </p:spTree>
    <p:extLst>
      <p:ext uri="{BB962C8B-B14F-4D97-AF65-F5344CB8AC3E}">
        <p14:creationId xmlns:p14="http://schemas.microsoft.com/office/powerpoint/2010/main" val="3235713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None/>
            </a:pPr>
            <a:r>
              <a:rPr lang="en-US" sz="1000" dirty="0"/>
              <a:t>User-dependent contraceptive methods have higher pregnancy rates.</a:t>
            </a:r>
          </a:p>
          <a:p>
            <a:pPr marL="0" lvl="0" indent="0" algn="l" rtl="0">
              <a:lnSpc>
                <a:spcPct val="95000"/>
              </a:lnSpc>
              <a:spcBef>
                <a:spcPts val="0"/>
              </a:spcBef>
              <a:spcAft>
                <a:spcPts val="0"/>
              </a:spcAft>
              <a:buClr>
                <a:schemeClr val="dk1"/>
              </a:buClr>
              <a:buFont typeface="Arial"/>
              <a:buNone/>
            </a:pPr>
            <a:r>
              <a:rPr lang="en-US" sz="1000" dirty="0">
                <a:latin typeface="Arial"/>
                <a:ea typeface="Arial"/>
                <a:cs typeface="Arial"/>
                <a:sym typeface="Arial"/>
              </a:rPr>
              <a:t>The most highly effective methods are those that are not user-dependent.</a:t>
            </a:r>
            <a:endParaRPr lang="en-US" sz="1000" dirty="0"/>
          </a:p>
          <a:p>
            <a:pPr marL="0" lvl="0" indent="0" algn="l" rtl="0">
              <a:lnSpc>
                <a:spcPct val="95000"/>
              </a:lnSpc>
              <a:spcBef>
                <a:spcPts val="0"/>
              </a:spcBef>
              <a:spcAft>
                <a:spcPts val="0"/>
              </a:spcAft>
              <a:buClr>
                <a:schemeClr val="dk1"/>
              </a:buClr>
              <a:buFont typeface="Arial"/>
              <a:buNone/>
            </a:pPr>
            <a:r>
              <a:rPr lang="en-US" sz="1000" dirty="0">
                <a:latin typeface="Arial"/>
                <a:ea typeface="Arial"/>
                <a:cs typeface="Arial"/>
                <a:sym typeface="Arial"/>
              </a:rPr>
              <a:t>They keep working regardless of what the user does.</a:t>
            </a:r>
            <a:endParaRPr lang="en-US" sz="1000" dirty="0"/>
          </a:p>
          <a:p>
            <a:pPr marL="0" lvl="0" indent="0" algn="l" rtl="0">
              <a:lnSpc>
                <a:spcPct val="80000"/>
              </a:lnSpc>
              <a:spcBef>
                <a:spcPts val="360"/>
              </a:spcBef>
              <a:spcAft>
                <a:spcPts val="0"/>
              </a:spcAft>
              <a:buNone/>
            </a:pPr>
            <a:endParaRPr lang="en-US" sz="1000" dirty="0">
              <a:latin typeface="Arial"/>
              <a:ea typeface="Arial"/>
              <a:cs typeface="Arial"/>
              <a:sym typeface="Arial"/>
            </a:endParaRPr>
          </a:p>
          <a:p>
            <a:pPr marL="0" lvl="0" indent="0" algn="l" rtl="0">
              <a:lnSpc>
                <a:spcPct val="80000"/>
              </a:lnSpc>
              <a:spcBef>
                <a:spcPts val="360"/>
              </a:spcBef>
              <a:spcAft>
                <a:spcPts val="0"/>
              </a:spcAft>
              <a:buNone/>
            </a:pPr>
            <a:r>
              <a:rPr lang="en-US" sz="1000" b="1" dirty="0"/>
              <a:t>References:</a:t>
            </a:r>
            <a:endParaRPr lang="en-US" sz="1000" dirty="0"/>
          </a:p>
          <a:p>
            <a:pPr marL="0" lvl="0" indent="0" algn="l" rtl="0">
              <a:lnSpc>
                <a:spcPct val="80000"/>
              </a:lnSpc>
              <a:spcBef>
                <a:spcPts val="360"/>
              </a:spcBef>
              <a:spcAft>
                <a:spcPts val="0"/>
              </a:spcAft>
              <a:buNone/>
            </a:pPr>
            <a:r>
              <a:rPr lang="en-US" sz="1000" dirty="0" err="1">
                <a:latin typeface="+mn-lt"/>
                <a:ea typeface="+mn-ea"/>
                <a:cs typeface="+mn-cs"/>
                <a:sym typeface="Calibri"/>
              </a:rPr>
              <a:t>Sonfield</a:t>
            </a:r>
            <a:r>
              <a:rPr lang="en-US" sz="1000" dirty="0">
                <a:latin typeface="+mn-lt"/>
                <a:ea typeface="+mn-ea"/>
                <a:cs typeface="+mn-cs"/>
                <a:sym typeface="Calibri"/>
              </a:rPr>
              <a:t> A, </a:t>
            </a:r>
            <a:r>
              <a:rPr lang="en-US" sz="1000" dirty="0" err="1">
                <a:latin typeface="+mn-lt"/>
                <a:ea typeface="+mn-ea"/>
                <a:cs typeface="+mn-cs"/>
                <a:sym typeface="Calibri"/>
              </a:rPr>
              <a:t>Hasstedt</a:t>
            </a:r>
            <a:r>
              <a:rPr lang="en-US" sz="1000" dirty="0">
                <a:latin typeface="+mn-lt"/>
                <a:ea typeface="+mn-ea"/>
                <a:cs typeface="+mn-cs"/>
                <a:sym typeface="Calibri"/>
              </a:rPr>
              <a:t> K and Gold RB, </a:t>
            </a:r>
            <a:r>
              <a:rPr lang="en-US" sz="1000" i="1" u="sng" dirty="0">
                <a:solidFill>
                  <a:srgbClr val="0000FF"/>
                </a:solidFill>
                <a:hlinkClick r:id="rId3">
                  <a:extLst>
                    <a:ext uri="{A12FA001-AC4F-418D-AE19-62706E023703}">
                      <ahyp:hlinkClr xmlns:ahyp="http://schemas.microsoft.com/office/drawing/2018/hyperlinkcolor" val="tx"/>
                    </a:ext>
                  </a:extLst>
                </a:hlinkClick>
              </a:rPr>
              <a:t>Moving Forward: Family Planning in the Era of Health Reform</a:t>
            </a:r>
            <a:r>
              <a:rPr lang="en-US" sz="1000" dirty="0">
                <a:latin typeface="+mn-lt"/>
                <a:ea typeface="+mn-ea"/>
                <a:cs typeface="+mn-cs"/>
                <a:sym typeface="Calibri"/>
              </a:rPr>
              <a:t>, New York: Guttmacher Institute, 2014.</a:t>
            </a:r>
            <a:endParaRPr lang="en-US" sz="1000" dirty="0"/>
          </a:p>
        </p:txBody>
      </p:sp>
    </p:spTree>
    <p:extLst>
      <p:ext uri="{BB962C8B-B14F-4D97-AF65-F5344CB8AC3E}">
        <p14:creationId xmlns:p14="http://schemas.microsoft.com/office/powerpoint/2010/main" val="2977605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14300" lvl="1" indent="0" algn="l" rtl="0">
              <a:lnSpc>
                <a:spcPct val="75000"/>
              </a:lnSpc>
              <a:spcBef>
                <a:spcPts val="0"/>
              </a:spcBef>
              <a:spcAft>
                <a:spcPts val="0"/>
              </a:spcAft>
              <a:buNone/>
            </a:pPr>
            <a:r>
              <a:rPr lang="en-US" sz="1829" dirty="0">
                <a:latin typeface="Arial"/>
                <a:ea typeface="Arial"/>
                <a:cs typeface="Arial"/>
                <a:sym typeface="Arial"/>
              </a:rPr>
              <a:t>DEPO:</a:t>
            </a:r>
            <a:endParaRPr lang="en-US" sz="100" dirty="0"/>
          </a:p>
          <a:p>
            <a:pPr marL="114300" lvl="1" indent="0" algn="l" rtl="0">
              <a:lnSpc>
                <a:spcPct val="75000"/>
              </a:lnSpc>
              <a:spcBef>
                <a:spcPts val="0"/>
              </a:spcBef>
              <a:spcAft>
                <a:spcPts val="0"/>
              </a:spcAft>
              <a:buNone/>
            </a:pPr>
            <a:r>
              <a:rPr lang="en-US" sz="1829" dirty="0">
                <a:latin typeface="Arial"/>
                <a:ea typeface="Arial"/>
                <a:cs typeface="Arial"/>
                <a:sym typeface="Arial"/>
              </a:rPr>
              <a:t>Highly effective - 0.3% failure rate!</a:t>
            </a:r>
            <a:endParaRPr lang="en-US" sz="720" dirty="0">
              <a:latin typeface="Times New Roman"/>
              <a:ea typeface="Times New Roman"/>
              <a:cs typeface="Times New Roman"/>
              <a:sym typeface="Times New Roman"/>
            </a:endParaRPr>
          </a:p>
          <a:p>
            <a:pPr marL="114300" lvl="1" indent="0" algn="l" rtl="0">
              <a:lnSpc>
                <a:spcPct val="75000"/>
              </a:lnSpc>
              <a:spcBef>
                <a:spcPts val="0"/>
              </a:spcBef>
              <a:spcAft>
                <a:spcPts val="0"/>
              </a:spcAft>
              <a:buNone/>
            </a:pPr>
            <a:r>
              <a:rPr lang="en-US" sz="1829" dirty="0">
                <a:latin typeface="Arial"/>
                <a:ea typeface="Arial"/>
                <a:cs typeface="Arial"/>
                <a:sym typeface="Arial"/>
              </a:rPr>
              <a:t>QuickStart: if urine pregnancy negative, no need to wait for menses!</a:t>
            </a:r>
            <a:endParaRPr lang="en-US" sz="720" dirty="0">
              <a:latin typeface="Times New Roman"/>
              <a:ea typeface="Times New Roman"/>
              <a:cs typeface="Times New Roman"/>
              <a:sym typeface="Times New Roman"/>
            </a:endParaRPr>
          </a:p>
          <a:p>
            <a:pPr marL="114300" lvl="1" indent="0" algn="l" rtl="0">
              <a:lnSpc>
                <a:spcPct val="75000"/>
              </a:lnSpc>
              <a:spcBef>
                <a:spcPts val="0"/>
              </a:spcBef>
              <a:spcAft>
                <a:spcPts val="0"/>
              </a:spcAft>
              <a:buNone/>
            </a:pPr>
            <a:r>
              <a:rPr lang="en-US" sz="1829" dirty="0">
                <a:latin typeface="Arial"/>
                <a:ea typeface="Arial"/>
                <a:cs typeface="Arial"/>
                <a:sym typeface="Arial"/>
              </a:rPr>
              <a:t>Amenorrhea: 50% by one year, 80% by 5 years</a:t>
            </a:r>
            <a:endParaRPr lang="en-US" sz="720" dirty="0">
              <a:latin typeface="Times New Roman"/>
              <a:ea typeface="Times New Roman"/>
              <a:cs typeface="Times New Roman"/>
              <a:sym typeface="Times New Roman"/>
            </a:endParaRPr>
          </a:p>
          <a:p>
            <a:pPr marL="114300" lvl="1" indent="0" algn="l" rtl="0">
              <a:lnSpc>
                <a:spcPct val="75000"/>
              </a:lnSpc>
              <a:spcBef>
                <a:spcPts val="0"/>
              </a:spcBef>
              <a:spcAft>
                <a:spcPts val="0"/>
              </a:spcAft>
              <a:buNone/>
            </a:pPr>
            <a:r>
              <a:rPr lang="en-US" sz="1829" dirty="0">
                <a:latin typeface="Arial"/>
                <a:ea typeface="Arial"/>
                <a:cs typeface="Arial"/>
                <a:sym typeface="Arial"/>
              </a:rPr>
              <a:t>Private, not user-dependent</a:t>
            </a:r>
            <a:endParaRPr lang="en-US" sz="100" dirty="0">
              <a:latin typeface="+mn-lt"/>
              <a:ea typeface="+mn-ea"/>
              <a:cs typeface="+mn-cs"/>
              <a:sym typeface="Calibri"/>
            </a:endParaRPr>
          </a:p>
          <a:p>
            <a:pPr marL="114300" lvl="1" indent="0" algn="l" rtl="0">
              <a:lnSpc>
                <a:spcPct val="75000"/>
              </a:lnSpc>
              <a:spcBef>
                <a:spcPts val="0"/>
              </a:spcBef>
              <a:spcAft>
                <a:spcPts val="0"/>
              </a:spcAft>
              <a:buNone/>
            </a:pPr>
            <a:r>
              <a:rPr lang="en-US" sz="1110" dirty="0">
                <a:solidFill>
                  <a:schemeClr val="dk1"/>
                </a:solidFill>
                <a:latin typeface="+mn-lt"/>
                <a:ea typeface="+mn-ea"/>
                <a:cs typeface="+mn-cs"/>
                <a:sym typeface="Calibri"/>
              </a:rPr>
              <a:t>Users come to clinic ~ every 3 months, but now home injection available which may increase adherence </a:t>
            </a:r>
          </a:p>
          <a:p>
            <a:pPr marL="114300" lvl="1" indent="0" algn="l" rtl="0">
              <a:lnSpc>
                <a:spcPct val="75000"/>
              </a:lnSpc>
              <a:spcBef>
                <a:spcPts val="0"/>
              </a:spcBef>
              <a:spcAft>
                <a:spcPts val="0"/>
              </a:spcAft>
              <a:buNone/>
            </a:pPr>
            <a:endParaRPr lang="en-US" sz="1110" dirty="0">
              <a:solidFill>
                <a:schemeClr val="dk1"/>
              </a:solidFill>
              <a:latin typeface="+mn-lt"/>
              <a:ea typeface="+mn-ea"/>
              <a:cs typeface="+mn-cs"/>
              <a:sym typeface="Calibri"/>
            </a:endParaRPr>
          </a:p>
          <a:p>
            <a:pPr marL="114300" lvl="1" indent="0" algn="l" rtl="0">
              <a:lnSpc>
                <a:spcPct val="75000"/>
              </a:lnSpc>
              <a:spcBef>
                <a:spcPts val="0"/>
              </a:spcBef>
              <a:spcAft>
                <a:spcPts val="0"/>
              </a:spcAft>
              <a:buNone/>
            </a:pPr>
            <a:r>
              <a:rPr lang="en-US" sz="1110" dirty="0">
                <a:solidFill>
                  <a:schemeClr val="dk1"/>
                </a:solidFill>
                <a:latin typeface="+mn-lt"/>
                <a:ea typeface="+mn-ea"/>
                <a:cs typeface="+mn-cs"/>
                <a:sym typeface="Calibri"/>
              </a:rPr>
              <a:t>Photo: shot by Jackson Davis from the Noun Project</a:t>
            </a:r>
            <a:endParaRPr lang="en-US" sz="2220" dirty="0">
              <a:solidFill>
                <a:srgbClr val="FFCC66"/>
              </a:solidFill>
              <a:latin typeface="Times New Roman"/>
              <a:ea typeface="Times New Roman"/>
              <a:cs typeface="Times New Roman"/>
              <a:sym typeface="Times New Roman"/>
            </a:endParaRPr>
          </a:p>
          <a:p>
            <a:endParaRPr lang="en-US" dirty="0"/>
          </a:p>
        </p:txBody>
      </p:sp>
    </p:spTree>
    <p:extLst>
      <p:ext uri="{BB962C8B-B14F-4D97-AF65-F5344CB8AC3E}">
        <p14:creationId xmlns:p14="http://schemas.microsoft.com/office/powerpoint/2010/main" val="1084015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75000"/>
              </a:lnSpc>
              <a:spcBef>
                <a:spcPts val="0"/>
              </a:spcBef>
              <a:spcAft>
                <a:spcPts val="0"/>
              </a:spcAft>
              <a:buNone/>
            </a:pPr>
            <a:r>
              <a:rPr lang="en-US" b="1" dirty="0"/>
              <a:t>Weighing</a:t>
            </a:r>
            <a:r>
              <a:rPr lang="en-US" dirty="0"/>
              <a:t> </a:t>
            </a:r>
            <a:r>
              <a:rPr lang="en-US" b="1" dirty="0"/>
              <a:t>risks and benefits:</a:t>
            </a:r>
            <a:endParaRPr lang="en-US" dirty="0"/>
          </a:p>
          <a:p>
            <a:pPr marL="0" lvl="0" indent="0" algn="l" rtl="0">
              <a:lnSpc>
                <a:spcPct val="75000"/>
              </a:lnSpc>
              <a:spcBef>
                <a:spcPts val="0"/>
              </a:spcBef>
              <a:spcAft>
                <a:spcPts val="0"/>
              </a:spcAft>
              <a:buNone/>
            </a:pPr>
            <a:endParaRPr lang="en-US" dirty="0"/>
          </a:p>
          <a:p>
            <a:pPr marL="0" lvl="0" indent="0" algn="l" rtl="0">
              <a:lnSpc>
                <a:spcPct val="75000"/>
              </a:lnSpc>
              <a:spcBef>
                <a:spcPts val="0"/>
              </a:spcBef>
              <a:spcAft>
                <a:spcPts val="0"/>
              </a:spcAft>
              <a:buNone/>
            </a:pPr>
            <a:r>
              <a:rPr lang="en-US" b="1" dirty="0"/>
              <a:t>Long term studies show no clinical significance to the bone loss, it is regained when depo stopped, no matter when, No need to restrict Depo Provera use</a:t>
            </a:r>
            <a:endParaRPr lang="en-US" dirty="0"/>
          </a:p>
          <a:p>
            <a:pPr marL="0" lvl="0" indent="0" algn="l" rtl="0">
              <a:lnSpc>
                <a:spcPct val="75000"/>
              </a:lnSpc>
              <a:spcBef>
                <a:spcPts val="0"/>
              </a:spcBef>
              <a:spcAft>
                <a:spcPts val="0"/>
              </a:spcAft>
              <a:buNone/>
            </a:pPr>
            <a:endParaRPr lang="en-US" b="1" dirty="0"/>
          </a:p>
          <a:p>
            <a:pPr marL="0" lvl="0" indent="0" algn="l" rtl="0">
              <a:lnSpc>
                <a:spcPct val="75000"/>
              </a:lnSpc>
              <a:spcBef>
                <a:spcPts val="0"/>
              </a:spcBef>
              <a:spcAft>
                <a:spcPts val="0"/>
              </a:spcAft>
              <a:buNone/>
            </a:pPr>
            <a:r>
              <a:rPr lang="en-US" b="1" dirty="0"/>
              <a:t>Risk “2” – benefits outweigh risks</a:t>
            </a:r>
            <a:endParaRPr lang="en-US" dirty="0"/>
          </a:p>
          <a:p>
            <a:pPr marL="112713" lvl="1" indent="0" algn="l" rtl="0">
              <a:lnSpc>
                <a:spcPct val="75000"/>
              </a:lnSpc>
              <a:spcBef>
                <a:spcPts val="0"/>
              </a:spcBef>
              <a:spcAft>
                <a:spcPts val="0"/>
              </a:spcAft>
              <a:buNone/>
            </a:pPr>
            <a:endParaRPr lang="en-US" dirty="0"/>
          </a:p>
          <a:p>
            <a:pPr marL="112713" lvl="1" indent="0" algn="l" rtl="0">
              <a:lnSpc>
                <a:spcPct val="75000"/>
              </a:lnSpc>
              <a:spcBef>
                <a:spcPts val="0"/>
              </a:spcBef>
              <a:spcAft>
                <a:spcPts val="0"/>
              </a:spcAft>
              <a:buNone/>
            </a:pPr>
            <a:endParaRPr lang="en-US" dirty="0"/>
          </a:p>
          <a:p>
            <a:pPr marL="112713" lvl="1" indent="0" algn="l" rtl="0">
              <a:lnSpc>
                <a:spcPct val="75000"/>
              </a:lnSpc>
              <a:spcBef>
                <a:spcPts val="0"/>
              </a:spcBef>
              <a:spcAft>
                <a:spcPts val="0"/>
              </a:spcAft>
              <a:buNone/>
            </a:pPr>
            <a:r>
              <a:rPr lang="en-US" dirty="0"/>
              <a:t>Black box warning 2004: Depo-Provera use &gt;2 years associated with BMD loss </a:t>
            </a:r>
          </a:p>
          <a:p>
            <a:pPr marL="112713" lvl="1" indent="0" algn="l" rtl="0">
              <a:lnSpc>
                <a:spcPct val="75000"/>
              </a:lnSpc>
              <a:spcBef>
                <a:spcPts val="0"/>
              </a:spcBef>
              <a:spcAft>
                <a:spcPts val="0"/>
              </a:spcAft>
              <a:buNone/>
            </a:pPr>
            <a:r>
              <a:rPr lang="en-US" dirty="0"/>
              <a:t>No evidence, however, of increased in future fracture or osteoporosis risk</a:t>
            </a:r>
          </a:p>
          <a:p>
            <a:pPr marL="112713" lvl="1" indent="0" algn="l" rtl="0">
              <a:lnSpc>
                <a:spcPct val="75000"/>
              </a:lnSpc>
              <a:spcBef>
                <a:spcPts val="0"/>
              </a:spcBef>
              <a:spcAft>
                <a:spcPts val="0"/>
              </a:spcAft>
              <a:buNone/>
            </a:pPr>
            <a:r>
              <a:rPr lang="en-US" dirty="0"/>
              <a:t>BMD loss temporary, recovers after discontinuation</a:t>
            </a:r>
          </a:p>
          <a:p>
            <a:pPr marL="112713" lvl="1" indent="0" algn="l" rtl="0">
              <a:lnSpc>
                <a:spcPct val="75000"/>
              </a:lnSpc>
              <a:spcBef>
                <a:spcPts val="0"/>
              </a:spcBef>
              <a:spcAft>
                <a:spcPts val="0"/>
              </a:spcAft>
              <a:buNone/>
            </a:pPr>
            <a:r>
              <a:rPr lang="en-US" dirty="0"/>
              <a:t>Teen pregnancy causes more bone loss than teen Depo Provera use</a:t>
            </a:r>
          </a:p>
          <a:p>
            <a:pPr marL="112713" lvl="1" indent="0" algn="l" rtl="0">
              <a:lnSpc>
                <a:spcPct val="80000"/>
              </a:lnSpc>
              <a:spcBef>
                <a:spcPts val="0"/>
              </a:spcBef>
              <a:spcAft>
                <a:spcPts val="0"/>
              </a:spcAft>
              <a:buNone/>
            </a:pPr>
            <a:r>
              <a:rPr lang="en-US" dirty="0"/>
              <a:t>Other lifestyle factors have greater impact on BMD: exercise, diet, weight</a:t>
            </a:r>
          </a:p>
          <a:p>
            <a:pPr marL="0" lvl="0" indent="0" algn="l" rtl="0">
              <a:lnSpc>
                <a:spcPct val="80000"/>
              </a:lnSpc>
              <a:spcBef>
                <a:spcPts val="0"/>
              </a:spcBef>
              <a:spcAft>
                <a:spcPts val="0"/>
              </a:spcAft>
              <a:buNone/>
            </a:pPr>
            <a:endParaRPr lang="en-US" dirty="0"/>
          </a:p>
          <a:p>
            <a:pPr marL="114300" lvl="1" indent="0" algn="l" rtl="0">
              <a:lnSpc>
                <a:spcPct val="80000"/>
              </a:lnSpc>
              <a:spcBef>
                <a:spcPts val="456"/>
              </a:spcBef>
              <a:spcAft>
                <a:spcPts val="0"/>
              </a:spcAft>
              <a:buNone/>
            </a:pPr>
            <a:endParaRPr lang="en-US" dirty="0"/>
          </a:p>
          <a:p>
            <a:pPr marL="114300" lvl="1" indent="0" algn="l" rtl="0">
              <a:lnSpc>
                <a:spcPct val="80000"/>
              </a:lnSpc>
              <a:spcBef>
                <a:spcPts val="456"/>
              </a:spcBef>
              <a:spcAft>
                <a:spcPts val="0"/>
              </a:spcAft>
              <a:buNone/>
            </a:pPr>
            <a:r>
              <a:rPr lang="en-US" b="1" dirty="0"/>
              <a:t>References:</a:t>
            </a:r>
            <a:endParaRPr lang="en-US" dirty="0"/>
          </a:p>
          <a:p>
            <a:pPr marL="114300" marR="0" lvl="1" indent="0" algn="l" rtl="0">
              <a:lnSpc>
                <a:spcPct val="80000"/>
              </a:lnSpc>
              <a:spcBef>
                <a:spcPts val="0"/>
              </a:spcBef>
              <a:spcAft>
                <a:spcPts val="0"/>
              </a:spcAft>
              <a:buClr>
                <a:schemeClr val="dk1"/>
              </a:buClr>
              <a:buSzPts val="480"/>
              <a:buFont typeface="Calibri"/>
              <a:buNone/>
            </a:pPr>
            <a:r>
              <a:rPr lang="en-US" dirty="0"/>
              <a:t>ACOG Committee Opinion. Number 602, June 2014, reaffirmed 2016</a:t>
            </a:r>
          </a:p>
          <a:p>
            <a:pPr marL="0" lvl="0" indent="0" algn="l" rtl="0">
              <a:lnSpc>
                <a:spcPct val="80000"/>
              </a:lnSpc>
              <a:spcBef>
                <a:spcPts val="0"/>
              </a:spcBef>
              <a:spcAft>
                <a:spcPts val="0"/>
              </a:spcAft>
              <a:buNone/>
            </a:pPr>
            <a:endParaRPr lang="en-US" sz="480" dirty="0">
              <a:latin typeface="Times New Roman"/>
              <a:ea typeface="Times New Roman"/>
              <a:cs typeface="Times New Roman"/>
              <a:sym typeface="Times New Roman"/>
            </a:endParaRPr>
          </a:p>
          <a:p>
            <a:endParaRPr lang="en-US" dirty="0"/>
          </a:p>
        </p:txBody>
      </p:sp>
    </p:spTree>
    <p:extLst>
      <p:ext uri="{BB962C8B-B14F-4D97-AF65-F5344CB8AC3E}">
        <p14:creationId xmlns:p14="http://schemas.microsoft.com/office/powerpoint/2010/main" val="121908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47500" lnSpcReduction="20000"/>
          </a:bodyPr>
          <a:lstStyle/>
          <a:p>
            <a:pPr marL="0" lvl="0" indent="0" algn="l" rtl="0">
              <a:spcBef>
                <a:spcPts val="0"/>
              </a:spcBef>
              <a:spcAft>
                <a:spcPts val="0"/>
              </a:spcAft>
              <a:buNone/>
            </a:pPr>
            <a:r>
              <a:rPr lang="en-US" dirty="0"/>
              <a:t>Today, we have myriad contraceptive options available to people.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dirty="0">
                <a:solidFill>
                  <a:schemeClr val="dk1"/>
                </a:solidFill>
                <a:latin typeface="+mn-lt"/>
                <a:ea typeface="+mn-ea"/>
                <a:cs typeface="+mn-cs"/>
                <a:sym typeface="Calibri"/>
              </a:rPr>
              <a:t>-IUDs and implants have gained traction. </a:t>
            </a: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-LARC use has risen from 2% in 2002 to 16% in 2018.</a:t>
            </a:r>
          </a:p>
          <a:p>
            <a:pPr marL="0" marR="0" lvl="0" indent="0" algn="l" rtl="0">
              <a:lnSpc>
                <a:spcPct val="100000"/>
              </a:lnSpc>
              <a:spcBef>
                <a:spcPts val="0"/>
              </a:spcBef>
              <a:spcAft>
                <a:spcPts val="0"/>
              </a:spcAft>
              <a:buClr>
                <a:schemeClr val="dk1"/>
              </a:buClr>
              <a:buSzPts val="1200"/>
              <a:buFont typeface="Calibri"/>
              <a:buNone/>
            </a:pPr>
            <a:r>
              <a:rPr lang="en-US" dirty="0"/>
              <a:t>-Notable shifts within the overall method mix—especially since 2002—include increases in the use of long-acting reversible contraceptive (LARC) methods and decreases in the use of permanent methods and short-acting reversible contraceptives</a:t>
            </a:r>
          </a:p>
          <a:p>
            <a:pPr marL="0" marR="0" lvl="0" indent="0" algn="l" rtl="0">
              <a:lnSpc>
                <a:spcPct val="100000"/>
              </a:lnSpc>
              <a:spcBef>
                <a:spcPts val="0"/>
              </a:spcBef>
              <a:spcAft>
                <a:spcPts val="0"/>
              </a:spcAft>
              <a:buClr>
                <a:schemeClr val="dk1"/>
              </a:buClr>
              <a:buSzPts val="1200"/>
              <a:buFont typeface="Calibri"/>
              <a:buNone/>
            </a:pPr>
            <a:r>
              <a:rPr lang="en-US" dirty="0"/>
              <a:t>-Some 16% of contraceptive users aged 15–49 in 2018 relied on LARC methods—IUDs and implants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Note to facilitator: Feel free to highlight other statistics and trends from here: https://</a:t>
            </a:r>
            <a:r>
              <a:rPr lang="en-US" dirty="0" err="1"/>
              <a:t>www.guttmacher.org</a:t>
            </a:r>
            <a:r>
              <a:rPr lang="en-US" dirty="0"/>
              <a:t>/fact-sheet/contraceptive-method-use-united-states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*RHAP recognizes that not only women can get pregnant. Instances in which gendered language is used is a reflection of the methods used by researchers when conducting studies.</a:t>
            </a:r>
            <a:r>
              <a:rPr lang="en-US" sz="2400" b="1" i="0" dirty="0">
                <a:solidFill>
                  <a:srgbClr val="C00000"/>
                </a:solidFill>
                <a:latin typeface="+mn-lt"/>
                <a:ea typeface="+mn-ea"/>
                <a:cs typeface="+mn-cs"/>
                <a:sym typeface="Calibri"/>
              </a:rPr>
              <a:t> </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2400" b="1" i="0" dirty="0">
              <a:solidFill>
                <a:srgbClr val="C00000"/>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1" i="0" dirty="0">
                <a:solidFill>
                  <a:schemeClr val="dk1"/>
                </a:solidFill>
                <a:latin typeface="+mn-lt"/>
                <a:ea typeface="+mn-ea"/>
                <a:cs typeface="+mn-cs"/>
                <a:sym typeface="Calibri"/>
              </a:rPr>
              <a:t>References:</a:t>
            </a:r>
            <a:endParaRPr lang="en-US" dirty="0"/>
          </a:p>
          <a:p>
            <a:pPr marL="0" lvl="0" indent="0" algn="l" rtl="0">
              <a:spcBef>
                <a:spcPts val="360"/>
              </a:spcBef>
              <a:spcAft>
                <a:spcPts val="0"/>
              </a:spcAft>
              <a:buNone/>
            </a:pPr>
            <a:r>
              <a:rPr lang="en-US" sz="2400" b="0" i="0" dirty="0">
                <a:solidFill>
                  <a:schemeClr val="dk1"/>
                </a:solidFill>
                <a:latin typeface="+mn-lt"/>
                <a:ea typeface="+mn-ea"/>
                <a:cs typeface="+mn-cs"/>
                <a:sym typeface="Calibri"/>
              </a:rPr>
              <a:t>Daniels K, Daugherty J and Jones J, Current contraceptive status among women aged 15–44: United States, 2011–2013, </a:t>
            </a:r>
            <a:r>
              <a:rPr lang="en-US" sz="2400" b="0" i="1" dirty="0">
                <a:solidFill>
                  <a:schemeClr val="dk1"/>
                </a:solidFill>
                <a:latin typeface="+mn-lt"/>
                <a:ea typeface="+mn-ea"/>
                <a:cs typeface="+mn-cs"/>
                <a:sym typeface="Calibri"/>
              </a:rPr>
              <a:t>National Health Statistics Reports</a:t>
            </a:r>
            <a:r>
              <a:rPr lang="en-US" sz="2400" b="0" i="0" dirty="0">
                <a:solidFill>
                  <a:schemeClr val="dk1"/>
                </a:solidFill>
                <a:latin typeface="+mn-lt"/>
                <a:ea typeface="+mn-ea"/>
                <a:cs typeface="+mn-cs"/>
                <a:sym typeface="Calibri"/>
              </a:rPr>
              <a:t>, 2014, No. 173, </a:t>
            </a:r>
            <a:r>
              <a:rPr lang="en-US" sz="2400" b="0" i="0" u="sng" strike="noStrike"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http://www.cdc.gov/nchs/data/databriefs/db173.pdf</a:t>
            </a:r>
            <a:r>
              <a:rPr lang="en-US" sz="2400" b="0" i="0" dirty="0">
                <a:solidFill>
                  <a:schemeClr val="dk1"/>
                </a:solidFill>
                <a:latin typeface="+mn-lt"/>
                <a:ea typeface="+mn-ea"/>
                <a:cs typeface="+mn-cs"/>
                <a:sym typeface="Calibri"/>
              </a:rPr>
              <a:t>.</a:t>
            </a:r>
            <a:endParaRPr lang="en-US" dirty="0"/>
          </a:p>
          <a:p>
            <a:pPr marL="0" lvl="0" indent="0" algn="l" rtl="0">
              <a:spcBef>
                <a:spcPts val="360"/>
              </a:spcBef>
              <a:spcAft>
                <a:spcPts val="0"/>
              </a:spcAft>
              <a:buNone/>
            </a:pPr>
            <a:r>
              <a:rPr lang="en-US" sz="2400" b="0" i="0" dirty="0">
                <a:solidFill>
                  <a:schemeClr val="dk1"/>
                </a:solidFill>
                <a:latin typeface="+mn-lt"/>
                <a:ea typeface="+mn-ea"/>
                <a:cs typeface="+mn-cs"/>
                <a:sym typeface="Calibri"/>
              </a:rPr>
              <a:t>Kavanaugh ML and </a:t>
            </a:r>
            <a:r>
              <a:rPr lang="en-US" sz="2400" b="0" i="0" dirty="0" err="1">
                <a:solidFill>
                  <a:schemeClr val="dk1"/>
                </a:solidFill>
                <a:latin typeface="+mn-lt"/>
                <a:ea typeface="+mn-ea"/>
                <a:cs typeface="+mn-cs"/>
                <a:sym typeface="Calibri"/>
              </a:rPr>
              <a:t>Pliskin</a:t>
            </a:r>
            <a:r>
              <a:rPr lang="en-US" sz="2400" b="0" i="0" dirty="0">
                <a:solidFill>
                  <a:schemeClr val="dk1"/>
                </a:solidFill>
                <a:latin typeface="+mn-lt"/>
                <a:ea typeface="+mn-ea"/>
                <a:cs typeface="+mn-cs"/>
                <a:sym typeface="Calibri"/>
              </a:rPr>
              <a:t> E, Use of contraception among reproductive-aged women in the United States, 2014 and 2016, </a:t>
            </a:r>
            <a:r>
              <a:rPr lang="en-US" sz="2400" b="0" i="1" dirty="0">
                <a:solidFill>
                  <a:schemeClr val="dk1"/>
                </a:solidFill>
                <a:latin typeface="+mn-lt"/>
                <a:ea typeface="+mn-ea"/>
                <a:cs typeface="+mn-cs"/>
                <a:sym typeface="Calibri"/>
              </a:rPr>
              <a:t>F&amp;S Reports</a:t>
            </a:r>
            <a:r>
              <a:rPr lang="en-US" sz="2400" b="0" i="0" dirty="0">
                <a:solidFill>
                  <a:schemeClr val="dk1"/>
                </a:solidFill>
                <a:latin typeface="+mn-lt"/>
                <a:ea typeface="+mn-ea"/>
                <a:cs typeface="+mn-cs"/>
                <a:sym typeface="Calibri"/>
              </a:rPr>
              <a:t>, 2020, 1(2):83–93, </a:t>
            </a:r>
            <a:r>
              <a:rPr lang="en-US" sz="2400" b="0" i="0" u="sng" strike="noStrike"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https://www.fertstertreports.org/article/S2666-3341(20)30038-6/fulltext</a:t>
            </a:r>
            <a:r>
              <a:rPr lang="en-US" sz="2400" b="0" i="0" dirty="0">
                <a:solidFill>
                  <a:schemeClr val="dk1"/>
                </a:solidFill>
                <a:latin typeface="+mn-lt"/>
                <a:ea typeface="+mn-ea"/>
                <a:cs typeface="+mn-cs"/>
                <a:sym typeface="Calibri"/>
              </a:rPr>
              <a:t>.</a:t>
            </a:r>
            <a:endParaRPr lang="en-US" dirty="0"/>
          </a:p>
          <a:p>
            <a:pPr marL="0" lvl="0" indent="0" algn="l" rtl="0">
              <a:spcBef>
                <a:spcPts val="360"/>
              </a:spcBef>
              <a:spcAft>
                <a:spcPts val="0"/>
              </a:spcAft>
              <a:buNone/>
            </a:pPr>
            <a:r>
              <a:rPr lang="en-US" u="sng" dirty="0">
                <a:solidFill>
                  <a:schemeClr val="hlink"/>
                </a:solidFill>
                <a:hlinkClick r:id="rId5"/>
              </a:rPr>
              <a:t>https://www.guttmacher.org/fact-sheet/contraceptive-method-use-united-states</a:t>
            </a:r>
            <a:r>
              <a:rPr lang="en-US" dirty="0"/>
              <a:t> </a:t>
            </a:r>
          </a:p>
          <a:p>
            <a:pPr marL="0" lvl="0" indent="0" algn="l" rtl="0">
              <a:spcBef>
                <a:spcPts val="360"/>
              </a:spcBef>
              <a:spcAft>
                <a:spcPts val="0"/>
              </a:spcAft>
              <a:buNone/>
            </a:pPr>
            <a:endParaRPr lang="en-US"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4</a:t>
            </a:fld>
            <a:endParaRPr>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85000"/>
              </a:lnSpc>
              <a:spcBef>
                <a:spcPts val="0"/>
              </a:spcBef>
              <a:spcAft>
                <a:spcPts val="0"/>
              </a:spcAft>
              <a:buNone/>
            </a:pPr>
            <a:r>
              <a:rPr lang="en-US" sz="1200" dirty="0">
                <a:solidFill>
                  <a:srgbClr val="000000"/>
                </a:solidFill>
                <a:latin typeface="Arial"/>
                <a:ea typeface="Arial"/>
                <a:cs typeface="Arial"/>
                <a:sym typeface="Arial"/>
              </a:rPr>
              <a:t>There are 2 types of IUDS available in the US: the copper IUD and the progestin IUD.</a:t>
            </a:r>
            <a:endParaRPr lang="en-US" sz="1200" dirty="0"/>
          </a:p>
          <a:p>
            <a:pPr marL="228600" lvl="0" indent="-228600" algn="l" rtl="0">
              <a:lnSpc>
                <a:spcPct val="90000"/>
              </a:lnSpc>
              <a:spcBef>
                <a:spcPts val="360"/>
              </a:spcBef>
              <a:spcAft>
                <a:spcPts val="0"/>
              </a:spcAft>
              <a:buClr>
                <a:schemeClr val="dk1"/>
              </a:buClr>
              <a:buSzPts val="1200"/>
              <a:buFont typeface="Calibri"/>
              <a:buAutoNum type="arabicParenR"/>
            </a:pPr>
            <a:r>
              <a:rPr lang="en-US" sz="1200" dirty="0"/>
              <a:t>Copper IUD (</a:t>
            </a:r>
            <a:r>
              <a:rPr lang="en-US" sz="1200" dirty="0" err="1"/>
              <a:t>paragard</a:t>
            </a:r>
            <a:r>
              <a:rPr lang="en-US" sz="1200" dirty="0"/>
              <a:t>) – non-hormonal, lasts 12 years </a:t>
            </a:r>
          </a:p>
          <a:p>
            <a:pPr marL="228600" lvl="0" indent="-228600" algn="l" rtl="0">
              <a:lnSpc>
                <a:spcPct val="90000"/>
              </a:lnSpc>
              <a:spcBef>
                <a:spcPts val="360"/>
              </a:spcBef>
              <a:spcAft>
                <a:spcPts val="0"/>
              </a:spcAft>
              <a:buClr>
                <a:schemeClr val="dk1"/>
              </a:buClr>
              <a:buSzPts val="1200"/>
              <a:buFont typeface="Calibri"/>
              <a:buAutoNum type="arabicParenR"/>
            </a:pPr>
            <a:r>
              <a:rPr lang="en-US" sz="1200" dirty="0"/>
              <a:t>Hormonal IUD (</a:t>
            </a:r>
            <a:r>
              <a:rPr lang="en-US" sz="1200" dirty="0" err="1"/>
              <a:t>levonogestrel</a:t>
            </a:r>
            <a:r>
              <a:rPr lang="en-US" sz="1200" dirty="0"/>
              <a:t> - </a:t>
            </a:r>
            <a:r>
              <a:rPr lang="en-US" sz="1200" dirty="0" err="1"/>
              <a:t>mirena</a:t>
            </a:r>
            <a:r>
              <a:rPr lang="en-US" sz="1200" dirty="0"/>
              <a:t>  52 mg 8 years, </a:t>
            </a:r>
            <a:r>
              <a:rPr lang="en-US" sz="1200" dirty="0" err="1"/>
              <a:t>liletta</a:t>
            </a:r>
            <a:r>
              <a:rPr lang="en-US" sz="1200" dirty="0"/>
              <a:t> 52 mg 8 years, </a:t>
            </a:r>
            <a:r>
              <a:rPr lang="en-US" sz="1200" dirty="0" err="1"/>
              <a:t>kylena</a:t>
            </a:r>
            <a:r>
              <a:rPr lang="en-US" sz="1200" dirty="0"/>
              <a:t> 19.5 mg for 5 years, </a:t>
            </a:r>
            <a:r>
              <a:rPr lang="en-US" sz="1200" dirty="0" err="1"/>
              <a:t>skyla</a:t>
            </a:r>
            <a:r>
              <a:rPr lang="en-US" sz="1200" dirty="0"/>
              <a:t> 13.5 mg 3 years)</a:t>
            </a:r>
          </a:p>
          <a:p>
            <a:pPr marL="0" lvl="0" indent="0" algn="l" rtl="0">
              <a:lnSpc>
                <a:spcPct val="85000"/>
              </a:lnSpc>
              <a:spcBef>
                <a:spcPts val="0"/>
              </a:spcBef>
              <a:spcAft>
                <a:spcPts val="0"/>
              </a:spcAft>
              <a:buNone/>
            </a:pPr>
            <a:endParaRPr lang="en-US" sz="1200" dirty="0">
              <a:solidFill>
                <a:srgbClr val="000000"/>
              </a:solidFill>
              <a:latin typeface="Arial"/>
              <a:ea typeface="Arial"/>
              <a:cs typeface="Arial"/>
              <a:sym typeface="Arial"/>
            </a:endParaRPr>
          </a:p>
          <a:p>
            <a:pPr marL="0" lvl="0" indent="0" algn="l" rtl="0">
              <a:lnSpc>
                <a:spcPct val="85000"/>
              </a:lnSpc>
              <a:spcBef>
                <a:spcPts val="0"/>
              </a:spcBef>
              <a:spcAft>
                <a:spcPts val="0"/>
              </a:spcAft>
              <a:buNone/>
            </a:pPr>
            <a:r>
              <a:rPr lang="en-US" sz="1200" dirty="0">
                <a:solidFill>
                  <a:srgbClr val="000000"/>
                </a:solidFill>
                <a:latin typeface="Arial"/>
                <a:ea typeface="Arial"/>
                <a:cs typeface="Arial"/>
                <a:sym typeface="Arial"/>
              </a:rPr>
              <a:t>They’re both safe and highly effective.</a:t>
            </a:r>
            <a:endParaRPr lang="en-US" sz="1200" dirty="0"/>
          </a:p>
          <a:p>
            <a:pPr marL="0" lvl="0" indent="0" algn="l" rtl="0">
              <a:lnSpc>
                <a:spcPct val="85000"/>
              </a:lnSpc>
              <a:spcBef>
                <a:spcPts val="0"/>
              </a:spcBef>
              <a:spcAft>
                <a:spcPts val="0"/>
              </a:spcAft>
              <a:buNone/>
            </a:pPr>
            <a:r>
              <a:rPr lang="en-US" sz="1200" dirty="0">
                <a:solidFill>
                  <a:srgbClr val="000000"/>
                </a:solidFill>
                <a:latin typeface="Arial"/>
                <a:ea typeface="Arial"/>
                <a:cs typeface="Arial"/>
                <a:sym typeface="Arial"/>
              </a:rPr>
              <a:t>RHAP uses a simple info sheet to help patients choose an IUD.</a:t>
            </a:r>
            <a:endParaRPr lang="en-US" sz="1200" dirty="0"/>
          </a:p>
          <a:p>
            <a:pPr marL="0" lvl="0" indent="0" algn="l" rtl="0">
              <a:lnSpc>
                <a:spcPct val="85000"/>
              </a:lnSpc>
              <a:spcBef>
                <a:spcPts val="0"/>
              </a:spcBef>
              <a:spcAft>
                <a:spcPts val="0"/>
              </a:spcAft>
              <a:buNone/>
            </a:pPr>
            <a:r>
              <a:rPr lang="en-US" sz="1200" dirty="0">
                <a:solidFill>
                  <a:srgbClr val="000000"/>
                </a:solidFill>
                <a:latin typeface="Arial"/>
                <a:ea typeface="Arial"/>
                <a:cs typeface="Arial"/>
                <a:sym typeface="Arial"/>
              </a:rPr>
              <a:t>Accessed at: https://</a:t>
            </a:r>
            <a:r>
              <a:rPr lang="en-US" sz="1200" dirty="0" err="1">
                <a:solidFill>
                  <a:srgbClr val="000000"/>
                </a:solidFill>
                <a:latin typeface="Arial"/>
                <a:ea typeface="Arial"/>
                <a:cs typeface="Arial"/>
                <a:sym typeface="Arial"/>
              </a:rPr>
              <a:t>www.reproductiveaccess.org</a:t>
            </a:r>
            <a:r>
              <a:rPr lang="en-US" sz="1200" dirty="0">
                <a:solidFill>
                  <a:srgbClr val="000000"/>
                </a:solidFill>
                <a:latin typeface="Arial"/>
                <a:ea typeface="Arial"/>
                <a:cs typeface="Arial"/>
                <a:sym typeface="Arial"/>
              </a:rPr>
              <a:t>/wp-content/uploads/2014/06/</a:t>
            </a:r>
            <a:r>
              <a:rPr lang="en-US" sz="1200" dirty="0" err="1">
                <a:solidFill>
                  <a:srgbClr val="000000"/>
                </a:solidFill>
                <a:latin typeface="Arial"/>
                <a:ea typeface="Arial"/>
                <a:cs typeface="Arial"/>
                <a:sym typeface="Arial"/>
              </a:rPr>
              <a:t>IUD_facts.pdf</a:t>
            </a:r>
            <a:endParaRPr lang="en-US" sz="1200" dirty="0">
              <a:solidFill>
                <a:srgbClr val="000000"/>
              </a:solidFill>
              <a:latin typeface="Arial"/>
              <a:ea typeface="Arial"/>
              <a:cs typeface="Arial"/>
              <a:sym typeface="Arial"/>
            </a:endParaRPr>
          </a:p>
          <a:p>
            <a:pPr marL="0" lvl="0" indent="0" algn="l" rtl="0">
              <a:lnSpc>
                <a:spcPct val="85000"/>
              </a:lnSpc>
              <a:spcBef>
                <a:spcPts val="0"/>
              </a:spcBef>
              <a:spcAft>
                <a:spcPts val="0"/>
              </a:spcAft>
              <a:buNone/>
            </a:pPr>
            <a:endParaRPr lang="en-US" sz="1200" dirty="0">
              <a:solidFill>
                <a:srgbClr val="000000"/>
              </a:solidFill>
              <a:latin typeface="Arial"/>
              <a:ea typeface="Arial"/>
              <a:cs typeface="Arial"/>
              <a:sym typeface="Arial"/>
            </a:endParaRPr>
          </a:p>
          <a:p>
            <a:pPr marL="0" lvl="0" indent="0" algn="l" rtl="0">
              <a:lnSpc>
                <a:spcPct val="85000"/>
              </a:lnSpc>
              <a:spcBef>
                <a:spcPts val="0"/>
              </a:spcBef>
              <a:spcAft>
                <a:spcPts val="0"/>
              </a:spcAft>
              <a:buNone/>
            </a:pPr>
            <a:r>
              <a:rPr lang="en-US" sz="1200" b="1" dirty="0">
                <a:solidFill>
                  <a:srgbClr val="000000"/>
                </a:solidFill>
                <a:latin typeface="Arial"/>
                <a:ea typeface="Arial"/>
                <a:cs typeface="Arial"/>
                <a:sym typeface="Arial"/>
              </a:rPr>
              <a:t>References:</a:t>
            </a:r>
            <a:endParaRPr lang="en-US" sz="1200" dirty="0"/>
          </a:p>
          <a:p>
            <a:pPr marL="0" lvl="0" indent="0" algn="l" rtl="0">
              <a:lnSpc>
                <a:spcPct val="85000"/>
              </a:lnSpc>
              <a:spcBef>
                <a:spcPts val="0"/>
              </a:spcBef>
              <a:spcAft>
                <a:spcPts val="0"/>
              </a:spcAft>
              <a:buNone/>
            </a:pPr>
            <a:r>
              <a:rPr lang="en-US" sz="1200" dirty="0" err="1">
                <a:solidFill>
                  <a:srgbClr val="000000"/>
                </a:solidFill>
                <a:latin typeface="Arial"/>
                <a:ea typeface="Arial"/>
                <a:cs typeface="Arial"/>
                <a:sym typeface="Arial"/>
              </a:rPr>
              <a:t>Sivin</a:t>
            </a:r>
            <a:r>
              <a:rPr lang="en-US" sz="1200" dirty="0">
                <a:solidFill>
                  <a:srgbClr val="000000"/>
                </a:solidFill>
                <a:latin typeface="Arial"/>
                <a:ea typeface="Arial"/>
                <a:cs typeface="Arial"/>
                <a:sym typeface="Arial"/>
              </a:rPr>
              <a:t>, et al. Prolonged intrauterine contraception: a seven-year randomized study of the levonorgestrel 20 mcg/day (</a:t>
            </a:r>
            <a:r>
              <a:rPr lang="en-US" sz="1200" dirty="0" err="1">
                <a:solidFill>
                  <a:srgbClr val="000000"/>
                </a:solidFill>
                <a:latin typeface="Arial"/>
                <a:ea typeface="Arial"/>
                <a:cs typeface="Arial"/>
                <a:sym typeface="Arial"/>
              </a:rPr>
              <a:t>LNg</a:t>
            </a:r>
            <a:r>
              <a:rPr lang="en-US" sz="1200" dirty="0">
                <a:solidFill>
                  <a:srgbClr val="000000"/>
                </a:solidFill>
                <a:latin typeface="Arial"/>
                <a:ea typeface="Arial"/>
                <a:cs typeface="Arial"/>
                <a:sym typeface="Arial"/>
              </a:rPr>
              <a:t> 20) and the Copper T380 Ag IUDS. Contraception. 1991 Nov;44(5):473-80. </a:t>
            </a:r>
            <a:endParaRPr lang="en-US" sz="1200"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1200" dirty="0" err="1">
                <a:solidFill>
                  <a:srgbClr val="000000"/>
                </a:solidFill>
                <a:latin typeface="Arial"/>
                <a:ea typeface="Arial"/>
                <a:cs typeface="Arial"/>
                <a:sym typeface="Arial"/>
              </a:rPr>
              <a:t>Chiou</a:t>
            </a:r>
            <a:r>
              <a:rPr lang="en-US" sz="1200" dirty="0">
                <a:solidFill>
                  <a:srgbClr val="000000"/>
                </a:solidFill>
                <a:latin typeface="Arial"/>
                <a:ea typeface="Arial"/>
                <a:cs typeface="Arial"/>
                <a:sym typeface="Arial"/>
              </a:rPr>
              <a:t> CF, Trussell J, Reyes E, Knight K, Wallace J, </a:t>
            </a:r>
            <a:r>
              <a:rPr lang="en-US" sz="1200" dirty="0" err="1">
                <a:solidFill>
                  <a:srgbClr val="000000"/>
                </a:solidFill>
                <a:latin typeface="Arial"/>
                <a:ea typeface="Arial"/>
                <a:cs typeface="Arial"/>
                <a:sym typeface="Arial"/>
              </a:rPr>
              <a:t>Udani</a:t>
            </a:r>
            <a:r>
              <a:rPr lang="en-US" sz="1200" dirty="0">
                <a:solidFill>
                  <a:srgbClr val="000000"/>
                </a:solidFill>
                <a:latin typeface="Arial"/>
                <a:ea typeface="Arial"/>
                <a:cs typeface="Arial"/>
                <a:sym typeface="Arial"/>
              </a:rPr>
              <a:t> J, Oda K, </a:t>
            </a:r>
            <a:r>
              <a:rPr lang="en-US" sz="1200" dirty="0" err="1">
                <a:solidFill>
                  <a:srgbClr val="000000"/>
                </a:solidFill>
                <a:latin typeface="Arial"/>
                <a:ea typeface="Arial"/>
                <a:cs typeface="Arial"/>
                <a:sym typeface="Arial"/>
              </a:rPr>
              <a:t>Borenstein</a:t>
            </a:r>
            <a:r>
              <a:rPr lang="en-US" sz="1200" dirty="0">
                <a:solidFill>
                  <a:srgbClr val="000000"/>
                </a:solidFill>
                <a:latin typeface="Arial"/>
                <a:ea typeface="Arial"/>
                <a:cs typeface="Arial"/>
                <a:sym typeface="Arial"/>
              </a:rPr>
              <a:t> J. Economic analysis of contraceptives for women. </a:t>
            </a:r>
            <a:r>
              <a:rPr lang="en-US" sz="1200" i="1" dirty="0">
                <a:solidFill>
                  <a:srgbClr val="000000"/>
                </a:solidFill>
                <a:latin typeface="Arial"/>
                <a:ea typeface="Arial"/>
                <a:cs typeface="Arial"/>
                <a:sym typeface="Arial"/>
              </a:rPr>
              <a:t>Contraception</a:t>
            </a:r>
            <a:r>
              <a:rPr lang="en-US" sz="1200" dirty="0">
                <a:solidFill>
                  <a:srgbClr val="000000"/>
                </a:solidFill>
                <a:latin typeface="Arial"/>
                <a:ea typeface="Arial"/>
                <a:cs typeface="Arial"/>
                <a:sym typeface="Arial"/>
              </a:rPr>
              <a:t>. 2003;68(1):3-10.</a:t>
            </a:r>
            <a:endParaRPr lang="en-US" sz="1200"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1200" dirty="0" err="1">
                <a:solidFill>
                  <a:srgbClr val="000000"/>
                </a:solidFill>
                <a:latin typeface="Arial"/>
                <a:ea typeface="Arial"/>
                <a:cs typeface="Arial"/>
                <a:sym typeface="Arial"/>
              </a:rPr>
              <a:t>Hubacher</a:t>
            </a:r>
            <a:r>
              <a:rPr lang="en-US" sz="1200" dirty="0">
                <a:solidFill>
                  <a:srgbClr val="000000"/>
                </a:solidFill>
                <a:latin typeface="Arial"/>
                <a:ea typeface="Arial"/>
                <a:cs typeface="Arial"/>
                <a:sym typeface="Arial"/>
              </a:rPr>
              <a:t> D, Cheng D. Intrauterine devices and reproductive health: American women in feast and famine. </a:t>
            </a:r>
            <a:r>
              <a:rPr lang="en-US" sz="1200" i="1" dirty="0">
                <a:solidFill>
                  <a:srgbClr val="000000"/>
                </a:solidFill>
                <a:latin typeface="Arial"/>
                <a:ea typeface="Arial"/>
                <a:cs typeface="Arial"/>
                <a:sym typeface="Arial"/>
              </a:rPr>
              <a:t>Contraception</a:t>
            </a:r>
            <a:r>
              <a:rPr lang="en-US" sz="1200" dirty="0">
                <a:solidFill>
                  <a:srgbClr val="000000"/>
                </a:solidFill>
                <a:latin typeface="Arial"/>
                <a:ea typeface="Arial"/>
                <a:cs typeface="Arial"/>
                <a:sym typeface="Arial"/>
              </a:rPr>
              <a:t>. 2004 Jun;69(6):437-46. </a:t>
            </a:r>
            <a:endParaRPr lang="en-US" sz="1200" dirty="0"/>
          </a:p>
          <a:p>
            <a:pPr marL="0" lvl="0" indent="0" algn="l" rtl="0">
              <a:lnSpc>
                <a:spcPct val="85000"/>
              </a:lnSpc>
              <a:spcBef>
                <a:spcPts val="0"/>
              </a:spcBef>
              <a:spcAft>
                <a:spcPts val="0"/>
              </a:spcAft>
              <a:buNone/>
            </a:pPr>
            <a:r>
              <a:rPr lang="en-US" sz="1200" dirty="0">
                <a:solidFill>
                  <a:srgbClr val="000000"/>
                </a:solidFill>
                <a:latin typeface="Arial"/>
                <a:ea typeface="Arial"/>
                <a:cs typeface="Arial"/>
                <a:sym typeface="Arial"/>
              </a:rPr>
              <a:t>Hatcher RA, </a:t>
            </a:r>
            <a:r>
              <a:rPr lang="en-US" sz="1200" dirty="0" err="1">
                <a:solidFill>
                  <a:srgbClr val="000000"/>
                </a:solidFill>
                <a:latin typeface="Arial"/>
                <a:ea typeface="Arial"/>
                <a:cs typeface="Arial"/>
                <a:sym typeface="Arial"/>
              </a:rPr>
              <a:t>Zieman</a:t>
            </a:r>
            <a:r>
              <a:rPr lang="en-US" sz="1200" dirty="0">
                <a:solidFill>
                  <a:srgbClr val="000000"/>
                </a:solidFill>
                <a:latin typeface="Arial"/>
                <a:ea typeface="Arial"/>
                <a:cs typeface="Arial"/>
                <a:sym typeface="Arial"/>
              </a:rPr>
              <a:t> M et al. </a:t>
            </a:r>
            <a:r>
              <a:rPr lang="en-US" sz="1200" i="1" dirty="0">
                <a:solidFill>
                  <a:srgbClr val="000000"/>
                </a:solidFill>
                <a:latin typeface="Arial"/>
                <a:ea typeface="Arial"/>
                <a:cs typeface="Arial"/>
                <a:sym typeface="Arial"/>
              </a:rPr>
              <a:t>A Pocket Guide to Managing Contraception</a:t>
            </a:r>
            <a:r>
              <a:rPr lang="en-US" sz="1200" dirty="0">
                <a:solidFill>
                  <a:srgbClr val="000000"/>
                </a:solidFill>
                <a:latin typeface="Arial"/>
                <a:ea typeface="Arial"/>
                <a:cs typeface="Arial"/>
                <a:sym typeface="Arial"/>
              </a:rPr>
              <a:t>. Tiger, Georgia: Bridging the Gap Foundation, 2004</a:t>
            </a:r>
            <a:endParaRPr lang="en-US" sz="1200"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endParaRPr lang="en-US" sz="1200"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1200" dirty="0">
                <a:solidFill>
                  <a:srgbClr val="000000"/>
                </a:solidFill>
                <a:latin typeface="Arial"/>
                <a:ea typeface="Arial"/>
                <a:cs typeface="Arial"/>
                <a:sym typeface="Arial"/>
              </a:rPr>
              <a:t>.</a:t>
            </a:r>
            <a:endParaRPr lang="en-US" sz="1200"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endParaRPr lang="en-US" sz="1200" dirty="0">
              <a:solidFill>
                <a:srgbClr val="000000"/>
              </a:solidFill>
              <a:latin typeface="Arial"/>
              <a:ea typeface="Arial"/>
              <a:cs typeface="Arial"/>
              <a:sym typeface="Arial"/>
            </a:endParaRPr>
          </a:p>
          <a:p>
            <a:pPr marL="0" lvl="0" indent="0" algn="l" rtl="0">
              <a:lnSpc>
                <a:spcPct val="90000"/>
              </a:lnSpc>
              <a:spcBef>
                <a:spcPts val="360"/>
              </a:spcBef>
              <a:spcAft>
                <a:spcPts val="0"/>
              </a:spcAft>
              <a:buNone/>
            </a:pPr>
            <a:endParaRPr lang="en-US" sz="1200" dirty="0"/>
          </a:p>
        </p:txBody>
      </p:sp>
    </p:spTree>
    <p:extLst>
      <p:ext uri="{BB962C8B-B14F-4D97-AF65-F5344CB8AC3E}">
        <p14:creationId xmlns:p14="http://schemas.microsoft.com/office/powerpoint/2010/main" val="263472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Clr>
                <a:schemeClr val="dk1"/>
              </a:buClr>
              <a:buSzPts val="1110"/>
              <a:buFont typeface="Calibri"/>
              <a:buNone/>
            </a:pPr>
            <a:r>
              <a:rPr lang="en-US" sz="2400" dirty="0"/>
              <a:t>Things to consider</a:t>
            </a:r>
            <a:endParaRPr lang="en-US" dirty="0"/>
          </a:p>
          <a:p>
            <a:pPr marL="171450" marR="0" lvl="0" indent="-171450" algn="l" rtl="0">
              <a:lnSpc>
                <a:spcPct val="90000"/>
              </a:lnSpc>
              <a:spcBef>
                <a:spcPts val="0"/>
              </a:spcBef>
              <a:spcAft>
                <a:spcPts val="0"/>
              </a:spcAft>
              <a:buClr>
                <a:schemeClr val="dk1"/>
              </a:buClr>
              <a:buSzPts val="1110"/>
              <a:buFont typeface="Calibri"/>
              <a:buChar char="-"/>
            </a:pPr>
            <a:r>
              <a:rPr lang="en-US" sz="2400" dirty="0"/>
              <a:t>NULLIPARITY – not a contraindication to IUD, but important to keep in mind for your procedure (complications of difficulty with internal </a:t>
            </a:r>
            <a:r>
              <a:rPr lang="en-US" sz="2400" dirty="0" err="1"/>
              <a:t>os</a:t>
            </a:r>
            <a:r>
              <a:rPr lang="en-US" sz="2400" dirty="0"/>
              <a:t>, first pelvic exam, </a:t>
            </a:r>
            <a:r>
              <a:rPr lang="en-US" sz="2400" dirty="0" err="1"/>
              <a:t>etc</a:t>
            </a:r>
            <a:r>
              <a:rPr lang="en-US" sz="2400" dirty="0"/>
              <a:t>) </a:t>
            </a:r>
            <a:endParaRPr lang="en-US" dirty="0"/>
          </a:p>
          <a:p>
            <a:pPr marL="171450" marR="0" lvl="0" indent="-171450" algn="l" rtl="0">
              <a:lnSpc>
                <a:spcPct val="90000"/>
              </a:lnSpc>
              <a:spcBef>
                <a:spcPts val="0"/>
              </a:spcBef>
              <a:spcAft>
                <a:spcPts val="0"/>
              </a:spcAft>
              <a:buClr>
                <a:schemeClr val="dk1"/>
              </a:buClr>
              <a:buSzPts val="1110"/>
              <a:buFont typeface="Calibri"/>
              <a:buChar char="-"/>
            </a:pPr>
            <a:r>
              <a:rPr lang="en-US" sz="2400" dirty="0"/>
              <a:t>Screen for gonorrhea and chlamydia – universal screening (Grade B Recommendation USPSTF), concern for STI infection not contraindication for insertion or pull of IUD (however current PID yes per CDC MEC guidelines)</a:t>
            </a:r>
            <a:endParaRPr lang="en-US" dirty="0"/>
          </a:p>
          <a:p>
            <a:pPr marL="171450" marR="0" lvl="0" indent="-171450" algn="l" rtl="0">
              <a:lnSpc>
                <a:spcPct val="90000"/>
              </a:lnSpc>
              <a:spcBef>
                <a:spcPts val="0"/>
              </a:spcBef>
              <a:spcAft>
                <a:spcPts val="0"/>
              </a:spcAft>
              <a:buClr>
                <a:schemeClr val="dk1"/>
              </a:buClr>
              <a:buSzPts val="1110"/>
              <a:buFont typeface="Calibri"/>
              <a:buChar char="-"/>
            </a:pPr>
            <a:r>
              <a:rPr lang="en-US" sz="2400" dirty="0"/>
              <a:t>Do NOT need to wait for a person to have their monthly bleeding to insert an IUD (may medicate with misoprostol if especially difficult, but not common).  IUDs can also be safely placed immediately post partum or 6 weeks post partum, or post abortion</a:t>
            </a:r>
            <a:endParaRPr lang="en-US" dirty="0"/>
          </a:p>
          <a:p>
            <a:pPr marL="0" lvl="0" indent="0" algn="l" rtl="0">
              <a:lnSpc>
                <a:spcPct val="85000"/>
              </a:lnSpc>
              <a:spcBef>
                <a:spcPts val="0"/>
              </a:spcBef>
              <a:spcAft>
                <a:spcPts val="0"/>
              </a:spcAft>
              <a:buNone/>
            </a:pPr>
            <a:endParaRPr lang="en-US" sz="3200" b="1" dirty="0">
              <a:solidFill>
                <a:srgbClr val="000000"/>
              </a:solidFill>
              <a:latin typeface="Arial"/>
              <a:ea typeface="Arial"/>
              <a:cs typeface="Arial"/>
              <a:sym typeface="Arial"/>
            </a:endParaRPr>
          </a:p>
          <a:p>
            <a:pPr marL="0" lvl="0" indent="0" algn="l" rtl="0">
              <a:lnSpc>
                <a:spcPct val="85000"/>
              </a:lnSpc>
              <a:spcBef>
                <a:spcPts val="0"/>
              </a:spcBef>
              <a:spcAft>
                <a:spcPts val="0"/>
              </a:spcAft>
              <a:buNone/>
            </a:pPr>
            <a:r>
              <a:rPr lang="en-US" sz="2400" b="1" dirty="0">
                <a:latin typeface="Times New Roman"/>
                <a:ea typeface="Times New Roman"/>
                <a:cs typeface="Times New Roman"/>
                <a:sym typeface="Times New Roman"/>
              </a:rPr>
              <a:t>References:</a:t>
            </a:r>
            <a:endParaRPr lang="en-US" dirty="0"/>
          </a:p>
          <a:p>
            <a:pPr marL="0" lvl="0" indent="0" algn="l" rtl="0">
              <a:lnSpc>
                <a:spcPct val="85000"/>
              </a:lnSpc>
              <a:spcBef>
                <a:spcPts val="0"/>
              </a:spcBef>
              <a:spcAft>
                <a:spcPts val="0"/>
              </a:spcAft>
              <a:buNone/>
            </a:pPr>
            <a:r>
              <a:rPr lang="en-US" sz="3200" dirty="0">
                <a:solidFill>
                  <a:srgbClr val="000000"/>
                </a:solidFill>
                <a:latin typeface="Arial"/>
                <a:ea typeface="Arial"/>
                <a:cs typeface="Arial"/>
                <a:sym typeface="Arial"/>
              </a:rPr>
              <a:t>Grimes DA. Intrauterine device and upper-genital-tract </a:t>
            </a:r>
            <a:r>
              <a:rPr lang="en-US" sz="3200" dirty="0" err="1">
                <a:solidFill>
                  <a:srgbClr val="000000"/>
                </a:solidFill>
                <a:latin typeface="Arial"/>
                <a:ea typeface="Arial"/>
                <a:cs typeface="Arial"/>
                <a:sym typeface="Arial"/>
              </a:rPr>
              <a:t>infection.Lancet</a:t>
            </a:r>
            <a:r>
              <a:rPr lang="en-US" sz="3200" dirty="0">
                <a:solidFill>
                  <a:srgbClr val="000000"/>
                </a:solidFill>
                <a:latin typeface="Arial"/>
                <a:ea typeface="Arial"/>
                <a:cs typeface="Arial"/>
                <a:sym typeface="Arial"/>
              </a:rPr>
              <a:t>. 2000 Sep 16;356(9234):1013-9.</a:t>
            </a:r>
            <a:endParaRPr lang="en-US" dirty="0"/>
          </a:p>
          <a:p>
            <a:pPr marL="0" lvl="0" indent="0" algn="l" rtl="0">
              <a:lnSpc>
                <a:spcPct val="85000"/>
              </a:lnSpc>
              <a:spcBef>
                <a:spcPts val="0"/>
              </a:spcBef>
              <a:spcAft>
                <a:spcPts val="0"/>
              </a:spcAft>
              <a:buNone/>
            </a:pPr>
            <a:r>
              <a:rPr lang="en-US" sz="3200" dirty="0">
                <a:solidFill>
                  <a:srgbClr val="000000"/>
                </a:solidFill>
                <a:latin typeface="Arial"/>
                <a:ea typeface="Arial"/>
                <a:cs typeface="Arial"/>
                <a:sym typeface="Arial"/>
              </a:rPr>
              <a:t>Andersson K, </a:t>
            </a:r>
            <a:r>
              <a:rPr lang="en-US" sz="3200" dirty="0" err="1">
                <a:solidFill>
                  <a:srgbClr val="000000"/>
                </a:solidFill>
                <a:latin typeface="Arial"/>
                <a:ea typeface="Arial"/>
                <a:cs typeface="Arial"/>
                <a:sym typeface="Arial"/>
              </a:rPr>
              <a:t>Odlind</a:t>
            </a:r>
            <a:r>
              <a:rPr lang="en-US" sz="3200" dirty="0">
                <a:solidFill>
                  <a:srgbClr val="000000"/>
                </a:solidFill>
                <a:latin typeface="Arial"/>
                <a:ea typeface="Arial"/>
                <a:cs typeface="Arial"/>
                <a:sym typeface="Arial"/>
              </a:rPr>
              <a:t> V, </a:t>
            </a:r>
            <a:r>
              <a:rPr lang="en-US" sz="3200" dirty="0" err="1">
                <a:solidFill>
                  <a:srgbClr val="000000"/>
                </a:solidFill>
                <a:latin typeface="Arial"/>
                <a:ea typeface="Arial"/>
                <a:cs typeface="Arial"/>
                <a:sym typeface="Arial"/>
              </a:rPr>
              <a:t>Rybo</a:t>
            </a:r>
            <a:r>
              <a:rPr lang="en-US" sz="3200" dirty="0">
                <a:solidFill>
                  <a:srgbClr val="000000"/>
                </a:solidFill>
                <a:latin typeface="Arial"/>
                <a:ea typeface="Arial"/>
                <a:cs typeface="Arial"/>
                <a:sym typeface="Arial"/>
              </a:rPr>
              <a:t> G. Levonorgestrel-releasing and copper-releasing (Nova T) IUDs during five years of use: a randomized comparative trial. </a:t>
            </a:r>
            <a:r>
              <a:rPr lang="en-US" sz="3200" i="1" dirty="0">
                <a:solidFill>
                  <a:srgbClr val="000000"/>
                </a:solidFill>
                <a:latin typeface="Arial"/>
                <a:ea typeface="Arial"/>
                <a:cs typeface="Arial"/>
                <a:sym typeface="Arial"/>
              </a:rPr>
              <a:t>Contraception</a:t>
            </a:r>
            <a:r>
              <a:rPr lang="en-US" sz="3200" dirty="0">
                <a:solidFill>
                  <a:srgbClr val="000000"/>
                </a:solidFill>
                <a:latin typeface="Arial"/>
                <a:ea typeface="Arial"/>
                <a:cs typeface="Arial"/>
                <a:sym typeface="Arial"/>
              </a:rPr>
              <a:t>. 1994 Jan;49(1):56-72. </a:t>
            </a:r>
            <a:endParaRPr lang="en-US" dirty="0"/>
          </a:p>
          <a:p>
            <a:pPr marL="0" lvl="0" indent="0" algn="l" rtl="0">
              <a:lnSpc>
                <a:spcPct val="85000"/>
              </a:lnSpc>
              <a:spcBef>
                <a:spcPts val="0"/>
              </a:spcBef>
              <a:spcAft>
                <a:spcPts val="0"/>
              </a:spcAft>
              <a:buNone/>
            </a:pPr>
            <a:r>
              <a:rPr lang="en-US" sz="2400" dirty="0">
                <a:solidFill>
                  <a:srgbClr val="000000"/>
                </a:solidFill>
                <a:latin typeface="Arial"/>
                <a:ea typeface="Arial"/>
                <a:cs typeface="Arial"/>
                <a:sym typeface="Arial"/>
              </a:rPr>
              <a:t>Grimes D, et al, Immediate post-partum insertion of </a:t>
            </a:r>
            <a:r>
              <a:rPr lang="en-US" sz="2400" dirty="0" err="1">
                <a:solidFill>
                  <a:srgbClr val="000000"/>
                </a:solidFill>
                <a:latin typeface="Arial"/>
                <a:ea typeface="Arial"/>
                <a:cs typeface="Arial"/>
                <a:sym typeface="Arial"/>
              </a:rPr>
              <a:t>intruterine</a:t>
            </a:r>
            <a:r>
              <a:rPr lang="en-US" sz="2400" dirty="0">
                <a:solidFill>
                  <a:srgbClr val="000000"/>
                </a:solidFill>
                <a:latin typeface="Arial"/>
                <a:ea typeface="Arial"/>
                <a:cs typeface="Arial"/>
                <a:sym typeface="Arial"/>
              </a:rPr>
              <a:t> devices, </a:t>
            </a:r>
            <a:r>
              <a:rPr lang="en-US" sz="2400" i="1" dirty="0">
                <a:solidFill>
                  <a:srgbClr val="000000"/>
                </a:solidFill>
                <a:latin typeface="Arial"/>
                <a:ea typeface="Arial"/>
                <a:cs typeface="Arial"/>
                <a:sym typeface="Arial"/>
              </a:rPr>
              <a:t>Cochrane</a:t>
            </a:r>
            <a:r>
              <a:rPr lang="en-US" sz="2400" dirty="0">
                <a:solidFill>
                  <a:srgbClr val="000000"/>
                </a:solidFill>
                <a:latin typeface="Arial"/>
                <a:ea typeface="Arial"/>
                <a:cs typeface="Arial"/>
                <a:sym typeface="Arial"/>
              </a:rPr>
              <a:t> 2003 (1).</a:t>
            </a:r>
            <a:endParaRPr lang="en-US" dirty="0"/>
          </a:p>
          <a:p>
            <a:pPr marL="0" lvl="0" indent="0" algn="l" rtl="0">
              <a:lnSpc>
                <a:spcPct val="85000"/>
              </a:lnSpc>
              <a:spcBef>
                <a:spcPts val="0"/>
              </a:spcBef>
              <a:spcAft>
                <a:spcPts val="0"/>
              </a:spcAft>
              <a:buNone/>
            </a:pPr>
            <a:r>
              <a:rPr lang="en-US" sz="2400" dirty="0" err="1">
                <a:solidFill>
                  <a:srgbClr val="000000"/>
                </a:solidFill>
                <a:latin typeface="Arial"/>
                <a:ea typeface="Arial"/>
                <a:cs typeface="Arial"/>
                <a:sym typeface="Arial"/>
              </a:rPr>
              <a:t>Hubacher</a:t>
            </a:r>
            <a:r>
              <a:rPr lang="en-US" sz="2400" dirty="0">
                <a:solidFill>
                  <a:srgbClr val="000000"/>
                </a:solidFill>
                <a:latin typeface="Arial"/>
                <a:ea typeface="Arial"/>
                <a:cs typeface="Arial"/>
                <a:sym typeface="Arial"/>
              </a:rPr>
              <a:t> D et al. Use of copper IUDs and the risk of infertility among nulligravid women </a:t>
            </a:r>
            <a:r>
              <a:rPr lang="en-US" sz="2400" i="1" dirty="0">
                <a:solidFill>
                  <a:srgbClr val="000000"/>
                </a:solidFill>
                <a:latin typeface="Arial"/>
                <a:ea typeface="Arial"/>
                <a:cs typeface="Arial"/>
                <a:sym typeface="Arial"/>
              </a:rPr>
              <a:t>NEJM, 2001, 108;304-14.</a:t>
            </a:r>
            <a:endParaRPr lang="en-US" sz="2400" dirty="0">
              <a:solidFill>
                <a:srgbClr val="000000"/>
              </a:solidFill>
              <a:latin typeface="Arial"/>
              <a:ea typeface="Arial"/>
              <a:cs typeface="Arial"/>
              <a:sym typeface="Arial"/>
            </a:endParaRPr>
          </a:p>
          <a:p>
            <a:pPr marL="0" lvl="0" indent="0" algn="l" rtl="0">
              <a:lnSpc>
                <a:spcPct val="85000"/>
              </a:lnSpc>
              <a:spcBef>
                <a:spcPts val="0"/>
              </a:spcBef>
              <a:spcAft>
                <a:spcPts val="0"/>
              </a:spcAft>
              <a:buNone/>
            </a:pPr>
            <a:r>
              <a:rPr lang="en-US" sz="2400" dirty="0">
                <a:solidFill>
                  <a:srgbClr val="000000"/>
                </a:solidFill>
                <a:latin typeface="Arial"/>
                <a:ea typeface="Arial"/>
                <a:cs typeface="Arial"/>
                <a:sym typeface="Arial"/>
              </a:rPr>
              <a:t>Grimes DA, Schulz KF. Antibiotic prophylaxis for intrauterine contraceptive device insertion. </a:t>
            </a:r>
            <a:r>
              <a:rPr lang="en-US" sz="2400" i="1" dirty="0">
                <a:solidFill>
                  <a:srgbClr val="000000"/>
                </a:solidFill>
                <a:latin typeface="Arial"/>
                <a:ea typeface="Arial"/>
                <a:cs typeface="Arial"/>
                <a:sym typeface="Arial"/>
              </a:rPr>
              <a:t>Cochrane Database Syst Rev</a:t>
            </a:r>
            <a:r>
              <a:rPr lang="en-US" sz="2400" dirty="0">
                <a:solidFill>
                  <a:srgbClr val="000000"/>
                </a:solidFill>
                <a:latin typeface="Arial"/>
                <a:ea typeface="Arial"/>
                <a:cs typeface="Arial"/>
                <a:sym typeface="Arial"/>
              </a:rPr>
              <a:t>. 2001;(1):CD001327.</a:t>
            </a:r>
            <a:endParaRPr lang="en-US" dirty="0"/>
          </a:p>
          <a:p>
            <a:pPr marL="0" lvl="0" indent="0" algn="l" rtl="0">
              <a:lnSpc>
                <a:spcPct val="85000"/>
              </a:lnSpc>
              <a:spcBef>
                <a:spcPts val="0"/>
              </a:spcBef>
              <a:spcAft>
                <a:spcPts val="0"/>
              </a:spcAft>
              <a:buNone/>
            </a:pPr>
            <a:r>
              <a:rPr lang="en-US" sz="2400" dirty="0">
                <a:solidFill>
                  <a:srgbClr val="000000"/>
                </a:solidFill>
                <a:latin typeface="Arial"/>
                <a:ea typeface="Arial"/>
                <a:cs typeface="Arial"/>
                <a:sym typeface="Arial"/>
              </a:rPr>
              <a:t>Selected practice recommendations for contraceptive Use, 2nd edition, Geneva: WHO 2005.</a:t>
            </a:r>
          </a:p>
          <a:p>
            <a:pPr marL="0" lvl="0" indent="0" algn="l" rtl="0">
              <a:lnSpc>
                <a:spcPct val="85000"/>
              </a:lnSpc>
              <a:spcBef>
                <a:spcPts val="0"/>
              </a:spcBef>
              <a:spcAft>
                <a:spcPts val="0"/>
              </a:spcAft>
              <a:buNone/>
            </a:pPr>
            <a:endParaRPr lang="en-US" sz="2400" dirty="0">
              <a:solidFill>
                <a:srgbClr val="000000"/>
              </a:solidFill>
              <a:latin typeface="Arial"/>
              <a:cs typeface="Arial"/>
              <a:sym typeface="Arial"/>
            </a:endParaRPr>
          </a:p>
          <a:p>
            <a:pPr marL="0" lvl="0" indent="0" algn="l" rtl="0">
              <a:lnSpc>
                <a:spcPct val="85000"/>
              </a:lnSpc>
              <a:spcBef>
                <a:spcPts val="0"/>
              </a:spcBef>
              <a:spcAft>
                <a:spcPts val="0"/>
              </a:spcAft>
              <a:buNone/>
            </a:pPr>
            <a:r>
              <a:rPr lang="en-US" sz="2400" dirty="0">
                <a:solidFill>
                  <a:srgbClr val="000000"/>
                </a:solidFill>
                <a:latin typeface="Arial"/>
                <a:cs typeface="Arial"/>
                <a:sym typeface="Arial"/>
              </a:rPr>
              <a:t>Photo: https://</a:t>
            </a:r>
            <a:r>
              <a:rPr lang="en-US" sz="2400" dirty="0" err="1">
                <a:solidFill>
                  <a:srgbClr val="000000"/>
                </a:solidFill>
                <a:latin typeface="Arial"/>
                <a:cs typeface="Arial"/>
                <a:sym typeface="Arial"/>
              </a:rPr>
              <a:t>affecttheverb.com</a:t>
            </a:r>
            <a:r>
              <a:rPr lang="en-US" sz="2400" dirty="0">
                <a:solidFill>
                  <a:srgbClr val="000000"/>
                </a:solidFill>
                <a:latin typeface="Arial"/>
                <a:cs typeface="Arial"/>
                <a:sym typeface="Arial"/>
              </a:rPr>
              <a:t>/gallery/</a:t>
            </a:r>
            <a:r>
              <a:rPr lang="en-US" sz="2400" dirty="0" err="1">
                <a:solidFill>
                  <a:srgbClr val="000000"/>
                </a:solidFill>
                <a:latin typeface="Arial"/>
                <a:cs typeface="Arial"/>
                <a:sym typeface="Arial"/>
              </a:rPr>
              <a:t>disabledandhere</a:t>
            </a:r>
            <a:r>
              <a:rPr lang="en-US" sz="2400" dirty="0">
                <a:solidFill>
                  <a:srgbClr val="000000"/>
                </a:solidFill>
                <a:latin typeface="Arial"/>
                <a:cs typeface="Arial"/>
                <a:sym typeface="Arial"/>
              </a:rPr>
              <a:t>/</a:t>
            </a:r>
            <a:r>
              <a:rPr lang="en-US" sz="2400" dirty="0" err="1">
                <a:solidFill>
                  <a:srgbClr val="000000"/>
                </a:solidFill>
                <a:latin typeface="Arial"/>
                <a:cs typeface="Arial"/>
                <a:sym typeface="Arial"/>
              </a:rPr>
              <a:t>filtermaskfoliage</a:t>
            </a:r>
            <a:r>
              <a:rPr lang="en-US" sz="2400" dirty="0">
                <a:solidFill>
                  <a:srgbClr val="000000"/>
                </a:solidFill>
                <a:latin typeface="Arial"/>
                <a:cs typeface="Arial"/>
                <a:sym typeface="Arial"/>
              </a:rPr>
              <a:t>/</a:t>
            </a:r>
            <a:endParaRPr lang="en-US" dirty="0"/>
          </a:p>
          <a:p>
            <a:pPr marL="0" lvl="0" indent="0" algn="l" rtl="0">
              <a:lnSpc>
                <a:spcPct val="85000"/>
              </a:lnSpc>
              <a:spcBef>
                <a:spcPts val="0"/>
              </a:spcBef>
              <a:spcAft>
                <a:spcPts val="0"/>
              </a:spcAft>
              <a:buNone/>
            </a:pPr>
            <a:endParaRPr lang="en-US" sz="2400" dirty="0">
              <a:latin typeface="Times New Roman"/>
              <a:ea typeface="Times New Roman"/>
              <a:cs typeface="Times New Roman"/>
              <a:sym typeface="Times New Roman"/>
            </a:endParaRPr>
          </a:p>
          <a:p>
            <a:pPr marL="171450" lvl="0" indent="-100965" algn="l" rtl="0">
              <a:lnSpc>
                <a:spcPct val="90000"/>
              </a:lnSpc>
              <a:spcBef>
                <a:spcPts val="333"/>
              </a:spcBef>
              <a:spcAft>
                <a:spcPts val="0"/>
              </a:spcAft>
              <a:buClr>
                <a:schemeClr val="dk1"/>
              </a:buClr>
              <a:buSzPts val="1110"/>
              <a:buFont typeface="Calibri"/>
              <a:buNone/>
            </a:pPr>
            <a:endParaRPr lang="en-US" sz="2400" b="0" i="0" dirty="0">
              <a:solidFill>
                <a:schemeClr val="dk1"/>
              </a:solidFill>
              <a:latin typeface="+mn-lt"/>
              <a:ea typeface="+mn-ea"/>
              <a:cs typeface="+mn-cs"/>
              <a:sym typeface="Calibri"/>
            </a:endParaRPr>
          </a:p>
          <a:p>
            <a:pPr marL="0" lvl="0" indent="0" algn="l" rtl="0">
              <a:lnSpc>
                <a:spcPct val="90000"/>
              </a:lnSpc>
              <a:spcBef>
                <a:spcPts val="333"/>
              </a:spcBef>
              <a:spcAft>
                <a:spcPts val="0"/>
              </a:spcAft>
              <a:buNone/>
            </a:pPr>
            <a:endParaRPr lang="en-US" sz="2400" dirty="0"/>
          </a:p>
        </p:txBody>
      </p:sp>
    </p:spTree>
    <p:extLst>
      <p:ext uri="{BB962C8B-B14F-4D97-AF65-F5344CB8AC3E}">
        <p14:creationId xmlns:p14="http://schemas.microsoft.com/office/powerpoint/2010/main" val="1118635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Clr>
                <a:schemeClr val="dk1"/>
              </a:buClr>
              <a:buSzPts val="1020"/>
              <a:buFont typeface="Calibri"/>
              <a:buNone/>
            </a:pPr>
            <a:r>
              <a:rPr lang="en-US" sz="2400" dirty="0"/>
              <a:t>Things to consider</a:t>
            </a:r>
            <a:endParaRPr lang="en-US" dirty="0"/>
          </a:p>
          <a:p>
            <a:pPr marL="171450" lvl="0" indent="-171450" algn="l" rtl="0">
              <a:lnSpc>
                <a:spcPct val="80000"/>
              </a:lnSpc>
              <a:spcBef>
                <a:spcPts val="306"/>
              </a:spcBef>
              <a:spcAft>
                <a:spcPts val="0"/>
              </a:spcAft>
              <a:buClr>
                <a:schemeClr val="dk1"/>
              </a:buClr>
              <a:buSzPts val="1020"/>
              <a:buFont typeface="Calibri"/>
              <a:buChar char="-"/>
            </a:pPr>
            <a:r>
              <a:rPr lang="en-US" sz="2400" dirty="0"/>
              <a:t>IUD’s duration anywhere from 3 to 12 years, but can be removed at ANY time and not affect ability for pregnancy </a:t>
            </a:r>
            <a:endParaRPr lang="en-US" dirty="0"/>
          </a:p>
          <a:p>
            <a:pPr marL="171450" lvl="0" indent="-171450" algn="l" rtl="0">
              <a:lnSpc>
                <a:spcPct val="80000"/>
              </a:lnSpc>
              <a:spcBef>
                <a:spcPts val="306"/>
              </a:spcBef>
              <a:spcAft>
                <a:spcPts val="0"/>
              </a:spcAft>
              <a:buClr>
                <a:schemeClr val="dk1"/>
              </a:buClr>
              <a:buSzPts val="1020"/>
              <a:buFont typeface="Calibri"/>
              <a:buChar char="-"/>
            </a:pPr>
            <a:r>
              <a:rPr lang="en-US" sz="2400" dirty="0"/>
              <a:t>Personal control can be barrier to IUD insertion, so important to make patients feel and live their autonomy -  </a:t>
            </a:r>
            <a:r>
              <a:rPr lang="en-US" sz="2400" b="1" dirty="0"/>
              <a:t>no coercion in placing or maintaining IUD; removal is an option at any time</a:t>
            </a:r>
            <a:endParaRPr lang="en-US" dirty="0"/>
          </a:p>
          <a:p>
            <a:pPr marL="171450" lvl="0" indent="-171450" algn="l" rtl="0">
              <a:lnSpc>
                <a:spcPct val="80000"/>
              </a:lnSpc>
              <a:spcBef>
                <a:spcPts val="306"/>
              </a:spcBef>
              <a:spcAft>
                <a:spcPts val="0"/>
              </a:spcAft>
              <a:buClr>
                <a:schemeClr val="dk1"/>
              </a:buClr>
              <a:buSzPts val="1020"/>
              <a:buFont typeface="Calibri"/>
              <a:buChar char="-"/>
            </a:pPr>
            <a:r>
              <a:rPr lang="en-US" sz="2400" b="0" i="0" dirty="0">
                <a:solidFill>
                  <a:schemeClr val="dk1"/>
                </a:solidFill>
                <a:latin typeface="+mn-lt"/>
                <a:ea typeface="+mn-ea"/>
                <a:cs typeface="+mn-cs"/>
                <a:sym typeface="Calibri"/>
              </a:rPr>
              <a:t>If cost a barrier, look for a </a:t>
            </a:r>
            <a:r>
              <a:rPr lang="en-US" sz="2400" b="0" i="0" u="sng" strike="noStrike"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Title X family planning clinic</a:t>
            </a:r>
            <a:r>
              <a:rPr lang="en-US" sz="2400" b="0" i="0" dirty="0">
                <a:solidFill>
                  <a:schemeClr val="dk1"/>
                </a:solidFill>
                <a:latin typeface="+mn-lt"/>
                <a:ea typeface="+mn-ea"/>
                <a:cs typeface="+mn-cs"/>
                <a:sym typeface="Calibri"/>
              </a:rPr>
              <a:t> or FQHC or non profit CHC near you, cost of Liletta is $50</a:t>
            </a:r>
            <a:endParaRPr lang="en-US" dirty="0"/>
          </a:p>
          <a:p>
            <a:pPr marL="171450" lvl="0" indent="-171450" algn="l" rtl="0">
              <a:lnSpc>
                <a:spcPct val="80000"/>
              </a:lnSpc>
              <a:spcBef>
                <a:spcPts val="689"/>
              </a:spcBef>
              <a:spcAft>
                <a:spcPts val="0"/>
              </a:spcAft>
              <a:buClr>
                <a:schemeClr val="dk1"/>
              </a:buClr>
              <a:buSzPts val="1020"/>
              <a:buFont typeface="Calibri"/>
              <a:buChar char="-"/>
            </a:pPr>
            <a:r>
              <a:rPr lang="en-US" sz="2400" b="0" i="0" dirty="0">
                <a:solidFill>
                  <a:schemeClr val="dk1"/>
                </a:solidFill>
                <a:latin typeface="+mn-lt"/>
                <a:ea typeface="+mn-ea"/>
                <a:cs typeface="+mn-cs"/>
                <a:sym typeface="Calibri"/>
              </a:rPr>
              <a:t>Ectopic pregnancy: </a:t>
            </a:r>
            <a:r>
              <a:rPr lang="en-US" sz="5400" dirty="0">
                <a:solidFill>
                  <a:srgbClr val="FFCC66"/>
                </a:solidFill>
                <a:latin typeface="Arial"/>
                <a:ea typeface="Arial"/>
                <a:cs typeface="Arial"/>
                <a:sym typeface="Arial"/>
              </a:rPr>
              <a:t>The very few pregnancies that occur with an IUD in place are more likely to be ectopic; but the overall pregnancy rate is so low that this scenario is rare.</a:t>
            </a:r>
            <a:endParaRPr lang="en-US" sz="2400" dirty="0">
              <a:solidFill>
                <a:srgbClr val="FFCC66"/>
              </a:solidFill>
              <a:latin typeface="Times New Roman"/>
              <a:ea typeface="Times New Roman"/>
              <a:cs typeface="Times New Roman"/>
              <a:sym typeface="Times New Roman"/>
            </a:endParaRPr>
          </a:p>
          <a:p>
            <a:pPr marL="0" lvl="0" indent="0" algn="l" rtl="0">
              <a:lnSpc>
                <a:spcPct val="75000"/>
              </a:lnSpc>
              <a:spcBef>
                <a:spcPts val="0"/>
              </a:spcBef>
              <a:spcAft>
                <a:spcPts val="0"/>
              </a:spcAft>
              <a:buNone/>
            </a:pPr>
            <a:endParaRPr lang="en-US" sz="3600" b="1" dirty="0">
              <a:solidFill>
                <a:srgbClr val="000000"/>
              </a:solidFill>
              <a:latin typeface="Arial"/>
              <a:ea typeface="Arial"/>
              <a:cs typeface="Arial"/>
              <a:sym typeface="Arial"/>
            </a:endParaRPr>
          </a:p>
          <a:p>
            <a:pPr marL="0" lvl="0" indent="0" algn="l" rtl="0">
              <a:lnSpc>
                <a:spcPct val="75000"/>
              </a:lnSpc>
              <a:spcBef>
                <a:spcPts val="0"/>
              </a:spcBef>
              <a:spcAft>
                <a:spcPts val="0"/>
              </a:spcAft>
              <a:buNone/>
            </a:pPr>
            <a:r>
              <a:rPr lang="en-US" sz="2400" b="1" dirty="0">
                <a:latin typeface="Times New Roman"/>
                <a:ea typeface="Times New Roman"/>
                <a:cs typeface="Times New Roman"/>
                <a:sym typeface="Times New Roman"/>
              </a:rPr>
              <a:t>References:</a:t>
            </a:r>
            <a:endParaRPr lang="en-US" dirty="0"/>
          </a:p>
          <a:p>
            <a:pPr marL="0" lvl="0" indent="0" algn="l" rtl="0">
              <a:lnSpc>
                <a:spcPct val="75000"/>
              </a:lnSpc>
              <a:spcBef>
                <a:spcPts val="0"/>
              </a:spcBef>
              <a:spcAft>
                <a:spcPts val="0"/>
              </a:spcAft>
              <a:buNone/>
            </a:pPr>
            <a:r>
              <a:rPr lang="en-US" sz="3600" dirty="0">
                <a:solidFill>
                  <a:srgbClr val="000000"/>
                </a:solidFill>
                <a:latin typeface="Arial"/>
                <a:ea typeface="Arial"/>
                <a:cs typeface="Arial"/>
                <a:sym typeface="Arial"/>
              </a:rPr>
              <a:t>Andersson K, </a:t>
            </a:r>
            <a:r>
              <a:rPr lang="en-US" sz="3600" dirty="0" err="1">
                <a:solidFill>
                  <a:srgbClr val="000000"/>
                </a:solidFill>
                <a:latin typeface="Arial"/>
                <a:ea typeface="Arial"/>
                <a:cs typeface="Arial"/>
                <a:sym typeface="Arial"/>
              </a:rPr>
              <a:t>Odlind</a:t>
            </a:r>
            <a:r>
              <a:rPr lang="en-US" sz="3600" dirty="0">
                <a:solidFill>
                  <a:srgbClr val="000000"/>
                </a:solidFill>
                <a:latin typeface="Arial"/>
                <a:ea typeface="Arial"/>
                <a:cs typeface="Arial"/>
                <a:sym typeface="Arial"/>
              </a:rPr>
              <a:t> V, </a:t>
            </a:r>
            <a:r>
              <a:rPr lang="en-US" sz="3600" dirty="0" err="1">
                <a:solidFill>
                  <a:srgbClr val="000000"/>
                </a:solidFill>
                <a:latin typeface="Arial"/>
                <a:ea typeface="Arial"/>
                <a:cs typeface="Arial"/>
                <a:sym typeface="Arial"/>
              </a:rPr>
              <a:t>Rybo</a:t>
            </a:r>
            <a:r>
              <a:rPr lang="en-US" sz="3600" dirty="0">
                <a:solidFill>
                  <a:srgbClr val="000000"/>
                </a:solidFill>
                <a:latin typeface="Arial"/>
                <a:ea typeface="Arial"/>
                <a:cs typeface="Arial"/>
                <a:sym typeface="Arial"/>
              </a:rPr>
              <a:t> G. Levonorgestrel-releasing and copper-releasing (Nova T) IUDs during five years of use: a randomized comparative trial. </a:t>
            </a:r>
            <a:r>
              <a:rPr lang="en-US" sz="3600" i="1" dirty="0">
                <a:solidFill>
                  <a:srgbClr val="000000"/>
                </a:solidFill>
                <a:latin typeface="Arial"/>
                <a:ea typeface="Arial"/>
                <a:cs typeface="Arial"/>
                <a:sym typeface="Arial"/>
              </a:rPr>
              <a:t>Contraception</a:t>
            </a:r>
            <a:r>
              <a:rPr lang="en-US" sz="3600" dirty="0">
                <a:solidFill>
                  <a:srgbClr val="000000"/>
                </a:solidFill>
                <a:latin typeface="Arial"/>
                <a:ea typeface="Arial"/>
                <a:cs typeface="Arial"/>
                <a:sym typeface="Arial"/>
              </a:rPr>
              <a:t>. 1994 Jan;49(1):56-72. </a:t>
            </a:r>
            <a:endParaRPr lang="en-US" dirty="0"/>
          </a:p>
          <a:p>
            <a:pPr marL="0" lvl="0" indent="0" algn="l" rtl="0">
              <a:lnSpc>
                <a:spcPct val="75000"/>
              </a:lnSpc>
              <a:spcBef>
                <a:spcPts val="0"/>
              </a:spcBef>
              <a:spcAft>
                <a:spcPts val="0"/>
              </a:spcAft>
              <a:buNone/>
            </a:pPr>
            <a:r>
              <a:rPr lang="en-US" sz="2400" dirty="0" err="1">
                <a:solidFill>
                  <a:srgbClr val="000000"/>
                </a:solidFill>
                <a:latin typeface="Arial"/>
                <a:ea typeface="Arial"/>
                <a:cs typeface="Arial"/>
                <a:sym typeface="Arial"/>
              </a:rPr>
              <a:t>Hubacher</a:t>
            </a:r>
            <a:r>
              <a:rPr lang="en-US" sz="2400" dirty="0">
                <a:solidFill>
                  <a:srgbClr val="000000"/>
                </a:solidFill>
                <a:latin typeface="Arial"/>
                <a:ea typeface="Arial"/>
                <a:cs typeface="Arial"/>
                <a:sym typeface="Arial"/>
              </a:rPr>
              <a:t> D et al. Use of copper IUDs and the risk of infertility among nulligravid women </a:t>
            </a:r>
            <a:r>
              <a:rPr lang="en-US" sz="2400" i="1" dirty="0">
                <a:solidFill>
                  <a:srgbClr val="000000"/>
                </a:solidFill>
                <a:latin typeface="Arial"/>
                <a:ea typeface="Arial"/>
                <a:cs typeface="Arial"/>
                <a:sym typeface="Arial"/>
              </a:rPr>
              <a:t>NEJM, 2001, 108;304-14.</a:t>
            </a:r>
            <a:endParaRPr lang="en-US" sz="2400" dirty="0">
              <a:solidFill>
                <a:srgbClr val="000000"/>
              </a:solidFill>
              <a:latin typeface="Arial"/>
              <a:ea typeface="Arial"/>
              <a:cs typeface="Arial"/>
              <a:sym typeface="Arial"/>
            </a:endParaRPr>
          </a:p>
          <a:p>
            <a:pPr marL="0" lvl="0" indent="0" algn="l" rtl="0">
              <a:lnSpc>
                <a:spcPct val="75000"/>
              </a:lnSpc>
              <a:spcBef>
                <a:spcPts val="0"/>
              </a:spcBef>
              <a:spcAft>
                <a:spcPts val="0"/>
              </a:spcAft>
              <a:buNone/>
            </a:pPr>
            <a:r>
              <a:rPr lang="en-US" sz="2400" dirty="0">
                <a:solidFill>
                  <a:srgbClr val="000000"/>
                </a:solidFill>
                <a:latin typeface="Arial"/>
                <a:ea typeface="Arial"/>
                <a:cs typeface="Arial"/>
                <a:sym typeface="Arial"/>
              </a:rPr>
              <a:t>Grimes DA, Schulz KF. Antibiotic prophylaxis for intrauterine contraceptive device insertion. </a:t>
            </a:r>
            <a:r>
              <a:rPr lang="en-US" sz="2400" i="1" dirty="0">
                <a:solidFill>
                  <a:srgbClr val="000000"/>
                </a:solidFill>
                <a:latin typeface="Arial"/>
                <a:ea typeface="Arial"/>
                <a:cs typeface="Arial"/>
                <a:sym typeface="Arial"/>
              </a:rPr>
              <a:t>Cochrane Database Syst Rev</a:t>
            </a:r>
            <a:r>
              <a:rPr lang="en-US" sz="2400" dirty="0">
                <a:solidFill>
                  <a:srgbClr val="000000"/>
                </a:solidFill>
                <a:latin typeface="Arial"/>
                <a:ea typeface="Arial"/>
                <a:cs typeface="Arial"/>
                <a:sym typeface="Arial"/>
              </a:rPr>
              <a:t>. 2001;(1):CD001327.</a:t>
            </a:r>
            <a:endParaRPr lang="en-US" dirty="0"/>
          </a:p>
          <a:p>
            <a:pPr marL="0" lvl="0" indent="0" algn="l" rtl="0">
              <a:lnSpc>
                <a:spcPct val="75000"/>
              </a:lnSpc>
              <a:spcBef>
                <a:spcPts val="0"/>
              </a:spcBef>
              <a:spcAft>
                <a:spcPts val="0"/>
              </a:spcAft>
              <a:buNone/>
            </a:pPr>
            <a:r>
              <a:rPr lang="en-US" sz="2400" dirty="0">
                <a:solidFill>
                  <a:srgbClr val="000000"/>
                </a:solidFill>
                <a:latin typeface="Arial"/>
                <a:ea typeface="Arial"/>
                <a:cs typeface="Arial"/>
                <a:sym typeface="Arial"/>
              </a:rPr>
              <a:t>Selected practice recommendations for contraceptive Use, 2nd edition, Geneva: WHO 2005.</a:t>
            </a:r>
            <a:endParaRPr lang="en-US" dirty="0"/>
          </a:p>
          <a:p>
            <a:pPr marL="0" lvl="0" indent="0" algn="l" rtl="0">
              <a:lnSpc>
                <a:spcPct val="75000"/>
              </a:lnSpc>
              <a:spcBef>
                <a:spcPts val="0"/>
              </a:spcBef>
              <a:spcAft>
                <a:spcPts val="0"/>
              </a:spcAft>
              <a:buNone/>
            </a:pPr>
            <a:endParaRPr lang="en-US" sz="2400" dirty="0">
              <a:latin typeface="Times New Roman"/>
              <a:ea typeface="Times New Roman"/>
              <a:cs typeface="Times New Roman"/>
              <a:sym typeface="Times New Roman"/>
            </a:endParaRPr>
          </a:p>
          <a:p>
            <a:pPr marL="0" lvl="0" indent="0" algn="l" rtl="0">
              <a:lnSpc>
                <a:spcPct val="75000"/>
              </a:lnSpc>
              <a:spcBef>
                <a:spcPts val="0"/>
              </a:spcBef>
              <a:spcAft>
                <a:spcPts val="0"/>
              </a:spcAft>
              <a:buNone/>
            </a:pPr>
            <a:r>
              <a:rPr lang="en-US" sz="2400" dirty="0">
                <a:latin typeface="Times New Roman"/>
                <a:ea typeface="Times New Roman"/>
                <a:cs typeface="Times New Roman"/>
                <a:sym typeface="Times New Roman"/>
              </a:rPr>
              <a:t>Photo: https://</a:t>
            </a:r>
            <a:r>
              <a:rPr lang="en-US" sz="2400" dirty="0" err="1">
                <a:latin typeface="Times New Roman"/>
                <a:ea typeface="Times New Roman"/>
                <a:cs typeface="Times New Roman"/>
                <a:sym typeface="Times New Roman"/>
              </a:rPr>
              <a:t>affecttheverb.com</a:t>
            </a:r>
            <a:r>
              <a:rPr lang="en-US" sz="2400" dirty="0">
                <a:latin typeface="Times New Roman"/>
                <a:ea typeface="Times New Roman"/>
                <a:cs typeface="Times New Roman"/>
                <a:sym typeface="Times New Roman"/>
              </a:rPr>
              <a:t>/gallery/</a:t>
            </a:r>
            <a:r>
              <a:rPr lang="en-US" sz="2400" dirty="0" err="1">
                <a:latin typeface="Times New Roman"/>
                <a:ea typeface="Times New Roman"/>
                <a:cs typeface="Times New Roman"/>
                <a:sym typeface="Times New Roman"/>
              </a:rPr>
              <a:t>disabledandhere</a:t>
            </a:r>
            <a:r>
              <a:rPr lang="en-US" sz="2400" dirty="0">
                <a:latin typeface="Times New Roman"/>
                <a:ea typeface="Times New Roman"/>
                <a:cs typeface="Times New Roman"/>
                <a:sym typeface="Times New Roman"/>
              </a:rPr>
              <a:t>/</a:t>
            </a:r>
            <a:r>
              <a:rPr lang="en-US" sz="2400" dirty="0" err="1">
                <a:latin typeface="Times New Roman"/>
                <a:ea typeface="Times New Roman"/>
                <a:cs typeface="Times New Roman"/>
                <a:sym typeface="Times New Roman"/>
              </a:rPr>
              <a:t>filtermaskcafe</a:t>
            </a:r>
            <a:r>
              <a:rPr lang="en-US" sz="2400" dirty="0">
                <a:latin typeface="Times New Roman"/>
                <a:ea typeface="Times New Roman"/>
                <a:cs typeface="Times New Roman"/>
                <a:sym typeface="Times New Roman"/>
              </a:rPr>
              <a:t>/</a:t>
            </a:r>
          </a:p>
          <a:p>
            <a:pPr marL="171450" lvl="0" indent="-106679" algn="l" rtl="0">
              <a:lnSpc>
                <a:spcPct val="80000"/>
              </a:lnSpc>
              <a:spcBef>
                <a:spcPts val="306"/>
              </a:spcBef>
              <a:spcAft>
                <a:spcPts val="0"/>
              </a:spcAft>
              <a:buClr>
                <a:schemeClr val="dk1"/>
              </a:buClr>
              <a:buSzPts val="1020"/>
              <a:buFont typeface="Calibri"/>
              <a:buNone/>
            </a:pPr>
            <a:endParaRPr lang="en-US" sz="2400" b="0" i="0" dirty="0">
              <a:solidFill>
                <a:schemeClr val="dk1"/>
              </a:solidFill>
              <a:latin typeface="+mn-lt"/>
              <a:ea typeface="+mn-ea"/>
              <a:cs typeface="+mn-cs"/>
              <a:sym typeface="Calibri"/>
            </a:endParaRPr>
          </a:p>
          <a:p>
            <a:pPr marL="0" lvl="0" indent="0" algn="l" rtl="0">
              <a:lnSpc>
                <a:spcPct val="80000"/>
              </a:lnSpc>
              <a:spcBef>
                <a:spcPts val="306"/>
              </a:spcBef>
              <a:spcAft>
                <a:spcPts val="0"/>
              </a:spcAft>
              <a:buNone/>
            </a:pPr>
            <a:endParaRPr lang="en-US" sz="2400" dirty="0"/>
          </a:p>
          <a:p>
            <a:pPr marL="0" lvl="0" indent="0" algn="l" rtl="0">
              <a:lnSpc>
                <a:spcPct val="80000"/>
              </a:lnSpc>
              <a:spcBef>
                <a:spcPts val="306"/>
              </a:spcBef>
              <a:spcAft>
                <a:spcPts val="0"/>
              </a:spcAft>
              <a:buNone/>
            </a:pPr>
            <a:endParaRPr lang="en-US" sz="2400" dirty="0"/>
          </a:p>
        </p:txBody>
      </p:sp>
    </p:spTree>
    <p:extLst>
      <p:ext uri="{BB962C8B-B14F-4D97-AF65-F5344CB8AC3E}">
        <p14:creationId xmlns:p14="http://schemas.microsoft.com/office/powerpoint/2010/main" val="2604840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1" indent="-266700" algn="l" rtl="0">
              <a:lnSpc>
                <a:spcPct val="75000"/>
              </a:lnSpc>
              <a:spcBef>
                <a:spcPts val="0"/>
              </a:spcBef>
              <a:spcAft>
                <a:spcPts val="0"/>
              </a:spcAft>
              <a:buClr>
                <a:schemeClr val="dk1"/>
              </a:buClr>
              <a:buSzPts val="1050"/>
              <a:buChar char="•"/>
            </a:pPr>
            <a:r>
              <a:rPr lang="en-US" sz="1050" dirty="0">
                <a:latin typeface="Arial"/>
                <a:ea typeface="Arial"/>
                <a:cs typeface="Arial"/>
                <a:sym typeface="Arial"/>
              </a:rPr>
              <a:t>It prevents pregnancy by releasing a small amount of progestin</a:t>
            </a:r>
          </a:p>
          <a:p>
            <a:pPr marL="457200" lvl="1" indent="-266700" algn="l" rtl="0">
              <a:lnSpc>
                <a:spcPct val="75000"/>
              </a:lnSpc>
              <a:spcBef>
                <a:spcPts val="0"/>
              </a:spcBef>
              <a:spcAft>
                <a:spcPts val="0"/>
              </a:spcAft>
              <a:buClr>
                <a:schemeClr val="dk1"/>
              </a:buClr>
              <a:buSzPts val="1050"/>
              <a:buChar char="•"/>
            </a:pPr>
            <a:r>
              <a:rPr lang="en-US" sz="1050" dirty="0">
                <a:latin typeface="Arial"/>
                <a:ea typeface="Arial"/>
                <a:cs typeface="Arial"/>
                <a:sym typeface="Arial"/>
              </a:rPr>
              <a:t>It works for 5 years. After 5 years, the patient can get a new implant if they want one.</a:t>
            </a:r>
          </a:p>
          <a:p>
            <a:pPr marL="457200" lvl="1" indent="-266700" algn="l" rtl="0">
              <a:lnSpc>
                <a:spcPct val="75000"/>
              </a:lnSpc>
              <a:spcBef>
                <a:spcPts val="0"/>
              </a:spcBef>
              <a:spcAft>
                <a:spcPts val="0"/>
              </a:spcAft>
              <a:buClr>
                <a:schemeClr val="dk1"/>
              </a:buClr>
              <a:buSzPts val="1050"/>
              <a:buFont typeface="Arial"/>
              <a:buChar char="•"/>
            </a:pPr>
            <a:r>
              <a:rPr lang="en-US" sz="1050" dirty="0">
                <a:latin typeface="Arial"/>
                <a:ea typeface="Arial"/>
                <a:cs typeface="Arial"/>
                <a:sym typeface="Arial"/>
              </a:rPr>
              <a:t>Challenging features of implants include the associated irregular vaginal bleeding and the need for clinician visits for insertion and removal. </a:t>
            </a:r>
          </a:p>
          <a:p>
            <a:pPr marL="457200" lvl="1" indent="-266700" algn="l" rtl="0">
              <a:lnSpc>
                <a:spcPct val="75000"/>
              </a:lnSpc>
              <a:spcBef>
                <a:spcPts val="0"/>
              </a:spcBef>
              <a:spcAft>
                <a:spcPts val="0"/>
              </a:spcAft>
              <a:buSzPts val="1050"/>
              <a:buFont typeface="Arial"/>
              <a:buChar char="•"/>
            </a:pPr>
            <a:r>
              <a:rPr lang="en-US" sz="1050" dirty="0">
                <a:latin typeface="Arial"/>
                <a:ea typeface="Arial"/>
                <a:cs typeface="Arial"/>
                <a:sym typeface="Arial"/>
              </a:rPr>
              <a:t>It can be removed at any time</a:t>
            </a:r>
          </a:p>
          <a:p>
            <a:pPr marL="457200" lvl="1" indent="-266700" algn="l" rtl="0">
              <a:lnSpc>
                <a:spcPct val="75000"/>
              </a:lnSpc>
              <a:spcBef>
                <a:spcPts val="0"/>
              </a:spcBef>
              <a:spcAft>
                <a:spcPts val="0"/>
              </a:spcAft>
              <a:buSzPts val="1050"/>
              <a:buFont typeface="Arial"/>
              <a:buChar char="•"/>
            </a:pPr>
            <a:r>
              <a:rPr lang="en-US" sz="1050" dirty="0">
                <a:latin typeface="Arial"/>
                <a:ea typeface="Arial"/>
                <a:cs typeface="Arial"/>
                <a:sym typeface="Arial"/>
              </a:rPr>
              <a:t>Counsel on bleeding and other side effects. The implant causes periods to change. Most people have off-and-on spotting. Spotting may last until the implant is removed. A few people have: mood changes, weight gain, headache, acne, and/or skin changes in the upper arm. Most side effects go away when the implant is removed</a:t>
            </a:r>
          </a:p>
          <a:p>
            <a:pPr marL="457200" lvl="1" indent="-266700" algn="l" rtl="0">
              <a:lnSpc>
                <a:spcPct val="75000"/>
              </a:lnSpc>
              <a:spcBef>
                <a:spcPts val="0"/>
              </a:spcBef>
              <a:spcAft>
                <a:spcPts val="0"/>
              </a:spcAft>
              <a:buSzPts val="1050"/>
              <a:buFont typeface="Arial"/>
              <a:buChar char="•"/>
            </a:pPr>
            <a:endParaRPr lang="en-US" sz="1050" dirty="0">
              <a:latin typeface="Arial"/>
              <a:ea typeface="Arial"/>
              <a:cs typeface="Arial"/>
              <a:sym typeface="Arial"/>
            </a:endParaRPr>
          </a:p>
          <a:p>
            <a:pPr marL="0" lvl="0" indent="0" algn="l" rtl="0">
              <a:lnSpc>
                <a:spcPct val="75000"/>
              </a:lnSpc>
              <a:spcBef>
                <a:spcPts val="0"/>
              </a:spcBef>
              <a:spcAft>
                <a:spcPts val="0"/>
              </a:spcAft>
              <a:buNone/>
            </a:pPr>
            <a:endParaRPr lang="en-US" sz="2250" dirty="0">
              <a:latin typeface="Arial"/>
              <a:ea typeface="Arial"/>
              <a:cs typeface="Arial"/>
              <a:sym typeface="Arial"/>
            </a:endParaRPr>
          </a:p>
          <a:p>
            <a:pPr marL="0" lvl="0" indent="0" algn="l" rtl="0">
              <a:lnSpc>
                <a:spcPct val="80000"/>
              </a:lnSpc>
              <a:spcBef>
                <a:spcPts val="225"/>
              </a:spcBef>
              <a:spcAft>
                <a:spcPts val="0"/>
              </a:spcAft>
              <a:buNone/>
            </a:pPr>
            <a:endParaRPr lang="en-US" sz="750" dirty="0"/>
          </a:p>
          <a:p>
            <a:pPr marL="0" lvl="0" indent="0" algn="l" rtl="0">
              <a:lnSpc>
                <a:spcPct val="80000"/>
              </a:lnSpc>
              <a:spcBef>
                <a:spcPts val="225"/>
              </a:spcBef>
              <a:spcAft>
                <a:spcPts val="0"/>
              </a:spcAft>
              <a:buNone/>
            </a:pPr>
            <a:r>
              <a:rPr lang="en-US" sz="750" b="1" dirty="0"/>
              <a:t>References:</a:t>
            </a:r>
            <a:endParaRPr lang="en-US" sz="750" b="0" dirty="0"/>
          </a:p>
          <a:p>
            <a:pPr marL="0" lvl="0" indent="0" algn="l" rtl="0">
              <a:lnSpc>
                <a:spcPct val="80000"/>
              </a:lnSpc>
              <a:spcBef>
                <a:spcPts val="225"/>
              </a:spcBef>
              <a:spcAft>
                <a:spcPts val="0"/>
              </a:spcAft>
              <a:buNone/>
            </a:pPr>
            <a:r>
              <a:rPr lang="en-US" sz="750" b="0" i="0" dirty="0" err="1">
                <a:latin typeface="+mn-lt"/>
                <a:ea typeface="+mn-ea"/>
                <a:cs typeface="+mn-cs"/>
                <a:sym typeface="Calibri"/>
              </a:rPr>
              <a:t>Peipert</a:t>
            </a:r>
            <a:r>
              <a:rPr lang="en-US" sz="750" b="0" i="0" dirty="0">
                <a:latin typeface="+mn-lt"/>
                <a:ea typeface="+mn-ea"/>
                <a:cs typeface="+mn-cs"/>
                <a:sym typeface="Calibri"/>
              </a:rPr>
              <a:t>, J. F., Zhao, Q., </a:t>
            </a:r>
            <a:r>
              <a:rPr lang="en-US" sz="750" b="0" i="0" dirty="0" err="1">
                <a:latin typeface="+mn-lt"/>
                <a:ea typeface="+mn-ea"/>
                <a:cs typeface="+mn-cs"/>
                <a:sym typeface="Calibri"/>
              </a:rPr>
              <a:t>Allsworth</a:t>
            </a:r>
            <a:r>
              <a:rPr lang="en-US" sz="750" b="0" i="0" dirty="0">
                <a:latin typeface="+mn-lt"/>
                <a:ea typeface="+mn-ea"/>
                <a:cs typeface="+mn-cs"/>
                <a:sym typeface="Calibri"/>
              </a:rPr>
              <a:t>, J. E., </a:t>
            </a:r>
            <a:r>
              <a:rPr lang="en-US" sz="750" b="0" i="0" dirty="0" err="1">
                <a:latin typeface="+mn-lt"/>
                <a:ea typeface="+mn-ea"/>
                <a:cs typeface="+mn-cs"/>
                <a:sym typeface="Calibri"/>
              </a:rPr>
              <a:t>Petrosky</a:t>
            </a:r>
            <a:r>
              <a:rPr lang="en-US" sz="750" b="0" i="0" dirty="0">
                <a:latin typeface="+mn-lt"/>
                <a:ea typeface="+mn-ea"/>
                <a:cs typeface="+mn-cs"/>
                <a:sym typeface="Calibri"/>
              </a:rPr>
              <a:t>, E., Madden, T., Eisenberg, D., &amp; </a:t>
            </a:r>
            <a:r>
              <a:rPr lang="en-US" sz="750" b="0" i="0" dirty="0" err="1">
                <a:latin typeface="+mn-lt"/>
                <a:ea typeface="+mn-ea"/>
                <a:cs typeface="+mn-cs"/>
                <a:sym typeface="Calibri"/>
              </a:rPr>
              <a:t>Secura</a:t>
            </a:r>
            <a:r>
              <a:rPr lang="en-US" sz="750" b="0" i="0" dirty="0">
                <a:latin typeface="+mn-lt"/>
                <a:ea typeface="+mn-ea"/>
                <a:cs typeface="+mn-cs"/>
                <a:sym typeface="Calibri"/>
              </a:rPr>
              <a:t>, G. (2011). Continuation and satisfaction of reversible contraception. </a:t>
            </a:r>
            <a:r>
              <a:rPr lang="en-US" sz="750" b="0" i="1" dirty="0">
                <a:latin typeface="+mn-lt"/>
                <a:ea typeface="+mn-ea"/>
                <a:cs typeface="+mn-cs"/>
                <a:sym typeface="Calibri"/>
              </a:rPr>
              <a:t>Obstetrics and gynecology</a:t>
            </a:r>
            <a:r>
              <a:rPr lang="en-US" sz="750" b="0" i="0" dirty="0">
                <a:latin typeface="+mn-lt"/>
                <a:ea typeface="+mn-ea"/>
                <a:cs typeface="+mn-cs"/>
                <a:sym typeface="Calibri"/>
              </a:rPr>
              <a:t>, </a:t>
            </a:r>
            <a:r>
              <a:rPr lang="en-US" sz="750" b="0" i="1" dirty="0">
                <a:latin typeface="+mn-lt"/>
                <a:ea typeface="+mn-ea"/>
                <a:cs typeface="+mn-cs"/>
                <a:sym typeface="Calibri"/>
              </a:rPr>
              <a:t>117</a:t>
            </a:r>
            <a:r>
              <a:rPr lang="en-US" sz="750" b="0" i="0" dirty="0">
                <a:latin typeface="+mn-lt"/>
                <a:ea typeface="+mn-ea"/>
                <a:cs typeface="+mn-cs"/>
                <a:sym typeface="Calibri"/>
              </a:rPr>
              <a:t>(5), 1105.</a:t>
            </a:r>
            <a:endParaRPr lang="en-US" dirty="0"/>
          </a:p>
          <a:p>
            <a:pPr marL="0" lvl="0" indent="0" algn="l" rtl="0">
              <a:lnSpc>
                <a:spcPct val="80000"/>
              </a:lnSpc>
              <a:spcBef>
                <a:spcPts val="225"/>
              </a:spcBef>
              <a:spcAft>
                <a:spcPts val="0"/>
              </a:spcAft>
              <a:buNone/>
            </a:pPr>
            <a:r>
              <a:rPr lang="en-US" sz="750" b="0" i="0" dirty="0">
                <a:latin typeface="+mn-lt"/>
                <a:ea typeface="+mn-ea"/>
                <a:cs typeface="+mn-cs"/>
                <a:sym typeface="Calibri"/>
              </a:rPr>
              <a:t>Ravi, A., </a:t>
            </a:r>
            <a:r>
              <a:rPr lang="en-US" sz="750" b="0" i="0" dirty="0" err="1">
                <a:latin typeface="+mn-lt"/>
                <a:ea typeface="+mn-ea"/>
                <a:cs typeface="+mn-cs"/>
                <a:sym typeface="Calibri"/>
              </a:rPr>
              <a:t>Prine</a:t>
            </a:r>
            <a:r>
              <a:rPr lang="en-US" sz="750" b="0" i="0" dirty="0">
                <a:latin typeface="+mn-lt"/>
                <a:ea typeface="+mn-ea"/>
                <a:cs typeface="+mn-cs"/>
                <a:sym typeface="Calibri"/>
              </a:rPr>
              <a:t>, L., </a:t>
            </a:r>
            <a:r>
              <a:rPr lang="en-US" sz="750" b="0" i="0" dirty="0" err="1">
                <a:latin typeface="+mn-lt"/>
                <a:ea typeface="+mn-ea"/>
                <a:cs typeface="+mn-cs"/>
                <a:sym typeface="Calibri"/>
              </a:rPr>
              <a:t>deFiebre</a:t>
            </a:r>
            <a:r>
              <a:rPr lang="en-US" sz="750" b="0" i="0" dirty="0">
                <a:latin typeface="+mn-lt"/>
                <a:ea typeface="+mn-ea"/>
                <a:cs typeface="+mn-cs"/>
                <a:sym typeface="Calibri"/>
              </a:rPr>
              <a:t>, G., &amp; Rubin, S. E. (2017). Beyond the Surface: Care Seeking Among Patients Initiating Contraceptive Implant in an Urban Federally Qualified Health Center Network. </a:t>
            </a:r>
            <a:r>
              <a:rPr lang="en-US" sz="750" b="0" i="1" dirty="0">
                <a:latin typeface="+mn-lt"/>
                <a:ea typeface="+mn-ea"/>
                <a:cs typeface="+mn-cs"/>
                <a:sym typeface="Calibri"/>
              </a:rPr>
              <a:t>Journal of primary care &amp; community health</a:t>
            </a:r>
            <a:r>
              <a:rPr lang="en-US" sz="750" b="0" i="0" dirty="0">
                <a:latin typeface="+mn-lt"/>
                <a:ea typeface="+mn-ea"/>
                <a:cs typeface="+mn-cs"/>
                <a:sym typeface="Calibri"/>
              </a:rPr>
              <a:t>, </a:t>
            </a:r>
            <a:r>
              <a:rPr lang="en-US" sz="750" b="0" i="1" dirty="0">
                <a:latin typeface="+mn-lt"/>
                <a:ea typeface="+mn-ea"/>
                <a:cs typeface="+mn-cs"/>
                <a:sym typeface="Calibri"/>
              </a:rPr>
              <a:t>8</a:t>
            </a:r>
            <a:r>
              <a:rPr lang="en-US" sz="750" b="0" i="0" dirty="0">
                <a:latin typeface="+mn-lt"/>
                <a:ea typeface="+mn-ea"/>
                <a:cs typeface="+mn-cs"/>
                <a:sym typeface="Calibri"/>
              </a:rPr>
              <a:t>(1), 20-25.</a:t>
            </a:r>
          </a:p>
          <a:p>
            <a:pPr marL="0" lvl="0" indent="0" algn="l" rtl="0">
              <a:lnSpc>
                <a:spcPct val="80000"/>
              </a:lnSpc>
              <a:spcBef>
                <a:spcPts val="225"/>
              </a:spcBef>
              <a:spcAft>
                <a:spcPts val="0"/>
              </a:spcAft>
              <a:buNone/>
            </a:pPr>
            <a:endParaRPr lang="en-US" sz="750" b="0" i="0" dirty="0">
              <a:latin typeface="+mn-lt"/>
              <a:ea typeface="+mn-ea"/>
              <a:cs typeface="+mn-cs"/>
              <a:sym typeface="Calibri"/>
            </a:endParaRPr>
          </a:p>
          <a:p>
            <a:pPr marL="0" lvl="0" indent="0" algn="l" rtl="0">
              <a:lnSpc>
                <a:spcPct val="80000"/>
              </a:lnSpc>
              <a:spcBef>
                <a:spcPts val="225"/>
              </a:spcBef>
              <a:spcAft>
                <a:spcPts val="0"/>
              </a:spcAft>
              <a:buNone/>
            </a:pPr>
            <a:r>
              <a:rPr lang="en-US" sz="750" b="0" i="0" dirty="0">
                <a:latin typeface="+mn-lt"/>
                <a:ea typeface="+mn-ea"/>
                <a:cs typeface="+mn-cs"/>
                <a:sym typeface="Calibri"/>
              </a:rPr>
              <a:t>Photo: RHAP</a:t>
            </a:r>
            <a:endParaRPr lang="en-US" sz="750" b="1" dirty="0"/>
          </a:p>
        </p:txBody>
      </p:sp>
    </p:spTree>
    <p:extLst>
      <p:ext uri="{BB962C8B-B14F-4D97-AF65-F5344CB8AC3E}">
        <p14:creationId xmlns:p14="http://schemas.microsoft.com/office/powerpoint/2010/main" val="161152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Clr>
                <a:schemeClr val="dk1"/>
              </a:buClr>
              <a:buSzPts val="1100"/>
              <a:buFont typeface="Arial"/>
              <a:buNone/>
            </a:pPr>
            <a:r>
              <a:rPr lang="en-US" sz="1020" dirty="0"/>
              <a:t>Jamie is a 28 year old transgender man. He is interested in preventing pregnancy, and has partners with and without penises. He has not had any surgeries, and is not on hormone therapy but may be interested in the future. </a:t>
            </a:r>
          </a:p>
          <a:p>
            <a:pPr marL="0" lvl="0" indent="0" algn="l" rtl="0">
              <a:lnSpc>
                <a:spcPct val="80000"/>
              </a:lnSpc>
              <a:spcBef>
                <a:spcPts val="0"/>
              </a:spcBef>
              <a:spcAft>
                <a:spcPts val="0"/>
              </a:spcAft>
              <a:buClr>
                <a:schemeClr val="dk1"/>
              </a:buClr>
              <a:buSzPts val="1100"/>
              <a:buFont typeface="Arial"/>
              <a:buNone/>
            </a:pPr>
            <a:endParaRPr lang="en-US" sz="1020" dirty="0"/>
          </a:p>
          <a:p>
            <a:pPr marL="0" lvl="0" indent="0" algn="l" rtl="0">
              <a:lnSpc>
                <a:spcPct val="80000"/>
              </a:lnSpc>
              <a:spcBef>
                <a:spcPts val="0"/>
              </a:spcBef>
              <a:spcAft>
                <a:spcPts val="0"/>
              </a:spcAft>
              <a:buNone/>
            </a:pPr>
            <a:r>
              <a:rPr lang="en-US" sz="1020" dirty="0"/>
              <a:t>Jamie should be offered all contraceptive options that are medically safe and conducive to their goals.  </a:t>
            </a:r>
            <a:endParaRPr lang="en-US" dirty="0"/>
          </a:p>
          <a:p>
            <a:pPr marL="0" lvl="0" indent="0" algn="l" rtl="0">
              <a:lnSpc>
                <a:spcPct val="80000"/>
              </a:lnSpc>
              <a:spcBef>
                <a:spcPts val="306"/>
              </a:spcBef>
              <a:spcAft>
                <a:spcPts val="0"/>
              </a:spcAft>
              <a:buNone/>
            </a:pPr>
            <a:endParaRPr lang="en-US" sz="1020" dirty="0"/>
          </a:p>
          <a:p>
            <a:pPr marL="0" lvl="0" indent="0" algn="l" rtl="0">
              <a:lnSpc>
                <a:spcPct val="80000"/>
              </a:lnSpc>
              <a:spcBef>
                <a:spcPts val="306"/>
              </a:spcBef>
              <a:spcAft>
                <a:spcPts val="0"/>
              </a:spcAft>
              <a:buNone/>
            </a:pPr>
            <a:r>
              <a:rPr lang="en-US" sz="1020" dirty="0"/>
              <a:t>Considerations when providing contraceptive options in transgender care:</a:t>
            </a:r>
            <a:endParaRPr lang="en-US" dirty="0"/>
          </a:p>
          <a:p>
            <a:pPr marL="171450" lvl="0" indent="-171450" algn="l" rtl="0">
              <a:lnSpc>
                <a:spcPct val="80000"/>
              </a:lnSpc>
              <a:spcBef>
                <a:spcPts val="306"/>
              </a:spcBef>
              <a:spcAft>
                <a:spcPts val="0"/>
              </a:spcAft>
              <a:buClr>
                <a:schemeClr val="dk1"/>
              </a:buClr>
              <a:buSzPts val="1020"/>
              <a:buFont typeface="Calibri"/>
              <a:buChar char="-"/>
            </a:pPr>
            <a:r>
              <a:rPr lang="en-US" sz="1020" dirty="0"/>
              <a:t>Multiple barriers exist for medical care for patients on the gender spectrum, including physical discomfort, emotional and gender dysphoria related discomfort, insurance difficulties, stigmatization and discrimination by other patients, staff, and medical providers.  </a:t>
            </a:r>
            <a:endParaRPr lang="en-US" dirty="0"/>
          </a:p>
          <a:p>
            <a:pPr marL="171450" lvl="0" indent="-171450" algn="l" rtl="0">
              <a:lnSpc>
                <a:spcPct val="80000"/>
              </a:lnSpc>
              <a:spcBef>
                <a:spcPts val="306"/>
              </a:spcBef>
              <a:spcAft>
                <a:spcPts val="0"/>
              </a:spcAft>
              <a:buClr>
                <a:schemeClr val="dk1"/>
              </a:buClr>
              <a:buSzPts val="1020"/>
              <a:buFont typeface="Calibri"/>
              <a:buChar char="-"/>
            </a:pPr>
            <a:r>
              <a:rPr lang="en-US" sz="1020" dirty="0"/>
              <a:t>Individuals on the gender spectrum vary a lot in their gender expressions, identities, and experiences.  Don’t make assumptions, and ask open-ended questions.  Being open, having clear and unbiased communication, and providing the patient with the most control will contribute to a successful visit.  It’s ok to make mistakes, just recognize and apologize for any miscommunications </a:t>
            </a:r>
            <a:endParaRPr lang="en-US" dirty="0"/>
          </a:p>
          <a:p>
            <a:pPr marL="171450" lvl="0" indent="-171450" algn="l" rtl="0">
              <a:lnSpc>
                <a:spcPct val="80000"/>
              </a:lnSpc>
              <a:spcBef>
                <a:spcPts val="306"/>
              </a:spcBef>
              <a:spcAft>
                <a:spcPts val="0"/>
              </a:spcAft>
              <a:buClr>
                <a:schemeClr val="dk1"/>
              </a:buClr>
              <a:buSzPts val="1020"/>
              <a:buFont typeface="Calibri"/>
              <a:buChar char="-"/>
            </a:pPr>
            <a:r>
              <a:rPr lang="en-US" sz="1020" dirty="0"/>
              <a:t>Language tips: ask about pronouns preferred (he/she/</a:t>
            </a:r>
            <a:r>
              <a:rPr lang="en-US" sz="1020" dirty="0" err="1"/>
              <a:t>zie</a:t>
            </a:r>
            <a:r>
              <a:rPr lang="en-US" sz="1020" dirty="0"/>
              <a:t>/they), anatomical term preferences (</a:t>
            </a:r>
            <a:r>
              <a:rPr lang="en-US" sz="1020" dirty="0" err="1"/>
              <a:t>ie</a:t>
            </a:r>
            <a:r>
              <a:rPr lang="en-US" sz="1020" dirty="0"/>
              <a:t> instead of vagina, use genital opening), avoid words with violent or sexual connotations (</a:t>
            </a:r>
            <a:r>
              <a:rPr lang="en-US" sz="1020" dirty="0" err="1"/>
              <a:t>eg</a:t>
            </a:r>
            <a:r>
              <a:rPr lang="en-US" sz="1020" dirty="0"/>
              <a:t>, use table instead of exam bed) </a:t>
            </a:r>
            <a:endParaRPr lang="en-US" dirty="0"/>
          </a:p>
          <a:p>
            <a:pPr marL="171450" lvl="0" indent="-106679" algn="l" rtl="0">
              <a:lnSpc>
                <a:spcPct val="80000"/>
              </a:lnSpc>
              <a:spcBef>
                <a:spcPts val="306"/>
              </a:spcBef>
              <a:spcAft>
                <a:spcPts val="0"/>
              </a:spcAft>
              <a:buClr>
                <a:schemeClr val="dk1"/>
              </a:buClr>
              <a:buSzPts val="1020"/>
              <a:buFont typeface="Calibri"/>
              <a:buNone/>
            </a:pPr>
            <a:endParaRPr lang="en-US" sz="1020" dirty="0"/>
          </a:p>
          <a:p>
            <a:pPr marL="171450" lvl="0" indent="-171450" algn="l" rtl="0">
              <a:lnSpc>
                <a:spcPct val="80000"/>
              </a:lnSpc>
              <a:spcBef>
                <a:spcPts val="306"/>
              </a:spcBef>
              <a:spcAft>
                <a:spcPts val="0"/>
              </a:spcAft>
              <a:buClr>
                <a:schemeClr val="dk1"/>
              </a:buClr>
              <a:buSzPts val="1020"/>
              <a:buFont typeface="Calibri"/>
              <a:buChar char="-"/>
            </a:pPr>
            <a:r>
              <a:rPr lang="en-US" sz="1020" dirty="0"/>
              <a:t>Special issues to keep in mind regarding contraception options: </a:t>
            </a:r>
            <a:endParaRPr lang="en-US" dirty="0"/>
          </a:p>
          <a:p>
            <a:pPr marL="628650" lvl="1" indent="-171450" algn="l" rtl="0">
              <a:lnSpc>
                <a:spcPct val="80000"/>
              </a:lnSpc>
              <a:spcBef>
                <a:spcPts val="306"/>
              </a:spcBef>
              <a:spcAft>
                <a:spcPts val="0"/>
              </a:spcAft>
              <a:buClr>
                <a:schemeClr val="dk1"/>
              </a:buClr>
              <a:buSzPts val="1020"/>
              <a:buFont typeface="Calibri"/>
              <a:buChar char="-"/>
            </a:pPr>
            <a:r>
              <a:rPr lang="en-US" sz="1020" dirty="0"/>
              <a:t>Interactions with cross-gender hormonal therapy, </a:t>
            </a:r>
            <a:r>
              <a:rPr lang="en-US" sz="1020" dirty="0" err="1"/>
              <a:t>ie</a:t>
            </a:r>
            <a:r>
              <a:rPr lang="en-US" sz="1020" dirty="0"/>
              <a:t>- if on testosterone may not want estrogenic effects of birth control</a:t>
            </a:r>
            <a:endParaRPr lang="en-US" dirty="0"/>
          </a:p>
          <a:p>
            <a:pPr marL="628650" lvl="1" indent="-171450" algn="l" rtl="0">
              <a:lnSpc>
                <a:spcPct val="80000"/>
              </a:lnSpc>
              <a:spcBef>
                <a:spcPts val="306"/>
              </a:spcBef>
              <a:spcAft>
                <a:spcPts val="0"/>
              </a:spcAft>
              <a:buClr>
                <a:schemeClr val="dk1"/>
              </a:buClr>
              <a:buSzPts val="1020"/>
              <a:buFont typeface="Calibri"/>
              <a:buChar char="-"/>
            </a:pPr>
            <a:r>
              <a:rPr lang="en-US" sz="1020" dirty="0"/>
              <a:t>Desire to have or not have monthly menses</a:t>
            </a:r>
            <a:endParaRPr lang="en-US" dirty="0"/>
          </a:p>
          <a:p>
            <a:pPr marL="628650" lvl="1" indent="-171450" algn="l" rtl="0">
              <a:lnSpc>
                <a:spcPct val="80000"/>
              </a:lnSpc>
              <a:spcBef>
                <a:spcPts val="306"/>
              </a:spcBef>
              <a:spcAft>
                <a:spcPts val="0"/>
              </a:spcAft>
              <a:buClr>
                <a:schemeClr val="dk1"/>
              </a:buClr>
              <a:buSzPts val="1020"/>
              <a:buFont typeface="Calibri"/>
              <a:buChar char="-"/>
            </a:pPr>
            <a:r>
              <a:rPr lang="en-US" sz="1020" dirty="0"/>
              <a:t>Apprehension about pelvic exam, history of trauma</a:t>
            </a:r>
            <a:endParaRPr lang="en-US" dirty="0"/>
          </a:p>
          <a:p>
            <a:pPr marL="628650" lvl="1" indent="-171450" algn="l" rtl="0">
              <a:lnSpc>
                <a:spcPct val="80000"/>
              </a:lnSpc>
              <a:spcBef>
                <a:spcPts val="306"/>
              </a:spcBef>
              <a:spcAft>
                <a:spcPts val="0"/>
              </a:spcAft>
              <a:buClr>
                <a:schemeClr val="dk1"/>
              </a:buClr>
              <a:buSzPts val="1020"/>
              <a:buFont typeface="Calibri"/>
              <a:buChar char="-"/>
            </a:pPr>
            <a:r>
              <a:rPr lang="en-US" sz="1020" dirty="0"/>
              <a:t>History of uterine or pelvic reconstructive surgery</a:t>
            </a:r>
            <a:endParaRPr lang="en-US" dirty="0"/>
          </a:p>
          <a:p>
            <a:pPr marL="628650" lvl="1" indent="-106680" algn="l" rtl="0">
              <a:lnSpc>
                <a:spcPct val="80000"/>
              </a:lnSpc>
              <a:spcBef>
                <a:spcPts val="306"/>
              </a:spcBef>
              <a:spcAft>
                <a:spcPts val="0"/>
              </a:spcAft>
              <a:buClr>
                <a:schemeClr val="dk1"/>
              </a:buClr>
              <a:buSzPts val="1020"/>
              <a:buFont typeface="Calibri"/>
              <a:buNone/>
            </a:pPr>
            <a:endParaRPr lang="en-US" sz="1020" dirty="0"/>
          </a:p>
          <a:p>
            <a:pPr marL="0" lvl="0" indent="0" algn="l" rtl="0">
              <a:lnSpc>
                <a:spcPct val="80000"/>
              </a:lnSpc>
              <a:spcBef>
                <a:spcPts val="306"/>
              </a:spcBef>
              <a:spcAft>
                <a:spcPts val="0"/>
              </a:spcAft>
              <a:buClr>
                <a:schemeClr val="dk1"/>
              </a:buClr>
              <a:buSzPts val="1020"/>
              <a:buFont typeface="Calibri"/>
              <a:buNone/>
            </a:pPr>
            <a:r>
              <a:rPr lang="en-US" sz="1020" dirty="0"/>
              <a:t>Reference: </a:t>
            </a:r>
            <a:r>
              <a:rPr lang="en-US" sz="1020" b="0" i="0" dirty="0">
                <a:solidFill>
                  <a:schemeClr val="dk1"/>
                </a:solidFill>
                <a:latin typeface="+mn-lt"/>
                <a:ea typeface="+mn-ea"/>
                <a:cs typeface="+mn-cs"/>
                <a:sym typeface="Calibri"/>
              </a:rPr>
              <a:t>Potter, J., </a:t>
            </a:r>
            <a:r>
              <a:rPr lang="en-US" sz="1020" b="0" i="0" dirty="0" err="1">
                <a:solidFill>
                  <a:schemeClr val="dk1"/>
                </a:solidFill>
                <a:latin typeface="+mn-lt"/>
                <a:ea typeface="+mn-ea"/>
                <a:cs typeface="+mn-cs"/>
                <a:sym typeface="Calibri"/>
              </a:rPr>
              <a:t>Peitzmeier</a:t>
            </a:r>
            <a:r>
              <a:rPr lang="en-US" sz="1020" b="0" i="0" dirty="0">
                <a:solidFill>
                  <a:schemeClr val="dk1"/>
                </a:solidFill>
                <a:latin typeface="+mn-lt"/>
                <a:ea typeface="+mn-ea"/>
                <a:cs typeface="+mn-cs"/>
                <a:sym typeface="Calibri"/>
              </a:rPr>
              <a:t>, S. M., Bernstein, I., Reisner, S. L., </a:t>
            </a:r>
            <a:r>
              <a:rPr lang="en-US" sz="1020" b="0" i="0" dirty="0" err="1">
                <a:solidFill>
                  <a:schemeClr val="dk1"/>
                </a:solidFill>
                <a:latin typeface="+mn-lt"/>
                <a:ea typeface="+mn-ea"/>
                <a:cs typeface="+mn-cs"/>
                <a:sym typeface="Calibri"/>
              </a:rPr>
              <a:t>Alizaga</a:t>
            </a:r>
            <a:r>
              <a:rPr lang="en-US" sz="1020" b="0" i="0" dirty="0">
                <a:solidFill>
                  <a:schemeClr val="dk1"/>
                </a:solidFill>
                <a:latin typeface="+mn-lt"/>
                <a:ea typeface="+mn-ea"/>
                <a:cs typeface="+mn-cs"/>
                <a:sym typeface="Calibri"/>
              </a:rPr>
              <a:t>, N. M., </a:t>
            </a:r>
            <a:r>
              <a:rPr lang="en-US" sz="1020" b="0" i="0" dirty="0" err="1">
                <a:solidFill>
                  <a:schemeClr val="dk1"/>
                </a:solidFill>
                <a:latin typeface="+mn-lt"/>
                <a:ea typeface="+mn-ea"/>
                <a:cs typeface="+mn-cs"/>
                <a:sym typeface="Calibri"/>
              </a:rPr>
              <a:t>Agénor</a:t>
            </a:r>
            <a:r>
              <a:rPr lang="en-US" sz="1020" b="0" i="0" dirty="0">
                <a:solidFill>
                  <a:schemeClr val="dk1"/>
                </a:solidFill>
                <a:latin typeface="+mn-lt"/>
                <a:ea typeface="+mn-ea"/>
                <a:cs typeface="+mn-cs"/>
                <a:sym typeface="Calibri"/>
              </a:rPr>
              <a:t>, M., &amp; Pardee, D. J. (2015). Cervical cancer screening for patients on the female-to-male spectrum: a narrative review and guide for clinicians. </a:t>
            </a:r>
            <a:r>
              <a:rPr lang="en-US" sz="1020" b="0" i="1" dirty="0">
                <a:solidFill>
                  <a:schemeClr val="dk1"/>
                </a:solidFill>
                <a:latin typeface="+mn-lt"/>
                <a:ea typeface="+mn-ea"/>
                <a:cs typeface="+mn-cs"/>
                <a:sym typeface="Calibri"/>
              </a:rPr>
              <a:t>Journal of general internal medicine</a:t>
            </a:r>
            <a:r>
              <a:rPr lang="en-US" sz="1020" b="0" i="0" dirty="0">
                <a:solidFill>
                  <a:schemeClr val="dk1"/>
                </a:solidFill>
                <a:latin typeface="+mn-lt"/>
                <a:ea typeface="+mn-ea"/>
                <a:cs typeface="+mn-cs"/>
                <a:sym typeface="Calibri"/>
              </a:rPr>
              <a:t>, </a:t>
            </a:r>
            <a:r>
              <a:rPr lang="en-US" sz="1020" b="0" i="1" dirty="0">
                <a:solidFill>
                  <a:schemeClr val="dk1"/>
                </a:solidFill>
                <a:latin typeface="+mn-lt"/>
                <a:ea typeface="+mn-ea"/>
                <a:cs typeface="+mn-cs"/>
                <a:sym typeface="Calibri"/>
              </a:rPr>
              <a:t>30</a:t>
            </a:r>
            <a:r>
              <a:rPr lang="en-US" sz="1020" b="0" i="0" dirty="0">
                <a:solidFill>
                  <a:schemeClr val="dk1"/>
                </a:solidFill>
                <a:latin typeface="+mn-lt"/>
                <a:ea typeface="+mn-ea"/>
                <a:cs typeface="+mn-cs"/>
                <a:sym typeface="Calibri"/>
              </a:rPr>
              <a:t>(12), 1857-1864.</a:t>
            </a:r>
            <a:endParaRPr lang="en-US" dirty="0"/>
          </a:p>
          <a:p>
            <a:pPr marL="0" lvl="0" indent="0" algn="l" rtl="0">
              <a:lnSpc>
                <a:spcPct val="80000"/>
              </a:lnSpc>
              <a:spcBef>
                <a:spcPts val="306"/>
              </a:spcBef>
              <a:spcAft>
                <a:spcPts val="0"/>
              </a:spcAft>
              <a:buClr>
                <a:schemeClr val="dk1"/>
              </a:buClr>
              <a:buSzPts val="1020"/>
              <a:buFont typeface="Calibri"/>
              <a:buNone/>
            </a:pPr>
            <a:endParaRPr lang="en-US" sz="1020" b="0" i="0" dirty="0">
              <a:solidFill>
                <a:schemeClr val="dk1"/>
              </a:solidFill>
              <a:latin typeface="+mn-lt"/>
              <a:ea typeface="+mn-ea"/>
              <a:cs typeface="+mn-cs"/>
              <a:sym typeface="Calibri"/>
            </a:endParaRPr>
          </a:p>
          <a:p>
            <a:pPr marL="0" lvl="0" indent="0" algn="l" rtl="0">
              <a:lnSpc>
                <a:spcPct val="80000"/>
              </a:lnSpc>
              <a:spcBef>
                <a:spcPts val="306"/>
              </a:spcBef>
              <a:spcAft>
                <a:spcPts val="0"/>
              </a:spcAft>
              <a:buClr>
                <a:srgbClr val="FF0000"/>
              </a:buClr>
              <a:buSzPts val="1020"/>
              <a:buFont typeface="Calibri"/>
              <a:buNone/>
            </a:pPr>
            <a:r>
              <a:rPr lang="en-US" sz="1020" b="0" i="0" dirty="0">
                <a:solidFill>
                  <a:srgbClr val="FF0000"/>
                </a:solidFill>
                <a:latin typeface="+mn-lt"/>
                <a:ea typeface="+mn-ea"/>
                <a:cs typeface="+mn-cs"/>
                <a:sym typeface="Calibri"/>
              </a:rPr>
              <a:t>Photo credit: </a:t>
            </a:r>
            <a:r>
              <a:rPr lang="en-US" sz="1020" b="0" i="0" dirty="0">
                <a:solidFill>
                  <a:schemeClr val="dk1"/>
                </a:solidFill>
                <a:latin typeface="+mn-lt"/>
                <a:ea typeface="+mn-ea"/>
                <a:cs typeface="+mn-cs"/>
                <a:sym typeface="Calibri"/>
              </a:rPr>
              <a:t> </a:t>
            </a:r>
            <a:r>
              <a:rPr lang="en-US" sz="1020" b="0" i="0" u="sng"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https://unsplash.com/photos/thOsfLZM6X0</a:t>
            </a:r>
            <a:endParaRPr lang="en-US" sz="1020" dirty="0"/>
          </a:p>
          <a:p>
            <a:pPr marL="628650" lvl="1" indent="-106680" algn="l" rtl="0">
              <a:lnSpc>
                <a:spcPct val="80000"/>
              </a:lnSpc>
              <a:spcBef>
                <a:spcPts val="306"/>
              </a:spcBef>
              <a:spcAft>
                <a:spcPts val="0"/>
              </a:spcAft>
              <a:buClr>
                <a:schemeClr val="dk1"/>
              </a:buClr>
              <a:buSzPts val="1020"/>
              <a:buFont typeface="Calibri"/>
              <a:buNone/>
            </a:pPr>
            <a:endParaRPr lang="en-US" sz="1020" dirty="0"/>
          </a:p>
        </p:txBody>
      </p:sp>
    </p:spTree>
    <p:extLst>
      <p:ext uri="{BB962C8B-B14F-4D97-AF65-F5344CB8AC3E}">
        <p14:creationId xmlns:p14="http://schemas.microsoft.com/office/powerpoint/2010/main" val="2194355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5000"/>
              </a:lnSpc>
              <a:spcBef>
                <a:spcPts val="0"/>
              </a:spcBef>
              <a:spcAft>
                <a:spcPts val="0"/>
              </a:spcAft>
              <a:buNone/>
            </a:pPr>
            <a:r>
              <a:rPr lang="en-US" dirty="0">
                <a:solidFill>
                  <a:srgbClr val="000000"/>
                </a:solidFill>
                <a:latin typeface="Arial"/>
                <a:ea typeface="Arial"/>
                <a:cs typeface="Arial"/>
                <a:sym typeface="Arial"/>
              </a:rPr>
              <a:t>Improve access to refills - phone refills, write for 12, don’t hold hostage to pap smear</a:t>
            </a:r>
            <a:endParaRPr lang="en-US" sz="800"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endParaRPr lang="en-US" dirty="0">
              <a:solidFill>
                <a:srgbClr val="000000"/>
              </a:solidFill>
              <a:latin typeface="Arial"/>
              <a:ea typeface="Arial"/>
              <a:cs typeface="Arial"/>
              <a:sym typeface="Aria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endParaRPr>
          </a:p>
          <a:p>
            <a:pPr marL="0" lvl="0" indent="0" algn="l" rtl="0">
              <a:lnSpc>
                <a:spcPct val="95000"/>
              </a:lnSpc>
              <a:spcBef>
                <a:spcPts val="0"/>
              </a:spcBef>
              <a:spcAft>
                <a:spcPts val="0"/>
              </a:spcAft>
              <a:buNone/>
            </a:pPr>
            <a:r>
              <a:rPr lang="en-US" dirty="0">
                <a:solidFill>
                  <a:srgbClr val="000000"/>
                </a:solidFill>
                <a:latin typeface="Arial"/>
                <a:ea typeface="Arial"/>
                <a:cs typeface="Arial"/>
                <a:sym typeface="Aria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Improve access to highly efficacious methods</a:t>
            </a:r>
            <a:r>
              <a:rPr lang="en-US" dirty="0">
                <a:solidFill>
                  <a:srgbClr val="000000"/>
                </a:solidFill>
                <a:latin typeface="Arial"/>
                <a:ea typeface="Arial"/>
                <a:cs typeface="Arial"/>
                <a:sym typeface="Arial"/>
              </a:rPr>
              <a:t> in-clinic for all people</a:t>
            </a:r>
          </a:p>
          <a:p>
            <a:pPr marL="0" lvl="0" indent="0" algn="l" rtl="0">
              <a:lnSpc>
                <a:spcPct val="95000"/>
              </a:lnSpc>
              <a:spcBef>
                <a:spcPts val="0"/>
              </a:spcBef>
              <a:spcAft>
                <a:spcPts val="0"/>
              </a:spcAft>
              <a:buNone/>
            </a:pPr>
            <a:endParaRPr lang="en-US" dirty="0">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dirty="0">
                <a:solidFill>
                  <a:srgbClr val="000000"/>
                </a:solidFill>
                <a:latin typeface="Arial"/>
                <a:ea typeface="Arial"/>
                <a:cs typeface="Arial"/>
                <a:sym typeface="Arial"/>
              </a:rPr>
              <a:t>Improve access to EC - have a phone in protocol for teens under 18 or others who need confidential services, have a list of pharmacies that carry it, use advance prescriptions at every opportunity</a:t>
            </a:r>
            <a:endParaRPr lang="en-US" sz="800" dirty="0"/>
          </a:p>
          <a:p>
            <a:pPr marL="0" lvl="1" indent="0" algn="l" rtl="0">
              <a:spcBef>
                <a:spcPts val="360"/>
              </a:spcBef>
              <a:spcAft>
                <a:spcPts val="0"/>
              </a:spcAft>
              <a:buClr>
                <a:schemeClr val="dk1"/>
              </a:buClr>
              <a:buSzPts val="1200"/>
              <a:buFont typeface="Calibri"/>
              <a:buNone/>
            </a:pPr>
            <a:endParaRPr lang="en-US" dirty="0"/>
          </a:p>
          <a:p>
            <a:pPr marL="0" lvl="0" indent="0" algn="l" rtl="0">
              <a:lnSpc>
                <a:spcPct val="95000"/>
              </a:lnSpc>
              <a:spcBef>
                <a:spcPts val="0"/>
              </a:spcBef>
              <a:spcAft>
                <a:spcPts val="0"/>
              </a:spcAft>
              <a:buClr>
                <a:schemeClr val="dk1"/>
              </a:buClr>
              <a:buFont typeface="Arial"/>
              <a:buNone/>
            </a:pPr>
            <a:r>
              <a:rPr lang="en-US" dirty="0">
                <a:latin typeface="Arial"/>
                <a:ea typeface="Arial"/>
                <a:cs typeface="Arial"/>
                <a:sym typeface="Arial"/>
              </a:rPr>
              <a:t>Improve training and education for all levels of staff on providing gender-affirming care and creating an inclusive environment for all people. </a:t>
            </a:r>
          </a:p>
          <a:p>
            <a:pPr marL="0" lvl="0" indent="0" algn="l" rtl="0">
              <a:lnSpc>
                <a:spcPct val="95000"/>
              </a:lnSpc>
              <a:spcBef>
                <a:spcPts val="0"/>
              </a:spcBef>
              <a:spcAft>
                <a:spcPts val="0"/>
              </a:spcAft>
              <a:buClr>
                <a:schemeClr val="dk1"/>
              </a:buClr>
              <a:buFont typeface="Arial"/>
              <a:buNone/>
            </a:pPr>
            <a:endParaRPr lang="en-US" dirty="0">
              <a:latin typeface="Arial"/>
              <a:ea typeface="Arial"/>
              <a:cs typeface="Arial"/>
              <a:sym typeface="Arial"/>
            </a:endParaRPr>
          </a:p>
          <a:p>
            <a:pPr marL="0" lvl="0" indent="0" algn="l" rtl="0">
              <a:lnSpc>
                <a:spcPct val="95000"/>
              </a:lnSpc>
              <a:spcBef>
                <a:spcPts val="0"/>
              </a:spcBef>
              <a:spcAft>
                <a:spcPts val="0"/>
              </a:spcAft>
              <a:buClr>
                <a:schemeClr val="dk1"/>
              </a:buClr>
              <a:buFont typeface="Arial"/>
              <a:buNone/>
            </a:pPr>
            <a:r>
              <a:rPr lang="en-US" dirty="0">
                <a:latin typeface="Arial"/>
                <a:ea typeface="Arial"/>
                <a:cs typeface="Arial"/>
                <a:sym typeface="Arial"/>
              </a:rPr>
              <a:t>Photo: barrier by </a:t>
            </a:r>
            <a:r>
              <a:rPr lang="en-US" dirty="0" err="1">
                <a:latin typeface="Arial"/>
                <a:ea typeface="Arial"/>
                <a:cs typeface="Arial"/>
                <a:sym typeface="Arial"/>
              </a:rPr>
              <a:t>Econceptive</a:t>
            </a:r>
            <a:r>
              <a:rPr lang="en-US" dirty="0">
                <a:latin typeface="Arial"/>
                <a:ea typeface="Arial"/>
                <a:cs typeface="Arial"/>
                <a:sym typeface="Arial"/>
              </a:rPr>
              <a:t> from the Noun Project</a:t>
            </a:r>
          </a:p>
          <a:p>
            <a:pPr marL="0" lvl="1" indent="0" algn="l" rtl="0">
              <a:spcBef>
                <a:spcPts val="360"/>
              </a:spcBef>
              <a:spcAft>
                <a:spcPts val="0"/>
              </a:spcAft>
              <a:buClr>
                <a:schemeClr val="dk1"/>
              </a:buClr>
              <a:buSzPts val="1200"/>
              <a:buFont typeface="Calibri"/>
              <a:buNone/>
            </a:pPr>
            <a:endParaRPr lang="en-US" dirty="0"/>
          </a:p>
        </p:txBody>
      </p:sp>
    </p:spTree>
    <p:extLst>
      <p:ext uri="{BB962C8B-B14F-4D97-AF65-F5344CB8AC3E}">
        <p14:creationId xmlns:p14="http://schemas.microsoft.com/office/powerpoint/2010/main" val="1526939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In addition, pill users who reported that they were not ‘very’ satisfied with their contraceptive service provider or that they did not usually see the same clinician at every contraceptive visit, were more likely to have been inconsistent in their pill use.</a:t>
            </a:r>
            <a:endParaRPr lang="en-US" sz="2400"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endParaRPr lang="en-US" sz="2400" dirty="0">
              <a:solidFill>
                <a:srgbClr val="000000"/>
              </a:solidFill>
              <a:latin typeface="Arial"/>
              <a:ea typeface="Arial"/>
              <a:cs typeface="Arial"/>
              <a:sym typeface="Arial"/>
            </a:endParaRPr>
          </a:p>
          <a:p>
            <a:pPr marL="0" marR="0" lvl="0" indent="0" algn="l" rtl="0">
              <a:lnSpc>
                <a:spcPct val="95000"/>
              </a:lnSpc>
              <a:spcBef>
                <a:spcPts val="0"/>
              </a:spcBef>
              <a:spcAft>
                <a:spcPts val="0"/>
              </a:spcAft>
              <a:buClr>
                <a:srgbClr val="000000"/>
              </a:buClr>
              <a:buSzPts val="1600"/>
              <a:buFont typeface="Arial"/>
              <a:buNone/>
            </a:pPr>
            <a:r>
              <a:rPr lang="en-US" sz="2400" dirty="0">
                <a:solidFill>
                  <a:srgbClr val="000000"/>
                </a:solidFill>
                <a:latin typeface="Arial"/>
                <a:ea typeface="Arial"/>
                <a:cs typeface="Arial"/>
                <a:sym typeface="Arial"/>
              </a:rPr>
              <a:t>Reference: </a:t>
            </a:r>
            <a:r>
              <a:rPr lang="en-US" sz="2400" b="0" i="0" u="none" strike="noStrike" cap="none" dirty="0">
                <a:solidFill>
                  <a:srgbClr val="FFFFFF"/>
                </a:solidFill>
                <a:latin typeface="Arial"/>
                <a:ea typeface="Arial"/>
                <a:cs typeface="Arial"/>
                <a:sym typeface="Arial"/>
              </a:rPr>
              <a:t>Landry, David. Public and private providers involvement in improving their patients contraceptive use</a:t>
            </a:r>
            <a:r>
              <a:rPr lang="en-US" sz="2400" b="0" i="1" u="none" strike="noStrike" cap="none" dirty="0">
                <a:solidFill>
                  <a:srgbClr val="FFFFFF"/>
                </a:solidFill>
                <a:latin typeface="Arial"/>
                <a:ea typeface="Arial"/>
                <a:cs typeface="Arial"/>
                <a:sym typeface="Arial"/>
              </a:rPr>
              <a:t> Contraception </a:t>
            </a:r>
            <a:r>
              <a:rPr lang="en-US" sz="2400" b="0" i="0" u="none" strike="noStrike" cap="none" dirty="0">
                <a:solidFill>
                  <a:srgbClr val="FFFFFF"/>
                </a:solidFill>
                <a:latin typeface="Arial"/>
                <a:ea typeface="Arial"/>
                <a:cs typeface="Arial"/>
                <a:sym typeface="Arial"/>
              </a:rPr>
              <a:t>2008 Jul 78 (1) 42-51. </a:t>
            </a:r>
            <a:endParaRPr lang="en-US" sz="2400" dirty="0"/>
          </a:p>
          <a:p>
            <a:pPr marL="0" lvl="0" indent="0" algn="l" rtl="0">
              <a:lnSpc>
                <a:spcPct val="95000"/>
              </a:lnSpc>
              <a:spcBef>
                <a:spcPts val="0"/>
              </a:spcBef>
              <a:spcAft>
                <a:spcPts val="0"/>
              </a:spcAft>
              <a:buNone/>
            </a:pPr>
            <a:endParaRPr lang="en-US" sz="2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8280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Although providers universally report that they (or their staff) are available to answer contraceptive use questions phoned in by their patients, this is not the perception of all women. Six percent feel that they cannot call their provider with questions, and these women are more likely than those who feel otherwise to have a gap in method use while they are at risk.</a:t>
            </a:r>
            <a:endParaRPr lang="en-US" sz="2400"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endParaRPr lang="en-US" sz="2400" dirty="0">
              <a:solidFill>
                <a:srgbClr val="000000"/>
              </a:solidFill>
              <a:latin typeface="Arial"/>
              <a:ea typeface="Arial"/>
              <a:cs typeface="Arial"/>
              <a:sym typeface="Arial"/>
            </a:endParaRPr>
          </a:p>
          <a:p>
            <a:pPr marL="0" marR="0" lvl="0" indent="0" algn="l" rtl="0">
              <a:lnSpc>
                <a:spcPct val="95000"/>
              </a:lnSpc>
              <a:spcBef>
                <a:spcPts val="0"/>
              </a:spcBef>
              <a:spcAft>
                <a:spcPts val="0"/>
              </a:spcAft>
              <a:buClr>
                <a:srgbClr val="000000"/>
              </a:buClr>
              <a:buSzPts val="1600"/>
              <a:buFont typeface="Arial"/>
              <a:buNone/>
            </a:pPr>
            <a:r>
              <a:rPr lang="en-US" sz="2400" dirty="0">
                <a:solidFill>
                  <a:srgbClr val="000000"/>
                </a:solidFill>
                <a:latin typeface="Arial"/>
                <a:ea typeface="Arial"/>
                <a:cs typeface="Arial"/>
                <a:sym typeface="Arial"/>
              </a:rPr>
              <a:t>Reference: </a:t>
            </a:r>
            <a:r>
              <a:rPr lang="en-US" sz="2400" b="0" i="0" u="none" strike="noStrike" cap="none" dirty="0">
                <a:solidFill>
                  <a:srgbClr val="FFFFFF"/>
                </a:solidFill>
                <a:latin typeface="Arial"/>
                <a:ea typeface="Arial"/>
                <a:cs typeface="Arial"/>
                <a:sym typeface="Arial"/>
              </a:rPr>
              <a:t>Landry, David. Public and private providers involvement in improving their patients contraceptive use</a:t>
            </a:r>
            <a:r>
              <a:rPr lang="en-US" sz="2400" b="0" i="1" u="none" strike="noStrike" cap="none" dirty="0">
                <a:solidFill>
                  <a:srgbClr val="FFFFFF"/>
                </a:solidFill>
                <a:latin typeface="Arial"/>
                <a:ea typeface="Arial"/>
                <a:cs typeface="Arial"/>
                <a:sym typeface="Arial"/>
              </a:rPr>
              <a:t> Contraception </a:t>
            </a:r>
            <a:r>
              <a:rPr lang="en-US" sz="2400" b="0" i="0" u="none" strike="noStrike" cap="none" dirty="0">
                <a:solidFill>
                  <a:srgbClr val="FFFFFF"/>
                </a:solidFill>
                <a:latin typeface="Arial"/>
                <a:ea typeface="Arial"/>
                <a:cs typeface="Arial"/>
                <a:sym typeface="Arial"/>
              </a:rPr>
              <a:t>2008 Jul 78 (1) 42-51. </a:t>
            </a:r>
            <a:endParaRPr lang="en-US" sz="2400" dirty="0"/>
          </a:p>
        </p:txBody>
      </p:sp>
    </p:spTree>
    <p:extLst>
      <p:ext uri="{BB962C8B-B14F-4D97-AF65-F5344CB8AC3E}">
        <p14:creationId xmlns:p14="http://schemas.microsoft.com/office/powerpoint/2010/main" val="1210160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95000"/>
              </a:lnSpc>
              <a:spcBef>
                <a:spcPts val="0"/>
              </a:spcBef>
              <a:spcAft>
                <a:spcPts val="0"/>
              </a:spcAft>
              <a:buClr>
                <a:srgbClr val="000000"/>
              </a:buClr>
              <a:buSzPts val="1200"/>
              <a:buFont typeface="Arial"/>
              <a:buNone/>
            </a:pPr>
            <a:r>
              <a:rPr lang="en-US" sz="2400" dirty="0">
                <a:solidFill>
                  <a:srgbClr val="000000"/>
                </a:solidFill>
                <a:latin typeface="Arial"/>
                <a:ea typeface="Arial"/>
                <a:cs typeface="Arial"/>
                <a:sym typeface="Arial"/>
              </a:rPr>
              <a:t>Ask about contraceptive or preconception needs at all types of office visits: including asking male patients</a:t>
            </a:r>
            <a:endParaRPr lang="en-US" dirty="0"/>
          </a:p>
          <a:p>
            <a:pPr marL="0" marR="0" lvl="0" indent="0" algn="l" rtl="0">
              <a:lnSpc>
                <a:spcPct val="95000"/>
              </a:lnSpc>
              <a:spcBef>
                <a:spcPts val="0"/>
              </a:spcBef>
              <a:spcAft>
                <a:spcPts val="0"/>
              </a:spcAft>
              <a:buClr>
                <a:srgbClr val="000000"/>
              </a:buClr>
              <a:buSzPts val="1200"/>
              <a:buFont typeface="Arial"/>
              <a:buNone/>
            </a:pPr>
            <a:r>
              <a:rPr lang="en-US" sz="2400" dirty="0">
                <a:solidFill>
                  <a:srgbClr val="000000"/>
                </a:solidFill>
                <a:latin typeface="Arial"/>
                <a:ea typeface="Arial"/>
                <a:cs typeface="Arial"/>
                <a:sym typeface="Arial"/>
              </a:rPr>
              <a:t>Provide patient-centered options counseling, using balanced information and avoiding coercion</a:t>
            </a:r>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Break the link between contraception and Pap smears</a:t>
            </a: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Break down barriers to same-day initiation of contraception</a:t>
            </a: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Write 90-day prescriptions with 3 refills if possible: always write for 1-year supply</a:t>
            </a: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Dispense contraceptives if possible</a:t>
            </a:r>
            <a:endParaRPr lang="en-US" dirty="0"/>
          </a:p>
          <a:p>
            <a:pPr marL="0" lvl="0" indent="0" algn="l" rtl="0">
              <a:spcBef>
                <a:spcPts val="360"/>
              </a:spcBef>
              <a:spcAft>
                <a:spcPts val="0"/>
              </a:spcAft>
              <a:buNone/>
            </a:pPr>
            <a:r>
              <a:rPr lang="en-US" dirty="0"/>
              <a:t>Use </a:t>
            </a:r>
            <a:r>
              <a:rPr lang="en-US" dirty="0" err="1"/>
              <a:t>Quickstart</a:t>
            </a:r>
            <a:r>
              <a:rPr lang="en-US" dirty="0"/>
              <a:t> methods</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Photo: Contraception by </a:t>
            </a:r>
            <a:r>
              <a:rPr lang="en-US" dirty="0" err="1"/>
              <a:t>Wichai</a:t>
            </a:r>
            <a:r>
              <a:rPr lang="en-US" dirty="0"/>
              <a:t> Wi from the Noun Project</a:t>
            </a:r>
          </a:p>
          <a:p>
            <a:endParaRPr lang="en-US" dirty="0"/>
          </a:p>
        </p:txBody>
      </p:sp>
    </p:spTree>
    <p:extLst>
      <p:ext uri="{BB962C8B-B14F-4D97-AF65-F5344CB8AC3E}">
        <p14:creationId xmlns:p14="http://schemas.microsoft.com/office/powerpoint/2010/main" val="1674492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u="sng" dirty="0">
                <a:effectLst/>
                <a:latin typeface="+mn-lt"/>
                <a:ea typeface="+mn-ea"/>
                <a:cs typeface="+mn-cs"/>
                <a:sym typeface="Calibri"/>
                <a:hlinkClick r:id="rId3"/>
              </a:rPr>
              <a:t>Contraceptive Pearls</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4"/>
              </a:rPr>
              <a:t>Contraceptive Pearls Sign-up</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5"/>
              </a:rPr>
              <a:t>Copper IUD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6"/>
              </a:rPr>
              <a:t>Depo-Provera Sub-Q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7"/>
              </a:rPr>
              <a:t>Emergency Contraception Pill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8"/>
              </a:rPr>
              <a:t>IUD Fact Sheet</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9"/>
              </a:rPr>
              <a:t>Medical Eligibility Criteria for Initiating Contraception</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0"/>
              </a:rPr>
              <a:t>Patch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1"/>
              </a:rPr>
              <a:t>Pill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2"/>
              </a:rPr>
              <a:t>Progestin Implant Fact Sheet</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3"/>
              </a:rPr>
              <a:t>Progestin Implant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4"/>
              </a:rPr>
              <a:t>Progestin IUD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5"/>
              </a:rPr>
              <a:t>Progestin-Only Pill (Mini-Pill)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6"/>
              </a:rPr>
              <a:t>Quick Start Algorithm</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7"/>
              </a:rPr>
              <a:t>Ring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8"/>
              </a:rPr>
              <a:t>The Shot (Depo Provera) User Guide</a:t>
            </a:r>
            <a:br>
              <a:rPr lang="en-US" sz="2400" dirty="0">
                <a:effectLst/>
                <a:latin typeface="+mn-lt"/>
                <a:ea typeface="+mn-ea"/>
                <a:cs typeface="+mn-cs"/>
                <a:sym typeface="Calibri"/>
              </a:rPr>
            </a:br>
            <a:r>
              <a:rPr lang="en-US" sz="2400" u="sng" dirty="0">
                <a:effectLst/>
                <a:latin typeface="+mn-lt"/>
                <a:ea typeface="+mn-ea"/>
                <a:cs typeface="+mn-cs"/>
                <a:sym typeface="Calibri"/>
                <a:hlinkClick r:id="rId19"/>
              </a:rPr>
              <a:t>Your Birth Control Choices Fact Sheet</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843548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e5e0c83c8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e5e0c83c84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Educating patients on safety is part of making sure they can make the best decisions about their reproductive choices. </a:t>
            </a:r>
          </a:p>
          <a:p>
            <a:pPr marL="0" lvl="0" indent="0" algn="l" rtl="0">
              <a:lnSpc>
                <a:spcPct val="85000"/>
              </a:lnSpc>
              <a:spcBef>
                <a:spcPts val="0"/>
              </a:spcBef>
              <a:spcAft>
                <a:spcPts val="0"/>
              </a:spcAft>
              <a:buClr>
                <a:schemeClr val="dk1"/>
              </a:buClr>
              <a:buSzPts val="1100"/>
              <a:buFont typeface="Arial"/>
              <a:buNone/>
            </a:pPr>
            <a:endParaRPr lang="en-US" sz="2400" dirty="0">
              <a:latin typeface="Arial"/>
              <a:ea typeface="Arial"/>
              <a:cs typeface="Arial"/>
              <a:sym typeface="Arial"/>
            </a:endParaRPr>
          </a:p>
          <a:p>
            <a:pPr marL="0" lvl="0" indent="0" algn="l" rtl="0">
              <a:lnSpc>
                <a:spcPct val="85000"/>
              </a:lnSpc>
              <a:spcBef>
                <a:spcPts val="0"/>
              </a:spcBef>
              <a:spcAft>
                <a:spcPts val="0"/>
              </a:spcAft>
              <a:buClr>
                <a:schemeClr val="dk1"/>
              </a:buClr>
              <a:buSzPts val="1100"/>
              <a:buFont typeface="Arial"/>
              <a:buNone/>
            </a:pPr>
            <a:endParaRPr lang="en-US" sz="2400" dirty="0">
              <a:latin typeface="Arial"/>
              <a:ea typeface="Arial"/>
              <a:cs typeface="Arial"/>
              <a:sym typeface="Arial"/>
            </a:endParaRPr>
          </a:p>
          <a:p>
            <a:pPr marL="0" lvl="0" indent="0" algn="l" rtl="0">
              <a:lnSpc>
                <a:spcPct val="85000"/>
              </a:lnSpc>
              <a:spcBef>
                <a:spcPts val="0"/>
              </a:spcBef>
              <a:spcAft>
                <a:spcPts val="0"/>
              </a:spcAft>
              <a:buClr>
                <a:schemeClr val="dk1"/>
              </a:buClr>
              <a:buSzPts val="1100"/>
              <a:buFont typeface="Arial"/>
              <a:buNone/>
            </a:pPr>
            <a:r>
              <a:rPr lang="en-US" sz="2400" dirty="0">
                <a:latin typeface="Arial"/>
                <a:ea typeface="Arial"/>
                <a:cs typeface="Arial"/>
                <a:sym typeface="Arial"/>
              </a:rPr>
              <a:t>The true goal for us shouldn’t be reducing unintended pregnancy, it should be enhancing reproductive autonomy - that people themselves have the power to decide and control contraceptive use, pregnancy, and childbearing. </a:t>
            </a:r>
          </a:p>
          <a:p>
            <a:pPr marL="0" lvl="0" indent="0" algn="l" rtl="0">
              <a:lnSpc>
                <a:spcPct val="115000"/>
              </a:lnSpc>
              <a:spcBef>
                <a:spcPts val="0"/>
              </a:spcBef>
              <a:spcAft>
                <a:spcPts val="0"/>
              </a:spcAft>
              <a:buClr>
                <a:schemeClr val="dk1"/>
              </a:buClr>
              <a:buSzPts val="1100"/>
              <a:buFont typeface="Arial"/>
              <a:buNone/>
            </a:pPr>
            <a:endParaRPr lang="en-US"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400" dirty="0">
                <a:latin typeface="Arial"/>
                <a:ea typeface="Arial"/>
                <a:cs typeface="Arial"/>
                <a:sym typeface="Arial"/>
              </a:rPr>
              <a:t>In the past and present, LARC methods have often been over-promoted among communities that are BIPOC, low-income, and have lower education, as well as for adolescents and so-called “high-risk” populations. This over-emphasis on LARC and pregnancy prevention in these communities undermines reproductive autonomy and perpetuates inequities in who gets to have quality, dignified, and patient-centered care.</a:t>
            </a:r>
          </a:p>
          <a:p>
            <a:pPr marL="0" lvl="0" indent="0" algn="l" rtl="0">
              <a:lnSpc>
                <a:spcPct val="115000"/>
              </a:lnSpc>
              <a:spcBef>
                <a:spcPts val="0"/>
              </a:spcBef>
              <a:spcAft>
                <a:spcPts val="0"/>
              </a:spcAft>
              <a:buClr>
                <a:schemeClr val="dk1"/>
              </a:buClr>
              <a:buSzPts val="1100"/>
              <a:buFont typeface="Arial"/>
              <a:buNone/>
            </a:pPr>
            <a:endParaRPr lang="en-US"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400" dirty="0">
                <a:latin typeface="Arial"/>
                <a:ea typeface="Arial"/>
                <a:cs typeface="Arial"/>
                <a:sym typeface="Arial"/>
              </a:rPr>
              <a:t>Patient-centered contraceptive counseling for all people can enhance reproductive autonomy and prevent coercion by supporting patients with information and counseling to help them make the best decision for their health and unique circumstances. </a:t>
            </a:r>
          </a:p>
          <a:p>
            <a:pPr marL="0" lvl="0" indent="0" algn="l" rtl="0">
              <a:spcBef>
                <a:spcPts val="360"/>
              </a:spcBef>
              <a:spcAft>
                <a:spcPts val="0"/>
              </a:spcAft>
              <a:buNone/>
            </a:pPr>
            <a:endParaRPr lang="en-US" dirty="0"/>
          </a:p>
          <a:p>
            <a:pPr marL="0" lvl="0" indent="0" algn="l" rtl="0">
              <a:lnSpc>
                <a:spcPct val="115000"/>
              </a:lnSpc>
              <a:spcBef>
                <a:spcPts val="360"/>
              </a:spcBef>
              <a:spcAft>
                <a:spcPts val="0"/>
              </a:spcAft>
              <a:buClr>
                <a:schemeClr val="dk1"/>
              </a:buClr>
              <a:buSzPts val="1100"/>
              <a:buFont typeface="Arial"/>
              <a:buNone/>
            </a:pPr>
            <a:r>
              <a:rPr lang="en-US" dirty="0"/>
              <a:t>Summary of key principles from the LARC Statement of Principles</a:t>
            </a:r>
          </a:p>
          <a:p>
            <a:pPr marL="0" lvl="0" indent="0" algn="l" rtl="0">
              <a:lnSpc>
                <a:spcPct val="115000"/>
              </a:lnSpc>
              <a:spcBef>
                <a:spcPts val="360"/>
              </a:spcBef>
              <a:spcAft>
                <a:spcPts val="0"/>
              </a:spcAft>
              <a:buClr>
                <a:schemeClr val="dk1"/>
              </a:buClr>
              <a:buSzPts val="1100"/>
              <a:buFont typeface="Arial"/>
              <a:buNone/>
            </a:pPr>
            <a:r>
              <a:rPr lang="en-US" dirty="0">
                <a:latin typeface="Arial"/>
                <a:ea typeface="Arial"/>
                <a:cs typeface="Arial"/>
                <a:sym typeface="Arial"/>
              </a:rPr>
              <a:t>-</a:t>
            </a:r>
            <a:r>
              <a:rPr lang="en-US" dirty="0"/>
              <a:t>Rather than emphasize “effectiveness above all”, offer counseling based on the person’s needs, preferences, and experiences so that they have enough information to make the best decision about their birth control method</a:t>
            </a:r>
          </a:p>
          <a:p>
            <a:pPr marL="0" lvl="0" indent="0" algn="l" rtl="0">
              <a:lnSpc>
                <a:spcPct val="115000"/>
              </a:lnSpc>
              <a:spcBef>
                <a:spcPts val="360"/>
              </a:spcBef>
              <a:spcAft>
                <a:spcPts val="0"/>
              </a:spcAft>
              <a:buClr>
                <a:schemeClr val="dk1"/>
              </a:buClr>
              <a:buSzPts val="1100"/>
              <a:buFont typeface="Arial"/>
              <a:buNone/>
            </a:pPr>
            <a:r>
              <a:rPr lang="en-US" dirty="0">
                <a:latin typeface="Arial"/>
                <a:ea typeface="Arial"/>
                <a:cs typeface="Arial"/>
                <a:sym typeface="Arial"/>
              </a:rPr>
              <a:t>-</a:t>
            </a:r>
            <a:r>
              <a:rPr lang="en-US" dirty="0"/>
              <a:t>Acknowledge the complex history of LARC provision and ensure counseling is provided in a consistent, respectful manner that neither denies access nor coerces anyone into using a specific method</a:t>
            </a:r>
          </a:p>
          <a:p>
            <a:pPr marL="0" lvl="0" indent="0" algn="l" rtl="0">
              <a:lnSpc>
                <a:spcPct val="115000"/>
              </a:lnSpc>
              <a:spcBef>
                <a:spcPts val="360"/>
              </a:spcBef>
              <a:spcAft>
                <a:spcPts val="0"/>
              </a:spcAft>
              <a:buClr>
                <a:schemeClr val="dk1"/>
              </a:buClr>
              <a:buSzPts val="1100"/>
              <a:buFont typeface="Arial"/>
              <a:buNone/>
            </a:pPr>
            <a:r>
              <a:rPr lang="en-US" dirty="0">
                <a:latin typeface="Arial"/>
                <a:ea typeface="Arial"/>
                <a:cs typeface="Arial"/>
                <a:sym typeface="Arial"/>
              </a:rPr>
              <a:t>-</a:t>
            </a:r>
            <a:r>
              <a:rPr lang="en-US" dirty="0"/>
              <a:t>Provide comprehensive, scientifically accurate information about the full range of methods in a medically ethical and culturally competent manner so that each person is supported in identifying the method that best meets their needs</a:t>
            </a:r>
          </a:p>
          <a:p>
            <a:pPr marL="0" lvl="0" indent="0" algn="l" rtl="0">
              <a:lnSpc>
                <a:spcPct val="115000"/>
              </a:lnSpc>
              <a:spcBef>
                <a:spcPts val="360"/>
              </a:spcBef>
              <a:spcAft>
                <a:spcPts val="0"/>
              </a:spcAft>
              <a:buClr>
                <a:schemeClr val="dk1"/>
              </a:buClr>
              <a:buSzPts val="1100"/>
              <a:buFont typeface="Arial"/>
              <a:buNone/>
            </a:pPr>
            <a:r>
              <a:rPr lang="en-US" dirty="0">
                <a:latin typeface="Arial"/>
                <a:ea typeface="Arial"/>
                <a:cs typeface="Arial"/>
                <a:sym typeface="Arial"/>
              </a:rPr>
              <a:t>-</a:t>
            </a:r>
            <a:r>
              <a:rPr lang="en-US" dirty="0"/>
              <a:t>The decision to stop using LARC should be made by each individual with support from their clinician without judgement or obstacles</a:t>
            </a:r>
          </a:p>
          <a:p>
            <a:pPr marL="0" lvl="0" indent="0" algn="l" rtl="0">
              <a:spcBef>
                <a:spcPts val="360"/>
              </a:spcBef>
              <a:spcAft>
                <a:spcPts val="0"/>
              </a:spcAft>
              <a:buNone/>
            </a:pPr>
            <a:endParaRPr lang="en-US" dirty="0"/>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Sources: </a:t>
            </a:r>
          </a:p>
          <a:p>
            <a:pPr marL="0" lvl="0" indent="0" algn="l" rtl="0">
              <a:spcBef>
                <a:spcPts val="360"/>
              </a:spcBef>
              <a:spcAft>
                <a:spcPts val="0"/>
              </a:spcAft>
              <a:buNone/>
            </a:pPr>
            <a:r>
              <a:rPr lang="en-US" dirty="0"/>
              <a:t>1. Sister Song &amp; National Women’s Health Network. Long-Acting Reversible Contraception Statement of Principles. </a:t>
            </a:r>
            <a:r>
              <a:rPr lang="en-US" u="sng" dirty="0">
                <a:solidFill>
                  <a:schemeClr val="hlink"/>
                </a:solidFill>
                <a:hlinkClick r:id="rId3"/>
              </a:rPr>
              <a:t>https://www.nwhn.org/wp-content/uploads/2017/02/LARCStatementofPrinciples.pdf</a:t>
            </a:r>
            <a:endParaRPr lang="en-US" dirty="0"/>
          </a:p>
          <a:p>
            <a:pPr marL="0" lvl="0" indent="0" algn="l" rtl="0">
              <a:spcBef>
                <a:spcPts val="360"/>
              </a:spcBef>
              <a:spcAft>
                <a:spcPts val="0"/>
              </a:spcAft>
              <a:buNone/>
            </a:pPr>
            <a:r>
              <a:rPr lang="en-US" dirty="0"/>
              <a:t>2. Gomez AM, Fuentes L, Allina A. Women or LARC first? Reproductive autonomy and the promotion of long-acting reversible contraceptive methods. </a:t>
            </a:r>
            <a:r>
              <a:rPr lang="en-US" dirty="0" err="1"/>
              <a:t>Perspect</a:t>
            </a:r>
            <a:r>
              <a:rPr lang="en-US" dirty="0"/>
              <a:t> Sex </a:t>
            </a:r>
            <a:r>
              <a:rPr lang="en-US" dirty="0" err="1"/>
              <a:t>Reprod</a:t>
            </a:r>
            <a:r>
              <a:rPr lang="en-US" dirty="0"/>
              <a:t> Health. 2014;46(3):171-175. doi:10.1363/46e1614</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Photo: Group Of Protestors With Their Fists Raised Up In The Air by Jacob Lund Photography from </a:t>
            </a:r>
            <a:r>
              <a:rPr lang="en-US" dirty="0" err="1"/>
              <a:t>NounProject.com</a:t>
            </a:r>
            <a:endParaRPr lang="en-US" dirty="0"/>
          </a:p>
          <a:p>
            <a:pPr marL="0" lvl="0" indent="0" algn="l" rtl="0">
              <a:spcBef>
                <a:spcPts val="360"/>
              </a:spcBef>
              <a:spcAft>
                <a:spcPts val="0"/>
              </a:spcAft>
              <a:buNone/>
            </a:pPr>
            <a:endParaRPr lang="en-US" dirty="0"/>
          </a:p>
        </p:txBody>
      </p:sp>
      <p:sp>
        <p:nvSpPr>
          <p:cNvPr id="119" name="Google Shape;119;ge5e0c83c84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2400" dirty="0">
                <a:effectLst/>
                <a:latin typeface="+mn-lt"/>
                <a:ea typeface="+mn-ea"/>
                <a:cs typeface="+mn-cs"/>
                <a:sym typeface="Calibri"/>
              </a:rPr>
              <a:t>ACOG Committee Opinion. Number 602, June 2014, reaffirmed 2016</a:t>
            </a:r>
          </a:p>
          <a:p>
            <a:pPr lvl="0"/>
            <a:r>
              <a:rPr lang="en-US" sz="2400" dirty="0">
                <a:effectLst/>
                <a:latin typeface="+mn-lt"/>
                <a:ea typeface="+mn-ea"/>
                <a:cs typeface="+mn-cs"/>
                <a:sym typeface="Calibri"/>
              </a:rPr>
              <a:t>Andersson K, </a:t>
            </a:r>
            <a:r>
              <a:rPr lang="en-US" sz="2400" dirty="0" err="1">
                <a:effectLst/>
                <a:latin typeface="+mn-lt"/>
                <a:ea typeface="+mn-ea"/>
                <a:cs typeface="+mn-cs"/>
                <a:sym typeface="Calibri"/>
              </a:rPr>
              <a:t>Odlind</a:t>
            </a:r>
            <a:r>
              <a:rPr lang="en-US" sz="2400" dirty="0">
                <a:effectLst/>
                <a:latin typeface="+mn-lt"/>
                <a:ea typeface="+mn-ea"/>
                <a:cs typeface="+mn-cs"/>
                <a:sym typeface="Calibri"/>
              </a:rPr>
              <a:t> V, </a:t>
            </a:r>
            <a:r>
              <a:rPr lang="en-US" sz="2400" dirty="0" err="1">
                <a:effectLst/>
                <a:latin typeface="+mn-lt"/>
                <a:ea typeface="+mn-ea"/>
                <a:cs typeface="+mn-cs"/>
                <a:sym typeface="Calibri"/>
              </a:rPr>
              <a:t>Rybo</a:t>
            </a:r>
            <a:r>
              <a:rPr lang="en-US" sz="2400" dirty="0">
                <a:effectLst/>
                <a:latin typeface="+mn-lt"/>
                <a:ea typeface="+mn-ea"/>
                <a:cs typeface="+mn-cs"/>
                <a:sym typeface="Calibri"/>
              </a:rPr>
              <a:t> G. Levonorgestrel-releasing and copper-releasing (Nova T) IUDs during five years of use: a randomized comparative trial. </a:t>
            </a:r>
            <a:r>
              <a:rPr lang="en-US" sz="2400" i="1" dirty="0">
                <a:effectLst/>
                <a:latin typeface="+mn-lt"/>
                <a:ea typeface="+mn-ea"/>
                <a:cs typeface="+mn-cs"/>
                <a:sym typeface="Calibri"/>
              </a:rPr>
              <a:t>Contraception</a:t>
            </a:r>
            <a:r>
              <a:rPr lang="en-US" sz="2400" dirty="0">
                <a:effectLst/>
                <a:latin typeface="+mn-lt"/>
                <a:ea typeface="+mn-ea"/>
                <a:cs typeface="+mn-cs"/>
                <a:sym typeface="Calibri"/>
              </a:rPr>
              <a:t>. 1994 Jan;49(1):56-72. </a:t>
            </a:r>
          </a:p>
          <a:p>
            <a:pPr lvl="0"/>
            <a:r>
              <a:rPr lang="en-US" sz="2400" dirty="0">
                <a:effectLst/>
                <a:latin typeface="+mn-lt"/>
                <a:ea typeface="+mn-ea"/>
                <a:cs typeface="+mn-cs"/>
                <a:sym typeface="Calibri"/>
              </a:rPr>
              <a:t>Bissel et al. Supplying emergency contraception via community pharmacies in the UK: reflections on the experiences of users and providers. </a:t>
            </a:r>
            <a:r>
              <a:rPr lang="en-US" sz="2400" i="1" dirty="0">
                <a:effectLst/>
                <a:latin typeface="+mn-lt"/>
                <a:ea typeface="+mn-ea"/>
                <a:cs typeface="+mn-cs"/>
                <a:sym typeface="Calibri"/>
              </a:rPr>
              <a:t>Soc Sci Med.</a:t>
            </a:r>
            <a:r>
              <a:rPr lang="en-US" sz="2400" dirty="0">
                <a:effectLst/>
                <a:latin typeface="+mn-lt"/>
                <a:ea typeface="+mn-ea"/>
                <a:cs typeface="+mn-cs"/>
                <a:sym typeface="Calibri"/>
              </a:rPr>
              <a:t>2003;57:2367-2378.</a:t>
            </a:r>
          </a:p>
          <a:p>
            <a:pPr lvl="0"/>
            <a:r>
              <a:rPr lang="en-US" sz="2400" dirty="0">
                <a:effectLst/>
                <a:latin typeface="+mn-lt"/>
                <a:ea typeface="+mn-ea"/>
                <a:cs typeface="+mn-cs"/>
                <a:sym typeface="Calibri"/>
              </a:rPr>
              <a:t>Blakemore E. The First Birth Control Pill Used Puerto Rican Women as Guinea Pigs. </a:t>
            </a:r>
            <a:r>
              <a:rPr lang="en-US" sz="2400" dirty="0" err="1">
                <a:effectLst/>
                <a:latin typeface="+mn-lt"/>
                <a:ea typeface="+mn-ea"/>
                <a:cs typeface="+mn-cs"/>
                <a:sym typeface="Calibri"/>
              </a:rPr>
              <a:t>History.com</a:t>
            </a:r>
            <a:r>
              <a:rPr lang="en-US" sz="2400" dirty="0">
                <a:effectLst/>
                <a:latin typeface="+mn-lt"/>
                <a:ea typeface="+mn-ea"/>
                <a:cs typeface="+mn-cs"/>
                <a:sym typeface="Calibri"/>
              </a:rPr>
              <a:t>. https://</a:t>
            </a:r>
            <a:r>
              <a:rPr lang="en-US" sz="2400" dirty="0" err="1">
                <a:effectLst/>
                <a:latin typeface="+mn-lt"/>
                <a:ea typeface="+mn-ea"/>
                <a:cs typeface="+mn-cs"/>
                <a:sym typeface="Calibri"/>
              </a:rPr>
              <a:t>www.history.com</a:t>
            </a:r>
            <a:r>
              <a:rPr lang="en-US" sz="2400" dirty="0">
                <a:effectLst/>
                <a:latin typeface="+mn-lt"/>
                <a:ea typeface="+mn-ea"/>
                <a:cs typeface="+mn-cs"/>
                <a:sym typeface="Calibri"/>
              </a:rPr>
              <a:t>/news/birth-control-pill-history-</a:t>
            </a:r>
            <a:r>
              <a:rPr lang="en-US" sz="2400" dirty="0" err="1">
                <a:effectLst/>
                <a:latin typeface="+mn-lt"/>
                <a:ea typeface="+mn-ea"/>
                <a:cs typeface="+mn-cs"/>
                <a:sym typeface="Calibri"/>
              </a:rPr>
              <a:t>puerto</a:t>
            </a:r>
            <a:r>
              <a:rPr lang="en-US" sz="2400" dirty="0">
                <a:effectLst/>
                <a:latin typeface="+mn-lt"/>
                <a:ea typeface="+mn-ea"/>
                <a:cs typeface="+mn-cs"/>
                <a:sym typeface="Calibri"/>
              </a:rPr>
              <a:t>-</a:t>
            </a:r>
            <a:r>
              <a:rPr lang="en-US" sz="2400" dirty="0" err="1">
                <a:effectLst/>
                <a:latin typeface="+mn-lt"/>
                <a:ea typeface="+mn-ea"/>
                <a:cs typeface="+mn-cs"/>
                <a:sym typeface="Calibri"/>
              </a:rPr>
              <a:t>rico-enovid</a:t>
            </a:r>
            <a:r>
              <a:rPr lang="en-US" sz="2400" dirty="0">
                <a:effectLst/>
                <a:latin typeface="+mn-lt"/>
                <a:ea typeface="+mn-ea"/>
                <a:cs typeface="+mn-cs"/>
                <a:sym typeface="Calibri"/>
              </a:rPr>
              <a:t>. Published May 9, 2018. Accessed October 1, 2021</a:t>
            </a:r>
          </a:p>
          <a:p>
            <a:pPr lvl="0"/>
            <a:r>
              <a:rPr lang="en-US" sz="2400" dirty="0">
                <a:effectLst/>
                <a:latin typeface="+mn-lt"/>
                <a:ea typeface="+mn-ea"/>
                <a:cs typeface="+mn-cs"/>
                <a:sym typeface="Calibri"/>
              </a:rPr>
              <a:t>Centers for Disease Control and Prevention. (2021, May 20). </a:t>
            </a:r>
            <a:r>
              <a:rPr lang="en-US" sz="2400" i="1" dirty="0">
                <a:effectLst/>
                <a:latin typeface="+mn-lt"/>
                <a:ea typeface="+mn-ea"/>
                <a:cs typeface="+mn-cs"/>
                <a:sym typeface="Calibri"/>
              </a:rPr>
              <a:t>US Medical Eligibility Criteria (US MEC) for contraceptive use, 2016</a:t>
            </a:r>
            <a:r>
              <a:rPr lang="en-US" sz="2400" dirty="0">
                <a:effectLst/>
                <a:latin typeface="+mn-lt"/>
                <a:ea typeface="+mn-ea"/>
                <a:cs typeface="+mn-cs"/>
                <a:sym typeface="Calibri"/>
              </a:rPr>
              <a:t>. Centers for Disease Control and Prevention. Retrieved November 22, 2021, from https://</a:t>
            </a:r>
            <a:r>
              <a:rPr lang="en-US" sz="2400" dirty="0" err="1">
                <a:effectLst/>
                <a:latin typeface="+mn-lt"/>
                <a:ea typeface="+mn-ea"/>
                <a:cs typeface="+mn-cs"/>
                <a:sym typeface="Calibri"/>
              </a:rPr>
              <a:t>www.cdc.gov</a:t>
            </a:r>
            <a:r>
              <a:rPr lang="en-US" sz="2400" dirty="0">
                <a:effectLst/>
                <a:latin typeface="+mn-lt"/>
                <a:ea typeface="+mn-ea"/>
                <a:cs typeface="+mn-cs"/>
                <a:sym typeface="Calibri"/>
              </a:rPr>
              <a:t>/</a:t>
            </a:r>
            <a:r>
              <a:rPr lang="en-US" sz="2400" dirty="0" err="1">
                <a:effectLst/>
                <a:latin typeface="+mn-lt"/>
                <a:ea typeface="+mn-ea"/>
                <a:cs typeface="+mn-cs"/>
                <a:sym typeface="Calibri"/>
              </a:rPr>
              <a:t>reproductivehealth</a:t>
            </a:r>
            <a:r>
              <a:rPr lang="en-US" sz="2400" dirty="0">
                <a:effectLst/>
                <a:latin typeface="+mn-lt"/>
                <a:ea typeface="+mn-ea"/>
                <a:cs typeface="+mn-cs"/>
                <a:sym typeface="Calibri"/>
              </a:rPr>
              <a:t>/contraception/</a:t>
            </a:r>
            <a:r>
              <a:rPr lang="en-US" sz="2400" dirty="0" err="1">
                <a:effectLst/>
                <a:latin typeface="+mn-lt"/>
                <a:ea typeface="+mn-ea"/>
                <a:cs typeface="+mn-cs"/>
                <a:sym typeface="Calibri"/>
              </a:rPr>
              <a:t>mmwr</a:t>
            </a:r>
            <a:r>
              <a:rPr lang="en-US" sz="2400" dirty="0">
                <a:effectLst/>
                <a:latin typeface="+mn-lt"/>
                <a:ea typeface="+mn-ea"/>
                <a:cs typeface="+mn-cs"/>
                <a:sym typeface="Calibri"/>
              </a:rPr>
              <a:t>/</a:t>
            </a:r>
            <a:r>
              <a:rPr lang="en-US" sz="2400" dirty="0" err="1">
                <a:effectLst/>
                <a:latin typeface="+mn-lt"/>
                <a:ea typeface="+mn-ea"/>
                <a:cs typeface="+mn-cs"/>
                <a:sym typeface="Calibri"/>
              </a:rPr>
              <a:t>mec</a:t>
            </a:r>
            <a:r>
              <a:rPr lang="en-US" sz="2400" dirty="0">
                <a:effectLst/>
                <a:latin typeface="+mn-lt"/>
                <a:ea typeface="+mn-ea"/>
                <a:cs typeface="+mn-cs"/>
                <a:sym typeface="Calibri"/>
              </a:rPr>
              <a:t>/</a:t>
            </a:r>
            <a:r>
              <a:rPr lang="en-US" sz="2400" dirty="0" err="1">
                <a:effectLst/>
                <a:latin typeface="+mn-lt"/>
                <a:ea typeface="+mn-ea"/>
                <a:cs typeface="+mn-cs"/>
                <a:sym typeface="Calibri"/>
              </a:rPr>
              <a:t>summary.html</a:t>
            </a:r>
            <a:r>
              <a:rPr lang="en-US" sz="2400" dirty="0">
                <a:effectLst/>
                <a:latin typeface="+mn-lt"/>
                <a:ea typeface="+mn-ea"/>
                <a:cs typeface="+mn-cs"/>
                <a:sym typeface="Calibri"/>
              </a:rPr>
              <a:t>. </a:t>
            </a:r>
          </a:p>
          <a:p>
            <a:pPr lvl="0"/>
            <a:r>
              <a:rPr lang="en-US" sz="2400" dirty="0" err="1">
                <a:effectLst/>
                <a:latin typeface="+mn-lt"/>
                <a:ea typeface="+mn-ea"/>
                <a:cs typeface="+mn-cs"/>
                <a:sym typeface="Calibri"/>
              </a:rPr>
              <a:t>Chiou</a:t>
            </a:r>
            <a:r>
              <a:rPr lang="en-US" sz="2400" dirty="0">
                <a:effectLst/>
                <a:latin typeface="+mn-lt"/>
                <a:ea typeface="+mn-ea"/>
                <a:cs typeface="+mn-cs"/>
                <a:sym typeface="Calibri"/>
              </a:rPr>
              <a:t> CF, Trussell J, Reyes E, Knight K, Wallace J, </a:t>
            </a:r>
            <a:r>
              <a:rPr lang="en-US" sz="2400" dirty="0" err="1">
                <a:effectLst/>
                <a:latin typeface="+mn-lt"/>
                <a:ea typeface="+mn-ea"/>
                <a:cs typeface="+mn-cs"/>
                <a:sym typeface="Calibri"/>
              </a:rPr>
              <a:t>Udani</a:t>
            </a:r>
            <a:r>
              <a:rPr lang="en-US" sz="2400" dirty="0">
                <a:effectLst/>
                <a:latin typeface="+mn-lt"/>
                <a:ea typeface="+mn-ea"/>
                <a:cs typeface="+mn-cs"/>
                <a:sym typeface="Calibri"/>
              </a:rPr>
              <a:t> J, Oda K, </a:t>
            </a:r>
            <a:r>
              <a:rPr lang="en-US" sz="2400" dirty="0" err="1">
                <a:effectLst/>
                <a:latin typeface="+mn-lt"/>
                <a:ea typeface="+mn-ea"/>
                <a:cs typeface="+mn-cs"/>
                <a:sym typeface="Calibri"/>
              </a:rPr>
              <a:t>Borenstein</a:t>
            </a:r>
            <a:r>
              <a:rPr lang="en-US" sz="2400" dirty="0">
                <a:effectLst/>
                <a:latin typeface="+mn-lt"/>
                <a:ea typeface="+mn-ea"/>
                <a:cs typeface="+mn-cs"/>
                <a:sym typeface="Calibri"/>
              </a:rPr>
              <a:t> J. Economic analysis of contraceptives for women.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2003;68(1):3-10.</a:t>
            </a:r>
          </a:p>
          <a:p>
            <a:pPr lvl="0"/>
            <a:r>
              <a:rPr lang="en-US" sz="2400" dirty="0">
                <a:effectLst/>
                <a:latin typeface="+mn-lt"/>
                <a:ea typeface="+mn-ea"/>
                <a:cs typeface="+mn-cs"/>
                <a:sym typeface="Calibri"/>
              </a:rPr>
              <a:t>Contraceptive Counseling: Patient/Provider Perspectives: Get LARC. Accessed: https://</a:t>
            </a:r>
            <a:r>
              <a:rPr lang="en-US" sz="2400" dirty="0" err="1">
                <a:effectLst/>
                <a:latin typeface="+mn-lt"/>
                <a:ea typeface="+mn-ea"/>
                <a:cs typeface="+mn-cs"/>
                <a:sym typeface="Calibri"/>
              </a:rPr>
              <a:t>www.youtube.com</a:t>
            </a:r>
            <a:r>
              <a:rPr lang="en-US" sz="2400" dirty="0">
                <a:effectLst/>
                <a:latin typeface="+mn-lt"/>
                <a:ea typeface="+mn-ea"/>
                <a:cs typeface="+mn-cs"/>
                <a:sym typeface="Calibri"/>
              </a:rPr>
              <a:t>/</a:t>
            </a:r>
            <a:r>
              <a:rPr lang="en-US" sz="2400" dirty="0" err="1">
                <a:effectLst/>
                <a:latin typeface="+mn-lt"/>
                <a:ea typeface="+mn-ea"/>
                <a:cs typeface="+mn-cs"/>
                <a:sym typeface="Calibri"/>
              </a:rPr>
              <a:t>watch?v</a:t>
            </a:r>
            <a:r>
              <a:rPr lang="en-US" sz="2400" dirty="0">
                <a:effectLst/>
                <a:latin typeface="+mn-lt"/>
                <a:ea typeface="+mn-ea"/>
                <a:cs typeface="+mn-cs"/>
                <a:sym typeface="Calibri"/>
              </a:rPr>
              <a:t>=OP9klE0JLLU.  Published June 12, 2017.  </a:t>
            </a:r>
          </a:p>
          <a:p>
            <a:pPr lvl="0"/>
            <a:r>
              <a:rPr lang="en-US" sz="2400" dirty="0">
                <a:effectLst/>
                <a:latin typeface="+mn-lt"/>
                <a:ea typeface="+mn-ea"/>
                <a:cs typeface="+mn-cs"/>
                <a:sym typeface="Calibri"/>
              </a:rPr>
              <a:t>Daniels K, Daugherty J and Jones J, Current contraceptive status among women aged 15–44: United States, 2011–2013, </a:t>
            </a:r>
            <a:r>
              <a:rPr lang="en-US" sz="2400" i="1" dirty="0">
                <a:effectLst/>
                <a:latin typeface="+mn-lt"/>
                <a:ea typeface="+mn-ea"/>
                <a:cs typeface="+mn-cs"/>
                <a:sym typeface="Calibri"/>
              </a:rPr>
              <a:t>National Health Statistics Reports</a:t>
            </a:r>
            <a:r>
              <a:rPr lang="en-US" sz="2400" dirty="0">
                <a:effectLst/>
                <a:latin typeface="+mn-lt"/>
                <a:ea typeface="+mn-ea"/>
                <a:cs typeface="+mn-cs"/>
                <a:sym typeface="Calibri"/>
              </a:rPr>
              <a:t>, 2014, No. 173, </a:t>
            </a:r>
            <a:r>
              <a:rPr lang="en-US" sz="2400" u="sng" dirty="0">
                <a:effectLst/>
                <a:latin typeface="+mn-lt"/>
                <a:ea typeface="+mn-ea"/>
                <a:cs typeface="+mn-cs"/>
                <a:sym typeface="Calibri"/>
                <a:hlinkClick r:id="rId3"/>
              </a:rPr>
              <a:t>http://www.cdc.gov/nchs/data/databriefs/db173.pdf</a:t>
            </a:r>
            <a:r>
              <a:rPr lang="en-US" sz="2400" dirty="0">
                <a:effectLst/>
                <a:latin typeface="+mn-lt"/>
                <a:ea typeface="+mn-ea"/>
                <a:cs typeface="+mn-cs"/>
                <a:sym typeface="Calibri"/>
              </a:rPr>
              <a:t>.</a:t>
            </a:r>
          </a:p>
          <a:p>
            <a:pPr lvl="0"/>
            <a:r>
              <a:rPr lang="en-US" sz="2400" dirty="0" err="1">
                <a:effectLst/>
                <a:latin typeface="+mn-lt"/>
                <a:ea typeface="+mn-ea"/>
                <a:cs typeface="+mn-cs"/>
                <a:sym typeface="Calibri"/>
              </a:rPr>
              <a:t>Dieben</a:t>
            </a:r>
            <a:r>
              <a:rPr lang="en-US" sz="2400" dirty="0">
                <a:effectLst/>
                <a:latin typeface="+mn-lt"/>
                <a:ea typeface="+mn-ea"/>
                <a:cs typeface="+mn-cs"/>
                <a:sym typeface="Calibri"/>
              </a:rPr>
              <a:t> TO, </a:t>
            </a:r>
            <a:r>
              <a:rPr lang="en-US" sz="2400" dirty="0" err="1">
                <a:effectLst/>
                <a:latin typeface="+mn-lt"/>
                <a:ea typeface="+mn-ea"/>
                <a:cs typeface="+mn-cs"/>
                <a:sym typeface="Calibri"/>
              </a:rPr>
              <a:t>Roumen</a:t>
            </a:r>
            <a:r>
              <a:rPr lang="en-US" sz="2400" dirty="0">
                <a:effectLst/>
                <a:latin typeface="+mn-lt"/>
                <a:ea typeface="+mn-ea"/>
                <a:cs typeface="+mn-cs"/>
                <a:sym typeface="Calibri"/>
              </a:rPr>
              <a:t> FJ, </a:t>
            </a:r>
            <a:r>
              <a:rPr lang="en-US" sz="2400" dirty="0" err="1">
                <a:effectLst/>
                <a:latin typeface="+mn-lt"/>
                <a:ea typeface="+mn-ea"/>
                <a:cs typeface="+mn-cs"/>
                <a:sym typeface="Calibri"/>
              </a:rPr>
              <a:t>Apter</a:t>
            </a:r>
            <a:r>
              <a:rPr lang="en-US" sz="2400" dirty="0">
                <a:effectLst/>
                <a:latin typeface="+mn-lt"/>
                <a:ea typeface="+mn-ea"/>
                <a:cs typeface="+mn-cs"/>
                <a:sym typeface="Calibri"/>
              </a:rPr>
              <a:t> D. Efficacy, cycle control and user acceptability of a novel combined contraceptive vaginal ring.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2002 Sep;100(3):585-93</a:t>
            </a:r>
          </a:p>
          <a:p>
            <a:pPr lvl="0"/>
            <a:r>
              <a:rPr lang="en-US" sz="2400" u="sng" dirty="0">
                <a:effectLst/>
                <a:latin typeface="+mn-lt"/>
                <a:ea typeface="+mn-ea"/>
                <a:cs typeface="+mn-cs"/>
                <a:sym typeface="Calibri"/>
                <a:hlinkClick r:id="rId4"/>
              </a:rPr>
              <a:t>Emergency Contraception. Cdc.gov. Published October 6, 2019. Accessed July 19, 2021. https://www.cdc.gov/reproductivehealth/contraception/mmwr/spr/emergency.html</a:t>
            </a:r>
            <a:endParaRPr lang="en-US" sz="2400" dirty="0">
              <a:effectLst/>
              <a:latin typeface="+mn-lt"/>
              <a:ea typeface="+mn-ea"/>
              <a:cs typeface="+mn-cs"/>
              <a:sym typeface="Calibri"/>
            </a:endParaRPr>
          </a:p>
          <a:p>
            <a:pPr lvl="0"/>
            <a:r>
              <a:rPr lang="en-US" sz="2400" u="sng" dirty="0">
                <a:effectLst/>
                <a:latin typeface="+mn-lt"/>
                <a:ea typeface="+mn-ea"/>
                <a:cs typeface="+mn-cs"/>
                <a:sym typeface="Calibri"/>
                <a:hlinkClick r:id="rId5"/>
              </a:rPr>
              <a:t>https://freethepill.org/</a:t>
            </a:r>
            <a:endParaRPr lang="en-US" sz="2400" dirty="0">
              <a:effectLst/>
              <a:latin typeface="+mn-lt"/>
              <a:ea typeface="+mn-ea"/>
              <a:cs typeface="+mn-cs"/>
              <a:sym typeface="Calibri"/>
            </a:endParaRPr>
          </a:p>
          <a:p>
            <a:pPr lvl="0"/>
            <a:r>
              <a:rPr lang="en-US" sz="2400" dirty="0">
                <a:effectLst/>
                <a:latin typeface="+mn-lt"/>
                <a:ea typeface="+mn-ea"/>
                <a:cs typeface="+mn-cs"/>
                <a:sym typeface="Calibri"/>
              </a:rPr>
              <a:t>Gold, MA, Wolford JE, Smith KA, Parker AM The effects of advance prescription of emergency contraception on adolescent women’s sexual and contraceptive behaviors. </a:t>
            </a:r>
            <a:r>
              <a:rPr lang="en-US" sz="2400" i="1" dirty="0">
                <a:effectLst/>
                <a:latin typeface="+mn-lt"/>
                <a:ea typeface="+mn-ea"/>
                <a:cs typeface="+mn-cs"/>
                <a:sym typeface="Calibri"/>
              </a:rPr>
              <a:t>J </a:t>
            </a:r>
            <a:r>
              <a:rPr lang="en-US" sz="2400" i="1" dirty="0" err="1">
                <a:effectLst/>
                <a:latin typeface="+mn-lt"/>
                <a:ea typeface="+mn-ea"/>
                <a:cs typeface="+mn-cs"/>
                <a:sym typeface="Calibri"/>
              </a:rPr>
              <a:t>Pediatr</a:t>
            </a:r>
            <a:r>
              <a:rPr lang="en-US" sz="2400" i="1" dirty="0">
                <a:effectLst/>
                <a:latin typeface="+mn-lt"/>
                <a:ea typeface="+mn-ea"/>
                <a:cs typeface="+mn-cs"/>
                <a:sym typeface="Calibri"/>
              </a:rPr>
              <a:t> </a:t>
            </a:r>
            <a:r>
              <a:rPr lang="en-US" sz="2400" i="1" dirty="0" err="1">
                <a:effectLst/>
                <a:latin typeface="+mn-lt"/>
                <a:ea typeface="+mn-ea"/>
                <a:cs typeface="+mn-cs"/>
                <a:sym typeface="Calibri"/>
              </a:rPr>
              <a:t>Adolesc</a:t>
            </a:r>
            <a:r>
              <a:rPr lang="en-US" sz="2400" i="1" dirty="0">
                <a:effectLst/>
                <a:latin typeface="+mn-lt"/>
                <a:ea typeface="+mn-ea"/>
                <a:cs typeface="+mn-cs"/>
                <a:sym typeface="Calibri"/>
              </a:rPr>
              <a:t> Gynecology</a:t>
            </a:r>
            <a:r>
              <a:rPr lang="en-US" sz="2400" dirty="0">
                <a:effectLst/>
                <a:latin typeface="+mn-lt"/>
                <a:ea typeface="+mn-ea"/>
                <a:cs typeface="+mn-cs"/>
                <a:sym typeface="Calibri"/>
              </a:rPr>
              <a:t> 17(2):87-96.</a:t>
            </a:r>
          </a:p>
          <a:p>
            <a:pPr lvl="0"/>
            <a:r>
              <a:rPr lang="en-US" sz="2400" dirty="0">
                <a:effectLst/>
                <a:latin typeface="+mn-lt"/>
                <a:ea typeface="+mn-ea"/>
                <a:cs typeface="+mn-cs"/>
                <a:sym typeface="Calibri"/>
              </a:rPr>
              <a:t>Gomez AM, Fuentes L, Allina A. Women or LARC first? Reproductive autonomy and the promotion of long-acting reversible contraceptive methods.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2014;46(3):171-175. doi:10.1363/46e1614</a:t>
            </a:r>
          </a:p>
          <a:p>
            <a:pPr lvl="0"/>
            <a:r>
              <a:rPr lang="en-US" sz="2400" dirty="0">
                <a:effectLst/>
                <a:latin typeface="+mn-lt"/>
                <a:ea typeface="+mn-ea"/>
                <a:cs typeface="+mn-cs"/>
                <a:sym typeface="Calibri"/>
              </a:rPr>
              <a:t>Grimes DA. Intrauterine device and upper-genital-tract </a:t>
            </a:r>
            <a:r>
              <a:rPr lang="en-US" sz="2400" dirty="0" err="1">
                <a:effectLst/>
                <a:latin typeface="+mn-lt"/>
                <a:ea typeface="+mn-ea"/>
                <a:cs typeface="+mn-cs"/>
                <a:sym typeface="Calibri"/>
              </a:rPr>
              <a:t>infection.Lancet</a:t>
            </a:r>
            <a:r>
              <a:rPr lang="en-US" sz="2400" dirty="0">
                <a:effectLst/>
                <a:latin typeface="+mn-lt"/>
                <a:ea typeface="+mn-ea"/>
                <a:cs typeface="+mn-cs"/>
                <a:sym typeface="Calibri"/>
              </a:rPr>
              <a:t>. 2000 Sep 16;356(9234):1013-9.</a:t>
            </a:r>
          </a:p>
          <a:p>
            <a:pPr lvl="0"/>
            <a:r>
              <a:rPr lang="en-US" sz="2400" dirty="0">
                <a:effectLst/>
                <a:latin typeface="+mn-lt"/>
                <a:ea typeface="+mn-ea"/>
                <a:cs typeface="+mn-cs"/>
                <a:sym typeface="Calibri"/>
              </a:rPr>
              <a:t>Grimes D, et al, Immediate post-partum insertion of </a:t>
            </a:r>
            <a:r>
              <a:rPr lang="en-US" sz="2400" dirty="0" err="1">
                <a:effectLst/>
                <a:latin typeface="+mn-lt"/>
                <a:ea typeface="+mn-ea"/>
                <a:cs typeface="+mn-cs"/>
                <a:sym typeface="Calibri"/>
              </a:rPr>
              <a:t>intruterine</a:t>
            </a:r>
            <a:r>
              <a:rPr lang="en-US" sz="2400" dirty="0">
                <a:effectLst/>
                <a:latin typeface="+mn-lt"/>
                <a:ea typeface="+mn-ea"/>
                <a:cs typeface="+mn-cs"/>
                <a:sym typeface="Calibri"/>
              </a:rPr>
              <a:t> devices, </a:t>
            </a:r>
            <a:r>
              <a:rPr lang="en-US" sz="2400" i="1" dirty="0">
                <a:effectLst/>
                <a:latin typeface="+mn-lt"/>
                <a:ea typeface="+mn-ea"/>
                <a:cs typeface="+mn-cs"/>
                <a:sym typeface="Calibri"/>
              </a:rPr>
              <a:t>Cochrane</a:t>
            </a:r>
            <a:r>
              <a:rPr lang="en-US" sz="2400" dirty="0">
                <a:effectLst/>
                <a:latin typeface="+mn-lt"/>
                <a:ea typeface="+mn-ea"/>
                <a:cs typeface="+mn-cs"/>
                <a:sym typeface="Calibri"/>
              </a:rPr>
              <a:t> 2003 (1).</a:t>
            </a:r>
          </a:p>
          <a:p>
            <a:pPr lvl="0"/>
            <a:r>
              <a:rPr lang="en-US" sz="2400" dirty="0">
                <a:effectLst/>
                <a:latin typeface="+mn-lt"/>
                <a:ea typeface="+mn-ea"/>
                <a:cs typeface="+mn-cs"/>
                <a:sym typeface="Calibri"/>
              </a:rPr>
              <a:t>Grimes DA, Schulz KF. Antibiotic prophylaxis for intrauterine contraceptive device insertion. </a:t>
            </a:r>
            <a:r>
              <a:rPr lang="en-US" sz="2400" i="1" dirty="0">
                <a:effectLst/>
                <a:latin typeface="+mn-lt"/>
                <a:ea typeface="+mn-ea"/>
                <a:cs typeface="+mn-cs"/>
                <a:sym typeface="Calibri"/>
              </a:rPr>
              <a:t>Cochrane Database Syst Rev</a:t>
            </a:r>
            <a:r>
              <a:rPr lang="en-US" sz="2400" dirty="0">
                <a:effectLst/>
                <a:latin typeface="+mn-lt"/>
                <a:ea typeface="+mn-ea"/>
                <a:cs typeface="+mn-cs"/>
                <a:sym typeface="Calibri"/>
              </a:rPr>
              <a:t>. 2001;(1):CD001327.</a:t>
            </a:r>
          </a:p>
          <a:p>
            <a:pPr lvl="0"/>
            <a:r>
              <a:rPr lang="en-US" sz="2400" dirty="0">
                <a:effectLst/>
                <a:latin typeface="+mn-lt"/>
                <a:ea typeface="+mn-ea"/>
                <a:cs typeface="+mn-cs"/>
                <a:sym typeface="Calibri"/>
              </a:rPr>
              <a:t>Guttmacher Institute.  Contraceptive Use in the United States.  Accessed: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/fact-sheet/contraceptive-use-united-states Published 9/2016. Winner, Brooke, et al. "Effectiveness of long-acting reversible contraception." New England Journal of Medicine 366.21 (2012): 1998-2007.</a:t>
            </a:r>
          </a:p>
          <a:p>
            <a:pPr lvl="0"/>
            <a:r>
              <a:rPr lang="en-US" sz="2400" u="sng" dirty="0">
                <a:effectLst/>
                <a:latin typeface="+mn-lt"/>
                <a:ea typeface="+mn-ea"/>
                <a:cs typeface="+mn-cs"/>
                <a:sym typeface="Calibri"/>
                <a:hlinkClick r:id="rId6"/>
              </a:rPr>
              <a:t>Hatcher RA, Trussell J, Stewart FH, et al. Contraceptive Technology. 21st ed. Managing Contraception; 2018.</a:t>
            </a:r>
            <a:endParaRPr lang="en-US" sz="2400" dirty="0">
              <a:effectLst/>
              <a:latin typeface="+mn-lt"/>
              <a:ea typeface="+mn-ea"/>
              <a:cs typeface="+mn-cs"/>
              <a:sym typeface="Calibri"/>
            </a:endParaRPr>
          </a:p>
          <a:p>
            <a:pPr lvl="0"/>
            <a:r>
              <a:rPr lang="en-US" sz="2400" dirty="0">
                <a:effectLst/>
                <a:latin typeface="+mn-lt"/>
                <a:ea typeface="+mn-ea"/>
                <a:cs typeface="+mn-cs"/>
                <a:sym typeface="Calibri"/>
              </a:rPr>
              <a:t>Hatcher RA, </a:t>
            </a:r>
            <a:r>
              <a:rPr lang="en-US" sz="2400" dirty="0" err="1">
                <a:effectLst/>
                <a:latin typeface="+mn-lt"/>
                <a:ea typeface="+mn-ea"/>
                <a:cs typeface="+mn-cs"/>
                <a:sym typeface="Calibri"/>
              </a:rPr>
              <a:t>Zieman</a:t>
            </a:r>
            <a:r>
              <a:rPr lang="en-US" sz="2400" dirty="0">
                <a:effectLst/>
                <a:latin typeface="+mn-lt"/>
                <a:ea typeface="+mn-ea"/>
                <a:cs typeface="+mn-cs"/>
                <a:sym typeface="Calibri"/>
              </a:rPr>
              <a:t> M et al. </a:t>
            </a:r>
            <a:r>
              <a:rPr lang="en-US" sz="2400" i="1" dirty="0">
                <a:effectLst/>
                <a:latin typeface="+mn-lt"/>
                <a:ea typeface="+mn-ea"/>
                <a:cs typeface="+mn-cs"/>
                <a:sym typeface="Calibri"/>
              </a:rPr>
              <a:t>A Pocket Guide to Managing Contraception</a:t>
            </a:r>
            <a:r>
              <a:rPr lang="en-US" sz="2400" dirty="0">
                <a:effectLst/>
                <a:latin typeface="+mn-lt"/>
                <a:ea typeface="+mn-ea"/>
                <a:cs typeface="+mn-cs"/>
                <a:sym typeface="Calibri"/>
              </a:rPr>
              <a:t>. Tiger, Georgia: Bridging the Gap Foundation, 2004</a:t>
            </a:r>
          </a:p>
          <a:p>
            <a:pPr lvl="0"/>
            <a:r>
              <a:rPr lang="en-US" sz="2400" dirty="0" err="1">
                <a:effectLst/>
                <a:latin typeface="+mn-lt"/>
                <a:ea typeface="+mn-ea"/>
                <a:cs typeface="+mn-cs"/>
                <a:sym typeface="Calibri"/>
              </a:rPr>
              <a:t>Hubacher</a:t>
            </a:r>
            <a:r>
              <a:rPr lang="en-US" sz="2400" dirty="0">
                <a:effectLst/>
                <a:latin typeface="+mn-lt"/>
                <a:ea typeface="+mn-ea"/>
                <a:cs typeface="+mn-cs"/>
                <a:sym typeface="Calibri"/>
              </a:rPr>
              <a:t> D, Cheng D. Intrauterine devices and reproductive health: American women in feast and famine.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2004 Jun;69(6):437-46. </a:t>
            </a:r>
          </a:p>
          <a:p>
            <a:pPr lvl="0"/>
            <a:r>
              <a:rPr lang="en-US" sz="2400" dirty="0" err="1">
                <a:effectLst/>
                <a:latin typeface="+mn-lt"/>
                <a:ea typeface="+mn-ea"/>
                <a:cs typeface="+mn-cs"/>
                <a:sym typeface="Calibri"/>
              </a:rPr>
              <a:t>Hubacher</a:t>
            </a:r>
            <a:r>
              <a:rPr lang="en-US" sz="2400" dirty="0">
                <a:effectLst/>
                <a:latin typeface="+mn-lt"/>
                <a:ea typeface="+mn-ea"/>
                <a:cs typeface="+mn-cs"/>
                <a:sym typeface="Calibri"/>
              </a:rPr>
              <a:t> D et al. Use of copper IUDs and the risk of infertility among nulligravid women </a:t>
            </a:r>
            <a:r>
              <a:rPr lang="en-US" sz="2400" i="1" dirty="0">
                <a:effectLst/>
                <a:latin typeface="+mn-lt"/>
                <a:ea typeface="+mn-ea"/>
                <a:cs typeface="+mn-cs"/>
                <a:sym typeface="Calibri"/>
              </a:rPr>
              <a:t>NEJM, 2001, 108;304-14.</a:t>
            </a:r>
            <a:endParaRPr lang="en-US" sz="2400" dirty="0">
              <a:effectLst/>
              <a:latin typeface="+mn-lt"/>
              <a:ea typeface="+mn-ea"/>
              <a:cs typeface="+mn-cs"/>
              <a:sym typeface="Calibri"/>
            </a:endParaRPr>
          </a:p>
          <a:p>
            <a:pPr lvl="0"/>
            <a:r>
              <a:rPr lang="en-US" sz="2400" dirty="0">
                <a:effectLst/>
                <a:latin typeface="+mn-lt"/>
                <a:ea typeface="+mn-ea"/>
                <a:cs typeface="+mn-cs"/>
                <a:sym typeface="Calibri"/>
              </a:rPr>
              <a:t>Jackson J. How Puerto Rican Women Made Birth Control Possible-At the Expense of Their Health. BESE. https://</a:t>
            </a:r>
            <a:r>
              <a:rPr lang="en-US" sz="2400" dirty="0" err="1">
                <a:effectLst/>
                <a:latin typeface="+mn-lt"/>
                <a:ea typeface="+mn-ea"/>
                <a:cs typeface="+mn-cs"/>
                <a:sym typeface="Calibri"/>
              </a:rPr>
              <a:t>www.bese.com</a:t>
            </a:r>
            <a:r>
              <a:rPr lang="en-US" sz="2400" dirty="0">
                <a:effectLst/>
                <a:latin typeface="+mn-lt"/>
                <a:ea typeface="+mn-ea"/>
                <a:cs typeface="+mn-cs"/>
                <a:sym typeface="Calibri"/>
              </a:rPr>
              <a:t>/how-puerto-rican-women-made-birth-control-possible-at-the-expense-of-their-health/. Published April 27, 2018. Accessed October 1, 2021. </a:t>
            </a:r>
          </a:p>
          <a:p>
            <a:pPr lvl="0"/>
            <a:r>
              <a:rPr lang="en-US" sz="2400" dirty="0">
                <a:effectLst/>
                <a:latin typeface="+mn-lt"/>
                <a:ea typeface="+mn-ea"/>
                <a:cs typeface="+mn-cs"/>
                <a:sym typeface="Calibri"/>
              </a:rPr>
              <a:t>Judge-Golden CP, Smith KJ, </a:t>
            </a:r>
            <a:r>
              <a:rPr lang="en-US" sz="2400" dirty="0" err="1">
                <a:effectLst/>
                <a:latin typeface="+mn-lt"/>
                <a:ea typeface="+mn-ea"/>
                <a:cs typeface="+mn-cs"/>
                <a:sym typeface="Calibri"/>
              </a:rPr>
              <a:t>Mor</a:t>
            </a:r>
            <a:r>
              <a:rPr lang="en-US" sz="2400" dirty="0">
                <a:effectLst/>
                <a:latin typeface="+mn-lt"/>
                <a:ea typeface="+mn-ea"/>
                <a:cs typeface="+mn-cs"/>
                <a:sym typeface="Calibri"/>
              </a:rPr>
              <a:t> MK, et al. Financial implications of 12-month dispensing of oral contraceptive pills in the Veterans Affairs health care system [published correction appears in </a:t>
            </a:r>
            <a:r>
              <a:rPr lang="en-US" sz="2400" i="1" dirty="0">
                <a:effectLst/>
                <a:latin typeface="+mn-lt"/>
                <a:ea typeface="+mn-ea"/>
                <a:cs typeface="+mn-cs"/>
                <a:sym typeface="Calibri"/>
              </a:rPr>
              <a:t>JAMA Intern Med</a:t>
            </a:r>
            <a:r>
              <a:rPr lang="en-US" sz="2400" dirty="0">
                <a:effectLst/>
                <a:latin typeface="+mn-lt"/>
                <a:ea typeface="+mn-ea"/>
                <a:cs typeface="+mn-cs"/>
                <a:sym typeface="Calibri"/>
              </a:rPr>
              <a:t>. 2019;179(9):1303]. </a:t>
            </a:r>
            <a:r>
              <a:rPr lang="en-US" sz="2400" i="1" dirty="0">
                <a:effectLst/>
                <a:latin typeface="+mn-lt"/>
                <a:ea typeface="+mn-ea"/>
                <a:cs typeface="+mn-cs"/>
                <a:sym typeface="Calibri"/>
              </a:rPr>
              <a:t>JAMA Intern Med</a:t>
            </a:r>
            <a:r>
              <a:rPr lang="en-US" sz="2400" dirty="0">
                <a:effectLst/>
                <a:latin typeface="+mn-lt"/>
                <a:ea typeface="+mn-ea"/>
                <a:cs typeface="+mn-cs"/>
                <a:sym typeface="Calibri"/>
              </a:rPr>
              <a:t>. 2019;179(9):1201–1208.</a:t>
            </a:r>
          </a:p>
          <a:p>
            <a:pPr lvl="0"/>
            <a:r>
              <a:rPr lang="en-US" sz="2400" dirty="0" err="1">
                <a:effectLst/>
                <a:latin typeface="+mn-lt"/>
                <a:ea typeface="+mn-ea"/>
                <a:cs typeface="+mn-cs"/>
                <a:sym typeface="Calibri"/>
              </a:rPr>
              <a:t>Kalmuss</a:t>
            </a:r>
            <a:r>
              <a:rPr lang="en-US" sz="2400" dirty="0">
                <a:effectLst/>
                <a:latin typeface="+mn-lt"/>
                <a:ea typeface="+mn-ea"/>
                <a:cs typeface="+mn-cs"/>
                <a:sym typeface="Calibri"/>
              </a:rPr>
              <a:t> D, Davidson AR, Cushman LF, </a:t>
            </a:r>
            <a:r>
              <a:rPr lang="en-US" sz="2400" dirty="0" err="1">
                <a:effectLst/>
                <a:latin typeface="+mn-lt"/>
                <a:ea typeface="+mn-ea"/>
                <a:cs typeface="+mn-cs"/>
                <a:sym typeface="Calibri"/>
              </a:rPr>
              <a:t>Heartwell</a:t>
            </a:r>
            <a:r>
              <a:rPr lang="en-US" sz="2400" dirty="0">
                <a:effectLst/>
                <a:latin typeface="+mn-lt"/>
                <a:ea typeface="+mn-ea"/>
                <a:cs typeface="+mn-cs"/>
                <a:sym typeface="Calibri"/>
              </a:rPr>
              <a:t> S, </a:t>
            </a:r>
            <a:r>
              <a:rPr lang="en-US" sz="2400" dirty="0" err="1">
                <a:effectLst/>
                <a:latin typeface="+mn-lt"/>
                <a:ea typeface="+mn-ea"/>
                <a:cs typeface="+mn-cs"/>
                <a:sym typeface="Calibri"/>
              </a:rPr>
              <a:t>Rulin</a:t>
            </a:r>
            <a:r>
              <a:rPr lang="en-US" sz="2400" dirty="0">
                <a:effectLst/>
                <a:latin typeface="+mn-lt"/>
                <a:ea typeface="+mn-ea"/>
                <a:cs typeface="+mn-cs"/>
                <a:sym typeface="Calibri"/>
              </a:rPr>
              <a:t> M. Determinants of early implant discontinuation among low-income women. Fam </a:t>
            </a:r>
            <a:r>
              <a:rPr lang="en-US" sz="2400" dirty="0" err="1">
                <a:effectLst/>
                <a:latin typeface="+mn-lt"/>
                <a:ea typeface="+mn-ea"/>
                <a:cs typeface="+mn-cs"/>
                <a:sym typeface="Calibri"/>
              </a:rPr>
              <a:t>Plann</a:t>
            </a:r>
            <a:r>
              <a:rPr lang="en-US" sz="2400" dirty="0">
                <a:effectLst/>
                <a:latin typeface="+mn-lt"/>
                <a:ea typeface="+mn-ea"/>
                <a:cs typeface="+mn-cs"/>
                <a:sym typeface="Calibri"/>
              </a:rPr>
              <a:t> </a:t>
            </a:r>
            <a:r>
              <a:rPr lang="en-US" sz="2400" dirty="0" err="1">
                <a:effectLst/>
                <a:latin typeface="+mn-lt"/>
                <a:ea typeface="+mn-ea"/>
                <a:cs typeface="+mn-cs"/>
                <a:sym typeface="Calibri"/>
              </a:rPr>
              <a:t>Perspect</a:t>
            </a:r>
            <a:r>
              <a:rPr lang="en-US" sz="2400" dirty="0">
                <a:effectLst/>
                <a:latin typeface="+mn-lt"/>
                <a:ea typeface="+mn-ea"/>
                <a:cs typeface="+mn-cs"/>
                <a:sym typeface="Calibri"/>
              </a:rPr>
              <a:t>. 1996 Nov-Dec;28(6):256-60. Erratum in: Fam </a:t>
            </a:r>
            <a:r>
              <a:rPr lang="en-US" sz="2400" dirty="0" err="1">
                <a:effectLst/>
                <a:latin typeface="+mn-lt"/>
                <a:ea typeface="+mn-ea"/>
                <a:cs typeface="+mn-cs"/>
                <a:sym typeface="Calibri"/>
              </a:rPr>
              <a:t>Plann</a:t>
            </a:r>
            <a:r>
              <a:rPr lang="en-US" sz="2400" dirty="0">
                <a:effectLst/>
                <a:latin typeface="+mn-lt"/>
                <a:ea typeface="+mn-ea"/>
                <a:cs typeface="+mn-cs"/>
                <a:sym typeface="Calibri"/>
              </a:rPr>
              <a:t> </a:t>
            </a:r>
            <a:r>
              <a:rPr lang="en-US" sz="2400" dirty="0" err="1">
                <a:effectLst/>
                <a:latin typeface="+mn-lt"/>
                <a:ea typeface="+mn-ea"/>
                <a:cs typeface="+mn-cs"/>
                <a:sym typeface="Calibri"/>
              </a:rPr>
              <a:t>Perspect</a:t>
            </a:r>
            <a:r>
              <a:rPr lang="en-US" sz="2400" dirty="0">
                <a:effectLst/>
                <a:latin typeface="+mn-lt"/>
                <a:ea typeface="+mn-ea"/>
                <a:cs typeface="+mn-cs"/>
                <a:sym typeface="Calibri"/>
              </a:rPr>
              <a:t> 1997 Mar-Apr;29(2):60. PMID: 8959415.</a:t>
            </a:r>
          </a:p>
          <a:p>
            <a:pPr lvl="0"/>
            <a:r>
              <a:rPr lang="en-US" sz="2400" dirty="0">
                <a:effectLst/>
                <a:latin typeface="+mn-lt"/>
                <a:ea typeface="+mn-ea"/>
                <a:cs typeface="+mn-cs"/>
                <a:sym typeface="Calibri"/>
              </a:rPr>
              <a:t>Kavanaugh ML and </a:t>
            </a:r>
            <a:r>
              <a:rPr lang="en-US" sz="2400" dirty="0" err="1">
                <a:effectLst/>
                <a:latin typeface="+mn-lt"/>
                <a:ea typeface="+mn-ea"/>
                <a:cs typeface="+mn-cs"/>
                <a:sym typeface="Calibri"/>
              </a:rPr>
              <a:t>Pliskin</a:t>
            </a:r>
            <a:r>
              <a:rPr lang="en-US" sz="2400" dirty="0">
                <a:effectLst/>
                <a:latin typeface="+mn-lt"/>
                <a:ea typeface="+mn-ea"/>
                <a:cs typeface="+mn-cs"/>
                <a:sym typeface="Calibri"/>
              </a:rPr>
              <a:t> E, Use of contraception among reproductive-aged women in the United States, 2014 and 2016, </a:t>
            </a:r>
            <a:r>
              <a:rPr lang="en-US" sz="2400" i="1" dirty="0">
                <a:effectLst/>
                <a:latin typeface="+mn-lt"/>
                <a:ea typeface="+mn-ea"/>
                <a:cs typeface="+mn-cs"/>
                <a:sym typeface="Calibri"/>
              </a:rPr>
              <a:t>F&amp;S Reports</a:t>
            </a:r>
            <a:r>
              <a:rPr lang="en-US" sz="2400" dirty="0">
                <a:effectLst/>
                <a:latin typeface="+mn-lt"/>
                <a:ea typeface="+mn-ea"/>
                <a:cs typeface="+mn-cs"/>
                <a:sym typeface="Calibri"/>
              </a:rPr>
              <a:t>, 2020, 1(2):83–93, </a:t>
            </a:r>
            <a:r>
              <a:rPr lang="en-US" sz="2400" u="sng" dirty="0">
                <a:effectLst/>
                <a:latin typeface="+mn-lt"/>
                <a:ea typeface="+mn-ea"/>
                <a:cs typeface="+mn-cs"/>
                <a:sym typeface="Calibri"/>
                <a:hlinkClick r:id="rId7"/>
              </a:rPr>
              <a:t>https://www.fertstertreports.org/article/S2666-3341(20)30038-6/fulltext</a:t>
            </a:r>
            <a:r>
              <a:rPr lang="en-US" sz="2400" dirty="0">
                <a:effectLst/>
                <a:latin typeface="+mn-lt"/>
                <a:ea typeface="+mn-ea"/>
                <a:cs typeface="+mn-cs"/>
                <a:sym typeface="Calibri"/>
              </a:rPr>
              <a:t>.</a:t>
            </a:r>
          </a:p>
          <a:p>
            <a:pPr lvl="0"/>
            <a:r>
              <a:rPr lang="en-US" sz="2400" dirty="0">
                <a:effectLst/>
                <a:latin typeface="+mn-lt"/>
                <a:ea typeface="+mn-ea"/>
                <a:cs typeface="+mn-cs"/>
                <a:sym typeface="Calibri"/>
              </a:rPr>
              <a:t>Landry, David. Public and private providers involvement in improving their patients contraceptive use</a:t>
            </a:r>
            <a:r>
              <a:rPr lang="en-US" sz="2400" i="1" dirty="0">
                <a:effectLst/>
                <a:latin typeface="+mn-lt"/>
                <a:ea typeface="+mn-ea"/>
                <a:cs typeface="+mn-cs"/>
                <a:sym typeface="Calibri"/>
              </a:rPr>
              <a:t> Contraception </a:t>
            </a:r>
            <a:r>
              <a:rPr lang="en-US" sz="2400" dirty="0">
                <a:effectLst/>
                <a:latin typeface="+mn-lt"/>
                <a:ea typeface="+mn-ea"/>
                <a:cs typeface="+mn-cs"/>
                <a:sym typeface="Calibri"/>
              </a:rPr>
              <a:t>2008 Jul 78 (1) 42-51.</a:t>
            </a:r>
          </a:p>
          <a:p>
            <a:pPr lvl="0"/>
            <a:r>
              <a:rPr lang="en-US" sz="2400" dirty="0" err="1">
                <a:effectLst/>
                <a:latin typeface="+mn-lt"/>
                <a:ea typeface="+mn-ea"/>
                <a:cs typeface="+mn-cs"/>
                <a:sym typeface="Calibri"/>
              </a:rPr>
              <a:t>Lesnewski</a:t>
            </a:r>
            <a:r>
              <a:rPr lang="en-US" sz="2400" dirty="0">
                <a:effectLst/>
                <a:latin typeface="+mn-lt"/>
                <a:ea typeface="+mn-ea"/>
                <a:cs typeface="+mn-cs"/>
                <a:sym typeface="Calibri"/>
              </a:rPr>
              <a:t> R et al Preventing gaps when switching contraceptives 2011 </a:t>
            </a:r>
            <a:r>
              <a:rPr lang="en-US" sz="2400" i="1" dirty="0">
                <a:effectLst/>
                <a:latin typeface="+mn-lt"/>
                <a:ea typeface="+mn-ea"/>
                <a:cs typeface="+mn-cs"/>
                <a:sym typeface="Calibri"/>
              </a:rPr>
              <a:t>Am Fam </a:t>
            </a:r>
            <a:r>
              <a:rPr lang="en-US" sz="2400" i="1" dirty="0" err="1">
                <a:effectLst/>
                <a:latin typeface="+mn-lt"/>
                <a:ea typeface="+mn-ea"/>
                <a:cs typeface="+mn-cs"/>
                <a:sym typeface="Calibri"/>
              </a:rPr>
              <a:t>Phy</a:t>
            </a:r>
            <a:r>
              <a:rPr lang="en-US" sz="2400" i="1" dirty="0">
                <a:effectLst/>
                <a:latin typeface="+mn-lt"/>
                <a:ea typeface="+mn-ea"/>
                <a:cs typeface="+mn-cs"/>
                <a:sym typeface="Calibri"/>
              </a:rPr>
              <a:t> </a:t>
            </a:r>
            <a:r>
              <a:rPr lang="en-US" sz="2400" dirty="0">
                <a:effectLst/>
                <a:latin typeface="+mn-lt"/>
                <a:ea typeface="+mn-ea"/>
                <a:cs typeface="+mn-cs"/>
                <a:sym typeface="Calibri"/>
              </a:rPr>
              <a:t>Mar 1;83 (5)567-70</a:t>
            </a:r>
          </a:p>
          <a:p>
            <a:pPr lvl="0"/>
            <a:r>
              <a:rPr lang="en-US" sz="2400" dirty="0" err="1">
                <a:effectLst/>
                <a:latin typeface="+mn-lt"/>
                <a:ea typeface="+mn-ea"/>
                <a:cs typeface="+mn-cs"/>
                <a:sym typeface="Calibri"/>
              </a:rPr>
              <a:t>Pariani</a:t>
            </a:r>
            <a:r>
              <a:rPr lang="en-US" sz="2400" dirty="0">
                <a:effectLst/>
                <a:latin typeface="+mn-lt"/>
                <a:ea typeface="+mn-ea"/>
                <a:cs typeface="+mn-cs"/>
                <a:sym typeface="Calibri"/>
              </a:rPr>
              <a:t> S, </a:t>
            </a:r>
            <a:r>
              <a:rPr lang="en-US" sz="2400" dirty="0" err="1">
                <a:effectLst/>
                <a:latin typeface="+mn-lt"/>
                <a:ea typeface="+mn-ea"/>
                <a:cs typeface="+mn-cs"/>
                <a:sym typeface="Calibri"/>
              </a:rPr>
              <a:t>Heer</a:t>
            </a:r>
            <a:r>
              <a:rPr lang="en-US" sz="2400" dirty="0">
                <a:effectLst/>
                <a:latin typeface="+mn-lt"/>
                <a:ea typeface="+mn-ea"/>
                <a:cs typeface="+mn-cs"/>
                <a:sym typeface="Calibri"/>
              </a:rPr>
              <a:t> D, van </a:t>
            </a:r>
            <a:r>
              <a:rPr lang="en-US" sz="2400" dirty="0" err="1">
                <a:effectLst/>
                <a:latin typeface="+mn-lt"/>
                <a:ea typeface="+mn-ea"/>
                <a:cs typeface="+mn-cs"/>
                <a:sym typeface="Calibri"/>
              </a:rPr>
              <a:t>Arsdol</a:t>
            </a:r>
            <a:r>
              <a:rPr lang="en-US" sz="2400" dirty="0">
                <a:effectLst/>
                <a:latin typeface="+mn-lt"/>
                <a:ea typeface="+mn-ea"/>
                <a:cs typeface="+mn-cs"/>
                <a:sym typeface="Calibri"/>
              </a:rPr>
              <a:t> M. Does choice make a difference to contraceptive use? Evidence from East Java.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1991;22(6):384-390.</a:t>
            </a:r>
          </a:p>
          <a:p>
            <a:pPr lvl="0"/>
            <a:r>
              <a:rPr lang="en-US" sz="2400" dirty="0" err="1">
                <a:effectLst/>
                <a:latin typeface="+mn-lt"/>
                <a:ea typeface="+mn-ea"/>
                <a:cs typeface="+mn-cs"/>
                <a:sym typeface="Calibri"/>
              </a:rPr>
              <a:t>Peipert</a:t>
            </a:r>
            <a:r>
              <a:rPr lang="en-US" sz="2400" dirty="0">
                <a:effectLst/>
                <a:latin typeface="+mn-lt"/>
                <a:ea typeface="+mn-ea"/>
                <a:cs typeface="+mn-cs"/>
                <a:sym typeface="Calibri"/>
              </a:rPr>
              <a:t>, J. F., Zhao, Q., </a:t>
            </a:r>
            <a:r>
              <a:rPr lang="en-US" sz="2400" dirty="0" err="1">
                <a:effectLst/>
                <a:latin typeface="+mn-lt"/>
                <a:ea typeface="+mn-ea"/>
                <a:cs typeface="+mn-cs"/>
                <a:sym typeface="Calibri"/>
              </a:rPr>
              <a:t>Allsworth</a:t>
            </a:r>
            <a:r>
              <a:rPr lang="en-US" sz="2400" dirty="0">
                <a:effectLst/>
                <a:latin typeface="+mn-lt"/>
                <a:ea typeface="+mn-ea"/>
                <a:cs typeface="+mn-cs"/>
                <a:sym typeface="Calibri"/>
              </a:rPr>
              <a:t>, J. E., </a:t>
            </a:r>
            <a:r>
              <a:rPr lang="en-US" sz="2400" dirty="0" err="1">
                <a:effectLst/>
                <a:latin typeface="+mn-lt"/>
                <a:ea typeface="+mn-ea"/>
                <a:cs typeface="+mn-cs"/>
                <a:sym typeface="Calibri"/>
              </a:rPr>
              <a:t>Petrosky</a:t>
            </a:r>
            <a:r>
              <a:rPr lang="en-US" sz="2400" dirty="0">
                <a:effectLst/>
                <a:latin typeface="+mn-lt"/>
                <a:ea typeface="+mn-ea"/>
                <a:cs typeface="+mn-cs"/>
                <a:sym typeface="Calibri"/>
              </a:rPr>
              <a:t>, E., Madden, T., Eisenberg, D., &amp; </a:t>
            </a:r>
            <a:r>
              <a:rPr lang="en-US" sz="2400" dirty="0" err="1">
                <a:effectLst/>
                <a:latin typeface="+mn-lt"/>
                <a:ea typeface="+mn-ea"/>
                <a:cs typeface="+mn-cs"/>
                <a:sym typeface="Calibri"/>
              </a:rPr>
              <a:t>Secura</a:t>
            </a:r>
            <a:r>
              <a:rPr lang="en-US" sz="2400" dirty="0">
                <a:effectLst/>
                <a:latin typeface="+mn-lt"/>
                <a:ea typeface="+mn-ea"/>
                <a:cs typeface="+mn-cs"/>
                <a:sym typeface="Calibri"/>
              </a:rPr>
              <a:t>, G. (2011). Continuation and satisfaction of reversible contraception.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t>
            </a:r>
            <a:r>
              <a:rPr lang="en-US" sz="2400" i="1" dirty="0">
                <a:effectLst/>
                <a:latin typeface="+mn-lt"/>
                <a:ea typeface="+mn-ea"/>
                <a:cs typeface="+mn-cs"/>
                <a:sym typeface="Calibri"/>
              </a:rPr>
              <a:t>117</a:t>
            </a:r>
            <a:r>
              <a:rPr lang="en-US" sz="2400" dirty="0">
                <a:effectLst/>
                <a:latin typeface="+mn-lt"/>
                <a:ea typeface="+mn-ea"/>
                <a:cs typeface="+mn-cs"/>
                <a:sym typeface="Calibri"/>
              </a:rPr>
              <a:t>(5), 1105.</a:t>
            </a:r>
          </a:p>
          <a:p>
            <a:pPr lvl="0"/>
            <a:r>
              <a:rPr lang="en-US" sz="2400" dirty="0">
                <a:effectLst/>
                <a:latin typeface="+mn-lt"/>
                <a:ea typeface="+mn-ea"/>
                <a:cs typeface="+mn-cs"/>
                <a:sym typeface="Calibri"/>
              </a:rPr>
              <a:t>Pendergrass DC, Raji MY. The bitter pill: Harvard and the dark history of birth control: Magazine: The Harvard Crimson. The Harvard Crimson. https://</a:t>
            </a:r>
            <a:r>
              <a:rPr lang="en-US" sz="2400" dirty="0" err="1">
                <a:effectLst/>
                <a:latin typeface="+mn-lt"/>
                <a:ea typeface="+mn-ea"/>
                <a:cs typeface="+mn-cs"/>
                <a:sym typeface="Calibri"/>
              </a:rPr>
              <a:t>www.thecrimson.com</a:t>
            </a:r>
            <a:r>
              <a:rPr lang="en-US" sz="2400" dirty="0">
                <a:effectLst/>
                <a:latin typeface="+mn-lt"/>
                <a:ea typeface="+mn-ea"/>
                <a:cs typeface="+mn-cs"/>
                <a:sym typeface="Calibri"/>
              </a:rPr>
              <a:t>/article/2017/9/28/the-bitter-pill/. Published September 28, 2017. Accessed October 1, 2021. </a:t>
            </a:r>
          </a:p>
          <a:p>
            <a:pPr lvl="0"/>
            <a:r>
              <a:rPr lang="en-US" sz="2400" dirty="0">
                <a:effectLst/>
                <a:latin typeface="+mn-lt"/>
                <a:ea typeface="+mn-ea"/>
                <a:cs typeface="+mn-cs"/>
                <a:sym typeface="Calibri"/>
              </a:rPr>
              <a:t>Potter, J., </a:t>
            </a:r>
            <a:r>
              <a:rPr lang="en-US" sz="2400" dirty="0" err="1">
                <a:effectLst/>
                <a:latin typeface="+mn-lt"/>
                <a:ea typeface="+mn-ea"/>
                <a:cs typeface="+mn-cs"/>
                <a:sym typeface="Calibri"/>
              </a:rPr>
              <a:t>Peitzmeier</a:t>
            </a:r>
            <a:r>
              <a:rPr lang="en-US" sz="2400" dirty="0">
                <a:effectLst/>
                <a:latin typeface="+mn-lt"/>
                <a:ea typeface="+mn-ea"/>
                <a:cs typeface="+mn-cs"/>
                <a:sym typeface="Calibri"/>
              </a:rPr>
              <a:t>, S. M., Bernstein, I., Reisner, S. L., </a:t>
            </a:r>
            <a:r>
              <a:rPr lang="en-US" sz="2400" dirty="0" err="1">
                <a:effectLst/>
                <a:latin typeface="+mn-lt"/>
                <a:ea typeface="+mn-ea"/>
                <a:cs typeface="+mn-cs"/>
                <a:sym typeface="Calibri"/>
              </a:rPr>
              <a:t>Alizaga</a:t>
            </a:r>
            <a:r>
              <a:rPr lang="en-US" sz="2400" dirty="0">
                <a:effectLst/>
                <a:latin typeface="+mn-lt"/>
                <a:ea typeface="+mn-ea"/>
                <a:cs typeface="+mn-cs"/>
                <a:sym typeface="Calibri"/>
              </a:rPr>
              <a:t>, N. M., </a:t>
            </a:r>
            <a:r>
              <a:rPr lang="en-US" sz="2400" dirty="0" err="1">
                <a:effectLst/>
                <a:latin typeface="+mn-lt"/>
                <a:ea typeface="+mn-ea"/>
                <a:cs typeface="+mn-cs"/>
                <a:sym typeface="Calibri"/>
              </a:rPr>
              <a:t>Agénor</a:t>
            </a:r>
            <a:r>
              <a:rPr lang="en-US" sz="2400" dirty="0">
                <a:effectLst/>
                <a:latin typeface="+mn-lt"/>
                <a:ea typeface="+mn-ea"/>
                <a:cs typeface="+mn-cs"/>
                <a:sym typeface="Calibri"/>
              </a:rPr>
              <a:t>, M., &amp; Pardee, D. J. (2015). Cervical cancer screening for patients on the female-to-male spectrum: a narrative review and guide for clinicians. </a:t>
            </a:r>
            <a:r>
              <a:rPr lang="en-US" sz="2400" i="1" dirty="0">
                <a:effectLst/>
                <a:latin typeface="+mn-lt"/>
                <a:ea typeface="+mn-ea"/>
                <a:cs typeface="+mn-cs"/>
                <a:sym typeface="Calibri"/>
              </a:rPr>
              <a:t>Journal of general internal medicine</a:t>
            </a:r>
            <a:r>
              <a:rPr lang="en-US" sz="2400" dirty="0">
                <a:effectLst/>
                <a:latin typeface="+mn-lt"/>
                <a:ea typeface="+mn-ea"/>
                <a:cs typeface="+mn-cs"/>
                <a:sym typeface="Calibri"/>
              </a:rPr>
              <a:t>, </a:t>
            </a:r>
            <a:r>
              <a:rPr lang="en-US" sz="2400" i="1" dirty="0">
                <a:effectLst/>
                <a:latin typeface="+mn-lt"/>
                <a:ea typeface="+mn-ea"/>
                <a:cs typeface="+mn-cs"/>
                <a:sym typeface="Calibri"/>
              </a:rPr>
              <a:t>30</a:t>
            </a:r>
            <a:r>
              <a:rPr lang="en-US" sz="2400" dirty="0">
                <a:effectLst/>
                <a:latin typeface="+mn-lt"/>
                <a:ea typeface="+mn-ea"/>
                <a:cs typeface="+mn-cs"/>
                <a:sym typeface="Calibri"/>
              </a:rPr>
              <a:t>(12), 1857-1864.</a:t>
            </a:r>
          </a:p>
          <a:p>
            <a:pPr lvl="0"/>
            <a:r>
              <a:rPr lang="en-US" sz="2400" dirty="0">
                <a:effectLst/>
                <a:latin typeface="+mn-lt"/>
                <a:ea typeface="+mn-ea"/>
                <a:cs typeface="+mn-cs"/>
                <a:sym typeface="Calibri"/>
              </a:rPr>
              <a:t>Raine et al. Direct access to emergency contraception through pharmacies and effect on unintended pregnancy and STIs: a randomized controlled trial. </a:t>
            </a:r>
            <a:r>
              <a:rPr lang="en-US" sz="2400" i="1" dirty="0">
                <a:effectLst/>
                <a:latin typeface="+mn-lt"/>
                <a:ea typeface="+mn-ea"/>
                <a:cs typeface="+mn-cs"/>
                <a:sym typeface="Calibri"/>
              </a:rPr>
              <a:t>JAMA.</a:t>
            </a:r>
            <a:r>
              <a:rPr lang="en-US" sz="2400" dirty="0">
                <a:effectLst/>
                <a:latin typeface="+mn-lt"/>
                <a:ea typeface="+mn-ea"/>
                <a:cs typeface="+mn-cs"/>
                <a:sym typeface="Calibri"/>
              </a:rPr>
              <a:t>2005;293:54-62.</a:t>
            </a:r>
          </a:p>
          <a:p>
            <a:pPr lvl="0"/>
            <a:r>
              <a:rPr lang="en-US" sz="2400" dirty="0">
                <a:effectLst/>
                <a:latin typeface="+mn-lt"/>
                <a:ea typeface="+mn-ea"/>
                <a:cs typeface="+mn-cs"/>
                <a:sym typeface="Calibri"/>
              </a:rPr>
              <a:t>Ravi, A., </a:t>
            </a:r>
            <a:r>
              <a:rPr lang="en-US" sz="2400" dirty="0" err="1">
                <a:effectLst/>
                <a:latin typeface="+mn-lt"/>
                <a:ea typeface="+mn-ea"/>
                <a:cs typeface="+mn-cs"/>
                <a:sym typeface="Calibri"/>
              </a:rPr>
              <a:t>Prine</a:t>
            </a:r>
            <a:r>
              <a:rPr lang="en-US" sz="2400" dirty="0">
                <a:effectLst/>
                <a:latin typeface="+mn-lt"/>
                <a:ea typeface="+mn-ea"/>
                <a:cs typeface="+mn-cs"/>
                <a:sym typeface="Calibri"/>
              </a:rPr>
              <a:t>, L., </a:t>
            </a:r>
            <a:r>
              <a:rPr lang="en-US" sz="2400" dirty="0" err="1">
                <a:effectLst/>
                <a:latin typeface="+mn-lt"/>
                <a:ea typeface="+mn-ea"/>
                <a:cs typeface="+mn-cs"/>
                <a:sym typeface="Calibri"/>
              </a:rPr>
              <a:t>deFiebre</a:t>
            </a:r>
            <a:r>
              <a:rPr lang="en-US" sz="2400" dirty="0">
                <a:effectLst/>
                <a:latin typeface="+mn-lt"/>
                <a:ea typeface="+mn-ea"/>
                <a:cs typeface="+mn-cs"/>
                <a:sym typeface="Calibri"/>
              </a:rPr>
              <a:t>, G., &amp; Rubin, S. E. (2017). Beyond the Surface: Care Seeking Among Patients Initiating Contraceptive Implant in an Urban Federally Qualified Health Center Network. </a:t>
            </a:r>
            <a:r>
              <a:rPr lang="en-US" sz="2400" i="1" dirty="0">
                <a:effectLst/>
                <a:latin typeface="+mn-lt"/>
                <a:ea typeface="+mn-ea"/>
                <a:cs typeface="+mn-cs"/>
                <a:sym typeface="Calibri"/>
              </a:rPr>
              <a:t>Journal of primary care &amp; community health</a:t>
            </a:r>
            <a:r>
              <a:rPr lang="en-US" sz="2400" dirty="0">
                <a:effectLst/>
                <a:latin typeface="+mn-lt"/>
                <a:ea typeface="+mn-ea"/>
                <a:cs typeface="+mn-cs"/>
                <a:sym typeface="Calibri"/>
              </a:rPr>
              <a:t>, </a:t>
            </a:r>
            <a:r>
              <a:rPr lang="en-US" sz="2400" i="1" dirty="0">
                <a:effectLst/>
                <a:latin typeface="+mn-lt"/>
                <a:ea typeface="+mn-ea"/>
                <a:cs typeface="+mn-cs"/>
                <a:sym typeface="Calibri"/>
              </a:rPr>
              <a:t>8</a:t>
            </a:r>
            <a:r>
              <a:rPr lang="en-US" sz="2400" dirty="0">
                <a:effectLst/>
                <a:latin typeface="+mn-lt"/>
                <a:ea typeface="+mn-ea"/>
                <a:cs typeface="+mn-cs"/>
                <a:sym typeface="Calibri"/>
              </a:rPr>
              <a:t>(1), 20-25.</a:t>
            </a:r>
          </a:p>
          <a:p>
            <a:pPr lvl="0"/>
            <a:r>
              <a:rPr lang="en-US" sz="2400" dirty="0">
                <a:effectLst/>
                <a:latin typeface="+mn-lt"/>
                <a:ea typeface="+mn-ea"/>
                <a:cs typeface="+mn-cs"/>
                <a:sym typeface="Calibri"/>
              </a:rPr>
              <a:t>Selected practice recommendations for contraceptive Use, 2nd edition, Geneva: WHO 2005.</a:t>
            </a:r>
          </a:p>
          <a:p>
            <a:pPr lvl="0"/>
            <a:r>
              <a:rPr lang="en-US" sz="2400" dirty="0">
                <a:effectLst/>
                <a:latin typeface="+mn-lt"/>
                <a:ea typeface="+mn-ea"/>
                <a:cs typeface="+mn-cs"/>
                <a:sym typeface="Calibri"/>
              </a:rPr>
              <a:t>Sister Song &amp; National Women’s Health Network. Long-Acting Reversible Contraception Statement of Principles. </a:t>
            </a:r>
            <a:r>
              <a:rPr lang="en-US" sz="2400" u="sng" dirty="0">
                <a:effectLst/>
                <a:latin typeface="+mn-lt"/>
                <a:ea typeface="+mn-ea"/>
                <a:cs typeface="+mn-cs"/>
                <a:sym typeface="Calibri"/>
                <a:hlinkClick r:id="rId8"/>
              </a:rPr>
              <a:t>https://www.nwhn.org/wp-content/uploads/2017/02/LARCStatementofPrinciples.pdf</a:t>
            </a:r>
            <a:endParaRPr lang="en-US" sz="2400" dirty="0">
              <a:effectLst/>
              <a:latin typeface="+mn-lt"/>
              <a:ea typeface="+mn-ea"/>
              <a:cs typeface="+mn-cs"/>
              <a:sym typeface="Calibri"/>
            </a:endParaRPr>
          </a:p>
          <a:p>
            <a:pPr lvl="0"/>
            <a:r>
              <a:rPr lang="en-US" sz="2400" dirty="0" err="1">
                <a:effectLst/>
                <a:latin typeface="+mn-lt"/>
                <a:ea typeface="+mn-ea"/>
                <a:cs typeface="+mn-cs"/>
                <a:sym typeface="Calibri"/>
              </a:rPr>
              <a:t>Sivin</a:t>
            </a:r>
            <a:r>
              <a:rPr lang="en-US" sz="2400" dirty="0">
                <a:effectLst/>
                <a:latin typeface="+mn-lt"/>
                <a:ea typeface="+mn-ea"/>
                <a:cs typeface="+mn-cs"/>
                <a:sym typeface="Calibri"/>
              </a:rPr>
              <a:t>, et al. Prolonged intrauterine contraception: a seven-year randomized study of the levonorgestrel 20 mcg/day (</a:t>
            </a:r>
            <a:r>
              <a:rPr lang="en-US" sz="2400" dirty="0" err="1">
                <a:effectLst/>
                <a:latin typeface="+mn-lt"/>
                <a:ea typeface="+mn-ea"/>
                <a:cs typeface="+mn-cs"/>
                <a:sym typeface="Calibri"/>
              </a:rPr>
              <a:t>LNg</a:t>
            </a:r>
            <a:r>
              <a:rPr lang="en-US" sz="2400" dirty="0">
                <a:effectLst/>
                <a:latin typeface="+mn-lt"/>
                <a:ea typeface="+mn-ea"/>
                <a:cs typeface="+mn-cs"/>
                <a:sym typeface="Calibri"/>
              </a:rPr>
              <a:t> 20) and the Copper T380 Ag IUDS. Contraception. 1991 Nov;44(5):473-80. </a:t>
            </a:r>
          </a:p>
          <a:p>
            <a:pPr lvl="0"/>
            <a:r>
              <a:rPr lang="en-US" sz="2400" dirty="0" err="1">
                <a:effectLst/>
                <a:latin typeface="+mn-lt"/>
                <a:ea typeface="+mn-ea"/>
                <a:cs typeface="+mn-cs"/>
                <a:sym typeface="Calibri"/>
              </a:rPr>
              <a:t>Sonfield</a:t>
            </a:r>
            <a:r>
              <a:rPr lang="en-US" sz="2400" dirty="0">
                <a:effectLst/>
                <a:latin typeface="+mn-lt"/>
                <a:ea typeface="+mn-ea"/>
                <a:cs typeface="+mn-cs"/>
                <a:sym typeface="Calibri"/>
              </a:rPr>
              <a:t> A, </a:t>
            </a:r>
            <a:r>
              <a:rPr lang="en-US" sz="2400" dirty="0" err="1">
                <a:effectLst/>
                <a:latin typeface="+mn-lt"/>
                <a:ea typeface="+mn-ea"/>
                <a:cs typeface="+mn-cs"/>
                <a:sym typeface="Calibri"/>
              </a:rPr>
              <a:t>Hasstedt</a:t>
            </a:r>
            <a:r>
              <a:rPr lang="en-US" sz="2400" dirty="0">
                <a:effectLst/>
                <a:latin typeface="+mn-lt"/>
                <a:ea typeface="+mn-ea"/>
                <a:cs typeface="+mn-cs"/>
                <a:sym typeface="Calibri"/>
              </a:rPr>
              <a:t> K and Gold RB, </a:t>
            </a:r>
            <a:r>
              <a:rPr lang="en-US" sz="2400" i="1" u="sng" dirty="0">
                <a:effectLst/>
                <a:latin typeface="+mn-lt"/>
                <a:ea typeface="+mn-ea"/>
                <a:cs typeface="+mn-cs"/>
                <a:sym typeface="Calibri"/>
                <a:hlinkClick r:id="rId9"/>
              </a:rPr>
              <a:t>Moving Forward: Family Planning in the Era of Health Reform</a:t>
            </a:r>
            <a:r>
              <a:rPr lang="en-US" sz="2400" dirty="0">
                <a:effectLst/>
                <a:latin typeface="+mn-lt"/>
                <a:ea typeface="+mn-ea"/>
                <a:cs typeface="+mn-cs"/>
                <a:sym typeface="Calibri"/>
              </a:rPr>
              <a:t>, New York: Guttmacher Institute, 2014.</a:t>
            </a:r>
          </a:p>
          <a:p>
            <a:pPr lvl="0"/>
            <a:r>
              <a:rPr lang="en-US" sz="2400" u="sng" dirty="0">
                <a:effectLst/>
                <a:latin typeface="+mn-lt"/>
                <a:ea typeface="+mn-ea"/>
                <a:cs typeface="+mn-cs"/>
                <a:sym typeface="Calibri"/>
                <a:hlinkClick r:id="rId10"/>
              </a:rPr>
              <a:t>Steenland MW, Rodriguez MI, Marchbanks PA, Curtis KM. How does the number of oral contraceptive pill packs dispensed or prescribed affect continuation and other measures of consistent and correct use? A systematic review. Contraception. 2019;87(5):605-610. doi: 10.1016/j.contraception.2012.08.004. </a:t>
            </a:r>
            <a:endParaRPr lang="en-US" sz="2400" dirty="0">
              <a:effectLst/>
              <a:latin typeface="+mn-lt"/>
              <a:ea typeface="+mn-ea"/>
              <a:cs typeface="+mn-cs"/>
              <a:sym typeface="Calibri"/>
            </a:endParaRPr>
          </a:p>
          <a:p>
            <a:pPr lvl="0"/>
            <a:r>
              <a:rPr lang="en-US" sz="2400" dirty="0">
                <a:effectLst/>
                <a:latin typeface="+mn-lt"/>
                <a:ea typeface="+mn-ea"/>
                <a:cs typeface="+mn-cs"/>
                <a:sym typeface="Calibri"/>
              </a:rPr>
              <a:t>Stewart F, et al. Clinical breast and pelvic examination requirements for hormonal contraception: Current practice vs evidence. </a:t>
            </a:r>
            <a:r>
              <a:rPr lang="en-US" sz="2400" i="1" dirty="0">
                <a:effectLst/>
                <a:latin typeface="+mn-lt"/>
                <a:ea typeface="+mn-ea"/>
                <a:cs typeface="+mn-cs"/>
                <a:sym typeface="Calibri"/>
              </a:rPr>
              <a:t>JAMA.</a:t>
            </a:r>
            <a:r>
              <a:rPr lang="en-US" sz="2400" dirty="0">
                <a:effectLst/>
                <a:latin typeface="+mn-lt"/>
                <a:ea typeface="+mn-ea"/>
                <a:cs typeface="+mn-cs"/>
                <a:sym typeface="Calibri"/>
              </a:rPr>
              <a:t> 2001;285:2232-9.</a:t>
            </a:r>
          </a:p>
          <a:p>
            <a:pPr lvl="0"/>
            <a:r>
              <a:rPr lang="en-US" sz="2400" dirty="0">
                <a:effectLst/>
                <a:latin typeface="+mn-lt"/>
                <a:ea typeface="+mn-ea"/>
                <a:cs typeface="+mn-cs"/>
                <a:sym typeface="Calibri"/>
              </a:rPr>
              <a:t>Summary Chart of U.S. Medical Eligibility Criteria for Contraceptive Use: https://</a:t>
            </a:r>
            <a:r>
              <a:rPr lang="en-US" sz="2400" dirty="0" err="1">
                <a:effectLst/>
                <a:latin typeface="+mn-lt"/>
                <a:ea typeface="+mn-ea"/>
                <a:cs typeface="+mn-cs"/>
                <a:sym typeface="Calibri"/>
              </a:rPr>
              <a:t>www.cdc.gov</a:t>
            </a:r>
            <a:r>
              <a:rPr lang="en-US" sz="2400" dirty="0">
                <a:effectLst/>
                <a:latin typeface="+mn-lt"/>
                <a:ea typeface="+mn-ea"/>
                <a:cs typeface="+mn-cs"/>
                <a:sym typeface="Calibri"/>
              </a:rPr>
              <a:t>/</a:t>
            </a:r>
            <a:r>
              <a:rPr lang="en-US" sz="2400" dirty="0" err="1">
                <a:effectLst/>
                <a:latin typeface="+mn-lt"/>
                <a:ea typeface="+mn-ea"/>
                <a:cs typeface="+mn-cs"/>
                <a:sym typeface="Calibri"/>
              </a:rPr>
              <a:t>reproductivehealth</a:t>
            </a:r>
            <a:r>
              <a:rPr lang="en-US" sz="2400" dirty="0">
                <a:effectLst/>
                <a:latin typeface="+mn-lt"/>
                <a:ea typeface="+mn-ea"/>
                <a:cs typeface="+mn-cs"/>
                <a:sym typeface="Calibri"/>
              </a:rPr>
              <a:t>/contraception/pdf/summary-chart-us-medical-eligibility-criteria_508tagged.pdf. Updated July 2016.  </a:t>
            </a:r>
          </a:p>
          <a:p>
            <a:pPr lvl="0"/>
            <a:r>
              <a:rPr lang="en-US" sz="2400" dirty="0">
                <a:effectLst/>
                <a:latin typeface="+mn-lt"/>
                <a:ea typeface="+mn-ea"/>
                <a:cs typeface="+mn-cs"/>
                <a:sym typeface="Calibri"/>
              </a:rPr>
              <a:t>Szabo KA, Schaff E  Oral Contraceptives, Does Formulation Matter?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a:t>
            </a:r>
            <a:r>
              <a:rPr lang="en-US" sz="2400" i="1" dirty="0">
                <a:effectLst/>
                <a:latin typeface="+mn-lt"/>
                <a:ea typeface="+mn-ea"/>
                <a:cs typeface="+mn-cs"/>
                <a:sym typeface="Calibri"/>
              </a:rPr>
              <a:t> </a:t>
            </a:r>
            <a:r>
              <a:rPr lang="en-US" sz="2400" dirty="0">
                <a:effectLst/>
                <a:latin typeface="+mn-lt"/>
                <a:ea typeface="+mn-ea"/>
                <a:cs typeface="+mn-cs"/>
                <a:sym typeface="Calibri"/>
              </a:rPr>
              <a:t>2013 Oct 62(10) E1-12</a:t>
            </a:r>
          </a:p>
          <a:p>
            <a:pPr lvl="0"/>
            <a:r>
              <a:rPr lang="en-US" sz="2400" u="sng" dirty="0">
                <a:effectLst/>
                <a:latin typeface="+mn-lt"/>
                <a:ea typeface="+mn-ea"/>
                <a:cs typeface="+mn-cs"/>
                <a:sym typeface="Calibri"/>
                <a:hlinkClick r:id="rId11"/>
              </a:rPr>
              <a:t>Turok DK, Gero A, Simmons RG, et al. Levonorgestrel vs. Copper Intrauterine Devices for Emergency Contraception. </a:t>
            </a:r>
            <a:r>
              <a:rPr lang="en-US" sz="2400" i="1" u="sng" dirty="0">
                <a:effectLst/>
                <a:latin typeface="+mn-lt"/>
                <a:ea typeface="+mn-ea"/>
                <a:cs typeface="+mn-cs"/>
                <a:sym typeface="Calibri"/>
                <a:hlinkClick r:id="rId11"/>
              </a:rPr>
              <a:t>N Engl J Med</a:t>
            </a:r>
            <a:r>
              <a:rPr lang="en-US" sz="2400" i="0" u="sng" dirty="0">
                <a:effectLst/>
                <a:latin typeface="+mn-lt"/>
                <a:ea typeface="+mn-ea"/>
                <a:cs typeface="+mn-cs"/>
                <a:sym typeface="Calibri"/>
                <a:hlinkClick r:id="rId11"/>
              </a:rPr>
              <a:t>. 2021;384(4):335-344. doi:10.1056/NEJMoa2022141</a:t>
            </a:r>
            <a:endParaRPr lang="en-US" sz="2400" dirty="0">
              <a:effectLst/>
              <a:latin typeface="+mn-lt"/>
              <a:ea typeface="+mn-ea"/>
              <a:cs typeface="+mn-cs"/>
              <a:sym typeface="Calibri"/>
            </a:endParaRPr>
          </a:p>
          <a:p>
            <a:pPr lvl="0"/>
            <a:r>
              <a:rPr lang="en-US" sz="2400" dirty="0">
                <a:effectLst/>
                <a:latin typeface="+mn-lt"/>
                <a:ea typeface="+mn-ea"/>
                <a:cs typeface="+mn-cs"/>
                <a:sym typeface="Calibri"/>
              </a:rPr>
              <a:t>Trussell J, Koenig J, </a:t>
            </a:r>
            <a:r>
              <a:rPr lang="en-US" sz="2400" dirty="0" err="1">
                <a:effectLst/>
                <a:latin typeface="+mn-lt"/>
                <a:ea typeface="+mn-ea"/>
                <a:cs typeface="+mn-cs"/>
                <a:sym typeface="Calibri"/>
              </a:rPr>
              <a:t>Ellertson</a:t>
            </a:r>
            <a:r>
              <a:rPr lang="en-US" sz="2400" dirty="0">
                <a:effectLst/>
                <a:latin typeface="+mn-lt"/>
                <a:ea typeface="+mn-ea"/>
                <a:cs typeface="+mn-cs"/>
                <a:sym typeface="Calibri"/>
              </a:rPr>
              <a:t> C, Stewart F. Preventing unintended pregnancy: the cost-effectiveness of three methods of emergency contraception.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1997;87:932-7.</a:t>
            </a:r>
          </a:p>
          <a:p>
            <a:pPr lvl="0"/>
            <a:r>
              <a:rPr lang="en-US" sz="2400" dirty="0" err="1">
                <a:effectLst/>
                <a:latin typeface="+mn-lt"/>
                <a:ea typeface="+mn-ea"/>
                <a:cs typeface="+mn-cs"/>
                <a:sym typeface="Calibri"/>
              </a:rPr>
              <a:t>Westhoff</a:t>
            </a:r>
            <a:r>
              <a:rPr lang="en-US" sz="2400" dirty="0">
                <a:effectLst/>
                <a:latin typeface="+mn-lt"/>
                <a:ea typeface="+mn-ea"/>
                <a:cs typeface="+mn-cs"/>
                <a:sym typeface="Calibri"/>
              </a:rPr>
              <a:t> C, Kerns J, </a:t>
            </a:r>
            <a:r>
              <a:rPr lang="en-US" sz="2400" dirty="0" err="1">
                <a:effectLst/>
                <a:latin typeface="+mn-lt"/>
                <a:ea typeface="+mn-ea"/>
                <a:cs typeface="+mn-cs"/>
                <a:sym typeface="Calibri"/>
              </a:rPr>
              <a:t>Morroni</a:t>
            </a:r>
            <a:r>
              <a:rPr lang="en-US" sz="2400" dirty="0">
                <a:effectLst/>
                <a:latin typeface="+mn-lt"/>
                <a:ea typeface="+mn-ea"/>
                <a:cs typeface="+mn-cs"/>
                <a:sym typeface="Calibri"/>
              </a:rPr>
              <a:t> C, Cushman LF, Tiezzi L, Murphy PA. Quick start: novel oral contraceptive initiation method. Contraception. 2002 Sep;66(3):141-5.</a:t>
            </a:r>
          </a:p>
          <a:p>
            <a:pPr lvl="0"/>
            <a:r>
              <a:rPr lang="en-US" sz="2400" dirty="0" err="1">
                <a:effectLst/>
                <a:latin typeface="+mn-lt"/>
                <a:ea typeface="+mn-ea"/>
                <a:cs typeface="+mn-cs"/>
                <a:sym typeface="Calibri"/>
              </a:rPr>
              <a:t>Westhoff</a:t>
            </a:r>
            <a:r>
              <a:rPr lang="en-US" sz="2400" dirty="0">
                <a:effectLst/>
                <a:latin typeface="+mn-lt"/>
                <a:ea typeface="+mn-ea"/>
                <a:cs typeface="+mn-cs"/>
                <a:sym typeface="Calibri"/>
              </a:rPr>
              <a:t> C, </a:t>
            </a:r>
            <a:r>
              <a:rPr lang="en-US" sz="2400" dirty="0" err="1">
                <a:effectLst/>
                <a:latin typeface="+mn-lt"/>
                <a:ea typeface="+mn-ea"/>
                <a:cs typeface="+mn-cs"/>
                <a:sym typeface="Calibri"/>
              </a:rPr>
              <a:t>Morroni</a:t>
            </a:r>
            <a:r>
              <a:rPr lang="en-US" sz="2400" dirty="0">
                <a:effectLst/>
                <a:latin typeface="+mn-lt"/>
                <a:ea typeface="+mn-ea"/>
                <a:cs typeface="+mn-cs"/>
                <a:sym typeface="Calibri"/>
              </a:rPr>
              <a:t> C, Kerns J, Murphy PA.</a:t>
            </a:r>
            <a:r>
              <a:rPr lang="en-US" sz="2400" b="1" dirty="0">
                <a:effectLst/>
                <a:latin typeface="+mn-lt"/>
                <a:ea typeface="+mn-ea"/>
                <a:cs typeface="+mn-cs"/>
                <a:sym typeface="Calibri"/>
              </a:rPr>
              <a:t> </a:t>
            </a:r>
            <a:r>
              <a:rPr lang="en-US" sz="2400" dirty="0">
                <a:effectLst/>
                <a:latin typeface="+mn-lt"/>
                <a:ea typeface="+mn-ea"/>
                <a:cs typeface="+mn-cs"/>
                <a:sym typeface="Calibri"/>
              </a:rPr>
              <a:t>Bleeding patterns after immediate vs. conventional oral contraceptive initiation: a randomized, controlled trial. </a:t>
            </a:r>
            <a:r>
              <a:rPr lang="en-US" sz="2400" dirty="0" err="1">
                <a:effectLst/>
                <a:latin typeface="+mn-lt"/>
                <a:ea typeface="+mn-ea"/>
                <a:cs typeface="+mn-cs"/>
                <a:sym typeface="Calibri"/>
              </a:rPr>
              <a:t>Fertil</a:t>
            </a:r>
            <a:r>
              <a:rPr lang="en-US" sz="2400" dirty="0">
                <a:effectLst/>
                <a:latin typeface="+mn-lt"/>
                <a:ea typeface="+mn-ea"/>
                <a:cs typeface="+mn-cs"/>
                <a:sym typeface="Calibri"/>
              </a:rPr>
              <a:t> </a:t>
            </a:r>
            <a:r>
              <a:rPr lang="en-US" sz="2400" dirty="0" err="1">
                <a:effectLst/>
                <a:latin typeface="+mn-lt"/>
                <a:ea typeface="+mn-ea"/>
                <a:cs typeface="+mn-cs"/>
                <a:sym typeface="Calibri"/>
              </a:rPr>
              <a:t>Steril</a:t>
            </a:r>
            <a:r>
              <a:rPr lang="en-US" sz="2400" dirty="0">
                <a:effectLst/>
                <a:latin typeface="+mn-lt"/>
                <a:ea typeface="+mn-ea"/>
                <a:cs typeface="+mn-cs"/>
                <a:sym typeface="Calibri"/>
              </a:rPr>
              <a:t>. 2003 Feb;79(2):322-9.</a:t>
            </a:r>
          </a:p>
          <a:p>
            <a:pPr lvl="0"/>
            <a:r>
              <a:rPr lang="en-US" sz="2400" dirty="0" err="1">
                <a:effectLst/>
                <a:latin typeface="+mn-lt"/>
                <a:ea typeface="+mn-ea"/>
                <a:cs typeface="+mn-cs"/>
                <a:sym typeface="Calibri"/>
              </a:rPr>
              <a:t>Zieman</a:t>
            </a:r>
            <a:r>
              <a:rPr lang="en-US" sz="2400" dirty="0">
                <a:effectLst/>
                <a:latin typeface="+mn-lt"/>
                <a:ea typeface="+mn-ea"/>
                <a:cs typeface="+mn-cs"/>
                <a:sym typeface="Calibri"/>
              </a:rPr>
              <a:t> M, Hatcher RA. Managing Contraception. Tiger, Georgia: Bridging the Gap Foundation, 2012.</a:t>
            </a:r>
          </a:p>
          <a:p>
            <a:endParaRPr lang="en-US" dirty="0"/>
          </a:p>
          <a:p>
            <a:endParaRPr lang="en-US" dirty="0"/>
          </a:p>
        </p:txBody>
      </p:sp>
    </p:spTree>
    <p:extLst>
      <p:ext uri="{BB962C8B-B14F-4D97-AF65-F5344CB8AC3E}">
        <p14:creationId xmlns:p14="http://schemas.microsoft.com/office/powerpoint/2010/main" val="137090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Highest efficacy should not be the only factor that guides contraceptive counseling and decision-making, unless it’s what the patient is looking for in their birth control.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Watch part of video to model patient-centered contraceptive counseling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Ask: What did you notice about this contraceptive counseling example? How did the clinician model patient-centeredness? </a:t>
            </a:r>
          </a:p>
          <a:p>
            <a:pPr marL="0" lvl="0" indent="0" algn="l" rtl="0">
              <a:spcBef>
                <a:spcPts val="0"/>
              </a:spcBef>
              <a:spcAft>
                <a:spcPts val="0"/>
              </a:spcAft>
              <a:buNone/>
            </a:pPr>
            <a:endParaRPr lang="en-US" sz="1200" dirty="0"/>
          </a:p>
          <a:p>
            <a:pPr marL="0" lvl="0" indent="0" algn="l" rtl="0">
              <a:spcBef>
                <a:spcPts val="360"/>
              </a:spcBef>
              <a:spcAft>
                <a:spcPts val="0"/>
              </a:spcAft>
              <a:buNone/>
            </a:pPr>
            <a:r>
              <a:rPr lang="en-US" sz="1200" dirty="0">
                <a:latin typeface="+mn-lt"/>
                <a:ea typeface="+mn-ea"/>
                <a:cs typeface="+mn-cs"/>
                <a:sym typeface="Calibri"/>
              </a:rPr>
              <a:t>- Asks </a:t>
            </a:r>
            <a:r>
              <a:rPr lang="en-US" sz="1200" dirty="0" err="1">
                <a:latin typeface="+mn-lt"/>
                <a:ea typeface="+mn-ea"/>
                <a:cs typeface="+mn-cs"/>
                <a:sym typeface="Calibri"/>
              </a:rPr>
              <a:t>pt</a:t>
            </a:r>
            <a:r>
              <a:rPr lang="en-US" sz="1200" dirty="0">
                <a:latin typeface="+mn-lt"/>
                <a:ea typeface="+mn-ea"/>
                <a:cs typeface="+mn-cs"/>
                <a:sym typeface="Calibri"/>
              </a:rPr>
              <a:t> questions about what matters in </a:t>
            </a:r>
            <a:r>
              <a:rPr lang="en-US" sz="1200" dirty="0"/>
              <a:t>birth control method </a:t>
            </a:r>
          </a:p>
          <a:p>
            <a:pPr marL="0" lvl="0" indent="0" algn="l" rtl="0">
              <a:spcBef>
                <a:spcPts val="360"/>
              </a:spcBef>
              <a:spcAft>
                <a:spcPts val="0"/>
              </a:spcAft>
              <a:buNone/>
            </a:pPr>
            <a:r>
              <a:rPr lang="en-US" sz="1200" dirty="0">
                <a:latin typeface="+mn-lt"/>
                <a:ea typeface="+mn-ea"/>
                <a:cs typeface="+mn-cs"/>
                <a:sym typeface="Calibri"/>
              </a:rPr>
              <a:t>- Counsel on </a:t>
            </a:r>
            <a:r>
              <a:rPr lang="en-US" sz="1200" dirty="0"/>
              <a:t>r</a:t>
            </a:r>
            <a:r>
              <a:rPr lang="en-US" sz="1200" dirty="0">
                <a:latin typeface="+mn-lt"/>
                <a:ea typeface="+mn-ea"/>
                <a:cs typeface="+mn-cs"/>
                <a:sym typeface="Calibri"/>
              </a:rPr>
              <a:t>emov</a:t>
            </a:r>
            <a:r>
              <a:rPr lang="en-US" sz="1200" dirty="0"/>
              <a:t>ing</a:t>
            </a:r>
            <a:r>
              <a:rPr lang="en-US" sz="1200" dirty="0">
                <a:latin typeface="+mn-lt"/>
                <a:ea typeface="+mn-ea"/>
                <a:cs typeface="+mn-cs"/>
                <a:sym typeface="Calibri"/>
              </a:rPr>
              <a:t> IUD at any time</a:t>
            </a:r>
            <a:endParaRPr lang="en-US" sz="1200" dirty="0"/>
          </a:p>
          <a:p>
            <a:pPr marL="0" lvl="0" indent="0" algn="l" rtl="0">
              <a:spcBef>
                <a:spcPts val="360"/>
              </a:spcBef>
              <a:spcAft>
                <a:spcPts val="0"/>
              </a:spcAft>
              <a:buNone/>
            </a:pPr>
            <a:r>
              <a:rPr lang="en-US" sz="1200" dirty="0">
                <a:latin typeface="+mn-lt"/>
                <a:ea typeface="+mn-ea"/>
                <a:cs typeface="+mn-cs"/>
                <a:sym typeface="Calibri"/>
              </a:rPr>
              <a:t>- Provider talking to other provider about removing IUD “early”</a:t>
            </a:r>
            <a:endParaRPr lang="en-US" sz="1200" dirty="0"/>
          </a:p>
          <a:p>
            <a:pPr marL="0" lvl="0" indent="0" algn="l" rtl="0">
              <a:spcBef>
                <a:spcPts val="360"/>
              </a:spcBef>
              <a:spcAft>
                <a:spcPts val="0"/>
              </a:spcAft>
              <a:buNone/>
            </a:pPr>
            <a:r>
              <a:rPr lang="en-US" sz="1200" dirty="0">
                <a:latin typeface="+mn-lt"/>
                <a:ea typeface="+mn-ea"/>
                <a:cs typeface="+mn-cs"/>
                <a:sym typeface="Calibri"/>
              </a:rPr>
              <a:t>- Advanced EC Rx offered</a:t>
            </a:r>
            <a:endParaRPr lang="en-US" sz="1200" dirty="0"/>
          </a:p>
          <a:p>
            <a:pPr marL="0" lvl="0" indent="0" algn="l" rtl="0">
              <a:spcBef>
                <a:spcPts val="360"/>
              </a:spcBef>
              <a:spcAft>
                <a:spcPts val="0"/>
              </a:spcAft>
              <a:buNone/>
            </a:pPr>
            <a:endParaRPr lang="en-US" sz="1200" dirty="0"/>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dirty="0"/>
              <a:t>Source: </a:t>
            </a:r>
            <a:r>
              <a:rPr lang="en-US" sz="1200" dirty="0">
                <a:latin typeface="+mn-lt"/>
                <a:ea typeface="+mn-ea"/>
                <a:cs typeface="+mn-cs"/>
                <a:sym typeface="Calibri"/>
              </a:rPr>
              <a:t>Contraceptive Counseling: Patient/Provider Perspectives: Get LARC. Accessed: https://</a:t>
            </a:r>
            <a:r>
              <a:rPr lang="en-US" sz="1200" dirty="0" err="1">
                <a:latin typeface="+mn-lt"/>
                <a:ea typeface="+mn-ea"/>
                <a:cs typeface="+mn-cs"/>
                <a:sym typeface="Calibri"/>
              </a:rPr>
              <a:t>www.youtube.com</a:t>
            </a:r>
            <a:r>
              <a:rPr lang="en-US" sz="1200" dirty="0">
                <a:latin typeface="+mn-lt"/>
                <a:ea typeface="+mn-ea"/>
                <a:cs typeface="+mn-cs"/>
                <a:sym typeface="Calibri"/>
              </a:rPr>
              <a:t>/</a:t>
            </a:r>
            <a:r>
              <a:rPr lang="en-US" sz="1200" dirty="0" err="1">
                <a:latin typeface="+mn-lt"/>
                <a:ea typeface="+mn-ea"/>
                <a:cs typeface="+mn-cs"/>
                <a:sym typeface="Calibri"/>
              </a:rPr>
              <a:t>watch?v</a:t>
            </a:r>
            <a:r>
              <a:rPr lang="en-US" sz="1200" dirty="0">
                <a:latin typeface="+mn-lt"/>
                <a:ea typeface="+mn-ea"/>
                <a:cs typeface="+mn-cs"/>
                <a:sym typeface="Calibri"/>
              </a:rPr>
              <a:t>=OP9klE0JLLU.  Published June 12, 2017.  </a:t>
            </a:r>
            <a:endParaRPr lang="en-US" sz="1200" dirty="0"/>
          </a:p>
        </p:txBody>
      </p:sp>
    </p:spTree>
    <p:extLst>
      <p:ext uri="{BB962C8B-B14F-4D97-AF65-F5344CB8AC3E}">
        <p14:creationId xmlns:p14="http://schemas.microsoft.com/office/powerpoint/2010/main" val="423769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*Ideally participants will download the app prior to the talk, also recommend to provide copies of the Summary Chart for those without app access.  </a:t>
            </a:r>
          </a:p>
        </p:txBody>
      </p:sp>
    </p:spTree>
    <p:extLst>
      <p:ext uri="{BB962C8B-B14F-4D97-AF65-F5344CB8AC3E}">
        <p14:creationId xmlns:p14="http://schemas.microsoft.com/office/powerpoint/2010/main" val="2519413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cap="none" dirty="0">
                <a:solidFill>
                  <a:srgbClr val="000000"/>
                </a:solidFill>
                <a:effectLst/>
                <a:latin typeface="+mn-lt"/>
                <a:ea typeface="+mn-ea"/>
                <a:cs typeface="+mn-cs"/>
                <a:sym typeface="Calibri"/>
              </a:rPr>
              <a:t>*Gendered language due to studies and evidence only assessing health and risks among cis-gender females</a:t>
            </a:r>
            <a:endParaRPr lang="en-US" b="0" dirty="0">
              <a:effectLst/>
            </a:endParaRPr>
          </a:p>
          <a:p>
            <a:br>
              <a:rPr lang="en-US" dirty="0"/>
            </a:br>
            <a:endParaRPr lang="en-US" dirty="0"/>
          </a:p>
        </p:txBody>
      </p:sp>
    </p:spTree>
    <p:extLst>
      <p:ext uri="{BB962C8B-B14F-4D97-AF65-F5344CB8AC3E}">
        <p14:creationId xmlns:p14="http://schemas.microsoft.com/office/powerpoint/2010/main" val="131722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cap="none" dirty="0">
                <a:solidFill>
                  <a:srgbClr val="000000"/>
                </a:solidFill>
                <a:effectLst/>
                <a:latin typeface="+mn-lt"/>
                <a:ea typeface="+mn-ea"/>
                <a:cs typeface="+mn-cs"/>
                <a:sym typeface="Calibri"/>
              </a:rPr>
              <a:t>This is just a snapshot of a part of the MEC, but notice all the green!  </a:t>
            </a:r>
            <a:endParaRPr lang="en-US" b="0" dirty="0">
              <a:effectLst/>
            </a:endParaRPr>
          </a:p>
          <a:p>
            <a:pPr rtl="0"/>
            <a:endParaRPr lang="en-US" b="0" dirty="0">
              <a:effectLst/>
            </a:endParaRPr>
          </a:p>
          <a:p>
            <a:pPr rtl="0"/>
            <a:r>
              <a:rPr lang="en-US" sz="2400" b="0" i="0" u="none" strike="noStrike" cap="none" dirty="0">
                <a:solidFill>
                  <a:srgbClr val="000000"/>
                </a:solidFill>
                <a:effectLst/>
                <a:latin typeface="+mn-lt"/>
                <a:ea typeface="+mn-ea"/>
                <a:cs typeface="+mn-cs"/>
                <a:sym typeface="Calibri"/>
              </a:rPr>
              <a:t>RHAP MEC: https://</a:t>
            </a:r>
            <a:r>
              <a:rPr lang="en-US" sz="2400" b="0" i="0" u="none" strike="noStrike" cap="none" dirty="0" err="1">
                <a:solidFill>
                  <a:srgbClr val="000000"/>
                </a:solidFill>
                <a:effectLst/>
                <a:latin typeface="+mn-lt"/>
                <a:ea typeface="+mn-ea"/>
                <a:cs typeface="+mn-cs"/>
                <a:sym typeface="Calibri"/>
              </a:rPr>
              <a:t>www.reproductiveaccess.org</a:t>
            </a:r>
            <a:r>
              <a:rPr lang="en-US" sz="2400" b="0" i="0" u="none" strike="noStrike" cap="none" dirty="0">
                <a:solidFill>
                  <a:srgbClr val="000000"/>
                </a:solidFill>
                <a:effectLst/>
                <a:latin typeface="+mn-lt"/>
                <a:ea typeface="+mn-ea"/>
                <a:cs typeface="+mn-cs"/>
                <a:sym typeface="Calibri"/>
              </a:rPr>
              <a:t>/resource/medical-eligibility-initiating-contraception/</a:t>
            </a:r>
            <a:endParaRPr lang="en-US" b="0" dirty="0">
              <a:effectLst/>
            </a:endParaRPr>
          </a:p>
          <a:p>
            <a:pPr rtl="0"/>
            <a:endParaRPr lang="en-US" b="0" dirty="0">
              <a:effectLst/>
            </a:endParaRPr>
          </a:p>
          <a:p>
            <a:pPr rtl="0"/>
            <a:r>
              <a:rPr lang="en-US" sz="2400" b="0" i="0" u="none" strike="noStrike" cap="none" dirty="0">
                <a:solidFill>
                  <a:srgbClr val="000000"/>
                </a:solidFill>
                <a:effectLst/>
                <a:latin typeface="+mn-lt"/>
                <a:ea typeface="+mn-ea"/>
                <a:cs typeface="+mn-cs"/>
                <a:sym typeface="Calibri"/>
              </a:rPr>
              <a:t>CDC MEC: https://</a:t>
            </a:r>
            <a:r>
              <a:rPr lang="en-US" sz="2400" b="0" i="0" u="none" strike="noStrike" cap="none" dirty="0" err="1">
                <a:solidFill>
                  <a:srgbClr val="000000"/>
                </a:solidFill>
                <a:effectLst/>
                <a:latin typeface="+mn-lt"/>
                <a:ea typeface="+mn-ea"/>
                <a:cs typeface="+mn-cs"/>
                <a:sym typeface="Calibri"/>
              </a:rPr>
              <a:t>www.cdc.gov</a:t>
            </a:r>
            <a:r>
              <a:rPr lang="en-US" sz="2400" b="0" i="0" u="none" strike="noStrike" cap="none" dirty="0">
                <a:solidFill>
                  <a:srgbClr val="000000"/>
                </a:solidFill>
                <a:effectLst/>
                <a:latin typeface="+mn-lt"/>
                <a:ea typeface="+mn-ea"/>
                <a:cs typeface="+mn-cs"/>
                <a:sym typeface="Calibri"/>
              </a:rPr>
              <a:t>/</a:t>
            </a:r>
            <a:r>
              <a:rPr lang="en-US" sz="2400" b="0" i="0" u="none" strike="noStrike" cap="none" dirty="0" err="1">
                <a:solidFill>
                  <a:srgbClr val="000000"/>
                </a:solidFill>
                <a:effectLst/>
                <a:latin typeface="+mn-lt"/>
                <a:ea typeface="+mn-ea"/>
                <a:cs typeface="+mn-cs"/>
                <a:sym typeface="Calibri"/>
              </a:rPr>
              <a:t>reproductivehealth</a:t>
            </a:r>
            <a:r>
              <a:rPr lang="en-US" sz="2400" b="0" i="0" u="none" strike="noStrike" cap="none" dirty="0">
                <a:solidFill>
                  <a:srgbClr val="000000"/>
                </a:solidFill>
                <a:effectLst/>
                <a:latin typeface="+mn-lt"/>
                <a:ea typeface="+mn-ea"/>
                <a:cs typeface="+mn-cs"/>
                <a:sym typeface="Calibri"/>
              </a:rPr>
              <a:t>/contraception/</a:t>
            </a:r>
            <a:r>
              <a:rPr lang="en-US" sz="2400" b="0" i="0" u="none" strike="noStrike" cap="none" dirty="0" err="1">
                <a:solidFill>
                  <a:srgbClr val="000000"/>
                </a:solidFill>
                <a:effectLst/>
                <a:latin typeface="+mn-lt"/>
                <a:ea typeface="+mn-ea"/>
                <a:cs typeface="+mn-cs"/>
                <a:sym typeface="Calibri"/>
              </a:rPr>
              <a:t>mmwr</a:t>
            </a:r>
            <a:r>
              <a:rPr lang="en-US" sz="2400" b="0" i="0" u="none" strike="noStrike" cap="none" dirty="0">
                <a:solidFill>
                  <a:srgbClr val="000000"/>
                </a:solidFill>
                <a:effectLst/>
                <a:latin typeface="+mn-lt"/>
                <a:ea typeface="+mn-ea"/>
                <a:cs typeface="+mn-cs"/>
                <a:sym typeface="Calibri"/>
              </a:rPr>
              <a:t>/</a:t>
            </a:r>
            <a:r>
              <a:rPr lang="en-US" sz="2400" b="0" i="0" u="none" strike="noStrike" cap="none" dirty="0" err="1">
                <a:solidFill>
                  <a:srgbClr val="000000"/>
                </a:solidFill>
                <a:effectLst/>
                <a:latin typeface="+mn-lt"/>
                <a:ea typeface="+mn-ea"/>
                <a:cs typeface="+mn-cs"/>
                <a:sym typeface="Calibri"/>
              </a:rPr>
              <a:t>mec</a:t>
            </a:r>
            <a:r>
              <a:rPr lang="en-US" sz="2400" b="0" i="0" u="none" strike="noStrike" cap="none" dirty="0">
                <a:solidFill>
                  <a:srgbClr val="000000"/>
                </a:solidFill>
                <a:effectLst/>
                <a:latin typeface="+mn-lt"/>
                <a:ea typeface="+mn-ea"/>
                <a:cs typeface="+mn-cs"/>
                <a:sym typeface="Calibri"/>
              </a:rPr>
              <a:t>/</a:t>
            </a:r>
            <a:r>
              <a:rPr lang="en-US" sz="2400" b="0" i="0" u="none" strike="noStrike" cap="none" dirty="0" err="1">
                <a:solidFill>
                  <a:srgbClr val="000000"/>
                </a:solidFill>
                <a:effectLst/>
                <a:latin typeface="+mn-lt"/>
                <a:ea typeface="+mn-ea"/>
                <a:cs typeface="+mn-cs"/>
                <a:sym typeface="Calibri"/>
              </a:rPr>
              <a:t>summary.html</a:t>
            </a:r>
            <a:endParaRPr lang="en-US" b="0" dirty="0">
              <a:effectLst/>
            </a:endParaRPr>
          </a:p>
          <a:p>
            <a:pPr rtl="0"/>
            <a:endParaRPr lang="en-US" b="0" dirty="0">
              <a:effectLst/>
            </a:endParaRPr>
          </a:p>
          <a:p>
            <a:pPr rtl="0"/>
            <a:r>
              <a:rPr lang="en-US" sz="2400" b="0" i="0" u="none" strike="noStrike" cap="none" dirty="0">
                <a:solidFill>
                  <a:srgbClr val="000000"/>
                </a:solidFill>
                <a:effectLst/>
                <a:latin typeface="+mn-lt"/>
                <a:ea typeface="+mn-ea"/>
                <a:cs typeface="+mn-cs"/>
                <a:sym typeface="Calibri"/>
              </a:rPr>
              <a:t>*Both have the same information, the RHAP one is organized with a RHAP color scheme for ease of viewing</a:t>
            </a:r>
            <a:endParaRPr lang="en-US" b="0" dirty="0">
              <a:effectLst/>
            </a:endParaRPr>
          </a:p>
          <a:p>
            <a:br>
              <a:rPr lang="en-US" dirty="0"/>
            </a:br>
            <a:endParaRPr lang="en-US" dirty="0"/>
          </a:p>
        </p:txBody>
      </p:sp>
    </p:spTree>
    <p:extLst>
      <p:ext uri="{BB962C8B-B14F-4D97-AF65-F5344CB8AC3E}">
        <p14:creationId xmlns:p14="http://schemas.microsoft.com/office/powerpoint/2010/main" val="370343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Participants will need the MEC App or Summary Chart for the talk, they will use it now!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SPR = Selected Practice Recommendations</a:t>
            </a:r>
          </a:p>
          <a:p>
            <a:endParaRPr lang="en-US" dirty="0"/>
          </a:p>
        </p:txBody>
      </p:sp>
    </p:spTree>
    <p:extLst>
      <p:ext uri="{BB962C8B-B14F-4D97-AF65-F5344CB8AC3E}">
        <p14:creationId xmlns:p14="http://schemas.microsoft.com/office/powerpoint/2010/main" val="2141001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0_Title Slide">
    <p:spTree>
      <p:nvGrpSpPr>
        <p:cNvPr id="1" name=""/>
        <p:cNvGrpSpPr/>
        <p:nvPr/>
      </p:nvGrpSpPr>
      <p:grpSpPr>
        <a:xfrm>
          <a:off x="0" y="0"/>
          <a:ext cx="0" cy="0"/>
          <a:chOff x="0" y="0"/>
          <a:chExt cx="0" cy="0"/>
        </a:xfrm>
      </p:grpSpPr>
      <p:sp>
        <p:nvSpPr>
          <p:cNvPr id="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5" name="Picture Placeholder 7"/>
          <p:cNvSpPr>
            <a:spLocks noGrp="1"/>
          </p:cNvSpPr>
          <p:nvPr>
            <p:ph type="pic" sz="quarter" idx="13"/>
          </p:nvPr>
        </p:nvSpPr>
        <p:spPr>
          <a:xfrm>
            <a:off x="9527175" y="3076845"/>
            <a:ext cx="5329647" cy="4689204"/>
          </a:xfrm>
          <a:prstGeom prst="rect">
            <a:avLst/>
          </a:prstGeom>
          <a:ln w="12700"/>
        </p:spPr>
        <p:txBody>
          <a:bodyPr tIns="45719" bIns="45719">
            <a:noAutofit/>
          </a:bodyPr>
          <a:lstStyle/>
          <a:p>
            <a:endParaRPr/>
          </a:p>
        </p:txBody>
      </p:sp>
      <p:sp>
        <p:nvSpPr>
          <p:cNvPr id="206"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
        <p:nvSpPr>
          <p:cNvPr id="207" name="Picture Placeholder 7"/>
          <p:cNvSpPr>
            <a:spLocks noGrp="1"/>
          </p:cNvSpPr>
          <p:nvPr>
            <p:ph type="pic" sz="quarter" idx="14"/>
          </p:nvPr>
        </p:nvSpPr>
        <p:spPr>
          <a:xfrm>
            <a:off x="16306800" y="3076845"/>
            <a:ext cx="5329647" cy="4689204"/>
          </a:xfrm>
          <a:prstGeom prst="rect">
            <a:avLst/>
          </a:prstGeom>
          <a:ln w="12700"/>
        </p:spPr>
        <p:txBody>
          <a:bodyPr tIns="45719" bIns="45719">
            <a:noAutofit/>
          </a:bodyPr>
          <a:lstStyle/>
          <a:p>
            <a:endParaRPr/>
          </a:p>
        </p:txBody>
      </p:sp>
      <p:sp>
        <p:nvSpPr>
          <p:cNvPr id="208" name="Picture Placeholder 7"/>
          <p:cNvSpPr>
            <a:spLocks noGrp="1"/>
          </p:cNvSpPr>
          <p:nvPr>
            <p:ph type="pic" sz="quarter" idx="15"/>
          </p:nvPr>
        </p:nvSpPr>
        <p:spPr>
          <a:xfrm>
            <a:off x="2747553" y="3076843"/>
            <a:ext cx="5329647" cy="468920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1_Title Slide">
    <p:spTree>
      <p:nvGrpSpPr>
        <p:cNvPr id="1" name=""/>
        <p:cNvGrpSpPr/>
        <p:nvPr/>
      </p:nvGrpSpPr>
      <p:grpSpPr>
        <a:xfrm>
          <a:off x="0" y="0"/>
          <a:ext cx="0" cy="0"/>
          <a:chOff x="0" y="0"/>
          <a:chExt cx="0" cy="0"/>
        </a:xfrm>
      </p:grpSpPr>
      <p:sp>
        <p:nvSpPr>
          <p:cNvPr id="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6" name="Title Text"/>
          <p:cNvSpPr txBox="1">
            <a:spLocks noGrp="1"/>
          </p:cNvSpPr>
          <p:nvPr>
            <p:ph type="title" hasCustomPrompt="1"/>
          </p:nvPr>
        </p:nvSpPr>
        <p:spPr>
          <a:xfrm>
            <a:off x="14711765" y="3378200"/>
            <a:ext cx="7493413" cy="2997200"/>
          </a:xfrm>
          <a:prstGeom prst="rect">
            <a:avLst/>
          </a:prstGeom>
        </p:spPr>
        <p:txBody>
          <a:bodyPr/>
          <a:lstStyle>
            <a:lvl1pPr>
              <a:defRPr sz="8000" b="0"/>
            </a:lvl1pPr>
          </a:lstStyle>
          <a:p>
            <a:r>
              <a:rPr lang="en-US" dirty="0"/>
              <a:t>TITLE TEXT</a:t>
            </a:r>
          </a:p>
        </p:txBody>
      </p:sp>
      <p:sp>
        <p:nvSpPr>
          <p:cNvPr id="217" name="Picture Placeholder 7"/>
          <p:cNvSpPr>
            <a:spLocks noGrp="1"/>
          </p:cNvSpPr>
          <p:nvPr>
            <p:ph type="pic" sz="quarter" idx="13"/>
          </p:nvPr>
        </p:nvSpPr>
        <p:spPr>
          <a:xfrm>
            <a:off x="2476500" y="2403568"/>
            <a:ext cx="7085511" cy="9170125"/>
          </a:xfrm>
          <a:prstGeom prst="rect">
            <a:avLst/>
          </a:prstGeom>
          <a:ln w="12700"/>
        </p:spPr>
        <p:txBody>
          <a:bodyPr tIns="45719" bIns="45719">
            <a:noAutofit/>
          </a:bodyPr>
          <a:lstStyle/>
          <a:p>
            <a:endParaRPr/>
          </a:p>
        </p:txBody>
      </p:sp>
      <p:sp>
        <p:nvSpPr>
          <p:cNvPr id="218" name="Picture Placeholder 7"/>
          <p:cNvSpPr>
            <a:spLocks noGrp="1"/>
          </p:cNvSpPr>
          <p:nvPr>
            <p:ph type="pic" sz="quarter" idx="14"/>
          </p:nvPr>
        </p:nvSpPr>
        <p:spPr>
          <a:xfrm>
            <a:off x="9163047" y="2238375"/>
            <a:ext cx="4724403" cy="10048876"/>
          </a:xfrm>
          <a:prstGeom prst="rect">
            <a:avLst/>
          </a:prstGeom>
          <a:ln w="12700"/>
        </p:spPr>
        <p:txBody>
          <a:bodyPr tIns="45719" bIns="45719">
            <a:noAutofit/>
          </a:bodyPr>
          <a:lstStyle/>
          <a:p>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1" type="tx">
  <p:cSld name="Title and Content 1">
    <p:spTree>
      <p:nvGrpSpPr>
        <p:cNvPr id="1" name="Shape 84"/>
        <p:cNvGrpSpPr/>
        <p:nvPr/>
      </p:nvGrpSpPr>
      <p:grpSpPr>
        <a:xfrm>
          <a:off x="0" y="0"/>
          <a:ext cx="0" cy="0"/>
          <a:chOff x="0" y="0"/>
          <a:chExt cx="0" cy="0"/>
        </a:xfrm>
      </p:grpSpPr>
      <p:sp>
        <p:nvSpPr>
          <p:cNvPr id="85" name="Google Shape;85;ge8fb68605b_0_65"/>
          <p:cNvSpPr txBox="1">
            <a:spLocks noGrp="1"/>
          </p:cNvSpPr>
          <p:nvPr>
            <p:ph type="title"/>
          </p:nvPr>
        </p:nvSpPr>
        <p:spPr>
          <a:xfrm>
            <a:off x="1219200" y="1066800"/>
            <a:ext cx="21945600" cy="1981200"/>
          </a:xfrm>
          <a:prstGeom prst="rect">
            <a:avLst/>
          </a:prstGeom>
          <a:noFill/>
          <a:ln>
            <a:noFill/>
          </a:ln>
        </p:spPr>
        <p:txBody>
          <a:bodyPr spcFirstLastPara="1" wrap="square" lIns="45700" tIns="45700" rIns="45700" bIns="45700" anchor="ctr" anchorCtr="0">
            <a:normAutofit/>
          </a:bodyPr>
          <a:lstStyle>
            <a:lvl1pPr lvl="0" algn="l" rtl="0">
              <a:lnSpc>
                <a:spcPct val="100000"/>
              </a:lnSpc>
              <a:spcBef>
                <a:spcPts val="0"/>
              </a:spcBef>
              <a:spcAft>
                <a:spcPts val="0"/>
              </a:spcAft>
              <a:buClr>
                <a:srgbClr val="D55C3C"/>
              </a:buClr>
              <a:buSzPts val="1800"/>
              <a:buNone/>
              <a:defRPr/>
            </a:lvl1pPr>
            <a:lvl2pPr lvl="1" algn="l" rtl="0">
              <a:lnSpc>
                <a:spcPct val="100000"/>
              </a:lnSpc>
              <a:spcBef>
                <a:spcPts val="0"/>
              </a:spcBef>
              <a:spcAft>
                <a:spcPts val="0"/>
              </a:spcAft>
              <a:buClr>
                <a:srgbClr val="D55C3C"/>
              </a:buClr>
              <a:buSzPts val="1800"/>
              <a:buNone/>
              <a:defRPr/>
            </a:lvl2pPr>
            <a:lvl3pPr lvl="2" algn="l" rtl="0">
              <a:lnSpc>
                <a:spcPct val="100000"/>
              </a:lnSpc>
              <a:spcBef>
                <a:spcPts val="0"/>
              </a:spcBef>
              <a:spcAft>
                <a:spcPts val="0"/>
              </a:spcAft>
              <a:buClr>
                <a:srgbClr val="D55C3C"/>
              </a:buClr>
              <a:buSzPts val="1800"/>
              <a:buNone/>
              <a:defRPr/>
            </a:lvl3pPr>
            <a:lvl4pPr lvl="3" algn="l" rtl="0">
              <a:lnSpc>
                <a:spcPct val="100000"/>
              </a:lnSpc>
              <a:spcBef>
                <a:spcPts val="0"/>
              </a:spcBef>
              <a:spcAft>
                <a:spcPts val="0"/>
              </a:spcAft>
              <a:buClr>
                <a:srgbClr val="D55C3C"/>
              </a:buClr>
              <a:buSzPts val="1800"/>
              <a:buNone/>
              <a:defRPr/>
            </a:lvl4pPr>
            <a:lvl5pPr lvl="4" algn="l" rtl="0">
              <a:lnSpc>
                <a:spcPct val="100000"/>
              </a:lnSpc>
              <a:spcBef>
                <a:spcPts val="0"/>
              </a:spcBef>
              <a:spcAft>
                <a:spcPts val="0"/>
              </a:spcAft>
              <a:buClr>
                <a:srgbClr val="D55C3C"/>
              </a:buClr>
              <a:buSzPts val="1800"/>
              <a:buNone/>
              <a:defRPr/>
            </a:lvl5pPr>
            <a:lvl6pPr lvl="5" algn="l" rtl="0">
              <a:lnSpc>
                <a:spcPct val="100000"/>
              </a:lnSpc>
              <a:spcBef>
                <a:spcPts val="0"/>
              </a:spcBef>
              <a:spcAft>
                <a:spcPts val="0"/>
              </a:spcAft>
              <a:buClr>
                <a:srgbClr val="D55C3C"/>
              </a:buClr>
              <a:buSzPts val="1800"/>
              <a:buNone/>
              <a:defRPr/>
            </a:lvl6pPr>
            <a:lvl7pPr lvl="6" algn="l" rtl="0">
              <a:lnSpc>
                <a:spcPct val="100000"/>
              </a:lnSpc>
              <a:spcBef>
                <a:spcPts val="0"/>
              </a:spcBef>
              <a:spcAft>
                <a:spcPts val="0"/>
              </a:spcAft>
              <a:buClr>
                <a:srgbClr val="D55C3C"/>
              </a:buClr>
              <a:buSzPts val="1800"/>
              <a:buNone/>
              <a:defRPr/>
            </a:lvl7pPr>
            <a:lvl8pPr lvl="7" algn="l" rtl="0">
              <a:lnSpc>
                <a:spcPct val="100000"/>
              </a:lnSpc>
              <a:spcBef>
                <a:spcPts val="0"/>
              </a:spcBef>
              <a:spcAft>
                <a:spcPts val="0"/>
              </a:spcAft>
              <a:buClr>
                <a:srgbClr val="D55C3C"/>
              </a:buClr>
              <a:buSzPts val="1800"/>
              <a:buNone/>
              <a:defRPr/>
            </a:lvl8pPr>
            <a:lvl9pPr lvl="8" algn="l" rtl="0">
              <a:lnSpc>
                <a:spcPct val="100000"/>
              </a:lnSpc>
              <a:spcBef>
                <a:spcPts val="0"/>
              </a:spcBef>
              <a:spcAft>
                <a:spcPts val="0"/>
              </a:spcAft>
              <a:buClr>
                <a:srgbClr val="D55C3C"/>
              </a:buClr>
              <a:buSzPts val="1800"/>
              <a:buNone/>
              <a:defRPr/>
            </a:lvl9pPr>
          </a:lstStyle>
          <a:p>
            <a:endParaRPr/>
          </a:p>
        </p:txBody>
      </p:sp>
      <p:sp>
        <p:nvSpPr>
          <p:cNvPr id="86" name="Google Shape;86;ge8fb68605b_0_65"/>
          <p:cNvSpPr txBox="1">
            <a:spLocks noGrp="1"/>
          </p:cNvSpPr>
          <p:nvPr>
            <p:ph type="body" idx="1"/>
          </p:nvPr>
        </p:nvSpPr>
        <p:spPr>
          <a:xfrm>
            <a:off x="1219200" y="3200400"/>
            <a:ext cx="21945600" cy="9753600"/>
          </a:xfrm>
          <a:prstGeom prst="rect">
            <a:avLst/>
          </a:prstGeom>
          <a:noFill/>
          <a:ln>
            <a:noFill/>
          </a:ln>
        </p:spPr>
        <p:txBody>
          <a:bodyPr spcFirstLastPara="1" wrap="square" lIns="45700" tIns="45700" rIns="45700" bIns="45700" anchor="t" anchorCtr="0">
            <a:normAutofit/>
          </a:bodyPr>
          <a:lstStyle>
            <a:lvl1pPr marL="914400" lvl="0" indent="-651510" algn="l" rtl="0">
              <a:lnSpc>
                <a:spcPct val="100000"/>
              </a:lnSpc>
              <a:spcBef>
                <a:spcPts val="1000"/>
              </a:spcBef>
              <a:spcAft>
                <a:spcPts val="0"/>
              </a:spcAft>
              <a:buSzPts val="1530"/>
              <a:buChar char="•"/>
              <a:defRPr/>
            </a:lvl1pPr>
            <a:lvl2pPr marL="1828800" lvl="1" indent="-651510" algn="l" rtl="0">
              <a:lnSpc>
                <a:spcPct val="100000"/>
              </a:lnSpc>
              <a:spcBef>
                <a:spcPts val="1000"/>
              </a:spcBef>
              <a:spcAft>
                <a:spcPts val="0"/>
              </a:spcAft>
              <a:buSzPts val="1530"/>
              <a:buChar char="–"/>
              <a:defRPr/>
            </a:lvl2pPr>
            <a:lvl3pPr marL="2743200" lvl="2" indent="-662938" algn="l" rtl="0">
              <a:lnSpc>
                <a:spcPct val="100000"/>
              </a:lnSpc>
              <a:spcBef>
                <a:spcPts val="1000"/>
              </a:spcBef>
              <a:spcAft>
                <a:spcPts val="0"/>
              </a:spcAft>
              <a:buSzPts val="1620"/>
              <a:buChar char="•"/>
              <a:defRPr/>
            </a:lvl3pPr>
            <a:lvl4pPr marL="3657600" lvl="3" indent="-685800" algn="l" rtl="0">
              <a:lnSpc>
                <a:spcPct val="100000"/>
              </a:lnSpc>
              <a:spcBef>
                <a:spcPts val="1000"/>
              </a:spcBef>
              <a:spcAft>
                <a:spcPts val="0"/>
              </a:spcAft>
              <a:buSzPts val="1800"/>
              <a:buChar char="–"/>
              <a:defRPr/>
            </a:lvl4pPr>
            <a:lvl5pPr marL="4572000" lvl="4" indent="-685800" algn="l" rtl="0">
              <a:lnSpc>
                <a:spcPct val="100000"/>
              </a:lnSpc>
              <a:spcBef>
                <a:spcPts val="1000"/>
              </a:spcBef>
              <a:spcAft>
                <a:spcPts val="0"/>
              </a:spcAft>
              <a:buSzPts val="1800"/>
              <a:buChar char="»"/>
              <a:defRPr/>
            </a:lvl5pPr>
            <a:lvl6pPr marL="5486400" lvl="5" indent="-685800" algn="l" rtl="0">
              <a:lnSpc>
                <a:spcPct val="100000"/>
              </a:lnSpc>
              <a:spcBef>
                <a:spcPts val="1000"/>
              </a:spcBef>
              <a:spcAft>
                <a:spcPts val="0"/>
              </a:spcAft>
              <a:buSzPts val="1800"/>
              <a:buChar char="•"/>
              <a:defRPr/>
            </a:lvl6pPr>
            <a:lvl7pPr marL="6400800" lvl="6" indent="-685800" algn="l" rtl="0">
              <a:lnSpc>
                <a:spcPct val="100000"/>
              </a:lnSpc>
              <a:spcBef>
                <a:spcPts val="1000"/>
              </a:spcBef>
              <a:spcAft>
                <a:spcPts val="0"/>
              </a:spcAft>
              <a:buSzPts val="1800"/>
              <a:buChar char="•"/>
              <a:defRPr/>
            </a:lvl7pPr>
            <a:lvl8pPr marL="7315200" lvl="7" indent="-685800" algn="l" rtl="0">
              <a:lnSpc>
                <a:spcPct val="100000"/>
              </a:lnSpc>
              <a:spcBef>
                <a:spcPts val="1000"/>
              </a:spcBef>
              <a:spcAft>
                <a:spcPts val="0"/>
              </a:spcAft>
              <a:buSzPts val="1800"/>
              <a:buChar char="•"/>
              <a:defRPr/>
            </a:lvl8pPr>
            <a:lvl9pPr marL="8229600" lvl="8" indent="-685800" algn="l" rtl="0">
              <a:lnSpc>
                <a:spcPct val="100000"/>
              </a:lnSpc>
              <a:spcBef>
                <a:spcPts val="1000"/>
              </a:spcBef>
              <a:spcAft>
                <a:spcPts val="0"/>
              </a:spcAft>
              <a:buSzPts val="1800"/>
              <a:buChar char="•"/>
              <a:defRPr/>
            </a:lvl9pPr>
          </a:lstStyle>
          <a:p>
            <a:endParaRPr/>
          </a:p>
        </p:txBody>
      </p:sp>
      <p:sp>
        <p:nvSpPr>
          <p:cNvPr id="87" name="Google Shape;87;ge8fb68605b_0_65"/>
          <p:cNvSpPr txBox="1">
            <a:spLocks noGrp="1"/>
          </p:cNvSpPr>
          <p:nvPr>
            <p:ph type="sldNum" idx="12"/>
          </p:nvPr>
        </p:nvSpPr>
        <p:spPr>
          <a:xfrm>
            <a:off x="20320000" y="124098"/>
            <a:ext cx="804800" cy="523180"/>
          </a:xfrm>
          <a:prstGeom prst="rect">
            <a:avLst/>
          </a:prstGeom>
          <a:noFill/>
          <a:ln>
            <a:noFill/>
          </a:ln>
        </p:spPr>
        <p:txBody>
          <a:bodyPr spcFirstLastPara="1" wrap="square" lIns="45700" tIns="45700" rIns="45700" bIns="45700" anchor="ctr" anchorCtr="0">
            <a:spAutoFit/>
          </a:bodyPr>
          <a:lstStyle>
            <a:lvl1pPr marL="0" lvl="0" indent="0" algn="l" rtl="0">
              <a:lnSpc>
                <a:spcPct val="100000"/>
              </a:lnSpc>
              <a:spcBef>
                <a:spcPts val="0"/>
              </a:spcBef>
              <a:spcAft>
                <a:spcPts val="0"/>
              </a:spcAft>
              <a:buClr>
                <a:srgbClr val="FFFFFF"/>
              </a:buClr>
              <a:buSzPts val="1400"/>
              <a:buFont typeface="Arial"/>
              <a:buNone/>
              <a:defRPr sz="2800" b="1">
                <a:solidFill>
                  <a:srgbClr val="FFFFFF"/>
                </a:solidFill>
              </a:defRPr>
            </a:lvl1pPr>
            <a:lvl2pPr marL="0" lvl="1" indent="0" algn="l" rtl="0">
              <a:lnSpc>
                <a:spcPct val="100000"/>
              </a:lnSpc>
              <a:spcBef>
                <a:spcPts val="0"/>
              </a:spcBef>
              <a:spcAft>
                <a:spcPts val="0"/>
              </a:spcAft>
              <a:buClr>
                <a:srgbClr val="FFFFFF"/>
              </a:buClr>
              <a:buSzPts val="1400"/>
              <a:buFont typeface="Arial"/>
              <a:buNone/>
              <a:defRPr sz="2800" b="1">
                <a:solidFill>
                  <a:srgbClr val="FFFFFF"/>
                </a:solidFill>
              </a:defRPr>
            </a:lvl2pPr>
            <a:lvl3pPr marL="0" lvl="2" indent="0" algn="l" rtl="0">
              <a:lnSpc>
                <a:spcPct val="100000"/>
              </a:lnSpc>
              <a:spcBef>
                <a:spcPts val="0"/>
              </a:spcBef>
              <a:spcAft>
                <a:spcPts val="0"/>
              </a:spcAft>
              <a:buClr>
                <a:srgbClr val="FFFFFF"/>
              </a:buClr>
              <a:buSzPts val="1400"/>
              <a:buFont typeface="Arial"/>
              <a:buNone/>
              <a:defRPr sz="2800" b="1">
                <a:solidFill>
                  <a:srgbClr val="FFFFFF"/>
                </a:solidFill>
              </a:defRPr>
            </a:lvl3pPr>
            <a:lvl4pPr marL="0" lvl="3" indent="0" algn="l" rtl="0">
              <a:lnSpc>
                <a:spcPct val="100000"/>
              </a:lnSpc>
              <a:spcBef>
                <a:spcPts val="0"/>
              </a:spcBef>
              <a:spcAft>
                <a:spcPts val="0"/>
              </a:spcAft>
              <a:buClr>
                <a:srgbClr val="FFFFFF"/>
              </a:buClr>
              <a:buSzPts val="1400"/>
              <a:buFont typeface="Arial"/>
              <a:buNone/>
              <a:defRPr sz="2800" b="1">
                <a:solidFill>
                  <a:srgbClr val="FFFFFF"/>
                </a:solidFill>
              </a:defRPr>
            </a:lvl4pPr>
            <a:lvl5pPr marL="0" lvl="4" indent="0" algn="l" rtl="0">
              <a:lnSpc>
                <a:spcPct val="100000"/>
              </a:lnSpc>
              <a:spcBef>
                <a:spcPts val="0"/>
              </a:spcBef>
              <a:spcAft>
                <a:spcPts val="0"/>
              </a:spcAft>
              <a:buClr>
                <a:srgbClr val="FFFFFF"/>
              </a:buClr>
              <a:buSzPts val="1400"/>
              <a:buFont typeface="Arial"/>
              <a:buNone/>
              <a:defRPr sz="2800" b="1">
                <a:solidFill>
                  <a:srgbClr val="FFFFFF"/>
                </a:solidFill>
              </a:defRPr>
            </a:lvl5pPr>
            <a:lvl6pPr marL="0" lvl="5" indent="0" algn="l" rtl="0">
              <a:lnSpc>
                <a:spcPct val="100000"/>
              </a:lnSpc>
              <a:spcBef>
                <a:spcPts val="0"/>
              </a:spcBef>
              <a:spcAft>
                <a:spcPts val="0"/>
              </a:spcAft>
              <a:buClr>
                <a:srgbClr val="FFFFFF"/>
              </a:buClr>
              <a:buSzPts val="1400"/>
              <a:buFont typeface="Arial"/>
              <a:buNone/>
              <a:defRPr sz="2800" b="1">
                <a:solidFill>
                  <a:srgbClr val="FFFFFF"/>
                </a:solidFill>
              </a:defRPr>
            </a:lvl6pPr>
            <a:lvl7pPr marL="0" lvl="6" indent="0" algn="l" rtl="0">
              <a:lnSpc>
                <a:spcPct val="100000"/>
              </a:lnSpc>
              <a:spcBef>
                <a:spcPts val="0"/>
              </a:spcBef>
              <a:spcAft>
                <a:spcPts val="0"/>
              </a:spcAft>
              <a:buClr>
                <a:srgbClr val="FFFFFF"/>
              </a:buClr>
              <a:buSzPts val="1400"/>
              <a:buFont typeface="Arial"/>
              <a:buNone/>
              <a:defRPr sz="2800" b="1">
                <a:solidFill>
                  <a:srgbClr val="FFFFFF"/>
                </a:solidFill>
              </a:defRPr>
            </a:lvl7pPr>
            <a:lvl8pPr marL="0" lvl="7" indent="0" algn="l" rtl="0">
              <a:lnSpc>
                <a:spcPct val="100000"/>
              </a:lnSpc>
              <a:spcBef>
                <a:spcPts val="0"/>
              </a:spcBef>
              <a:spcAft>
                <a:spcPts val="0"/>
              </a:spcAft>
              <a:buClr>
                <a:srgbClr val="FFFFFF"/>
              </a:buClr>
              <a:buSzPts val="1400"/>
              <a:buFont typeface="Arial"/>
              <a:buNone/>
              <a:defRPr sz="2800" b="1">
                <a:solidFill>
                  <a:srgbClr val="FFFFFF"/>
                </a:solidFill>
              </a:defRPr>
            </a:lvl8pPr>
            <a:lvl9pPr marL="0" lvl="8" indent="0" algn="l" rtl="0">
              <a:lnSpc>
                <a:spcPct val="100000"/>
              </a:lnSpc>
              <a:spcBef>
                <a:spcPts val="0"/>
              </a:spcBef>
              <a:spcAft>
                <a:spcPts val="0"/>
              </a:spcAft>
              <a:buClr>
                <a:srgbClr val="FFFFFF"/>
              </a:buClr>
              <a:buSzPts val="1400"/>
              <a:buFont typeface="Arial"/>
              <a:buNone/>
              <a:defRPr sz="2800" b="1">
                <a:solidFill>
                  <a:srgbClr val="FFFFFF"/>
                </a:solidFill>
              </a:defRPr>
            </a:lvl9pPr>
          </a:lstStyle>
          <a:p>
            <a:fld id="{00000000-1234-1234-1234-123412341234}" type="slidenum">
              <a:rPr lang="en-US" smtClean="0"/>
              <a:pPr/>
              <a:t>‹#›</a:t>
            </a:fld>
            <a:endParaRPr lang="en-US" sz="2400" b="0">
              <a:solidFill>
                <a:srgbClr val="898989"/>
              </a:solidFill>
            </a:endParaRPr>
          </a:p>
        </p:txBody>
      </p:sp>
    </p:spTree>
    <p:extLst>
      <p:ext uri="{BB962C8B-B14F-4D97-AF65-F5344CB8AC3E}">
        <p14:creationId xmlns:p14="http://schemas.microsoft.com/office/powerpoint/2010/main" val="1232191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1219200" y="549276"/>
            <a:ext cx="21945600" cy="2286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40"/>
          <p:cNvSpPr txBox="1">
            <a:spLocks noGrp="1"/>
          </p:cNvSpPr>
          <p:nvPr>
            <p:ph type="body" idx="1"/>
          </p:nvPr>
        </p:nvSpPr>
        <p:spPr>
          <a:xfrm>
            <a:off x="1219200" y="3200401"/>
            <a:ext cx="21945600" cy="9051926"/>
          </a:xfrm>
          <a:prstGeom prst="rect">
            <a:avLst/>
          </a:prstGeom>
          <a:noFill/>
          <a:ln>
            <a:noFill/>
          </a:ln>
        </p:spPr>
        <p:txBody>
          <a:bodyPr spcFirstLastPara="1" wrap="square" lIns="91425" tIns="45700" rIns="91425" bIns="45700" anchor="t" anchorCtr="0">
            <a:noAutofit/>
          </a:bodyPr>
          <a:lstStyle>
            <a:lvl1pPr marL="914400" lvl="0" indent="-685800" algn="l">
              <a:spcBef>
                <a:spcPts val="720"/>
              </a:spcBef>
              <a:spcAft>
                <a:spcPts val="0"/>
              </a:spcAft>
              <a:buClr>
                <a:schemeClr val="dk1"/>
              </a:buClr>
              <a:buSzPts val="1800"/>
              <a:buChar char="•"/>
              <a:defRPr/>
            </a:lvl1pPr>
            <a:lvl2pPr marL="1828800" lvl="1" indent="-685800" algn="l">
              <a:spcBef>
                <a:spcPts val="720"/>
              </a:spcBef>
              <a:spcAft>
                <a:spcPts val="0"/>
              </a:spcAft>
              <a:buClr>
                <a:schemeClr val="dk1"/>
              </a:buClr>
              <a:buSzPts val="1800"/>
              <a:buChar char="–"/>
              <a:defRPr/>
            </a:lvl2pPr>
            <a:lvl3pPr marL="2743200" lvl="2" indent="-685800" algn="l">
              <a:spcBef>
                <a:spcPts val="720"/>
              </a:spcBef>
              <a:spcAft>
                <a:spcPts val="0"/>
              </a:spcAft>
              <a:buClr>
                <a:schemeClr val="dk1"/>
              </a:buClr>
              <a:buSzPts val="1800"/>
              <a:buChar char="•"/>
              <a:defRPr/>
            </a:lvl3pPr>
            <a:lvl4pPr marL="3657600" lvl="3" indent="-685800" algn="l">
              <a:spcBef>
                <a:spcPts val="720"/>
              </a:spcBef>
              <a:spcAft>
                <a:spcPts val="0"/>
              </a:spcAft>
              <a:buClr>
                <a:schemeClr val="dk1"/>
              </a:buClr>
              <a:buSzPts val="1800"/>
              <a:buChar char="–"/>
              <a:defRPr/>
            </a:lvl4pPr>
            <a:lvl5pPr marL="4572000" lvl="4" indent="-685800" algn="l">
              <a:spcBef>
                <a:spcPts val="720"/>
              </a:spcBef>
              <a:spcAft>
                <a:spcPts val="0"/>
              </a:spcAft>
              <a:buClr>
                <a:schemeClr val="dk1"/>
              </a:buClr>
              <a:buSzPts val="1800"/>
              <a:buChar char="»"/>
              <a:defRPr/>
            </a:lvl5pPr>
            <a:lvl6pPr marL="5486400" lvl="5" indent="-685800" algn="l">
              <a:spcBef>
                <a:spcPts val="720"/>
              </a:spcBef>
              <a:spcAft>
                <a:spcPts val="0"/>
              </a:spcAft>
              <a:buClr>
                <a:schemeClr val="dk1"/>
              </a:buClr>
              <a:buSzPts val="1800"/>
              <a:buChar char="•"/>
              <a:defRPr/>
            </a:lvl6pPr>
            <a:lvl7pPr marL="6400800" lvl="6" indent="-685800" algn="l">
              <a:spcBef>
                <a:spcPts val="720"/>
              </a:spcBef>
              <a:spcAft>
                <a:spcPts val="0"/>
              </a:spcAft>
              <a:buClr>
                <a:schemeClr val="dk1"/>
              </a:buClr>
              <a:buSzPts val="1800"/>
              <a:buChar char="•"/>
              <a:defRPr/>
            </a:lvl7pPr>
            <a:lvl8pPr marL="7315200" lvl="7" indent="-685800" algn="l">
              <a:spcBef>
                <a:spcPts val="720"/>
              </a:spcBef>
              <a:spcAft>
                <a:spcPts val="0"/>
              </a:spcAft>
              <a:buClr>
                <a:schemeClr val="dk1"/>
              </a:buClr>
              <a:buSzPts val="1800"/>
              <a:buChar char="•"/>
              <a:defRPr/>
            </a:lvl8pPr>
            <a:lvl9pPr marL="8229600" lvl="8" indent="-685800" algn="l">
              <a:spcBef>
                <a:spcPts val="720"/>
              </a:spcBef>
              <a:spcAft>
                <a:spcPts val="0"/>
              </a:spcAft>
              <a:buClr>
                <a:schemeClr val="dk1"/>
              </a:buClr>
              <a:buSzPts val="1800"/>
              <a:buChar char="•"/>
              <a:defRPr/>
            </a:lvl9pPr>
          </a:lstStyle>
          <a:p>
            <a:endParaRPr/>
          </a:p>
        </p:txBody>
      </p:sp>
      <p:sp>
        <p:nvSpPr>
          <p:cNvPr id="24" name="Google Shape;24;p40"/>
          <p:cNvSpPr txBox="1">
            <a:spLocks noGrp="1"/>
          </p:cNvSpPr>
          <p:nvPr>
            <p:ph type="dt" idx="10"/>
          </p:nvPr>
        </p:nvSpPr>
        <p:spPr>
          <a:xfrm>
            <a:off x="1219200" y="12712701"/>
            <a:ext cx="56896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0"/>
          <p:cNvSpPr txBox="1">
            <a:spLocks noGrp="1"/>
          </p:cNvSpPr>
          <p:nvPr>
            <p:ph type="ftr" idx="11"/>
          </p:nvPr>
        </p:nvSpPr>
        <p:spPr>
          <a:xfrm>
            <a:off x="8331200" y="12712701"/>
            <a:ext cx="77216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0"/>
          <p:cNvSpPr txBox="1">
            <a:spLocks noGrp="1"/>
          </p:cNvSpPr>
          <p:nvPr>
            <p:ph type="sldNum" idx="12"/>
          </p:nvPr>
        </p:nvSpPr>
        <p:spPr>
          <a:xfrm>
            <a:off x="17475200" y="12712701"/>
            <a:ext cx="5689600" cy="7302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4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24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24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24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24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24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24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24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2400" b="0" i="0" u="none" strike="noStrike" cap="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8427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lvl1pPr>
          </a:lstStyle>
          <a:p>
            <a:r>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7" name="Picture Placeholder 7"/>
          <p:cNvSpPr>
            <a:spLocks noGrp="1"/>
          </p:cNvSpPr>
          <p:nvPr>
            <p:ph type="pic" sz="half" idx="13"/>
          </p:nvPr>
        </p:nvSpPr>
        <p:spPr>
          <a:xfrm>
            <a:off x="0" y="2"/>
            <a:ext cx="24384000" cy="4180112"/>
          </a:xfrm>
          <a:prstGeom prst="rect">
            <a:avLst/>
          </a:prstGeom>
          <a:ln w="12700"/>
        </p:spPr>
        <p:txBody>
          <a:bodyPr tIns="45719" bIns="45719">
            <a:noAutofit/>
          </a:bodyPr>
          <a:lstStyle/>
          <a:p>
            <a:endParaRPr/>
          </a:p>
        </p:txBody>
      </p:sp>
      <p:sp>
        <p:nvSpPr>
          <p:cNvPr id="98"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6_Title Slide">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67" name="Title Text"/>
          <p:cNvSpPr txBox="1">
            <a:spLocks noGrp="1"/>
          </p:cNvSpPr>
          <p:nvPr>
            <p:ph type="title"/>
          </p:nvPr>
        </p:nvSpPr>
        <p:spPr>
          <a:xfrm>
            <a:off x="2476500" y="2393950"/>
            <a:ext cx="19431000" cy="3962400"/>
          </a:xfrm>
          <a:prstGeom prst="rect">
            <a:avLst/>
          </a:prstGeom>
        </p:spPr>
        <p:txBody>
          <a:bodyPr/>
          <a:lstStyle>
            <a:lvl1pPr algn="r">
              <a:defRPr sz="19200"/>
            </a:lvl1pPr>
          </a:lstStyle>
          <a:p>
            <a:r>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7_Title Slide">
    <p:spTree>
      <p:nvGrpSpPr>
        <p:cNvPr id="1" name=""/>
        <p:cNvGrpSpPr/>
        <p:nvPr/>
      </p:nvGrpSpPr>
      <p:grpSpPr>
        <a:xfrm>
          <a:off x="0" y="0"/>
          <a:ext cx="0" cy="0"/>
          <a:chOff x="0" y="0"/>
          <a:chExt cx="0" cy="0"/>
        </a:xfrm>
      </p:grpSpPr>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5" name="Picture Placeholder 7"/>
          <p:cNvSpPr>
            <a:spLocks noGrp="1"/>
          </p:cNvSpPr>
          <p:nvPr>
            <p:ph type="pic" sz="half" idx="13"/>
          </p:nvPr>
        </p:nvSpPr>
        <p:spPr>
          <a:xfrm>
            <a:off x="12192000" y="541746"/>
            <a:ext cx="11791306" cy="6570254"/>
          </a:xfrm>
          <a:prstGeom prst="rect">
            <a:avLst/>
          </a:prstGeom>
          <a:ln w="12700"/>
        </p:spPr>
        <p:txBody>
          <a:bodyPr tIns="45719" bIns="45719">
            <a:noAutofit/>
          </a:bodyPr>
          <a:lstStyle/>
          <a:p>
            <a:endParaRPr/>
          </a:p>
        </p:txBody>
      </p:sp>
      <p:sp>
        <p:nvSpPr>
          <p:cNvPr id="176" name="Title Text"/>
          <p:cNvSpPr txBox="1">
            <a:spLocks noGrp="1"/>
          </p:cNvSpPr>
          <p:nvPr>
            <p:ph type="title"/>
          </p:nvPr>
        </p:nvSpPr>
        <p:spPr>
          <a:xfrm>
            <a:off x="1422400" y="2815771"/>
            <a:ext cx="9550400" cy="2685141"/>
          </a:xfrm>
          <a:prstGeom prst="rect">
            <a:avLst/>
          </a:prstGeom>
        </p:spPr>
        <p:txBody>
          <a:bodyPr/>
          <a:lstStyle>
            <a:lvl1pPr algn="r">
              <a:defRPr sz="8000"/>
            </a:lvl1pPr>
          </a:lstStyle>
          <a:p>
            <a:r>
              <a:t>Title Text</a:t>
            </a:r>
          </a:p>
        </p:txBody>
      </p:sp>
      <p:sp>
        <p:nvSpPr>
          <p:cNvPr id="177" name="Picture Placeholder 7"/>
          <p:cNvSpPr>
            <a:spLocks noGrp="1"/>
          </p:cNvSpPr>
          <p:nvPr>
            <p:ph type="pic" sz="quarter" idx="14"/>
          </p:nvPr>
        </p:nvSpPr>
        <p:spPr>
          <a:xfrm>
            <a:off x="16778513" y="7402286"/>
            <a:ext cx="7204791" cy="5771968"/>
          </a:xfrm>
          <a:prstGeom prst="rect">
            <a:avLst/>
          </a:prstGeom>
          <a:ln w="12700"/>
        </p:spPr>
        <p:txBody>
          <a:bodyPr tIns="45719" bIns="45719">
            <a:noAutofit/>
          </a:bodyPr>
          <a:lstStyle/>
          <a:p>
            <a:endParaRPr/>
          </a:p>
        </p:txBody>
      </p:sp>
      <p:sp>
        <p:nvSpPr>
          <p:cNvPr id="178" name="Picture Placeholder 7"/>
          <p:cNvSpPr>
            <a:spLocks noGrp="1"/>
          </p:cNvSpPr>
          <p:nvPr>
            <p:ph type="pic" sz="quarter" idx="15"/>
          </p:nvPr>
        </p:nvSpPr>
        <p:spPr>
          <a:xfrm>
            <a:off x="12192000" y="7402286"/>
            <a:ext cx="4274457" cy="5771968"/>
          </a:xfrm>
          <a:prstGeom prst="rect">
            <a:avLst/>
          </a:prstGeom>
          <a:ln w="12700"/>
        </p:spPr>
        <p:txBody>
          <a:bodyPr tIns="45719" bIns="45719">
            <a:noAutofit/>
          </a:bodyPr>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8">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8" r:id="rId6"/>
    <p:sldLayoutId id="2147483663" r:id="rId7"/>
    <p:sldLayoutId id="2147483665" r:id="rId8"/>
    <p:sldLayoutId id="2147483666" r:id="rId9"/>
    <p:sldLayoutId id="2147483668" r:id="rId10"/>
    <p:sldLayoutId id="2147483669" r:id="rId11"/>
    <p:sldLayoutId id="2147483670" r:id="rId12"/>
    <p:sldLayoutId id="2147483673" r:id="rId13"/>
    <p:sldLayoutId id="2147483674" r:id="rId14"/>
    <p:sldLayoutId id="2147483676" r:id="rId15"/>
    <p:sldLayoutId id="2147483677" r:id="rId16"/>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s://www.cdc.gov/mobile/mobileapp.html" TargetMode="External"/><Relationship Id="rId5" Type="http://schemas.openxmlformats.org/officeDocument/2006/relationships/image" Target="../media/image16.PNG"/><Relationship Id="rId4" Type="http://schemas.openxmlformats.org/officeDocument/2006/relationships/image" Target="../media/image15.tif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tif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1.png"/><Relationship Id="rId4" Type="http://schemas.openxmlformats.org/officeDocument/2006/relationships/customXml" Target="../ink/ink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customXml" Target="../ink/ink4.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5.png"/><Relationship Id="rId7"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customXml" Target="../ink/ink5.xml"/><Relationship Id="rId4" Type="http://schemas.openxmlformats.org/officeDocument/2006/relationships/image" Target="../media/image23.jpg"/><Relationship Id="rId9"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customXml" Target="../ink/ink6.xml"/><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00.png"/><Relationship Id="rId4" Type="http://schemas.openxmlformats.org/officeDocument/2006/relationships/customXml" Target="../ink/ink7.xml"/></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5.png"/><Relationship Id="rId7" Type="http://schemas.openxmlformats.org/officeDocument/2006/relationships/hyperlink" Target="https://openclipart.org/detail/1645/key-west---mallory---square-by-nkinkade-177734"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01.png"/><Relationship Id="rId4" Type="http://schemas.openxmlformats.org/officeDocument/2006/relationships/customXml" Target="../ink/ink8.xml"/><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80.png"/></Relationships>
</file>

<file path=ppt/slides/_rels/slide19.xml.rels><?xml version="1.0" encoding="UTF-8" standalone="yes"?>
<Relationships xmlns="http://schemas.openxmlformats.org/package/2006/relationships"><Relationship Id="rId3" Type="http://schemas.openxmlformats.org/officeDocument/2006/relationships/customXml" Target="../ink/ink10.xml"/><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0.png"/><Relationship Id="rId4" Type="http://schemas.openxmlformats.org/officeDocument/2006/relationships/customXml" Target="../ink/ink1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41.png"/><Relationship Id="rId4" Type="http://schemas.openxmlformats.org/officeDocument/2006/relationships/customXml" Target="../ink/ink12.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2.png"/><Relationship Id="rId4" Type="http://schemas.openxmlformats.org/officeDocument/2006/relationships/customXml" Target="../ink/ink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customXml" Target="../ink/ink14.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21.png"/><Relationship Id="rId4" Type="http://schemas.openxmlformats.org/officeDocument/2006/relationships/customXml" Target="../ink/ink15.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guttmacher.org/report/moving-forward-family-planning-era-health-refor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80.png"/><Relationship Id="rId4" Type="http://schemas.openxmlformats.org/officeDocument/2006/relationships/customXml" Target="../ink/ink16.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3.jpg"/><Relationship Id="rId5" Type="http://schemas.openxmlformats.org/officeDocument/2006/relationships/image" Target="../media/image53.png"/><Relationship Id="rId4" Type="http://schemas.openxmlformats.org/officeDocument/2006/relationships/customXml" Target="../ink/ink1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30.png"/><Relationship Id="rId4" Type="http://schemas.openxmlformats.org/officeDocument/2006/relationships/customXml" Target="../ink/ink18.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7.png"/><Relationship Id="rId4" Type="http://schemas.openxmlformats.org/officeDocument/2006/relationships/customXml" Target="../ink/ink19.xml"/></Relationships>
</file>

<file path=ppt/slides/_rels/slide34.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unsplash.com/photos/thOsfLZM6X0"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220.png"/><Relationship Id="rId4" Type="http://schemas.openxmlformats.org/officeDocument/2006/relationships/customXml" Target="../ink/ink21.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90.png"/><Relationship Id="rId4" Type="http://schemas.openxmlformats.org/officeDocument/2006/relationships/customXml" Target="../ink/ink2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8.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hyperlink" Target="https://www.reproductiveaccess.org/resource/emergency-contraception-pill-user-guide/" TargetMode="External"/><Relationship Id="rId18" Type="http://schemas.openxmlformats.org/officeDocument/2006/relationships/hyperlink" Target="https://www.reproductiveaccess.org/resource/progestin-implant/" TargetMode="External"/><Relationship Id="rId3" Type="http://schemas.openxmlformats.org/officeDocument/2006/relationships/image" Target="../media/image65.png"/><Relationship Id="rId21" Type="http://schemas.openxmlformats.org/officeDocument/2006/relationships/hyperlink" Target="https://www.reproductiveaccess.org/resource/progestin-pill-mini-pill-user-guide/" TargetMode="External"/><Relationship Id="rId7" Type="http://schemas.openxmlformats.org/officeDocument/2006/relationships/customXml" Target="../ink/ink24.xml"/><Relationship Id="rId12" Type="http://schemas.openxmlformats.org/officeDocument/2006/relationships/hyperlink" Target="https://www.reproductiveaccess.org/resource/depo-subq-user-guide/" TargetMode="External"/><Relationship Id="rId17" Type="http://schemas.openxmlformats.org/officeDocument/2006/relationships/hyperlink" Target="https://www.reproductiveaccess.org/resource/pill-user-guide/" TargetMode="External"/><Relationship Id="rId25" Type="http://schemas.openxmlformats.org/officeDocument/2006/relationships/hyperlink" Target="https://www.reproductiveaccess.org/resource/bc-fact-sheet/" TargetMode="External"/><Relationship Id="rId2" Type="http://schemas.openxmlformats.org/officeDocument/2006/relationships/notesSlide" Target="../notesSlides/notesSlide39.xml"/><Relationship Id="rId16" Type="http://schemas.openxmlformats.org/officeDocument/2006/relationships/hyperlink" Target="https://www.reproductiveaccess.org/resource/patch-user-guide/" TargetMode="External"/><Relationship Id="rId20" Type="http://schemas.openxmlformats.org/officeDocument/2006/relationships/hyperlink" Target="https://www.reproductiveaccess.org/resource/progestin-iud-user-guide/" TargetMode="External"/><Relationship Id="rId1" Type="http://schemas.openxmlformats.org/officeDocument/2006/relationships/slideLayout" Target="../slideLayouts/slideLayout13.xml"/><Relationship Id="rId6" Type="http://schemas.openxmlformats.org/officeDocument/2006/relationships/image" Target="../media/image67.jpg"/><Relationship Id="rId11" Type="http://schemas.openxmlformats.org/officeDocument/2006/relationships/hyperlink" Target="https://www.reproductiveaccess.org/resource/copper-iud-user-guide/" TargetMode="External"/><Relationship Id="rId24" Type="http://schemas.openxmlformats.org/officeDocument/2006/relationships/hyperlink" Target="file:///Users/brandybautista/Downloads/The%20Shot%20(Depo%20Provera)%20User%20Guide" TargetMode="External"/><Relationship Id="rId5" Type="http://schemas.openxmlformats.org/officeDocument/2006/relationships/image" Target="../media/image66.jpg"/><Relationship Id="rId15" Type="http://schemas.openxmlformats.org/officeDocument/2006/relationships/hyperlink" Target="https://www.reproductiveaccess.org/resource/medical-eligibility-initiating-contraception/" TargetMode="External"/><Relationship Id="rId23" Type="http://schemas.openxmlformats.org/officeDocument/2006/relationships/hyperlink" Target="https://www.reproductiveaccess.org/resource/ring-user-guide/" TargetMode="External"/><Relationship Id="rId10" Type="http://schemas.openxmlformats.org/officeDocument/2006/relationships/hyperlink" Target="https://www.reproductiveaccess.org/signup-pearls/" TargetMode="External"/><Relationship Id="rId19" Type="http://schemas.openxmlformats.org/officeDocument/2006/relationships/hyperlink" Target="https://www.reproductiveaccess.org/resource/progestin-implant-user-guide/" TargetMode="External"/><Relationship Id="rId4" Type="http://schemas.microsoft.com/office/2007/relationships/hdphoto" Target="../media/hdphoto6.wdp"/><Relationship Id="rId9" Type="http://schemas.openxmlformats.org/officeDocument/2006/relationships/hyperlink" Target="https://www.reproductiveaccess.org/resources/contraceptive-pearls/" TargetMode="External"/><Relationship Id="rId14" Type="http://schemas.openxmlformats.org/officeDocument/2006/relationships/hyperlink" Target="https://www.reproductiveaccess.org/resource/iud-facts/" TargetMode="External"/><Relationship Id="rId22" Type="http://schemas.openxmlformats.org/officeDocument/2006/relationships/hyperlink" Target="https://www.reproductiveaccess.org/resource/quick-start-algorithm/"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contraceptivetechnology.org/the-book/" TargetMode="External"/><Relationship Id="rId13" Type="http://schemas.openxmlformats.org/officeDocument/2006/relationships/hyperlink" Target="https://pubmed.ncbi.nlm.nih.gov/33503342/" TargetMode="External"/><Relationship Id="rId3" Type="http://schemas.openxmlformats.org/officeDocument/2006/relationships/image" Target="../media/image4.png"/><Relationship Id="rId7" Type="http://schemas.openxmlformats.org/officeDocument/2006/relationships/hyperlink" Target="https://freethepill.org/" TargetMode="External"/><Relationship Id="rId12" Type="http://schemas.openxmlformats.org/officeDocument/2006/relationships/hyperlink" Target="https://pubmed.ncbi.nlm.nih.gov/23040121/"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cdc.gov/reproductivehealth/contraception/mmwr/spr/emergency.html" TargetMode="External"/><Relationship Id="rId11" Type="http://schemas.openxmlformats.org/officeDocument/2006/relationships/hyperlink" Target="https://www.guttmacher.org/report/moving-forward-family-planning-era-health-reform" TargetMode="External"/><Relationship Id="rId5" Type="http://schemas.openxmlformats.org/officeDocument/2006/relationships/hyperlink" Target="http://www.cdc.gov/nchs/data/databriefs/db173.pdf" TargetMode="External"/><Relationship Id="rId15" Type="http://schemas.openxmlformats.org/officeDocument/2006/relationships/image" Target="../media/image140.png"/><Relationship Id="rId10" Type="http://schemas.openxmlformats.org/officeDocument/2006/relationships/hyperlink" Target="https://www.nwhn.org/wp-content/uploads/2017/02/LARCStatementofPrinciples.pdf" TargetMode="External"/><Relationship Id="rId4" Type="http://schemas.openxmlformats.org/officeDocument/2006/relationships/image" Target="../media/image5.png"/><Relationship Id="rId9" Type="http://schemas.openxmlformats.org/officeDocument/2006/relationships/hyperlink" Target="https://www.fertstertreports.org/article/S2666-3341(20)30038-6/fulltext" TargetMode="External"/><Relationship Id="rId14" Type="http://schemas.openxmlformats.org/officeDocument/2006/relationships/customXml" Target="../ink/ink25.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image" Target="../media/image140.png"/><Relationship Id="rId4" Type="http://schemas.openxmlformats.org/officeDocument/2006/relationships/customXml" Target="../ink/ink2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9.jpeg"/><Relationship Id="rId5" Type="http://schemas.microsoft.com/office/2007/relationships/hdphoto" Target="../media/hdphoto4.wdp"/><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ideo" Target="https://www.youtube.com/embed/OP9klE0JLLU?feature=oembed" TargetMode="External"/><Relationship Id="rId5" Type="http://schemas.openxmlformats.org/officeDocument/2006/relationships/image" Target="../media/image10.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customXml" Target="../ink/ink1.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customXml" Target="../ink/ink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189563" cy="6880243"/>
          </a:xfrm>
          <a:prstGeom prst="rect">
            <a:avLst/>
          </a:prstGeom>
        </p:spPr>
        <p:txBody>
          <a:bodyPr>
            <a:normAutofit fontScale="90000"/>
          </a:bodyPr>
          <a:lstStyle/>
          <a:p>
            <a:pPr>
              <a:lnSpc>
                <a:spcPts val="14500"/>
              </a:lnSpc>
            </a:pPr>
            <a:r>
              <a:rPr lang="en-US" sz="16500" b="0" dirty="0"/>
              <a:t>PATIENT-CENTERED CONTRACEPTION:</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02905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UPDATES ON THE EVIDENCE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DD0D82-D989-7C46-8DEE-6B68DA78FE19}"/>
              </a:ext>
            </a:extLst>
          </p:cNvPr>
          <p:cNvPicPr>
            <a:picLocks noChangeAspect="1"/>
          </p:cNvPicPr>
          <p:nvPr/>
        </p:nvPicPr>
        <p:blipFill rotWithShape="1">
          <a:blip r:embed="rId3">
            <a:duotone>
              <a:prstClr val="black"/>
              <a:srgbClr val="7030A0">
                <a:tint val="45000"/>
                <a:satMod val="400000"/>
              </a:srgbClr>
            </a:duotone>
            <a:alphaModFix amt="56000"/>
            <a:extLst>
              <a:ext uri="{28A0092B-C50C-407E-A947-70E740481C1C}">
                <a14:useLocalDpi xmlns:a14="http://schemas.microsoft.com/office/drawing/2010/main" val="0"/>
              </a:ext>
            </a:extLst>
          </a:blip>
          <a:srcRect l="-1891" t="50000" r="3"/>
          <a:stretch/>
        </p:blipFill>
        <p:spPr>
          <a:xfrm rot="16200000">
            <a:off x="-3589092" y="3090641"/>
            <a:ext cx="13850747" cy="6797040"/>
          </a:xfrm>
          <a:prstGeom prst="rect">
            <a:avLst/>
          </a:prstGeom>
        </p:spPr>
      </p:pic>
      <p:pic>
        <p:nvPicPr>
          <p:cNvPr id="11" name="Picture 10">
            <a:extLst>
              <a:ext uri="{FF2B5EF4-FFF2-40B4-BE49-F238E27FC236}">
                <a16:creationId xmlns:a16="http://schemas.microsoft.com/office/drawing/2014/main" id="{BD8970DB-1946-5247-9DF6-951F1D98E312}"/>
              </a:ext>
            </a:extLst>
          </p:cNvPr>
          <p:cNvPicPr>
            <a:picLocks noChangeAspect="1"/>
          </p:cNvPicPr>
          <p:nvPr/>
        </p:nvPicPr>
        <p:blipFill rotWithShape="1">
          <a:blip r:embed="rId3">
            <a:duotone>
              <a:prstClr val="black"/>
              <a:srgbClr val="7030A0">
                <a:tint val="45000"/>
                <a:satMod val="400000"/>
              </a:srgbClr>
            </a:duotone>
            <a:alphaModFix amt="56000"/>
            <a:extLst>
              <a:ext uri="{28A0092B-C50C-407E-A947-70E740481C1C}">
                <a14:useLocalDpi xmlns:a14="http://schemas.microsoft.com/office/drawing/2010/main" val="0"/>
              </a:ext>
            </a:extLst>
          </a:blip>
          <a:srcRect l="-1891" t="50000" r="3"/>
          <a:stretch/>
        </p:blipFill>
        <p:spPr>
          <a:xfrm>
            <a:off x="15375193" y="-92284"/>
            <a:ext cx="8838353" cy="4337285"/>
          </a:xfrm>
          <a:prstGeom prst="rect">
            <a:avLst/>
          </a:prstGeom>
        </p:spPr>
      </p:pic>
      <p:sp>
        <p:nvSpPr>
          <p:cNvPr id="572"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8" name="Picture 7">
            <a:extLst>
              <a:ext uri="{FF2B5EF4-FFF2-40B4-BE49-F238E27FC236}">
                <a16:creationId xmlns:a16="http://schemas.microsoft.com/office/drawing/2014/main" id="{2DA52F6D-BBC5-614B-AA2C-C40E0B6EC7BE}"/>
              </a:ext>
            </a:extLst>
          </p:cNvPr>
          <p:cNvPicPr>
            <a:picLocks noChangeAspect="1"/>
          </p:cNvPicPr>
          <p:nvPr/>
        </p:nvPicPr>
        <p:blipFill>
          <a:blip r:embed="rId4"/>
          <a:stretch>
            <a:fillRect/>
          </a:stretch>
        </p:blipFill>
        <p:spPr>
          <a:xfrm rot="545918">
            <a:off x="3548863" y="859232"/>
            <a:ext cx="7557775" cy="11698471"/>
          </a:xfrm>
          <a:prstGeom prst="rect">
            <a:avLst/>
          </a:prstGeom>
        </p:spPr>
      </p:pic>
      <p:pic>
        <p:nvPicPr>
          <p:cNvPr id="7" name="Picture Placeholder 6">
            <a:extLst>
              <a:ext uri="{FF2B5EF4-FFF2-40B4-BE49-F238E27FC236}">
                <a16:creationId xmlns:a16="http://schemas.microsoft.com/office/drawing/2014/main" id="{6CEC1B8F-8B5D-0F40-88B8-9D3DBAF4B70E}"/>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404" r="386"/>
          <a:stretch/>
        </p:blipFill>
        <p:spPr>
          <a:xfrm rot="545918">
            <a:off x="4872397" y="1978929"/>
            <a:ext cx="5064217" cy="9167268"/>
          </a:xfrm>
          <a:ln w="6350">
            <a:solidFill>
              <a:schemeClr val="bg2"/>
            </a:solidFill>
          </a:ln>
        </p:spPr>
      </p:pic>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818417" y="5927468"/>
            <a:ext cx="7493414" cy="2997201"/>
          </a:xfrm>
          <a:prstGeom prst="rect">
            <a:avLst/>
          </a:prstGeom>
        </p:spPr>
        <p:txBody>
          <a:bodyPr>
            <a:normAutofit/>
          </a:bodyPr>
          <a:lstStyle/>
          <a:p>
            <a:r>
              <a:rPr lang="en-US" dirty="0"/>
              <a:t>There’s an App for That:</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818419" y="8528539"/>
            <a:ext cx="7965893" cy="28930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nSpc>
                <a:spcPct val="150000"/>
              </a:lnSpc>
              <a:defRPr sz="2400"/>
            </a:lvl1pPr>
          </a:lstStyle>
          <a:p>
            <a:pPr>
              <a:lnSpc>
                <a:spcPct val="100000"/>
              </a:lnSpc>
            </a:pPr>
            <a:r>
              <a:rPr lang="en-US" sz="4400" b="1" dirty="0">
                <a:solidFill>
                  <a:schemeClr val="accent1"/>
                </a:solidFill>
                <a:latin typeface="Tw Cen MT" panose="020B0602020104020603" pitchFamily="34" charset="77"/>
              </a:rPr>
              <a:t>Can be downloaded on iOS and Android operating systems</a:t>
            </a:r>
          </a:p>
          <a:p>
            <a:pPr>
              <a:lnSpc>
                <a:spcPct val="100000"/>
              </a:lnSpc>
            </a:pPr>
            <a:r>
              <a:rPr lang="en-US" sz="4400" b="1" dirty="0">
                <a:solidFill>
                  <a:schemeClr val="accent3"/>
                </a:solidFill>
                <a:latin typeface="Tw Cen MT" panose="020B0602020104020603" pitchFamily="34" charset="77"/>
              </a:rPr>
              <a:t>(</a:t>
            </a:r>
            <a:r>
              <a:rPr lang="en-US" sz="4400" b="1" dirty="0">
                <a:solidFill>
                  <a:schemeClr val="accent3"/>
                </a:solidFill>
                <a:latin typeface="Tw Cen MT" panose="020B0602020104020603" pitchFamily="34" charset="77"/>
                <a:hlinkClick r:id="rId6">
                  <a:extLst>
                    <a:ext uri="{A12FA001-AC4F-418D-AE19-62706E023703}">
                      <ahyp:hlinkClr xmlns:ahyp="http://schemas.microsoft.com/office/drawing/2018/hyperlinkcolor" val="tx"/>
                    </a:ext>
                  </a:extLst>
                </a:hlinkClick>
              </a:rPr>
              <a:t>https://www.cdc.gov/mobile/mobileapp.html</a:t>
            </a:r>
            <a:r>
              <a:rPr lang="en-US" sz="4400" b="1" dirty="0">
                <a:solidFill>
                  <a:schemeClr val="accent3"/>
                </a:solidFill>
                <a:latin typeface="Tw Cen MT" panose="020B0602020104020603" pitchFamily="34" charset="77"/>
              </a:rPr>
              <a:t>)</a:t>
            </a:r>
            <a:endParaRPr sz="4400" b="1" dirty="0">
              <a:solidFill>
                <a:schemeClr val="accent3"/>
              </a:solidFill>
              <a:latin typeface="Tw Cen MT" panose="020B0602020104020603" pitchFamily="34" charset="77"/>
            </a:endParaRPr>
          </a:p>
        </p:txBody>
      </p:sp>
      <p:pic>
        <p:nvPicPr>
          <p:cNvPr id="9" name="Picture 8">
            <a:extLst>
              <a:ext uri="{FF2B5EF4-FFF2-40B4-BE49-F238E27FC236}">
                <a16:creationId xmlns:a16="http://schemas.microsoft.com/office/drawing/2014/main" id="{F8409819-88E0-A840-B270-5CCCB6D5D6E2}"/>
              </a:ext>
            </a:extLst>
          </p:cNvPr>
          <p:cNvPicPr>
            <a:picLocks noChangeAspect="1"/>
          </p:cNvPicPr>
          <p:nvPr/>
        </p:nvPicPr>
        <p:blipFill>
          <a:blip r:embed="rId7"/>
          <a:stretch>
            <a:fillRect/>
          </a:stretch>
        </p:blipFill>
        <p:spPr>
          <a:xfrm rot="545076">
            <a:off x="4860670" y="1988507"/>
            <a:ext cx="5079785" cy="9144000"/>
          </a:xfrm>
          <a:prstGeom prst="rect">
            <a:avLst/>
          </a:prstGeom>
        </p:spPr>
      </p:pic>
      <p:pic>
        <p:nvPicPr>
          <p:cNvPr id="10" name="Google Shape;168;p15" descr="Picture 3">
            <a:extLst>
              <a:ext uri="{FF2B5EF4-FFF2-40B4-BE49-F238E27FC236}">
                <a16:creationId xmlns:a16="http://schemas.microsoft.com/office/drawing/2014/main" id="{7F5A11E9-A797-844E-9977-52AA10578291}"/>
              </a:ext>
            </a:extLst>
          </p:cNvPr>
          <p:cNvPicPr preferRelativeResize="0"/>
          <p:nvPr/>
        </p:nvPicPr>
        <p:blipFill rotWithShape="1">
          <a:blip r:embed="rId8">
            <a:alphaModFix/>
          </a:blip>
          <a:srcRect/>
          <a:stretch/>
        </p:blipFill>
        <p:spPr>
          <a:xfrm>
            <a:off x="12818417" y="3034370"/>
            <a:ext cx="3744649" cy="2893098"/>
          </a:xfrm>
          <a:prstGeom prst="rect">
            <a:avLst/>
          </a:prstGeom>
          <a:noFill/>
          <a:ln>
            <a:noFill/>
          </a:ln>
        </p:spPr>
      </p:pic>
      <p:pic>
        <p:nvPicPr>
          <p:cNvPr id="13" name="Picture 12">
            <a:extLst>
              <a:ext uri="{FF2B5EF4-FFF2-40B4-BE49-F238E27FC236}">
                <a16:creationId xmlns:a16="http://schemas.microsoft.com/office/drawing/2014/main" id="{50108EF6-EB1A-8444-B669-5B9D3301AA12}"/>
              </a:ext>
            </a:extLst>
          </p:cNvPr>
          <p:cNvPicPr>
            <a:picLocks noChangeAspect="1"/>
          </p:cNvPicPr>
          <p:nvPr/>
        </p:nvPicPr>
        <p:blipFill rotWithShape="1">
          <a:blip r:embed="rId3">
            <a:duotone>
              <a:prstClr val="black"/>
              <a:srgbClr val="7030A0">
                <a:tint val="45000"/>
                <a:satMod val="400000"/>
              </a:srgbClr>
            </a:duotone>
            <a:alphaModFix amt="56000"/>
            <a:extLst>
              <a:ext uri="{28A0092B-C50C-407E-A947-70E740481C1C}">
                <a14:useLocalDpi xmlns:a14="http://schemas.microsoft.com/office/drawing/2010/main" val="0"/>
              </a:ext>
            </a:extLst>
          </a:blip>
          <a:srcRect l="-1891" t="50000" r="49394"/>
          <a:stretch/>
        </p:blipFill>
        <p:spPr>
          <a:xfrm rot="5400000">
            <a:off x="19319915" y="8651916"/>
            <a:ext cx="5187461" cy="4940707"/>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BADEFC-9BB2-B14B-8F19-56EDE49A7DF5}"/>
              </a:ext>
            </a:extLst>
          </p:cNvPr>
          <p:cNvPicPr>
            <a:picLocks noChangeAspect="1"/>
          </p:cNvPicPr>
          <p:nvPr/>
        </p:nvPicPr>
        <p:blipFill rotWithShape="1">
          <a:blip r:embed="rId3">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1" t="51062" r="3"/>
          <a:stretch/>
        </p:blipFill>
        <p:spPr>
          <a:xfrm rot="16200000">
            <a:off x="-3385790" y="2772425"/>
            <a:ext cx="13137553" cy="6310088"/>
          </a:xfrm>
          <a:prstGeom prst="rect">
            <a:avLst/>
          </a:prstGeom>
        </p:spPr>
      </p:pic>
      <p:pic>
        <p:nvPicPr>
          <p:cNvPr id="9" name="Picture 8">
            <a:extLst>
              <a:ext uri="{FF2B5EF4-FFF2-40B4-BE49-F238E27FC236}">
                <a16:creationId xmlns:a16="http://schemas.microsoft.com/office/drawing/2014/main" id="{02C8C199-8999-5149-8A4A-306DE668AA8D}"/>
              </a:ext>
            </a:extLst>
          </p:cNvPr>
          <p:cNvPicPr>
            <a:picLocks noChangeAspect="1"/>
          </p:cNvPicPr>
          <p:nvPr/>
        </p:nvPicPr>
        <p:blipFill rotWithShape="1">
          <a:blip r:embed="rId3">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1" t="51062" r="3"/>
          <a:stretch/>
        </p:blipFill>
        <p:spPr>
          <a:xfrm>
            <a:off x="15186253" y="0"/>
            <a:ext cx="9317928" cy="4475487"/>
          </a:xfrm>
          <a:prstGeom prst="rect">
            <a:avLst/>
          </a:prstGeom>
        </p:spPr>
      </p:pic>
      <p:sp>
        <p:nvSpPr>
          <p:cNvPr id="572"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pic>
        <p:nvPicPr>
          <p:cNvPr id="8" name="Picture 7">
            <a:extLst>
              <a:ext uri="{FF2B5EF4-FFF2-40B4-BE49-F238E27FC236}">
                <a16:creationId xmlns:a16="http://schemas.microsoft.com/office/drawing/2014/main" id="{2DA52F6D-BBC5-614B-AA2C-C40E0B6EC7BE}"/>
              </a:ext>
            </a:extLst>
          </p:cNvPr>
          <p:cNvPicPr>
            <a:picLocks noChangeAspect="1"/>
          </p:cNvPicPr>
          <p:nvPr/>
        </p:nvPicPr>
        <p:blipFill>
          <a:blip r:embed="rId4"/>
          <a:stretch>
            <a:fillRect/>
          </a:stretch>
        </p:blipFill>
        <p:spPr>
          <a:xfrm rot="545918">
            <a:off x="3548307" y="859531"/>
            <a:ext cx="7562088" cy="11705147"/>
          </a:xfrm>
          <a:prstGeom prst="rect">
            <a:avLst/>
          </a:prstGeom>
        </p:spPr>
      </p:pic>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818417" y="5927468"/>
            <a:ext cx="7493414" cy="2997201"/>
          </a:xfrm>
          <a:prstGeom prst="rect">
            <a:avLst/>
          </a:prstGeom>
        </p:spPr>
        <p:txBody>
          <a:bodyPr>
            <a:normAutofit/>
          </a:bodyPr>
          <a:lstStyle/>
          <a:p>
            <a:r>
              <a:rPr lang="en-US" dirty="0"/>
              <a:t>Another Helpful App:</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751387" y="8568539"/>
            <a:ext cx="4523652" cy="15388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a:lnSpc>
                <a:spcPct val="100000"/>
              </a:lnSpc>
            </a:pPr>
            <a:r>
              <a:rPr lang="en-US" sz="4400" b="1" dirty="0">
                <a:solidFill>
                  <a:schemeClr val="accent1"/>
                </a:solidFill>
                <a:latin typeface="Tw Cen MT" panose="020B0602020104020603" pitchFamily="34" charset="77"/>
              </a:rPr>
              <a:t>Contraceptive Point-of-Care App</a:t>
            </a:r>
            <a:endParaRPr sz="4400" b="1" dirty="0">
              <a:solidFill>
                <a:schemeClr val="accent3"/>
              </a:solidFill>
              <a:latin typeface="Tw Cen MT" panose="020B0602020104020603" pitchFamily="34" charset="77"/>
            </a:endParaRPr>
          </a:p>
        </p:txBody>
      </p:sp>
      <p:pic>
        <p:nvPicPr>
          <p:cNvPr id="10" name="Google Shape;168;p15">
            <a:extLst>
              <a:ext uri="{FF2B5EF4-FFF2-40B4-BE49-F238E27FC236}">
                <a16:creationId xmlns:a16="http://schemas.microsoft.com/office/drawing/2014/main" id="{7F5A11E9-A797-844E-9977-52AA10578291}"/>
              </a:ext>
            </a:extLst>
          </p:cNvPr>
          <p:cNvPicPr preferRelativeResize="0"/>
          <p:nvPr/>
        </p:nvPicPr>
        <p:blipFill rotWithShape="1">
          <a:blip r:embed="rId5">
            <a:extLst>
              <a:ext uri="{28A0092B-C50C-407E-A947-70E740481C1C}">
                <a14:useLocalDpi xmlns:a14="http://schemas.microsoft.com/office/drawing/2010/main" val="0"/>
              </a:ext>
            </a:extLst>
          </a:blip>
          <a:srcRect/>
          <a:stretch/>
        </p:blipFill>
        <p:spPr>
          <a:xfrm>
            <a:off x="13118406" y="3034370"/>
            <a:ext cx="3144671" cy="2893098"/>
          </a:xfrm>
          <a:prstGeom prst="rect">
            <a:avLst/>
          </a:prstGeom>
          <a:noFill/>
          <a:ln>
            <a:noFill/>
          </a:ln>
        </p:spPr>
      </p:pic>
      <p:pic>
        <p:nvPicPr>
          <p:cNvPr id="11" name="Picture 10">
            <a:extLst>
              <a:ext uri="{FF2B5EF4-FFF2-40B4-BE49-F238E27FC236}">
                <a16:creationId xmlns:a16="http://schemas.microsoft.com/office/drawing/2014/main" id="{EAF8FBA2-02A1-DC44-AEFB-D8906652FFD6}"/>
              </a:ext>
            </a:extLst>
          </p:cNvPr>
          <p:cNvPicPr>
            <a:picLocks noChangeAspect="1"/>
          </p:cNvPicPr>
          <p:nvPr/>
        </p:nvPicPr>
        <p:blipFill>
          <a:blip r:embed="rId6"/>
          <a:stretch>
            <a:fillRect/>
          </a:stretch>
        </p:blipFill>
        <p:spPr>
          <a:xfrm rot="562799">
            <a:off x="4885870" y="2299483"/>
            <a:ext cx="4937760" cy="8825242"/>
          </a:xfrm>
          <a:prstGeom prst="rect">
            <a:avLst/>
          </a:prstGeom>
        </p:spPr>
      </p:pic>
      <p:pic>
        <p:nvPicPr>
          <p:cNvPr id="13" name="Picture 12">
            <a:extLst>
              <a:ext uri="{FF2B5EF4-FFF2-40B4-BE49-F238E27FC236}">
                <a16:creationId xmlns:a16="http://schemas.microsoft.com/office/drawing/2014/main" id="{AE5EB5C0-FD8E-A445-B5CF-4752897A30A4}"/>
              </a:ext>
            </a:extLst>
          </p:cNvPr>
          <p:cNvPicPr>
            <a:picLocks noChangeAspect="1"/>
          </p:cNvPicPr>
          <p:nvPr/>
        </p:nvPicPr>
        <p:blipFill rotWithShape="1">
          <a:blip r:embed="rId3">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1" t="51062" r="49499"/>
          <a:stretch/>
        </p:blipFill>
        <p:spPr>
          <a:xfrm rot="5400000">
            <a:off x="19086375" y="8628025"/>
            <a:ext cx="5369643" cy="5015675"/>
          </a:xfrm>
          <a:prstGeom prst="rect">
            <a:avLst/>
          </a:prstGeom>
        </p:spPr>
      </p:pic>
    </p:spTree>
    <p:extLst>
      <p:ext uri="{BB962C8B-B14F-4D97-AF65-F5344CB8AC3E}">
        <p14:creationId xmlns:p14="http://schemas.microsoft.com/office/powerpoint/2010/main" val="56028983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0799" r="2"/>
          <a:stretch/>
        </p:blipFill>
        <p:spPr>
          <a:xfrm flipH="1">
            <a:off x="19607839" y="-306477"/>
            <a:ext cx="4776161" cy="9707796"/>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13521" y="2625609"/>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Carrie</a:t>
            </a:r>
          </a:p>
        </p:txBody>
      </p:sp>
      <p:sp>
        <p:nvSpPr>
          <p:cNvPr id="8" name="Rectangle 7">
            <a:extLst>
              <a:ext uri="{FF2B5EF4-FFF2-40B4-BE49-F238E27FC236}">
                <a16:creationId xmlns:a16="http://schemas.microsoft.com/office/drawing/2014/main" id="{C18BDB1E-54A1-BB47-A94F-925BF34E1749}"/>
              </a:ext>
            </a:extLst>
          </p:cNvPr>
          <p:cNvSpPr/>
          <p:nvPr/>
        </p:nvSpPr>
        <p:spPr>
          <a:xfrm>
            <a:off x="12513521" y="5742738"/>
            <a:ext cx="8942289" cy="3785652"/>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 </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16-year old with urinary symptoms</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Had unprotected sex 4 days ago</a:t>
            </a:r>
          </a:p>
          <a:p>
            <a:pPr indent="-136922" hangingPunct="1">
              <a:spcBef>
                <a:spcPct val="0"/>
              </a:spcBef>
              <a:spcAft>
                <a:spcPct val="0"/>
              </a:spcAft>
              <a:buClr>
                <a:schemeClr val="accent3"/>
              </a:buClr>
              <a:buSzPct val="100000"/>
              <a:buFontTx/>
              <a:buChar char="•"/>
            </a:pPr>
            <a:r>
              <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Urine pregnancy test is negative</a:t>
            </a:r>
            <a:endParaRPr lang="en-US" alt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13521" y="3984042"/>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386435" y="3857317"/>
                <a:ext cx="6711459" cy="308016"/>
              </a:xfrm>
              <a:prstGeom prst="rect">
                <a:avLst/>
              </a:prstGeom>
            </p:spPr>
          </p:pic>
        </mc:Fallback>
      </mc:AlternateContent>
      <p:sp>
        <p:nvSpPr>
          <p:cNvPr id="12" name="TextBox 10">
            <a:extLst>
              <a:ext uri="{FF2B5EF4-FFF2-40B4-BE49-F238E27FC236}">
                <a16:creationId xmlns:a16="http://schemas.microsoft.com/office/drawing/2014/main" id="{AD632B00-8AEF-A647-9EFC-4982EDBA3D53}"/>
              </a:ext>
            </a:extLst>
          </p:cNvPr>
          <p:cNvSpPr txBox="1"/>
          <p:nvPr/>
        </p:nvSpPr>
        <p:spPr>
          <a:xfrm>
            <a:off x="12513521" y="10077012"/>
            <a:ext cx="5979260" cy="80791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34290" bIns="34290" anchor="ctr">
            <a:spAutoFit/>
          </a:bodyPr>
          <a:lstStyle>
            <a:lvl1pPr algn="r">
              <a:lnSpc>
                <a:spcPct val="150000"/>
              </a:lnSpc>
              <a:defRPr sz="2400"/>
            </a:lvl1pPr>
          </a:lstStyle>
          <a:p>
            <a:pPr>
              <a:lnSpc>
                <a:spcPct val="100000"/>
              </a:lnSpc>
            </a:pPr>
            <a:r>
              <a:rPr lang="en-US" sz="4800" dirty="0">
                <a:solidFill>
                  <a:schemeClr val="accent3"/>
                </a:solidFill>
                <a:latin typeface="Tw Cen MT" panose="020B0602020104020603" pitchFamily="34" charset="77"/>
              </a:rPr>
              <a:t>What do you do next?</a:t>
            </a:r>
            <a:endParaRPr sz="4800" dirty="0">
              <a:solidFill>
                <a:schemeClr val="accent3"/>
              </a:solidFill>
              <a:latin typeface="Tw Cen MT" panose="020B0602020104020603" pitchFamily="34" charset="77"/>
            </a:endParaRPr>
          </a:p>
        </p:txBody>
      </p:sp>
      <p:pic>
        <p:nvPicPr>
          <p:cNvPr id="5" name="Picture Placeholder 4">
            <a:extLst>
              <a:ext uri="{FF2B5EF4-FFF2-40B4-BE49-F238E27FC236}">
                <a16:creationId xmlns:a16="http://schemas.microsoft.com/office/drawing/2014/main" id="{456E171D-282D-B944-B1B2-A87B61266902}"/>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44444" r="2608"/>
          <a:stretch/>
        </p:blipFill>
        <p:spPr>
          <a:xfrm>
            <a:off x="1049309" y="0"/>
            <a:ext cx="10882860" cy="13716000"/>
          </a:xfrm>
        </p:spPr>
      </p:pic>
      <p:sp>
        <p:nvSpPr>
          <p:cNvPr id="6" name="TextBox 5">
            <a:extLst>
              <a:ext uri="{FF2B5EF4-FFF2-40B4-BE49-F238E27FC236}">
                <a16:creationId xmlns:a16="http://schemas.microsoft.com/office/drawing/2014/main" id="{F70820B5-0274-9441-A27F-FBD9D42E16F2}"/>
              </a:ext>
            </a:extLst>
          </p:cNvPr>
          <p:cNvSpPr txBox="1"/>
          <p:nvPr/>
        </p:nvSpPr>
        <p:spPr>
          <a:xfrm>
            <a:off x="20655096" y="13375979"/>
            <a:ext cx="3728904"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Image: https://</a:t>
            </a:r>
            <a:r>
              <a:rPr lang="en-US" sz="1000" dirty="0" err="1">
                <a:solidFill>
                  <a:schemeClr val="tx1"/>
                </a:solidFill>
              </a:rPr>
              <a:t>www.flickr.com</a:t>
            </a:r>
            <a:r>
              <a:rPr lang="en-US" sz="1000" dirty="0">
                <a:solidFill>
                  <a:schemeClr val="tx1"/>
                </a:solidFill>
              </a:rPr>
              <a:t>/photos/</a:t>
            </a:r>
            <a:r>
              <a:rPr lang="en-US" sz="1000" dirty="0" err="1">
                <a:solidFill>
                  <a:schemeClr val="tx1"/>
                </a:solidFill>
              </a:rPr>
              <a:t>wocintechchat</a:t>
            </a:r>
            <a:r>
              <a:rPr lang="en-US" sz="1000" dirty="0">
                <a:solidFill>
                  <a:schemeClr val="tx1"/>
                </a:solidFill>
              </a:rPr>
              <a:t>/25900646342</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
        <p:nvSpPr>
          <p:cNvPr id="11" name="Rectangle 7">
            <a:extLst>
              <a:ext uri="{FF2B5EF4-FFF2-40B4-BE49-F238E27FC236}">
                <a16:creationId xmlns:a16="http://schemas.microsoft.com/office/drawing/2014/main" id="{1768A196-B4EE-E74C-B8A1-73DB75185D1E}"/>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12</a:t>
            </a:fld>
            <a:endParaRPr lang="en-US" dirty="0"/>
          </a:p>
        </p:txBody>
      </p:sp>
    </p:spTree>
    <p:extLst>
      <p:ext uri="{BB962C8B-B14F-4D97-AF65-F5344CB8AC3E}">
        <p14:creationId xmlns:p14="http://schemas.microsoft.com/office/powerpoint/2010/main" val="191815709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315253" y="-467881"/>
            <a:ext cx="9579321" cy="9523108"/>
          </a:xfrm>
          <a:prstGeom prst="rect">
            <a:avLst/>
          </a:prstGeom>
        </p:spPr>
      </p:pic>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811337" y="2828514"/>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Opportunity Knocks</a:t>
            </a:r>
          </a:p>
        </p:txBody>
      </p:sp>
      <p:sp>
        <p:nvSpPr>
          <p:cNvPr id="8" name="Rectangle 7">
            <a:extLst>
              <a:ext uri="{FF2B5EF4-FFF2-40B4-BE49-F238E27FC236}">
                <a16:creationId xmlns:a16="http://schemas.microsoft.com/office/drawing/2014/main" id="{C18BDB1E-54A1-BB47-A94F-925BF34E1749}"/>
              </a:ext>
            </a:extLst>
          </p:cNvPr>
          <p:cNvSpPr/>
          <p:nvPr/>
        </p:nvSpPr>
        <p:spPr>
          <a:xfrm>
            <a:off x="811337" y="6469904"/>
            <a:ext cx="8942289" cy="2585323"/>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Get medical history</a:t>
            </a:r>
          </a:p>
          <a:p>
            <a:pPr indent="-136922"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Ask about contraceptive or preconception needs</a:t>
            </a: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811337" y="5746542"/>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684251" y="5619817"/>
                <a:ext cx="6711459"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pic>
        <p:nvPicPr>
          <p:cNvPr id="5" name="Picture Placeholder 4">
            <a:extLst>
              <a:ext uri="{FF2B5EF4-FFF2-40B4-BE49-F238E27FC236}">
                <a16:creationId xmlns:a16="http://schemas.microsoft.com/office/drawing/2014/main" id="{F25DF4BD-F5F3-924F-83F8-074B0450903F}"/>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36080" t="1363" r="10828" b="-1363"/>
          <a:stretch/>
        </p:blipFill>
        <p:spPr>
          <a:xfrm>
            <a:off x="12192000" y="0"/>
            <a:ext cx="10882860" cy="14044406"/>
          </a:xfrm>
        </p:spPr>
      </p:pic>
      <p:sp>
        <p:nvSpPr>
          <p:cNvPr id="6" name="TextBox 5">
            <a:extLst>
              <a:ext uri="{FF2B5EF4-FFF2-40B4-BE49-F238E27FC236}">
                <a16:creationId xmlns:a16="http://schemas.microsoft.com/office/drawing/2014/main" id="{E1380AF6-12D0-D14A-8E2E-0635EF34DA98}"/>
              </a:ext>
            </a:extLst>
          </p:cNvPr>
          <p:cNvSpPr txBox="1"/>
          <p:nvPr/>
        </p:nvSpPr>
        <p:spPr>
          <a:xfrm>
            <a:off x="1628741" y="13305744"/>
            <a:ext cx="664227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1000" dirty="0">
                <a:solidFill>
                  <a:schemeClr val="tx1"/>
                </a:solidFill>
              </a:rPr>
              <a:t>Image: https://</a:t>
            </a:r>
            <a:r>
              <a:rPr lang="en-US" sz="1000" dirty="0" err="1">
                <a:solidFill>
                  <a:schemeClr val="tx1"/>
                </a:solidFill>
              </a:rPr>
              <a:t>www.flickr.com</a:t>
            </a:r>
            <a:r>
              <a:rPr lang="en-US" sz="1000" dirty="0">
                <a:solidFill>
                  <a:schemeClr val="tx1"/>
                </a:solidFill>
              </a:rPr>
              <a:t>/photos/</a:t>
            </a:r>
            <a:r>
              <a:rPr lang="en-US" sz="1000" dirty="0" err="1">
                <a:solidFill>
                  <a:schemeClr val="tx1"/>
                </a:solidFill>
              </a:rPr>
              <a:t>wocintechchat</a:t>
            </a:r>
            <a:r>
              <a:rPr lang="en-US" sz="1000" dirty="0">
                <a:solidFill>
                  <a:schemeClr val="tx1"/>
                </a:solidFill>
              </a:rPr>
              <a:t>/25388690154/</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10" name="Picture 9">
            <a:extLst>
              <a:ext uri="{FF2B5EF4-FFF2-40B4-BE49-F238E27FC236}">
                <a16:creationId xmlns:a16="http://schemas.microsoft.com/office/drawing/2014/main" id="{C8F8714A-98B4-6D46-88F1-7113974E10B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r="3" b="51264"/>
          <a:stretch/>
        </p:blipFill>
        <p:spPr>
          <a:xfrm>
            <a:off x="3399672" y="9917930"/>
            <a:ext cx="7831161" cy="3794169"/>
          </a:xfrm>
          <a:prstGeom prst="rect">
            <a:avLst/>
          </a:prstGeom>
        </p:spPr>
      </p:pic>
      <p:sp>
        <p:nvSpPr>
          <p:cNvPr id="11" name="Rectangle 7">
            <a:extLst>
              <a:ext uri="{FF2B5EF4-FFF2-40B4-BE49-F238E27FC236}">
                <a16:creationId xmlns:a16="http://schemas.microsoft.com/office/drawing/2014/main" id="{B6D2802E-81C4-E549-8310-BA75ED2DE5D8}"/>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13</a:t>
            </a:fld>
            <a:endParaRPr lang="en-US" dirty="0"/>
          </a:p>
        </p:txBody>
      </p:sp>
    </p:spTree>
    <p:extLst>
      <p:ext uri="{BB962C8B-B14F-4D97-AF65-F5344CB8AC3E}">
        <p14:creationId xmlns:p14="http://schemas.microsoft.com/office/powerpoint/2010/main" val="79552017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60A577-FA14-3C49-BB3E-5341B378BA0A}"/>
              </a:ext>
            </a:extLst>
          </p:cNvPr>
          <p:cNvPicPr>
            <a:picLocks noChangeAspect="1"/>
          </p:cNvPicPr>
          <p:nvPr/>
        </p:nvPicPr>
        <p:blipFill rotWithShape="1">
          <a:blip r:embed="rId3">
            <a:duotone>
              <a:schemeClr val="bg2">
                <a:shade val="45000"/>
                <a:satMod val="135000"/>
              </a:schemeClr>
              <a:prstClr val="white"/>
            </a:duotone>
            <a:alphaModFix amt="5000"/>
            <a:extLst>
              <a:ext uri="{28A0092B-C50C-407E-A947-70E740481C1C}">
                <a14:useLocalDpi xmlns:a14="http://schemas.microsoft.com/office/drawing/2010/main" val="0"/>
              </a:ext>
            </a:extLst>
          </a:blip>
          <a:srcRect l="-1891" r="3"/>
          <a:stretch/>
        </p:blipFill>
        <p:spPr>
          <a:xfrm>
            <a:off x="16820279" y="6506492"/>
            <a:ext cx="11888465" cy="11818702"/>
          </a:xfrm>
          <a:prstGeom prst="rect">
            <a:avLst/>
          </a:prstGeom>
        </p:spPr>
      </p:pic>
      <p:sp>
        <p:nvSpPr>
          <p:cNvPr id="3" name="Rectangle 2">
            <a:extLst>
              <a:ext uri="{FF2B5EF4-FFF2-40B4-BE49-F238E27FC236}">
                <a16:creationId xmlns:a16="http://schemas.microsoft.com/office/drawing/2014/main" id="{2200B011-D06A-EB46-B56E-3DE20E219C67}"/>
              </a:ext>
            </a:extLst>
          </p:cNvPr>
          <p:cNvSpPr/>
          <p:nvPr/>
        </p:nvSpPr>
        <p:spPr>
          <a:xfrm>
            <a:off x="10972800" y="1510748"/>
            <a:ext cx="12324522" cy="10495722"/>
          </a:xfrm>
          <a:prstGeom prst="rect">
            <a:avLst/>
          </a:prstGeom>
          <a:solidFill>
            <a:schemeClr val="tx1"/>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8E5EB00A-90DF-1547-8214-3EC30B343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3357" y="7197634"/>
            <a:ext cx="4929467" cy="4230513"/>
          </a:xfrm>
          <a:prstGeom prst="rect">
            <a:avLst/>
          </a:prstGeom>
        </p:spPr>
      </p:pic>
      <p:sp>
        <p:nvSpPr>
          <p:cNvPr id="24" name="Title 3">
            <a:extLst>
              <a:ext uri="{FF2B5EF4-FFF2-40B4-BE49-F238E27FC236}">
                <a16:creationId xmlns:a16="http://schemas.microsoft.com/office/drawing/2014/main" id="{C8AFD44D-D343-F149-A376-A76907065302}"/>
              </a:ext>
            </a:extLst>
          </p:cNvPr>
          <p:cNvSpPr txBox="1">
            <a:spLocks noGrp="1"/>
          </p:cNvSpPr>
          <p:nvPr>
            <p:ph type="title"/>
          </p:nvPr>
        </p:nvSpPr>
        <p:spPr>
          <a:xfrm>
            <a:off x="2200209" y="1904452"/>
            <a:ext cx="8145702" cy="3318808"/>
          </a:xfrm>
          <a:prstGeom prst="rect">
            <a:avLst/>
          </a:prstGeom>
        </p:spPr>
        <p:txBody>
          <a:bodyPr anchor="t">
            <a:normAutofit/>
          </a:bodyPr>
          <a:lstStyle/>
          <a:p>
            <a:pPr algn="l">
              <a:lnSpc>
                <a:spcPts val="12500"/>
              </a:lnSpc>
            </a:pPr>
            <a:r>
              <a:rPr lang="en-US" sz="10000" dirty="0"/>
              <a:t>Emergency </a:t>
            </a:r>
            <a:br>
              <a:rPr lang="en-US" sz="10000" dirty="0"/>
            </a:br>
            <a:r>
              <a:rPr lang="en-US" sz="10000" dirty="0"/>
              <a:t>Contraception</a:t>
            </a:r>
          </a:p>
        </p:txBody>
      </p:sp>
      <mc:AlternateContent xmlns:mc="http://schemas.openxmlformats.org/markup-compatibility/2006" xmlns:p14="http://schemas.microsoft.com/office/powerpoint/2010/main">
        <mc:Choice Requires="p14">
          <p:contentPart p14:bwMode="auto" r:id="rId5">
            <p14:nvContentPartPr>
              <p14:cNvPr id="25" name="Ink 24">
                <a:extLst>
                  <a:ext uri="{FF2B5EF4-FFF2-40B4-BE49-F238E27FC236}">
                    <a16:creationId xmlns:a16="http://schemas.microsoft.com/office/drawing/2014/main" id="{D1DB62AF-FA1B-E349-AA23-5B3E96FEF88B}"/>
                  </a:ext>
                </a:extLst>
              </p14:cNvPr>
              <p14:cNvContentPartPr/>
              <p14:nvPr/>
            </p14:nvContentPartPr>
            <p14:xfrm rot="10800000">
              <a:off x="2200209" y="5372266"/>
              <a:ext cx="7315200" cy="75781"/>
            </p14:xfrm>
          </p:contentPart>
        </mc:Choice>
        <mc:Fallback xmlns="">
          <p:pic>
            <p:nvPicPr>
              <p:cNvPr id="25" name="Ink 24">
                <a:extLst>
                  <a:ext uri="{FF2B5EF4-FFF2-40B4-BE49-F238E27FC236}">
                    <a16:creationId xmlns:a16="http://schemas.microsoft.com/office/drawing/2014/main" id="{D1DB62AF-FA1B-E349-AA23-5B3E96FEF88B}"/>
                  </a:ext>
                </a:extLst>
              </p:cNvPr>
              <p:cNvPicPr/>
              <p:nvPr/>
            </p:nvPicPr>
            <p:blipFill>
              <a:blip r:embed="rId6"/>
              <a:stretch>
                <a:fillRect/>
              </a:stretch>
            </p:blipFill>
            <p:spPr>
              <a:xfrm rot="10800000">
                <a:off x="2041441" y="5213880"/>
                <a:ext cx="7632376" cy="392194"/>
              </a:xfrm>
              <a:prstGeom prst="rect">
                <a:avLst/>
              </a:prstGeom>
            </p:spPr>
          </p:pic>
        </mc:Fallback>
      </mc:AlternateContent>
      <p:pic>
        <p:nvPicPr>
          <p:cNvPr id="26" name="Google Shape;188;p11" descr="http://gdb.voanews.com/1FA92796-3269-4892-B51E-2283196FD727_mw1024_n_s.jpg">
            <a:extLst>
              <a:ext uri="{FF2B5EF4-FFF2-40B4-BE49-F238E27FC236}">
                <a16:creationId xmlns:a16="http://schemas.microsoft.com/office/drawing/2014/main" id="{707CCD92-AECB-2F41-9297-7C34DD18E201}"/>
              </a:ext>
            </a:extLst>
          </p:cNvPr>
          <p:cNvPicPr preferRelativeResize="0"/>
          <p:nvPr/>
        </p:nvPicPr>
        <p:blipFill rotWithShape="1">
          <a:blip r:embed="rId7">
            <a:alphaModFix/>
          </a:blip>
          <a:srcRect r="6649" b="11228"/>
          <a:stretch/>
        </p:blipFill>
        <p:spPr>
          <a:xfrm>
            <a:off x="11387807" y="2430402"/>
            <a:ext cx="5115017" cy="2946177"/>
          </a:xfrm>
          <a:prstGeom prst="rect">
            <a:avLst/>
          </a:prstGeom>
          <a:solidFill>
            <a:srgbClr val="ECECEC"/>
          </a:solidFill>
          <a:ln w="88900" cap="sq" cmpd="sng">
            <a:noFill/>
            <a:prstDash val="solid"/>
            <a:miter lim="800000"/>
            <a:headEnd type="none" w="sm" len="sm"/>
            <a:tailEnd type="none" w="sm" len="sm"/>
          </a:ln>
          <a:effectLst/>
        </p:spPr>
      </p:pic>
      <p:pic>
        <p:nvPicPr>
          <p:cNvPr id="27" name="Google Shape;189;p11" descr="http://optionsforwomenphc.com/wp-content/uploads/2012/07/ella.jpg">
            <a:extLst>
              <a:ext uri="{FF2B5EF4-FFF2-40B4-BE49-F238E27FC236}">
                <a16:creationId xmlns:a16="http://schemas.microsoft.com/office/drawing/2014/main" id="{55D4C305-07B0-8E4F-871C-F0CCAA318516}"/>
              </a:ext>
            </a:extLst>
          </p:cNvPr>
          <p:cNvPicPr preferRelativeResize="0"/>
          <p:nvPr/>
        </p:nvPicPr>
        <p:blipFill rotWithShape="1">
          <a:blip r:embed="rId8">
            <a:alphaModFix/>
          </a:blip>
          <a:srcRect/>
          <a:stretch/>
        </p:blipFill>
        <p:spPr>
          <a:xfrm>
            <a:off x="17285195" y="2244086"/>
            <a:ext cx="5479317" cy="3318808"/>
          </a:xfrm>
          <a:prstGeom prst="rect">
            <a:avLst/>
          </a:prstGeom>
          <a:solidFill>
            <a:srgbClr val="ECECEC"/>
          </a:solidFill>
          <a:ln w="88900" cap="sq" cmpd="sng">
            <a:noFill/>
            <a:prstDash val="solid"/>
            <a:miter lim="800000"/>
            <a:headEnd type="none" w="sm" len="sm"/>
            <a:tailEnd type="none" w="sm" len="sm"/>
          </a:ln>
          <a:effectLst/>
        </p:spPr>
      </p:pic>
      <p:pic>
        <p:nvPicPr>
          <p:cNvPr id="28" name="Google Shape;190;p11">
            <a:extLst>
              <a:ext uri="{FF2B5EF4-FFF2-40B4-BE49-F238E27FC236}">
                <a16:creationId xmlns:a16="http://schemas.microsoft.com/office/drawing/2014/main" id="{531F7969-F767-8D4A-8421-217624B70389}"/>
              </a:ext>
            </a:extLst>
          </p:cNvPr>
          <p:cNvPicPr preferRelativeResize="0"/>
          <p:nvPr/>
        </p:nvPicPr>
        <p:blipFill>
          <a:blip r:embed="rId9">
            <a:alphaModFix/>
          </a:blip>
          <a:stretch>
            <a:fillRect/>
          </a:stretch>
        </p:blipFill>
        <p:spPr>
          <a:xfrm>
            <a:off x="17285195" y="7386036"/>
            <a:ext cx="4915668" cy="4230512"/>
          </a:xfrm>
          <a:prstGeom prst="rect">
            <a:avLst/>
          </a:prstGeom>
          <a:noFill/>
          <a:ln>
            <a:noFill/>
          </a:ln>
        </p:spPr>
      </p:pic>
      <p:sp>
        <p:nvSpPr>
          <p:cNvPr id="31" name="Content Placeholder 2">
            <a:extLst>
              <a:ext uri="{FF2B5EF4-FFF2-40B4-BE49-F238E27FC236}">
                <a16:creationId xmlns:a16="http://schemas.microsoft.com/office/drawing/2014/main" id="{6B3783F9-EFE2-3847-A3A8-4774FA088E27}"/>
              </a:ext>
            </a:extLst>
          </p:cNvPr>
          <p:cNvSpPr txBox="1">
            <a:spLocks/>
          </p:cNvSpPr>
          <p:nvPr/>
        </p:nvSpPr>
        <p:spPr>
          <a:xfrm>
            <a:off x="2289648" y="6128664"/>
            <a:ext cx="8145702" cy="736142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hangingPunct="1">
              <a:buClr>
                <a:schemeClr val="accent4"/>
              </a:buClr>
              <a:buNone/>
            </a:pPr>
            <a:r>
              <a:rPr lang="en-US" sz="5400" b="0" dirty="0">
                <a:solidFill>
                  <a:schemeClr val="tx1"/>
                </a:solidFill>
              </a:rPr>
              <a:t>Factors that will affect the efficacy of the emergency contraception (EC) pill:</a:t>
            </a:r>
          </a:p>
          <a:p>
            <a:pPr lvl="1" hangingPunct="1">
              <a:buClr>
                <a:schemeClr val="accent4"/>
              </a:buClr>
            </a:pPr>
            <a:r>
              <a:rPr lang="en-US" sz="4800" b="0" dirty="0">
                <a:solidFill>
                  <a:schemeClr val="tx1"/>
                </a:solidFill>
              </a:rPr>
              <a:t>LMP</a:t>
            </a:r>
            <a:endParaRPr lang="en-US" sz="4800" dirty="0">
              <a:solidFill>
                <a:schemeClr val="tx1"/>
              </a:solidFill>
            </a:endParaRPr>
          </a:p>
          <a:p>
            <a:pPr lvl="1" hangingPunct="1">
              <a:buClr>
                <a:schemeClr val="accent4"/>
              </a:buClr>
            </a:pPr>
            <a:r>
              <a:rPr lang="en-US" sz="4800" b="0" dirty="0">
                <a:solidFill>
                  <a:schemeClr val="tx1"/>
                </a:solidFill>
              </a:rPr>
              <a:t>Timing of last instance of unprotected sex</a:t>
            </a:r>
            <a:endParaRPr lang="en-US" sz="4800" dirty="0">
              <a:solidFill>
                <a:schemeClr val="tx1"/>
              </a:solidFill>
            </a:endParaRPr>
          </a:p>
          <a:p>
            <a:pPr lvl="1" hangingPunct="1">
              <a:buClr>
                <a:schemeClr val="accent4"/>
              </a:buClr>
            </a:pPr>
            <a:r>
              <a:rPr lang="en-US" sz="4800" b="0" dirty="0">
                <a:solidFill>
                  <a:schemeClr val="tx1"/>
                </a:solidFill>
              </a:rPr>
              <a:t>BMI</a:t>
            </a:r>
            <a:endParaRPr lang="en-US" sz="5400" b="0" dirty="0">
              <a:solidFill>
                <a:schemeClr val="tx1"/>
              </a:solidFill>
            </a:endParaRPr>
          </a:p>
        </p:txBody>
      </p:sp>
      <p:sp>
        <p:nvSpPr>
          <p:cNvPr id="9" name="Rectangle 7">
            <a:extLst>
              <a:ext uri="{FF2B5EF4-FFF2-40B4-BE49-F238E27FC236}">
                <a16:creationId xmlns:a16="http://schemas.microsoft.com/office/drawing/2014/main" id="{F6DA9E54-8316-1149-80E2-E4AB9C09AEF6}"/>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14</a:t>
            </a:fld>
            <a:endParaRPr lang="en-US" dirty="0"/>
          </a:p>
        </p:txBody>
      </p:sp>
      <p:pic>
        <p:nvPicPr>
          <p:cNvPr id="11" name="Picture 10">
            <a:extLst>
              <a:ext uri="{FF2B5EF4-FFF2-40B4-BE49-F238E27FC236}">
                <a16:creationId xmlns:a16="http://schemas.microsoft.com/office/drawing/2014/main" id="{74F3C13E-F8AC-EA4B-9FA3-45558453D649}"/>
              </a:ext>
            </a:extLst>
          </p:cNvPr>
          <p:cNvPicPr>
            <a:picLocks noChangeAspect="1"/>
          </p:cNvPicPr>
          <p:nvPr/>
        </p:nvPicPr>
        <p:blipFill rotWithShape="1">
          <a:blip r:embed="rId3">
            <a:duotone>
              <a:schemeClr val="bg2">
                <a:shade val="45000"/>
                <a:satMod val="135000"/>
              </a:schemeClr>
              <a:prstClr val="white"/>
            </a:duotone>
            <a:alphaModFix amt="5000"/>
            <a:extLst>
              <a:ext uri="{28A0092B-C50C-407E-A947-70E740481C1C}">
                <a14:useLocalDpi xmlns:a14="http://schemas.microsoft.com/office/drawing/2010/main" val="0"/>
              </a:ext>
            </a:extLst>
          </a:blip>
          <a:srcRect l="49724" r="3"/>
          <a:stretch/>
        </p:blipFill>
        <p:spPr>
          <a:xfrm>
            <a:off x="36576" y="-45315"/>
            <a:ext cx="6128681" cy="12347958"/>
          </a:xfrm>
          <a:prstGeom prst="rect">
            <a:avLst/>
          </a:prstGeom>
        </p:spPr>
      </p:pic>
      <p:sp>
        <p:nvSpPr>
          <p:cNvPr id="2" name="TextBox 1">
            <a:extLst>
              <a:ext uri="{FF2B5EF4-FFF2-40B4-BE49-F238E27FC236}">
                <a16:creationId xmlns:a16="http://schemas.microsoft.com/office/drawing/2014/main" id="{FD116ABA-C796-054B-8006-BC41CAA744CB}"/>
              </a:ext>
            </a:extLst>
          </p:cNvPr>
          <p:cNvSpPr txBox="1"/>
          <p:nvPr/>
        </p:nvSpPr>
        <p:spPr>
          <a:xfrm>
            <a:off x="23454232" y="13375979"/>
            <a:ext cx="89319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Images: RHAP</a:t>
            </a:r>
          </a:p>
        </p:txBody>
      </p:sp>
    </p:spTree>
    <p:extLst>
      <p:ext uri="{BB962C8B-B14F-4D97-AF65-F5344CB8AC3E}">
        <p14:creationId xmlns:p14="http://schemas.microsoft.com/office/powerpoint/2010/main" val="7653937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374140-4084-8742-9932-FE5BFFA5F98F}"/>
              </a:ext>
            </a:extLst>
          </p:cNvPr>
          <p:cNvSpPr/>
          <p:nvPr/>
        </p:nvSpPr>
        <p:spPr>
          <a:xfrm>
            <a:off x="12409714" y="0"/>
            <a:ext cx="11974286" cy="13716000"/>
          </a:xfrm>
          <a:prstGeom prst="rect">
            <a:avLst/>
          </a:prstGeom>
          <a:solidFill>
            <a:schemeClr val="tx1">
              <a:lumMod val="8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108886" y="3822454"/>
            <a:ext cx="7014820" cy="1211387"/>
          </a:xfrm>
          <a:prstGeom prst="rect">
            <a:avLst/>
          </a:prstGeom>
        </p:spPr>
        <p:txBody>
          <a:bodyPr anchor="t">
            <a:noAutofit/>
          </a:bodyPr>
          <a:lstStyle/>
          <a:p>
            <a:pPr algn="l">
              <a:lnSpc>
                <a:spcPts val="9376"/>
              </a:lnSpc>
            </a:pPr>
            <a:r>
              <a:rPr lang="en-US" sz="6400" dirty="0"/>
              <a:t>Carrie Choses her EC</a:t>
            </a:r>
            <a:br>
              <a:rPr lang="en-US" sz="6600" dirty="0"/>
            </a:br>
            <a:endParaRPr lang="en-US" sz="66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08886" y="5304104"/>
              <a:ext cx="731520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950126" y="5145487"/>
                <a:ext cx="7632360"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08886" y="6126480"/>
            <a:ext cx="8560912" cy="426629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tx1"/>
                </a:solidFill>
              </a:rPr>
              <a:t>Carrie choses ulipristal.</a:t>
            </a:r>
            <a:endParaRPr lang="en-US" sz="4800" b="0" dirty="0">
              <a:solidFill>
                <a:schemeClr val="tx1"/>
              </a:solidFill>
            </a:endParaRPr>
          </a:p>
          <a:p>
            <a:pPr hangingPunct="1">
              <a:spcBef>
                <a:spcPts val="2800"/>
              </a:spcBef>
              <a:buClr>
                <a:schemeClr val="accent4"/>
              </a:buClr>
            </a:pPr>
            <a:r>
              <a:rPr lang="en-US" b="0" dirty="0">
                <a:solidFill>
                  <a:schemeClr val="tx1"/>
                </a:solidFill>
              </a:rPr>
              <a:t>She wants to start contraception.</a:t>
            </a:r>
          </a:p>
          <a:p>
            <a:pPr hangingPunct="1">
              <a:spcBef>
                <a:spcPts val="2800"/>
              </a:spcBef>
              <a:buClr>
                <a:schemeClr val="accent4"/>
              </a:buClr>
            </a:pPr>
            <a:r>
              <a:rPr lang="en-US" b="0" dirty="0">
                <a:solidFill>
                  <a:schemeClr val="accent4"/>
                </a:solidFill>
              </a:rPr>
              <a:t>When should she start?</a:t>
            </a:r>
            <a:endParaRPr lang="en-US" b="0" dirty="0">
              <a:solidFill>
                <a:schemeClr val="accent1"/>
              </a:solidFill>
            </a:endParaRPr>
          </a:p>
        </p:txBody>
      </p:sp>
      <p:pic>
        <p:nvPicPr>
          <p:cNvPr id="13" name="Google Shape;199;p12">
            <a:extLst>
              <a:ext uri="{FF2B5EF4-FFF2-40B4-BE49-F238E27FC236}">
                <a16:creationId xmlns:a16="http://schemas.microsoft.com/office/drawing/2014/main" id="{D8FD435B-5A5E-5544-A466-4B4B91DAABF6}"/>
              </a:ext>
            </a:extLst>
          </p:cNvPr>
          <p:cNvPicPr preferRelativeResize="0"/>
          <p:nvPr/>
        </p:nvPicPr>
        <p:blipFill>
          <a:blip r:embed="rId5">
            <a:alphaModFix/>
          </a:blip>
          <a:stretch>
            <a:fillRect/>
          </a:stretch>
        </p:blipFill>
        <p:spPr>
          <a:xfrm>
            <a:off x="14376225" y="6858000"/>
            <a:ext cx="8041264" cy="5579093"/>
          </a:xfrm>
          <a:prstGeom prst="rect">
            <a:avLst/>
          </a:prstGeom>
          <a:noFill/>
          <a:ln>
            <a:noFill/>
          </a:ln>
        </p:spPr>
      </p:pic>
      <p:sp>
        <p:nvSpPr>
          <p:cNvPr id="11" name="Rectangle 10">
            <a:extLst>
              <a:ext uri="{FF2B5EF4-FFF2-40B4-BE49-F238E27FC236}">
                <a16:creationId xmlns:a16="http://schemas.microsoft.com/office/drawing/2014/main" id="{EA65FBC1-E656-3042-A76F-DE49D2DD7612}"/>
              </a:ext>
            </a:extLst>
          </p:cNvPr>
          <p:cNvSpPr/>
          <p:nvPr/>
        </p:nvSpPr>
        <p:spPr>
          <a:xfrm>
            <a:off x="14376225" y="984879"/>
            <a:ext cx="8041264" cy="5486400"/>
          </a:xfrm>
          <a:prstGeom prst="rect">
            <a:avLst/>
          </a:prstGeom>
          <a:solidFill>
            <a:schemeClr val="accent6">
              <a:alpha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896F7DAA-1048-CA41-8B4D-DE2665AB82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51096" y="651764"/>
            <a:ext cx="7724018" cy="6012876"/>
          </a:xfrm>
          <a:prstGeom prst="rect">
            <a:avLst/>
          </a:prstGeom>
        </p:spPr>
      </p:pic>
      <p:sp>
        <p:nvSpPr>
          <p:cNvPr id="10" name="Rectangle 7">
            <a:extLst>
              <a:ext uri="{FF2B5EF4-FFF2-40B4-BE49-F238E27FC236}">
                <a16:creationId xmlns:a16="http://schemas.microsoft.com/office/drawing/2014/main" id="{974CB44C-A0AF-FE4C-AEFE-18A286004600}"/>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15</a:t>
            </a:fld>
            <a:endParaRPr lang="en-US" dirty="0"/>
          </a:p>
        </p:txBody>
      </p:sp>
      <p:pic>
        <p:nvPicPr>
          <p:cNvPr id="12" name="Picture 11">
            <a:extLst>
              <a:ext uri="{FF2B5EF4-FFF2-40B4-BE49-F238E27FC236}">
                <a16:creationId xmlns:a16="http://schemas.microsoft.com/office/drawing/2014/main" id="{018B5F55-0659-554D-A977-07E66B7DA938}"/>
              </a:ext>
            </a:extLst>
          </p:cNvPr>
          <p:cNvPicPr>
            <a:picLocks noChangeAspect="1"/>
          </p:cNvPicPr>
          <p:nvPr/>
        </p:nvPicPr>
        <p:blipFill rotWithShape="1">
          <a:blip r:embed="rId7">
            <a:duotone>
              <a:schemeClr val="bg2">
                <a:shade val="45000"/>
                <a:satMod val="135000"/>
              </a:schemeClr>
              <a:prstClr val="white"/>
            </a:duotone>
            <a:alphaModFix amt="5000"/>
            <a:extLst>
              <a:ext uri="{28A0092B-C50C-407E-A947-70E740481C1C}">
                <a14:useLocalDpi xmlns:a14="http://schemas.microsoft.com/office/drawing/2010/main" val="0"/>
              </a:ext>
            </a:extLst>
          </a:blip>
          <a:srcRect l="49724" r="3"/>
          <a:stretch/>
        </p:blipFill>
        <p:spPr>
          <a:xfrm flipH="1">
            <a:off x="5616296" y="-208668"/>
            <a:ext cx="7014820" cy="14133335"/>
          </a:xfrm>
          <a:prstGeom prst="rect">
            <a:avLst/>
          </a:prstGeom>
        </p:spPr>
      </p:pic>
      <p:sp>
        <p:nvSpPr>
          <p:cNvPr id="14" name="TextBox 13">
            <a:extLst>
              <a:ext uri="{FF2B5EF4-FFF2-40B4-BE49-F238E27FC236}">
                <a16:creationId xmlns:a16="http://schemas.microsoft.com/office/drawing/2014/main" id="{34EFEBF7-1113-AA4A-BD6F-D777E8549B02}"/>
              </a:ext>
            </a:extLst>
          </p:cNvPr>
          <p:cNvSpPr txBox="1"/>
          <p:nvPr/>
        </p:nvSpPr>
        <p:spPr>
          <a:xfrm>
            <a:off x="23454232" y="13375979"/>
            <a:ext cx="89319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Images: RHAP</a:t>
            </a:r>
          </a:p>
        </p:txBody>
      </p:sp>
    </p:spTree>
    <p:extLst>
      <p:ext uri="{BB962C8B-B14F-4D97-AF65-F5344CB8AC3E}">
        <p14:creationId xmlns:p14="http://schemas.microsoft.com/office/powerpoint/2010/main" val="237148852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024004" y="10661808"/>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040331" y="11855436"/>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117049" y="122300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969984" y="3201526"/>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1147027" y="32015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117049" y="5111392"/>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670062" y="9095336"/>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987907" y="1566675"/>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97955" y="556548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801988" y="9095336"/>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637570" y="645783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16</a:t>
            </a:fld>
            <a:endParaRPr lang="en-US" dirty="0"/>
          </a:p>
        </p:txBody>
      </p:sp>
      <p:pic>
        <p:nvPicPr>
          <p:cNvPr id="39" name="Picture 38">
            <a:extLst>
              <a:ext uri="{FF2B5EF4-FFF2-40B4-BE49-F238E27FC236}">
                <a16:creationId xmlns:a16="http://schemas.microsoft.com/office/drawing/2014/main" id="{4A7198C4-3040-FC41-A657-7B45502D370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767204" y="8031426"/>
            <a:ext cx="2167996" cy="2127820"/>
          </a:xfrm>
          <a:prstGeom prst="rect">
            <a:avLst/>
          </a:prstGeom>
        </p:spPr>
      </p:pic>
      <p:pic>
        <p:nvPicPr>
          <p:cNvPr id="41" name="Picture 40">
            <a:extLst>
              <a:ext uri="{FF2B5EF4-FFF2-40B4-BE49-F238E27FC236}">
                <a16:creationId xmlns:a16="http://schemas.microsoft.com/office/drawing/2014/main" id="{8A94A728-07A7-004E-81BA-F9092AAD917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7345491" y="5111392"/>
            <a:ext cx="2167996" cy="2127820"/>
          </a:xfrm>
          <a:prstGeom prst="rect">
            <a:avLst/>
          </a:prstGeom>
        </p:spPr>
      </p:pic>
      <p:sp>
        <p:nvSpPr>
          <p:cNvPr id="26" name="Google Shape;206;p13">
            <a:extLst>
              <a:ext uri="{FF2B5EF4-FFF2-40B4-BE49-F238E27FC236}">
                <a16:creationId xmlns:a16="http://schemas.microsoft.com/office/drawing/2014/main" id="{CB83C915-4A7F-2B40-9DA1-83D82E375DD7}"/>
              </a:ext>
            </a:extLst>
          </p:cNvPr>
          <p:cNvSpPr txBox="1">
            <a:spLocks noGrp="1"/>
          </p:cNvSpPr>
          <p:nvPr>
            <p:ph type="title"/>
          </p:nvPr>
        </p:nvSpPr>
        <p:spPr>
          <a:xfrm>
            <a:off x="3962400" y="549276"/>
            <a:ext cx="16459200" cy="2286000"/>
          </a:xfrm>
          <a:prstGeom prst="rect">
            <a:avLst/>
          </a:prstGeom>
          <a:noFill/>
          <a:ln>
            <a:noFill/>
          </a:ln>
        </p:spPr>
        <p:txBody>
          <a:bodyPr spcFirstLastPara="1" wrap="square" lIns="182850" tIns="91400" rIns="182850" bIns="91400" anchor="ctr" anchorCtr="0">
            <a:normAutofit/>
          </a:bodyPr>
          <a:lstStyle/>
          <a:p>
            <a:r>
              <a:rPr lang="en-US" dirty="0"/>
              <a:t>Quick Start Algorithm</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14C5FC05-52BE-3A41-840C-83B83F60F261}"/>
                  </a:ext>
                </a:extLst>
              </p14:cNvPr>
              <p14:cNvContentPartPr/>
              <p14:nvPr/>
            </p14:nvContentPartPr>
            <p14:xfrm rot="10800000" flipV="1">
              <a:off x="7552375" y="2337808"/>
              <a:ext cx="9144000" cy="57065"/>
            </p14:xfrm>
          </p:contentPart>
        </mc:Choice>
        <mc:Fallback xmlns="">
          <p:pic>
            <p:nvPicPr>
              <p:cNvPr id="27" name="Ink 26">
                <a:extLst>
                  <a:ext uri="{FF2B5EF4-FFF2-40B4-BE49-F238E27FC236}">
                    <a16:creationId xmlns:a16="http://schemas.microsoft.com/office/drawing/2014/main" id="{14C5FC05-52BE-3A41-840C-83B83F60F261}"/>
                  </a:ext>
                </a:extLst>
              </p:cNvPr>
              <p:cNvPicPr/>
              <p:nvPr/>
            </p:nvPicPr>
            <p:blipFill>
              <a:blip r:embed="rId5"/>
              <a:stretch>
                <a:fillRect/>
              </a:stretch>
            </p:blipFill>
            <p:spPr>
              <a:xfrm rot="10800000" flipV="1">
                <a:off x="7393609" y="2179533"/>
                <a:ext cx="9461172" cy="373255"/>
              </a:xfrm>
              <a:prstGeom prst="rect">
                <a:avLst/>
              </a:prstGeom>
            </p:spPr>
          </p:pic>
        </mc:Fallback>
      </mc:AlternateContent>
      <p:pic>
        <p:nvPicPr>
          <p:cNvPr id="28" name="Google Shape;207;p13">
            <a:extLst>
              <a:ext uri="{FF2B5EF4-FFF2-40B4-BE49-F238E27FC236}">
                <a16:creationId xmlns:a16="http://schemas.microsoft.com/office/drawing/2014/main" id="{543D53B2-1150-834F-8C86-C1736C58FBFF}"/>
              </a:ext>
            </a:extLst>
          </p:cNvPr>
          <p:cNvPicPr preferRelativeResize="0">
            <a:picLocks/>
          </p:cNvPicPr>
          <p:nvPr/>
        </p:nvPicPr>
        <p:blipFill rotWithShape="1">
          <a:blip r:embed="rId6">
            <a:alphaModFix/>
          </a:blip>
          <a:srcRect/>
          <a:stretch/>
        </p:blipFill>
        <p:spPr>
          <a:xfrm>
            <a:off x="3962401" y="2993367"/>
            <a:ext cx="8203306" cy="9051926"/>
          </a:xfrm>
          <a:prstGeom prst="rect">
            <a:avLst/>
          </a:prstGeom>
          <a:noFill/>
          <a:ln>
            <a:solidFill>
              <a:schemeClr val="bg1"/>
            </a:solidFill>
          </a:ln>
        </p:spPr>
      </p:pic>
      <p:pic>
        <p:nvPicPr>
          <p:cNvPr id="29" name="Google Shape;208;p13">
            <a:extLst>
              <a:ext uri="{FF2B5EF4-FFF2-40B4-BE49-F238E27FC236}">
                <a16:creationId xmlns:a16="http://schemas.microsoft.com/office/drawing/2014/main" id="{0C6F5C49-EA21-1B4D-9E8C-8E5AC49E20D3}"/>
              </a:ext>
            </a:extLst>
          </p:cNvPr>
          <p:cNvPicPr preferRelativeResize="0"/>
          <p:nvPr/>
        </p:nvPicPr>
        <p:blipFill rotWithShape="1">
          <a:blip r:embed="rId7">
            <a:alphaModFix/>
          </a:blip>
          <a:srcRect/>
          <a:stretch/>
        </p:blipFill>
        <p:spPr>
          <a:xfrm>
            <a:off x="12526689" y="2993367"/>
            <a:ext cx="7746358" cy="9051926"/>
          </a:xfrm>
          <a:prstGeom prst="rect">
            <a:avLst/>
          </a:prstGeom>
          <a:noFill/>
          <a:ln>
            <a:solidFill>
              <a:schemeClr val="bg1"/>
            </a:solidFill>
          </a:ln>
        </p:spPr>
      </p:pic>
      <p:sp>
        <p:nvSpPr>
          <p:cNvPr id="35" name="TextBox 34">
            <a:extLst>
              <a:ext uri="{FF2B5EF4-FFF2-40B4-BE49-F238E27FC236}">
                <a16:creationId xmlns:a16="http://schemas.microsoft.com/office/drawing/2014/main" id="{6DF3CA9B-88F4-EB4F-A080-B7C58E1E94C6}"/>
              </a:ext>
            </a:extLst>
          </p:cNvPr>
          <p:cNvSpPr txBox="1"/>
          <p:nvPr/>
        </p:nvSpPr>
        <p:spPr>
          <a:xfrm>
            <a:off x="23454232" y="13375979"/>
            <a:ext cx="89319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Images: RHAP</a:t>
            </a:r>
          </a:p>
        </p:txBody>
      </p:sp>
    </p:spTree>
    <p:extLst>
      <p:ext uri="{BB962C8B-B14F-4D97-AF65-F5344CB8AC3E}">
        <p14:creationId xmlns:p14="http://schemas.microsoft.com/office/powerpoint/2010/main" val="47434054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21B64E8-0513-2746-8D20-8768BC11E352}"/>
              </a:ext>
            </a:extLst>
          </p:cNvPr>
          <p:cNvSpPr/>
          <p:nvPr/>
        </p:nvSpPr>
        <p:spPr>
          <a:xfrm>
            <a:off x="16261060" y="4028394"/>
            <a:ext cx="5365443" cy="4769437"/>
          </a:xfrm>
          <a:prstGeom prst="rect">
            <a:avLst/>
          </a:prstGeom>
          <a:solidFill>
            <a:schemeClr val="tx1"/>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 name="Rectangle 2">
            <a:extLst>
              <a:ext uri="{FF2B5EF4-FFF2-40B4-BE49-F238E27FC236}">
                <a16:creationId xmlns:a16="http://schemas.microsoft.com/office/drawing/2014/main" id="{863436B1-44C0-6649-ADA7-A6DD83C53977}"/>
              </a:ext>
            </a:extLst>
          </p:cNvPr>
          <p:cNvSpPr/>
          <p:nvPr/>
        </p:nvSpPr>
        <p:spPr>
          <a:xfrm>
            <a:off x="9546751" y="3975037"/>
            <a:ext cx="5365443" cy="4769437"/>
          </a:xfrm>
          <a:prstGeom prst="rect">
            <a:avLst/>
          </a:prstGeom>
          <a:solidFill>
            <a:schemeClr val="tx1"/>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23" name="Picture 22">
            <a:extLst>
              <a:ext uri="{FF2B5EF4-FFF2-40B4-BE49-F238E27FC236}">
                <a16:creationId xmlns:a16="http://schemas.microsoft.com/office/drawing/2014/main" id="{5A2F26DE-6D54-E845-979E-AB7B8007AE5F}"/>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0799" r="2"/>
          <a:stretch/>
        </p:blipFill>
        <p:spPr>
          <a:xfrm rot="10800000" flipH="1">
            <a:off x="-46916" y="2004102"/>
            <a:ext cx="4776161" cy="9707796"/>
          </a:xfrm>
          <a:prstGeom prst="rect">
            <a:avLst/>
          </a:prstGeom>
        </p:spPr>
      </p:pic>
      <p:pic>
        <p:nvPicPr>
          <p:cNvPr id="22" name="Picture 21">
            <a:extLst>
              <a:ext uri="{FF2B5EF4-FFF2-40B4-BE49-F238E27FC236}">
                <a16:creationId xmlns:a16="http://schemas.microsoft.com/office/drawing/2014/main" id="{12C76031-46B7-BA46-A016-6470CE4C6B4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0799" r="2"/>
          <a:stretch/>
        </p:blipFill>
        <p:spPr>
          <a:xfrm rot="5400000" flipH="1">
            <a:off x="9780697" y="6590641"/>
            <a:ext cx="4776161" cy="9707796"/>
          </a:xfrm>
          <a:prstGeom prst="rect">
            <a:avLst/>
          </a:prstGeom>
        </p:spPr>
      </p:pic>
      <p:pic>
        <p:nvPicPr>
          <p:cNvPr id="18" name="Picture 17">
            <a:extLst>
              <a:ext uri="{FF2B5EF4-FFF2-40B4-BE49-F238E27FC236}">
                <a16:creationId xmlns:a16="http://schemas.microsoft.com/office/drawing/2014/main" id="{3F496310-C48D-C341-9608-10F482DCA9F8}"/>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0799" t="51654" r="2"/>
          <a:stretch/>
        </p:blipFill>
        <p:spPr>
          <a:xfrm flipH="1">
            <a:off x="19607838" y="0"/>
            <a:ext cx="4776161" cy="4693328"/>
          </a:xfrm>
          <a:prstGeom prst="rect">
            <a:avLst/>
          </a:prstGeom>
        </p:spPr>
      </p:pic>
      <p:sp>
        <p:nvSpPr>
          <p:cNvPr id="555" name="Title 3"/>
          <p:cNvSpPr txBox="1">
            <a:spLocks noGrp="1"/>
          </p:cNvSpPr>
          <p:nvPr>
            <p:ph type="title"/>
          </p:nvPr>
        </p:nvSpPr>
        <p:spPr>
          <a:xfrm>
            <a:off x="2476500" y="978800"/>
            <a:ext cx="19431000" cy="1676400"/>
          </a:xfrm>
          <a:prstGeom prst="rect">
            <a:avLst/>
          </a:prstGeom>
        </p:spPr>
        <p:txBody>
          <a:bodyPr>
            <a:normAutofit fontScale="90000"/>
          </a:bodyPr>
          <a:lstStyle/>
          <a:p>
            <a:r>
              <a:rPr lang="en-US" dirty="0"/>
              <a:t>Contraceptives: What is needed before providing?</a:t>
            </a:r>
            <a:endParaRPr dirty="0"/>
          </a:p>
        </p:txBody>
      </p:sp>
      <p:sp>
        <p:nvSpPr>
          <p:cNvPr id="556" name="Rectangle 13"/>
          <p:cNvSpPr/>
          <p:nvPr/>
        </p:nvSpPr>
        <p:spPr>
          <a:xfrm>
            <a:off x="2717268" y="8797831"/>
            <a:ext cx="5394960" cy="1676401"/>
          </a:xfrm>
          <a:prstGeom prst="rect">
            <a:avLst/>
          </a:prstGeom>
          <a:solidFill>
            <a:srgbClr val="00B050">
              <a:alpha val="65000"/>
            </a:srgbClr>
          </a:solidFill>
          <a:ln w="12700">
            <a:noFill/>
            <a:miter lim="400000"/>
          </a:ln>
        </p:spPr>
        <p:txBody>
          <a:bodyPr tIns="91439" bIns="91439" anchor="ctr"/>
          <a:lstStyle/>
          <a:p>
            <a:endParaRPr b="1" dirty="0">
              <a:latin typeface="Tw Cen MT" panose="020B0602020104020603" pitchFamily="34" charset="77"/>
            </a:endParaRPr>
          </a:p>
        </p:txBody>
      </p:sp>
      <p:sp>
        <p:nvSpPr>
          <p:cNvPr id="557" name="Rectangle 14"/>
          <p:cNvSpPr/>
          <p:nvPr/>
        </p:nvSpPr>
        <p:spPr>
          <a:xfrm>
            <a:off x="9527174" y="8797831"/>
            <a:ext cx="5394960" cy="1673352"/>
          </a:xfrm>
          <a:prstGeom prst="rect">
            <a:avLst/>
          </a:prstGeom>
          <a:solidFill>
            <a:srgbClr val="EBCC3D">
              <a:alpha val="69990"/>
            </a:srgbClr>
          </a:solidFill>
          <a:ln w="12700">
            <a:noFill/>
            <a:miter lim="400000"/>
          </a:ln>
        </p:spPr>
        <p:txBody>
          <a:bodyPr tIns="91439" bIns="91439" anchor="ctr"/>
          <a:lstStyle/>
          <a:p>
            <a:endParaRPr b="1" dirty="0">
              <a:latin typeface="Tw Cen MT" panose="020B0602020104020603" pitchFamily="34" charset="77"/>
            </a:endParaRPr>
          </a:p>
        </p:txBody>
      </p:sp>
      <p:sp>
        <p:nvSpPr>
          <p:cNvPr id="558" name="Rectangle 15"/>
          <p:cNvSpPr/>
          <p:nvPr/>
        </p:nvSpPr>
        <p:spPr>
          <a:xfrm>
            <a:off x="16241481" y="8810999"/>
            <a:ext cx="5394960" cy="1676401"/>
          </a:xfrm>
          <a:prstGeom prst="rect">
            <a:avLst/>
          </a:prstGeom>
          <a:solidFill>
            <a:srgbClr val="FF0000">
              <a:alpha val="65206"/>
            </a:srgbClr>
          </a:solidFill>
          <a:ln w="12700">
            <a:noFill/>
            <a:miter lim="400000"/>
          </a:ln>
        </p:spPr>
        <p:txBody>
          <a:bodyPr tIns="91439" bIns="91439" anchor="ctr"/>
          <a:lstStyle/>
          <a:p>
            <a:endParaRPr b="1" dirty="0">
              <a:latin typeface="Tw Cen MT" panose="020B0602020104020603" pitchFamily="34" charset="77"/>
            </a:endParaRPr>
          </a:p>
        </p:txBody>
      </p:sp>
      <p:sp>
        <p:nvSpPr>
          <p:cNvPr id="559" name="TextBox 16"/>
          <p:cNvSpPr txBox="1"/>
          <p:nvPr/>
        </p:nvSpPr>
        <p:spPr>
          <a:xfrm>
            <a:off x="3179351" y="9222485"/>
            <a:ext cx="4466048" cy="8617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defRPr sz="3200"/>
            </a:lvl1pPr>
          </a:lstStyle>
          <a:p>
            <a:r>
              <a:rPr lang="en-US" sz="4400" b="1" dirty="0">
                <a:solidFill>
                  <a:schemeClr val="tx1"/>
                </a:solidFill>
                <a:latin typeface="Tw Cen MT" panose="020B0602020104020603" pitchFamily="34" charset="77"/>
              </a:rPr>
              <a:t>REQUIRED</a:t>
            </a:r>
            <a:endParaRPr sz="4400" b="1" dirty="0">
              <a:solidFill>
                <a:schemeClr val="tx1"/>
              </a:solidFill>
              <a:latin typeface="Tw Cen MT" panose="020B0602020104020603" pitchFamily="34" charset="77"/>
            </a:endParaRPr>
          </a:p>
        </p:txBody>
      </p:sp>
      <p:sp>
        <p:nvSpPr>
          <p:cNvPr id="561" name="TextBox 18"/>
          <p:cNvSpPr txBox="1"/>
          <p:nvPr/>
        </p:nvSpPr>
        <p:spPr>
          <a:xfrm>
            <a:off x="9989257" y="9202967"/>
            <a:ext cx="4466049" cy="8617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defRPr sz="3200"/>
            </a:lvl1pPr>
          </a:lstStyle>
          <a:p>
            <a:r>
              <a:rPr lang="en-US" sz="4400" b="1" dirty="0">
                <a:solidFill>
                  <a:schemeClr val="tx1"/>
                </a:solidFill>
                <a:latin typeface="Tw Cen MT" panose="020B0602020104020603" pitchFamily="34" charset="77"/>
              </a:rPr>
              <a:t>RECOMMENDED</a:t>
            </a:r>
            <a:endParaRPr sz="4400" b="1" dirty="0">
              <a:solidFill>
                <a:schemeClr val="tx1"/>
              </a:solidFill>
              <a:latin typeface="Tw Cen MT" panose="020B0602020104020603" pitchFamily="34" charset="77"/>
            </a:endParaRPr>
          </a:p>
        </p:txBody>
      </p:sp>
      <p:sp>
        <p:nvSpPr>
          <p:cNvPr id="563" name="TextBox 20"/>
          <p:cNvSpPr txBox="1"/>
          <p:nvPr/>
        </p:nvSpPr>
        <p:spPr>
          <a:xfrm>
            <a:off x="16764002" y="9222485"/>
            <a:ext cx="4466048" cy="8617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defRPr sz="3200"/>
            </a:lvl1pPr>
          </a:lstStyle>
          <a:p>
            <a:r>
              <a:rPr lang="en-US" sz="4400" b="1" dirty="0">
                <a:solidFill>
                  <a:schemeClr val="tx1"/>
                </a:solidFill>
                <a:latin typeface="Tw Cen MT" panose="020B0602020104020603" pitchFamily="34" charset="77"/>
              </a:rPr>
              <a:t>NOT REQUIRED</a:t>
            </a:r>
            <a:endParaRPr sz="4400" b="1" dirty="0">
              <a:solidFill>
                <a:schemeClr val="tx1"/>
              </a:solidFill>
              <a:latin typeface="Tw Cen MT" panose="020B0602020104020603" pitchFamily="34" charset="77"/>
            </a:endParaRPr>
          </a:p>
        </p:txBody>
      </p:sp>
      <p:sp>
        <p:nvSpPr>
          <p:cNvPr id="565" name="TextBox 22"/>
          <p:cNvSpPr txBox="1"/>
          <p:nvPr/>
        </p:nvSpPr>
        <p:spPr>
          <a:xfrm>
            <a:off x="2747556" y="11444540"/>
            <a:ext cx="5329645" cy="7386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lnSpc>
                <a:spcPct val="150000"/>
              </a:lnSpc>
              <a:defRPr sz="2400"/>
            </a:lvl1pPr>
          </a:lstStyle>
          <a:p>
            <a:pPr>
              <a:lnSpc>
                <a:spcPct val="100000"/>
              </a:lnSpc>
            </a:pPr>
            <a:r>
              <a:rPr lang="en-US" sz="3600" b="1" dirty="0">
                <a:solidFill>
                  <a:schemeClr val="tx1"/>
                </a:solidFill>
                <a:latin typeface="Tw Cen MT" panose="020B0602020104020603" pitchFamily="34" charset="77"/>
              </a:rPr>
              <a:t>Medical History</a:t>
            </a:r>
            <a:endParaRPr sz="3600" b="1" dirty="0">
              <a:solidFill>
                <a:schemeClr val="tx1"/>
              </a:solidFill>
              <a:latin typeface="Tw Cen MT" panose="020B0602020104020603" pitchFamily="34" charset="77"/>
            </a:endParaRPr>
          </a:p>
        </p:txBody>
      </p:sp>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3B7765D0-6734-3644-A959-6BB5F83DC6EF}"/>
                  </a:ext>
                </a:extLst>
              </p14:cNvPr>
              <p14:cNvContentPartPr/>
              <p14:nvPr/>
            </p14:nvContentPartPr>
            <p14:xfrm rot="10800000" flipV="1">
              <a:off x="3048000" y="2597283"/>
              <a:ext cx="18288000" cy="57065"/>
            </p14:xfrm>
          </p:contentPart>
        </mc:Choice>
        <mc:Fallback xmlns="">
          <p:pic>
            <p:nvPicPr>
              <p:cNvPr id="19" name="Ink 18">
                <a:extLst>
                  <a:ext uri="{FF2B5EF4-FFF2-40B4-BE49-F238E27FC236}">
                    <a16:creationId xmlns:a16="http://schemas.microsoft.com/office/drawing/2014/main" id="{3B7765D0-6734-3644-A959-6BB5F83DC6EF}"/>
                  </a:ext>
                </a:extLst>
              </p:cNvPr>
              <p:cNvPicPr/>
              <p:nvPr/>
            </p:nvPicPr>
            <p:blipFill>
              <a:blip r:embed="rId5"/>
              <a:stretch>
                <a:fillRect/>
              </a:stretch>
            </p:blipFill>
            <p:spPr>
              <a:xfrm rot="10800000" flipV="1">
                <a:off x="2889227" y="2439008"/>
                <a:ext cx="18605185" cy="373255"/>
              </a:xfrm>
              <a:prstGeom prst="rect">
                <a:avLst/>
              </a:prstGeom>
            </p:spPr>
          </p:pic>
        </mc:Fallback>
      </mc:AlternateContent>
      <p:sp>
        <p:nvSpPr>
          <p:cNvPr id="20" name="TextBox 22">
            <a:extLst>
              <a:ext uri="{FF2B5EF4-FFF2-40B4-BE49-F238E27FC236}">
                <a16:creationId xmlns:a16="http://schemas.microsoft.com/office/drawing/2014/main" id="{AAD364A5-F8E2-C94F-85CD-5F087404C026}"/>
              </a:ext>
            </a:extLst>
          </p:cNvPr>
          <p:cNvSpPr txBox="1"/>
          <p:nvPr/>
        </p:nvSpPr>
        <p:spPr>
          <a:xfrm>
            <a:off x="9503956" y="11444540"/>
            <a:ext cx="5329645" cy="7386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lnSpc>
                <a:spcPct val="150000"/>
              </a:lnSpc>
              <a:defRPr sz="2400"/>
            </a:lvl1pPr>
          </a:lstStyle>
          <a:p>
            <a:pPr>
              <a:lnSpc>
                <a:spcPct val="100000"/>
              </a:lnSpc>
            </a:pPr>
            <a:r>
              <a:rPr lang="en-US" sz="3600" b="1" dirty="0">
                <a:solidFill>
                  <a:schemeClr val="tx1"/>
                </a:solidFill>
                <a:latin typeface="Tw Cen MT" panose="020B0602020104020603" pitchFamily="34" charset="77"/>
              </a:rPr>
              <a:t>Blood Pressure</a:t>
            </a:r>
            <a:endParaRPr sz="3600" b="1" dirty="0">
              <a:solidFill>
                <a:schemeClr val="tx1"/>
              </a:solidFill>
              <a:latin typeface="Tw Cen MT" panose="020B0602020104020603" pitchFamily="34" charset="77"/>
            </a:endParaRPr>
          </a:p>
        </p:txBody>
      </p:sp>
      <p:sp>
        <p:nvSpPr>
          <p:cNvPr id="21" name="TextBox 22">
            <a:extLst>
              <a:ext uri="{FF2B5EF4-FFF2-40B4-BE49-F238E27FC236}">
                <a16:creationId xmlns:a16="http://schemas.microsoft.com/office/drawing/2014/main" id="{78923710-C64B-CD40-A441-F798AADEA849}"/>
              </a:ext>
            </a:extLst>
          </p:cNvPr>
          <p:cNvSpPr txBox="1"/>
          <p:nvPr/>
        </p:nvSpPr>
        <p:spPr>
          <a:xfrm>
            <a:off x="16332204" y="10890543"/>
            <a:ext cx="5329645" cy="184665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lnSpc>
                <a:spcPct val="150000"/>
              </a:lnSpc>
              <a:defRPr sz="2400"/>
            </a:lvl1pPr>
          </a:lstStyle>
          <a:p>
            <a:pPr>
              <a:lnSpc>
                <a:spcPct val="100000"/>
              </a:lnSpc>
            </a:pPr>
            <a:r>
              <a:rPr lang="en-US" sz="3600" b="1" dirty="0">
                <a:solidFill>
                  <a:schemeClr val="tx1"/>
                </a:solidFill>
                <a:latin typeface="Tw Cen MT" panose="020B0602020104020603" pitchFamily="34" charset="77"/>
              </a:rPr>
              <a:t>Pap Smear, Pelvic/Breast Exam, STI Testing, Hemoglobin</a:t>
            </a:r>
            <a:endParaRPr sz="3600" b="1" dirty="0">
              <a:solidFill>
                <a:schemeClr val="tx1"/>
              </a:solidFill>
              <a:latin typeface="Tw Cen MT" panose="020B0602020104020603" pitchFamily="34" charset="77"/>
            </a:endParaRPr>
          </a:p>
        </p:txBody>
      </p:sp>
      <p:pic>
        <p:nvPicPr>
          <p:cNvPr id="26" name="Picture Placeholder 25">
            <a:extLst>
              <a:ext uri="{FF2B5EF4-FFF2-40B4-BE49-F238E27FC236}">
                <a16:creationId xmlns:a16="http://schemas.microsoft.com/office/drawing/2014/main" id="{E51BB2A1-EC4B-C84D-BA86-F5747CF3860F}"/>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6002" b="6002"/>
          <a:stretch>
            <a:fillRect/>
          </a:stretch>
        </p:blipFill>
        <p:spPr>
          <a:xfrm>
            <a:off x="16241481" y="4068510"/>
            <a:ext cx="5385022" cy="4689204"/>
          </a:xfrm>
          <a:ln>
            <a:solidFill>
              <a:schemeClr val="bg1"/>
            </a:solidFill>
          </a:ln>
        </p:spPr>
      </p:pic>
      <p:pic>
        <p:nvPicPr>
          <p:cNvPr id="5122" name="Picture 2">
            <a:extLst>
              <a:ext uri="{FF2B5EF4-FFF2-40B4-BE49-F238E27FC236}">
                <a16:creationId xmlns:a16="http://schemas.microsoft.com/office/drawing/2014/main" id="{D7D3FB73-6E50-934E-A46C-B74A4E08CF82}"/>
              </a:ext>
            </a:extLst>
          </p:cNvPr>
          <p:cNvPicPr>
            <a:picLocks noGrp="1" noChangeAspect="1" noChangeArrowheads="1"/>
          </p:cNvPicPr>
          <p:nvPr>
            <p:ph type="pic" sz="quarter" idx="15"/>
          </p:nvPr>
        </p:nvPicPr>
        <p:blipFill>
          <a:blip r:embed="rId8">
            <a:extLst>
              <a:ext uri="{28A0092B-C50C-407E-A947-70E740481C1C}">
                <a14:useLocalDpi xmlns:a14="http://schemas.microsoft.com/office/drawing/2010/main" val="0"/>
              </a:ext>
            </a:extLst>
          </a:blip>
          <a:srcRect l="12129" r="12129"/>
          <a:stretch>
            <a:fillRect/>
          </a:stretch>
        </p:blipFill>
        <p:spPr bwMode="auto">
          <a:xfrm>
            <a:off x="2717269" y="4108627"/>
            <a:ext cx="5369872" cy="468920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 name="Picture Placeholder 6">
            <a:extLst>
              <a:ext uri="{FF2B5EF4-FFF2-40B4-BE49-F238E27FC236}">
                <a16:creationId xmlns:a16="http://schemas.microsoft.com/office/drawing/2014/main" id="{05283E34-2CF0-F349-8826-2A740354EA9F}"/>
              </a:ext>
            </a:extLst>
          </p:cNvPr>
          <p:cNvPicPr>
            <a:picLocks noGrp="1" noChangeAspect="1"/>
          </p:cNvPicPr>
          <p:nvPr>
            <p:ph type="pic" sz="quarter" idx="13"/>
          </p:nvPr>
        </p:nvPicPr>
        <p:blipFill>
          <a:blip r:embed="rId9">
            <a:extLst>
              <a:ext uri="{28A0092B-C50C-407E-A947-70E740481C1C}">
                <a14:useLocalDpi xmlns:a14="http://schemas.microsoft.com/office/drawing/2010/main" val="0"/>
              </a:ext>
            </a:extLst>
          </a:blip>
          <a:srcRect t="6015" b="6015"/>
          <a:stretch>
            <a:fillRect/>
          </a:stretch>
        </p:blipFill>
        <p:spPr>
          <a:xfrm>
            <a:off x="9527174" y="3975889"/>
            <a:ext cx="5385021" cy="4769438"/>
          </a:xfrm>
          <a:ln>
            <a:solidFill>
              <a:schemeClr val="bg1"/>
            </a:solidFill>
          </a:ln>
        </p:spPr>
      </p:pic>
      <p:sp>
        <p:nvSpPr>
          <p:cNvPr id="17" name="Rectangle 7">
            <a:extLst>
              <a:ext uri="{FF2B5EF4-FFF2-40B4-BE49-F238E27FC236}">
                <a16:creationId xmlns:a16="http://schemas.microsoft.com/office/drawing/2014/main" id="{833A4116-3A6D-C342-BC8A-08A56B27CBC3}"/>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17</a:t>
            </a:fld>
            <a:endParaRPr lang="en-US" dirty="0"/>
          </a:p>
        </p:txBody>
      </p:sp>
      <p:sp>
        <p:nvSpPr>
          <p:cNvPr id="2" name="TextBox 1">
            <a:extLst>
              <a:ext uri="{FF2B5EF4-FFF2-40B4-BE49-F238E27FC236}">
                <a16:creationId xmlns:a16="http://schemas.microsoft.com/office/drawing/2014/main" id="{78925561-A239-D74E-BB8F-5FBB720C8A2E}"/>
              </a:ext>
            </a:extLst>
          </p:cNvPr>
          <p:cNvSpPr txBox="1"/>
          <p:nvPr/>
        </p:nvSpPr>
        <p:spPr>
          <a:xfrm>
            <a:off x="21288283" y="13032403"/>
            <a:ext cx="3095717"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spcBef>
                <a:spcPts val="600"/>
              </a:spcBef>
            </a:pPr>
            <a:r>
              <a:rPr lang="en-US" sz="1000" dirty="0">
                <a:solidFill>
                  <a:schemeClr val="tx1"/>
                </a:solidFill>
                <a:latin typeface="+mn-lt"/>
                <a:cs typeface="Times New Roman"/>
                <a:sym typeface="Times New Roman"/>
              </a:rPr>
              <a:t>Images: https://</a:t>
            </a:r>
            <a:r>
              <a:rPr lang="en-US" sz="1000" dirty="0" err="1">
                <a:solidFill>
                  <a:schemeClr val="tx1"/>
                </a:solidFill>
                <a:latin typeface="+mn-lt"/>
                <a:cs typeface="Times New Roman"/>
                <a:sym typeface="Times New Roman"/>
              </a:rPr>
              <a:t>genderphotos.vice.com</a:t>
            </a:r>
            <a:r>
              <a:rPr lang="en-US" sz="1000" dirty="0">
                <a:solidFill>
                  <a:schemeClr val="tx1"/>
                </a:solidFill>
                <a:latin typeface="+mn-lt"/>
                <a:cs typeface="Times New Roman"/>
                <a:sym typeface="Times New Roman"/>
              </a:rPr>
              <a:t>/#Health</a:t>
            </a:r>
          </a:p>
          <a:p>
            <a:pPr lvl="0">
              <a:spcBef>
                <a:spcPts val="600"/>
              </a:spcBef>
            </a:pPr>
            <a:r>
              <a:rPr lang="en-US" sz="1000" dirty="0">
                <a:solidFill>
                  <a:schemeClr val="tx1"/>
                </a:solidFill>
                <a:latin typeface="+mn-lt"/>
                <a:cs typeface="Times New Roman"/>
                <a:sym typeface="Times New Roman"/>
              </a:rPr>
              <a:t>Blood Pressure by Amethyst Studio from the Noun Project</a:t>
            </a:r>
            <a:endParaRPr lang="en-US" sz="1000" dirty="0">
              <a:solidFill>
                <a:schemeClr val="tx1"/>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n-lt"/>
              <a:ea typeface="+mj-ea"/>
              <a:cs typeface="+mj-cs"/>
              <a:sym typeface="Helvetica"/>
            </a:endParaRPr>
          </a:p>
        </p:txBody>
      </p:sp>
    </p:spTree>
    <p:extLst>
      <p:ext uri="{BB962C8B-B14F-4D97-AF65-F5344CB8AC3E}">
        <p14:creationId xmlns:p14="http://schemas.microsoft.com/office/powerpoint/2010/main" val="407517782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81F1B0-4D19-FE45-AF37-5D340E96176D}"/>
              </a:ext>
            </a:extLst>
          </p:cNvPr>
          <p:cNvSpPr/>
          <p:nvPr/>
        </p:nvSpPr>
        <p:spPr>
          <a:xfrm>
            <a:off x="11471563" y="0"/>
            <a:ext cx="12912436" cy="13716000"/>
          </a:xfrm>
          <a:prstGeom prst="rect">
            <a:avLst/>
          </a:prstGeom>
          <a:solidFill>
            <a:schemeClr val="accent6">
              <a:alpha val="80282"/>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272153" y="12734050"/>
            <a:ext cx="595346"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637831" y="2763970"/>
            <a:ext cx="8364055" cy="1211387"/>
          </a:xfrm>
          <a:prstGeom prst="rect">
            <a:avLst/>
          </a:prstGeom>
        </p:spPr>
        <p:txBody>
          <a:bodyPr anchor="t">
            <a:noAutofit/>
          </a:bodyPr>
          <a:lstStyle/>
          <a:p>
            <a:pPr algn="l">
              <a:lnSpc>
                <a:spcPts val="9376"/>
              </a:lnSpc>
            </a:pPr>
            <a:r>
              <a:rPr lang="en-US" sz="6400" dirty="0"/>
              <a:t>What About Estrogen?</a:t>
            </a:r>
            <a:endParaRPr lang="en-US" sz="66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42049" y="4490564"/>
              <a:ext cx="8364056"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83286" y="4331947"/>
                <a:ext cx="8681223"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637832" y="5067996"/>
            <a:ext cx="9113296" cy="624838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accent1"/>
                </a:solidFill>
              </a:rPr>
              <a:t>Estrogen absolute contraindications:</a:t>
            </a:r>
          </a:p>
          <a:p>
            <a:pPr lvl="2" hangingPunct="1">
              <a:spcBef>
                <a:spcPts val="2800"/>
              </a:spcBef>
              <a:buClr>
                <a:schemeClr val="accent4"/>
              </a:buClr>
            </a:pPr>
            <a:r>
              <a:rPr lang="en-US" b="0" dirty="0">
                <a:solidFill>
                  <a:schemeClr val="tx1"/>
                </a:solidFill>
              </a:rPr>
              <a:t>Migraine with aura</a:t>
            </a:r>
          </a:p>
          <a:p>
            <a:pPr lvl="2" hangingPunct="1">
              <a:spcBef>
                <a:spcPts val="2800"/>
              </a:spcBef>
              <a:buClr>
                <a:schemeClr val="accent4"/>
              </a:buClr>
            </a:pPr>
            <a:r>
              <a:rPr lang="en-US" b="0" dirty="0">
                <a:solidFill>
                  <a:schemeClr val="tx1"/>
                </a:solidFill>
              </a:rPr>
              <a:t>Uncontrolled hypertension</a:t>
            </a:r>
          </a:p>
          <a:p>
            <a:pPr lvl="2" hangingPunct="1">
              <a:spcBef>
                <a:spcPts val="2800"/>
              </a:spcBef>
              <a:buClr>
                <a:schemeClr val="accent4"/>
              </a:buClr>
            </a:pPr>
            <a:r>
              <a:rPr lang="en-US" b="0" dirty="0">
                <a:solidFill>
                  <a:schemeClr val="tx1"/>
                </a:solidFill>
              </a:rPr>
              <a:t>History of DVT/PE</a:t>
            </a:r>
          </a:p>
          <a:p>
            <a:pPr lvl="2" hangingPunct="1">
              <a:spcBef>
                <a:spcPts val="2800"/>
              </a:spcBef>
              <a:buClr>
                <a:schemeClr val="accent4"/>
              </a:buClr>
            </a:pPr>
            <a:r>
              <a:rPr lang="en-US" b="0" dirty="0">
                <a:solidFill>
                  <a:schemeClr val="tx1"/>
                </a:solidFill>
              </a:rPr>
              <a:t>Tobacco use*</a:t>
            </a:r>
          </a:p>
        </p:txBody>
      </p:sp>
      <p:pic>
        <p:nvPicPr>
          <p:cNvPr id="11" name="Google Shape;228;p15">
            <a:extLst>
              <a:ext uri="{FF2B5EF4-FFF2-40B4-BE49-F238E27FC236}">
                <a16:creationId xmlns:a16="http://schemas.microsoft.com/office/drawing/2014/main" id="{20784D22-06B4-1F4C-8A39-E534509AA7C6}"/>
              </a:ext>
            </a:extLst>
          </p:cNvPr>
          <p:cNvPicPr preferRelativeResize="0"/>
          <p:nvPr/>
        </p:nvPicPr>
        <p:blipFill rotWithShape="1">
          <a:blip r:embed="rId5">
            <a:alphaModFix/>
          </a:blip>
          <a:srcRect/>
          <a:stretch/>
        </p:blipFill>
        <p:spPr>
          <a:xfrm>
            <a:off x="16529080" y="8890000"/>
            <a:ext cx="3928911" cy="3895922"/>
          </a:xfrm>
          <a:prstGeom prst="rect">
            <a:avLst/>
          </a:prstGeom>
          <a:noFill/>
          <a:ln>
            <a:noFill/>
          </a:ln>
        </p:spPr>
      </p:pic>
      <p:pic>
        <p:nvPicPr>
          <p:cNvPr id="5" name="Picture 4">
            <a:extLst>
              <a:ext uri="{FF2B5EF4-FFF2-40B4-BE49-F238E27FC236}">
                <a16:creationId xmlns:a16="http://schemas.microsoft.com/office/drawing/2014/main" id="{CFF875E7-B194-6E42-A907-66C856583B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2781" y="-469643"/>
            <a:ext cx="8890000" cy="8890000"/>
          </a:xfrm>
          <a:prstGeom prst="rect">
            <a:avLst/>
          </a:prstGeom>
        </p:spPr>
      </p:pic>
    </p:spTree>
    <p:extLst>
      <p:ext uri="{BB962C8B-B14F-4D97-AF65-F5344CB8AC3E}">
        <p14:creationId xmlns:p14="http://schemas.microsoft.com/office/powerpoint/2010/main" val="7525222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551" name="Title 4"/>
          <p:cNvSpPr txBox="1">
            <a:spLocks noGrp="1"/>
          </p:cNvSpPr>
          <p:nvPr>
            <p:ph type="title"/>
          </p:nvPr>
        </p:nvSpPr>
        <p:spPr>
          <a:xfrm>
            <a:off x="15013451" y="5102600"/>
            <a:ext cx="7755808" cy="2685141"/>
          </a:xfrm>
          <a:prstGeom prst="rect">
            <a:avLst/>
          </a:prstGeom>
        </p:spPr>
        <p:txBody>
          <a:bodyPr>
            <a:normAutofit fontScale="90000"/>
          </a:bodyPr>
          <a:lstStyle/>
          <a:p>
            <a:r>
              <a:rPr lang="en-US" b="0" dirty="0"/>
              <a:t>What about treating Carrie’s UTI?</a:t>
            </a: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EDA0A3FA-DB3C-DD40-88B6-AAE31EA55A16}"/>
                  </a:ext>
                </a:extLst>
              </p14:cNvPr>
              <p14:cNvContentPartPr/>
              <p14:nvPr/>
            </p14:nvContentPartPr>
            <p14:xfrm rot="10800000">
              <a:off x="15088299" y="7787741"/>
              <a:ext cx="7680960" cy="62224"/>
            </p14:xfrm>
          </p:contentPart>
        </mc:Choice>
        <mc:Fallback xmlns="">
          <p:pic>
            <p:nvPicPr>
              <p:cNvPr id="9" name="Ink 8">
                <a:extLst>
                  <a:ext uri="{FF2B5EF4-FFF2-40B4-BE49-F238E27FC236}">
                    <a16:creationId xmlns:a16="http://schemas.microsoft.com/office/drawing/2014/main" id="{EDA0A3FA-DB3C-DD40-88B6-AAE31EA55A16}"/>
                  </a:ext>
                </a:extLst>
              </p:cNvPr>
              <p:cNvPicPr/>
              <p:nvPr/>
            </p:nvPicPr>
            <p:blipFill>
              <a:blip r:embed="rId6"/>
              <a:stretch>
                <a:fillRect/>
              </a:stretch>
            </p:blipFill>
            <p:spPr>
              <a:xfrm rot="10800000">
                <a:off x="14929539" y="7629124"/>
                <a:ext cx="7998120" cy="379099"/>
              </a:xfrm>
              <a:prstGeom prst="rect">
                <a:avLst/>
              </a:prstGeom>
            </p:spPr>
          </p:pic>
        </mc:Fallback>
      </mc:AlternateContent>
      <p:pic>
        <p:nvPicPr>
          <p:cNvPr id="6" name="Picture Placeholder 5">
            <a:extLst>
              <a:ext uri="{FF2B5EF4-FFF2-40B4-BE49-F238E27FC236}">
                <a16:creationId xmlns:a16="http://schemas.microsoft.com/office/drawing/2014/main" id="{475FFE38-BA46-7E43-A97E-4E2E4B7D5BD1}"/>
              </a:ext>
            </a:extLst>
          </p:cNvPr>
          <p:cNvPicPr>
            <a:picLocks noGrp="1" noChangeAspect="1"/>
          </p:cNvPicPr>
          <p:nvPr>
            <p:ph type="pic" idx="13"/>
          </p:nvPr>
        </p:nvPicPr>
        <p:blipFill>
          <a:blip r:embed="rId7">
            <a:extLst>
              <a:ext uri="{28A0092B-C50C-407E-A947-70E740481C1C}">
                <a14:useLocalDpi xmlns:a14="http://schemas.microsoft.com/office/drawing/2010/main" val="0"/>
              </a:ext>
            </a:extLst>
          </a:blip>
          <a:srcRect t="2480" b="2480"/>
          <a:stretch>
            <a:fillRect/>
          </a:stretch>
        </p:blipFill>
        <p:spPr>
          <a:xfrm>
            <a:off x="1097906" y="2"/>
            <a:ext cx="14432380" cy="12926851"/>
          </a:xfrm>
        </p:spPr>
      </p:pic>
    </p:spTree>
    <p:extLst>
      <p:ext uri="{BB962C8B-B14F-4D97-AF65-F5344CB8AC3E}">
        <p14:creationId xmlns:p14="http://schemas.microsoft.com/office/powerpoint/2010/main" val="10636564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716000" y="4859763"/>
            <a:ext cx="10241280" cy="433964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cs typeface="Arial" panose="020B0604020202020204" pitchFamily="34" charset="0"/>
                <a:sym typeface="Arial" panose="020B0604020202020204" pitchFamily="34" charset="0"/>
              </a:rPr>
              <a:t> Use the CDC MEC &amp; SPR for an evidence-based approach to contraception </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cs typeface="Arial" panose="020B0604020202020204" pitchFamily="34" charset="0"/>
                <a:sym typeface="Arial" panose="020B0604020202020204" pitchFamily="34" charset="0"/>
              </a:rPr>
              <a:t> Employ patient-centered counseling and decision-making</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174963" y="10776898"/>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4040331" y="11855436"/>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65058" r="3"/>
          <a:stretch/>
        </p:blipFill>
        <p:spPr>
          <a:xfrm>
            <a:off x="6866856" y="10623669"/>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6117049" y="122300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326668" y="917542"/>
            <a:ext cx="15730664" cy="142575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tx1"/>
                </a:solidFill>
                <a:latin typeface="Tw Cen MT" panose="020B0602020104020603" pitchFamily="34" charset="77"/>
              </a:rPr>
              <a:t>Medication Interactions</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7721755" y="2394702"/>
              <a:ext cx="8940490" cy="42468"/>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7562984" y="2237321"/>
                <a:ext cx="9257672" cy="356874"/>
              </a:xfrm>
              <a:prstGeom prst="rect">
                <a:avLst/>
              </a:prstGeom>
            </p:spPr>
          </p:pic>
        </mc:Fallback>
      </mc:AlternateContent>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036894" y="9475918"/>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5025168"/>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297272" y="127938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20</a:t>
            </a:fld>
            <a:endParaRPr lang="en-US" dirty="0"/>
          </a:p>
        </p:txBody>
      </p:sp>
      <p:pic>
        <p:nvPicPr>
          <p:cNvPr id="39" name="Google Shape;243;p17">
            <a:extLst>
              <a:ext uri="{FF2B5EF4-FFF2-40B4-BE49-F238E27FC236}">
                <a16:creationId xmlns:a16="http://schemas.microsoft.com/office/drawing/2014/main" id="{1383FA6F-0634-3649-A642-DDB6B2E54E29}"/>
              </a:ext>
            </a:extLst>
          </p:cNvPr>
          <p:cNvPicPr preferRelativeResize="0"/>
          <p:nvPr/>
        </p:nvPicPr>
        <p:blipFill rotWithShape="1">
          <a:blip r:embed="rId6">
            <a:alphaModFix/>
          </a:blip>
          <a:srcRect/>
          <a:stretch/>
        </p:blipFill>
        <p:spPr>
          <a:xfrm>
            <a:off x="1634179" y="3908798"/>
            <a:ext cx="21115642" cy="6621482"/>
          </a:xfrm>
          <a:prstGeom prst="rect">
            <a:avLst/>
          </a:prstGeom>
          <a:noFill/>
          <a:ln>
            <a:solidFill>
              <a:schemeClr val="bg1"/>
            </a:solidFill>
          </a:ln>
        </p:spPr>
      </p:pic>
      <p:sp>
        <p:nvSpPr>
          <p:cNvPr id="2" name="TextBox 1">
            <a:extLst>
              <a:ext uri="{FF2B5EF4-FFF2-40B4-BE49-F238E27FC236}">
                <a16:creationId xmlns:a16="http://schemas.microsoft.com/office/drawing/2014/main" id="{6E9F2ACB-D5C4-A14E-9FD1-6FED8F66699B}"/>
              </a:ext>
            </a:extLst>
          </p:cNvPr>
          <p:cNvSpPr txBox="1"/>
          <p:nvPr/>
        </p:nvSpPr>
        <p:spPr>
          <a:xfrm>
            <a:off x="16746556" y="13053468"/>
            <a:ext cx="7505010" cy="69762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lvl="0">
              <a:spcBef>
                <a:spcPts val="360"/>
              </a:spcBef>
            </a:pPr>
            <a:r>
              <a:rPr lang="en-US" sz="1000" dirty="0">
                <a:solidFill>
                  <a:schemeClr val="tx1"/>
                </a:solidFill>
                <a:latin typeface="+mn-lt"/>
              </a:rPr>
              <a:t>References: Summary Chart of U.S. Medical Eligibility Criteria for Contraceptive Use: https://</a:t>
            </a:r>
            <a:r>
              <a:rPr lang="en-US" sz="1000" dirty="0" err="1">
                <a:solidFill>
                  <a:schemeClr val="tx1"/>
                </a:solidFill>
                <a:latin typeface="+mn-lt"/>
              </a:rPr>
              <a:t>www.cdc.gov</a:t>
            </a:r>
            <a:r>
              <a:rPr lang="en-US" sz="1000" dirty="0">
                <a:solidFill>
                  <a:schemeClr val="tx1"/>
                </a:solidFill>
                <a:latin typeface="+mn-lt"/>
              </a:rPr>
              <a:t>/</a:t>
            </a:r>
            <a:r>
              <a:rPr lang="en-US" sz="1000" dirty="0" err="1">
                <a:solidFill>
                  <a:schemeClr val="tx1"/>
                </a:solidFill>
                <a:latin typeface="+mn-lt"/>
              </a:rPr>
              <a:t>reproductivehealth</a:t>
            </a:r>
            <a:r>
              <a:rPr lang="en-US" sz="1000" dirty="0">
                <a:solidFill>
                  <a:schemeClr val="tx1"/>
                </a:solidFill>
                <a:latin typeface="+mn-lt"/>
              </a:rPr>
              <a:t>/contraception/pdf/summary-chart-us-medical-eligibility-criteria_508tagged.pdf. Updated July 2016.  </a:t>
            </a:r>
          </a:p>
          <a:p>
            <a:pPr marL="0" marR="0" indent="0" algn="l" defTabSz="1828800" rtl="0" fontAlgn="auto" latinLnBrk="0" hangingPunct="0">
              <a:lnSpc>
                <a:spcPct val="100000"/>
              </a:lnSpc>
              <a:spcBef>
                <a:spcPts val="0"/>
              </a:spcBef>
              <a:spcAft>
                <a:spcPts val="0"/>
              </a:spcAft>
              <a:buClrTx/>
              <a:buSzTx/>
              <a:buFontTx/>
              <a:buNone/>
              <a:tabLst/>
            </a:pPr>
            <a:endParaRPr kumimoji="0" lang="en-US" sz="1000" i="0" u="none" strike="noStrike" cap="none" spc="0" normalizeH="0" baseline="0" dirty="0">
              <a:ln>
                <a:noFill/>
              </a:ln>
              <a:solidFill>
                <a:schemeClr val="tx1"/>
              </a:solidFill>
              <a:effectLst/>
              <a:uFillTx/>
              <a:latin typeface="+mn-lt"/>
              <a:ea typeface="+mj-ea"/>
              <a:cs typeface="+mj-cs"/>
              <a:sym typeface="Helvetica"/>
            </a:endParaRPr>
          </a:p>
        </p:txBody>
      </p:sp>
    </p:spTree>
    <p:extLst>
      <p:ext uri="{BB962C8B-B14F-4D97-AF65-F5344CB8AC3E}">
        <p14:creationId xmlns:p14="http://schemas.microsoft.com/office/powerpoint/2010/main" val="114458309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2011" r="3"/>
          <a:stretch/>
        </p:blipFill>
        <p:spPr>
          <a:xfrm rot="16200000">
            <a:off x="15749087" y="7068545"/>
            <a:ext cx="4291067" cy="8942288"/>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687695" y="4421765"/>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Carrie</a:t>
            </a:r>
          </a:p>
        </p:txBody>
      </p:sp>
      <p:sp>
        <p:nvSpPr>
          <p:cNvPr id="8" name="Rectangle 7">
            <a:extLst>
              <a:ext uri="{FF2B5EF4-FFF2-40B4-BE49-F238E27FC236}">
                <a16:creationId xmlns:a16="http://schemas.microsoft.com/office/drawing/2014/main" id="{C18BDB1E-54A1-BB47-A94F-925BF34E1749}"/>
              </a:ext>
            </a:extLst>
          </p:cNvPr>
          <p:cNvSpPr/>
          <p:nvPr/>
        </p:nvSpPr>
        <p:spPr>
          <a:xfrm>
            <a:off x="12687692" y="7509516"/>
            <a:ext cx="8942289" cy="1015663"/>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6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What does Carrie want?</a:t>
            </a:r>
            <a:endParaRPr lang="en-US" altLang="en-US" sz="6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87692" y="5761777"/>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60606" y="5635052"/>
                <a:ext cx="6711459" cy="308016"/>
              </a:xfrm>
              <a:prstGeom prst="rect">
                <a:avLst/>
              </a:prstGeom>
            </p:spPr>
          </p:pic>
        </mc:Fallback>
      </mc:AlternateContent>
      <p:pic>
        <p:nvPicPr>
          <p:cNvPr id="12" name="Picture Placeholder 4">
            <a:extLst>
              <a:ext uri="{FF2B5EF4-FFF2-40B4-BE49-F238E27FC236}">
                <a16:creationId xmlns:a16="http://schemas.microsoft.com/office/drawing/2014/main" id="{680C3935-D489-0D4E-9DB3-1EBA06432A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46526" r="548"/>
          <a:stretch/>
        </p:blipFill>
        <p:spPr>
          <a:xfrm>
            <a:off x="1289939" y="0"/>
            <a:ext cx="10882860" cy="13716000"/>
          </a:xfrm>
        </p:spPr>
      </p:pic>
      <p:sp>
        <p:nvSpPr>
          <p:cNvPr id="13" name="TextBox 12">
            <a:extLst>
              <a:ext uri="{FF2B5EF4-FFF2-40B4-BE49-F238E27FC236}">
                <a16:creationId xmlns:a16="http://schemas.microsoft.com/office/drawing/2014/main" id="{915ADDD2-9F6A-934E-AA31-4E3F35CA8A14}"/>
              </a:ext>
            </a:extLst>
          </p:cNvPr>
          <p:cNvSpPr txBox="1"/>
          <p:nvPr/>
        </p:nvSpPr>
        <p:spPr>
          <a:xfrm>
            <a:off x="20501313" y="13331930"/>
            <a:ext cx="3728904"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latin typeface="+mn-lt"/>
              </a:rPr>
              <a:t>Image: https://</a:t>
            </a:r>
            <a:r>
              <a:rPr lang="en-US" sz="1000" dirty="0" err="1">
                <a:solidFill>
                  <a:schemeClr val="tx1"/>
                </a:solidFill>
                <a:latin typeface="+mn-lt"/>
              </a:rPr>
              <a:t>www.flickr.com</a:t>
            </a:r>
            <a:r>
              <a:rPr lang="en-US" sz="1000" dirty="0">
                <a:solidFill>
                  <a:schemeClr val="tx1"/>
                </a:solidFill>
                <a:latin typeface="+mn-lt"/>
              </a:rPr>
              <a:t>/photos/</a:t>
            </a:r>
            <a:r>
              <a:rPr lang="en-US" sz="1000" dirty="0" err="1">
                <a:solidFill>
                  <a:schemeClr val="tx1"/>
                </a:solidFill>
                <a:latin typeface="+mn-lt"/>
              </a:rPr>
              <a:t>wocintechchat</a:t>
            </a:r>
            <a:r>
              <a:rPr lang="en-US" sz="1000" dirty="0">
                <a:solidFill>
                  <a:schemeClr val="tx1"/>
                </a:solidFill>
                <a:latin typeface="+mn-lt"/>
              </a:rPr>
              <a:t>/25900646342</a:t>
            </a:r>
            <a:endParaRPr kumimoji="0" lang="en-US" sz="1000" b="0" i="0" u="none" strike="noStrike" cap="none" spc="0" normalizeH="0" baseline="0" dirty="0">
              <a:ln>
                <a:noFill/>
              </a:ln>
              <a:solidFill>
                <a:schemeClr val="tx1"/>
              </a:solidFill>
              <a:effectLst/>
              <a:uFillTx/>
              <a:latin typeface="+mn-lt"/>
              <a:ea typeface="+mj-ea"/>
              <a:cs typeface="+mj-cs"/>
              <a:sym typeface="Helvetica"/>
            </a:endParaRPr>
          </a:p>
        </p:txBody>
      </p:sp>
      <p:pic>
        <p:nvPicPr>
          <p:cNvPr id="10" name="Picture 9">
            <a:extLst>
              <a:ext uri="{FF2B5EF4-FFF2-40B4-BE49-F238E27FC236}">
                <a16:creationId xmlns:a16="http://schemas.microsoft.com/office/drawing/2014/main" id="{ACA33F08-8F54-324F-B25B-6B342441BCA0}"/>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2011" r="3"/>
          <a:stretch/>
        </p:blipFill>
        <p:spPr>
          <a:xfrm rot="5400000">
            <a:off x="21728564" y="-2864723"/>
            <a:ext cx="5310872" cy="11067491"/>
          </a:xfrm>
          <a:prstGeom prst="rect">
            <a:avLst/>
          </a:prstGeom>
        </p:spPr>
      </p:pic>
      <p:sp>
        <p:nvSpPr>
          <p:cNvPr id="11" name="Rectangle 7">
            <a:extLst>
              <a:ext uri="{FF2B5EF4-FFF2-40B4-BE49-F238E27FC236}">
                <a16:creationId xmlns:a16="http://schemas.microsoft.com/office/drawing/2014/main" id="{E515DD5D-57E9-E34C-9BFF-AC21B70A1584}"/>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21</a:t>
            </a:fld>
            <a:endParaRPr lang="en-US" dirty="0"/>
          </a:p>
        </p:txBody>
      </p:sp>
    </p:spTree>
    <p:extLst>
      <p:ext uri="{BB962C8B-B14F-4D97-AF65-F5344CB8AC3E}">
        <p14:creationId xmlns:p14="http://schemas.microsoft.com/office/powerpoint/2010/main" val="11044502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1174963" y="10776898"/>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4040331" y="11855436"/>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t="65058" r="3"/>
          <a:stretch/>
        </p:blipFill>
        <p:spPr>
          <a:xfrm>
            <a:off x="6866856" y="10623669"/>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6117049" y="122300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2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326668" y="120800"/>
            <a:ext cx="15730664" cy="142575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tx1"/>
                </a:solidFill>
                <a:latin typeface="Tw Cen MT" panose="020B0602020104020603" pitchFamily="34" charset="77"/>
              </a:rPr>
              <a:t>Impact of Choice</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8991600" y="1597960"/>
              <a:ext cx="6400800" cy="42468"/>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6"/>
              <a:stretch>
                <a:fillRect/>
              </a:stretch>
            </p:blipFill>
            <p:spPr>
              <a:xfrm rot="10800000" flipV="1">
                <a:off x="8832831" y="1440579"/>
                <a:ext cx="6717978" cy="356874"/>
              </a:xfrm>
              <a:prstGeom prst="rect">
                <a:avLst/>
              </a:prstGeom>
            </p:spPr>
          </p:pic>
        </mc:Fallback>
      </mc:AlternateContent>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9036894" y="9475918"/>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21637570" y="5025168"/>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21297272" y="127938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22</a:t>
            </a:fld>
            <a:endParaRPr lang="en-US" dirty="0"/>
          </a:p>
        </p:txBody>
      </p:sp>
      <p:sp>
        <p:nvSpPr>
          <p:cNvPr id="37" name="Rectangle 36">
            <a:extLst>
              <a:ext uri="{FF2B5EF4-FFF2-40B4-BE49-F238E27FC236}">
                <a16:creationId xmlns:a16="http://schemas.microsoft.com/office/drawing/2014/main" id="{14A2BAE7-9D6B-8140-A39A-78797EB44E9F}"/>
              </a:ext>
            </a:extLst>
          </p:cNvPr>
          <p:cNvSpPr/>
          <p:nvPr/>
        </p:nvSpPr>
        <p:spPr>
          <a:xfrm>
            <a:off x="2253353" y="2146038"/>
            <a:ext cx="19877294" cy="9803558"/>
          </a:xfrm>
          <a:prstGeom prst="rect">
            <a:avLst/>
          </a:prstGeom>
          <a:solidFill>
            <a:srgbClr val="30769B">
              <a:alpha val="69563"/>
            </a:srgb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graphicFrame>
        <p:nvGraphicFramePr>
          <p:cNvPr id="40" name="Google Shape;261;p19">
            <a:extLst>
              <a:ext uri="{FF2B5EF4-FFF2-40B4-BE49-F238E27FC236}">
                <a16:creationId xmlns:a16="http://schemas.microsoft.com/office/drawing/2014/main" id="{9F4D01B8-6AE4-1A48-88CC-ABC3DA002585}"/>
              </a:ext>
            </a:extLst>
          </p:cNvPr>
          <p:cNvGraphicFramePr/>
          <p:nvPr>
            <p:extLst>
              <p:ext uri="{D42A27DB-BD31-4B8C-83A1-F6EECF244321}">
                <p14:modId xmlns:p14="http://schemas.microsoft.com/office/powerpoint/2010/main" val="2003293741"/>
              </p:ext>
            </p:extLst>
          </p:nvPr>
        </p:nvGraphicFramePr>
        <p:xfrm>
          <a:off x="2253353" y="2571946"/>
          <a:ext cx="14225620" cy="9016721"/>
        </p:xfrm>
        <a:graphic>
          <a:graphicData uri="http://schemas.openxmlformats.org/presentationml/2006/ole">
            <mc:AlternateContent xmlns:mc="http://schemas.openxmlformats.org/markup-compatibility/2006">
              <mc:Choice xmlns:v="urn:schemas-microsoft-com:vml" Requires="v">
                <p:oleObj r:id="rId7" imgW="6580187" imgH="4038600" progId="Excel.Chart.8">
                  <p:embed/>
                </p:oleObj>
              </mc:Choice>
              <mc:Fallback>
                <p:oleObj r:id="rId7" imgW="6580187" imgH="4038600" progId="Excel.Chart.8">
                  <p:embed/>
                  <p:pic>
                    <p:nvPicPr>
                      <p:cNvPr id="40" name="Google Shape;261;p19">
                        <a:extLst>
                          <a:ext uri="{FF2B5EF4-FFF2-40B4-BE49-F238E27FC236}">
                            <a16:creationId xmlns:a16="http://schemas.microsoft.com/office/drawing/2014/main" id="{9F4D01B8-6AE4-1A48-88CC-ABC3DA002585}"/>
                          </a:ext>
                        </a:extLst>
                      </p:cNvPr>
                      <p:cNvPicPr preferRelativeResize="0"/>
                      <p:nvPr/>
                    </p:nvPicPr>
                    <p:blipFill rotWithShape="1">
                      <a:blip r:embed="rId8">
                        <a:alphaModFix/>
                      </a:blip>
                      <a:srcRect/>
                      <a:stretch/>
                    </p:blipFill>
                    <p:spPr>
                      <a:xfrm>
                        <a:off x="2253353" y="2571946"/>
                        <a:ext cx="14225620" cy="9016721"/>
                      </a:xfrm>
                      <a:prstGeom prst="rect">
                        <a:avLst/>
                      </a:prstGeom>
                      <a:noFill/>
                      <a:ln>
                        <a:noFill/>
                      </a:ln>
                    </p:spPr>
                  </p:pic>
                </p:oleObj>
              </mc:Fallback>
            </mc:AlternateContent>
          </a:graphicData>
        </a:graphic>
      </p:graphicFrame>
      <p:sp>
        <p:nvSpPr>
          <p:cNvPr id="41" name="Google Shape;262;p19">
            <a:extLst>
              <a:ext uri="{FF2B5EF4-FFF2-40B4-BE49-F238E27FC236}">
                <a16:creationId xmlns:a16="http://schemas.microsoft.com/office/drawing/2014/main" id="{57D7BCBA-C297-A046-9960-10920A0FB581}"/>
              </a:ext>
            </a:extLst>
          </p:cNvPr>
          <p:cNvSpPr txBox="1"/>
          <p:nvPr/>
        </p:nvSpPr>
        <p:spPr>
          <a:xfrm>
            <a:off x="16230590" y="5141329"/>
            <a:ext cx="4698288" cy="3877954"/>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6000" b="1" dirty="0">
                <a:solidFill>
                  <a:schemeClr val="tx1"/>
                </a:solidFill>
                <a:latin typeface="Calibri"/>
                <a:ea typeface="Calibri"/>
                <a:cs typeface="Calibri"/>
                <a:sym typeface="Calibri"/>
              </a:rPr>
              <a:t>Trust patients to be the experts on themselves!</a:t>
            </a:r>
            <a:endParaRPr sz="6000" b="1" dirty="0">
              <a:solidFill>
                <a:schemeClr val="tx1"/>
              </a:solidFill>
              <a:latin typeface="Calibri"/>
              <a:ea typeface="Calibri"/>
              <a:cs typeface="Calibri"/>
              <a:sym typeface="Calibri"/>
            </a:endParaRPr>
          </a:p>
        </p:txBody>
      </p:sp>
      <p:sp>
        <p:nvSpPr>
          <p:cNvPr id="2" name="TextBox 1">
            <a:extLst>
              <a:ext uri="{FF2B5EF4-FFF2-40B4-BE49-F238E27FC236}">
                <a16:creationId xmlns:a16="http://schemas.microsoft.com/office/drawing/2014/main" id="{96CB80E2-FB3F-2246-965C-47F5F011143A}"/>
              </a:ext>
            </a:extLst>
          </p:cNvPr>
          <p:cNvSpPr txBox="1"/>
          <p:nvPr/>
        </p:nvSpPr>
        <p:spPr>
          <a:xfrm>
            <a:off x="9560622" y="12863074"/>
            <a:ext cx="15870227" cy="86177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lvl="0">
              <a:lnSpc>
                <a:spcPct val="85000"/>
              </a:lnSpc>
            </a:pPr>
            <a:r>
              <a:rPr lang="en-US" sz="1000" u="sng" dirty="0">
                <a:solidFill>
                  <a:schemeClr val="tx1"/>
                </a:solidFill>
                <a:latin typeface="Arial"/>
                <a:ea typeface="Arial"/>
                <a:cs typeface="Arial"/>
                <a:sym typeface="Arial"/>
              </a:rPr>
              <a:t>Source:</a:t>
            </a:r>
            <a:endParaRPr lang="en-US" sz="1000" dirty="0">
              <a:solidFill>
                <a:schemeClr val="tx1"/>
              </a:solidFill>
              <a:latin typeface="Arial"/>
              <a:ea typeface="Arial"/>
              <a:cs typeface="Arial"/>
              <a:sym typeface="Arial"/>
            </a:endParaRPr>
          </a:p>
          <a:p>
            <a:pPr lvl="0">
              <a:lnSpc>
                <a:spcPct val="85000"/>
              </a:lnSpc>
            </a:pPr>
            <a:r>
              <a:rPr lang="en-US" sz="1000" dirty="0" err="1">
                <a:solidFill>
                  <a:schemeClr val="tx1"/>
                </a:solidFill>
                <a:latin typeface="Arial"/>
                <a:ea typeface="Arial"/>
                <a:cs typeface="Arial"/>
                <a:sym typeface="Arial"/>
              </a:rPr>
              <a:t>Pariani</a:t>
            </a:r>
            <a:r>
              <a:rPr lang="en-US" sz="1000" dirty="0">
                <a:solidFill>
                  <a:schemeClr val="tx1"/>
                </a:solidFill>
                <a:latin typeface="Arial"/>
                <a:ea typeface="Arial"/>
                <a:cs typeface="Arial"/>
                <a:sym typeface="Arial"/>
              </a:rPr>
              <a:t> S, </a:t>
            </a:r>
            <a:r>
              <a:rPr lang="en-US" sz="1000" dirty="0" err="1">
                <a:solidFill>
                  <a:schemeClr val="tx1"/>
                </a:solidFill>
                <a:latin typeface="Arial"/>
                <a:ea typeface="Arial"/>
                <a:cs typeface="Arial"/>
                <a:sym typeface="Arial"/>
              </a:rPr>
              <a:t>Heer</a:t>
            </a:r>
            <a:r>
              <a:rPr lang="en-US" sz="1000" dirty="0">
                <a:solidFill>
                  <a:schemeClr val="tx1"/>
                </a:solidFill>
                <a:latin typeface="Arial"/>
                <a:ea typeface="Arial"/>
                <a:cs typeface="Arial"/>
                <a:sym typeface="Arial"/>
              </a:rPr>
              <a:t> D, van </a:t>
            </a:r>
            <a:r>
              <a:rPr lang="en-US" sz="1000" dirty="0" err="1">
                <a:solidFill>
                  <a:schemeClr val="tx1"/>
                </a:solidFill>
                <a:latin typeface="Arial"/>
                <a:ea typeface="Arial"/>
                <a:cs typeface="Arial"/>
                <a:sym typeface="Arial"/>
              </a:rPr>
              <a:t>Arsdol</a:t>
            </a:r>
            <a:r>
              <a:rPr lang="en-US" sz="1000" dirty="0">
                <a:solidFill>
                  <a:schemeClr val="tx1"/>
                </a:solidFill>
                <a:latin typeface="Arial"/>
                <a:ea typeface="Arial"/>
                <a:cs typeface="Arial"/>
                <a:sym typeface="Arial"/>
              </a:rPr>
              <a:t> M. Does choice make a difference to contraceptive use? Evidence from East Java. </a:t>
            </a:r>
            <a:r>
              <a:rPr lang="en-US" sz="1000" i="1" dirty="0">
                <a:solidFill>
                  <a:schemeClr val="tx1"/>
                </a:solidFill>
                <a:latin typeface="Arial"/>
                <a:ea typeface="Arial"/>
                <a:cs typeface="Arial"/>
                <a:sym typeface="Arial"/>
              </a:rPr>
              <a:t>Stud Fam </a:t>
            </a:r>
            <a:r>
              <a:rPr lang="en-US" sz="1000" i="1" dirty="0" err="1">
                <a:solidFill>
                  <a:schemeClr val="tx1"/>
                </a:solidFill>
                <a:latin typeface="Arial"/>
                <a:ea typeface="Arial"/>
                <a:cs typeface="Arial"/>
                <a:sym typeface="Arial"/>
              </a:rPr>
              <a:t>Plann</a:t>
            </a:r>
            <a:r>
              <a:rPr lang="en-US" sz="1000" dirty="0">
                <a:solidFill>
                  <a:schemeClr val="tx1"/>
                </a:solidFill>
                <a:latin typeface="Arial"/>
                <a:ea typeface="Arial"/>
                <a:cs typeface="Arial"/>
                <a:sym typeface="Arial"/>
              </a:rPr>
              <a:t> 1991;22(6):384-390.</a:t>
            </a:r>
          </a:p>
          <a:p>
            <a:pPr lvl="0">
              <a:lnSpc>
                <a:spcPct val="85000"/>
              </a:lnSpc>
            </a:pPr>
            <a:endParaRPr lang="en-US" sz="1000" dirty="0">
              <a:solidFill>
                <a:schemeClr val="tx1"/>
              </a:solidFill>
              <a:latin typeface="Arial"/>
              <a:ea typeface="Arial"/>
              <a:cs typeface="Arial"/>
              <a:sym typeface="Arial"/>
            </a:endParaRPr>
          </a:p>
          <a:p>
            <a:pPr lvl="0">
              <a:lnSpc>
                <a:spcPct val="85000"/>
              </a:lnSpc>
            </a:pPr>
            <a:r>
              <a:rPr lang="en-US" sz="1000" dirty="0" err="1">
                <a:solidFill>
                  <a:schemeClr val="tx1"/>
                </a:solidFill>
                <a:latin typeface="Arial"/>
                <a:ea typeface="Arial"/>
                <a:cs typeface="Arial"/>
                <a:sym typeface="Arial"/>
              </a:rPr>
              <a:t>Kalmuss</a:t>
            </a:r>
            <a:r>
              <a:rPr lang="en-US" sz="1000" dirty="0">
                <a:solidFill>
                  <a:schemeClr val="tx1"/>
                </a:solidFill>
                <a:latin typeface="Arial"/>
                <a:ea typeface="Arial"/>
                <a:cs typeface="Arial"/>
                <a:sym typeface="Arial"/>
              </a:rPr>
              <a:t> D, Davidson AR, Cushman LF, </a:t>
            </a:r>
            <a:r>
              <a:rPr lang="en-US" sz="1000" dirty="0" err="1">
                <a:solidFill>
                  <a:schemeClr val="tx1"/>
                </a:solidFill>
                <a:latin typeface="Arial"/>
                <a:ea typeface="Arial"/>
                <a:cs typeface="Arial"/>
                <a:sym typeface="Arial"/>
              </a:rPr>
              <a:t>Heartwell</a:t>
            </a:r>
            <a:r>
              <a:rPr lang="en-US" sz="1000" dirty="0">
                <a:solidFill>
                  <a:schemeClr val="tx1"/>
                </a:solidFill>
                <a:latin typeface="Arial"/>
                <a:ea typeface="Arial"/>
                <a:cs typeface="Arial"/>
                <a:sym typeface="Arial"/>
              </a:rPr>
              <a:t> S, </a:t>
            </a:r>
            <a:r>
              <a:rPr lang="en-US" sz="1000" dirty="0" err="1">
                <a:solidFill>
                  <a:schemeClr val="tx1"/>
                </a:solidFill>
                <a:latin typeface="Arial"/>
                <a:ea typeface="Arial"/>
                <a:cs typeface="Arial"/>
                <a:sym typeface="Arial"/>
              </a:rPr>
              <a:t>Rulin</a:t>
            </a:r>
            <a:r>
              <a:rPr lang="en-US" sz="1000" dirty="0">
                <a:solidFill>
                  <a:schemeClr val="tx1"/>
                </a:solidFill>
                <a:latin typeface="Arial"/>
                <a:ea typeface="Arial"/>
                <a:cs typeface="Arial"/>
                <a:sym typeface="Arial"/>
              </a:rPr>
              <a:t> M. Determinants of early implant discontinuation among low-income women. Fam </a:t>
            </a:r>
            <a:r>
              <a:rPr lang="en-US" sz="1000" dirty="0" err="1">
                <a:solidFill>
                  <a:schemeClr val="tx1"/>
                </a:solidFill>
                <a:latin typeface="Arial"/>
                <a:ea typeface="Arial"/>
                <a:cs typeface="Arial"/>
                <a:sym typeface="Arial"/>
              </a:rPr>
              <a:t>Plann</a:t>
            </a:r>
            <a:r>
              <a:rPr lang="en-US" sz="1000" dirty="0">
                <a:solidFill>
                  <a:schemeClr val="tx1"/>
                </a:solidFill>
                <a:latin typeface="Arial"/>
                <a:ea typeface="Arial"/>
                <a:cs typeface="Arial"/>
                <a:sym typeface="Arial"/>
              </a:rPr>
              <a:t> </a:t>
            </a:r>
            <a:r>
              <a:rPr lang="en-US" sz="1000" dirty="0" err="1">
                <a:solidFill>
                  <a:schemeClr val="tx1"/>
                </a:solidFill>
                <a:latin typeface="Arial"/>
                <a:ea typeface="Arial"/>
                <a:cs typeface="Arial"/>
                <a:sym typeface="Arial"/>
              </a:rPr>
              <a:t>Perspect</a:t>
            </a:r>
            <a:r>
              <a:rPr lang="en-US" sz="1000" dirty="0">
                <a:solidFill>
                  <a:schemeClr val="tx1"/>
                </a:solidFill>
                <a:latin typeface="Arial"/>
                <a:ea typeface="Arial"/>
                <a:cs typeface="Arial"/>
                <a:sym typeface="Arial"/>
              </a:rPr>
              <a:t>. 1996 Nov-Dec;28(6):256-60. Erratum in: Fam </a:t>
            </a:r>
            <a:r>
              <a:rPr lang="en-US" sz="1000" dirty="0" err="1">
                <a:solidFill>
                  <a:schemeClr val="tx1"/>
                </a:solidFill>
                <a:latin typeface="Arial"/>
                <a:ea typeface="Arial"/>
                <a:cs typeface="Arial"/>
                <a:sym typeface="Arial"/>
              </a:rPr>
              <a:t>Plann</a:t>
            </a:r>
            <a:r>
              <a:rPr lang="en-US" sz="1000" dirty="0">
                <a:solidFill>
                  <a:schemeClr val="tx1"/>
                </a:solidFill>
                <a:latin typeface="Arial"/>
                <a:ea typeface="Arial"/>
                <a:cs typeface="Arial"/>
                <a:sym typeface="Arial"/>
              </a:rPr>
              <a:t> </a:t>
            </a:r>
            <a:r>
              <a:rPr lang="en-US" sz="1000" dirty="0" err="1">
                <a:solidFill>
                  <a:schemeClr val="tx1"/>
                </a:solidFill>
                <a:latin typeface="Arial"/>
                <a:ea typeface="Arial"/>
                <a:cs typeface="Arial"/>
                <a:sym typeface="Arial"/>
              </a:rPr>
              <a:t>Perspect</a:t>
            </a:r>
            <a:r>
              <a:rPr lang="en-US" sz="1000" dirty="0">
                <a:solidFill>
                  <a:schemeClr val="tx1"/>
                </a:solidFill>
                <a:latin typeface="Arial"/>
                <a:ea typeface="Arial"/>
                <a:cs typeface="Arial"/>
                <a:sym typeface="Arial"/>
              </a:rPr>
              <a:t> 1997 Mar-Apr;29(2):60. PMID: 8959415.</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65687462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741882-9396-4B47-979E-E670C4E62E77}"/>
              </a:ext>
            </a:extLst>
          </p:cNvPr>
          <p:cNvPicPr>
            <a:picLocks noChangeAspect="1"/>
          </p:cNvPicPr>
          <p:nvPr/>
        </p:nvPicPr>
        <p:blipFill rotWithShape="1">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rcRect l="52011" r="3"/>
          <a:stretch/>
        </p:blipFill>
        <p:spPr>
          <a:xfrm rot="10800000" flipH="1">
            <a:off x="11608046" y="-1730590"/>
            <a:ext cx="8348242" cy="17397161"/>
          </a:xfrm>
          <a:prstGeom prst="rect">
            <a:avLst/>
          </a:prstGeom>
        </p:spPr>
      </p:pic>
      <p:sp>
        <p:nvSpPr>
          <p:cNvPr id="524"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525" name="Title 3"/>
          <p:cNvSpPr txBox="1">
            <a:spLocks noGrp="1"/>
          </p:cNvSpPr>
          <p:nvPr>
            <p:ph type="title"/>
          </p:nvPr>
        </p:nvSpPr>
        <p:spPr>
          <a:xfrm>
            <a:off x="1678452" y="4282850"/>
            <a:ext cx="9550400" cy="2685141"/>
          </a:xfrm>
          <a:prstGeom prst="rect">
            <a:avLst/>
          </a:prstGeom>
        </p:spPr>
        <p:txBody>
          <a:bodyPr>
            <a:noAutofit/>
          </a:bodyPr>
          <a:lstStyle/>
          <a:p>
            <a:r>
              <a:rPr lang="en-US" sz="10000" dirty="0"/>
              <a:t>Carrie decides to start the pill</a:t>
            </a:r>
          </a:p>
        </p:txBody>
      </p:sp>
      <p:sp>
        <p:nvSpPr>
          <p:cNvPr id="14" name="TextBox 10">
            <a:extLst>
              <a:ext uri="{FF2B5EF4-FFF2-40B4-BE49-F238E27FC236}">
                <a16:creationId xmlns:a16="http://schemas.microsoft.com/office/drawing/2014/main" id="{CD9D0634-C16D-FC4D-B347-2B1F8C1CB975}"/>
              </a:ext>
            </a:extLst>
          </p:cNvPr>
          <p:cNvSpPr txBox="1"/>
          <p:nvPr/>
        </p:nvSpPr>
        <p:spPr>
          <a:xfrm>
            <a:off x="3483614" y="8019640"/>
            <a:ext cx="7745238" cy="184665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gn="r">
              <a:lnSpc>
                <a:spcPct val="150000"/>
              </a:lnSpc>
              <a:defRPr sz="2400"/>
            </a:lvl1pPr>
          </a:lstStyle>
          <a:p>
            <a:pPr>
              <a:lnSpc>
                <a:spcPct val="100000"/>
              </a:lnSpc>
            </a:pPr>
            <a:r>
              <a:rPr lang="en-US" sz="5400" dirty="0">
                <a:solidFill>
                  <a:schemeClr val="accent1"/>
                </a:solidFill>
                <a:latin typeface="Tw Cen MT" panose="020B0602020104020603" pitchFamily="34" charset="77"/>
              </a:rPr>
              <a:t>Does it matter which pill she starts?</a:t>
            </a:r>
            <a:endParaRPr sz="5400" dirty="0">
              <a:solidFill>
                <a:schemeClr val="accent1"/>
              </a:solidFill>
              <a:latin typeface="Tw Cen MT" panose="020B0602020104020603" pitchFamily="34" charset="77"/>
            </a:endParaRPr>
          </a:p>
        </p:txBody>
      </p:sp>
      <p:pic>
        <p:nvPicPr>
          <p:cNvPr id="15" name="Picture Placeholder 14">
            <a:extLst>
              <a:ext uri="{FF2B5EF4-FFF2-40B4-BE49-F238E27FC236}">
                <a16:creationId xmlns:a16="http://schemas.microsoft.com/office/drawing/2014/main" id="{B9CCBF14-AE5E-EF4E-BEFA-B09033F68B8C}"/>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t="-323" b="323"/>
          <a:stretch/>
        </p:blipFill>
        <p:spPr>
          <a:xfrm>
            <a:off x="11228852" y="7112000"/>
            <a:ext cx="6755671" cy="6667652"/>
          </a:xfrm>
          <a:prstGeom prst="rect">
            <a:avLst/>
          </a:prstGeom>
        </p:spPr>
      </p:pic>
      <p:pic>
        <p:nvPicPr>
          <p:cNvPr id="9" name="Picture Placeholder 8">
            <a:extLst>
              <a:ext uri="{FF2B5EF4-FFF2-40B4-BE49-F238E27FC236}">
                <a16:creationId xmlns:a16="http://schemas.microsoft.com/office/drawing/2014/main" id="{CE96AAD5-CE24-B041-B762-D2893ABC5F32}"/>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12412" r="-12412"/>
          <a:stretch/>
        </p:blipFill>
        <p:spPr/>
      </p:pic>
      <p:pic>
        <p:nvPicPr>
          <p:cNvPr id="16" name="Picture Placeholder 15">
            <a:extLst>
              <a:ext uri="{FF2B5EF4-FFF2-40B4-BE49-F238E27FC236}">
                <a16:creationId xmlns:a16="http://schemas.microsoft.com/office/drawing/2014/main" id="{2ADBA458-55EB-3448-9954-EF8DE7E120CC}"/>
              </a:ext>
            </a:extLst>
          </p:cNvPr>
          <p:cNvPicPr>
            <a:picLocks noGrp="1" noChangeAspect="1"/>
          </p:cNvPicPr>
          <p:nvPr>
            <p:ph type="pic" sz="half" idx="13"/>
          </p:nvPr>
        </p:nvPicPr>
        <p:blipFill rotWithShape="1">
          <a:blip r:embed="rId6">
            <a:extLst>
              <a:ext uri="{28A0092B-C50C-407E-A947-70E740481C1C}">
                <a14:useLocalDpi xmlns:a14="http://schemas.microsoft.com/office/drawing/2010/main" val="0"/>
              </a:ext>
            </a:extLst>
          </a:blip>
          <a:srcRect l="-39733" r="-39733"/>
          <a:stretch/>
        </p:blipFill>
        <p:spPr/>
      </p:pic>
    </p:spTree>
    <p:extLst>
      <p:ext uri="{BB962C8B-B14F-4D97-AF65-F5344CB8AC3E}">
        <p14:creationId xmlns:p14="http://schemas.microsoft.com/office/powerpoint/2010/main" val="143293078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78B11A4-C1BF-C64B-B3B9-7BC38A5E040F}"/>
              </a:ext>
            </a:extLst>
          </p:cNvPr>
          <p:cNvPicPr>
            <a:picLocks noChangeAspect="1"/>
          </p:cNvPicPr>
          <p:nvPr/>
        </p:nvPicPr>
        <p:blipFill rotWithShape="1">
          <a:blip r:embed="rId3">
            <a:lum bright="70000" contrast="-70000"/>
            <a:alphaModFix amt="20000"/>
            <a:extLst>
              <a:ext uri="{28A0092B-C50C-407E-A947-70E740481C1C}">
                <a14:useLocalDpi xmlns:a14="http://schemas.microsoft.com/office/drawing/2010/main" val="0"/>
              </a:ext>
            </a:extLst>
          </a:blip>
          <a:srcRect l="-1891" r="3"/>
          <a:stretch/>
        </p:blipFill>
        <p:spPr>
          <a:xfrm>
            <a:off x="1755843" y="3078289"/>
            <a:ext cx="10294961" cy="10104185"/>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476500" y="1143000"/>
            <a:ext cx="19431000" cy="1676400"/>
          </a:xfrm>
          <a:prstGeom prst="rect">
            <a:avLst/>
          </a:prstGeom>
        </p:spPr>
        <p:txBody>
          <a:bodyPr>
            <a:noAutofit/>
          </a:bodyPr>
          <a:lstStyle/>
          <a:p>
            <a:r>
              <a:rPr lang="en-US" sz="10000" dirty="0"/>
              <a:t>What about the patch and the ring?</a:t>
            </a:r>
            <a:endParaRPr sz="10000" dirty="0"/>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3048000" y="2964124"/>
              <a:ext cx="182880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2889224" y="2806458"/>
                <a:ext cx="18605191" cy="379686"/>
              </a:xfrm>
              <a:prstGeom prst="rect">
                <a:avLst/>
              </a:prstGeom>
            </p:spPr>
          </p:pic>
        </mc:Fallback>
      </mc:AlternateContent>
      <p:sp>
        <p:nvSpPr>
          <p:cNvPr id="31" name="TextBox 27">
            <a:extLst>
              <a:ext uri="{FF2B5EF4-FFF2-40B4-BE49-F238E27FC236}">
                <a16:creationId xmlns:a16="http://schemas.microsoft.com/office/drawing/2014/main" id="{302CF830-CE1C-C740-905F-D93A59A3B415}"/>
              </a:ext>
            </a:extLst>
          </p:cNvPr>
          <p:cNvSpPr txBox="1"/>
          <p:nvPr/>
        </p:nvSpPr>
        <p:spPr>
          <a:xfrm>
            <a:off x="2136081" y="4303892"/>
            <a:ext cx="5791226" cy="120032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pPr algn="r"/>
            <a:r>
              <a:rPr lang="en-US" sz="6600" dirty="0">
                <a:solidFill>
                  <a:schemeClr val="tx1"/>
                </a:solidFill>
                <a:latin typeface="Tw Cen MT" panose="020B0602020104020603" pitchFamily="34" charset="77"/>
              </a:rPr>
              <a:t>Patch</a:t>
            </a:r>
            <a:endParaRPr sz="6600" dirty="0">
              <a:solidFill>
                <a:schemeClr val="tx1"/>
              </a:solidFill>
              <a:latin typeface="Tw Cen MT" panose="020B0602020104020603" pitchFamily="34" charset="77"/>
            </a:endParaRPr>
          </a:p>
        </p:txBody>
      </p:sp>
      <p:sp>
        <p:nvSpPr>
          <p:cNvPr id="32" name="TextBox 27">
            <a:extLst>
              <a:ext uri="{FF2B5EF4-FFF2-40B4-BE49-F238E27FC236}">
                <a16:creationId xmlns:a16="http://schemas.microsoft.com/office/drawing/2014/main" id="{9EF10BD1-E7E5-B94B-BEBB-8F2444058441}"/>
              </a:ext>
            </a:extLst>
          </p:cNvPr>
          <p:cNvSpPr txBox="1"/>
          <p:nvPr/>
        </p:nvSpPr>
        <p:spPr>
          <a:xfrm>
            <a:off x="16554537" y="4146484"/>
            <a:ext cx="5791226" cy="120032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6600" dirty="0">
                <a:solidFill>
                  <a:schemeClr val="bg2"/>
                </a:solidFill>
                <a:latin typeface="Tw Cen MT" panose="020B0602020104020603" pitchFamily="34" charset="77"/>
              </a:rPr>
              <a:t>Ring</a:t>
            </a:r>
            <a:endParaRPr sz="6600" dirty="0">
              <a:solidFill>
                <a:schemeClr val="bg2"/>
              </a:solidFill>
              <a:latin typeface="Tw Cen MT" panose="020B0602020104020603" pitchFamily="34" charset="77"/>
            </a:endParaRPr>
          </a:p>
        </p:txBody>
      </p:sp>
      <p:pic>
        <p:nvPicPr>
          <p:cNvPr id="13" name="Picture Placeholder 12">
            <a:extLst>
              <a:ext uri="{FF2B5EF4-FFF2-40B4-BE49-F238E27FC236}">
                <a16:creationId xmlns:a16="http://schemas.microsoft.com/office/drawing/2014/main" id="{5E6ECD06-DDD1-6A4F-8E55-7B94B1953C7D}"/>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l="8539" r="1033"/>
          <a:stretch/>
        </p:blipFill>
        <p:spPr>
          <a:xfrm>
            <a:off x="4639613" y="5773047"/>
            <a:ext cx="4527419" cy="5067661"/>
          </a:xfrm>
        </p:spPr>
      </p:pic>
      <p:pic>
        <p:nvPicPr>
          <p:cNvPr id="11" name="Picture 10">
            <a:extLst>
              <a:ext uri="{FF2B5EF4-FFF2-40B4-BE49-F238E27FC236}">
                <a16:creationId xmlns:a16="http://schemas.microsoft.com/office/drawing/2014/main" id="{05F2D1E7-1B55-AC4B-8228-189C54FEB806}"/>
              </a:ext>
            </a:extLst>
          </p:cNvPr>
          <p:cNvPicPr>
            <a:picLocks noChangeAspect="1"/>
          </p:cNvPicPr>
          <p:nvPr/>
        </p:nvPicPr>
        <p:blipFill rotWithShape="1">
          <a:blip r:embed="rId3">
            <a:lum bright="70000" contrast="-70000"/>
            <a:alphaModFix amt="20000"/>
            <a:extLst>
              <a:ext uri="{28A0092B-C50C-407E-A947-70E740481C1C}">
                <a14:useLocalDpi xmlns:a14="http://schemas.microsoft.com/office/drawing/2010/main" val="0"/>
              </a:ext>
            </a:extLst>
          </a:blip>
          <a:srcRect l="-1891" r="3"/>
          <a:stretch/>
        </p:blipFill>
        <p:spPr>
          <a:xfrm>
            <a:off x="12050802" y="3078289"/>
            <a:ext cx="10294961" cy="10104185"/>
          </a:xfrm>
          <a:prstGeom prst="rect">
            <a:avLst/>
          </a:prstGeom>
        </p:spPr>
      </p:pic>
      <p:sp>
        <p:nvSpPr>
          <p:cNvPr id="14" name="TextBox 27">
            <a:extLst>
              <a:ext uri="{FF2B5EF4-FFF2-40B4-BE49-F238E27FC236}">
                <a16:creationId xmlns:a16="http://schemas.microsoft.com/office/drawing/2014/main" id="{E5097F29-866F-834F-B6FB-0EB2A61016E8}"/>
              </a:ext>
            </a:extLst>
          </p:cNvPr>
          <p:cNvSpPr txBox="1"/>
          <p:nvPr/>
        </p:nvSpPr>
        <p:spPr>
          <a:xfrm>
            <a:off x="12333198" y="4303891"/>
            <a:ext cx="5791226" cy="120032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pPr algn="r"/>
            <a:r>
              <a:rPr lang="en-US" sz="6600" dirty="0">
                <a:solidFill>
                  <a:schemeClr val="tx1"/>
                </a:solidFill>
                <a:latin typeface="Tw Cen MT" panose="020B0602020104020603" pitchFamily="34" charset="77"/>
              </a:rPr>
              <a:t>Ring</a:t>
            </a:r>
            <a:endParaRPr sz="6600" dirty="0">
              <a:solidFill>
                <a:schemeClr val="tx1"/>
              </a:solidFill>
              <a:latin typeface="Tw Cen MT" panose="020B0602020104020603" pitchFamily="34" charset="77"/>
            </a:endParaRPr>
          </a:p>
        </p:txBody>
      </p:sp>
      <p:pic>
        <p:nvPicPr>
          <p:cNvPr id="5" name="Picture 4">
            <a:extLst>
              <a:ext uri="{FF2B5EF4-FFF2-40B4-BE49-F238E27FC236}">
                <a16:creationId xmlns:a16="http://schemas.microsoft.com/office/drawing/2014/main" id="{2D5EE230-F1AA-514D-A5BF-0F6B3B4E5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43867" y="5574773"/>
            <a:ext cx="5300520" cy="5111216"/>
          </a:xfrm>
          <a:prstGeom prst="rect">
            <a:avLst/>
          </a:prstGeom>
        </p:spPr>
      </p:pic>
      <p:sp>
        <p:nvSpPr>
          <p:cNvPr id="15" name="TextBox 14">
            <a:extLst>
              <a:ext uri="{FF2B5EF4-FFF2-40B4-BE49-F238E27FC236}">
                <a16:creationId xmlns:a16="http://schemas.microsoft.com/office/drawing/2014/main" id="{3C8B9350-8DAC-5244-A72A-E3C0F5D17C91}"/>
              </a:ext>
            </a:extLst>
          </p:cNvPr>
          <p:cNvSpPr txBox="1"/>
          <p:nvPr/>
        </p:nvSpPr>
        <p:spPr>
          <a:xfrm>
            <a:off x="23454232" y="13375979"/>
            <a:ext cx="89319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Images: RHAP</a:t>
            </a:r>
          </a:p>
        </p:txBody>
      </p:sp>
    </p:spTree>
    <p:extLst>
      <p:ext uri="{BB962C8B-B14F-4D97-AF65-F5344CB8AC3E}">
        <p14:creationId xmlns:p14="http://schemas.microsoft.com/office/powerpoint/2010/main" val="184480527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B34D3B-09E2-7D4E-8C2E-210B9CC412B7}"/>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52011" r="3"/>
          <a:stretch/>
        </p:blipFill>
        <p:spPr>
          <a:xfrm>
            <a:off x="36577" y="0"/>
            <a:ext cx="6034788" cy="12576082"/>
          </a:xfrm>
          <a:prstGeom prst="rect">
            <a:avLst/>
          </a:prstGeom>
        </p:spPr>
      </p:pic>
      <p:sp>
        <p:nvSpPr>
          <p:cNvPr id="341" name="Rectangle 7"/>
          <p:cNvSpPr txBox="1">
            <a:spLocks noGrp="1"/>
          </p:cNvSpPr>
          <p:nvPr>
            <p:ph type="sldNum" sz="quarter" idx="2"/>
          </p:nvPr>
        </p:nvSpPr>
        <p:spPr>
          <a:xfrm>
            <a:off x="323719" y="12926853"/>
            <a:ext cx="463088"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dirty="0"/>
          </a:p>
        </p:txBody>
      </p:sp>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682336" y="4616994"/>
            <a:ext cx="11646947" cy="509008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hangingPunct="1">
              <a:buClr>
                <a:schemeClr val="accent4"/>
              </a:buClr>
              <a:buNone/>
            </a:pPr>
            <a:r>
              <a:rPr lang="en-US" sz="6600" b="0" dirty="0">
                <a:solidFill>
                  <a:schemeClr val="tx1"/>
                </a:solidFill>
              </a:rPr>
              <a:t>How many refills should we give Carrie? </a:t>
            </a:r>
          </a:p>
          <a:p>
            <a:pPr marL="0" indent="0" hangingPunct="1">
              <a:buClr>
                <a:schemeClr val="accent4"/>
              </a:buClr>
              <a:buNone/>
            </a:pPr>
            <a:endParaRPr lang="en-US" sz="6600" b="0" dirty="0">
              <a:solidFill>
                <a:schemeClr val="tx1"/>
              </a:solidFill>
            </a:endParaRPr>
          </a:p>
          <a:p>
            <a:pPr marL="0" indent="0" hangingPunct="1">
              <a:buClr>
                <a:schemeClr val="accent4"/>
              </a:buClr>
              <a:buNone/>
            </a:pPr>
            <a:r>
              <a:rPr lang="en-US" sz="6600" b="0" dirty="0">
                <a:solidFill>
                  <a:schemeClr val="tx1"/>
                </a:solidFill>
              </a:rPr>
              <a:t>Should we dispense one pack at a time?</a:t>
            </a:r>
          </a:p>
        </p:txBody>
      </p:sp>
      <p:sp>
        <p:nvSpPr>
          <p:cNvPr id="7" name="Rectangle 6">
            <a:extLst>
              <a:ext uri="{FF2B5EF4-FFF2-40B4-BE49-F238E27FC236}">
                <a16:creationId xmlns:a16="http://schemas.microsoft.com/office/drawing/2014/main" id="{1EAC25B1-6A6E-5C45-A91E-1BDC446C6598}"/>
              </a:ext>
            </a:extLst>
          </p:cNvPr>
          <p:cNvSpPr/>
          <p:nvPr/>
        </p:nvSpPr>
        <p:spPr>
          <a:xfrm>
            <a:off x="14297891" y="0"/>
            <a:ext cx="10086109" cy="13716000"/>
          </a:xfrm>
          <a:prstGeom prst="rect">
            <a:avLst/>
          </a:prstGeom>
          <a:solidFill>
            <a:schemeClr val="accent3"/>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8500C1B8-9983-F94B-97F9-027153974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4000" y="2717037"/>
            <a:ext cx="8890000" cy="8890000"/>
          </a:xfrm>
          <a:prstGeom prst="rect">
            <a:avLst/>
          </a:prstGeom>
        </p:spPr>
      </p:pic>
    </p:spTree>
    <p:extLst>
      <p:ext uri="{BB962C8B-B14F-4D97-AF65-F5344CB8AC3E}">
        <p14:creationId xmlns:p14="http://schemas.microsoft.com/office/powerpoint/2010/main" val="418681648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26084" y="12892987"/>
            <a:ext cx="503649"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26</a:t>
            </a:fld>
            <a:endParaRPr dirty="0"/>
          </a:p>
        </p:txBody>
      </p:sp>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0704310" y="4836999"/>
            <a:ext cx="8163698" cy="200471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hangingPunct="1">
              <a:buClr>
                <a:schemeClr val="accent4"/>
              </a:buClr>
              <a:buNone/>
            </a:pPr>
            <a:r>
              <a:rPr lang="en-US" sz="6600" b="0" dirty="0">
                <a:solidFill>
                  <a:schemeClr val="tx1"/>
                </a:solidFill>
              </a:rPr>
              <a:t>Should Carrie get a prescription for EC, too?</a:t>
            </a:r>
          </a:p>
        </p:txBody>
      </p:sp>
      <p:sp>
        <p:nvSpPr>
          <p:cNvPr id="7" name="Rectangle 6">
            <a:extLst>
              <a:ext uri="{FF2B5EF4-FFF2-40B4-BE49-F238E27FC236}">
                <a16:creationId xmlns:a16="http://schemas.microsoft.com/office/drawing/2014/main" id="{1EAC25B1-6A6E-5C45-A91E-1BDC446C6598}"/>
              </a:ext>
            </a:extLst>
          </p:cNvPr>
          <p:cNvSpPr/>
          <p:nvPr/>
        </p:nvSpPr>
        <p:spPr>
          <a:xfrm>
            <a:off x="577908" y="1113401"/>
            <a:ext cx="9482652" cy="10773799"/>
          </a:xfrm>
          <a:prstGeom prst="rect">
            <a:avLst/>
          </a:prstGeom>
          <a:solidFill>
            <a:schemeClr val="accent1">
              <a:alpha val="80493"/>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F6152DE3-AC4C-D341-93CA-329EDE6BEC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6109" y="2550349"/>
            <a:ext cx="8890000" cy="8890000"/>
          </a:xfrm>
          <a:prstGeom prst="rect">
            <a:avLst/>
          </a:prstGeom>
        </p:spPr>
      </p:pic>
      <p:pic>
        <p:nvPicPr>
          <p:cNvPr id="6" name="Picture 5">
            <a:extLst>
              <a:ext uri="{FF2B5EF4-FFF2-40B4-BE49-F238E27FC236}">
                <a16:creationId xmlns:a16="http://schemas.microsoft.com/office/drawing/2014/main" id="{E3B62B44-31B9-9E45-92E5-CC0DA5980BC3}"/>
              </a:ext>
            </a:extLst>
          </p:cNvPr>
          <p:cNvPicPr>
            <a:picLocks noChangeAspect="1"/>
          </p:cNvPicPr>
          <p:nvPr/>
        </p:nvPicPr>
        <p:blipFill rotWithShape="1">
          <a:blip r:embed="rId4">
            <a:alphaModFix amt="10000"/>
            <a:duotone>
              <a:schemeClr val="accent5">
                <a:shade val="45000"/>
                <a:satMod val="135000"/>
              </a:schemeClr>
              <a:prstClr val="white"/>
            </a:duotone>
            <a:extLst>
              <a:ext uri="{28A0092B-C50C-407E-A947-70E740481C1C}">
                <a14:useLocalDpi xmlns:a14="http://schemas.microsoft.com/office/drawing/2010/main" val="0"/>
              </a:ext>
            </a:extLst>
          </a:blip>
          <a:srcRect l="52011" r="3"/>
          <a:stretch/>
        </p:blipFill>
        <p:spPr>
          <a:xfrm rot="10800000">
            <a:off x="18312635" y="553677"/>
            <a:ext cx="6034788" cy="12576082"/>
          </a:xfrm>
          <a:prstGeom prst="rect">
            <a:avLst/>
          </a:prstGeom>
        </p:spPr>
      </p:pic>
    </p:spTree>
    <p:extLst>
      <p:ext uri="{BB962C8B-B14F-4D97-AF65-F5344CB8AC3E}">
        <p14:creationId xmlns:p14="http://schemas.microsoft.com/office/powerpoint/2010/main" val="385762947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49614" r="3"/>
          <a:stretch/>
        </p:blipFill>
        <p:spPr>
          <a:xfrm flipH="1">
            <a:off x="19338418" y="-303425"/>
            <a:ext cx="5184718" cy="10290500"/>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657786" y="1831217"/>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Mari</a:t>
            </a:r>
          </a:p>
        </p:txBody>
      </p:sp>
      <p:sp>
        <p:nvSpPr>
          <p:cNvPr id="8" name="Rectangle 7">
            <a:extLst>
              <a:ext uri="{FF2B5EF4-FFF2-40B4-BE49-F238E27FC236}">
                <a16:creationId xmlns:a16="http://schemas.microsoft.com/office/drawing/2014/main" id="{C18BDB1E-54A1-BB47-A94F-925BF34E1749}"/>
              </a:ext>
            </a:extLst>
          </p:cNvPr>
          <p:cNvSpPr/>
          <p:nvPr/>
        </p:nvSpPr>
        <p:spPr>
          <a:xfrm>
            <a:off x="12657783" y="4918968"/>
            <a:ext cx="8942289" cy="7478970"/>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6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136922" hangingPunct="1">
              <a:spcBef>
                <a:spcPct val="0"/>
              </a:spcBef>
              <a:spcAft>
                <a:spcPct val="0"/>
              </a:spcAft>
              <a:buClr>
                <a:schemeClr val="accent3"/>
              </a:buClr>
              <a:buSzPct val="100000"/>
              <a:buFontTx/>
              <a:buChar char="•"/>
            </a:pPr>
            <a:r>
              <a:rPr lang="en-US" altLang="en-US" sz="6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17-year old, G0P0</a:t>
            </a:r>
          </a:p>
          <a:p>
            <a:pPr indent="-136922" hangingPunct="1">
              <a:spcBef>
                <a:spcPct val="0"/>
              </a:spcBef>
              <a:spcAft>
                <a:spcPct val="0"/>
              </a:spcAft>
              <a:buClr>
                <a:schemeClr val="accent3"/>
              </a:buClr>
              <a:buSzPct val="100000"/>
              <a:buFontTx/>
              <a:buChar char="•"/>
            </a:pPr>
            <a:r>
              <a:rPr lang="en-US" altLang="en-US" sz="6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Doesn’t want to get pregnant until graduation</a:t>
            </a:r>
          </a:p>
          <a:p>
            <a:pPr indent="-136922" hangingPunct="1">
              <a:spcBef>
                <a:spcPct val="0"/>
              </a:spcBef>
              <a:spcAft>
                <a:spcPct val="0"/>
              </a:spcAft>
              <a:buClr>
                <a:schemeClr val="accent3"/>
              </a:buClr>
              <a:buSzPct val="100000"/>
              <a:buFontTx/>
              <a:buChar char="•"/>
            </a:pPr>
            <a:r>
              <a:rPr lang="en-US" altLang="en-US" sz="6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method that she can hide from her mom</a:t>
            </a:r>
          </a:p>
          <a:p>
            <a:pPr indent="-136922" hangingPunct="1">
              <a:spcBef>
                <a:spcPct val="0"/>
              </a:spcBef>
              <a:spcAft>
                <a:spcPct val="0"/>
              </a:spcAft>
              <a:buClr>
                <a:schemeClr val="accent3"/>
              </a:buClr>
              <a:buSzPct val="100000"/>
              <a:buFontTx/>
              <a:buChar char="•"/>
            </a:pPr>
            <a:r>
              <a:rPr lang="en-US" altLang="en-US" sz="6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Forgets daily pills</a:t>
            </a:r>
          </a:p>
          <a:p>
            <a:pPr indent="-136922" hangingPunct="1">
              <a:spcBef>
                <a:spcPct val="0"/>
              </a:spcBef>
              <a:spcAft>
                <a:spcPct val="0"/>
              </a:spcAft>
              <a:buClr>
                <a:schemeClr val="accent3"/>
              </a:buClr>
              <a:buSzPct val="100000"/>
              <a:buFontTx/>
              <a:buChar char="•"/>
            </a:pPr>
            <a:r>
              <a:rPr lang="en-US" altLang="en-US" sz="6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What are her options?</a:t>
            </a:r>
            <a:endParaRPr lang="en-US" altLang="en-US" sz="6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1636" y="3249027"/>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614550" y="3122302"/>
                <a:ext cx="6711459" cy="308016"/>
              </a:xfrm>
              <a:prstGeom prst="rect">
                <a:avLst/>
              </a:prstGeom>
            </p:spPr>
          </p:pic>
        </mc:Fallback>
      </mc:AlternateContent>
      <p:pic>
        <p:nvPicPr>
          <p:cNvPr id="13" name="Google Shape;303;p24">
            <a:extLst>
              <a:ext uri="{FF2B5EF4-FFF2-40B4-BE49-F238E27FC236}">
                <a16:creationId xmlns:a16="http://schemas.microsoft.com/office/drawing/2014/main" id="{1932DCDB-329E-3448-AD30-D94E597F8B6C}"/>
              </a:ext>
            </a:extLst>
          </p:cNvPr>
          <p:cNvPicPr preferRelativeResize="0">
            <a:picLocks noGrp="1"/>
          </p:cNvPicPr>
          <p:nvPr>
            <p:ph type="pic" idx="13"/>
          </p:nvPr>
        </p:nvPicPr>
        <p:blipFill>
          <a:blip r:embed="rId6">
            <a:alphaModFix/>
          </a:blip>
          <a:srcRect l="23540" r="23540"/>
          <a:stretch>
            <a:fillRect/>
          </a:stretch>
        </p:blipFill>
        <p:spPr>
          <a:xfrm>
            <a:off x="1195613" y="0"/>
            <a:ext cx="10882860" cy="13716000"/>
          </a:xfrm>
          <a:prstGeom prst="rect">
            <a:avLst/>
          </a:prstGeom>
          <a:noFill/>
          <a:ln>
            <a:noFill/>
          </a:ln>
        </p:spPr>
      </p:pic>
      <p:sp>
        <p:nvSpPr>
          <p:cNvPr id="9" name="Rectangle 7">
            <a:extLst>
              <a:ext uri="{FF2B5EF4-FFF2-40B4-BE49-F238E27FC236}">
                <a16:creationId xmlns:a16="http://schemas.microsoft.com/office/drawing/2014/main" id="{6AA92E9B-41DC-5D45-8DCC-6F7538E0E279}"/>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27</a:t>
            </a:fld>
            <a:endParaRPr lang="en-US" dirty="0"/>
          </a:p>
        </p:txBody>
      </p:sp>
      <p:sp>
        <p:nvSpPr>
          <p:cNvPr id="2" name="TextBox 1">
            <a:extLst>
              <a:ext uri="{FF2B5EF4-FFF2-40B4-BE49-F238E27FC236}">
                <a16:creationId xmlns:a16="http://schemas.microsoft.com/office/drawing/2014/main" id="{26CAFD33-A5AD-3845-B894-F29C374D4FA0}"/>
              </a:ext>
            </a:extLst>
          </p:cNvPr>
          <p:cNvSpPr txBox="1"/>
          <p:nvPr/>
        </p:nvSpPr>
        <p:spPr>
          <a:xfrm>
            <a:off x="1357333" y="13269280"/>
            <a:ext cx="4360487"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sz="1000" b="0" i="0" u="none" strike="noStrike" cap="none" spc="0" normalizeH="0" baseline="0" dirty="0">
                <a:ln>
                  <a:noFill/>
                </a:ln>
                <a:solidFill>
                  <a:schemeClr val="tx1"/>
                </a:solidFill>
                <a:effectLst/>
                <a:uFillTx/>
                <a:latin typeface="+mj-lt"/>
                <a:ea typeface="+mj-ea"/>
                <a:cs typeface="+mj-cs"/>
                <a:sym typeface="Helvetica"/>
              </a:rPr>
              <a:t>Image: </a:t>
            </a:r>
            <a:r>
              <a:rPr lang="en-US" sz="1000" dirty="0">
                <a:solidFill>
                  <a:schemeClr val="tx1"/>
                </a:solidFill>
              </a:rPr>
              <a:t>https://</a:t>
            </a:r>
            <a:r>
              <a:rPr lang="en-US" sz="1000" dirty="0" err="1">
                <a:solidFill>
                  <a:schemeClr val="tx1"/>
                </a:solidFill>
              </a:rPr>
              <a:t>affecttheverb.com</a:t>
            </a:r>
            <a:r>
              <a:rPr lang="en-US" sz="1000" dirty="0">
                <a:solidFill>
                  <a:schemeClr val="tx1"/>
                </a:solidFill>
              </a:rPr>
              <a:t>/gallery/</a:t>
            </a:r>
            <a:r>
              <a:rPr lang="en-US" sz="1000" dirty="0" err="1">
                <a:solidFill>
                  <a:schemeClr val="tx1"/>
                </a:solidFill>
              </a:rPr>
              <a:t>disabledandhere</a:t>
            </a:r>
            <a:r>
              <a:rPr lang="en-US" sz="1000" dirty="0">
                <a:solidFill>
                  <a:schemeClr val="tx1"/>
                </a:solidFill>
              </a:rPr>
              <a:t>/</a:t>
            </a:r>
            <a:r>
              <a:rPr lang="en-US" sz="1000" dirty="0" err="1">
                <a:solidFill>
                  <a:schemeClr val="tx1"/>
                </a:solidFill>
              </a:rPr>
              <a:t>filtermasknotebook</a:t>
            </a:r>
            <a:r>
              <a:rPr lang="en-US" sz="1000" dirty="0">
                <a:solidFill>
                  <a:schemeClr val="tx1"/>
                </a:solidFill>
              </a:rPr>
              <a: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69349828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F54EE9C-27D0-7541-A650-84E90CF308B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8337628" y="11543702"/>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132736" y="11618951"/>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65058" r="3"/>
          <a:stretch/>
        </p:blipFill>
        <p:spPr>
          <a:xfrm>
            <a:off x="6866856" y="10623669"/>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5368064" y="12682861"/>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326668" y="917542"/>
            <a:ext cx="15730664" cy="142575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tx1"/>
                </a:solidFill>
                <a:latin typeface="Tw Cen MT" panose="020B0602020104020603" pitchFamily="34" charset="77"/>
              </a:rPr>
              <a:t>One Year Failure Rates</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8077200" y="2394702"/>
              <a:ext cx="8229600" cy="42468"/>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7918433" y="2237321"/>
                <a:ext cx="8546414" cy="356874"/>
              </a:xfrm>
              <a:prstGeom prst="rect">
                <a:avLst/>
              </a:prstGeom>
            </p:spPr>
          </p:pic>
        </mc:Fallback>
      </mc:AlternateContent>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499315" y="10681497"/>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1697812" y="5868625"/>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2091543" y="1737474"/>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28</a:t>
            </a:fld>
            <a:endParaRPr lang="en-US" dirty="0"/>
          </a:p>
        </p:txBody>
      </p:sp>
      <p:graphicFrame>
        <p:nvGraphicFramePr>
          <p:cNvPr id="39" name="Google Shape;110;p9">
            <a:extLst>
              <a:ext uri="{FF2B5EF4-FFF2-40B4-BE49-F238E27FC236}">
                <a16:creationId xmlns:a16="http://schemas.microsoft.com/office/drawing/2014/main" id="{23BF2BBA-2243-1D4E-B47D-B1A476FAB387}"/>
              </a:ext>
            </a:extLst>
          </p:cNvPr>
          <p:cNvGraphicFramePr/>
          <p:nvPr>
            <p:extLst>
              <p:ext uri="{D42A27DB-BD31-4B8C-83A1-F6EECF244321}">
                <p14:modId xmlns:p14="http://schemas.microsoft.com/office/powerpoint/2010/main" val="3797944867"/>
              </p:ext>
            </p:extLst>
          </p:nvPr>
        </p:nvGraphicFramePr>
        <p:xfrm>
          <a:off x="5460650" y="3297720"/>
          <a:ext cx="13462700" cy="9384130"/>
        </p:xfrm>
        <a:graphic>
          <a:graphicData uri="http://schemas.openxmlformats.org/drawingml/2006/table">
            <a:tbl>
              <a:tblPr firstRow="1" bandRow="1">
                <a:tableStyleId>{9DCAF9ED-07DC-4A11-8D7F-57B35C25682E}</a:tableStyleId>
              </a:tblPr>
              <a:tblGrid>
                <a:gridCol w="3785900">
                  <a:extLst>
                    <a:ext uri="{9D8B030D-6E8A-4147-A177-3AD203B41FA5}">
                      <a16:colId xmlns:a16="http://schemas.microsoft.com/office/drawing/2014/main" val="20000"/>
                    </a:ext>
                  </a:extLst>
                </a:gridCol>
                <a:gridCol w="5693500">
                  <a:extLst>
                    <a:ext uri="{9D8B030D-6E8A-4147-A177-3AD203B41FA5}">
                      <a16:colId xmlns:a16="http://schemas.microsoft.com/office/drawing/2014/main" val="20001"/>
                    </a:ext>
                  </a:extLst>
                </a:gridCol>
                <a:gridCol w="3983300">
                  <a:extLst>
                    <a:ext uri="{9D8B030D-6E8A-4147-A177-3AD203B41FA5}">
                      <a16:colId xmlns:a16="http://schemas.microsoft.com/office/drawing/2014/main" val="20002"/>
                    </a:ext>
                  </a:extLst>
                </a:gridCol>
              </a:tblGrid>
              <a:tr h="1334750">
                <a:tc>
                  <a:txBody>
                    <a:bodyPr/>
                    <a:lstStyle/>
                    <a:p>
                      <a:pPr marL="0" marR="0" lvl="0" indent="0" algn="ctr" rtl="0">
                        <a:lnSpc>
                          <a:spcPct val="100000"/>
                        </a:lnSpc>
                        <a:spcBef>
                          <a:spcPts val="0"/>
                        </a:spcBef>
                        <a:spcAft>
                          <a:spcPts val="0"/>
                        </a:spcAft>
                        <a:buClr>
                          <a:srgbClr val="FFFFFF"/>
                        </a:buClr>
                        <a:buSzPts val="1800"/>
                        <a:buFont typeface="Helvetica Neue"/>
                        <a:buNone/>
                      </a:pPr>
                      <a:r>
                        <a:rPr lang="en-US" sz="3600" b="1" u="none" strike="noStrike" cap="none" dirty="0">
                          <a:solidFill>
                            <a:srgbClr val="FFFFFF"/>
                          </a:solidFill>
                        </a:rPr>
                        <a:t>Effectiveness</a:t>
                      </a:r>
                      <a:endParaRPr sz="4000"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ts val="1800"/>
                        <a:buFont typeface="Helvetica Neue"/>
                        <a:buNone/>
                      </a:pPr>
                      <a:r>
                        <a:rPr lang="en-US" sz="3600" b="1" u="none" strike="noStrike" cap="none" dirty="0">
                          <a:solidFill>
                            <a:srgbClr val="FFFFFF"/>
                          </a:solidFill>
                        </a:rPr>
                        <a:t>Contraceptive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ts val="1800"/>
                        <a:buFont typeface="Helvetica Neue"/>
                        <a:buNone/>
                      </a:pPr>
                      <a:r>
                        <a:rPr lang="en-US" sz="3600" b="1" u="none" strike="noStrike" cap="none" dirty="0">
                          <a:solidFill>
                            <a:srgbClr val="FFFFFF"/>
                          </a:solidFill>
                        </a:rPr>
                        <a:t>Typical-use pregnancy rate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Ineffective</a:t>
                      </a:r>
                      <a:endParaRPr sz="4000"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Chance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85%</a:t>
                      </a:r>
                      <a:endParaRPr sz="400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Less effective</a:t>
                      </a:r>
                      <a:endParaRPr sz="400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Condoms</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14%</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More effective</a:t>
                      </a:r>
                      <a:endParaRPr sz="400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Pill/patch/Ring</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8%</a:t>
                      </a:r>
                      <a:endParaRPr sz="400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Highly effective</a:t>
                      </a:r>
                      <a:endParaRPr sz="400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IUDs</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0.8 – 2%</a:t>
                      </a:r>
                      <a:endParaRPr sz="400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128200">
                <a:tc>
                  <a:txBody>
                    <a:bodyPr/>
                    <a:lstStyle/>
                    <a:p>
                      <a:pPr marL="0" marR="0" lvl="0" indent="0" algn="ctr" rtl="0">
                        <a:lnSpc>
                          <a:spcPct val="100000"/>
                        </a:lnSpc>
                        <a:spcBef>
                          <a:spcPts val="0"/>
                        </a:spcBef>
                        <a:spcAft>
                          <a:spcPts val="0"/>
                        </a:spcAft>
                        <a:buClr>
                          <a:schemeClr val="dk1"/>
                        </a:buClr>
                        <a:buSzPts val="1800"/>
                        <a:buFont typeface="Helvetica Neue"/>
                        <a:buNone/>
                      </a:pPr>
                      <a:endParaRPr sz="3600" u="none" strike="noStrike" cap="none"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Injectable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0.1 – 0.3%</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128200">
                <a:tc>
                  <a:txBody>
                    <a:bodyPr/>
                    <a:lstStyle/>
                    <a:p>
                      <a:pPr marL="0" marR="0" lvl="0" indent="0" algn="ctr" rtl="0">
                        <a:lnSpc>
                          <a:spcPct val="100000"/>
                        </a:lnSpc>
                        <a:spcBef>
                          <a:spcPts val="0"/>
                        </a:spcBef>
                        <a:spcAft>
                          <a:spcPts val="0"/>
                        </a:spcAft>
                        <a:buClr>
                          <a:schemeClr val="dk1"/>
                        </a:buClr>
                        <a:buSzPts val="1800"/>
                        <a:buFont typeface="Helvetica Neue"/>
                        <a:buNone/>
                      </a:pPr>
                      <a:endParaRPr sz="3600" u="none" strike="noStrike" cap="none"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Implant</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0.1 – 0.3%</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280180">
                <a:tc>
                  <a:txBody>
                    <a:bodyPr/>
                    <a:lstStyle/>
                    <a:p>
                      <a:pPr marL="0" marR="0" lvl="0" indent="0" algn="ctr" rtl="0">
                        <a:lnSpc>
                          <a:spcPct val="100000"/>
                        </a:lnSpc>
                        <a:spcBef>
                          <a:spcPts val="0"/>
                        </a:spcBef>
                        <a:spcAft>
                          <a:spcPts val="0"/>
                        </a:spcAft>
                        <a:buClr>
                          <a:schemeClr val="dk1"/>
                        </a:buClr>
                        <a:buSzPts val="1800"/>
                        <a:buFont typeface="Helvetica Neue"/>
                        <a:buNone/>
                      </a:pPr>
                      <a:endParaRPr sz="3600" u="none" strike="noStrike" cap="none"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Sterilization</a:t>
                      </a:r>
                      <a:br>
                        <a:rPr lang="en-US" sz="3600" u="none" strike="noStrike" cap="none" dirty="0">
                          <a:solidFill>
                            <a:srgbClr val="44697D"/>
                          </a:solidFill>
                        </a:rPr>
                      </a:br>
                      <a:r>
                        <a:rPr lang="en-US" sz="3600" u="none" strike="noStrike" cap="none" dirty="0">
                          <a:solidFill>
                            <a:srgbClr val="395B6F"/>
                          </a:solidFill>
                        </a:rPr>
                        <a:t>(</a:t>
                      </a:r>
                      <a:r>
                        <a:rPr lang="en-US" sz="3600" dirty="0">
                          <a:solidFill>
                            <a:srgbClr val="395B6F"/>
                          </a:solidFill>
                        </a:rPr>
                        <a:t>tubal methods, vasectomy</a:t>
                      </a:r>
                      <a:r>
                        <a:rPr lang="en-US" sz="3600" u="none" strike="noStrike" cap="none" dirty="0">
                          <a:solidFill>
                            <a:srgbClr val="395B6F"/>
                          </a:solidFill>
                        </a:rPr>
                        <a:t>)</a:t>
                      </a:r>
                      <a:endParaRPr sz="4000" dirty="0">
                        <a:solidFill>
                          <a:srgbClr val="395B6F"/>
                        </a:solidFill>
                      </a:endParaRPr>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0.1 – 0.3%</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42" name="Picture 41">
            <a:extLst>
              <a:ext uri="{FF2B5EF4-FFF2-40B4-BE49-F238E27FC236}">
                <a16:creationId xmlns:a16="http://schemas.microsoft.com/office/drawing/2014/main" id="{0D9A706E-BF0D-8741-B3C9-113D42A9840D}"/>
              </a:ext>
            </a:extLst>
          </p:cNvPr>
          <p:cNvPicPr>
            <a:picLocks noChangeAspect="1"/>
          </p:cNvPicPr>
          <p:nvPr/>
        </p:nvPicPr>
        <p:blipFill rotWithShape="1">
          <a:blip r:embed="rId6"/>
          <a:srcRect b="35872"/>
          <a:stretch/>
        </p:blipFill>
        <p:spPr>
          <a:xfrm>
            <a:off x="14721274" y="2801384"/>
            <a:ext cx="4572000" cy="7394986"/>
          </a:xfrm>
          <a:prstGeom prst="rect">
            <a:avLst/>
          </a:prstGeom>
        </p:spPr>
      </p:pic>
      <p:pic>
        <p:nvPicPr>
          <p:cNvPr id="43" name="Picture 42">
            <a:extLst>
              <a:ext uri="{FF2B5EF4-FFF2-40B4-BE49-F238E27FC236}">
                <a16:creationId xmlns:a16="http://schemas.microsoft.com/office/drawing/2014/main" id="{E3FA5163-F1FE-CE4C-8206-7F4419267A07}"/>
              </a:ext>
            </a:extLst>
          </p:cNvPr>
          <p:cNvPicPr>
            <a:picLocks noChangeAspect="1"/>
          </p:cNvPicPr>
          <p:nvPr/>
        </p:nvPicPr>
        <p:blipFill rotWithShape="1">
          <a:blip r:embed="rId6"/>
          <a:srcRect b="36252"/>
          <a:stretch/>
        </p:blipFill>
        <p:spPr>
          <a:xfrm rot="10800000">
            <a:off x="14755746" y="9173212"/>
            <a:ext cx="4572000" cy="3646054"/>
          </a:xfrm>
          <a:prstGeom prst="rect">
            <a:avLst/>
          </a:prstGeom>
        </p:spPr>
      </p:pic>
      <p:sp>
        <p:nvSpPr>
          <p:cNvPr id="46" name="TextBox 45">
            <a:extLst>
              <a:ext uri="{FF2B5EF4-FFF2-40B4-BE49-F238E27FC236}">
                <a16:creationId xmlns:a16="http://schemas.microsoft.com/office/drawing/2014/main" id="{C6A35246-C85F-6E4A-BACC-9FF8050DA550}"/>
              </a:ext>
            </a:extLst>
          </p:cNvPr>
          <p:cNvSpPr txBox="1"/>
          <p:nvPr/>
        </p:nvSpPr>
        <p:spPr>
          <a:xfrm>
            <a:off x="17165660" y="13181329"/>
            <a:ext cx="7164139" cy="6155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err="1">
                <a:solidFill>
                  <a:schemeClr val="tx1"/>
                </a:solidFill>
                <a:sym typeface="Calibri"/>
              </a:rPr>
              <a:t>Sonfield</a:t>
            </a:r>
            <a:r>
              <a:rPr lang="en-US" sz="1000" dirty="0">
                <a:solidFill>
                  <a:schemeClr val="tx1"/>
                </a:solidFill>
                <a:sym typeface="Calibri"/>
              </a:rPr>
              <a:t> A, </a:t>
            </a:r>
            <a:r>
              <a:rPr lang="en-US" sz="1000" dirty="0" err="1">
                <a:solidFill>
                  <a:schemeClr val="tx1"/>
                </a:solidFill>
                <a:sym typeface="Calibri"/>
              </a:rPr>
              <a:t>Hasstedt</a:t>
            </a:r>
            <a:r>
              <a:rPr lang="en-US" sz="1000" dirty="0">
                <a:solidFill>
                  <a:schemeClr val="tx1"/>
                </a:solidFill>
                <a:sym typeface="Calibri"/>
              </a:rPr>
              <a:t> K and Gold RB, </a:t>
            </a:r>
            <a:r>
              <a:rPr lang="en-US" sz="1000" i="1" u="sng" dirty="0">
                <a:solidFill>
                  <a:schemeClr val="tx1"/>
                </a:solidFill>
                <a:sym typeface="Calibri"/>
                <a:hlinkClick r:id="rId7">
                  <a:extLst>
                    <a:ext uri="{A12FA001-AC4F-418D-AE19-62706E023703}">
                      <ahyp:hlinkClr xmlns:ahyp="http://schemas.microsoft.com/office/drawing/2018/hyperlinkcolor" val="tx"/>
                    </a:ext>
                  </a:extLst>
                </a:hlinkClick>
              </a:rPr>
              <a:t>Moving Forward: Family Planning in the Era of Health Reform</a:t>
            </a:r>
            <a:r>
              <a:rPr lang="en-US" sz="1000" dirty="0">
                <a:solidFill>
                  <a:schemeClr val="tx1"/>
                </a:solidFill>
                <a:sym typeface="Calibri"/>
              </a:rPr>
              <a:t>, New York: Guttmacher Institute, 2014.</a:t>
            </a:r>
            <a:endParaRPr lang="en-US" sz="1000" dirty="0">
              <a:solidFill>
                <a:schemeClr val="tx1"/>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83483027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DF85C0-56C9-F64E-AAB3-A38EB80B81F8}"/>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t="-1" r="49722" b="5209"/>
          <a:stretch/>
        </p:blipFill>
        <p:spPr>
          <a:xfrm flipH="1">
            <a:off x="0" y="-537849"/>
            <a:ext cx="5448241" cy="9899563"/>
          </a:xfrm>
          <a:prstGeom prst="rect">
            <a:avLst/>
          </a:prstGeom>
        </p:spPr>
      </p:pic>
      <p:pic>
        <p:nvPicPr>
          <p:cNvPr id="13" name="Picture 12">
            <a:extLst>
              <a:ext uri="{FF2B5EF4-FFF2-40B4-BE49-F238E27FC236}">
                <a16:creationId xmlns:a16="http://schemas.microsoft.com/office/drawing/2014/main" id="{FCC7E60B-099E-444B-8BE7-1219F6EAFE27}"/>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49722" b="49304"/>
          <a:stretch/>
        </p:blipFill>
        <p:spPr>
          <a:xfrm>
            <a:off x="16067315" y="5689601"/>
            <a:ext cx="8534400" cy="8293416"/>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551" name="Title 4"/>
          <p:cNvSpPr txBox="1">
            <a:spLocks noGrp="1"/>
          </p:cNvSpPr>
          <p:nvPr>
            <p:ph type="title"/>
          </p:nvPr>
        </p:nvSpPr>
        <p:spPr>
          <a:xfrm>
            <a:off x="13781899" y="4172859"/>
            <a:ext cx="5690181" cy="2685141"/>
          </a:xfrm>
          <a:prstGeom prst="rect">
            <a:avLst/>
          </a:prstGeom>
        </p:spPr>
        <p:txBody>
          <a:bodyPr>
            <a:normAutofit/>
          </a:bodyPr>
          <a:lstStyle/>
          <a:p>
            <a:r>
              <a:rPr lang="en-US" b="0" dirty="0"/>
              <a:t>Progestin-Only Injection</a:t>
            </a:r>
          </a:p>
        </p:txBody>
      </p:sp>
      <p:pic>
        <p:nvPicPr>
          <p:cNvPr id="7" name="Picture 6">
            <a:extLst>
              <a:ext uri="{FF2B5EF4-FFF2-40B4-BE49-F238E27FC236}">
                <a16:creationId xmlns:a16="http://schemas.microsoft.com/office/drawing/2014/main" id="{0DE3FA9F-73B3-854A-B3B6-ACFB5B4C61DC}"/>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t="-1" r="49722" b="5209"/>
          <a:stretch/>
        </p:blipFill>
        <p:spPr>
          <a:xfrm rot="16200000" flipH="1">
            <a:off x="6839805" y="6178431"/>
            <a:ext cx="5448241" cy="9899563"/>
          </a:xfrm>
          <a:prstGeom prst="rect">
            <a:avLst/>
          </a:prstGeom>
        </p:spPr>
      </p:pic>
      <p:pic>
        <p:nvPicPr>
          <p:cNvPr id="10" name="Picture Placeholder 8">
            <a:extLst>
              <a:ext uri="{FF2B5EF4-FFF2-40B4-BE49-F238E27FC236}">
                <a16:creationId xmlns:a16="http://schemas.microsoft.com/office/drawing/2014/main" id="{B6E4E5E8-AF75-C54B-BC89-701D0EB973E6}"/>
              </a:ext>
            </a:extLst>
          </p:cNvPr>
          <p:cNvPicPr>
            <a:picLocks noGrp="1" noChangeAspect="1"/>
          </p:cNvPicPr>
          <p:nvPr>
            <p:ph type="pic" idx="13"/>
          </p:nvPr>
        </p:nvPicPr>
        <p:blipFill rotWithShape="1">
          <a:blip r:embed="rId4">
            <a:extLst>
              <a:ext uri="{28A0092B-C50C-407E-A947-70E740481C1C}">
                <a14:useLocalDpi xmlns:a14="http://schemas.microsoft.com/office/drawing/2010/main" val="0"/>
              </a:ext>
            </a:extLst>
          </a:blip>
          <a:srcRect t="2483" b="3106"/>
          <a:stretch/>
        </p:blipFill>
        <p:spPr>
          <a:xfrm>
            <a:off x="1072099" y="858210"/>
            <a:ext cx="12709800" cy="11999580"/>
          </a:xfrm>
        </p:spPr>
      </p:pic>
      <p:sp>
        <p:nvSpPr>
          <p:cNvPr id="9" name="TextBox 8">
            <a:extLst>
              <a:ext uri="{FF2B5EF4-FFF2-40B4-BE49-F238E27FC236}">
                <a16:creationId xmlns:a16="http://schemas.microsoft.com/office/drawing/2014/main" id="{8C31A4FF-9A90-D44C-A5E4-D1CCEB02AC1A}"/>
              </a:ext>
            </a:extLst>
          </p:cNvPr>
          <p:cNvSpPr txBox="1"/>
          <p:nvPr/>
        </p:nvSpPr>
        <p:spPr>
          <a:xfrm>
            <a:off x="22963713" y="13273512"/>
            <a:ext cx="1383710"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2"/>
                </a:solidFill>
                <a:effectLst/>
                <a:uFillTx/>
                <a:latin typeface="+mj-lt"/>
                <a:ea typeface="+mj-ea"/>
                <a:cs typeface="+mj-cs"/>
                <a:sym typeface="Helvetica"/>
              </a:rPr>
              <a:t>Image: RHAP</a:t>
            </a:r>
          </a:p>
        </p:txBody>
      </p:sp>
      <p:sp>
        <p:nvSpPr>
          <p:cNvPr id="11" name="TextBox 10">
            <a:extLst>
              <a:ext uri="{FF2B5EF4-FFF2-40B4-BE49-F238E27FC236}">
                <a16:creationId xmlns:a16="http://schemas.microsoft.com/office/drawing/2014/main" id="{2A8ACBC3-D9FB-EC43-97BC-CFA6EEAC82B2}"/>
              </a:ext>
            </a:extLst>
          </p:cNvPr>
          <p:cNvSpPr txBox="1"/>
          <p:nvPr/>
        </p:nvSpPr>
        <p:spPr>
          <a:xfrm>
            <a:off x="23116113" y="13425912"/>
            <a:ext cx="1383710"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2"/>
                </a:solidFill>
                <a:effectLst/>
                <a:uFillTx/>
                <a:latin typeface="+mj-lt"/>
                <a:ea typeface="+mj-ea"/>
                <a:cs typeface="+mj-cs"/>
                <a:sym typeface="Helvetica"/>
              </a:rPr>
              <a:t>Image: RHAP</a:t>
            </a:r>
          </a:p>
        </p:txBody>
      </p:sp>
    </p:spTree>
    <p:extLst>
      <p:ext uri="{BB962C8B-B14F-4D97-AF65-F5344CB8AC3E}">
        <p14:creationId xmlns:p14="http://schemas.microsoft.com/office/powerpoint/2010/main" val="266173061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ea3e42227b_0_0"/>
          <p:cNvSpPr txBox="1">
            <a:spLocks noGrp="1"/>
          </p:cNvSpPr>
          <p:nvPr>
            <p:ph type="title"/>
          </p:nvPr>
        </p:nvSpPr>
        <p:spPr>
          <a:xfrm>
            <a:off x="3962400" y="584200"/>
            <a:ext cx="16459200" cy="1981200"/>
          </a:xfrm>
          <a:prstGeom prst="rect">
            <a:avLst/>
          </a:prstGeom>
        </p:spPr>
        <p:txBody>
          <a:bodyPr spcFirstLastPara="1" wrap="square" lIns="91400" tIns="91400" rIns="91400" bIns="91400" anchor="ctr" anchorCtr="0">
            <a:normAutofit fontScale="90000"/>
          </a:bodyPr>
          <a:lstStyle/>
          <a:p>
            <a:pPr algn="ctr"/>
            <a:r>
              <a:rPr lang="en-US" dirty="0"/>
              <a:t>Legacy of Puerto Rican Birth Control Trials</a:t>
            </a:r>
            <a:endParaRPr dirty="0"/>
          </a:p>
        </p:txBody>
      </p:sp>
      <p:pic>
        <p:nvPicPr>
          <p:cNvPr id="107" name="Google Shape;107;gea3e42227b_0_0"/>
          <p:cNvPicPr preferRelativeResize="0"/>
          <p:nvPr/>
        </p:nvPicPr>
        <p:blipFill>
          <a:blip r:embed="rId3">
            <a:alphaModFix/>
          </a:blip>
          <a:stretch>
            <a:fillRect/>
          </a:stretch>
        </p:blipFill>
        <p:spPr>
          <a:xfrm>
            <a:off x="4539524" y="3333854"/>
            <a:ext cx="15304952" cy="8589500"/>
          </a:xfrm>
          <a:prstGeom prst="rect">
            <a:avLst/>
          </a:prstGeom>
          <a:noFill/>
          <a:ln>
            <a:noFill/>
          </a:ln>
        </p:spPr>
      </p:pic>
      <p:sp>
        <p:nvSpPr>
          <p:cNvPr id="2" name="TextBox 1">
            <a:extLst>
              <a:ext uri="{FF2B5EF4-FFF2-40B4-BE49-F238E27FC236}">
                <a16:creationId xmlns:a16="http://schemas.microsoft.com/office/drawing/2014/main" id="{403BB204-C306-CB45-8B62-5F21D16F59D1}"/>
              </a:ext>
            </a:extLst>
          </p:cNvPr>
          <p:cNvSpPr txBox="1"/>
          <p:nvPr/>
        </p:nvSpPr>
        <p:spPr>
          <a:xfrm>
            <a:off x="17869077" y="13245258"/>
            <a:ext cx="6514923"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t>The teaching of birth control methods in Puerto Rico, 1960.  (Credit: Hank Walker/The LIFE Picture Collection/Getty Images)</a:t>
            </a:r>
            <a:endParaRPr kumimoji="0" lang="en-US" sz="1000" b="0" i="0" u="none" strike="noStrike" cap="none" spc="0" normalizeH="0" baseline="0" dirty="0">
              <a:ln>
                <a:noFill/>
              </a:ln>
              <a:solidFill>
                <a:srgbClr val="FFFFFF"/>
              </a:solidFill>
              <a:effectLst/>
              <a:uFillTx/>
              <a:latin typeface="+mj-lt"/>
              <a:ea typeface="+mj-ea"/>
              <a:cs typeface="+mj-cs"/>
              <a:sym typeface="Helvetica"/>
            </a:endParaRPr>
          </a:p>
        </p:txBody>
      </p:sp>
      <p:sp>
        <p:nvSpPr>
          <p:cNvPr id="6" name="Rectangle 7">
            <a:extLst>
              <a:ext uri="{FF2B5EF4-FFF2-40B4-BE49-F238E27FC236}">
                <a16:creationId xmlns:a16="http://schemas.microsoft.com/office/drawing/2014/main" id="{715AA587-12E4-3F48-B9D2-FB9EA3AFBC47}"/>
              </a:ext>
            </a:extLst>
          </p:cNvPr>
          <p:cNvSpPr txBox="1">
            <a:spLocks/>
          </p:cNvSpPr>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514BDC-D173-974E-A390-2404B013BA1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t="-1" r="49722" b="5209"/>
          <a:stretch/>
        </p:blipFill>
        <p:spPr>
          <a:xfrm rot="5400000" flipH="1">
            <a:off x="13595380" y="-2289889"/>
            <a:ext cx="5448241" cy="9899563"/>
          </a:xfrm>
          <a:prstGeom prst="rect">
            <a:avLst/>
          </a:prstGeom>
        </p:spPr>
      </p:pic>
      <p:pic>
        <p:nvPicPr>
          <p:cNvPr id="8" name="Picture 7">
            <a:extLst>
              <a:ext uri="{FF2B5EF4-FFF2-40B4-BE49-F238E27FC236}">
                <a16:creationId xmlns:a16="http://schemas.microsoft.com/office/drawing/2014/main" id="{AA8553AD-79F5-FF41-A985-256404EB9497}"/>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t="-1" r="49722" b="5209"/>
          <a:stretch/>
        </p:blipFill>
        <p:spPr>
          <a:xfrm flipH="1">
            <a:off x="-29497" y="2382331"/>
            <a:ext cx="5448241" cy="9899563"/>
          </a:xfrm>
          <a:prstGeom prst="rect">
            <a:avLst/>
          </a:prstGeom>
        </p:spPr>
      </p:pic>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198735" y="3708350"/>
            <a:ext cx="10664380" cy="1318012"/>
          </a:xfrm>
          <a:prstGeom prst="rect">
            <a:avLst/>
          </a:prstGeom>
        </p:spPr>
        <p:txBody>
          <a:bodyPr anchor="t">
            <a:noAutofit/>
          </a:bodyPr>
          <a:lstStyle/>
          <a:p>
            <a:pPr>
              <a:lnSpc>
                <a:spcPts val="12500"/>
              </a:lnSpc>
            </a:pPr>
            <a:r>
              <a:rPr lang="en-US" sz="8800" b="0" dirty="0"/>
              <a:t>Depo and Bone Density</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198735" y="560545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3039965" y="544706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3198735" y="6325984"/>
            <a:ext cx="11646947" cy="310445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hangingPunct="1">
              <a:buClr>
                <a:schemeClr val="accent4"/>
              </a:buClr>
              <a:buNone/>
            </a:pPr>
            <a:r>
              <a:rPr lang="en-US" sz="5400" b="0" dirty="0">
                <a:solidFill>
                  <a:schemeClr val="accent1"/>
                </a:solidFill>
              </a:rPr>
              <a:t>What are the real risks for teens?</a:t>
            </a:r>
          </a:p>
          <a:p>
            <a:pPr lvl="1" hangingPunct="1">
              <a:buClr>
                <a:schemeClr val="accent4"/>
              </a:buClr>
            </a:pPr>
            <a:r>
              <a:rPr lang="en-US" sz="5400" b="0" dirty="0">
                <a:solidFill>
                  <a:schemeClr val="tx1"/>
                </a:solidFill>
              </a:rPr>
              <a:t>Exercise and diet have a big impact on bone density.</a:t>
            </a:r>
          </a:p>
          <a:p>
            <a:pPr lvl="1" hangingPunct="1">
              <a:buClr>
                <a:schemeClr val="accent4"/>
              </a:buClr>
            </a:pPr>
            <a:endParaRPr lang="en-US" sz="5400" b="0" dirty="0">
              <a:solidFill>
                <a:schemeClr val="tx1"/>
              </a:solidFill>
            </a:endParaRPr>
          </a:p>
          <a:p>
            <a:pPr lvl="1" hangingPunct="1">
              <a:buClr>
                <a:schemeClr val="accent4"/>
              </a:buClr>
            </a:pPr>
            <a:endParaRPr lang="en-US" sz="5400" b="0" dirty="0">
              <a:solidFill>
                <a:schemeClr val="bg2"/>
              </a:solidFill>
            </a:endParaRPr>
          </a:p>
          <a:p>
            <a:pPr marL="457200" lvl="1" indent="0" hangingPunct="1">
              <a:buClr>
                <a:schemeClr val="accent4"/>
              </a:buClr>
              <a:buNone/>
            </a:pPr>
            <a:endParaRPr lang="en-US" sz="5400" b="0" dirty="0">
              <a:solidFill>
                <a:schemeClr val="tx1"/>
              </a:solidFill>
            </a:endParaRPr>
          </a:p>
          <a:p>
            <a:pPr marL="457200" lvl="1" indent="0" hangingPunct="1">
              <a:buClr>
                <a:schemeClr val="accent4"/>
              </a:buClr>
              <a:buNone/>
            </a:pPr>
            <a:endParaRPr lang="en-US" sz="5400" b="0" dirty="0">
              <a:solidFill>
                <a:schemeClr val="bg2"/>
              </a:solidFill>
            </a:endParaRPr>
          </a:p>
        </p:txBody>
      </p:sp>
      <p:pic>
        <p:nvPicPr>
          <p:cNvPr id="10" name="Picture Placeholder 9">
            <a:extLst>
              <a:ext uri="{FF2B5EF4-FFF2-40B4-BE49-F238E27FC236}">
                <a16:creationId xmlns:a16="http://schemas.microsoft.com/office/drawing/2014/main" id="{7CE24747-29F5-B145-B335-040EBC00571B}"/>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24029" r="-24029"/>
          <a:stretch/>
        </p:blipFill>
        <p:spPr/>
      </p:pic>
      <p:sp>
        <p:nvSpPr>
          <p:cNvPr id="7" name="Rectangle 7">
            <a:extLst>
              <a:ext uri="{FF2B5EF4-FFF2-40B4-BE49-F238E27FC236}">
                <a16:creationId xmlns:a16="http://schemas.microsoft.com/office/drawing/2014/main" id="{AF9751DB-C0E1-CB47-B63D-41583921B221}"/>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30</a:t>
            </a:fld>
            <a:endParaRPr lang="en-US" dirty="0"/>
          </a:p>
        </p:txBody>
      </p:sp>
      <p:sp>
        <p:nvSpPr>
          <p:cNvPr id="3" name="TextBox 2">
            <a:extLst>
              <a:ext uri="{FF2B5EF4-FFF2-40B4-BE49-F238E27FC236}">
                <a16:creationId xmlns:a16="http://schemas.microsoft.com/office/drawing/2014/main" id="{0758C5AF-71B5-6C4E-8020-0C5C22B4343F}"/>
              </a:ext>
            </a:extLst>
          </p:cNvPr>
          <p:cNvSpPr txBox="1"/>
          <p:nvPr/>
        </p:nvSpPr>
        <p:spPr>
          <a:xfrm>
            <a:off x="4179967" y="8962896"/>
            <a:ext cx="7363971" cy="1292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1800" dirty="0">
                <a:solidFill>
                  <a:schemeClr val="tx1"/>
                </a:solidFill>
                <a:latin typeface="Arial"/>
                <a:ea typeface="Arial"/>
                <a:cs typeface="Arial"/>
                <a:sym typeface="Arial"/>
              </a:rPr>
              <a:t>Centers for Disease Control and Prevention. U.S. Selected Practice Recommendations for Contraceptive Use, 2013. MMWR 2013;62. http://</a:t>
            </a:r>
            <a:r>
              <a:rPr lang="en-US" sz="1800" dirty="0" err="1">
                <a:solidFill>
                  <a:schemeClr val="tx1"/>
                </a:solidFill>
                <a:latin typeface="Arial"/>
                <a:ea typeface="Arial"/>
                <a:cs typeface="Arial"/>
                <a:sym typeface="Arial"/>
              </a:rPr>
              <a:t>www.cdc.gov</a:t>
            </a:r>
            <a:r>
              <a:rPr lang="en-US" sz="1800" dirty="0">
                <a:solidFill>
                  <a:schemeClr val="tx1"/>
                </a:solidFill>
                <a:latin typeface="Arial"/>
                <a:ea typeface="Arial"/>
                <a:cs typeface="Arial"/>
                <a:sym typeface="Arial"/>
              </a:rPr>
              <a:t>/</a:t>
            </a:r>
            <a:r>
              <a:rPr lang="en-US" sz="1800" dirty="0" err="1">
                <a:solidFill>
                  <a:schemeClr val="tx1"/>
                </a:solidFill>
                <a:latin typeface="Arial"/>
                <a:ea typeface="Arial"/>
                <a:cs typeface="Arial"/>
                <a:sym typeface="Arial"/>
              </a:rPr>
              <a:t>mmwr</a:t>
            </a:r>
            <a:r>
              <a:rPr lang="en-US" sz="1800" dirty="0">
                <a:solidFill>
                  <a:schemeClr val="tx1"/>
                </a:solidFill>
                <a:latin typeface="Arial"/>
                <a:ea typeface="Arial"/>
                <a:cs typeface="Arial"/>
                <a:sym typeface="Arial"/>
              </a:rPr>
              <a:t>/pdf/</a:t>
            </a:r>
            <a:r>
              <a:rPr lang="en-US" sz="1800" dirty="0" err="1">
                <a:solidFill>
                  <a:schemeClr val="tx1"/>
                </a:solidFill>
                <a:latin typeface="Arial"/>
                <a:ea typeface="Arial"/>
                <a:cs typeface="Arial"/>
                <a:sym typeface="Arial"/>
              </a:rPr>
              <a:t>rr</a:t>
            </a:r>
            <a:r>
              <a:rPr lang="en-US" sz="1800" dirty="0">
                <a:solidFill>
                  <a:schemeClr val="tx1"/>
                </a:solidFill>
                <a:latin typeface="Arial"/>
                <a:ea typeface="Arial"/>
                <a:cs typeface="Arial"/>
                <a:sym typeface="Arial"/>
              </a:rPr>
              <a:t>/rr62e0614.pdf. June 14, 2013. </a:t>
            </a:r>
            <a:endParaRPr lang="en-US" sz="1800" dirty="0">
              <a:solidFill>
                <a:schemeClr val="tx1"/>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FFFFFF"/>
              </a:solidFill>
              <a:effectLst/>
              <a:uFillTx/>
              <a:latin typeface="+mj-lt"/>
              <a:ea typeface="+mj-ea"/>
              <a:cs typeface="+mj-cs"/>
              <a:sym typeface="Helvetica"/>
            </a:endParaRPr>
          </a:p>
        </p:txBody>
      </p:sp>
      <p:sp>
        <p:nvSpPr>
          <p:cNvPr id="11" name="TextBox 10">
            <a:extLst>
              <a:ext uri="{FF2B5EF4-FFF2-40B4-BE49-F238E27FC236}">
                <a16:creationId xmlns:a16="http://schemas.microsoft.com/office/drawing/2014/main" id="{3A0DA003-F8DF-734C-BA64-0B98E80CFCE2}"/>
              </a:ext>
            </a:extLst>
          </p:cNvPr>
          <p:cNvSpPr txBox="1"/>
          <p:nvPr/>
        </p:nvSpPr>
        <p:spPr>
          <a:xfrm>
            <a:off x="23454232" y="13375979"/>
            <a:ext cx="89319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Images: RHAP</a:t>
            </a:r>
          </a:p>
        </p:txBody>
      </p:sp>
    </p:spTree>
    <p:extLst>
      <p:ext uri="{BB962C8B-B14F-4D97-AF65-F5344CB8AC3E}">
        <p14:creationId xmlns:p14="http://schemas.microsoft.com/office/powerpoint/2010/main" val="343910394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024645AE-00CA-804A-8EAB-276D17506044}"/>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5585344" y="9068214"/>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4005560" y="11201515"/>
            <a:ext cx="2167996" cy="2127820"/>
          </a:xfrm>
          <a:prstGeom prst="rect">
            <a:avLst/>
          </a:prstGeom>
        </p:spPr>
      </p:pic>
      <p:pic>
        <p:nvPicPr>
          <p:cNvPr id="26" name="Picture 25">
            <a:extLst>
              <a:ext uri="{FF2B5EF4-FFF2-40B4-BE49-F238E27FC236}">
                <a16:creationId xmlns:a16="http://schemas.microsoft.com/office/drawing/2014/main" id="{95C3241E-6B81-DD42-9AE4-56ABBA8D03BA}"/>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0" t="20181" r="3" b="50000"/>
          <a:stretch/>
        </p:blipFill>
        <p:spPr>
          <a:xfrm>
            <a:off x="13235982" y="13081500"/>
            <a:ext cx="2167996" cy="63450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8316618" y="117111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8316618" y="-344579"/>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7422332" y="252958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7673083" y="6056457"/>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840369" y="7577777"/>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4443172" y="1737984"/>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r="47522"/>
          <a:stretch/>
        </p:blipFill>
        <p:spPr>
          <a:xfrm>
            <a:off x="23236890" y="11074908"/>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50000" r="3"/>
          <a:stretch/>
        </p:blipFill>
        <p:spPr>
          <a:xfrm>
            <a:off x="1837564" y="-37341"/>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sp>
        <p:nvSpPr>
          <p:cNvPr id="30" name="Title 8">
            <a:extLst>
              <a:ext uri="{FF2B5EF4-FFF2-40B4-BE49-F238E27FC236}">
                <a16:creationId xmlns:a16="http://schemas.microsoft.com/office/drawing/2014/main" id="{6935549C-E107-7949-8C11-8CF99AF9AFCF}"/>
              </a:ext>
            </a:extLst>
          </p:cNvPr>
          <p:cNvSpPr txBox="1">
            <a:spLocks noGrp="1"/>
          </p:cNvSpPr>
          <p:nvPr>
            <p:ph type="title"/>
          </p:nvPr>
        </p:nvSpPr>
        <p:spPr>
          <a:xfrm>
            <a:off x="4793672" y="494614"/>
            <a:ext cx="14796656" cy="1275856"/>
          </a:xfrm>
          <a:prstGeom prst="rect">
            <a:avLst/>
          </a:prstGeom>
          <a:noFill/>
          <a:ln>
            <a:noFill/>
          </a:ln>
        </p:spPr>
        <p:txBody>
          <a:bodyPr>
            <a:noAutofit/>
          </a:bodyPr>
          <a:lstStyle/>
          <a:p>
            <a:r>
              <a:rPr lang="en-US" b="0" dirty="0"/>
              <a:t>Intrauterine Devices</a:t>
            </a:r>
          </a:p>
        </p:txBody>
      </p:sp>
      <p:pic>
        <p:nvPicPr>
          <p:cNvPr id="27" name="Picture 26">
            <a:extLst>
              <a:ext uri="{FF2B5EF4-FFF2-40B4-BE49-F238E27FC236}">
                <a16:creationId xmlns:a16="http://schemas.microsoft.com/office/drawing/2014/main" id="{573A5D10-DB76-F54D-B82A-E42DAD37AA12}"/>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3008365" y="4964919"/>
            <a:ext cx="2167996" cy="2127820"/>
          </a:xfrm>
          <a:prstGeom prst="rect">
            <a:avLst/>
          </a:prstGeom>
        </p:spPr>
      </p:pic>
      <p:pic>
        <p:nvPicPr>
          <p:cNvPr id="28" name="Picture 27">
            <a:extLst>
              <a:ext uri="{FF2B5EF4-FFF2-40B4-BE49-F238E27FC236}">
                <a16:creationId xmlns:a16="http://schemas.microsoft.com/office/drawing/2014/main" id="{4E94000B-E9D6-724B-A207-20AECE5541EF}"/>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8922" y="10816920"/>
            <a:ext cx="2167996" cy="2127820"/>
          </a:xfrm>
          <a:prstGeom prst="rect">
            <a:avLst/>
          </a:prstGeom>
        </p:spPr>
      </p:pic>
      <p:pic>
        <p:nvPicPr>
          <p:cNvPr id="31" name="Picture 30">
            <a:extLst>
              <a:ext uri="{FF2B5EF4-FFF2-40B4-BE49-F238E27FC236}">
                <a16:creationId xmlns:a16="http://schemas.microsoft.com/office/drawing/2014/main" id="{1B93D12D-FB52-C040-896C-0004A8745119}"/>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31956" y="1485965"/>
            <a:ext cx="2167996" cy="2127820"/>
          </a:xfrm>
          <a:prstGeom prst="rect">
            <a:avLst/>
          </a:prstGeom>
        </p:spPr>
      </p:pic>
      <p:pic>
        <p:nvPicPr>
          <p:cNvPr id="35" name="Picture 34">
            <a:extLst>
              <a:ext uri="{FF2B5EF4-FFF2-40B4-BE49-F238E27FC236}">
                <a16:creationId xmlns:a16="http://schemas.microsoft.com/office/drawing/2014/main" id="{F954B3ED-2540-C04B-AAF7-2D752568D606}"/>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1059136" y="7777231"/>
            <a:ext cx="2167996" cy="2127820"/>
          </a:xfrm>
          <a:prstGeom prst="rect">
            <a:avLst/>
          </a:prstGeom>
        </p:spPr>
      </p:pic>
      <p:pic>
        <p:nvPicPr>
          <p:cNvPr id="36" name="Picture 35">
            <a:extLst>
              <a:ext uri="{FF2B5EF4-FFF2-40B4-BE49-F238E27FC236}">
                <a16:creationId xmlns:a16="http://schemas.microsoft.com/office/drawing/2014/main" id="{2D9DA3C8-51BA-564B-BC94-3C4BCF80121C}"/>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1130120" y="3478096"/>
            <a:ext cx="2167996" cy="2127820"/>
          </a:xfrm>
          <a:prstGeom prst="rect">
            <a:avLst/>
          </a:prstGeom>
        </p:spPr>
      </p:pic>
      <p:pic>
        <p:nvPicPr>
          <p:cNvPr id="37" name="Google Shape;333;p28">
            <a:extLst>
              <a:ext uri="{FF2B5EF4-FFF2-40B4-BE49-F238E27FC236}">
                <a16:creationId xmlns:a16="http://schemas.microsoft.com/office/drawing/2014/main" id="{6CE7E26A-62C1-6D45-9DC2-D6F4915E2C90}"/>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7708238" y="2075948"/>
            <a:ext cx="8967524" cy="11605032"/>
          </a:xfrm>
          <a:prstGeom prst="rect">
            <a:avLst/>
          </a:prstGeom>
          <a:noFill/>
          <a:ln>
            <a:noFill/>
          </a:ln>
        </p:spPr>
      </p:pic>
      <p:pic>
        <p:nvPicPr>
          <p:cNvPr id="38" name="Picture 37">
            <a:extLst>
              <a:ext uri="{FF2B5EF4-FFF2-40B4-BE49-F238E27FC236}">
                <a16:creationId xmlns:a16="http://schemas.microsoft.com/office/drawing/2014/main" id="{17C54AEA-6633-1A44-82B1-9AB83786F0D2}"/>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5151124" y="7746576"/>
            <a:ext cx="2167996" cy="2127820"/>
          </a:xfrm>
          <a:prstGeom prst="rect">
            <a:avLst/>
          </a:prstGeom>
        </p:spPr>
      </p:pic>
      <p:sp>
        <p:nvSpPr>
          <p:cNvPr id="29" name="Rectangle 7">
            <a:extLst>
              <a:ext uri="{FF2B5EF4-FFF2-40B4-BE49-F238E27FC236}">
                <a16:creationId xmlns:a16="http://schemas.microsoft.com/office/drawing/2014/main" id="{0F7DDD5E-D779-8349-82CE-2EEE360C506C}"/>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31</a:t>
            </a:fld>
            <a:endParaRPr lang="en-US" dirty="0"/>
          </a:p>
        </p:txBody>
      </p:sp>
      <p:sp>
        <p:nvSpPr>
          <p:cNvPr id="4" name="TextBox 3">
            <a:extLst>
              <a:ext uri="{FF2B5EF4-FFF2-40B4-BE49-F238E27FC236}">
                <a16:creationId xmlns:a16="http://schemas.microsoft.com/office/drawing/2014/main" id="{05498B49-3785-D449-B26D-DC6AD4232D09}"/>
              </a:ext>
            </a:extLst>
          </p:cNvPr>
          <p:cNvSpPr txBox="1"/>
          <p:nvPr/>
        </p:nvSpPr>
        <p:spPr>
          <a:xfrm>
            <a:off x="23010048" y="13310124"/>
            <a:ext cx="1383710"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2"/>
                </a:solidFill>
                <a:effectLst/>
                <a:uFillTx/>
                <a:latin typeface="+mj-lt"/>
                <a:ea typeface="+mj-ea"/>
                <a:cs typeface="+mj-cs"/>
                <a:sym typeface="Helvetica"/>
              </a:rPr>
              <a:t>Image: RHAP</a:t>
            </a:r>
          </a:p>
        </p:txBody>
      </p:sp>
      <p:sp>
        <p:nvSpPr>
          <p:cNvPr id="32" name="TextBox 31">
            <a:extLst>
              <a:ext uri="{FF2B5EF4-FFF2-40B4-BE49-F238E27FC236}">
                <a16:creationId xmlns:a16="http://schemas.microsoft.com/office/drawing/2014/main" id="{88093A1C-7D08-064F-9B73-5B9E9C30CE20}"/>
              </a:ext>
            </a:extLst>
          </p:cNvPr>
          <p:cNvSpPr txBox="1"/>
          <p:nvPr/>
        </p:nvSpPr>
        <p:spPr>
          <a:xfrm>
            <a:off x="23454232" y="13375979"/>
            <a:ext cx="89319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Images: RHAP</a:t>
            </a:r>
          </a:p>
        </p:txBody>
      </p:sp>
    </p:spTree>
    <p:extLst>
      <p:ext uri="{BB962C8B-B14F-4D97-AF65-F5344CB8AC3E}">
        <p14:creationId xmlns:p14="http://schemas.microsoft.com/office/powerpoint/2010/main" val="184806207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FAFDB7E-9564-1B46-A125-EF8CC73BD0A9}"/>
              </a:ext>
            </a:extLst>
          </p:cNvPr>
          <p:cNvPicPr>
            <a:picLocks noChangeAspect="1"/>
          </p:cNvPicPr>
          <p:nvPr/>
        </p:nvPicPr>
        <p:blipFill rotWithShape="1">
          <a:blip r:embed="rId3">
            <a:duotone>
              <a:schemeClr val="accent5">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740683" y="360233"/>
            <a:ext cx="13240900" cy="12995533"/>
          </a:xfrm>
          <a:prstGeom prst="rect">
            <a:avLst/>
          </a:prstGeom>
        </p:spPr>
      </p:pic>
      <p:pic>
        <p:nvPicPr>
          <p:cNvPr id="11" name="Picture 10">
            <a:extLst>
              <a:ext uri="{FF2B5EF4-FFF2-40B4-BE49-F238E27FC236}">
                <a16:creationId xmlns:a16="http://schemas.microsoft.com/office/drawing/2014/main" id="{78116A5E-5BA4-5F48-BACE-F8F9121684C3}"/>
              </a:ext>
            </a:extLst>
          </p:cNvPr>
          <p:cNvPicPr>
            <a:picLocks noChangeAspect="1"/>
          </p:cNvPicPr>
          <p:nvPr/>
        </p:nvPicPr>
        <p:blipFill rotWithShape="1">
          <a:blip r:embed="rId3">
            <a:duotone>
              <a:schemeClr val="accent5">
                <a:shade val="45000"/>
                <a:satMod val="135000"/>
              </a:schemeClr>
              <a:prstClr val="white"/>
            </a:duotone>
            <a:alphaModFix amt="10000"/>
            <a:extLst>
              <a:ext uri="{28A0092B-C50C-407E-A947-70E740481C1C}">
                <a14:useLocalDpi xmlns:a14="http://schemas.microsoft.com/office/drawing/2010/main" val="0"/>
              </a:ext>
            </a:extLst>
          </a:blip>
          <a:srcRect l="49053" t="50000" r="3"/>
          <a:stretch/>
        </p:blipFill>
        <p:spPr>
          <a:xfrm>
            <a:off x="-228600" y="-114300"/>
            <a:ext cx="6620450" cy="6497766"/>
          </a:xfrm>
          <a:prstGeom prst="rect">
            <a:avLst/>
          </a:prstGeom>
        </p:spPr>
      </p:pic>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21001" y="3190325"/>
            <a:ext cx="6620451" cy="1405355"/>
          </a:xfrm>
          <a:prstGeom prst="rect">
            <a:avLst/>
          </a:prstGeom>
        </p:spPr>
        <p:txBody>
          <a:bodyPr anchor="t">
            <a:noAutofit/>
          </a:bodyPr>
          <a:lstStyle/>
          <a:p>
            <a:pPr>
              <a:lnSpc>
                <a:spcPts val="9376"/>
              </a:lnSpc>
            </a:pPr>
            <a:r>
              <a:rPr lang="en-US" sz="6600" dirty="0"/>
              <a:t>IUD Considerations</a:t>
            </a:r>
            <a:br>
              <a:rPr lang="en-US" sz="6600" dirty="0"/>
            </a:br>
            <a:endParaRPr lang="en-US" sz="6600" dirty="0"/>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076548" y="4545343"/>
              <a:ext cx="630936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1917788" y="4386726"/>
                <a:ext cx="6626520"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77518" y="5285029"/>
            <a:ext cx="9502346" cy="555144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sz="6000" b="0" dirty="0">
                <a:solidFill>
                  <a:schemeClr val="tx1"/>
                </a:solidFill>
              </a:rPr>
              <a:t>Parity</a:t>
            </a:r>
          </a:p>
          <a:p>
            <a:pPr hangingPunct="1">
              <a:spcBef>
                <a:spcPts val="2800"/>
              </a:spcBef>
              <a:buClr>
                <a:schemeClr val="accent4"/>
              </a:buClr>
            </a:pPr>
            <a:r>
              <a:rPr lang="en-US" sz="6000" b="0" dirty="0">
                <a:solidFill>
                  <a:schemeClr val="tx1"/>
                </a:solidFill>
              </a:rPr>
              <a:t>STI Screening</a:t>
            </a:r>
          </a:p>
          <a:p>
            <a:pPr hangingPunct="1">
              <a:spcBef>
                <a:spcPts val="2800"/>
              </a:spcBef>
              <a:buClr>
                <a:schemeClr val="accent4"/>
              </a:buClr>
            </a:pPr>
            <a:r>
              <a:rPr lang="en-US" sz="6000" b="0" dirty="0">
                <a:solidFill>
                  <a:schemeClr val="tx1"/>
                </a:solidFill>
              </a:rPr>
              <a:t>Timing of Placement</a:t>
            </a:r>
          </a:p>
          <a:p>
            <a:pPr hangingPunct="1">
              <a:spcBef>
                <a:spcPts val="2800"/>
              </a:spcBef>
              <a:buClr>
                <a:schemeClr val="accent4"/>
              </a:buClr>
            </a:pPr>
            <a:r>
              <a:rPr lang="en-US" sz="6000" b="0" dirty="0">
                <a:solidFill>
                  <a:schemeClr val="tx1"/>
                </a:solidFill>
              </a:rPr>
              <a:t>Preferences regarding bleeding</a:t>
            </a:r>
          </a:p>
        </p:txBody>
      </p:sp>
      <p:pic>
        <p:nvPicPr>
          <p:cNvPr id="10" name="Google Shape;342;p29">
            <a:extLst>
              <a:ext uri="{FF2B5EF4-FFF2-40B4-BE49-F238E27FC236}">
                <a16:creationId xmlns:a16="http://schemas.microsoft.com/office/drawing/2014/main" id="{8ED9C53C-64EE-304E-AFC7-BF4222D757E7}"/>
              </a:ext>
            </a:extLst>
          </p:cNvPr>
          <p:cNvPicPr preferRelativeResize="0">
            <a:picLocks noGrp="1"/>
          </p:cNvPicPr>
          <p:nvPr>
            <p:ph type="pic" idx="13"/>
          </p:nvPr>
        </p:nvPicPr>
        <p:blipFill rotWithShape="1">
          <a:blip r:embed="rId6">
            <a:alphaModFix/>
          </a:blip>
          <a:srcRect l="15589" r="35683"/>
          <a:stretch/>
        </p:blipFill>
        <p:spPr>
          <a:xfrm>
            <a:off x="14363700" y="0"/>
            <a:ext cx="10020300" cy="13716000"/>
          </a:xfrm>
          <a:prstGeom prst="rect">
            <a:avLst/>
          </a:prstGeom>
          <a:noFill/>
          <a:ln>
            <a:noFill/>
          </a:ln>
        </p:spPr>
      </p:pic>
      <p:sp>
        <p:nvSpPr>
          <p:cNvPr id="9" name="Rectangle 7">
            <a:extLst>
              <a:ext uri="{FF2B5EF4-FFF2-40B4-BE49-F238E27FC236}">
                <a16:creationId xmlns:a16="http://schemas.microsoft.com/office/drawing/2014/main" id="{DDD012AA-BC7E-A349-BD99-C091BA511713}"/>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32</a:t>
            </a:fld>
            <a:endParaRPr lang="en-US" dirty="0"/>
          </a:p>
        </p:txBody>
      </p:sp>
      <p:sp>
        <p:nvSpPr>
          <p:cNvPr id="2" name="TextBox 1">
            <a:extLst>
              <a:ext uri="{FF2B5EF4-FFF2-40B4-BE49-F238E27FC236}">
                <a16:creationId xmlns:a16="http://schemas.microsoft.com/office/drawing/2014/main" id="{8BD9E193-791E-4D45-AA25-BDFBEFD15DAB}"/>
              </a:ext>
            </a:extLst>
          </p:cNvPr>
          <p:cNvSpPr txBox="1"/>
          <p:nvPr/>
        </p:nvSpPr>
        <p:spPr>
          <a:xfrm>
            <a:off x="14363700" y="13185146"/>
            <a:ext cx="8696949"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sz="1000" b="0" i="0" u="none" strike="noStrike" cap="none" spc="0" normalizeH="0" baseline="0" dirty="0">
                <a:ln>
                  <a:noFill/>
                </a:ln>
                <a:solidFill>
                  <a:schemeClr val="tx1"/>
                </a:solidFill>
                <a:effectLst/>
                <a:uFillTx/>
                <a:latin typeface="+mn-lt"/>
                <a:ea typeface="+mj-ea"/>
                <a:cs typeface="+mj-cs"/>
                <a:sym typeface="Helvetica"/>
              </a:rPr>
              <a:t>Image: </a:t>
            </a:r>
            <a:r>
              <a:rPr lang="en-US" sz="1000" dirty="0">
                <a:solidFill>
                  <a:schemeClr val="tx1"/>
                </a:solidFill>
                <a:latin typeface="+mn-lt"/>
                <a:cs typeface="Arial"/>
                <a:sym typeface="Arial"/>
              </a:rPr>
              <a:t>https://</a:t>
            </a:r>
            <a:r>
              <a:rPr lang="en-US" sz="1000" dirty="0" err="1">
                <a:solidFill>
                  <a:schemeClr val="tx1"/>
                </a:solidFill>
                <a:latin typeface="+mn-lt"/>
                <a:cs typeface="Arial"/>
                <a:sym typeface="Arial"/>
              </a:rPr>
              <a:t>affecttheverb.com</a:t>
            </a:r>
            <a:r>
              <a:rPr lang="en-US" sz="1000" dirty="0">
                <a:solidFill>
                  <a:schemeClr val="tx1"/>
                </a:solidFill>
                <a:latin typeface="+mn-lt"/>
                <a:cs typeface="Arial"/>
                <a:sym typeface="Arial"/>
              </a:rPr>
              <a:t>/gallery/</a:t>
            </a:r>
            <a:r>
              <a:rPr lang="en-US" sz="1000" dirty="0" err="1">
                <a:solidFill>
                  <a:schemeClr val="tx1"/>
                </a:solidFill>
                <a:latin typeface="+mn-lt"/>
                <a:cs typeface="Arial"/>
                <a:sym typeface="Arial"/>
              </a:rPr>
              <a:t>disabledandhere</a:t>
            </a:r>
            <a:r>
              <a:rPr lang="en-US" sz="1000" dirty="0">
                <a:solidFill>
                  <a:schemeClr val="tx1"/>
                </a:solidFill>
                <a:latin typeface="+mn-lt"/>
                <a:cs typeface="Arial"/>
                <a:sym typeface="Arial"/>
              </a:rPr>
              <a:t>/</a:t>
            </a:r>
            <a:r>
              <a:rPr lang="en-US" sz="1000" dirty="0" err="1">
                <a:solidFill>
                  <a:schemeClr val="tx1"/>
                </a:solidFill>
                <a:latin typeface="+mn-lt"/>
                <a:cs typeface="Arial"/>
                <a:sym typeface="Arial"/>
              </a:rPr>
              <a:t>filtermaskfoliage</a:t>
            </a:r>
            <a:r>
              <a:rPr lang="en-US" sz="1000" dirty="0">
                <a:solidFill>
                  <a:schemeClr val="tx1"/>
                </a:solidFill>
                <a:latin typeface="+mn-lt"/>
                <a:cs typeface="Arial"/>
                <a:sym typeface="Arial"/>
              </a:rPr>
              <a:t>/</a:t>
            </a:r>
            <a:endParaRPr lang="en-US" sz="1000" dirty="0">
              <a:solidFill>
                <a:schemeClr val="tx1"/>
              </a:solidFill>
              <a:latin typeface="+mn-lt"/>
            </a:endParaRPr>
          </a:p>
        </p:txBody>
      </p:sp>
    </p:spTree>
    <p:extLst>
      <p:ext uri="{BB962C8B-B14F-4D97-AF65-F5344CB8AC3E}">
        <p14:creationId xmlns:p14="http://schemas.microsoft.com/office/powerpoint/2010/main" val="185163429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116A5E-5BA4-5F48-BACE-F8F9121684C3}"/>
              </a:ext>
            </a:extLst>
          </p:cNvPr>
          <p:cNvPicPr>
            <a:picLocks noChangeAspect="1"/>
          </p:cNvPicPr>
          <p:nvPr/>
        </p:nvPicPr>
        <p:blipFill rotWithShape="1">
          <a:blip r:embed="rId3">
            <a:duotone>
              <a:schemeClr val="accent5">
                <a:shade val="45000"/>
                <a:satMod val="135000"/>
              </a:schemeClr>
              <a:prstClr val="white"/>
            </a:duotone>
            <a:alphaModFix amt="10000"/>
            <a:extLst>
              <a:ext uri="{28A0092B-C50C-407E-A947-70E740481C1C}">
                <a14:useLocalDpi xmlns:a14="http://schemas.microsoft.com/office/drawing/2010/main" val="0"/>
              </a:ext>
            </a:extLst>
          </a:blip>
          <a:srcRect l="49053" t="50000" r="3"/>
          <a:stretch/>
        </p:blipFill>
        <p:spPr>
          <a:xfrm>
            <a:off x="-182880" y="-91440"/>
            <a:ext cx="6620450" cy="6497766"/>
          </a:xfrm>
          <a:prstGeom prst="rect">
            <a:avLst/>
          </a:prstGeom>
        </p:spPr>
      </p:pic>
      <p:pic>
        <p:nvPicPr>
          <p:cNvPr id="20" name="Picture 19">
            <a:extLst>
              <a:ext uri="{FF2B5EF4-FFF2-40B4-BE49-F238E27FC236}">
                <a16:creationId xmlns:a16="http://schemas.microsoft.com/office/drawing/2014/main" id="{9FAFDB7E-9564-1B46-A125-EF8CC73BD0A9}"/>
              </a:ext>
            </a:extLst>
          </p:cNvPr>
          <p:cNvPicPr>
            <a:picLocks noChangeAspect="1"/>
          </p:cNvPicPr>
          <p:nvPr/>
        </p:nvPicPr>
        <p:blipFill rotWithShape="1">
          <a:blip r:embed="rId3">
            <a:duotone>
              <a:schemeClr val="accent5">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8781747" y="3140026"/>
            <a:ext cx="11136086" cy="10929723"/>
          </a:xfrm>
          <a:prstGeom prst="rect">
            <a:avLst/>
          </a:prstGeom>
        </p:spPr>
      </p:pic>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869277" y="3915056"/>
            <a:ext cx="6620450" cy="1405355"/>
          </a:xfrm>
          <a:prstGeom prst="rect">
            <a:avLst/>
          </a:prstGeom>
        </p:spPr>
        <p:txBody>
          <a:bodyPr anchor="t">
            <a:noAutofit/>
          </a:bodyPr>
          <a:lstStyle/>
          <a:p>
            <a:pPr>
              <a:lnSpc>
                <a:spcPts val="9376"/>
              </a:lnSpc>
            </a:pPr>
            <a:r>
              <a:rPr lang="en-US" sz="6600" dirty="0"/>
              <a:t>IUD Considerations</a:t>
            </a:r>
            <a:br>
              <a:rPr lang="en-US" sz="6600" dirty="0"/>
            </a:br>
            <a:endParaRPr lang="en-US" sz="6600" dirty="0"/>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869277" y="5320411"/>
              <a:ext cx="649224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1710517" y="5161794"/>
                <a:ext cx="6809400"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69277" y="5902014"/>
            <a:ext cx="9502346" cy="349135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sz="6000" b="0" dirty="0">
                <a:solidFill>
                  <a:schemeClr val="tx1"/>
                </a:solidFill>
              </a:rPr>
              <a:t>Family Planning Timeline</a:t>
            </a:r>
          </a:p>
          <a:p>
            <a:pPr hangingPunct="1">
              <a:spcBef>
                <a:spcPts val="2800"/>
              </a:spcBef>
              <a:buClr>
                <a:schemeClr val="accent4"/>
              </a:buClr>
            </a:pPr>
            <a:r>
              <a:rPr lang="en-US" sz="6000" b="0" dirty="0">
                <a:solidFill>
                  <a:schemeClr val="tx1"/>
                </a:solidFill>
              </a:rPr>
              <a:t>Cost</a:t>
            </a:r>
          </a:p>
          <a:p>
            <a:pPr hangingPunct="1">
              <a:spcBef>
                <a:spcPts val="2800"/>
              </a:spcBef>
              <a:buClr>
                <a:schemeClr val="accent4"/>
              </a:buClr>
            </a:pPr>
            <a:r>
              <a:rPr lang="en-US" sz="6000" b="0" dirty="0">
                <a:solidFill>
                  <a:schemeClr val="tx1"/>
                </a:solidFill>
              </a:rPr>
              <a:t>Insertion</a:t>
            </a:r>
          </a:p>
          <a:p>
            <a:pPr marL="0" indent="0" hangingPunct="1">
              <a:spcBef>
                <a:spcPts val="2800"/>
              </a:spcBef>
              <a:buClr>
                <a:schemeClr val="accent4"/>
              </a:buClr>
              <a:buNone/>
            </a:pPr>
            <a:r>
              <a:rPr lang="en-US" sz="4050" b="0" dirty="0">
                <a:solidFill>
                  <a:schemeClr val="tx1"/>
                </a:solidFill>
              </a:rPr>
              <a:t>	</a:t>
            </a:r>
          </a:p>
        </p:txBody>
      </p:sp>
      <p:pic>
        <p:nvPicPr>
          <p:cNvPr id="6146" name="Picture 2" descr="Face mask zoomed out">
            <a:extLst>
              <a:ext uri="{FF2B5EF4-FFF2-40B4-BE49-F238E27FC236}">
                <a16:creationId xmlns:a16="http://schemas.microsoft.com/office/drawing/2014/main" id="{03C84848-DD22-C445-AADA-0F9ABA569ABD}"/>
              </a:ext>
            </a:extLst>
          </p:cNvPr>
          <p:cNvPicPr>
            <a:picLocks noGrp="1" noChangeAspect="1" noChangeArrowheads="1"/>
          </p:cNvPicPr>
          <p:nvPr>
            <p:ph type="pic" idx="13"/>
          </p:nvPr>
        </p:nvPicPr>
        <p:blipFill>
          <a:blip r:embed="rId6">
            <a:extLst>
              <a:ext uri="{28A0092B-C50C-407E-A947-70E740481C1C}">
                <a14:useLocalDpi xmlns:a14="http://schemas.microsoft.com/office/drawing/2010/main" val="0"/>
              </a:ext>
            </a:extLst>
          </a:blip>
          <a:srcRect l="25654" r="2565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Rectangle 7">
            <a:extLst>
              <a:ext uri="{FF2B5EF4-FFF2-40B4-BE49-F238E27FC236}">
                <a16:creationId xmlns:a16="http://schemas.microsoft.com/office/drawing/2014/main" id="{4BD861A0-361C-C649-B7A4-2101EF4CD303}"/>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33</a:t>
            </a:fld>
            <a:endParaRPr lang="en-US" dirty="0"/>
          </a:p>
        </p:txBody>
      </p:sp>
      <p:sp>
        <p:nvSpPr>
          <p:cNvPr id="2" name="TextBox 1">
            <a:extLst>
              <a:ext uri="{FF2B5EF4-FFF2-40B4-BE49-F238E27FC236}">
                <a16:creationId xmlns:a16="http://schemas.microsoft.com/office/drawing/2014/main" id="{0800AA71-73BE-A14E-A33E-9C7FD6B47DB5}"/>
              </a:ext>
            </a:extLst>
          </p:cNvPr>
          <p:cNvSpPr txBox="1"/>
          <p:nvPr/>
        </p:nvSpPr>
        <p:spPr>
          <a:xfrm>
            <a:off x="14349790" y="13154213"/>
            <a:ext cx="411362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sz="1000" b="0" i="0" u="none" strike="noStrike" cap="none" spc="0" normalizeH="0" baseline="0" dirty="0">
                <a:ln>
                  <a:noFill/>
                </a:ln>
                <a:solidFill>
                  <a:schemeClr val="tx1"/>
                </a:solidFill>
                <a:effectLst/>
                <a:uFillTx/>
                <a:latin typeface="+mn-lt"/>
                <a:ea typeface="+mj-ea"/>
                <a:cs typeface="+mj-cs"/>
                <a:sym typeface="Helvetica"/>
              </a:rPr>
              <a:t>Image: </a:t>
            </a:r>
            <a:r>
              <a:rPr lang="en-US" sz="1000" dirty="0">
                <a:solidFill>
                  <a:schemeClr val="tx1"/>
                </a:solidFill>
                <a:latin typeface="+mn-lt"/>
                <a:ea typeface="Times New Roman"/>
                <a:cs typeface="Times New Roman"/>
                <a:sym typeface="Times New Roman"/>
              </a:rPr>
              <a:t>https://</a:t>
            </a:r>
            <a:r>
              <a:rPr lang="en-US" sz="1000" dirty="0" err="1">
                <a:solidFill>
                  <a:schemeClr val="tx1"/>
                </a:solidFill>
                <a:latin typeface="+mn-lt"/>
                <a:ea typeface="Times New Roman"/>
                <a:cs typeface="Times New Roman"/>
                <a:sym typeface="Times New Roman"/>
              </a:rPr>
              <a:t>affecttheverb.com</a:t>
            </a:r>
            <a:r>
              <a:rPr lang="en-US" sz="1000" dirty="0">
                <a:solidFill>
                  <a:schemeClr val="tx1"/>
                </a:solidFill>
                <a:latin typeface="+mn-lt"/>
                <a:ea typeface="Times New Roman"/>
                <a:cs typeface="Times New Roman"/>
                <a:sym typeface="Times New Roman"/>
              </a:rPr>
              <a:t>/gallery/</a:t>
            </a:r>
            <a:r>
              <a:rPr lang="en-US" sz="1000" dirty="0" err="1">
                <a:solidFill>
                  <a:schemeClr val="tx1"/>
                </a:solidFill>
                <a:latin typeface="+mn-lt"/>
                <a:ea typeface="Times New Roman"/>
                <a:cs typeface="Times New Roman"/>
                <a:sym typeface="Times New Roman"/>
              </a:rPr>
              <a:t>disabledandhere</a:t>
            </a:r>
            <a:r>
              <a:rPr lang="en-US" sz="1000" dirty="0">
                <a:solidFill>
                  <a:schemeClr val="tx1"/>
                </a:solidFill>
                <a:latin typeface="+mn-lt"/>
                <a:ea typeface="Times New Roman"/>
                <a:cs typeface="Times New Roman"/>
                <a:sym typeface="Times New Roman"/>
              </a:rPr>
              <a:t>/</a:t>
            </a:r>
            <a:r>
              <a:rPr lang="en-US" sz="1000" dirty="0" err="1">
                <a:solidFill>
                  <a:schemeClr val="tx1"/>
                </a:solidFill>
                <a:latin typeface="+mn-lt"/>
                <a:ea typeface="Times New Roman"/>
                <a:cs typeface="Times New Roman"/>
                <a:sym typeface="Times New Roman"/>
              </a:rPr>
              <a:t>filtermaskcafe</a:t>
            </a:r>
            <a:r>
              <a:rPr lang="en-US" sz="1000" dirty="0">
                <a:solidFill>
                  <a:schemeClr val="tx1"/>
                </a:solidFill>
                <a:latin typeface="+mn-lt"/>
                <a:ea typeface="Times New Roman"/>
                <a:cs typeface="Times New Roman"/>
                <a:sym typeface="Times New Roman"/>
              </a:rPr>
              <a: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n-lt"/>
              <a:ea typeface="+mj-ea"/>
              <a:cs typeface="+mj-cs"/>
              <a:sym typeface="Helvetica"/>
            </a:endParaRPr>
          </a:p>
        </p:txBody>
      </p:sp>
    </p:spTree>
    <p:extLst>
      <p:ext uri="{BB962C8B-B14F-4D97-AF65-F5344CB8AC3E}">
        <p14:creationId xmlns:p14="http://schemas.microsoft.com/office/powerpoint/2010/main" val="111426352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272153" y="12674371"/>
            <a:ext cx="54765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002894" y="2572425"/>
            <a:ext cx="10189106" cy="1297958"/>
          </a:xfrm>
          <a:prstGeom prst="rect">
            <a:avLst/>
          </a:prstGeom>
        </p:spPr>
        <p:txBody>
          <a:bodyPr anchor="t">
            <a:noAutofit/>
          </a:bodyPr>
          <a:lstStyle/>
          <a:p>
            <a:pPr algn="l">
              <a:lnSpc>
                <a:spcPts val="9376"/>
              </a:lnSpc>
            </a:pPr>
            <a:r>
              <a:rPr lang="en-US" sz="6600" dirty="0"/>
              <a:t>Progestin Implant</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002895" y="4236785"/>
              <a:ext cx="594360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844135" y="4078168"/>
                <a:ext cx="6260760"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002894" y="4797937"/>
            <a:ext cx="9653810" cy="58610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4800" b="0" dirty="0">
                <a:solidFill>
                  <a:schemeClr val="tx1"/>
                </a:solidFill>
              </a:rPr>
              <a:t>Highly effective and rapidly reversible </a:t>
            </a:r>
          </a:p>
          <a:p>
            <a:pPr hangingPunct="1">
              <a:buClr>
                <a:schemeClr val="accent4"/>
              </a:buClr>
            </a:pPr>
            <a:r>
              <a:rPr lang="en-US" sz="4800" b="0" dirty="0">
                <a:solidFill>
                  <a:schemeClr val="tx1"/>
                </a:solidFill>
              </a:rPr>
              <a:t>Discrete </a:t>
            </a:r>
          </a:p>
          <a:p>
            <a:pPr hangingPunct="1">
              <a:buClr>
                <a:schemeClr val="accent4"/>
              </a:buClr>
            </a:pPr>
            <a:r>
              <a:rPr lang="en-US" sz="4800" b="0" dirty="0">
                <a:solidFill>
                  <a:schemeClr val="tx1"/>
                </a:solidFill>
              </a:rPr>
              <a:t>Duration: 5 years </a:t>
            </a:r>
          </a:p>
          <a:p>
            <a:pPr hangingPunct="1">
              <a:buClr>
                <a:schemeClr val="accent4"/>
              </a:buClr>
            </a:pPr>
            <a:r>
              <a:rPr lang="en-US" sz="4800" b="0" dirty="0">
                <a:solidFill>
                  <a:schemeClr val="tx1"/>
                </a:solidFill>
              </a:rPr>
              <a:t>Causes spotting/irregular bleeding </a:t>
            </a:r>
          </a:p>
          <a:p>
            <a:pPr hangingPunct="1">
              <a:buClr>
                <a:schemeClr val="accent4"/>
              </a:buClr>
            </a:pPr>
            <a:r>
              <a:rPr lang="en-US" sz="4800" b="0" dirty="0">
                <a:solidFill>
                  <a:schemeClr val="tx1"/>
                </a:solidFill>
              </a:rPr>
              <a:t>Highly effective and rapidly reversible</a:t>
            </a:r>
            <a:endParaRPr lang="en-US" sz="4800" dirty="0">
              <a:solidFill>
                <a:schemeClr val="tx1"/>
              </a:solidFill>
            </a:endParaRPr>
          </a:p>
        </p:txBody>
      </p:sp>
      <p:pic>
        <p:nvPicPr>
          <p:cNvPr id="12" name="Picture 11">
            <a:extLst>
              <a:ext uri="{FF2B5EF4-FFF2-40B4-BE49-F238E27FC236}">
                <a16:creationId xmlns:a16="http://schemas.microsoft.com/office/drawing/2014/main" id="{214F64BF-E723-5344-B75B-35147FCC11C5}"/>
              </a:ext>
            </a:extLst>
          </p:cNvPr>
          <p:cNvPicPr>
            <a:picLocks noChangeAspect="1"/>
          </p:cNvPicPr>
          <p:nvPr/>
        </p:nvPicPr>
        <p:blipFill rotWithShape="1">
          <a:blip r:embed="rId5">
            <a:alphaModFix amt="15000"/>
            <a:duotone>
              <a:schemeClr val="bg2">
                <a:shade val="45000"/>
                <a:satMod val="135000"/>
              </a:schemeClr>
              <a:prstClr val="white"/>
            </a:duotone>
            <a:extLst>
              <a:ext uri="{28A0092B-C50C-407E-A947-70E740481C1C}">
                <a14:useLocalDpi xmlns:a14="http://schemas.microsoft.com/office/drawing/2010/main" val="0"/>
              </a:ext>
            </a:extLst>
          </a:blip>
          <a:srcRect l="-1891" r="3"/>
          <a:stretch/>
        </p:blipFill>
        <p:spPr>
          <a:xfrm>
            <a:off x="11732894" y="1822079"/>
            <a:ext cx="11049926" cy="10071842"/>
          </a:xfrm>
          <a:prstGeom prst="rect">
            <a:avLst/>
          </a:prstGeom>
        </p:spPr>
      </p:pic>
      <p:pic>
        <p:nvPicPr>
          <p:cNvPr id="5" name="Picture 4">
            <a:extLst>
              <a:ext uri="{FF2B5EF4-FFF2-40B4-BE49-F238E27FC236}">
                <a16:creationId xmlns:a16="http://schemas.microsoft.com/office/drawing/2014/main" id="{44DF0BC5-9ABD-EC47-A18D-CF186334BD85}"/>
              </a:ext>
            </a:extLst>
          </p:cNvPr>
          <p:cNvPicPr>
            <a:picLocks noChangeAspect="1"/>
          </p:cNvPicPr>
          <p:nvPr/>
        </p:nvPicPr>
        <p:blipFill rotWithShape="1">
          <a:blip r:embed="rId6">
            <a:extLst>
              <a:ext uri="{28A0092B-C50C-407E-A947-70E740481C1C}">
                <a14:useLocalDpi xmlns:a14="http://schemas.microsoft.com/office/drawing/2010/main" val="0"/>
              </a:ext>
            </a:extLst>
          </a:blip>
          <a:srcRect l="39578" t="28990" r="38334" b="29443"/>
          <a:stretch/>
        </p:blipFill>
        <p:spPr>
          <a:xfrm rot="13182139">
            <a:off x="13078505" y="635331"/>
            <a:ext cx="8817811" cy="12445338"/>
          </a:xfrm>
          <a:prstGeom prst="rect">
            <a:avLst/>
          </a:prstGeom>
        </p:spPr>
      </p:pic>
      <p:sp>
        <p:nvSpPr>
          <p:cNvPr id="9" name="TextBox 8">
            <a:extLst>
              <a:ext uri="{FF2B5EF4-FFF2-40B4-BE49-F238E27FC236}">
                <a16:creationId xmlns:a16="http://schemas.microsoft.com/office/drawing/2014/main" id="{E035DF53-9CE7-AF44-81A3-5F15146F3B85}"/>
              </a:ext>
            </a:extLst>
          </p:cNvPr>
          <p:cNvSpPr txBox="1"/>
          <p:nvPr/>
        </p:nvSpPr>
        <p:spPr>
          <a:xfrm>
            <a:off x="23454232" y="13375979"/>
            <a:ext cx="89319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Images: RHAP</a:t>
            </a:r>
          </a:p>
        </p:txBody>
      </p:sp>
    </p:spTree>
    <p:extLst>
      <p:ext uri="{BB962C8B-B14F-4D97-AF65-F5344CB8AC3E}">
        <p14:creationId xmlns:p14="http://schemas.microsoft.com/office/powerpoint/2010/main" val="79388113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0C56B3E-8216-5E4D-B299-9E8CFD9567F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r="2776" b="50000"/>
          <a:stretch/>
        </p:blipFill>
        <p:spPr>
          <a:xfrm>
            <a:off x="13032371" y="8792316"/>
            <a:ext cx="9760125" cy="4923684"/>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891191" y="3170078"/>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Jamie</a:t>
            </a:r>
          </a:p>
        </p:txBody>
      </p:sp>
      <p:sp>
        <p:nvSpPr>
          <p:cNvPr id="8" name="Rectangle 7">
            <a:extLst>
              <a:ext uri="{FF2B5EF4-FFF2-40B4-BE49-F238E27FC236}">
                <a16:creationId xmlns:a16="http://schemas.microsoft.com/office/drawing/2014/main" id="{C18BDB1E-54A1-BB47-A94F-925BF34E1749}"/>
              </a:ext>
            </a:extLst>
          </p:cNvPr>
          <p:cNvSpPr/>
          <p:nvPr/>
        </p:nvSpPr>
        <p:spPr>
          <a:xfrm>
            <a:off x="12891188" y="6257829"/>
            <a:ext cx="8942289" cy="5632311"/>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6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He/they 28 years old </a:t>
            </a:r>
          </a:p>
          <a:p>
            <a:pPr indent="-136922" hangingPunct="1">
              <a:spcBef>
                <a:spcPct val="0"/>
              </a:spcBef>
              <a:spcAft>
                <a:spcPct val="0"/>
              </a:spcAft>
              <a:buClr>
                <a:schemeClr val="accent3"/>
              </a:buClr>
              <a:buSzPct val="100000"/>
              <a:buFontTx/>
              <a:buChar char="•"/>
            </a:pPr>
            <a:r>
              <a:rPr lang="en-US" altLang="en-US" sz="6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Transgender man </a:t>
            </a:r>
          </a:p>
          <a:p>
            <a:pPr indent="-136922" hangingPunct="1">
              <a:spcBef>
                <a:spcPct val="0"/>
              </a:spcBef>
              <a:spcAft>
                <a:spcPct val="0"/>
              </a:spcAft>
              <a:buClr>
                <a:schemeClr val="accent3"/>
              </a:buClr>
              <a:buSzPct val="100000"/>
              <a:buFontTx/>
              <a:buChar char="•"/>
            </a:pPr>
            <a:r>
              <a:rPr lang="en-US" altLang="en-US" sz="6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Has partners with and without penises </a:t>
            </a:r>
          </a:p>
          <a:p>
            <a:pPr indent="-136922" hangingPunct="1">
              <a:spcBef>
                <a:spcPct val="0"/>
              </a:spcBef>
              <a:spcAft>
                <a:spcPct val="0"/>
              </a:spcAft>
              <a:buClr>
                <a:schemeClr val="accent3"/>
              </a:buClr>
              <a:buSzPct val="100000"/>
              <a:buFontTx/>
              <a:buChar char="•"/>
            </a:pPr>
            <a:r>
              <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6000" dirty="0">
                <a:solidFill>
                  <a:schemeClr val="accent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What are Jamie’s options?</a:t>
            </a:r>
          </a:p>
          <a:p>
            <a:pPr indent="-136922" hangingPunct="1">
              <a:spcBef>
                <a:spcPct val="0"/>
              </a:spcBef>
              <a:spcAft>
                <a:spcPct val="0"/>
              </a:spcAft>
              <a:buClr>
                <a:schemeClr val="accent3"/>
              </a:buClr>
              <a:buSzPct val="100000"/>
              <a:buFontTx/>
              <a:buChar char="•"/>
            </a:pPr>
            <a:endPar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975041" y="4587888"/>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847955" y="4461163"/>
                <a:ext cx="6711459" cy="308016"/>
              </a:xfrm>
              <a:prstGeom prst="rect">
                <a:avLst/>
              </a:prstGeom>
            </p:spPr>
          </p:pic>
        </mc:Fallback>
      </mc:AlternateContent>
      <p:pic>
        <p:nvPicPr>
          <p:cNvPr id="12" name="Google Shape;366;p32">
            <a:extLst>
              <a:ext uri="{FF2B5EF4-FFF2-40B4-BE49-F238E27FC236}">
                <a16:creationId xmlns:a16="http://schemas.microsoft.com/office/drawing/2014/main" id="{94C3110B-47A3-2249-984E-BE7A513E1F2C}"/>
              </a:ext>
            </a:extLst>
          </p:cNvPr>
          <p:cNvPicPr preferRelativeResize="0">
            <a:picLocks noGrp="1"/>
          </p:cNvPicPr>
          <p:nvPr>
            <p:ph type="pic" idx="13"/>
          </p:nvPr>
        </p:nvPicPr>
        <p:blipFill>
          <a:blip r:embed="rId6">
            <a:alphaModFix/>
          </a:blip>
          <a:srcRect l="23580" r="23580"/>
          <a:stretch>
            <a:fillRect/>
          </a:stretch>
        </p:blipFill>
        <p:spPr>
          <a:prstGeom prst="rect">
            <a:avLst/>
          </a:prstGeom>
          <a:noFill/>
          <a:ln>
            <a:noFill/>
          </a:ln>
        </p:spPr>
      </p:pic>
      <p:pic>
        <p:nvPicPr>
          <p:cNvPr id="9" name="Picture 8">
            <a:extLst>
              <a:ext uri="{FF2B5EF4-FFF2-40B4-BE49-F238E27FC236}">
                <a16:creationId xmlns:a16="http://schemas.microsoft.com/office/drawing/2014/main" id="{0AC5685D-9827-9C44-8F0F-226581F6715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r="2776" b="50000"/>
          <a:stretch/>
        </p:blipFill>
        <p:spPr>
          <a:xfrm rot="16200000">
            <a:off x="18080695" y="2166926"/>
            <a:ext cx="8379439" cy="4227171"/>
          </a:xfrm>
          <a:prstGeom prst="rect">
            <a:avLst/>
          </a:prstGeom>
        </p:spPr>
      </p:pic>
      <p:sp>
        <p:nvSpPr>
          <p:cNvPr id="10" name="TextBox 9">
            <a:extLst>
              <a:ext uri="{FF2B5EF4-FFF2-40B4-BE49-F238E27FC236}">
                <a16:creationId xmlns:a16="http://schemas.microsoft.com/office/drawing/2014/main" id="{8E49F519-712C-2E4A-BE30-7D9BEF66E248}"/>
              </a:ext>
            </a:extLst>
          </p:cNvPr>
          <p:cNvSpPr txBox="1"/>
          <p:nvPr/>
        </p:nvSpPr>
        <p:spPr>
          <a:xfrm>
            <a:off x="21602471" y="13335254"/>
            <a:ext cx="27815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sz="1000" b="0" i="0" u="none" strike="noStrike" cap="none" spc="0" normalizeH="0" baseline="0" dirty="0">
                <a:ln>
                  <a:noFill/>
                </a:ln>
                <a:solidFill>
                  <a:schemeClr val="tx1"/>
                </a:solidFill>
                <a:effectLst/>
                <a:uFillTx/>
                <a:latin typeface="+mj-lt"/>
                <a:ea typeface="+mj-ea"/>
                <a:cs typeface="+mj-cs"/>
                <a:sym typeface="Helvetica"/>
              </a:rPr>
              <a:t>Image: </a:t>
            </a:r>
            <a:r>
              <a:rPr lang="en-US" sz="1000" u="sng" dirty="0">
                <a:solidFill>
                  <a:schemeClr val="tx1"/>
                </a:solidFill>
                <a:sym typeface="Calibri"/>
                <a:hlinkClick r:id="rId7">
                  <a:extLst>
                    <a:ext uri="{A12FA001-AC4F-418D-AE19-62706E023703}">
                      <ahyp:hlinkClr xmlns:ahyp="http://schemas.microsoft.com/office/drawing/2018/hyperlinkcolor" val="tx"/>
                    </a:ext>
                  </a:extLst>
                </a:hlinkClick>
              </a:rPr>
              <a:t>https://unsplash.com/photos/thOsfLZM6X0</a:t>
            </a:r>
            <a:endParaRPr lang="en-US" sz="1000" dirty="0">
              <a:solidFill>
                <a:schemeClr val="tx1"/>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
        <p:nvSpPr>
          <p:cNvPr id="11" name="Rectangle 7">
            <a:extLst>
              <a:ext uri="{FF2B5EF4-FFF2-40B4-BE49-F238E27FC236}">
                <a16:creationId xmlns:a16="http://schemas.microsoft.com/office/drawing/2014/main" id="{054CED76-C989-CC47-B5E3-85BCD59E66C2}"/>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35</a:t>
            </a:fld>
            <a:endParaRPr lang="en-US" dirty="0"/>
          </a:p>
        </p:txBody>
      </p:sp>
    </p:spTree>
    <p:extLst>
      <p:ext uri="{BB962C8B-B14F-4D97-AF65-F5344CB8AC3E}">
        <p14:creationId xmlns:p14="http://schemas.microsoft.com/office/powerpoint/2010/main" val="123083168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F54EE9C-27D0-7541-A650-84E90CF308B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8337628" y="11543702"/>
            <a:ext cx="2167996" cy="2127820"/>
          </a:xfrm>
          <a:prstGeom prst="rect">
            <a:avLst/>
          </a:prstGeom>
        </p:spPr>
      </p:pic>
      <p:sp>
        <p:nvSpPr>
          <p:cNvPr id="38" name="Rectangle 37">
            <a:extLst>
              <a:ext uri="{FF2B5EF4-FFF2-40B4-BE49-F238E27FC236}">
                <a16:creationId xmlns:a16="http://schemas.microsoft.com/office/drawing/2014/main" id="{040067AF-C35B-4543-AFBA-7F2B61804653}"/>
              </a:ext>
            </a:extLst>
          </p:cNvPr>
          <p:cNvSpPr/>
          <p:nvPr/>
        </p:nvSpPr>
        <p:spPr>
          <a:xfrm>
            <a:off x="5033139" y="3151172"/>
            <a:ext cx="14317723" cy="9418320"/>
          </a:xfrm>
          <a:prstGeom prst="rect">
            <a:avLst/>
          </a:prstGeom>
          <a:solidFill>
            <a:schemeClr val="accent6">
              <a:alpha val="5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132736" y="11618951"/>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5368064" y="12682861"/>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326668" y="917542"/>
            <a:ext cx="15730664" cy="142575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tx1"/>
                </a:solidFill>
                <a:latin typeface="Tw Cen MT" panose="020B0602020104020603" pitchFamily="34" charset="77"/>
              </a:rPr>
              <a:t>Office Barriers to Adherence</a:t>
            </a:r>
          </a:p>
        </p:txBody>
      </p:sp>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499315" y="10681497"/>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1697812" y="5868625"/>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2091543" y="1737474"/>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36</a:t>
            </a:fld>
            <a:endParaRPr lang="en-US" dirty="0"/>
          </a:p>
        </p:txBody>
      </p:sp>
      <mc:AlternateContent xmlns:mc="http://schemas.openxmlformats.org/markup-compatibility/2006" xmlns:p14="http://schemas.microsoft.com/office/powerpoint/2010/main">
        <mc:Choice Requires="p14">
          <p:contentPart p14:bwMode="auto" r:id="rId4">
            <p14:nvContentPartPr>
              <p14:cNvPr id="37" name="Ink 36">
                <a:extLst>
                  <a:ext uri="{FF2B5EF4-FFF2-40B4-BE49-F238E27FC236}">
                    <a16:creationId xmlns:a16="http://schemas.microsoft.com/office/drawing/2014/main" id="{8BE07E8A-F558-CE44-B198-8155120C6AFF}"/>
                  </a:ext>
                </a:extLst>
              </p14:cNvPr>
              <p14:cNvContentPartPr/>
              <p14:nvPr/>
            </p14:nvContentPartPr>
            <p14:xfrm rot="10800000" flipV="1">
              <a:off x="6705600" y="2394702"/>
              <a:ext cx="10972800" cy="42468"/>
            </p14:xfrm>
          </p:contentPart>
        </mc:Choice>
        <mc:Fallback xmlns="">
          <p:pic>
            <p:nvPicPr>
              <p:cNvPr id="37" name="Ink 36">
                <a:extLst>
                  <a:ext uri="{FF2B5EF4-FFF2-40B4-BE49-F238E27FC236}">
                    <a16:creationId xmlns:a16="http://schemas.microsoft.com/office/drawing/2014/main" id="{8BE07E8A-F558-CE44-B198-8155120C6AFF}"/>
                  </a:ext>
                </a:extLst>
              </p:cNvPr>
              <p:cNvPicPr/>
              <p:nvPr/>
            </p:nvPicPr>
            <p:blipFill>
              <a:blip r:embed="rId5"/>
              <a:stretch>
                <a:fillRect/>
              </a:stretch>
            </p:blipFill>
            <p:spPr>
              <a:xfrm rot="10800000" flipV="1">
                <a:off x="6546830" y="2237321"/>
                <a:ext cx="11289981" cy="356874"/>
              </a:xfrm>
              <a:prstGeom prst="rect">
                <a:avLst/>
              </a:prstGeom>
            </p:spPr>
          </p:pic>
        </mc:Fallback>
      </mc:AlternateContent>
      <p:pic>
        <p:nvPicPr>
          <p:cNvPr id="40" name="Picture 39">
            <a:extLst>
              <a:ext uri="{FF2B5EF4-FFF2-40B4-BE49-F238E27FC236}">
                <a16:creationId xmlns:a16="http://schemas.microsoft.com/office/drawing/2014/main" id="{243FDA76-EFBC-7043-9926-8519EC3EA6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747000" y="3423482"/>
            <a:ext cx="8890000" cy="8890000"/>
          </a:xfrm>
          <a:prstGeom prst="rect">
            <a:avLst/>
          </a:prstGeom>
        </p:spPr>
      </p:pic>
    </p:spTree>
    <p:extLst>
      <p:ext uri="{BB962C8B-B14F-4D97-AF65-F5344CB8AC3E}">
        <p14:creationId xmlns:p14="http://schemas.microsoft.com/office/powerpoint/2010/main" val="140373868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F54EE9C-27D0-7541-A650-84E90CF308B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8337628" y="11543702"/>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132736" y="11618951"/>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65058" r="3"/>
          <a:stretch/>
        </p:blipFill>
        <p:spPr>
          <a:xfrm>
            <a:off x="6866856" y="10623669"/>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5368064" y="12682861"/>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499315" y="10681497"/>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1697812" y="5868625"/>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2091543" y="1737474"/>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37</a:t>
            </a:fld>
            <a:endParaRPr lang="en-US" dirty="0"/>
          </a:p>
        </p:txBody>
      </p:sp>
      <p:sp>
        <p:nvSpPr>
          <p:cNvPr id="39" name="Title 8">
            <a:extLst>
              <a:ext uri="{FF2B5EF4-FFF2-40B4-BE49-F238E27FC236}">
                <a16:creationId xmlns:a16="http://schemas.microsoft.com/office/drawing/2014/main" id="{DE811200-7D68-7044-8B2E-3F1B909C5651}"/>
              </a:ext>
            </a:extLst>
          </p:cNvPr>
          <p:cNvSpPr txBox="1">
            <a:spLocks noGrp="1"/>
          </p:cNvSpPr>
          <p:nvPr>
            <p:ph type="title"/>
          </p:nvPr>
        </p:nvSpPr>
        <p:spPr>
          <a:xfrm>
            <a:off x="4720268" y="327990"/>
            <a:ext cx="15005773" cy="2808493"/>
          </a:xfrm>
          <a:prstGeom prst="rect">
            <a:avLst/>
          </a:prstGeom>
          <a:solidFill>
            <a:schemeClr val="tx1">
              <a:lumMod val="75000"/>
              <a:alpha val="75267"/>
            </a:schemeClr>
          </a:solidFill>
        </p:spPr>
        <p:txBody>
          <a:bodyPr>
            <a:noAutofit/>
          </a:bodyPr>
          <a:lstStyle/>
          <a:p>
            <a:r>
              <a:rPr lang="en-US" dirty="0"/>
              <a:t>Inconsistent Pill Use:</a:t>
            </a:r>
            <a:br>
              <a:rPr lang="en-US" dirty="0"/>
            </a:br>
            <a:r>
              <a:rPr lang="en-US" sz="6000" dirty="0"/>
              <a:t>Linked to low satisfaction with clinician and   </a:t>
            </a:r>
            <a:br>
              <a:rPr lang="en-US" sz="6000" dirty="0"/>
            </a:br>
            <a:r>
              <a:rPr lang="en-US" sz="6000" dirty="0"/>
              <a:t>low continuity of care</a:t>
            </a:r>
            <a:endParaRPr lang="en-US" sz="6000" b="0" dirty="0"/>
          </a:p>
        </p:txBody>
      </p:sp>
      <p:sp>
        <p:nvSpPr>
          <p:cNvPr id="41" name="Rectangle 40">
            <a:extLst>
              <a:ext uri="{FF2B5EF4-FFF2-40B4-BE49-F238E27FC236}">
                <a16:creationId xmlns:a16="http://schemas.microsoft.com/office/drawing/2014/main" id="{0351E5DE-8F0B-1642-B6EB-2800157B0B0B}"/>
              </a:ext>
            </a:extLst>
          </p:cNvPr>
          <p:cNvSpPr/>
          <p:nvPr/>
        </p:nvSpPr>
        <p:spPr>
          <a:xfrm>
            <a:off x="4725613" y="3186226"/>
            <a:ext cx="15000429" cy="9326880"/>
          </a:xfrm>
          <a:prstGeom prst="rect">
            <a:avLst/>
          </a:prstGeom>
          <a:solidFill>
            <a:srgbClr val="395B6F">
              <a:alpha val="80345"/>
            </a:srgb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graphicFrame>
        <p:nvGraphicFramePr>
          <p:cNvPr id="42" name="Google Shape;380;p34">
            <a:extLst>
              <a:ext uri="{FF2B5EF4-FFF2-40B4-BE49-F238E27FC236}">
                <a16:creationId xmlns:a16="http://schemas.microsoft.com/office/drawing/2014/main" id="{F1C8E5C5-2360-8744-95C7-F8D9F2E85E2E}"/>
              </a:ext>
            </a:extLst>
          </p:cNvPr>
          <p:cNvGraphicFramePr/>
          <p:nvPr>
            <p:extLst>
              <p:ext uri="{D42A27DB-BD31-4B8C-83A1-F6EECF244321}">
                <p14:modId xmlns:p14="http://schemas.microsoft.com/office/powerpoint/2010/main" val="3456534057"/>
              </p:ext>
            </p:extLst>
          </p:nvPr>
        </p:nvGraphicFramePr>
        <p:xfrm>
          <a:off x="7076591" y="2961624"/>
          <a:ext cx="10298472" cy="7802734"/>
        </p:xfrm>
        <a:graphic>
          <a:graphicData uri="http://schemas.openxmlformats.org/presentationml/2006/ole">
            <mc:AlternateContent xmlns:mc="http://schemas.openxmlformats.org/markup-compatibility/2006">
              <mc:Choice xmlns:v="urn:schemas-microsoft-com:vml" Requires="v">
                <p:oleObj r:id="rId4" imgW="5740400" imgH="3506788" progId="Excel.Chart.8">
                  <p:embed/>
                </p:oleObj>
              </mc:Choice>
              <mc:Fallback>
                <p:oleObj r:id="rId4" imgW="5740400" imgH="3506788" progId="Excel.Chart.8">
                  <p:embed/>
                  <p:pic>
                    <p:nvPicPr>
                      <p:cNvPr id="42" name="Google Shape;380;p34">
                        <a:extLst>
                          <a:ext uri="{FF2B5EF4-FFF2-40B4-BE49-F238E27FC236}">
                            <a16:creationId xmlns:a16="http://schemas.microsoft.com/office/drawing/2014/main" id="{F1C8E5C5-2360-8744-95C7-F8D9F2E85E2E}"/>
                          </a:ext>
                        </a:extLst>
                      </p:cNvPr>
                      <p:cNvPicPr preferRelativeResize="0"/>
                      <p:nvPr/>
                    </p:nvPicPr>
                    <p:blipFill rotWithShape="1">
                      <a:blip r:embed="rId5">
                        <a:alphaModFix/>
                      </a:blip>
                      <a:srcRect/>
                      <a:stretch/>
                    </p:blipFill>
                    <p:spPr>
                      <a:xfrm>
                        <a:off x="7076591" y="2961624"/>
                        <a:ext cx="10298472" cy="7802734"/>
                      </a:xfrm>
                      <a:prstGeom prst="rect">
                        <a:avLst/>
                      </a:prstGeom>
                      <a:noFill/>
                      <a:ln>
                        <a:noFill/>
                      </a:ln>
                    </p:spPr>
                  </p:pic>
                </p:oleObj>
              </mc:Fallback>
            </mc:AlternateContent>
          </a:graphicData>
        </a:graphic>
      </p:graphicFrame>
      <p:sp>
        <p:nvSpPr>
          <p:cNvPr id="43" name="Google Shape;381;p34">
            <a:extLst>
              <a:ext uri="{FF2B5EF4-FFF2-40B4-BE49-F238E27FC236}">
                <a16:creationId xmlns:a16="http://schemas.microsoft.com/office/drawing/2014/main" id="{594F6517-FE8A-B543-A5F1-EA830EAB3BBD}"/>
              </a:ext>
            </a:extLst>
          </p:cNvPr>
          <p:cNvSpPr txBox="1"/>
          <p:nvPr/>
        </p:nvSpPr>
        <p:spPr>
          <a:xfrm>
            <a:off x="5420326" y="10653539"/>
            <a:ext cx="13611002" cy="1578894"/>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FFFFFF"/>
              </a:buClr>
              <a:buSzPts val="2800"/>
              <a:buFont typeface="Arial"/>
              <a:buNone/>
            </a:pPr>
            <a:r>
              <a:rPr lang="en-US" sz="5400" i="0" u="none" strike="noStrike" cap="none" dirty="0">
                <a:solidFill>
                  <a:schemeClr val="tx1"/>
                </a:solidFill>
                <a:latin typeface="+mn-lt"/>
                <a:ea typeface="Arial"/>
                <a:cs typeface="Arial"/>
                <a:sym typeface="Arial"/>
              </a:rPr>
              <a:t>Percent of pill users who missed one or more pills during the past three months</a:t>
            </a:r>
            <a:endParaRPr sz="5400" dirty="0">
              <a:solidFill>
                <a:schemeClr val="tx1"/>
              </a:solidFill>
              <a:latin typeface="+mn-lt"/>
            </a:endParaRPr>
          </a:p>
        </p:txBody>
      </p:sp>
      <p:sp>
        <p:nvSpPr>
          <p:cNvPr id="2" name="TextBox 1">
            <a:extLst>
              <a:ext uri="{FF2B5EF4-FFF2-40B4-BE49-F238E27FC236}">
                <a16:creationId xmlns:a16="http://schemas.microsoft.com/office/drawing/2014/main" id="{7E328278-D0DB-6042-8D2E-102BB8980F2B}"/>
              </a:ext>
            </a:extLst>
          </p:cNvPr>
          <p:cNvSpPr txBox="1"/>
          <p:nvPr/>
        </p:nvSpPr>
        <p:spPr>
          <a:xfrm>
            <a:off x="15797852" y="13413438"/>
            <a:ext cx="892330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1000" dirty="0">
                <a:solidFill>
                  <a:schemeClr val="tx1"/>
                </a:solidFill>
                <a:latin typeface="Arial"/>
                <a:ea typeface="Arial"/>
                <a:cs typeface="Arial"/>
                <a:sym typeface="Arial"/>
              </a:rPr>
              <a:t>Reference: Landry, David. Public and private providers involvement in improving their patients contraceptive use</a:t>
            </a:r>
            <a:r>
              <a:rPr lang="en-US" sz="1000" i="1" dirty="0">
                <a:solidFill>
                  <a:schemeClr val="tx1"/>
                </a:solidFill>
                <a:latin typeface="Arial"/>
                <a:ea typeface="Arial"/>
                <a:cs typeface="Arial"/>
                <a:sym typeface="Arial"/>
              </a:rPr>
              <a:t> Contraception </a:t>
            </a:r>
            <a:r>
              <a:rPr lang="en-US" sz="1000" dirty="0">
                <a:solidFill>
                  <a:schemeClr val="tx1"/>
                </a:solidFill>
                <a:latin typeface="Arial"/>
                <a:ea typeface="Arial"/>
                <a:cs typeface="Arial"/>
                <a:sym typeface="Arial"/>
              </a:rPr>
              <a:t>2008 Jul 78 (1) 42-51. </a:t>
            </a:r>
            <a:endParaRPr lang="en-US" sz="1000" dirty="0">
              <a:solidFill>
                <a:schemeClr val="tx1"/>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132384978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1390F7-9925-3445-ABD2-7150818FACE1}"/>
              </a:ext>
            </a:extLst>
          </p:cNvPr>
          <p:cNvSpPr/>
          <p:nvPr/>
        </p:nvSpPr>
        <p:spPr>
          <a:xfrm>
            <a:off x="1147110" y="12682861"/>
            <a:ext cx="7577790" cy="988661"/>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45" name="Picture 44">
            <a:extLst>
              <a:ext uri="{FF2B5EF4-FFF2-40B4-BE49-F238E27FC236}">
                <a16:creationId xmlns:a16="http://schemas.microsoft.com/office/drawing/2014/main" id="{7F54EE9C-27D0-7541-A650-84E90CF308B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8337628" y="11543702"/>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132736" y="11618951"/>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65058" r="3"/>
          <a:stretch/>
        </p:blipFill>
        <p:spPr>
          <a:xfrm>
            <a:off x="6866856" y="10623669"/>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5368064" y="12682861"/>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499315" y="10681497"/>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1697812" y="5868625"/>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2091543" y="1737474"/>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38</a:t>
            </a:fld>
            <a:endParaRPr lang="en-US" dirty="0"/>
          </a:p>
        </p:txBody>
      </p:sp>
      <p:sp>
        <p:nvSpPr>
          <p:cNvPr id="38" name="Title 8">
            <a:extLst>
              <a:ext uri="{FF2B5EF4-FFF2-40B4-BE49-F238E27FC236}">
                <a16:creationId xmlns:a16="http://schemas.microsoft.com/office/drawing/2014/main" id="{9B5A870E-83DA-774E-999B-AA9E34C0312D}"/>
              </a:ext>
            </a:extLst>
          </p:cNvPr>
          <p:cNvSpPr txBox="1">
            <a:spLocks noGrp="1"/>
          </p:cNvSpPr>
          <p:nvPr>
            <p:ph type="title"/>
          </p:nvPr>
        </p:nvSpPr>
        <p:spPr>
          <a:xfrm>
            <a:off x="4691786" y="276643"/>
            <a:ext cx="15000429" cy="3657600"/>
          </a:xfrm>
          <a:prstGeom prst="rect">
            <a:avLst/>
          </a:prstGeom>
          <a:solidFill>
            <a:schemeClr val="tx1">
              <a:lumMod val="95000"/>
              <a:alpha val="75267"/>
            </a:schemeClr>
          </a:solidFill>
        </p:spPr>
        <p:txBody>
          <a:bodyPr>
            <a:noAutofit/>
          </a:bodyPr>
          <a:lstStyle/>
          <a:p>
            <a:r>
              <a:rPr lang="en-US" dirty="0"/>
              <a:t>Feeling Unable to Reach a Provider With Questions is Linked to Contraceptive Non-Use</a:t>
            </a:r>
            <a:endParaRPr lang="en-US" sz="6000" b="0" dirty="0"/>
          </a:p>
        </p:txBody>
      </p:sp>
      <p:sp>
        <p:nvSpPr>
          <p:cNvPr id="40" name="Rectangle 39">
            <a:extLst>
              <a:ext uri="{FF2B5EF4-FFF2-40B4-BE49-F238E27FC236}">
                <a16:creationId xmlns:a16="http://schemas.microsoft.com/office/drawing/2014/main" id="{E7A5A196-FC9B-3344-9261-14CCBB5709A5}"/>
              </a:ext>
            </a:extLst>
          </p:cNvPr>
          <p:cNvSpPr/>
          <p:nvPr/>
        </p:nvSpPr>
        <p:spPr>
          <a:xfrm>
            <a:off x="4691786" y="3947740"/>
            <a:ext cx="15000429" cy="9326880"/>
          </a:xfrm>
          <a:prstGeom prst="rect">
            <a:avLst/>
          </a:prstGeom>
          <a:solidFill>
            <a:srgbClr val="395B6F">
              <a:alpha val="75000"/>
            </a:srgb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44" name="Google Shape;381;p34">
            <a:extLst>
              <a:ext uri="{FF2B5EF4-FFF2-40B4-BE49-F238E27FC236}">
                <a16:creationId xmlns:a16="http://schemas.microsoft.com/office/drawing/2014/main" id="{5AF5F2DC-7D06-A647-AB64-EAEE4A06938D}"/>
              </a:ext>
            </a:extLst>
          </p:cNvPr>
          <p:cNvSpPr txBox="1"/>
          <p:nvPr/>
        </p:nvSpPr>
        <p:spPr>
          <a:xfrm>
            <a:off x="5386499" y="11415053"/>
            <a:ext cx="13611002" cy="1578894"/>
          </a:xfrm>
          <a:prstGeom prst="rect">
            <a:avLst/>
          </a:prstGeom>
          <a:noFill/>
          <a:ln>
            <a:noFill/>
          </a:ln>
        </p:spPr>
        <p:txBody>
          <a:bodyPr spcFirstLastPara="1" wrap="square" lIns="0" tIns="0" rIns="0" bIns="0" anchor="t" anchorCtr="0">
            <a:spAutoFit/>
          </a:bodyPr>
          <a:lstStyle/>
          <a:p>
            <a:pPr lvl="0" algn="ctr">
              <a:lnSpc>
                <a:spcPct val="95000"/>
              </a:lnSpc>
              <a:buClr>
                <a:srgbClr val="FFFFFF"/>
              </a:buClr>
              <a:buSzPts val="2800"/>
            </a:pPr>
            <a:r>
              <a:rPr lang="en-US" sz="5400" dirty="0">
                <a:solidFill>
                  <a:schemeClr val="tx1"/>
                </a:solidFill>
                <a:latin typeface="+mn-lt"/>
                <a:ea typeface="Arial"/>
                <a:cs typeface="Arial"/>
                <a:sym typeface="Arial"/>
              </a:rPr>
              <a:t>% of at-risk women experiencing contraceptive non-use in the past year</a:t>
            </a:r>
            <a:endParaRPr sz="5400" dirty="0">
              <a:solidFill>
                <a:schemeClr val="tx1"/>
              </a:solidFill>
              <a:latin typeface="+mn-lt"/>
            </a:endParaRPr>
          </a:p>
        </p:txBody>
      </p:sp>
      <p:pic>
        <p:nvPicPr>
          <p:cNvPr id="46" name="Google Shape;389;p35">
            <a:extLst>
              <a:ext uri="{FF2B5EF4-FFF2-40B4-BE49-F238E27FC236}">
                <a16:creationId xmlns:a16="http://schemas.microsoft.com/office/drawing/2014/main" id="{87DE906A-41FB-B24D-A5A2-F9327EB2E92D}"/>
              </a:ext>
            </a:extLst>
          </p:cNvPr>
          <p:cNvPicPr preferRelativeResize="0"/>
          <p:nvPr/>
        </p:nvPicPr>
        <p:blipFill rotWithShape="1">
          <a:blip r:embed="rId4">
            <a:alphaModFix/>
          </a:blip>
          <a:srcRect/>
          <a:stretch/>
        </p:blipFill>
        <p:spPr>
          <a:xfrm>
            <a:off x="6012791" y="4058514"/>
            <a:ext cx="12358419" cy="7380332"/>
          </a:xfrm>
          <a:prstGeom prst="rect">
            <a:avLst/>
          </a:prstGeom>
          <a:noFill/>
          <a:ln>
            <a:noFill/>
          </a:ln>
        </p:spPr>
      </p:pic>
      <p:sp>
        <p:nvSpPr>
          <p:cNvPr id="4" name="TextBox 3">
            <a:extLst>
              <a:ext uri="{FF2B5EF4-FFF2-40B4-BE49-F238E27FC236}">
                <a16:creationId xmlns:a16="http://schemas.microsoft.com/office/drawing/2014/main" id="{9950270F-5679-3541-B3D2-FD28BBCE1D2C}"/>
              </a:ext>
            </a:extLst>
          </p:cNvPr>
          <p:cNvSpPr txBox="1"/>
          <p:nvPr/>
        </p:nvSpPr>
        <p:spPr>
          <a:xfrm>
            <a:off x="16636623" y="13350613"/>
            <a:ext cx="787266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latin typeface="+mn-lt"/>
                <a:ea typeface="Arial"/>
                <a:cs typeface="Arial"/>
                <a:sym typeface="Arial"/>
              </a:rPr>
              <a:t>Reference: Landry, David. Public and private providers involvement in improving their patients contraceptive use</a:t>
            </a:r>
            <a:r>
              <a:rPr lang="en-US" sz="1000" i="1" dirty="0">
                <a:solidFill>
                  <a:schemeClr val="tx1"/>
                </a:solidFill>
                <a:latin typeface="+mn-lt"/>
                <a:ea typeface="Arial"/>
                <a:cs typeface="Arial"/>
                <a:sym typeface="Arial"/>
              </a:rPr>
              <a:t> Contraception </a:t>
            </a:r>
            <a:r>
              <a:rPr lang="en-US" sz="1000" dirty="0">
                <a:solidFill>
                  <a:schemeClr val="tx1"/>
                </a:solidFill>
                <a:latin typeface="+mn-lt"/>
                <a:ea typeface="Arial"/>
                <a:cs typeface="Arial"/>
                <a:sym typeface="Arial"/>
              </a:rPr>
              <a:t>2008 Jul 78 (1) 42-51.</a:t>
            </a:r>
            <a:endParaRPr kumimoji="0" lang="en-US" sz="1000" b="0" i="0" u="none" strike="noStrike" cap="none" spc="0" normalizeH="0" baseline="0" dirty="0">
              <a:ln>
                <a:noFill/>
              </a:ln>
              <a:solidFill>
                <a:schemeClr val="tx1"/>
              </a:solidFill>
              <a:effectLst/>
              <a:uFillTx/>
              <a:latin typeface="+mn-lt"/>
              <a:ea typeface="+mj-ea"/>
              <a:cs typeface="+mj-cs"/>
              <a:sym typeface="Helvetica"/>
            </a:endParaRPr>
          </a:p>
        </p:txBody>
      </p:sp>
    </p:spTree>
    <p:extLst>
      <p:ext uri="{BB962C8B-B14F-4D97-AF65-F5344CB8AC3E}">
        <p14:creationId xmlns:p14="http://schemas.microsoft.com/office/powerpoint/2010/main" val="405327793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199565" y="12795950"/>
            <a:ext cx="647244" cy="66733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76884" y="846898"/>
            <a:ext cx="14616926" cy="3562235"/>
          </a:xfrm>
          <a:prstGeom prst="rect">
            <a:avLst/>
          </a:prstGeom>
        </p:spPr>
        <p:txBody>
          <a:bodyPr anchor="t">
            <a:noAutofit/>
          </a:bodyPr>
          <a:lstStyle/>
          <a:p>
            <a:pPr algn="l">
              <a:lnSpc>
                <a:spcPts val="12500"/>
              </a:lnSpc>
            </a:pPr>
            <a:r>
              <a:rPr lang="en-US" sz="8800" b="0" dirty="0"/>
              <a:t>Take-home Message: </a:t>
            </a:r>
            <a:br>
              <a:rPr lang="en-US" sz="8800" b="0" dirty="0"/>
            </a:br>
            <a:r>
              <a:rPr lang="en-US" sz="8800" b="0" dirty="0"/>
              <a:t>Be Proactive with Contraception!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76885" y="2557734"/>
              <a:ext cx="94183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18113" y="2399344"/>
                <a:ext cx="973550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376883" y="4351537"/>
            <a:ext cx="11646947" cy="753181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tx1"/>
                </a:solidFill>
              </a:rPr>
              <a:t>Ask about contraceptive or preconception needs at all types of visits </a:t>
            </a:r>
          </a:p>
          <a:p>
            <a:pPr hangingPunct="1">
              <a:buClr>
                <a:schemeClr val="accent4"/>
              </a:buClr>
            </a:pPr>
            <a:r>
              <a:rPr lang="en-US" sz="5400" b="0" dirty="0">
                <a:solidFill>
                  <a:schemeClr val="tx1"/>
                </a:solidFill>
              </a:rPr>
              <a:t>Discuss all methods - honor patient’s preferences and choice </a:t>
            </a:r>
          </a:p>
          <a:p>
            <a:pPr hangingPunct="1">
              <a:buClr>
                <a:schemeClr val="accent4"/>
              </a:buClr>
            </a:pPr>
            <a:r>
              <a:rPr lang="en-US" sz="5400" b="0" dirty="0">
                <a:solidFill>
                  <a:schemeClr val="tx1"/>
                </a:solidFill>
              </a:rPr>
              <a:t>De-link pap smears from contraception prescriptions </a:t>
            </a:r>
          </a:p>
          <a:p>
            <a:pPr hangingPunct="1">
              <a:buClr>
                <a:schemeClr val="accent4"/>
              </a:buClr>
            </a:pPr>
            <a:r>
              <a:rPr lang="en-US" sz="5400" b="0" dirty="0">
                <a:solidFill>
                  <a:schemeClr val="tx1"/>
                </a:solidFill>
              </a:rPr>
              <a:t>Dispense or prescribe one-year supply </a:t>
            </a:r>
          </a:p>
          <a:p>
            <a:pPr hangingPunct="1">
              <a:buClr>
                <a:schemeClr val="accent4"/>
              </a:buClr>
            </a:pPr>
            <a:r>
              <a:rPr lang="en-US" sz="5400" b="0" dirty="0">
                <a:solidFill>
                  <a:schemeClr val="tx1"/>
                </a:solidFill>
              </a:rPr>
              <a:t>Use Quick Start</a:t>
            </a:r>
          </a:p>
        </p:txBody>
      </p:sp>
      <p:pic>
        <p:nvPicPr>
          <p:cNvPr id="6" name="Picture Placeholder 5">
            <a:extLst>
              <a:ext uri="{FF2B5EF4-FFF2-40B4-BE49-F238E27FC236}">
                <a16:creationId xmlns:a16="http://schemas.microsoft.com/office/drawing/2014/main" id="{7A79703C-36B6-4F4F-B5CE-D7C97EBC4A0C}"/>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18441" b="-18441"/>
          <a:stretch/>
        </p:blipFill>
        <p:spPr>
          <a:xfrm>
            <a:off x="14363700" y="0"/>
            <a:ext cx="10020300" cy="13716000"/>
          </a:xfrm>
        </p:spPr>
      </p:pic>
    </p:spTree>
    <p:extLst>
      <p:ext uri="{BB962C8B-B14F-4D97-AF65-F5344CB8AC3E}">
        <p14:creationId xmlns:p14="http://schemas.microsoft.com/office/powerpoint/2010/main" val="47637552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3" name="Rectangle 2">
            <a:extLst>
              <a:ext uri="{FF2B5EF4-FFF2-40B4-BE49-F238E27FC236}">
                <a16:creationId xmlns:a16="http://schemas.microsoft.com/office/drawing/2014/main" id="{2F83A1F9-4F32-A14B-A13A-31B8E51A3A8F}"/>
              </a:ext>
            </a:extLst>
          </p:cNvPr>
          <p:cNvSpPr/>
          <p:nvPr/>
        </p:nvSpPr>
        <p:spPr>
          <a:xfrm>
            <a:off x="1463040" y="12821410"/>
            <a:ext cx="9845040" cy="712979"/>
          </a:xfrm>
          <a:prstGeom prst="rect">
            <a:avLst/>
          </a:prstGeom>
          <a:solidFill>
            <a:schemeClr val="bg2"/>
          </a:solidFill>
          <a:ln w="25400" cap="flat">
            <a:solidFill>
              <a:schemeClr val="bg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F16C7ACB-6746-3541-9B96-F720367AD26C}"/>
              </a:ext>
            </a:extLst>
          </p:cNvPr>
          <p:cNvPicPr>
            <a:picLocks noChangeAspect="1"/>
          </p:cNvPicPr>
          <p:nvPr/>
        </p:nvPicPr>
        <p:blipFill rotWithShape="1">
          <a:blip r:embed="rId3">
            <a:alphaModFix amt="35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4126" t="22282" r="4204" b="26153"/>
          <a:stretch/>
        </p:blipFill>
        <p:spPr>
          <a:xfrm>
            <a:off x="0" y="0"/>
            <a:ext cx="24384000" cy="13715999"/>
          </a:xfrm>
          <a:prstGeom prst="rect">
            <a:avLst/>
          </a:prstGeom>
        </p:spPr>
      </p:pic>
      <p:sp>
        <p:nvSpPr>
          <p:cNvPr id="114" name="Google Shape;114;p3"/>
          <p:cNvSpPr txBox="1">
            <a:spLocks noGrp="1"/>
          </p:cNvSpPr>
          <p:nvPr>
            <p:ph type="title"/>
          </p:nvPr>
        </p:nvSpPr>
        <p:spPr>
          <a:xfrm>
            <a:off x="3009900" y="181611"/>
            <a:ext cx="18364200" cy="2286000"/>
          </a:xfrm>
          <a:prstGeom prst="rect">
            <a:avLst/>
          </a:prstGeom>
          <a:noFill/>
          <a:ln>
            <a:noFill/>
          </a:ln>
        </p:spPr>
        <p:txBody>
          <a:bodyPr spcFirstLastPara="1" wrap="square" lIns="182850" tIns="91400" rIns="182850" bIns="91400" anchor="ctr" anchorCtr="0">
            <a:noAutofit/>
          </a:bodyPr>
          <a:lstStyle/>
          <a:p>
            <a:r>
              <a:rPr lang="en-US" dirty="0"/>
              <a:t>Contraceptive Methods in the US</a:t>
            </a:r>
            <a:endParaRPr dirty="0"/>
          </a:p>
        </p:txBody>
      </p:sp>
      <p:pic>
        <p:nvPicPr>
          <p:cNvPr id="115" name="Google Shape;115;p3"/>
          <p:cNvPicPr preferRelativeResize="0"/>
          <p:nvPr/>
        </p:nvPicPr>
        <p:blipFill>
          <a:blip r:embed="rId5">
            <a:alphaModFix/>
          </a:blip>
          <a:stretch>
            <a:fillRect/>
          </a:stretch>
        </p:blipFill>
        <p:spPr>
          <a:xfrm>
            <a:off x="7357174" y="2379120"/>
            <a:ext cx="9669652" cy="10898304"/>
          </a:xfrm>
          <a:prstGeom prst="rect">
            <a:avLst/>
          </a:prstGeom>
          <a:noFill/>
          <a:ln>
            <a:solidFill>
              <a:schemeClr val="bg1"/>
            </a:solidFill>
          </a:ln>
        </p:spPr>
      </p:pic>
      <p:sp>
        <p:nvSpPr>
          <p:cNvPr id="5" name="Rectangle 7">
            <a:extLst>
              <a:ext uri="{FF2B5EF4-FFF2-40B4-BE49-F238E27FC236}">
                <a16:creationId xmlns:a16="http://schemas.microsoft.com/office/drawing/2014/main" id="{879B0363-A1EA-C948-8978-611516E51940}"/>
              </a:ext>
            </a:extLst>
          </p:cNvPr>
          <p:cNvSpPr txBox="1">
            <a:spLocks/>
          </p:cNvSpPr>
          <p:nvPr/>
        </p:nvSpPr>
        <p:spPr>
          <a:xfrm>
            <a:off x="303732" y="12821410"/>
            <a:ext cx="719172" cy="93116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4</a:t>
            </a:fld>
            <a:endParaRPr lang="en-US"/>
          </a:p>
        </p:txBody>
      </p:sp>
      <p:sp>
        <p:nvSpPr>
          <p:cNvPr id="2" name="TextBox 1">
            <a:extLst>
              <a:ext uri="{FF2B5EF4-FFF2-40B4-BE49-F238E27FC236}">
                <a16:creationId xmlns:a16="http://schemas.microsoft.com/office/drawing/2014/main" id="{AE975139-CA25-A24C-AECA-2DD93F728DF8}"/>
              </a:ext>
            </a:extLst>
          </p:cNvPr>
          <p:cNvSpPr txBox="1"/>
          <p:nvPr/>
        </p:nvSpPr>
        <p:spPr>
          <a:xfrm>
            <a:off x="20110075" y="13377448"/>
            <a:ext cx="4273925"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https://</a:t>
            </a:r>
            <a:r>
              <a:rPr lang="en-US" sz="1000" dirty="0" err="1">
                <a:solidFill>
                  <a:schemeClr val="tx1"/>
                </a:solidFill>
              </a:rPr>
              <a:t>www.guttmacher.org</a:t>
            </a:r>
            <a:r>
              <a:rPr lang="en-US" sz="1000" dirty="0">
                <a:solidFill>
                  <a:schemeClr val="tx1"/>
                </a:solidFill>
              </a:rPr>
              <a:t>/fact-sheet/contraceptive-method-use-united-states</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2368" b="2368"/>
          <a:stretch/>
        </p:blipFill>
        <p:spPr bwMode="auto">
          <a:xfrm>
            <a:off x="15484787" y="531806"/>
            <a:ext cx="4770706" cy="5881497"/>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484928" y="6858000"/>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567542" y="942823"/>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753445" y="2566384"/>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594681" y="2408868"/>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567542" y="2883305"/>
            <a:ext cx="8986158" cy="10064294"/>
          </a:xfrm>
          <a:prstGeom prst="rect">
            <a:avLst/>
          </a:prstGeom>
        </p:spPr>
        <p:txBody>
          <a:bodyPr wrap="square">
            <a:spAutoFit/>
          </a:bodyPr>
          <a:lstStyle/>
          <a:p>
            <a:r>
              <a:rPr lang="en-US" u="sng" dirty="0">
                <a:hlinkClick r:id="rId9"/>
              </a:rPr>
              <a:t>Contraceptive Pearls</a:t>
            </a:r>
            <a:endParaRPr lang="en-US" dirty="0"/>
          </a:p>
          <a:p>
            <a:r>
              <a:rPr lang="en-US" u="sng" dirty="0">
                <a:hlinkClick r:id="rId10"/>
              </a:rPr>
              <a:t>Contraceptive Pearls Sign-up</a:t>
            </a:r>
            <a:endParaRPr lang="en-US" dirty="0"/>
          </a:p>
          <a:p>
            <a:r>
              <a:rPr lang="en-US" u="sng" dirty="0">
                <a:hlinkClick r:id="rId11"/>
              </a:rPr>
              <a:t>Copper IUD User Guide</a:t>
            </a:r>
            <a:endParaRPr lang="en-US" dirty="0"/>
          </a:p>
          <a:p>
            <a:r>
              <a:rPr lang="en-US" u="sng" dirty="0">
                <a:hlinkClick r:id="rId12"/>
              </a:rPr>
              <a:t>Depo-Provera Sub-Q User Guide</a:t>
            </a:r>
            <a:endParaRPr lang="en-US" dirty="0"/>
          </a:p>
          <a:p>
            <a:r>
              <a:rPr lang="en-US" u="sng" dirty="0">
                <a:hlinkClick r:id="rId13"/>
              </a:rPr>
              <a:t>Emergency Contraception Pill User Guide</a:t>
            </a:r>
            <a:endParaRPr lang="en-US" dirty="0"/>
          </a:p>
          <a:p>
            <a:r>
              <a:rPr lang="en-US" u="sng" dirty="0">
                <a:hlinkClick r:id="rId14"/>
              </a:rPr>
              <a:t>IUD Fact Sheet</a:t>
            </a:r>
            <a:endParaRPr lang="en-US" dirty="0"/>
          </a:p>
          <a:p>
            <a:r>
              <a:rPr lang="en-US" u="sng" dirty="0">
                <a:hlinkClick r:id="rId15"/>
              </a:rPr>
              <a:t>Medical Eligibility Criteria for Initiating Contraception</a:t>
            </a:r>
            <a:endParaRPr lang="en-US" dirty="0"/>
          </a:p>
          <a:p>
            <a:r>
              <a:rPr lang="en-US" u="sng" dirty="0">
                <a:hlinkClick r:id="rId16"/>
              </a:rPr>
              <a:t>Patch User Guide</a:t>
            </a:r>
            <a:endParaRPr lang="en-US" dirty="0"/>
          </a:p>
          <a:p>
            <a:r>
              <a:rPr lang="en-US" u="sng" dirty="0">
                <a:hlinkClick r:id="rId17"/>
              </a:rPr>
              <a:t>Pill User Guide</a:t>
            </a:r>
            <a:endParaRPr lang="en-US" dirty="0"/>
          </a:p>
          <a:p>
            <a:r>
              <a:rPr lang="en-US" u="sng" dirty="0">
                <a:hlinkClick r:id="rId18"/>
              </a:rPr>
              <a:t>Progestin Implant Fact Sheet</a:t>
            </a:r>
            <a:endParaRPr lang="en-US" dirty="0"/>
          </a:p>
          <a:p>
            <a:r>
              <a:rPr lang="en-US" u="sng" dirty="0">
                <a:hlinkClick r:id="rId19"/>
              </a:rPr>
              <a:t>Progestin Implant User Guide</a:t>
            </a:r>
            <a:endParaRPr lang="en-US" dirty="0"/>
          </a:p>
          <a:p>
            <a:r>
              <a:rPr lang="en-US" u="sng" dirty="0">
                <a:hlinkClick r:id="rId20"/>
              </a:rPr>
              <a:t>Progestin IUD User Guide</a:t>
            </a:r>
            <a:endParaRPr lang="en-US" dirty="0"/>
          </a:p>
          <a:p>
            <a:r>
              <a:rPr lang="en-US" u="sng" dirty="0">
                <a:hlinkClick r:id="rId21"/>
              </a:rPr>
              <a:t>Progestin-Only Pill (Mini-Pill) User Guide</a:t>
            </a:r>
            <a:endParaRPr lang="en-US" dirty="0"/>
          </a:p>
          <a:p>
            <a:r>
              <a:rPr lang="en-US" u="sng" dirty="0">
                <a:hlinkClick r:id="rId22"/>
              </a:rPr>
              <a:t>Quick Start Algorithm</a:t>
            </a:r>
            <a:endParaRPr lang="en-US" dirty="0"/>
          </a:p>
          <a:p>
            <a:r>
              <a:rPr lang="en-US" u="sng" dirty="0">
                <a:hlinkClick r:id="rId23"/>
              </a:rPr>
              <a:t>Ring User Guide</a:t>
            </a:r>
            <a:endParaRPr lang="en-US" dirty="0"/>
          </a:p>
          <a:p>
            <a:r>
              <a:rPr lang="en-US" u="sng" dirty="0">
                <a:hlinkClick r:id="rId24"/>
              </a:rPr>
              <a:t>The Shot (Depo Provera) User Guide</a:t>
            </a:r>
            <a:br>
              <a:rPr lang="en-US" dirty="0"/>
            </a:br>
            <a:r>
              <a:rPr lang="en-US" u="sng" dirty="0">
                <a:hlinkClick r:id="rId25"/>
              </a:rPr>
              <a:t>Your Birth Control Choices Fact Sheet</a:t>
            </a:r>
            <a:endParaRPr lang="en-US" dirty="0"/>
          </a:p>
        </p:txBody>
      </p:sp>
    </p:spTree>
    <p:extLst>
      <p:ext uri="{BB962C8B-B14F-4D97-AF65-F5344CB8AC3E}">
        <p14:creationId xmlns:p14="http://schemas.microsoft.com/office/powerpoint/2010/main" val="27500749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76220"/>
            <a:ext cx="14851345" cy="1147063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1000" dirty="0">
                <a:solidFill>
                  <a:schemeClr val="tx1"/>
                </a:solidFill>
              </a:rPr>
              <a:t>ACOG Committee Opinion. Number 602, June 2014, reaffirmed 2016</a:t>
            </a:r>
          </a:p>
          <a:p>
            <a:pPr lvl="0"/>
            <a:r>
              <a:rPr lang="en-US" sz="1000" dirty="0">
                <a:solidFill>
                  <a:schemeClr val="tx1"/>
                </a:solidFill>
              </a:rPr>
              <a:t>Andersson K, </a:t>
            </a:r>
            <a:r>
              <a:rPr lang="en-US" sz="1000" dirty="0" err="1">
                <a:solidFill>
                  <a:schemeClr val="tx1"/>
                </a:solidFill>
              </a:rPr>
              <a:t>Odlind</a:t>
            </a:r>
            <a:r>
              <a:rPr lang="en-US" sz="1000" dirty="0">
                <a:solidFill>
                  <a:schemeClr val="tx1"/>
                </a:solidFill>
              </a:rPr>
              <a:t> V, </a:t>
            </a:r>
            <a:r>
              <a:rPr lang="en-US" sz="1000" dirty="0" err="1">
                <a:solidFill>
                  <a:schemeClr val="tx1"/>
                </a:solidFill>
              </a:rPr>
              <a:t>Rybo</a:t>
            </a:r>
            <a:r>
              <a:rPr lang="en-US" sz="1000" dirty="0">
                <a:solidFill>
                  <a:schemeClr val="tx1"/>
                </a:solidFill>
              </a:rPr>
              <a:t> G. Levonorgestrel-releasing and copper-releasing (Nova T) IUDs during five years of use: a randomized comparative trial. </a:t>
            </a:r>
            <a:r>
              <a:rPr lang="en-US" sz="1000" i="1" dirty="0">
                <a:solidFill>
                  <a:schemeClr val="tx1"/>
                </a:solidFill>
              </a:rPr>
              <a:t>Contraception</a:t>
            </a:r>
            <a:r>
              <a:rPr lang="en-US" sz="1000" dirty="0">
                <a:solidFill>
                  <a:schemeClr val="tx1"/>
                </a:solidFill>
              </a:rPr>
              <a:t>. 1994 Jan;49(1):56-72. </a:t>
            </a:r>
          </a:p>
          <a:p>
            <a:pPr lvl="0"/>
            <a:r>
              <a:rPr lang="en-US" sz="1000" dirty="0">
                <a:solidFill>
                  <a:schemeClr val="tx1"/>
                </a:solidFill>
              </a:rPr>
              <a:t>Bissel et al. Supplying emergency contraception via community pharmacies in the UK: reflections on the experiences of users and providers. </a:t>
            </a:r>
            <a:r>
              <a:rPr lang="en-US" sz="1000" i="1" dirty="0">
                <a:solidFill>
                  <a:schemeClr val="tx1"/>
                </a:solidFill>
              </a:rPr>
              <a:t>Soc Sci Med.</a:t>
            </a:r>
            <a:r>
              <a:rPr lang="en-US" sz="1000" dirty="0">
                <a:solidFill>
                  <a:schemeClr val="tx1"/>
                </a:solidFill>
              </a:rPr>
              <a:t>2003;57:2367-2378.</a:t>
            </a:r>
          </a:p>
          <a:p>
            <a:pPr lvl="0"/>
            <a:r>
              <a:rPr lang="en-US" sz="1000" dirty="0">
                <a:solidFill>
                  <a:schemeClr val="tx1"/>
                </a:solidFill>
              </a:rPr>
              <a:t>Blakemore E. The First Birth Control Pill Used Puerto Rican Women as Guinea Pigs. </a:t>
            </a:r>
            <a:r>
              <a:rPr lang="en-US" sz="1000" dirty="0" err="1">
                <a:solidFill>
                  <a:schemeClr val="tx1"/>
                </a:solidFill>
              </a:rPr>
              <a:t>History.com</a:t>
            </a:r>
            <a:r>
              <a:rPr lang="en-US" sz="1000" dirty="0">
                <a:solidFill>
                  <a:schemeClr val="tx1"/>
                </a:solidFill>
              </a:rPr>
              <a:t>. https://</a:t>
            </a:r>
            <a:r>
              <a:rPr lang="en-US" sz="1000" dirty="0" err="1">
                <a:solidFill>
                  <a:schemeClr val="tx1"/>
                </a:solidFill>
              </a:rPr>
              <a:t>www.history.com</a:t>
            </a:r>
            <a:r>
              <a:rPr lang="en-US" sz="1000" dirty="0">
                <a:solidFill>
                  <a:schemeClr val="tx1"/>
                </a:solidFill>
              </a:rPr>
              <a:t>/news/birth-control-pill-history-</a:t>
            </a:r>
            <a:r>
              <a:rPr lang="en-US" sz="1000" dirty="0" err="1">
                <a:solidFill>
                  <a:schemeClr val="tx1"/>
                </a:solidFill>
              </a:rPr>
              <a:t>puerto</a:t>
            </a:r>
            <a:r>
              <a:rPr lang="en-US" sz="1000" dirty="0">
                <a:solidFill>
                  <a:schemeClr val="tx1"/>
                </a:solidFill>
              </a:rPr>
              <a:t>-</a:t>
            </a:r>
            <a:r>
              <a:rPr lang="en-US" sz="1000" dirty="0" err="1">
                <a:solidFill>
                  <a:schemeClr val="tx1"/>
                </a:solidFill>
              </a:rPr>
              <a:t>rico-enovid</a:t>
            </a:r>
            <a:r>
              <a:rPr lang="en-US" sz="1000" dirty="0">
                <a:solidFill>
                  <a:schemeClr val="tx1"/>
                </a:solidFill>
              </a:rPr>
              <a:t>. Published May 9, 2018. Accessed October 1, 2021</a:t>
            </a:r>
          </a:p>
          <a:p>
            <a:pPr lvl="0"/>
            <a:r>
              <a:rPr lang="en-US" sz="1000" dirty="0">
                <a:solidFill>
                  <a:schemeClr val="tx1"/>
                </a:solidFill>
              </a:rPr>
              <a:t>Centers for Disease Control and Prevention. (2021, May 20). </a:t>
            </a:r>
            <a:r>
              <a:rPr lang="en-US" sz="1000" i="1" dirty="0">
                <a:solidFill>
                  <a:schemeClr val="tx1"/>
                </a:solidFill>
              </a:rPr>
              <a:t>US Medical Eligibility Criteria (US MEC) for contraceptive use, 2016</a:t>
            </a:r>
            <a:r>
              <a:rPr lang="en-US" sz="1000" dirty="0">
                <a:solidFill>
                  <a:schemeClr val="tx1"/>
                </a:solidFill>
              </a:rPr>
              <a:t>. Centers for Disease Control and Prevention. Retrieved November 22, 2021, from https://</a:t>
            </a:r>
            <a:r>
              <a:rPr lang="en-US" sz="1000" dirty="0" err="1">
                <a:solidFill>
                  <a:schemeClr val="tx1"/>
                </a:solidFill>
              </a:rPr>
              <a:t>www.cdc.gov</a:t>
            </a:r>
            <a:r>
              <a:rPr lang="en-US" sz="1000" dirty="0">
                <a:solidFill>
                  <a:schemeClr val="tx1"/>
                </a:solidFill>
              </a:rPr>
              <a:t>/</a:t>
            </a:r>
            <a:r>
              <a:rPr lang="en-US" sz="1000" dirty="0" err="1">
                <a:solidFill>
                  <a:schemeClr val="tx1"/>
                </a:solidFill>
              </a:rPr>
              <a:t>reproductivehealth</a:t>
            </a:r>
            <a:r>
              <a:rPr lang="en-US" sz="1000" dirty="0">
                <a:solidFill>
                  <a:schemeClr val="tx1"/>
                </a:solidFill>
              </a:rPr>
              <a:t>/contraception/</a:t>
            </a:r>
            <a:r>
              <a:rPr lang="en-US" sz="1000" dirty="0" err="1">
                <a:solidFill>
                  <a:schemeClr val="tx1"/>
                </a:solidFill>
              </a:rPr>
              <a:t>mmwr</a:t>
            </a:r>
            <a:r>
              <a:rPr lang="en-US" sz="1000" dirty="0">
                <a:solidFill>
                  <a:schemeClr val="tx1"/>
                </a:solidFill>
              </a:rPr>
              <a:t>/</a:t>
            </a:r>
            <a:r>
              <a:rPr lang="en-US" sz="1000" dirty="0" err="1">
                <a:solidFill>
                  <a:schemeClr val="tx1"/>
                </a:solidFill>
              </a:rPr>
              <a:t>mec</a:t>
            </a:r>
            <a:r>
              <a:rPr lang="en-US" sz="1000" dirty="0">
                <a:solidFill>
                  <a:schemeClr val="tx1"/>
                </a:solidFill>
              </a:rPr>
              <a:t>/</a:t>
            </a:r>
            <a:r>
              <a:rPr lang="en-US" sz="1000" dirty="0" err="1">
                <a:solidFill>
                  <a:schemeClr val="tx1"/>
                </a:solidFill>
              </a:rPr>
              <a:t>summary.html</a:t>
            </a:r>
            <a:r>
              <a:rPr lang="en-US" sz="1000" dirty="0">
                <a:solidFill>
                  <a:schemeClr val="tx1"/>
                </a:solidFill>
              </a:rPr>
              <a:t>. </a:t>
            </a:r>
          </a:p>
          <a:p>
            <a:pPr lvl="0"/>
            <a:r>
              <a:rPr lang="en-US" sz="1000" dirty="0" err="1">
                <a:solidFill>
                  <a:schemeClr val="tx1"/>
                </a:solidFill>
              </a:rPr>
              <a:t>Chiou</a:t>
            </a:r>
            <a:r>
              <a:rPr lang="en-US" sz="1000" dirty="0">
                <a:solidFill>
                  <a:schemeClr val="tx1"/>
                </a:solidFill>
              </a:rPr>
              <a:t> CF, Trussell J, Reyes E, Knight K, Wallace J, </a:t>
            </a:r>
            <a:r>
              <a:rPr lang="en-US" sz="1000" dirty="0" err="1">
                <a:solidFill>
                  <a:schemeClr val="tx1"/>
                </a:solidFill>
              </a:rPr>
              <a:t>Udani</a:t>
            </a:r>
            <a:r>
              <a:rPr lang="en-US" sz="1000" dirty="0">
                <a:solidFill>
                  <a:schemeClr val="tx1"/>
                </a:solidFill>
              </a:rPr>
              <a:t> J, Oda K, </a:t>
            </a:r>
            <a:r>
              <a:rPr lang="en-US" sz="1000" dirty="0" err="1">
                <a:solidFill>
                  <a:schemeClr val="tx1"/>
                </a:solidFill>
              </a:rPr>
              <a:t>Borenstein</a:t>
            </a:r>
            <a:r>
              <a:rPr lang="en-US" sz="1000" dirty="0">
                <a:solidFill>
                  <a:schemeClr val="tx1"/>
                </a:solidFill>
              </a:rPr>
              <a:t> J. Economic analysis of contraceptives for women. </a:t>
            </a:r>
            <a:r>
              <a:rPr lang="en-US" sz="1000" i="1" dirty="0">
                <a:solidFill>
                  <a:schemeClr val="tx1"/>
                </a:solidFill>
              </a:rPr>
              <a:t>Contraception</a:t>
            </a:r>
            <a:r>
              <a:rPr lang="en-US" sz="1000" dirty="0">
                <a:solidFill>
                  <a:schemeClr val="tx1"/>
                </a:solidFill>
              </a:rPr>
              <a:t>. 2003;68(1):3-10.</a:t>
            </a:r>
          </a:p>
          <a:p>
            <a:pPr lvl="0"/>
            <a:r>
              <a:rPr lang="en-US" sz="1000" dirty="0">
                <a:solidFill>
                  <a:schemeClr val="tx1"/>
                </a:solidFill>
              </a:rPr>
              <a:t>Contraceptive Counseling: Patient/Provider Perspectives: Get LARC. Accessed: https://</a:t>
            </a:r>
            <a:r>
              <a:rPr lang="en-US" sz="1000" dirty="0" err="1">
                <a:solidFill>
                  <a:schemeClr val="tx1"/>
                </a:solidFill>
              </a:rPr>
              <a:t>www.youtube.com</a:t>
            </a:r>
            <a:r>
              <a:rPr lang="en-US" sz="1000" dirty="0">
                <a:solidFill>
                  <a:schemeClr val="tx1"/>
                </a:solidFill>
              </a:rPr>
              <a:t>/</a:t>
            </a:r>
            <a:r>
              <a:rPr lang="en-US" sz="1000" dirty="0" err="1">
                <a:solidFill>
                  <a:schemeClr val="tx1"/>
                </a:solidFill>
              </a:rPr>
              <a:t>watch?v</a:t>
            </a:r>
            <a:r>
              <a:rPr lang="en-US" sz="1000" dirty="0">
                <a:solidFill>
                  <a:schemeClr val="tx1"/>
                </a:solidFill>
              </a:rPr>
              <a:t>=OP9klE0JLLU.  Published June 12, 2017.  </a:t>
            </a:r>
          </a:p>
          <a:p>
            <a:pPr lvl="0"/>
            <a:r>
              <a:rPr lang="en-US" sz="1000" dirty="0">
                <a:solidFill>
                  <a:schemeClr val="tx1"/>
                </a:solidFill>
              </a:rPr>
              <a:t>Daniels K, Daugherty J and Jones J, Current contraceptive status among women aged 15–44: United States, 2011–2013, </a:t>
            </a:r>
            <a:r>
              <a:rPr lang="en-US" sz="1000" i="1" dirty="0">
                <a:solidFill>
                  <a:schemeClr val="tx1"/>
                </a:solidFill>
              </a:rPr>
              <a:t>National Health Statistics Reports</a:t>
            </a:r>
            <a:r>
              <a:rPr lang="en-US" sz="1000" dirty="0">
                <a:solidFill>
                  <a:schemeClr val="tx1"/>
                </a:solidFill>
              </a:rPr>
              <a:t>, 2014, No. 173, </a:t>
            </a:r>
            <a:r>
              <a:rPr lang="en-US" sz="1000" u="sng" dirty="0">
                <a:solidFill>
                  <a:schemeClr val="tx1"/>
                </a:solidFill>
                <a:hlinkClick r:id="rId5">
                  <a:extLst>
                    <a:ext uri="{A12FA001-AC4F-418D-AE19-62706E023703}">
                      <ahyp:hlinkClr xmlns:ahyp="http://schemas.microsoft.com/office/drawing/2018/hyperlinkcolor" val="tx"/>
                    </a:ext>
                  </a:extLst>
                </a:hlinkClick>
              </a:rPr>
              <a:t>http://www.cdc.gov/nchs/data/databriefs/db173.pdf</a:t>
            </a:r>
            <a:r>
              <a:rPr lang="en-US" sz="1000" dirty="0">
                <a:solidFill>
                  <a:schemeClr val="tx1"/>
                </a:solidFill>
              </a:rPr>
              <a:t>.</a:t>
            </a:r>
          </a:p>
          <a:p>
            <a:pPr lvl="0"/>
            <a:r>
              <a:rPr lang="en-US" sz="1000" dirty="0" err="1">
                <a:solidFill>
                  <a:schemeClr val="tx1"/>
                </a:solidFill>
              </a:rPr>
              <a:t>Dieben</a:t>
            </a:r>
            <a:r>
              <a:rPr lang="en-US" sz="1000" dirty="0">
                <a:solidFill>
                  <a:schemeClr val="tx1"/>
                </a:solidFill>
              </a:rPr>
              <a:t> TO, </a:t>
            </a:r>
            <a:r>
              <a:rPr lang="en-US" sz="1000" dirty="0" err="1">
                <a:solidFill>
                  <a:schemeClr val="tx1"/>
                </a:solidFill>
              </a:rPr>
              <a:t>Roumen</a:t>
            </a:r>
            <a:r>
              <a:rPr lang="en-US" sz="1000" dirty="0">
                <a:solidFill>
                  <a:schemeClr val="tx1"/>
                </a:solidFill>
              </a:rPr>
              <a:t> FJ, </a:t>
            </a:r>
            <a:r>
              <a:rPr lang="en-US" sz="1000" dirty="0" err="1">
                <a:solidFill>
                  <a:schemeClr val="tx1"/>
                </a:solidFill>
              </a:rPr>
              <a:t>Apter</a:t>
            </a:r>
            <a:r>
              <a:rPr lang="en-US" sz="1000" dirty="0">
                <a:solidFill>
                  <a:schemeClr val="tx1"/>
                </a:solidFill>
              </a:rPr>
              <a:t> D. Efficacy, cycle control and user acceptability of a novel combined contraceptive vaginal ring. </a:t>
            </a:r>
            <a:r>
              <a:rPr lang="en-US" sz="1000" dirty="0" err="1">
                <a:solidFill>
                  <a:schemeClr val="tx1"/>
                </a:solidFill>
              </a:rPr>
              <a:t>Obstet</a:t>
            </a:r>
            <a:r>
              <a:rPr lang="en-US" sz="1000" dirty="0">
                <a:solidFill>
                  <a:schemeClr val="tx1"/>
                </a:solidFill>
              </a:rPr>
              <a:t> Gynecol. 2002 Sep;100(3):585-93</a:t>
            </a:r>
          </a:p>
          <a:p>
            <a:pPr lvl="0"/>
            <a:r>
              <a:rPr lang="en-US" sz="1000" u="sng" dirty="0">
                <a:solidFill>
                  <a:schemeClr val="tx1"/>
                </a:solidFill>
                <a:hlinkClick r:id="rId6">
                  <a:extLst>
                    <a:ext uri="{A12FA001-AC4F-418D-AE19-62706E023703}">
                      <ahyp:hlinkClr xmlns:ahyp="http://schemas.microsoft.com/office/drawing/2018/hyperlinkcolor" val="tx"/>
                    </a:ext>
                  </a:extLst>
                </a:hlinkClick>
              </a:rPr>
              <a:t>Emergency Contraception. Cdc.gov. Published October 6, 2019. Accessed July 19, 2021. https://www.cdc.gov/reproductivehealth/contraception/mmwr/spr/emergency.html</a:t>
            </a:r>
            <a:endParaRPr lang="en-US" sz="1000" dirty="0">
              <a:solidFill>
                <a:schemeClr val="tx1"/>
              </a:solidFill>
            </a:endParaRPr>
          </a:p>
          <a:p>
            <a:pPr lvl="0"/>
            <a:r>
              <a:rPr lang="en-US" sz="1000" u="sng" dirty="0">
                <a:solidFill>
                  <a:schemeClr val="tx1"/>
                </a:solidFill>
                <a:hlinkClick r:id="rId7">
                  <a:extLst>
                    <a:ext uri="{A12FA001-AC4F-418D-AE19-62706E023703}">
                      <ahyp:hlinkClr xmlns:ahyp="http://schemas.microsoft.com/office/drawing/2018/hyperlinkcolor" val="tx"/>
                    </a:ext>
                  </a:extLst>
                </a:hlinkClick>
              </a:rPr>
              <a:t>https://freethepill.org/</a:t>
            </a:r>
            <a:endParaRPr lang="en-US" sz="1000" dirty="0">
              <a:solidFill>
                <a:schemeClr val="tx1"/>
              </a:solidFill>
            </a:endParaRPr>
          </a:p>
          <a:p>
            <a:pPr lvl="0"/>
            <a:r>
              <a:rPr lang="en-US" sz="1000" dirty="0">
                <a:solidFill>
                  <a:schemeClr val="tx1"/>
                </a:solidFill>
              </a:rPr>
              <a:t>Gold, MA, Wolford JE, Smith KA, Parker AM The effects of advance prescription of emergency contraception on adolescent women’s sexual and contraceptive behaviors. </a:t>
            </a:r>
            <a:r>
              <a:rPr lang="en-US" sz="1000" i="1" dirty="0">
                <a:solidFill>
                  <a:schemeClr val="tx1"/>
                </a:solidFill>
              </a:rPr>
              <a:t>J </a:t>
            </a:r>
            <a:r>
              <a:rPr lang="en-US" sz="1000" i="1" dirty="0" err="1">
                <a:solidFill>
                  <a:schemeClr val="tx1"/>
                </a:solidFill>
              </a:rPr>
              <a:t>Pediatr</a:t>
            </a:r>
            <a:r>
              <a:rPr lang="en-US" sz="1000" i="1" dirty="0">
                <a:solidFill>
                  <a:schemeClr val="tx1"/>
                </a:solidFill>
              </a:rPr>
              <a:t> </a:t>
            </a:r>
            <a:r>
              <a:rPr lang="en-US" sz="1000" i="1" dirty="0" err="1">
                <a:solidFill>
                  <a:schemeClr val="tx1"/>
                </a:solidFill>
              </a:rPr>
              <a:t>Adolesc</a:t>
            </a:r>
            <a:r>
              <a:rPr lang="en-US" sz="1000" i="1" dirty="0">
                <a:solidFill>
                  <a:schemeClr val="tx1"/>
                </a:solidFill>
              </a:rPr>
              <a:t> Gynecology</a:t>
            </a:r>
            <a:r>
              <a:rPr lang="en-US" sz="1000" dirty="0">
                <a:solidFill>
                  <a:schemeClr val="tx1"/>
                </a:solidFill>
              </a:rPr>
              <a:t> 17(2):87-96.</a:t>
            </a:r>
          </a:p>
          <a:p>
            <a:pPr lvl="0"/>
            <a:r>
              <a:rPr lang="en-US" sz="1000" dirty="0">
                <a:solidFill>
                  <a:schemeClr val="tx1"/>
                </a:solidFill>
              </a:rPr>
              <a:t>Gomez AM, Fuentes L, Allina A. Women or LARC first? Reproductive autonomy and the promotion of long-acting reversible contraceptive methods. </a:t>
            </a:r>
            <a:r>
              <a:rPr lang="en-US" sz="1000" dirty="0" err="1">
                <a:solidFill>
                  <a:schemeClr val="tx1"/>
                </a:solidFill>
              </a:rPr>
              <a:t>Perspect</a:t>
            </a:r>
            <a:r>
              <a:rPr lang="en-US" sz="1000" dirty="0">
                <a:solidFill>
                  <a:schemeClr val="tx1"/>
                </a:solidFill>
              </a:rPr>
              <a:t> Sex </a:t>
            </a:r>
            <a:r>
              <a:rPr lang="en-US" sz="1000" dirty="0" err="1">
                <a:solidFill>
                  <a:schemeClr val="tx1"/>
                </a:solidFill>
              </a:rPr>
              <a:t>Reprod</a:t>
            </a:r>
            <a:r>
              <a:rPr lang="en-US" sz="1000" dirty="0">
                <a:solidFill>
                  <a:schemeClr val="tx1"/>
                </a:solidFill>
              </a:rPr>
              <a:t> Health. 2014;46(3):171-175. doi:10.1363/46e1614</a:t>
            </a:r>
          </a:p>
          <a:p>
            <a:pPr lvl="0"/>
            <a:r>
              <a:rPr lang="en-US" sz="1000" dirty="0">
                <a:solidFill>
                  <a:schemeClr val="tx1"/>
                </a:solidFill>
              </a:rPr>
              <a:t>Grimes DA. Intrauterine device and upper-genital-tract </a:t>
            </a:r>
            <a:r>
              <a:rPr lang="en-US" sz="1000" dirty="0" err="1">
                <a:solidFill>
                  <a:schemeClr val="tx1"/>
                </a:solidFill>
              </a:rPr>
              <a:t>infection.Lancet</a:t>
            </a:r>
            <a:r>
              <a:rPr lang="en-US" sz="1000" dirty="0">
                <a:solidFill>
                  <a:schemeClr val="tx1"/>
                </a:solidFill>
              </a:rPr>
              <a:t>. 2000 Sep 16;356(9234):1013-9.</a:t>
            </a:r>
          </a:p>
          <a:p>
            <a:pPr lvl="0"/>
            <a:r>
              <a:rPr lang="en-US" sz="1000" dirty="0">
                <a:solidFill>
                  <a:schemeClr val="tx1"/>
                </a:solidFill>
              </a:rPr>
              <a:t>Grimes D, et al, Immediate post-partum insertion of </a:t>
            </a:r>
            <a:r>
              <a:rPr lang="en-US" sz="1000" dirty="0" err="1">
                <a:solidFill>
                  <a:schemeClr val="tx1"/>
                </a:solidFill>
              </a:rPr>
              <a:t>intruterine</a:t>
            </a:r>
            <a:r>
              <a:rPr lang="en-US" sz="1000" dirty="0">
                <a:solidFill>
                  <a:schemeClr val="tx1"/>
                </a:solidFill>
              </a:rPr>
              <a:t> devices, </a:t>
            </a:r>
            <a:r>
              <a:rPr lang="en-US" sz="1000" i="1" dirty="0">
                <a:solidFill>
                  <a:schemeClr val="tx1"/>
                </a:solidFill>
              </a:rPr>
              <a:t>Cochrane</a:t>
            </a:r>
            <a:r>
              <a:rPr lang="en-US" sz="1000" dirty="0">
                <a:solidFill>
                  <a:schemeClr val="tx1"/>
                </a:solidFill>
              </a:rPr>
              <a:t> 2003 (1).</a:t>
            </a:r>
          </a:p>
          <a:p>
            <a:pPr lvl="0"/>
            <a:r>
              <a:rPr lang="en-US" sz="1000" dirty="0">
                <a:solidFill>
                  <a:schemeClr val="tx1"/>
                </a:solidFill>
              </a:rPr>
              <a:t>Grimes DA, Schulz KF. Antibiotic prophylaxis for intrauterine contraceptive device insertion. </a:t>
            </a:r>
            <a:r>
              <a:rPr lang="en-US" sz="1000" i="1" dirty="0">
                <a:solidFill>
                  <a:schemeClr val="tx1"/>
                </a:solidFill>
              </a:rPr>
              <a:t>Cochrane Database Syst Rev</a:t>
            </a:r>
            <a:r>
              <a:rPr lang="en-US" sz="1000" dirty="0">
                <a:solidFill>
                  <a:schemeClr val="tx1"/>
                </a:solidFill>
              </a:rPr>
              <a:t>. 2001;(1):CD001327.</a:t>
            </a:r>
          </a:p>
          <a:p>
            <a:pPr lvl="0"/>
            <a:r>
              <a:rPr lang="en-US" sz="1000" dirty="0">
                <a:solidFill>
                  <a:schemeClr val="tx1"/>
                </a:solidFill>
              </a:rPr>
              <a:t>Guttmacher Institute.  Contraceptive Use in the United States.  Accessed: https://</a:t>
            </a:r>
            <a:r>
              <a:rPr lang="en-US" sz="1000" dirty="0" err="1">
                <a:solidFill>
                  <a:schemeClr val="tx1"/>
                </a:solidFill>
              </a:rPr>
              <a:t>www.guttmacher.org</a:t>
            </a:r>
            <a:r>
              <a:rPr lang="en-US" sz="1000" dirty="0">
                <a:solidFill>
                  <a:schemeClr val="tx1"/>
                </a:solidFill>
              </a:rPr>
              <a:t>/fact-sheet/contraceptive-use-united-states Published 9/2016. Winner, Brooke, et al. "Effectiveness of long-acting reversible contraception." New England Journal of Medicine 366.21 (2012): 1998-2007.</a:t>
            </a:r>
          </a:p>
          <a:p>
            <a:pPr lvl="0"/>
            <a:r>
              <a:rPr lang="en-US" sz="1000" u="sng" dirty="0">
                <a:solidFill>
                  <a:schemeClr val="tx1"/>
                </a:solidFill>
                <a:hlinkClick r:id="rId8">
                  <a:extLst>
                    <a:ext uri="{A12FA001-AC4F-418D-AE19-62706E023703}">
                      <ahyp:hlinkClr xmlns:ahyp="http://schemas.microsoft.com/office/drawing/2018/hyperlinkcolor" val="tx"/>
                    </a:ext>
                  </a:extLst>
                </a:hlinkClick>
              </a:rPr>
              <a:t>Hatcher RA, Trussell J, Stewart FH, et al. Contraceptive Technology. 21st ed. Managing Contraception; 2018.</a:t>
            </a:r>
            <a:endParaRPr lang="en-US" sz="1000" dirty="0">
              <a:solidFill>
                <a:schemeClr val="tx1"/>
              </a:solidFill>
            </a:endParaRPr>
          </a:p>
          <a:p>
            <a:pPr lvl="0"/>
            <a:r>
              <a:rPr lang="en-US" sz="1000" dirty="0">
                <a:solidFill>
                  <a:schemeClr val="tx1"/>
                </a:solidFill>
              </a:rPr>
              <a:t>Hatcher RA, </a:t>
            </a:r>
            <a:r>
              <a:rPr lang="en-US" sz="1000" dirty="0" err="1">
                <a:solidFill>
                  <a:schemeClr val="tx1"/>
                </a:solidFill>
              </a:rPr>
              <a:t>Zieman</a:t>
            </a:r>
            <a:r>
              <a:rPr lang="en-US" sz="1000" dirty="0">
                <a:solidFill>
                  <a:schemeClr val="tx1"/>
                </a:solidFill>
              </a:rPr>
              <a:t> M et al. </a:t>
            </a:r>
            <a:r>
              <a:rPr lang="en-US" sz="1000" i="1" dirty="0">
                <a:solidFill>
                  <a:schemeClr val="tx1"/>
                </a:solidFill>
              </a:rPr>
              <a:t>A Pocket Guide to Managing Contraception</a:t>
            </a:r>
            <a:r>
              <a:rPr lang="en-US" sz="1000" dirty="0">
                <a:solidFill>
                  <a:schemeClr val="tx1"/>
                </a:solidFill>
              </a:rPr>
              <a:t>. Tiger, Georgia: Bridging the Gap Foundation, 2004</a:t>
            </a:r>
          </a:p>
          <a:p>
            <a:pPr lvl="0"/>
            <a:r>
              <a:rPr lang="en-US" sz="1000" dirty="0" err="1">
                <a:solidFill>
                  <a:schemeClr val="tx1"/>
                </a:solidFill>
              </a:rPr>
              <a:t>Hubacher</a:t>
            </a:r>
            <a:r>
              <a:rPr lang="en-US" sz="1000" dirty="0">
                <a:solidFill>
                  <a:schemeClr val="tx1"/>
                </a:solidFill>
              </a:rPr>
              <a:t> D, Cheng D. Intrauterine devices and reproductive health: American women in feast and famine. </a:t>
            </a:r>
            <a:r>
              <a:rPr lang="en-US" sz="1000" i="1" dirty="0">
                <a:solidFill>
                  <a:schemeClr val="tx1"/>
                </a:solidFill>
              </a:rPr>
              <a:t>Contraception</a:t>
            </a:r>
            <a:r>
              <a:rPr lang="en-US" sz="1000" dirty="0">
                <a:solidFill>
                  <a:schemeClr val="tx1"/>
                </a:solidFill>
              </a:rPr>
              <a:t>. 2004 Jun;69(6):437-46. </a:t>
            </a:r>
          </a:p>
          <a:p>
            <a:pPr lvl="0"/>
            <a:r>
              <a:rPr lang="en-US" sz="1000" dirty="0" err="1">
                <a:solidFill>
                  <a:schemeClr val="tx1"/>
                </a:solidFill>
              </a:rPr>
              <a:t>Hubacher</a:t>
            </a:r>
            <a:r>
              <a:rPr lang="en-US" sz="1000" dirty="0">
                <a:solidFill>
                  <a:schemeClr val="tx1"/>
                </a:solidFill>
              </a:rPr>
              <a:t> D et al. Use of copper IUDs and the risk of infertility among nulligravid women </a:t>
            </a:r>
            <a:r>
              <a:rPr lang="en-US" sz="1000" i="1" dirty="0">
                <a:solidFill>
                  <a:schemeClr val="tx1"/>
                </a:solidFill>
              </a:rPr>
              <a:t>NEJM, 2001, 108;304-14.</a:t>
            </a:r>
            <a:endParaRPr lang="en-US" sz="1000" dirty="0">
              <a:solidFill>
                <a:schemeClr val="tx1"/>
              </a:solidFill>
            </a:endParaRPr>
          </a:p>
          <a:p>
            <a:pPr lvl="0"/>
            <a:r>
              <a:rPr lang="en-US" sz="1000" dirty="0">
                <a:solidFill>
                  <a:schemeClr val="tx1"/>
                </a:solidFill>
              </a:rPr>
              <a:t>Jackson J. How Puerto Rican Women Made Birth Control Possible-At the Expense of Their Health. BESE. https://</a:t>
            </a:r>
            <a:r>
              <a:rPr lang="en-US" sz="1000" dirty="0" err="1">
                <a:solidFill>
                  <a:schemeClr val="tx1"/>
                </a:solidFill>
              </a:rPr>
              <a:t>www.bese.com</a:t>
            </a:r>
            <a:r>
              <a:rPr lang="en-US" sz="1000" dirty="0">
                <a:solidFill>
                  <a:schemeClr val="tx1"/>
                </a:solidFill>
              </a:rPr>
              <a:t>/how-puerto-rican-women-made-birth-control-possible-at-the-expense-of-their-health/. Published April 27, 2018. Accessed October 1, 2021. </a:t>
            </a:r>
          </a:p>
          <a:p>
            <a:pPr lvl="0"/>
            <a:r>
              <a:rPr lang="en-US" sz="1000" dirty="0">
                <a:solidFill>
                  <a:schemeClr val="tx1"/>
                </a:solidFill>
              </a:rPr>
              <a:t>Judge-Golden CP, Smith KJ, </a:t>
            </a:r>
            <a:r>
              <a:rPr lang="en-US" sz="1000" dirty="0" err="1">
                <a:solidFill>
                  <a:schemeClr val="tx1"/>
                </a:solidFill>
              </a:rPr>
              <a:t>Mor</a:t>
            </a:r>
            <a:r>
              <a:rPr lang="en-US" sz="1000" dirty="0">
                <a:solidFill>
                  <a:schemeClr val="tx1"/>
                </a:solidFill>
              </a:rPr>
              <a:t> MK, et al. Financial implications of 12-month dispensing of oral contraceptive pills in the Veterans Affairs health care system [published correction appears in </a:t>
            </a:r>
            <a:r>
              <a:rPr lang="en-US" sz="1000" i="1" dirty="0">
                <a:solidFill>
                  <a:schemeClr val="tx1"/>
                </a:solidFill>
              </a:rPr>
              <a:t>JAMA Intern Med</a:t>
            </a:r>
            <a:r>
              <a:rPr lang="en-US" sz="1000" dirty="0">
                <a:solidFill>
                  <a:schemeClr val="tx1"/>
                </a:solidFill>
              </a:rPr>
              <a:t>. 2019;179(9):1303]. </a:t>
            </a:r>
            <a:r>
              <a:rPr lang="en-US" sz="1000" i="1" dirty="0">
                <a:solidFill>
                  <a:schemeClr val="tx1"/>
                </a:solidFill>
              </a:rPr>
              <a:t>JAMA Intern Med</a:t>
            </a:r>
            <a:r>
              <a:rPr lang="en-US" sz="1000" dirty="0">
                <a:solidFill>
                  <a:schemeClr val="tx1"/>
                </a:solidFill>
              </a:rPr>
              <a:t>. 2019;179(9):1201–1208.</a:t>
            </a:r>
          </a:p>
          <a:p>
            <a:pPr lvl="0"/>
            <a:r>
              <a:rPr lang="en-US" sz="1000" dirty="0" err="1">
                <a:solidFill>
                  <a:schemeClr val="tx1"/>
                </a:solidFill>
              </a:rPr>
              <a:t>Kalmuss</a:t>
            </a:r>
            <a:r>
              <a:rPr lang="en-US" sz="1000" dirty="0">
                <a:solidFill>
                  <a:schemeClr val="tx1"/>
                </a:solidFill>
              </a:rPr>
              <a:t> D, Davidson AR, Cushman LF, </a:t>
            </a:r>
            <a:r>
              <a:rPr lang="en-US" sz="1000" dirty="0" err="1">
                <a:solidFill>
                  <a:schemeClr val="tx1"/>
                </a:solidFill>
              </a:rPr>
              <a:t>Heartwell</a:t>
            </a:r>
            <a:r>
              <a:rPr lang="en-US" sz="1000" dirty="0">
                <a:solidFill>
                  <a:schemeClr val="tx1"/>
                </a:solidFill>
              </a:rPr>
              <a:t> S, </a:t>
            </a:r>
            <a:r>
              <a:rPr lang="en-US" sz="1000" dirty="0" err="1">
                <a:solidFill>
                  <a:schemeClr val="tx1"/>
                </a:solidFill>
              </a:rPr>
              <a:t>Rulin</a:t>
            </a:r>
            <a:r>
              <a:rPr lang="en-US" sz="1000" dirty="0">
                <a:solidFill>
                  <a:schemeClr val="tx1"/>
                </a:solidFill>
              </a:rPr>
              <a:t> M. Determinants of early implant discontinuation among low-income women. Fam </a:t>
            </a:r>
            <a:r>
              <a:rPr lang="en-US" sz="1000" dirty="0" err="1">
                <a:solidFill>
                  <a:schemeClr val="tx1"/>
                </a:solidFill>
              </a:rPr>
              <a:t>Plann</a:t>
            </a:r>
            <a:r>
              <a:rPr lang="en-US" sz="1000" dirty="0">
                <a:solidFill>
                  <a:schemeClr val="tx1"/>
                </a:solidFill>
              </a:rPr>
              <a:t> </a:t>
            </a:r>
            <a:r>
              <a:rPr lang="en-US" sz="1000" dirty="0" err="1">
                <a:solidFill>
                  <a:schemeClr val="tx1"/>
                </a:solidFill>
              </a:rPr>
              <a:t>Perspect</a:t>
            </a:r>
            <a:r>
              <a:rPr lang="en-US" sz="1000" dirty="0">
                <a:solidFill>
                  <a:schemeClr val="tx1"/>
                </a:solidFill>
              </a:rPr>
              <a:t>. 1996 Nov-Dec;28(6):256-60. Erratum in: Fam </a:t>
            </a:r>
            <a:r>
              <a:rPr lang="en-US" sz="1000" dirty="0" err="1">
                <a:solidFill>
                  <a:schemeClr val="tx1"/>
                </a:solidFill>
              </a:rPr>
              <a:t>Plann</a:t>
            </a:r>
            <a:r>
              <a:rPr lang="en-US" sz="1000" dirty="0">
                <a:solidFill>
                  <a:schemeClr val="tx1"/>
                </a:solidFill>
              </a:rPr>
              <a:t> </a:t>
            </a:r>
            <a:r>
              <a:rPr lang="en-US" sz="1000" dirty="0" err="1">
                <a:solidFill>
                  <a:schemeClr val="tx1"/>
                </a:solidFill>
              </a:rPr>
              <a:t>Perspect</a:t>
            </a:r>
            <a:r>
              <a:rPr lang="en-US" sz="1000" dirty="0">
                <a:solidFill>
                  <a:schemeClr val="tx1"/>
                </a:solidFill>
              </a:rPr>
              <a:t> 1997 Mar-Apr;29(2):60. PMID: 8959415.</a:t>
            </a:r>
          </a:p>
          <a:p>
            <a:pPr lvl="0"/>
            <a:r>
              <a:rPr lang="en-US" sz="1000" dirty="0">
                <a:solidFill>
                  <a:schemeClr val="tx1"/>
                </a:solidFill>
              </a:rPr>
              <a:t>Kavanaugh ML and </a:t>
            </a:r>
            <a:r>
              <a:rPr lang="en-US" sz="1000" dirty="0" err="1">
                <a:solidFill>
                  <a:schemeClr val="tx1"/>
                </a:solidFill>
              </a:rPr>
              <a:t>Pliskin</a:t>
            </a:r>
            <a:r>
              <a:rPr lang="en-US" sz="1000" dirty="0">
                <a:solidFill>
                  <a:schemeClr val="tx1"/>
                </a:solidFill>
              </a:rPr>
              <a:t> E, Use of contraception among reproductive-aged women in the United States, 2014 and 2016, </a:t>
            </a:r>
            <a:r>
              <a:rPr lang="en-US" sz="1000" i="1" dirty="0">
                <a:solidFill>
                  <a:schemeClr val="tx1"/>
                </a:solidFill>
              </a:rPr>
              <a:t>F&amp;S Reports</a:t>
            </a:r>
            <a:r>
              <a:rPr lang="en-US" sz="1000" dirty="0">
                <a:solidFill>
                  <a:schemeClr val="tx1"/>
                </a:solidFill>
              </a:rPr>
              <a:t>, 2020, 1(2):83–93, </a:t>
            </a:r>
            <a:r>
              <a:rPr lang="en-US" sz="1000" u="sng" dirty="0">
                <a:solidFill>
                  <a:schemeClr val="tx1"/>
                </a:solidFill>
                <a:hlinkClick r:id="rId9">
                  <a:extLst>
                    <a:ext uri="{A12FA001-AC4F-418D-AE19-62706E023703}">
                      <ahyp:hlinkClr xmlns:ahyp="http://schemas.microsoft.com/office/drawing/2018/hyperlinkcolor" val="tx"/>
                    </a:ext>
                  </a:extLst>
                </a:hlinkClick>
              </a:rPr>
              <a:t>https://www.fertstertreports.org/article/S2666-3341(20)30038-6/fulltext</a:t>
            </a:r>
            <a:r>
              <a:rPr lang="en-US" sz="1000" dirty="0">
                <a:solidFill>
                  <a:schemeClr val="tx1"/>
                </a:solidFill>
              </a:rPr>
              <a:t>.</a:t>
            </a:r>
          </a:p>
          <a:p>
            <a:pPr lvl="0"/>
            <a:r>
              <a:rPr lang="en-US" sz="1000" dirty="0">
                <a:solidFill>
                  <a:schemeClr val="tx1"/>
                </a:solidFill>
              </a:rPr>
              <a:t>Landry, David. Public and private providers involvement in improving their patients contraceptive use</a:t>
            </a:r>
            <a:r>
              <a:rPr lang="en-US" sz="1000" i="1" dirty="0">
                <a:solidFill>
                  <a:schemeClr val="tx1"/>
                </a:solidFill>
              </a:rPr>
              <a:t> Contraception </a:t>
            </a:r>
            <a:r>
              <a:rPr lang="en-US" sz="1000" dirty="0">
                <a:solidFill>
                  <a:schemeClr val="tx1"/>
                </a:solidFill>
              </a:rPr>
              <a:t>2008 Jul 78 (1) 42-51.</a:t>
            </a:r>
          </a:p>
          <a:p>
            <a:pPr lvl="0"/>
            <a:r>
              <a:rPr lang="en-US" sz="1000" dirty="0" err="1">
                <a:solidFill>
                  <a:schemeClr val="tx1"/>
                </a:solidFill>
              </a:rPr>
              <a:t>Lesnewski</a:t>
            </a:r>
            <a:r>
              <a:rPr lang="en-US" sz="1000" dirty="0">
                <a:solidFill>
                  <a:schemeClr val="tx1"/>
                </a:solidFill>
              </a:rPr>
              <a:t> R et al Preventing gaps when switching contraceptives 2011 </a:t>
            </a:r>
            <a:r>
              <a:rPr lang="en-US" sz="1000" i="1" dirty="0">
                <a:solidFill>
                  <a:schemeClr val="tx1"/>
                </a:solidFill>
              </a:rPr>
              <a:t>Am Fam </a:t>
            </a:r>
            <a:r>
              <a:rPr lang="en-US" sz="1000" i="1" dirty="0" err="1">
                <a:solidFill>
                  <a:schemeClr val="tx1"/>
                </a:solidFill>
              </a:rPr>
              <a:t>Phy</a:t>
            </a:r>
            <a:r>
              <a:rPr lang="en-US" sz="1000" i="1" dirty="0">
                <a:solidFill>
                  <a:schemeClr val="tx1"/>
                </a:solidFill>
              </a:rPr>
              <a:t> </a:t>
            </a:r>
            <a:r>
              <a:rPr lang="en-US" sz="1000" dirty="0">
                <a:solidFill>
                  <a:schemeClr val="tx1"/>
                </a:solidFill>
              </a:rPr>
              <a:t>Mar 1;83 (5)567-70</a:t>
            </a:r>
          </a:p>
          <a:p>
            <a:pPr lvl="0"/>
            <a:r>
              <a:rPr lang="en-US" sz="1000" dirty="0" err="1">
                <a:solidFill>
                  <a:schemeClr val="tx1"/>
                </a:solidFill>
              </a:rPr>
              <a:t>Pariani</a:t>
            </a:r>
            <a:r>
              <a:rPr lang="en-US" sz="1000" dirty="0">
                <a:solidFill>
                  <a:schemeClr val="tx1"/>
                </a:solidFill>
              </a:rPr>
              <a:t> S, </a:t>
            </a:r>
            <a:r>
              <a:rPr lang="en-US" sz="1000" dirty="0" err="1">
                <a:solidFill>
                  <a:schemeClr val="tx1"/>
                </a:solidFill>
              </a:rPr>
              <a:t>Heer</a:t>
            </a:r>
            <a:r>
              <a:rPr lang="en-US" sz="1000" dirty="0">
                <a:solidFill>
                  <a:schemeClr val="tx1"/>
                </a:solidFill>
              </a:rPr>
              <a:t> D, van </a:t>
            </a:r>
            <a:r>
              <a:rPr lang="en-US" sz="1000" dirty="0" err="1">
                <a:solidFill>
                  <a:schemeClr val="tx1"/>
                </a:solidFill>
              </a:rPr>
              <a:t>Arsdol</a:t>
            </a:r>
            <a:r>
              <a:rPr lang="en-US" sz="1000" dirty="0">
                <a:solidFill>
                  <a:schemeClr val="tx1"/>
                </a:solidFill>
              </a:rPr>
              <a:t> M. Does choice make a difference to contraceptive use? Evidence from East Java. </a:t>
            </a:r>
            <a:r>
              <a:rPr lang="en-US" sz="1000" i="1" dirty="0">
                <a:solidFill>
                  <a:schemeClr val="tx1"/>
                </a:solidFill>
              </a:rPr>
              <a:t>Stud Fam </a:t>
            </a:r>
            <a:r>
              <a:rPr lang="en-US" sz="1000" i="1" dirty="0" err="1">
                <a:solidFill>
                  <a:schemeClr val="tx1"/>
                </a:solidFill>
              </a:rPr>
              <a:t>Plann</a:t>
            </a:r>
            <a:r>
              <a:rPr lang="en-US" sz="1000" dirty="0">
                <a:solidFill>
                  <a:schemeClr val="tx1"/>
                </a:solidFill>
              </a:rPr>
              <a:t> 1991;22(6):384-390.</a:t>
            </a:r>
          </a:p>
          <a:p>
            <a:pPr lvl="0"/>
            <a:r>
              <a:rPr lang="en-US" sz="1000" dirty="0" err="1">
                <a:solidFill>
                  <a:schemeClr val="tx1"/>
                </a:solidFill>
              </a:rPr>
              <a:t>Peipert</a:t>
            </a:r>
            <a:r>
              <a:rPr lang="en-US" sz="1000" dirty="0">
                <a:solidFill>
                  <a:schemeClr val="tx1"/>
                </a:solidFill>
              </a:rPr>
              <a:t>, J. F., Zhao, Q., </a:t>
            </a:r>
            <a:r>
              <a:rPr lang="en-US" sz="1000" dirty="0" err="1">
                <a:solidFill>
                  <a:schemeClr val="tx1"/>
                </a:solidFill>
              </a:rPr>
              <a:t>Allsworth</a:t>
            </a:r>
            <a:r>
              <a:rPr lang="en-US" sz="1000" dirty="0">
                <a:solidFill>
                  <a:schemeClr val="tx1"/>
                </a:solidFill>
              </a:rPr>
              <a:t>, J. E., </a:t>
            </a:r>
            <a:r>
              <a:rPr lang="en-US" sz="1000" dirty="0" err="1">
                <a:solidFill>
                  <a:schemeClr val="tx1"/>
                </a:solidFill>
              </a:rPr>
              <a:t>Petrosky</a:t>
            </a:r>
            <a:r>
              <a:rPr lang="en-US" sz="1000" dirty="0">
                <a:solidFill>
                  <a:schemeClr val="tx1"/>
                </a:solidFill>
              </a:rPr>
              <a:t>, E., Madden, T., Eisenberg, D., &amp; </a:t>
            </a:r>
            <a:r>
              <a:rPr lang="en-US" sz="1000" dirty="0" err="1">
                <a:solidFill>
                  <a:schemeClr val="tx1"/>
                </a:solidFill>
              </a:rPr>
              <a:t>Secura</a:t>
            </a:r>
            <a:r>
              <a:rPr lang="en-US" sz="1000" dirty="0">
                <a:solidFill>
                  <a:schemeClr val="tx1"/>
                </a:solidFill>
              </a:rPr>
              <a:t>, G. (2011). Continuation and satisfaction of reversible contraception. </a:t>
            </a:r>
            <a:r>
              <a:rPr lang="en-US" sz="1000" i="1" dirty="0">
                <a:solidFill>
                  <a:schemeClr val="tx1"/>
                </a:solidFill>
              </a:rPr>
              <a:t>Obstetrics and gynecology</a:t>
            </a:r>
            <a:r>
              <a:rPr lang="en-US" sz="1000" dirty="0">
                <a:solidFill>
                  <a:schemeClr val="tx1"/>
                </a:solidFill>
              </a:rPr>
              <a:t>, </a:t>
            </a:r>
            <a:r>
              <a:rPr lang="en-US" sz="1000" i="1" dirty="0">
                <a:solidFill>
                  <a:schemeClr val="tx1"/>
                </a:solidFill>
              </a:rPr>
              <a:t>117</a:t>
            </a:r>
            <a:r>
              <a:rPr lang="en-US" sz="1000" dirty="0">
                <a:solidFill>
                  <a:schemeClr val="tx1"/>
                </a:solidFill>
              </a:rPr>
              <a:t>(5), 1105.</a:t>
            </a:r>
          </a:p>
          <a:p>
            <a:pPr lvl="0"/>
            <a:r>
              <a:rPr lang="en-US" sz="1000" dirty="0">
                <a:solidFill>
                  <a:schemeClr val="tx1"/>
                </a:solidFill>
              </a:rPr>
              <a:t>Pendergrass DC, Raji MY. The bitter pill: Harvard and the dark history of birth control: Magazine: The Harvard Crimson. The Harvard Crimson. https://</a:t>
            </a:r>
            <a:r>
              <a:rPr lang="en-US" sz="1000" dirty="0" err="1">
                <a:solidFill>
                  <a:schemeClr val="tx1"/>
                </a:solidFill>
              </a:rPr>
              <a:t>www.thecrimson.com</a:t>
            </a:r>
            <a:r>
              <a:rPr lang="en-US" sz="1000" dirty="0">
                <a:solidFill>
                  <a:schemeClr val="tx1"/>
                </a:solidFill>
              </a:rPr>
              <a:t>/article/2017/9/28/the-bitter-pill/. Published September 28, 2017. Accessed October 1, 2021. </a:t>
            </a:r>
          </a:p>
          <a:p>
            <a:pPr lvl="0"/>
            <a:r>
              <a:rPr lang="en-US" sz="1000" dirty="0">
                <a:solidFill>
                  <a:schemeClr val="tx1"/>
                </a:solidFill>
              </a:rPr>
              <a:t>Potter, J., </a:t>
            </a:r>
            <a:r>
              <a:rPr lang="en-US" sz="1000" dirty="0" err="1">
                <a:solidFill>
                  <a:schemeClr val="tx1"/>
                </a:solidFill>
              </a:rPr>
              <a:t>Peitzmeier</a:t>
            </a:r>
            <a:r>
              <a:rPr lang="en-US" sz="1000" dirty="0">
                <a:solidFill>
                  <a:schemeClr val="tx1"/>
                </a:solidFill>
              </a:rPr>
              <a:t>, S. M., Bernstein, I., Reisner, S. L., </a:t>
            </a:r>
            <a:r>
              <a:rPr lang="en-US" sz="1000" dirty="0" err="1">
                <a:solidFill>
                  <a:schemeClr val="tx1"/>
                </a:solidFill>
              </a:rPr>
              <a:t>Alizaga</a:t>
            </a:r>
            <a:r>
              <a:rPr lang="en-US" sz="1000" dirty="0">
                <a:solidFill>
                  <a:schemeClr val="tx1"/>
                </a:solidFill>
              </a:rPr>
              <a:t>, N. M., </a:t>
            </a:r>
            <a:r>
              <a:rPr lang="en-US" sz="1000" dirty="0" err="1">
                <a:solidFill>
                  <a:schemeClr val="tx1"/>
                </a:solidFill>
              </a:rPr>
              <a:t>Agénor</a:t>
            </a:r>
            <a:r>
              <a:rPr lang="en-US" sz="1000" dirty="0">
                <a:solidFill>
                  <a:schemeClr val="tx1"/>
                </a:solidFill>
              </a:rPr>
              <a:t>, M., &amp; Pardee, D. J. (2015). Cervical cancer screening for patients on the female-to-male spectrum: a narrative review and guide for clinicians. </a:t>
            </a:r>
            <a:r>
              <a:rPr lang="en-US" sz="1000" i="1" dirty="0">
                <a:solidFill>
                  <a:schemeClr val="tx1"/>
                </a:solidFill>
              </a:rPr>
              <a:t>Journal of general internal medicine</a:t>
            </a:r>
            <a:r>
              <a:rPr lang="en-US" sz="1000" dirty="0">
                <a:solidFill>
                  <a:schemeClr val="tx1"/>
                </a:solidFill>
              </a:rPr>
              <a:t>, </a:t>
            </a:r>
            <a:r>
              <a:rPr lang="en-US" sz="1000" i="1" dirty="0">
                <a:solidFill>
                  <a:schemeClr val="tx1"/>
                </a:solidFill>
              </a:rPr>
              <a:t>30</a:t>
            </a:r>
            <a:r>
              <a:rPr lang="en-US" sz="1000" dirty="0">
                <a:solidFill>
                  <a:schemeClr val="tx1"/>
                </a:solidFill>
              </a:rPr>
              <a:t>(12), 1857-1864.</a:t>
            </a:r>
          </a:p>
          <a:p>
            <a:pPr lvl="0"/>
            <a:r>
              <a:rPr lang="en-US" sz="1000" dirty="0">
                <a:solidFill>
                  <a:schemeClr val="tx1"/>
                </a:solidFill>
              </a:rPr>
              <a:t>Raine et al. Direct access to emergency contraception through pharmacies and effect on unintended pregnancy and STIs: a randomized controlled trial. </a:t>
            </a:r>
            <a:r>
              <a:rPr lang="en-US" sz="1000" i="1" dirty="0">
                <a:solidFill>
                  <a:schemeClr val="tx1"/>
                </a:solidFill>
              </a:rPr>
              <a:t>JAMA.</a:t>
            </a:r>
            <a:r>
              <a:rPr lang="en-US" sz="1000" dirty="0">
                <a:solidFill>
                  <a:schemeClr val="tx1"/>
                </a:solidFill>
              </a:rPr>
              <a:t>2005;293:54-62.</a:t>
            </a:r>
          </a:p>
          <a:p>
            <a:pPr lvl="0"/>
            <a:r>
              <a:rPr lang="en-US" sz="1000" dirty="0">
                <a:solidFill>
                  <a:schemeClr val="tx1"/>
                </a:solidFill>
              </a:rPr>
              <a:t>Ravi, A., </a:t>
            </a:r>
            <a:r>
              <a:rPr lang="en-US" sz="1000" dirty="0" err="1">
                <a:solidFill>
                  <a:schemeClr val="tx1"/>
                </a:solidFill>
              </a:rPr>
              <a:t>Prine</a:t>
            </a:r>
            <a:r>
              <a:rPr lang="en-US" sz="1000" dirty="0">
                <a:solidFill>
                  <a:schemeClr val="tx1"/>
                </a:solidFill>
              </a:rPr>
              <a:t>, L., </a:t>
            </a:r>
            <a:r>
              <a:rPr lang="en-US" sz="1000" dirty="0" err="1">
                <a:solidFill>
                  <a:schemeClr val="tx1"/>
                </a:solidFill>
              </a:rPr>
              <a:t>deFiebre</a:t>
            </a:r>
            <a:r>
              <a:rPr lang="en-US" sz="1000" dirty="0">
                <a:solidFill>
                  <a:schemeClr val="tx1"/>
                </a:solidFill>
              </a:rPr>
              <a:t>, G., &amp; Rubin, S. E. (2017). Beyond the Surface: Care Seeking Among Patients Initiating Contraceptive Implant in an Urban Federally Qualified Health Center Network. </a:t>
            </a:r>
            <a:r>
              <a:rPr lang="en-US" sz="1000" i="1" dirty="0">
                <a:solidFill>
                  <a:schemeClr val="tx1"/>
                </a:solidFill>
              </a:rPr>
              <a:t>Journal of primary care &amp; community health</a:t>
            </a:r>
            <a:r>
              <a:rPr lang="en-US" sz="1000" dirty="0">
                <a:solidFill>
                  <a:schemeClr val="tx1"/>
                </a:solidFill>
              </a:rPr>
              <a:t>, </a:t>
            </a:r>
            <a:r>
              <a:rPr lang="en-US" sz="1000" i="1" dirty="0">
                <a:solidFill>
                  <a:schemeClr val="tx1"/>
                </a:solidFill>
              </a:rPr>
              <a:t>8</a:t>
            </a:r>
            <a:r>
              <a:rPr lang="en-US" sz="1000" dirty="0">
                <a:solidFill>
                  <a:schemeClr val="tx1"/>
                </a:solidFill>
              </a:rPr>
              <a:t>(1), 20-25.</a:t>
            </a:r>
          </a:p>
          <a:p>
            <a:pPr lvl="0"/>
            <a:r>
              <a:rPr lang="en-US" sz="1000" dirty="0">
                <a:solidFill>
                  <a:schemeClr val="tx1"/>
                </a:solidFill>
              </a:rPr>
              <a:t>Selected practice recommendations for contraceptive Use, 2nd edition, Geneva: WHO 2005.</a:t>
            </a:r>
          </a:p>
          <a:p>
            <a:pPr lvl="0"/>
            <a:r>
              <a:rPr lang="en-US" sz="1000" dirty="0">
                <a:solidFill>
                  <a:schemeClr val="tx1"/>
                </a:solidFill>
              </a:rPr>
              <a:t>Sister Song &amp; National Women’s Health Network. Long-Acting Reversible Contraception Statement of Principles. </a:t>
            </a:r>
            <a:r>
              <a:rPr lang="en-US" sz="1000" u="sng" dirty="0">
                <a:solidFill>
                  <a:schemeClr val="tx1"/>
                </a:solidFill>
                <a:hlinkClick r:id="rId10">
                  <a:extLst>
                    <a:ext uri="{A12FA001-AC4F-418D-AE19-62706E023703}">
                      <ahyp:hlinkClr xmlns:ahyp="http://schemas.microsoft.com/office/drawing/2018/hyperlinkcolor" val="tx"/>
                    </a:ext>
                  </a:extLst>
                </a:hlinkClick>
              </a:rPr>
              <a:t>https://www.nwhn.org/wp-content/uploads/2017/02/LARCStatementofPrinciples.pdf</a:t>
            </a:r>
            <a:endParaRPr lang="en-US" sz="1000" dirty="0">
              <a:solidFill>
                <a:schemeClr val="tx1"/>
              </a:solidFill>
            </a:endParaRPr>
          </a:p>
          <a:p>
            <a:pPr lvl="0"/>
            <a:r>
              <a:rPr lang="en-US" sz="1000" dirty="0" err="1">
                <a:solidFill>
                  <a:schemeClr val="tx1"/>
                </a:solidFill>
              </a:rPr>
              <a:t>Sivin</a:t>
            </a:r>
            <a:r>
              <a:rPr lang="en-US" sz="1000" dirty="0">
                <a:solidFill>
                  <a:schemeClr val="tx1"/>
                </a:solidFill>
              </a:rPr>
              <a:t>, et al. Prolonged intrauterine contraception: a seven-year randomized study of the levonorgestrel 20 mcg/day (</a:t>
            </a:r>
            <a:r>
              <a:rPr lang="en-US" sz="1000" dirty="0" err="1">
                <a:solidFill>
                  <a:schemeClr val="tx1"/>
                </a:solidFill>
              </a:rPr>
              <a:t>LNg</a:t>
            </a:r>
            <a:r>
              <a:rPr lang="en-US" sz="1000" dirty="0">
                <a:solidFill>
                  <a:schemeClr val="tx1"/>
                </a:solidFill>
              </a:rPr>
              <a:t> 20) and the Copper T380 Ag IUDS. Contraception. 1991 Nov;44(5):473-80. </a:t>
            </a:r>
          </a:p>
          <a:p>
            <a:pPr lvl="0"/>
            <a:r>
              <a:rPr lang="en-US" sz="1000" dirty="0" err="1">
                <a:solidFill>
                  <a:schemeClr val="tx1"/>
                </a:solidFill>
              </a:rPr>
              <a:t>Sonfield</a:t>
            </a:r>
            <a:r>
              <a:rPr lang="en-US" sz="1000" dirty="0">
                <a:solidFill>
                  <a:schemeClr val="tx1"/>
                </a:solidFill>
              </a:rPr>
              <a:t> A, </a:t>
            </a:r>
            <a:r>
              <a:rPr lang="en-US" sz="1000" dirty="0" err="1">
                <a:solidFill>
                  <a:schemeClr val="tx1"/>
                </a:solidFill>
              </a:rPr>
              <a:t>Hasstedt</a:t>
            </a:r>
            <a:r>
              <a:rPr lang="en-US" sz="1000" dirty="0">
                <a:solidFill>
                  <a:schemeClr val="tx1"/>
                </a:solidFill>
              </a:rPr>
              <a:t> K and Gold RB, </a:t>
            </a:r>
            <a:r>
              <a:rPr lang="en-US" sz="1000" i="1" u="sng" dirty="0">
                <a:solidFill>
                  <a:schemeClr val="tx1"/>
                </a:solidFill>
                <a:hlinkClick r:id="rId11">
                  <a:extLst>
                    <a:ext uri="{A12FA001-AC4F-418D-AE19-62706E023703}">
                      <ahyp:hlinkClr xmlns:ahyp="http://schemas.microsoft.com/office/drawing/2018/hyperlinkcolor" val="tx"/>
                    </a:ext>
                  </a:extLst>
                </a:hlinkClick>
              </a:rPr>
              <a:t>Moving Forward: Family Planning in the Era of Health Reform</a:t>
            </a:r>
            <a:r>
              <a:rPr lang="en-US" sz="1000" dirty="0">
                <a:solidFill>
                  <a:schemeClr val="tx1"/>
                </a:solidFill>
              </a:rPr>
              <a:t>, New York: Guttmacher Institute, 2014.</a:t>
            </a:r>
          </a:p>
          <a:p>
            <a:pPr lvl="0"/>
            <a:r>
              <a:rPr lang="en-US" sz="1000" u="sng" dirty="0">
                <a:solidFill>
                  <a:schemeClr val="tx1"/>
                </a:solidFill>
                <a:hlinkClick r:id="rId12">
                  <a:extLst>
                    <a:ext uri="{A12FA001-AC4F-418D-AE19-62706E023703}">
                      <ahyp:hlinkClr xmlns:ahyp="http://schemas.microsoft.com/office/drawing/2018/hyperlinkcolor" val="tx"/>
                    </a:ext>
                  </a:extLst>
                </a:hlinkClick>
              </a:rPr>
              <a:t>Steenland MW, Rodriguez MI, Marchbanks PA, Curtis KM. How does the number of oral contraceptive pill packs dispensed or prescribed affect continuation and other measures of consistent and correct use? A systematic review. Contraception. 2019;87(5):605-610. doi: 10.1016/j.contraception.2012.08.004. </a:t>
            </a:r>
            <a:endParaRPr lang="en-US" sz="1000" dirty="0">
              <a:solidFill>
                <a:schemeClr val="tx1"/>
              </a:solidFill>
            </a:endParaRPr>
          </a:p>
          <a:p>
            <a:pPr lvl="0"/>
            <a:r>
              <a:rPr lang="en-US" sz="1000" dirty="0">
                <a:solidFill>
                  <a:schemeClr val="tx1"/>
                </a:solidFill>
              </a:rPr>
              <a:t>Stewart F, et al. Clinical breast and pelvic examination requirements for hormonal contraception: Current practice vs evidence. </a:t>
            </a:r>
            <a:r>
              <a:rPr lang="en-US" sz="1000" i="1" dirty="0">
                <a:solidFill>
                  <a:schemeClr val="tx1"/>
                </a:solidFill>
              </a:rPr>
              <a:t>JAMA.</a:t>
            </a:r>
            <a:r>
              <a:rPr lang="en-US" sz="1000" dirty="0">
                <a:solidFill>
                  <a:schemeClr val="tx1"/>
                </a:solidFill>
              </a:rPr>
              <a:t> 2001;285:2232-9.</a:t>
            </a:r>
          </a:p>
          <a:p>
            <a:pPr lvl="0"/>
            <a:r>
              <a:rPr lang="en-US" sz="1000" dirty="0">
                <a:solidFill>
                  <a:schemeClr val="tx1"/>
                </a:solidFill>
              </a:rPr>
              <a:t>Summary Chart of U.S. Medical Eligibility Criteria for Contraceptive Use: https://</a:t>
            </a:r>
            <a:r>
              <a:rPr lang="en-US" sz="1000" dirty="0" err="1">
                <a:solidFill>
                  <a:schemeClr val="tx1"/>
                </a:solidFill>
              </a:rPr>
              <a:t>www.cdc.gov</a:t>
            </a:r>
            <a:r>
              <a:rPr lang="en-US" sz="1000" dirty="0">
                <a:solidFill>
                  <a:schemeClr val="tx1"/>
                </a:solidFill>
              </a:rPr>
              <a:t>/</a:t>
            </a:r>
            <a:r>
              <a:rPr lang="en-US" sz="1000" dirty="0" err="1">
                <a:solidFill>
                  <a:schemeClr val="tx1"/>
                </a:solidFill>
              </a:rPr>
              <a:t>reproductivehealth</a:t>
            </a:r>
            <a:r>
              <a:rPr lang="en-US" sz="1000" dirty="0">
                <a:solidFill>
                  <a:schemeClr val="tx1"/>
                </a:solidFill>
              </a:rPr>
              <a:t>/contraception/pdf/summary-chart-us-medical-eligibility-criteria_508tagged.pdf. Updated July 2016.  </a:t>
            </a:r>
          </a:p>
          <a:p>
            <a:pPr lvl="0"/>
            <a:r>
              <a:rPr lang="en-US" sz="1000" dirty="0">
                <a:solidFill>
                  <a:schemeClr val="tx1"/>
                </a:solidFill>
              </a:rPr>
              <a:t>Szabo KA, Schaff E  Oral Contraceptives, Does Formulation Matter? </a:t>
            </a:r>
            <a:r>
              <a:rPr lang="en-US" sz="1000" i="1" dirty="0">
                <a:solidFill>
                  <a:schemeClr val="tx1"/>
                </a:solidFill>
              </a:rPr>
              <a:t>J Fam </a:t>
            </a:r>
            <a:r>
              <a:rPr lang="en-US" sz="1000" i="1" dirty="0" err="1">
                <a:solidFill>
                  <a:schemeClr val="tx1"/>
                </a:solidFill>
              </a:rPr>
              <a:t>Prac</a:t>
            </a:r>
            <a:r>
              <a:rPr lang="en-US" sz="1000" i="1" dirty="0">
                <a:solidFill>
                  <a:schemeClr val="tx1"/>
                </a:solidFill>
              </a:rPr>
              <a:t> </a:t>
            </a:r>
            <a:r>
              <a:rPr lang="en-US" sz="1000" dirty="0">
                <a:solidFill>
                  <a:schemeClr val="tx1"/>
                </a:solidFill>
              </a:rPr>
              <a:t>2013 Oct 62(10) E1-12</a:t>
            </a:r>
          </a:p>
          <a:p>
            <a:pPr lvl="0"/>
            <a:r>
              <a:rPr lang="en-US" sz="1000" u="sng" dirty="0">
                <a:solidFill>
                  <a:schemeClr val="tx1"/>
                </a:solidFill>
                <a:hlinkClick r:id="rId13">
                  <a:extLst>
                    <a:ext uri="{A12FA001-AC4F-418D-AE19-62706E023703}">
                      <ahyp:hlinkClr xmlns:ahyp="http://schemas.microsoft.com/office/drawing/2018/hyperlinkcolor" val="tx"/>
                    </a:ext>
                  </a:extLst>
                </a:hlinkClick>
              </a:rPr>
              <a:t>Turok DK, Gero A, Simmons RG, et al. Levonorgestrel vs. Copper Intrauterine Devices for Emergency Contraception. </a:t>
            </a:r>
            <a:r>
              <a:rPr lang="en-US" sz="1000" i="1" u="sng" dirty="0">
                <a:solidFill>
                  <a:schemeClr val="tx1"/>
                </a:solidFill>
                <a:hlinkClick r:id="rId13">
                  <a:extLst>
                    <a:ext uri="{A12FA001-AC4F-418D-AE19-62706E023703}">
                      <ahyp:hlinkClr xmlns:ahyp="http://schemas.microsoft.com/office/drawing/2018/hyperlinkcolor" val="tx"/>
                    </a:ext>
                  </a:extLst>
                </a:hlinkClick>
              </a:rPr>
              <a:t>N Engl J Med</a:t>
            </a:r>
            <a:r>
              <a:rPr lang="en-US" sz="1000" u="sng" dirty="0">
                <a:solidFill>
                  <a:schemeClr val="tx1"/>
                </a:solidFill>
                <a:hlinkClick r:id="rId13">
                  <a:extLst>
                    <a:ext uri="{A12FA001-AC4F-418D-AE19-62706E023703}">
                      <ahyp:hlinkClr xmlns:ahyp="http://schemas.microsoft.com/office/drawing/2018/hyperlinkcolor" val="tx"/>
                    </a:ext>
                  </a:extLst>
                </a:hlinkClick>
              </a:rPr>
              <a:t>. 2021;384(4):335-344. doi:10.1056/NEJMoa2022141</a:t>
            </a:r>
            <a:endParaRPr lang="en-US" sz="1000" dirty="0">
              <a:solidFill>
                <a:schemeClr val="tx1"/>
              </a:solidFill>
            </a:endParaRPr>
          </a:p>
          <a:p>
            <a:pPr lvl="0"/>
            <a:r>
              <a:rPr lang="en-US" sz="1000" dirty="0">
                <a:solidFill>
                  <a:schemeClr val="tx1"/>
                </a:solidFill>
              </a:rPr>
              <a:t>Trussell J, Koenig J, </a:t>
            </a:r>
            <a:r>
              <a:rPr lang="en-US" sz="1000" dirty="0" err="1">
                <a:solidFill>
                  <a:schemeClr val="tx1"/>
                </a:solidFill>
              </a:rPr>
              <a:t>Ellertson</a:t>
            </a:r>
            <a:r>
              <a:rPr lang="en-US" sz="1000" dirty="0">
                <a:solidFill>
                  <a:schemeClr val="tx1"/>
                </a:solidFill>
              </a:rPr>
              <a:t> C, Stewart F. Preventing unintended pregnancy: the cost-effectiveness of three methods of emergency contraception. </a:t>
            </a:r>
            <a:r>
              <a:rPr lang="en-US" sz="1000" i="1" dirty="0">
                <a:solidFill>
                  <a:schemeClr val="tx1"/>
                </a:solidFill>
              </a:rPr>
              <a:t>Am J Public Health</a:t>
            </a:r>
            <a:r>
              <a:rPr lang="en-US" sz="1000" dirty="0">
                <a:solidFill>
                  <a:schemeClr val="tx1"/>
                </a:solidFill>
              </a:rPr>
              <a:t> 1997;87:932-7.</a:t>
            </a:r>
          </a:p>
          <a:p>
            <a:pPr lvl="0"/>
            <a:r>
              <a:rPr lang="en-US" sz="1000" dirty="0" err="1">
                <a:solidFill>
                  <a:schemeClr val="tx1"/>
                </a:solidFill>
              </a:rPr>
              <a:t>Westhoff</a:t>
            </a:r>
            <a:r>
              <a:rPr lang="en-US" sz="1000" dirty="0">
                <a:solidFill>
                  <a:schemeClr val="tx1"/>
                </a:solidFill>
              </a:rPr>
              <a:t> C, Kerns J, </a:t>
            </a:r>
            <a:r>
              <a:rPr lang="en-US" sz="1000" dirty="0" err="1">
                <a:solidFill>
                  <a:schemeClr val="tx1"/>
                </a:solidFill>
              </a:rPr>
              <a:t>Morroni</a:t>
            </a:r>
            <a:r>
              <a:rPr lang="en-US" sz="1000" dirty="0">
                <a:solidFill>
                  <a:schemeClr val="tx1"/>
                </a:solidFill>
              </a:rPr>
              <a:t> C, Cushman LF, Tiezzi L, Murphy PA. Quick start: novel oral contraceptive initiation method. Contraception. 2002 Sep;66(3):141-5.</a:t>
            </a:r>
          </a:p>
          <a:p>
            <a:pPr lvl="0"/>
            <a:r>
              <a:rPr lang="en-US" sz="1000" dirty="0" err="1">
                <a:solidFill>
                  <a:schemeClr val="tx1"/>
                </a:solidFill>
              </a:rPr>
              <a:t>Westhoff</a:t>
            </a:r>
            <a:r>
              <a:rPr lang="en-US" sz="1000" dirty="0">
                <a:solidFill>
                  <a:schemeClr val="tx1"/>
                </a:solidFill>
              </a:rPr>
              <a:t> C, </a:t>
            </a:r>
            <a:r>
              <a:rPr lang="en-US" sz="1000" dirty="0" err="1">
                <a:solidFill>
                  <a:schemeClr val="tx1"/>
                </a:solidFill>
              </a:rPr>
              <a:t>Morroni</a:t>
            </a:r>
            <a:r>
              <a:rPr lang="en-US" sz="1000" dirty="0">
                <a:solidFill>
                  <a:schemeClr val="tx1"/>
                </a:solidFill>
              </a:rPr>
              <a:t> C, Kerns J, Murphy PA.</a:t>
            </a:r>
            <a:r>
              <a:rPr lang="en-US" sz="1000" b="1" dirty="0">
                <a:solidFill>
                  <a:schemeClr val="tx1"/>
                </a:solidFill>
              </a:rPr>
              <a:t> </a:t>
            </a:r>
            <a:r>
              <a:rPr lang="en-US" sz="1000" dirty="0">
                <a:solidFill>
                  <a:schemeClr val="tx1"/>
                </a:solidFill>
              </a:rPr>
              <a:t>Bleeding patterns after immediate vs. conventional oral contraceptive initiation: a randomized, controlled trial. </a:t>
            </a:r>
            <a:r>
              <a:rPr lang="en-US" sz="1000" dirty="0" err="1">
                <a:solidFill>
                  <a:schemeClr val="tx1"/>
                </a:solidFill>
              </a:rPr>
              <a:t>Fertil</a:t>
            </a:r>
            <a:r>
              <a:rPr lang="en-US" sz="1000" dirty="0">
                <a:solidFill>
                  <a:schemeClr val="tx1"/>
                </a:solidFill>
              </a:rPr>
              <a:t> </a:t>
            </a:r>
            <a:r>
              <a:rPr lang="en-US" sz="1000" dirty="0" err="1">
                <a:solidFill>
                  <a:schemeClr val="tx1"/>
                </a:solidFill>
              </a:rPr>
              <a:t>Steril</a:t>
            </a:r>
            <a:r>
              <a:rPr lang="en-US" sz="1000" dirty="0">
                <a:solidFill>
                  <a:schemeClr val="tx1"/>
                </a:solidFill>
              </a:rPr>
              <a:t>. 2003 Feb;79(2):322-9.</a:t>
            </a:r>
          </a:p>
          <a:p>
            <a:pPr lvl="0"/>
            <a:r>
              <a:rPr lang="en-US" sz="1000" dirty="0" err="1">
                <a:solidFill>
                  <a:schemeClr val="tx1"/>
                </a:solidFill>
              </a:rPr>
              <a:t>Zieman</a:t>
            </a:r>
            <a:r>
              <a:rPr lang="en-US" sz="1000" dirty="0">
                <a:solidFill>
                  <a:schemeClr val="tx1"/>
                </a:solidFill>
              </a:rPr>
              <a:t> M, Hatcher RA. Managing Contraception. Tiger, Georgia: Bridging the Gap Foundation, 2012.</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5"/>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2">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dirty="0">
                <a:solidFill>
                  <a:schemeClr val="tx1"/>
                </a:solidFill>
              </a:rPr>
              <a:t>THANK YOU</a:t>
            </a:r>
            <a:r>
              <a:rPr lang="en-US" b="0" dirty="0">
                <a:solidFill>
                  <a:schemeClr val="tx1"/>
                </a:solidFill>
              </a:rPr>
              <a:t>.</a:t>
            </a:r>
            <a:endParaRPr b="0" dirty="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5"/>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5" name="Picture 4">
            <a:extLst>
              <a:ext uri="{FF2B5EF4-FFF2-40B4-BE49-F238E27FC236}">
                <a16:creationId xmlns:a16="http://schemas.microsoft.com/office/drawing/2014/main" id="{B4B3F573-9540-7142-BF5C-3EBB04E72393}"/>
              </a:ext>
            </a:extLst>
          </p:cNvPr>
          <p:cNvPicPr>
            <a:picLocks noChangeAspect="1"/>
          </p:cNvPicPr>
          <p:nvPr/>
        </p:nvPicPr>
        <p:blipFill rotWithShape="1">
          <a:blip r:embed="rId3">
            <a:lum bright="70000" contrast="-70000"/>
            <a:alphaModFix amt="20000"/>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26764" t="33452" r="3"/>
          <a:stretch/>
        </p:blipFill>
        <p:spPr>
          <a:xfrm>
            <a:off x="-1" y="-1"/>
            <a:ext cx="13018745" cy="11830173"/>
          </a:xfrm>
          <a:prstGeom prst="rect">
            <a:avLst/>
          </a:prstGeom>
        </p:spPr>
      </p:pic>
      <p:pic>
        <p:nvPicPr>
          <p:cNvPr id="4" name="Picture 3">
            <a:extLst>
              <a:ext uri="{FF2B5EF4-FFF2-40B4-BE49-F238E27FC236}">
                <a16:creationId xmlns:a16="http://schemas.microsoft.com/office/drawing/2014/main" id="{96AF1BBE-4167-1843-B56C-0767A6FB50E5}"/>
              </a:ext>
            </a:extLst>
          </p:cNvPr>
          <p:cNvPicPr>
            <a:picLocks noChangeAspect="1"/>
          </p:cNvPicPr>
          <p:nvPr/>
        </p:nvPicPr>
        <p:blipFill rotWithShape="1">
          <a:blip r:embed="rId3">
            <a:lum bright="70000" contrast="-70000"/>
            <a:alphaModFix amt="20000"/>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l="-1890" r="49677" b="50000"/>
          <a:stretch/>
        </p:blipFill>
        <p:spPr>
          <a:xfrm>
            <a:off x="15503589" y="5298319"/>
            <a:ext cx="9083039" cy="8698035"/>
          </a:xfrm>
          <a:prstGeom prst="rect">
            <a:avLst/>
          </a:prstGeom>
        </p:spPr>
      </p:pic>
      <p:sp>
        <p:nvSpPr>
          <p:cNvPr id="121" name="Google Shape;121;ge5e0c83c84_0_1"/>
          <p:cNvSpPr txBox="1">
            <a:spLocks noGrp="1"/>
          </p:cNvSpPr>
          <p:nvPr>
            <p:ph type="title"/>
          </p:nvPr>
        </p:nvSpPr>
        <p:spPr>
          <a:xfrm>
            <a:off x="3962400" y="549276"/>
            <a:ext cx="16459200" cy="2286000"/>
          </a:xfrm>
          <a:prstGeom prst="rect">
            <a:avLst/>
          </a:prstGeom>
        </p:spPr>
        <p:txBody>
          <a:bodyPr spcFirstLastPara="1" wrap="square" lIns="182850" tIns="91400" rIns="182850" bIns="91400" anchor="ctr" anchorCtr="0">
            <a:noAutofit/>
          </a:bodyPr>
          <a:lstStyle/>
          <a:p>
            <a:r>
              <a:rPr lang="en-US" dirty="0"/>
              <a:t>Reproductive Autonomy</a:t>
            </a:r>
            <a:endParaRPr dirty="0"/>
          </a:p>
        </p:txBody>
      </p:sp>
      <p:sp>
        <p:nvSpPr>
          <p:cNvPr id="6" name="Rectangle 7">
            <a:extLst>
              <a:ext uri="{FF2B5EF4-FFF2-40B4-BE49-F238E27FC236}">
                <a16:creationId xmlns:a16="http://schemas.microsoft.com/office/drawing/2014/main" id="{C71D1907-C2BD-3D4B-B755-F33E0F67ABE1}"/>
              </a:ext>
            </a:extLst>
          </p:cNvPr>
          <p:cNvSpPr txBox="1">
            <a:spLocks/>
          </p:cNvSpPr>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5</a:t>
            </a:fld>
            <a:endParaRPr lang="en-US"/>
          </a:p>
        </p:txBody>
      </p:sp>
      <p:pic>
        <p:nvPicPr>
          <p:cNvPr id="10242" name="Picture 2" descr="Group of protestors with their fists raised up in the air">
            <a:extLst>
              <a:ext uri="{FF2B5EF4-FFF2-40B4-BE49-F238E27FC236}">
                <a16:creationId xmlns:a16="http://schemas.microsoft.com/office/drawing/2014/main" id="{DD8C43FE-85ED-5142-8048-FD7386821F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820" y="2589399"/>
            <a:ext cx="15238361" cy="101639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B3D7D1-EFB9-2C47-A192-00CB90FBF52A}"/>
              </a:ext>
            </a:extLst>
          </p:cNvPr>
          <p:cNvSpPr txBox="1"/>
          <p:nvPr/>
        </p:nvSpPr>
        <p:spPr>
          <a:xfrm>
            <a:off x="18268225" y="13324430"/>
            <a:ext cx="611577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Image: Group Of Protestors With Their Fists Raised Up In The Air by Jacob Lund Photography from </a:t>
            </a:r>
            <a:r>
              <a:rPr lang="en-US" sz="1000" dirty="0" err="1">
                <a:solidFill>
                  <a:schemeClr val="tx1"/>
                </a:solidFill>
              </a:rPr>
              <a:t>NounProject.com</a:t>
            </a:r>
            <a:endParaRPr lang="en-US" sz="1000" dirty="0">
              <a:solidFill>
                <a:schemeClr val="tx1"/>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A847C53-38B0-6D40-BEDB-1CC507638327}"/>
              </a:ext>
            </a:extLst>
          </p:cNvPr>
          <p:cNvPicPr>
            <a:picLocks noChangeAspect="1"/>
          </p:cNvPicPr>
          <p:nvPr/>
        </p:nvPicPr>
        <p:blipFill rotWithShape="1">
          <a:blip r:embed="rId4">
            <a:alphaModFix amt="20000"/>
            <a:duotone>
              <a:schemeClr val="accent1">
                <a:shade val="45000"/>
                <a:satMod val="135000"/>
              </a:schemeClr>
              <a:prstClr val="white"/>
            </a:duotone>
            <a:extLst>
              <a:ext uri="{28A0092B-C50C-407E-A947-70E740481C1C}">
                <a14:useLocalDpi xmlns:a14="http://schemas.microsoft.com/office/drawing/2010/main" val="0"/>
              </a:ext>
            </a:extLst>
          </a:blip>
          <a:srcRect l="-1599" t="-1214" r="548" b="4811"/>
          <a:stretch/>
        </p:blipFill>
        <p:spPr>
          <a:xfrm>
            <a:off x="-534660" y="-5163465"/>
            <a:ext cx="24577521" cy="22647266"/>
          </a:xfrm>
          <a:prstGeom prst="rect">
            <a:avLst/>
          </a:prstGeom>
        </p:spPr>
      </p:pic>
      <p:sp>
        <p:nvSpPr>
          <p:cNvPr id="384" name="Title 8"/>
          <p:cNvSpPr txBox="1">
            <a:spLocks noGrp="1"/>
          </p:cNvSpPr>
          <p:nvPr>
            <p:ph type="title"/>
          </p:nvPr>
        </p:nvSpPr>
        <p:spPr>
          <a:xfrm>
            <a:off x="4355772" y="377594"/>
            <a:ext cx="14796656" cy="1275856"/>
          </a:xfrm>
          <a:prstGeom prst="rect">
            <a:avLst/>
          </a:prstGeom>
        </p:spPr>
        <p:txBody>
          <a:bodyPr>
            <a:noAutofit/>
          </a:bodyPr>
          <a:lstStyle/>
          <a:p>
            <a:r>
              <a:rPr lang="en-US" b="0" dirty="0"/>
              <a:t>Patient Centered Counseling</a:t>
            </a:r>
          </a:p>
        </p:txBody>
      </p:sp>
      <p:sp>
        <p:nvSpPr>
          <p:cNvPr id="8" name="TextBox 10">
            <a:extLst>
              <a:ext uri="{FF2B5EF4-FFF2-40B4-BE49-F238E27FC236}">
                <a16:creationId xmlns:a16="http://schemas.microsoft.com/office/drawing/2014/main" id="{B39E164A-7ABE-A444-8C6A-27BB4474F21D}"/>
              </a:ext>
            </a:extLst>
          </p:cNvPr>
          <p:cNvSpPr txBox="1"/>
          <p:nvPr/>
        </p:nvSpPr>
        <p:spPr>
          <a:xfrm>
            <a:off x="9460234" y="1400266"/>
            <a:ext cx="4587732" cy="110799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182878" bIns="182878" anchor="ctr">
            <a:spAutoFit/>
          </a:bodyPr>
          <a:lstStyle>
            <a:lvl1pPr algn="r">
              <a:lnSpc>
                <a:spcPct val="150000"/>
              </a:lnSpc>
              <a:defRPr sz="2400"/>
            </a:lvl1pPr>
          </a:lstStyle>
          <a:p>
            <a:pPr>
              <a:lnSpc>
                <a:spcPct val="100000"/>
              </a:lnSpc>
            </a:pPr>
            <a:r>
              <a:rPr lang="en-US" sz="4800" dirty="0">
                <a:solidFill>
                  <a:schemeClr val="tx1"/>
                </a:solidFill>
                <a:latin typeface="Tw Cen MT" panose="020B0602020104020603" pitchFamily="34" charset="77"/>
              </a:rPr>
              <a:t>10 minute video</a:t>
            </a:r>
            <a:endParaRPr sz="4800" dirty="0">
              <a:solidFill>
                <a:schemeClr val="tx1"/>
              </a:solidFill>
              <a:latin typeface="Tw Cen MT" panose="020B0602020104020603" pitchFamily="34" charset="77"/>
            </a:endParaRPr>
          </a:p>
        </p:txBody>
      </p:sp>
      <p:grpSp>
        <p:nvGrpSpPr>
          <p:cNvPr id="13" name="Group 123">
            <a:extLst>
              <a:ext uri="{FF2B5EF4-FFF2-40B4-BE49-F238E27FC236}">
                <a16:creationId xmlns:a16="http://schemas.microsoft.com/office/drawing/2014/main" id="{099A0886-C4DC-DA42-A1EF-48EB00A00C1F}"/>
              </a:ext>
            </a:extLst>
          </p:cNvPr>
          <p:cNvGrpSpPr/>
          <p:nvPr/>
        </p:nvGrpSpPr>
        <p:grpSpPr>
          <a:xfrm>
            <a:off x="22381625" y="11985171"/>
            <a:ext cx="1661236" cy="1321880"/>
            <a:chOff x="0" y="0"/>
            <a:chExt cx="229766" cy="277024"/>
          </a:xfrm>
          <a:solidFill>
            <a:schemeClr val="tx1"/>
          </a:solidFill>
        </p:grpSpPr>
        <p:sp>
          <p:nvSpPr>
            <p:cNvPr id="14" name="Freeform 780">
              <a:extLst>
                <a:ext uri="{FF2B5EF4-FFF2-40B4-BE49-F238E27FC236}">
                  <a16:creationId xmlns:a16="http://schemas.microsoft.com/office/drawing/2014/main" id="{663A1179-08C6-CC41-878C-37124DEF5998}"/>
                </a:ext>
              </a:extLst>
            </p:cNvPr>
            <p:cNvSpPr/>
            <p:nvPr/>
          </p:nvSpPr>
          <p:spPr>
            <a:xfrm>
              <a:off x="0" y="117115"/>
              <a:ext cx="229767" cy="159910"/>
            </a:xfrm>
            <a:custGeom>
              <a:avLst/>
              <a:gdLst/>
              <a:ahLst/>
              <a:cxnLst>
                <a:cxn ang="0">
                  <a:pos x="wd2" y="hd2"/>
                </a:cxn>
                <a:cxn ang="5400000">
                  <a:pos x="wd2" y="hd2"/>
                </a:cxn>
                <a:cxn ang="10800000">
                  <a:pos x="wd2" y="hd2"/>
                </a:cxn>
                <a:cxn ang="16200000">
                  <a:pos x="wd2" y="hd2"/>
                </a:cxn>
              </a:cxnLst>
              <a:rect l="0" t="0" r="r" b="b"/>
              <a:pathLst>
                <a:path w="21600" h="21600" extrusionOk="0">
                  <a:moveTo>
                    <a:pt x="21207" y="3411"/>
                  </a:moveTo>
                  <a:cubicBezTo>
                    <a:pt x="21076" y="2653"/>
                    <a:pt x="20815" y="1895"/>
                    <a:pt x="20422" y="1326"/>
                  </a:cubicBezTo>
                  <a:cubicBezTo>
                    <a:pt x="20029" y="758"/>
                    <a:pt x="19505" y="379"/>
                    <a:pt x="18851" y="379"/>
                  </a:cubicBezTo>
                  <a:cubicBezTo>
                    <a:pt x="17149" y="0"/>
                    <a:pt x="14400" y="0"/>
                    <a:pt x="10865" y="0"/>
                  </a:cubicBezTo>
                  <a:cubicBezTo>
                    <a:pt x="7200" y="0"/>
                    <a:pt x="4582" y="0"/>
                    <a:pt x="2749" y="379"/>
                  </a:cubicBezTo>
                  <a:cubicBezTo>
                    <a:pt x="2225" y="379"/>
                    <a:pt x="1702" y="758"/>
                    <a:pt x="1309" y="1326"/>
                  </a:cubicBezTo>
                  <a:cubicBezTo>
                    <a:pt x="916" y="1895"/>
                    <a:pt x="524" y="2653"/>
                    <a:pt x="393" y="3411"/>
                  </a:cubicBezTo>
                  <a:cubicBezTo>
                    <a:pt x="131" y="5116"/>
                    <a:pt x="0" y="7579"/>
                    <a:pt x="0" y="10800"/>
                  </a:cubicBezTo>
                  <a:cubicBezTo>
                    <a:pt x="0" y="14211"/>
                    <a:pt x="131" y="16674"/>
                    <a:pt x="393" y="18189"/>
                  </a:cubicBezTo>
                  <a:cubicBezTo>
                    <a:pt x="524" y="18947"/>
                    <a:pt x="785" y="19705"/>
                    <a:pt x="1309" y="20274"/>
                  </a:cubicBezTo>
                  <a:cubicBezTo>
                    <a:pt x="1702" y="20842"/>
                    <a:pt x="2225" y="21221"/>
                    <a:pt x="2749" y="21221"/>
                  </a:cubicBezTo>
                  <a:cubicBezTo>
                    <a:pt x="4582" y="21600"/>
                    <a:pt x="7200" y="21600"/>
                    <a:pt x="10865" y="21600"/>
                  </a:cubicBezTo>
                  <a:cubicBezTo>
                    <a:pt x="14400" y="21600"/>
                    <a:pt x="17149" y="21600"/>
                    <a:pt x="18851" y="21221"/>
                  </a:cubicBezTo>
                  <a:cubicBezTo>
                    <a:pt x="19505" y="21221"/>
                    <a:pt x="20029" y="20842"/>
                    <a:pt x="20422" y="20274"/>
                  </a:cubicBezTo>
                  <a:cubicBezTo>
                    <a:pt x="20815" y="19705"/>
                    <a:pt x="21076" y="18947"/>
                    <a:pt x="21207" y="18189"/>
                  </a:cubicBezTo>
                  <a:cubicBezTo>
                    <a:pt x="21469" y="16484"/>
                    <a:pt x="21600" y="14021"/>
                    <a:pt x="21600" y="10800"/>
                  </a:cubicBezTo>
                  <a:cubicBezTo>
                    <a:pt x="21600" y="7389"/>
                    <a:pt x="21469" y="4926"/>
                    <a:pt x="21207" y="3411"/>
                  </a:cubicBezTo>
                  <a:close/>
                  <a:moveTo>
                    <a:pt x="6153" y="5495"/>
                  </a:moveTo>
                  <a:cubicBezTo>
                    <a:pt x="4713" y="5495"/>
                    <a:pt x="4713" y="5495"/>
                    <a:pt x="4713" y="5495"/>
                  </a:cubicBezTo>
                  <a:cubicBezTo>
                    <a:pt x="4713" y="17621"/>
                    <a:pt x="4713" y="17621"/>
                    <a:pt x="4713" y="17621"/>
                  </a:cubicBezTo>
                  <a:cubicBezTo>
                    <a:pt x="3142" y="17621"/>
                    <a:pt x="3142" y="17621"/>
                    <a:pt x="3142" y="17621"/>
                  </a:cubicBezTo>
                  <a:cubicBezTo>
                    <a:pt x="3142" y="5495"/>
                    <a:pt x="3142" y="5495"/>
                    <a:pt x="3142" y="5495"/>
                  </a:cubicBezTo>
                  <a:cubicBezTo>
                    <a:pt x="1702" y="5495"/>
                    <a:pt x="1702" y="5495"/>
                    <a:pt x="1702" y="5495"/>
                  </a:cubicBezTo>
                  <a:cubicBezTo>
                    <a:pt x="1702" y="3600"/>
                    <a:pt x="1702" y="3600"/>
                    <a:pt x="1702" y="3600"/>
                  </a:cubicBezTo>
                  <a:cubicBezTo>
                    <a:pt x="6153" y="3600"/>
                    <a:pt x="6153" y="3600"/>
                    <a:pt x="6153" y="3600"/>
                  </a:cubicBezTo>
                  <a:lnTo>
                    <a:pt x="6153" y="5495"/>
                  </a:lnTo>
                  <a:close/>
                  <a:moveTo>
                    <a:pt x="10080" y="17621"/>
                  </a:moveTo>
                  <a:cubicBezTo>
                    <a:pt x="8902" y="17621"/>
                    <a:pt x="8902" y="17621"/>
                    <a:pt x="8902" y="17621"/>
                  </a:cubicBezTo>
                  <a:cubicBezTo>
                    <a:pt x="8902" y="16484"/>
                    <a:pt x="8902" y="16484"/>
                    <a:pt x="8902" y="16484"/>
                  </a:cubicBezTo>
                  <a:cubicBezTo>
                    <a:pt x="8378" y="17242"/>
                    <a:pt x="7855" y="17621"/>
                    <a:pt x="7331" y="17621"/>
                  </a:cubicBezTo>
                  <a:cubicBezTo>
                    <a:pt x="6938" y="17621"/>
                    <a:pt x="6676" y="17432"/>
                    <a:pt x="6545" y="16863"/>
                  </a:cubicBezTo>
                  <a:cubicBezTo>
                    <a:pt x="6415" y="16674"/>
                    <a:pt x="6415" y="16105"/>
                    <a:pt x="6415" y="15347"/>
                  </a:cubicBezTo>
                  <a:cubicBezTo>
                    <a:pt x="6415" y="7200"/>
                    <a:pt x="6415" y="7200"/>
                    <a:pt x="6415" y="7200"/>
                  </a:cubicBezTo>
                  <a:cubicBezTo>
                    <a:pt x="7724" y="7200"/>
                    <a:pt x="7724" y="7200"/>
                    <a:pt x="7724" y="7200"/>
                  </a:cubicBezTo>
                  <a:cubicBezTo>
                    <a:pt x="7724" y="14779"/>
                    <a:pt x="7724" y="14779"/>
                    <a:pt x="7724" y="14779"/>
                  </a:cubicBezTo>
                  <a:cubicBezTo>
                    <a:pt x="7724" y="15347"/>
                    <a:pt x="7724" y="15537"/>
                    <a:pt x="7724" y="15537"/>
                  </a:cubicBezTo>
                  <a:cubicBezTo>
                    <a:pt x="7724" y="15916"/>
                    <a:pt x="7855" y="15916"/>
                    <a:pt x="7985" y="15916"/>
                  </a:cubicBezTo>
                  <a:cubicBezTo>
                    <a:pt x="8247" y="15916"/>
                    <a:pt x="8509" y="15726"/>
                    <a:pt x="8902" y="15158"/>
                  </a:cubicBezTo>
                  <a:cubicBezTo>
                    <a:pt x="8902" y="7200"/>
                    <a:pt x="8902" y="7200"/>
                    <a:pt x="8902" y="7200"/>
                  </a:cubicBezTo>
                  <a:cubicBezTo>
                    <a:pt x="10080" y="7200"/>
                    <a:pt x="10080" y="7200"/>
                    <a:pt x="10080" y="7200"/>
                  </a:cubicBezTo>
                  <a:lnTo>
                    <a:pt x="10080" y="17621"/>
                  </a:lnTo>
                  <a:close/>
                  <a:moveTo>
                    <a:pt x="15055" y="14400"/>
                  </a:moveTo>
                  <a:cubicBezTo>
                    <a:pt x="15055" y="15537"/>
                    <a:pt x="15055" y="16105"/>
                    <a:pt x="14924" y="16484"/>
                  </a:cubicBezTo>
                  <a:cubicBezTo>
                    <a:pt x="14793" y="17242"/>
                    <a:pt x="14400" y="17621"/>
                    <a:pt x="13876" y="17621"/>
                  </a:cubicBezTo>
                  <a:cubicBezTo>
                    <a:pt x="13484" y="17621"/>
                    <a:pt x="12960" y="17242"/>
                    <a:pt x="12567" y="16484"/>
                  </a:cubicBezTo>
                  <a:cubicBezTo>
                    <a:pt x="12567" y="17621"/>
                    <a:pt x="12567" y="17621"/>
                    <a:pt x="12567" y="17621"/>
                  </a:cubicBezTo>
                  <a:cubicBezTo>
                    <a:pt x="11258" y="17621"/>
                    <a:pt x="11258" y="17621"/>
                    <a:pt x="11258" y="17621"/>
                  </a:cubicBezTo>
                  <a:cubicBezTo>
                    <a:pt x="11258" y="3600"/>
                    <a:pt x="11258" y="3600"/>
                    <a:pt x="11258" y="3600"/>
                  </a:cubicBezTo>
                  <a:cubicBezTo>
                    <a:pt x="12567" y="3600"/>
                    <a:pt x="12567" y="3600"/>
                    <a:pt x="12567" y="3600"/>
                  </a:cubicBezTo>
                  <a:cubicBezTo>
                    <a:pt x="12567" y="8147"/>
                    <a:pt x="12567" y="8147"/>
                    <a:pt x="12567" y="8147"/>
                  </a:cubicBezTo>
                  <a:cubicBezTo>
                    <a:pt x="12960" y="7389"/>
                    <a:pt x="13484" y="7011"/>
                    <a:pt x="13876" y="7011"/>
                  </a:cubicBezTo>
                  <a:cubicBezTo>
                    <a:pt x="14400" y="7011"/>
                    <a:pt x="14793" y="7389"/>
                    <a:pt x="14924" y="8147"/>
                  </a:cubicBezTo>
                  <a:cubicBezTo>
                    <a:pt x="15055" y="8526"/>
                    <a:pt x="15055" y="9284"/>
                    <a:pt x="15055" y="10232"/>
                  </a:cubicBezTo>
                  <a:lnTo>
                    <a:pt x="15055" y="14400"/>
                  </a:lnTo>
                  <a:close/>
                  <a:moveTo>
                    <a:pt x="20029" y="12695"/>
                  </a:moveTo>
                  <a:cubicBezTo>
                    <a:pt x="17411" y="12695"/>
                    <a:pt x="17411" y="12695"/>
                    <a:pt x="17411" y="12695"/>
                  </a:cubicBezTo>
                  <a:cubicBezTo>
                    <a:pt x="17411" y="14589"/>
                    <a:pt x="17411" y="14589"/>
                    <a:pt x="17411" y="14589"/>
                  </a:cubicBezTo>
                  <a:cubicBezTo>
                    <a:pt x="17411" y="15537"/>
                    <a:pt x="17673" y="15916"/>
                    <a:pt x="18065" y="15916"/>
                  </a:cubicBezTo>
                  <a:cubicBezTo>
                    <a:pt x="18327" y="15916"/>
                    <a:pt x="18589" y="15726"/>
                    <a:pt x="18589" y="15158"/>
                  </a:cubicBezTo>
                  <a:cubicBezTo>
                    <a:pt x="18720" y="15158"/>
                    <a:pt x="18720" y="14589"/>
                    <a:pt x="18720" y="14021"/>
                  </a:cubicBezTo>
                  <a:cubicBezTo>
                    <a:pt x="20029" y="14021"/>
                    <a:pt x="20029" y="14021"/>
                    <a:pt x="20029" y="14021"/>
                  </a:cubicBezTo>
                  <a:cubicBezTo>
                    <a:pt x="20029" y="14211"/>
                    <a:pt x="20029" y="14211"/>
                    <a:pt x="20029" y="14211"/>
                  </a:cubicBezTo>
                  <a:cubicBezTo>
                    <a:pt x="20029" y="14968"/>
                    <a:pt x="20029" y="15347"/>
                    <a:pt x="20029" y="15537"/>
                  </a:cubicBezTo>
                  <a:cubicBezTo>
                    <a:pt x="19898" y="15916"/>
                    <a:pt x="19898" y="16295"/>
                    <a:pt x="19636" y="16674"/>
                  </a:cubicBezTo>
                  <a:cubicBezTo>
                    <a:pt x="19375" y="17242"/>
                    <a:pt x="18851" y="17621"/>
                    <a:pt x="18065" y="17621"/>
                  </a:cubicBezTo>
                  <a:cubicBezTo>
                    <a:pt x="17411" y="17621"/>
                    <a:pt x="16887" y="17432"/>
                    <a:pt x="16495" y="16674"/>
                  </a:cubicBezTo>
                  <a:cubicBezTo>
                    <a:pt x="16233" y="16105"/>
                    <a:pt x="16102" y="15347"/>
                    <a:pt x="16102" y="14211"/>
                  </a:cubicBezTo>
                  <a:cubicBezTo>
                    <a:pt x="16102" y="10611"/>
                    <a:pt x="16102" y="10611"/>
                    <a:pt x="16102" y="10611"/>
                  </a:cubicBezTo>
                  <a:cubicBezTo>
                    <a:pt x="16102" y="9474"/>
                    <a:pt x="16233" y="8526"/>
                    <a:pt x="16495" y="8147"/>
                  </a:cubicBezTo>
                  <a:cubicBezTo>
                    <a:pt x="16887" y="7389"/>
                    <a:pt x="17411" y="7011"/>
                    <a:pt x="18065" y="7011"/>
                  </a:cubicBezTo>
                  <a:cubicBezTo>
                    <a:pt x="18720" y="7011"/>
                    <a:pt x="19244" y="7389"/>
                    <a:pt x="19636" y="8147"/>
                  </a:cubicBezTo>
                  <a:cubicBezTo>
                    <a:pt x="19898" y="8526"/>
                    <a:pt x="20029" y="9474"/>
                    <a:pt x="20029" y="10611"/>
                  </a:cubicBezTo>
                  <a:lnTo>
                    <a:pt x="20029" y="12695"/>
                  </a:lnTo>
                  <a:close/>
                  <a:moveTo>
                    <a:pt x="20029" y="12695"/>
                  </a:moveTo>
                  <a:cubicBezTo>
                    <a:pt x="20029" y="12695"/>
                    <a:pt x="20029" y="12695"/>
                    <a:pt x="20029" y="12695"/>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sp>
          <p:nvSpPr>
            <p:cNvPr id="15" name="Freeform 781">
              <a:extLst>
                <a:ext uri="{FF2B5EF4-FFF2-40B4-BE49-F238E27FC236}">
                  <a16:creationId xmlns:a16="http://schemas.microsoft.com/office/drawing/2014/main" id="{3363A91B-F4BE-534E-915B-46C9989F8463}"/>
                </a:ext>
              </a:extLst>
            </p:cNvPr>
            <p:cNvSpPr/>
            <p:nvPr/>
          </p:nvSpPr>
          <p:spPr>
            <a:xfrm>
              <a:off x="132905" y="182430"/>
              <a:ext cx="13516" cy="51803"/>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cubicBezTo>
                    <a:pt x="7200" y="0"/>
                    <a:pt x="4800" y="568"/>
                    <a:pt x="0" y="1705"/>
                  </a:cubicBezTo>
                  <a:cubicBezTo>
                    <a:pt x="0" y="20463"/>
                    <a:pt x="0" y="20463"/>
                    <a:pt x="0" y="20463"/>
                  </a:cubicBezTo>
                  <a:cubicBezTo>
                    <a:pt x="4800" y="21600"/>
                    <a:pt x="7200" y="21600"/>
                    <a:pt x="12000" y="21600"/>
                  </a:cubicBezTo>
                  <a:cubicBezTo>
                    <a:pt x="19200" y="21600"/>
                    <a:pt x="21600" y="20463"/>
                    <a:pt x="21600" y="17621"/>
                  </a:cubicBezTo>
                  <a:cubicBezTo>
                    <a:pt x="21600" y="4547"/>
                    <a:pt x="21600" y="4547"/>
                    <a:pt x="21600" y="4547"/>
                  </a:cubicBezTo>
                  <a:cubicBezTo>
                    <a:pt x="21600" y="1705"/>
                    <a:pt x="19200" y="0"/>
                    <a:pt x="12000" y="0"/>
                  </a:cubicBezTo>
                  <a:close/>
                  <a:moveTo>
                    <a:pt x="12000" y="0"/>
                  </a:moveTo>
                  <a:cubicBezTo>
                    <a:pt x="12000" y="0"/>
                    <a:pt x="12000" y="0"/>
                    <a:pt x="12000" y="0"/>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sp>
          <p:nvSpPr>
            <p:cNvPr id="16" name="Freeform 782">
              <a:extLst>
                <a:ext uri="{FF2B5EF4-FFF2-40B4-BE49-F238E27FC236}">
                  <a16:creationId xmlns:a16="http://schemas.microsoft.com/office/drawing/2014/main" id="{7F19BC79-7208-034A-A4E6-4F7205BAF827}"/>
                </a:ext>
              </a:extLst>
            </p:cNvPr>
            <p:cNvSpPr/>
            <p:nvPr/>
          </p:nvSpPr>
          <p:spPr>
            <a:xfrm>
              <a:off x="184714" y="182430"/>
              <a:ext cx="15769" cy="180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320" y="0"/>
                    <a:pt x="0" y="4985"/>
                    <a:pt x="0" y="13292"/>
                  </a:cubicBezTo>
                  <a:cubicBezTo>
                    <a:pt x="0" y="21600"/>
                    <a:pt x="0" y="21600"/>
                    <a:pt x="0" y="21600"/>
                  </a:cubicBezTo>
                  <a:cubicBezTo>
                    <a:pt x="21600" y="21600"/>
                    <a:pt x="21600" y="21600"/>
                    <a:pt x="21600" y="21600"/>
                  </a:cubicBezTo>
                  <a:cubicBezTo>
                    <a:pt x="21600" y="13292"/>
                    <a:pt x="21600" y="13292"/>
                    <a:pt x="21600" y="13292"/>
                  </a:cubicBezTo>
                  <a:cubicBezTo>
                    <a:pt x="21600" y="4985"/>
                    <a:pt x="17280" y="0"/>
                    <a:pt x="10800" y="0"/>
                  </a:cubicBezTo>
                  <a:close/>
                  <a:moveTo>
                    <a:pt x="10800" y="0"/>
                  </a:moveTo>
                  <a:cubicBezTo>
                    <a:pt x="10800" y="0"/>
                    <a:pt x="10800" y="0"/>
                    <a:pt x="10800" y="0"/>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sp>
          <p:nvSpPr>
            <p:cNvPr id="17" name="Freeform 783">
              <a:extLst>
                <a:ext uri="{FF2B5EF4-FFF2-40B4-BE49-F238E27FC236}">
                  <a16:creationId xmlns:a16="http://schemas.microsoft.com/office/drawing/2014/main" id="{E795A21A-3647-514A-AFF1-5F8FC4ADD4D9}"/>
                </a:ext>
              </a:extLst>
            </p:cNvPr>
            <p:cNvSpPr/>
            <p:nvPr/>
          </p:nvSpPr>
          <p:spPr>
            <a:xfrm>
              <a:off x="38295" y="-1"/>
              <a:ext cx="54064" cy="103604"/>
            </a:xfrm>
            <a:custGeom>
              <a:avLst/>
              <a:gdLst/>
              <a:ahLst/>
              <a:cxnLst>
                <a:cxn ang="0">
                  <a:pos x="wd2" y="hd2"/>
                </a:cxn>
                <a:cxn ang="5400000">
                  <a:pos x="wd2" y="hd2"/>
                </a:cxn>
                <a:cxn ang="10800000">
                  <a:pos x="wd2" y="hd2"/>
                </a:cxn>
                <a:cxn ang="16200000">
                  <a:pos x="wd2" y="hd2"/>
                </a:cxn>
              </a:cxnLst>
              <a:rect l="0" t="0" r="r" b="b"/>
              <a:pathLst>
                <a:path w="21600" h="21600" extrusionOk="0">
                  <a:moveTo>
                    <a:pt x="7754" y="12960"/>
                  </a:moveTo>
                  <a:cubicBezTo>
                    <a:pt x="7754" y="21600"/>
                    <a:pt x="7754" y="21600"/>
                    <a:pt x="7754" y="21600"/>
                  </a:cubicBezTo>
                  <a:cubicBezTo>
                    <a:pt x="13846" y="21600"/>
                    <a:pt x="13846" y="21600"/>
                    <a:pt x="13846" y="21600"/>
                  </a:cubicBezTo>
                  <a:cubicBezTo>
                    <a:pt x="13846" y="12960"/>
                    <a:pt x="13846" y="12960"/>
                    <a:pt x="13846" y="12960"/>
                  </a:cubicBezTo>
                  <a:cubicBezTo>
                    <a:pt x="21600" y="0"/>
                    <a:pt x="21600" y="0"/>
                    <a:pt x="21600" y="0"/>
                  </a:cubicBezTo>
                  <a:cubicBezTo>
                    <a:pt x="14954" y="0"/>
                    <a:pt x="14954" y="0"/>
                    <a:pt x="14954" y="0"/>
                  </a:cubicBezTo>
                  <a:cubicBezTo>
                    <a:pt x="11077" y="8640"/>
                    <a:pt x="11077" y="8640"/>
                    <a:pt x="11077" y="8640"/>
                  </a:cubicBezTo>
                  <a:cubicBezTo>
                    <a:pt x="6646" y="0"/>
                    <a:pt x="6646" y="0"/>
                    <a:pt x="6646" y="0"/>
                  </a:cubicBezTo>
                  <a:cubicBezTo>
                    <a:pt x="0" y="0"/>
                    <a:pt x="0" y="0"/>
                    <a:pt x="0" y="0"/>
                  </a:cubicBezTo>
                  <a:cubicBezTo>
                    <a:pt x="1108" y="2016"/>
                    <a:pt x="2769" y="3744"/>
                    <a:pt x="3877" y="6048"/>
                  </a:cubicBezTo>
                  <a:cubicBezTo>
                    <a:pt x="6092" y="8928"/>
                    <a:pt x="7200" y="11232"/>
                    <a:pt x="7754" y="12960"/>
                  </a:cubicBezTo>
                  <a:close/>
                  <a:moveTo>
                    <a:pt x="7754" y="12960"/>
                  </a:moveTo>
                  <a:cubicBezTo>
                    <a:pt x="7754" y="12960"/>
                    <a:pt x="7754" y="12960"/>
                    <a:pt x="7754" y="12960"/>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sp>
          <p:nvSpPr>
            <p:cNvPr id="18" name="Freeform 784">
              <a:extLst>
                <a:ext uri="{FF2B5EF4-FFF2-40B4-BE49-F238E27FC236}">
                  <a16:creationId xmlns:a16="http://schemas.microsoft.com/office/drawing/2014/main" id="{72F35939-2D87-CA47-986A-09E62B15EDCF}"/>
                </a:ext>
              </a:extLst>
            </p:cNvPr>
            <p:cNvSpPr/>
            <p:nvPr/>
          </p:nvSpPr>
          <p:spPr>
            <a:xfrm>
              <a:off x="92358"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10428" y="21600"/>
                  </a:moveTo>
                  <a:cubicBezTo>
                    <a:pt x="14897" y="21600"/>
                    <a:pt x="17876" y="20842"/>
                    <a:pt x="19366" y="19326"/>
                  </a:cubicBezTo>
                  <a:cubicBezTo>
                    <a:pt x="20855" y="18189"/>
                    <a:pt x="21600" y="16674"/>
                    <a:pt x="21600" y="14400"/>
                  </a:cubicBezTo>
                  <a:cubicBezTo>
                    <a:pt x="21600" y="6821"/>
                    <a:pt x="21600" y="6821"/>
                    <a:pt x="21600" y="6821"/>
                  </a:cubicBezTo>
                  <a:cubicBezTo>
                    <a:pt x="21600" y="4547"/>
                    <a:pt x="20855" y="3032"/>
                    <a:pt x="19366" y="1895"/>
                  </a:cubicBezTo>
                  <a:cubicBezTo>
                    <a:pt x="17876" y="758"/>
                    <a:pt x="14897" y="0"/>
                    <a:pt x="10428" y="0"/>
                  </a:cubicBezTo>
                  <a:cubicBezTo>
                    <a:pt x="7448" y="0"/>
                    <a:pt x="4469" y="758"/>
                    <a:pt x="2234" y="1895"/>
                  </a:cubicBezTo>
                  <a:cubicBezTo>
                    <a:pt x="745" y="3032"/>
                    <a:pt x="0" y="4547"/>
                    <a:pt x="0" y="6821"/>
                  </a:cubicBezTo>
                  <a:cubicBezTo>
                    <a:pt x="0" y="14400"/>
                    <a:pt x="0" y="14400"/>
                    <a:pt x="0" y="14400"/>
                  </a:cubicBezTo>
                  <a:cubicBezTo>
                    <a:pt x="0" y="16674"/>
                    <a:pt x="745" y="18189"/>
                    <a:pt x="2234" y="19326"/>
                  </a:cubicBezTo>
                  <a:cubicBezTo>
                    <a:pt x="4469" y="20842"/>
                    <a:pt x="7448" y="21600"/>
                    <a:pt x="10428" y="21600"/>
                  </a:cubicBezTo>
                  <a:close/>
                  <a:moveTo>
                    <a:pt x="7448" y="6063"/>
                  </a:moveTo>
                  <a:cubicBezTo>
                    <a:pt x="7448" y="4168"/>
                    <a:pt x="8193" y="3411"/>
                    <a:pt x="10428" y="3411"/>
                  </a:cubicBezTo>
                  <a:cubicBezTo>
                    <a:pt x="13407" y="3411"/>
                    <a:pt x="14152" y="4168"/>
                    <a:pt x="14152" y="6063"/>
                  </a:cubicBezTo>
                  <a:cubicBezTo>
                    <a:pt x="14152" y="15158"/>
                    <a:pt x="14152" y="15158"/>
                    <a:pt x="14152" y="15158"/>
                  </a:cubicBezTo>
                  <a:cubicBezTo>
                    <a:pt x="14152" y="17053"/>
                    <a:pt x="13407" y="17811"/>
                    <a:pt x="10428" y="17811"/>
                  </a:cubicBezTo>
                  <a:cubicBezTo>
                    <a:pt x="8193" y="17811"/>
                    <a:pt x="7448" y="17053"/>
                    <a:pt x="7448" y="15158"/>
                  </a:cubicBezTo>
                  <a:lnTo>
                    <a:pt x="7448" y="6063"/>
                  </a:lnTo>
                  <a:close/>
                  <a:moveTo>
                    <a:pt x="7448" y="6063"/>
                  </a:moveTo>
                  <a:cubicBezTo>
                    <a:pt x="7448" y="6063"/>
                    <a:pt x="7448" y="6063"/>
                    <a:pt x="7448" y="6063"/>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sp>
          <p:nvSpPr>
            <p:cNvPr id="19" name="Freeform 785">
              <a:extLst>
                <a:ext uri="{FF2B5EF4-FFF2-40B4-BE49-F238E27FC236}">
                  <a16:creationId xmlns:a16="http://schemas.microsoft.com/office/drawing/2014/main" id="{9C157787-2384-CD4D-93D1-30DAC4610205}"/>
                </a:ext>
              </a:extLst>
            </p:cNvPr>
            <p:cNvSpPr/>
            <p:nvPr/>
          </p:nvSpPr>
          <p:spPr>
            <a:xfrm>
              <a:off x="144167"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5214" y="21600"/>
                  </a:moveTo>
                  <a:cubicBezTo>
                    <a:pt x="8193" y="21600"/>
                    <a:pt x="11172" y="20463"/>
                    <a:pt x="13407" y="18947"/>
                  </a:cubicBezTo>
                  <a:cubicBezTo>
                    <a:pt x="13407" y="21221"/>
                    <a:pt x="13407" y="21221"/>
                    <a:pt x="13407" y="21221"/>
                  </a:cubicBezTo>
                  <a:cubicBezTo>
                    <a:pt x="21600" y="21221"/>
                    <a:pt x="21600" y="21221"/>
                    <a:pt x="21600" y="21221"/>
                  </a:cubicBezTo>
                  <a:cubicBezTo>
                    <a:pt x="21600" y="0"/>
                    <a:pt x="21600" y="0"/>
                    <a:pt x="21600" y="0"/>
                  </a:cubicBezTo>
                  <a:cubicBezTo>
                    <a:pt x="13407" y="0"/>
                    <a:pt x="13407" y="0"/>
                    <a:pt x="13407" y="0"/>
                  </a:cubicBezTo>
                  <a:cubicBezTo>
                    <a:pt x="13407" y="16295"/>
                    <a:pt x="13407" y="16295"/>
                    <a:pt x="13407" y="16295"/>
                  </a:cubicBezTo>
                  <a:cubicBezTo>
                    <a:pt x="11917" y="17432"/>
                    <a:pt x="10428" y="17811"/>
                    <a:pt x="8938" y="17811"/>
                  </a:cubicBezTo>
                  <a:cubicBezTo>
                    <a:pt x="8193" y="17811"/>
                    <a:pt x="7448" y="17811"/>
                    <a:pt x="7448" y="17053"/>
                  </a:cubicBezTo>
                  <a:cubicBezTo>
                    <a:pt x="7448" y="17053"/>
                    <a:pt x="7448" y="16674"/>
                    <a:pt x="7448" y="15537"/>
                  </a:cubicBezTo>
                  <a:cubicBezTo>
                    <a:pt x="7448" y="0"/>
                    <a:pt x="7448" y="0"/>
                    <a:pt x="7448" y="0"/>
                  </a:cubicBezTo>
                  <a:cubicBezTo>
                    <a:pt x="0" y="0"/>
                    <a:pt x="0" y="0"/>
                    <a:pt x="0" y="0"/>
                  </a:cubicBezTo>
                  <a:cubicBezTo>
                    <a:pt x="0" y="16674"/>
                    <a:pt x="0" y="16674"/>
                    <a:pt x="0" y="16674"/>
                  </a:cubicBezTo>
                  <a:cubicBezTo>
                    <a:pt x="0" y="18189"/>
                    <a:pt x="0" y="19326"/>
                    <a:pt x="0" y="19705"/>
                  </a:cubicBezTo>
                  <a:cubicBezTo>
                    <a:pt x="745" y="20842"/>
                    <a:pt x="2979" y="21600"/>
                    <a:pt x="5214" y="21600"/>
                  </a:cubicBezTo>
                  <a:close/>
                  <a:moveTo>
                    <a:pt x="5214" y="21600"/>
                  </a:moveTo>
                  <a:cubicBezTo>
                    <a:pt x="5214" y="21600"/>
                    <a:pt x="5214" y="21600"/>
                    <a:pt x="5214" y="21600"/>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grpSp>
      <p:pic>
        <p:nvPicPr>
          <p:cNvPr id="2" name="Online Media 1" descr="Contraceptive Counseling: Patient Provider Perspectives">
            <a:hlinkClick r:id="" action="ppaction://media"/>
            <a:extLst>
              <a:ext uri="{FF2B5EF4-FFF2-40B4-BE49-F238E27FC236}">
                <a16:creationId xmlns:a16="http://schemas.microsoft.com/office/drawing/2014/main" id="{CD1EF979-AC46-4F4D-9028-279932730030}"/>
              </a:ext>
            </a:extLst>
          </p:cNvPr>
          <p:cNvPicPr>
            <a:picLocks noRot="1" noChangeAspect="1"/>
          </p:cNvPicPr>
          <p:nvPr>
            <a:videoFile r:link="rId1"/>
          </p:nvPr>
        </p:nvPicPr>
        <p:blipFill>
          <a:blip r:embed="rId5"/>
          <a:stretch>
            <a:fillRect/>
          </a:stretch>
        </p:blipFill>
        <p:spPr>
          <a:xfrm>
            <a:off x="4883541" y="2976134"/>
            <a:ext cx="13741118" cy="7763732"/>
          </a:xfrm>
          <a:prstGeom prst="rect">
            <a:avLst/>
          </a:prstGeom>
        </p:spPr>
      </p:pic>
      <p:sp>
        <p:nvSpPr>
          <p:cNvPr id="20" name="Rectangle 7">
            <a:extLst>
              <a:ext uri="{FF2B5EF4-FFF2-40B4-BE49-F238E27FC236}">
                <a16:creationId xmlns:a16="http://schemas.microsoft.com/office/drawing/2014/main" id="{CF41C6FF-0BD7-D748-B78A-328809314D40}"/>
              </a:ext>
            </a:extLst>
          </p:cNvPr>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Tree>
    <p:extLst>
      <p:ext uri="{BB962C8B-B14F-4D97-AF65-F5344CB8AC3E}">
        <p14:creationId xmlns:p14="http://schemas.microsoft.com/office/powerpoint/2010/main" val="18630973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CC964DE-70CD-3746-AA17-B406AC81915B}"/>
              </a:ext>
            </a:extLst>
          </p:cNvPr>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2000" contrast="23000"/>
                    </a14:imgEffect>
                  </a14:imgLayer>
                </a14:imgProps>
              </a:ext>
              <a:ext uri="{28A0092B-C50C-407E-A947-70E740481C1C}">
                <a14:useLocalDpi xmlns:a14="http://schemas.microsoft.com/office/drawing/2010/main" val="0"/>
              </a:ext>
            </a:extLst>
          </a:blip>
          <a:srcRect l="387" t="15393" r="-387" b="233"/>
          <a:stretch/>
        </p:blipFill>
        <p:spPr>
          <a:xfrm>
            <a:off x="0" y="0"/>
            <a:ext cx="24790400" cy="13716000"/>
          </a:xfrm>
        </p:spPr>
      </p:pic>
      <p:sp>
        <p:nvSpPr>
          <p:cNvPr id="517" name="Rectangle 7"/>
          <p:cNvSpPr txBox="1">
            <a:spLocks noGrp="1"/>
          </p:cNvSpPr>
          <p:nvPr>
            <p:ph type="sldNum" sz="quarter" idx="2"/>
          </p:nvPr>
        </p:nvSpPr>
        <p:spPr>
          <a:xfrm>
            <a:off x="3277690" y="11177024"/>
            <a:ext cx="358580" cy="8309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519" name="Rectangle 7"/>
          <p:cNvSpPr/>
          <p:nvPr/>
        </p:nvSpPr>
        <p:spPr>
          <a:xfrm>
            <a:off x="7378882" y="0"/>
            <a:ext cx="17316449" cy="9586409"/>
          </a:xfrm>
          <a:prstGeom prst="rect">
            <a:avLst/>
          </a:prstGeom>
          <a:solidFill>
            <a:schemeClr val="bg2">
              <a:alpha val="80000"/>
            </a:schemeClr>
          </a:solidFill>
          <a:ln w="12700">
            <a:miter lim="400000"/>
          </a:ln>
        </p:spPr>
        <p:txBody>
          <a:bodyPr tIns="68580" bIns="68580" anchor="ctr"/>
          <a:lstStyle/>
          <a:p>
            <a:pPr algn="ctr">
              <a:defRPr>
                <a:solidFill>
                  <a:srgbClr val="3C3C3C"/>
                </a:solidFill>
              </a:defRPr>
            </a:pPr>
            <a:endParaRPr sz="2700" b="1" dirty="0">
              <a:latin typeface="Tw Cen MT" panose="020B0602020104020603" pitchFamily="34" charset="77"/>
            </a:endParaRPr>
          </a:p>
        </p:txBody>
      </p:sp>
      <p:sp>
        <p:nvSpPr>
          <p:cNvPr id="520" name="Rectangle 8"/>
          <p:cNvSpPr/>
          <p:nvPr/>
        </p:nvSpPr>
        <p:spPr>
          <a:xfrm>
            <a:off x="0" y="6484366"/>
            <a:ext cx="13335000" cy="7231633"/>
          </a:xfrm>
          <a:prstGeom prst="rect">
            <a:avLst/>
          </a:prstGeom>
          <a:solidFill>
            <a:schemeClr val="accent3">
              <a:tint val="66000"/>
              <a:satMod val="160000"/>
              <a:alpha val="90147"/>
            </a:schemeClr>
          </a:solidFill>
          <a:ln w="12700">
            <a:miter lim="400000"/>
          </a:ln>
        </p:spPr>
        <p:txBody>
          <a:bodyPr tIns="68580" bIns="68580" anchor="ctr"/>
          <a:lstStyle/>
          <a:p>
            <a:pPr algn="ctr">
              <a:defRPr>
                <a:solidFill>
                  <a:srgbClr val="3C3C3C"/>
                </a:solidFill>
              </a:defRPr>
            </a:pPr>
            <a:endParaRPr sz="2700" b="1" dirty="0">
              <a:latin typeface="Tw Cen MT" panose="020B0602020104020603" pitchFamily="34" charset="77"/>
            </a:endParaRPr>
          </a:p>
        </p:txBody>
      </p:sp>
      <p:sp>
        <p:nvSpPr>
          <p:cNvPr id="521" name="TextBox 9"/>
          <p:cNvSpPr txBox="1"/>
          <p:nvPr/>
        </p:nvSpPr>
        <p:spPr>
          <a:xfrm>
            <a:off x="0" y="7877460"/>
            <a:ext cx="13335000" cy="35280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68580" bIns="68580" anchor="ctr">
            <a:spAutoFit/>
          </a:bodyPr>
          <a:lstStyle>
            <a:lvl1pPr>
              <a:lnSpc>
                <a:spcPct val="150000"/>
              </a:lnSpc>
              <a:defRPr sz="2400"/>
            </a:lvl1pPr>
          </a:lstStyle>
          <a:p>
            <a:r>
              <a:rPr lang="en-US" sz="5600" b="1" dirty="0">
                <a:solidFill>
                  <a:schemeClr val="bg2"/>
                </a:solidFill>
                <a:latin typeface="Tw Cen MT" panose="020B0602020104020603" pitchFamily="34" charset="77"/>
              </a:rPr>
              <a:t>US Medical Eligibility Criteria (MEC)</a:t>
            </a:r>
          </a:p>
          <a:p>
            <a:r>
              <a:rPr lang="en-US" sz="4800" b="1" dirty="0">
                <a:solidFill>
                  <a:schemeClr val="bg2"/>
                </a:solidFill>
                <a:latin typeface="Tw Cen MT" panose="020B0602020104020603" pitchFamily="34" charset="77"/>
              </a:rPr>
              <a:t>CDC recommendations for specific contraceptive methods with certain medical conditions</a:t>
            </a:r>
            <a:endParaRPr sz="4800" b="1" dirty="0">
              <a:solidFill>
                <a:schemeClr val="bg2"/>
              </a:solidFill>
              <a:latin typeface="Tw Cen MT" panose="020B0602020104020603" pitchFamily="34" charset="77"/>
            </a:endParaRPr>
          </a:p>
        </p:txBody>
      </p:sp>
      <p:sp>
        <p:nvSpPr>
          <p:cNvPr id="522" name="Title 3"/>
          <p:cNvSpPr txBox="1">
            <a:spLocks noGrp="1"/>
          </p:cNvSpPr>
          <p:nvPr>
            <p:ph type="title"/>
          </p:nvPr>
        </p:nvSpPr>
        <p:spPr>
          <a:prstGeom prst="rect">
            <a:avLst/>
          </a:prstGeom>
        </p:spPr>
        <p:txBody>
          <a:bodyPr/>
          <a:lstStyle/>
          <a:p>
            <a:r>
              <a:rPr lang="en-US" dirty="0"/>
              <a:t>THE MEC</a:t>
            </a:r>
            <a:endParaRPr dirty="0"/>
          </a:p>
        </p:txBody>
      </p:sp>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47976710-108F-F34F-AFFE-CB7B6335F3AB}"/>
                  </a:ext>
                </a:extLst>
              </p14:cNvPr>
              <p14:cNvContentPartPr/>
              <p14:nvPr/>
            </p14:nvContentPartPr>
            <p14:xfrm flipV="1">
              <a:off x="14500642" y="5885267"/>
              <a:ext cx="5706084" cy="48534"/>
            </p14:xfrm>
          </p:contentPart>
        </mc:Choice>
        <mc:Fallback xmlns="">
          <p:pic>
            <p:nvPicPr>
              <p:cNvPr id="12" name="Ink 11">
                <a:extLst>
                  <a:ext uri="{FF2B5EF4-FFF2-40B4-BE49-F238E27FC236}">
                    <a16:creationId xmlns:a16="http://schemas.microsoft.com/office/drawing/2014/main" id="{47976710-108F-F34F-AFFE-CB7B6335F3AB}"/>
                  </a:ext>
                </a:extLst>
              </p:cNvPr>
              <p:cNvPicPr/>
              <p:nvPr/>
            </p:nvPicPr>
            <p:blipFill>
              <a:blip r:embed="rId6"/>
              <a:stretch>
                <a:fillRect/>
              </a:stretch>
            </p:blipFill>
            <p:spPr>
              <a:xfrm flipV="1">
                <a:off x="14341870" y="5729037"/>
                <a:ext cx="6023269" cy="360640"/>
              </a:xfrm>
              <a:prstGeom prst="rect">
                <a:avLst/>
              </a:prstGeom>
            </p:spPr>
          </p:pic>
        </mc:Fallback>
      </mc:AlternateContent>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024004" y="10661808"/>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040331" y="11855436"/>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117049" y="122300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969984" y="3201526"/>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1147027" y="32015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117049" y="5111392"/>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670062" y="9095336"/>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987907" y="1566675"/>
            <a:ext cx="2167996" cy="2127820"/>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326668" y="917542"/>
            <a:ext cx="15730664" cy="142575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tx1"/>
                </a:solidFill>
                <a:latin typeface="Tw Cen MT" panose="020B0602020104020603" pitchFamily="34" charset="77"/>
              </a:rPr>
              <a:t>MEC Categories of Safety</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7391400" y="2394702"/>
              <a:ext cx="9601200" cy="42468"/>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7232622" y="2237321"/>
                <a:ext cx="9918396" cy="356874"/>
              </a:xfrm>
              <a:prstGeom prst="rect">
                <a:avLst/>
              </a:prstGeom>
            </p:spPr>
          </p:pic>
        </mc:Fallback>
      </mc:AlternateContent>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97955" y="556548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801988" y="9095336"/>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637570" y="645783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8</a:t>
            </a:fld>
            <a:endParaRPr lang="en-US" dirty="0"/>
          </a:p>
        </p:txBody>
      </p:sp>
      <p:pic>
        <p:nvPicPr>
          <p:cNvPr id="39" name="Picture 38">
            <a:extLst>
              <a:ext uri="{FF2B5EF4-FFF2-40B4-BE49-F238E27FC236}">
                <a16:creationId xmlns:a16="http://schemas.microsoft.com/office/drawing/2014/main" id="{4A7198C4-3040-FC41-A657-7B45502D370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767204" y="8031426"/>
            <a:ext cx="2167996" cy="2127820"/>
          </a:xfrm>
          <a:prstGeom prst="rect">
            <a:avLst/>
          </a:prstGeom>
        </p:spPr>
      </p:pic>
      <p:pic>
        <p:nvPicPr>
          <p:cNvPr id="41" name="Picture 40">
            <a:extLst>
              <a:ext uri="{FF2B5EF4-FFF2-40B4-BE49-F238E27FC236}">
                <a16:creationId xmlns:a16="http://schemas.microsoft.com/office/drawing/2014/main" id="{8A94A728-07A7-004E-81BA-F9092AAD917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7345491" y="5111392"/>
            <a:ext cx="2167996" cy="2127820"/>
          </a:xfrm>
          <a:prstGeom prst="rect">
            <a:avLst/>
          </a:prstGeom>
        </p:spPr>
      </p:pic>
      <p:graphicFrame>
        <p:nvGraphicFramePr>
          <p:cNvPr id="29" name="Google Shape;156;p13">
            <a:extLst>
              <a:ext uri="{FF2B5EF4-FFF2-40B4-BE49-F238E27FC236}">
                <a16:creationId xmlns:a16="http://schemas.microsoft.com/office/drawing/2014/main" id="{2E113D11-170A-164C-AA41-C25782A91550}"/>
              </a:ext>
            </a:extLst>
          </p:cNvPr>
          <p:cNvGraphicFramePr/>
          <p:nvPr>
            <p:extLst>
              <p:ext uri="{D42A27DB-BD31-4B8C-83A1-F6EECF244321}">
                <p14:modId xmlns:p14="http://schemas.microsoft.com/office/powerpoint/2010/main" val="189769488"/>
              </p:ext>
            </p:extLst>
          </p:nvPr>
        </p:nvGraphicFramePr>
        <p:xfrm>
          <a:off x="4035719" y="3736681"/>
          <a:ext cx="16312562" cy="8168400"/>
        </p:xfrm>
        <a:graphic>
          <a:graphicData uri="http://schemas.openxmlformats.org/drawingml/2006/table">
            <a:tbl>
              <a:tblPr>
                <a:noFill/>
              </a:tblPr>
              <a:tblGrid>
                <a:gridCol w="3190234">
                  <a:extLst>
                    <a:ext uri="{9D8B030D-6E8A-4147-A177-3AD203B41FA5}">
                      <a16:colId xmlns:a16="http://schemas.microsoft.com/office/drawing/2014/main" val="20000"/>
                    </a:ext>
                  </a:extLst>
                </a:gridCol>
                <a:gridCol w="13122328">
                  <a:extLst>
                    <a:ext uri="{9D8B030D-6E8A-4147-A177-3AD203B41FA5}">
                      <a16:colId xmlns:a16="http://schemas.microsoft.com/office/drawing/2014/main" val="20001"/>
                    </a:ext>
                  </a:extLst>
                </a:gridCol>
              </a:tblGrid>
              <a:tr h="1530012">
                <a:tc>
                  <a:txBody>
                    <a:bodyPr/>
                    <a:lstStyle/>
                    <a:p>
                      <a:pPr marL="0" lvl="0" indent="0" algn="ctr" rtl="0">
                        <a:spcBef>
                          <a:spcPts val="0"/>
                        </a:spcBef>
                        <a:spcAft>
                          <a:spcPts val="0"/>
                        </a:spcAft>
                        <a:buNone/>
                      </a:pPr>
                      <a:r>
                        <a:rPr lang="en-US" sz="4400" b="1" dirty="0">
                          <a:solidFill>
                            <a:schemeClr val="bg2"/>
                          </a:solidFill>
                        </a:rPr>
                        <a:t>1</a:t>
                      </a:r>
                      <a:endParaRPr sz="4400" b="1" dirty="0">
                        <a:solidFill>
                          <a:schemeClr val="bg2"/>
                        </a:solidFill>
                      </a:endParaRPr>
                    </a:p>
                  </a:txBody>
                  <a:tcPr marL="182850" marR="182850" marT="182850" marB="182850" anchor="ctr">
                    <a:solidFill>
                      <a:schemeClr val="accent6"/>
                    </a:solidFill>
                  </a:tcPr>
                </a:tc>
                <a:tc>
                  <a:txBody>
                    <a:bodyPr/>
                    <a:lstStyle/>
                    <a:p>
                      <a:pPr marL="0" lvl="0" indent="0" algn="l" rtl="0">
                        <a:spcBef>
                          <a:spcPts val="0"/>
                        </a:spcBef>
                        <a:spcAft>
                          <a:spcPts val="0"/>
                        </a:spcAft>
                        <a:buNone/>
                      </a:pPr>
                      <a:r>
                        <a:rPr lang="en-US" sz="4400" dirty="0">
                          <a:solidFill>
                            <a:schemeClr val="bg2"/>
                          </a:solidFill>
                        </a:rPr>
                        <a:t>No restriction for the use of the contraceptive method for a woman with that condition</a:t>
                      </a:r>
                      <a:endParaRPr sz="4400" dirty="0">
                        <a:solidFill>
                          <a:schemeClr val="bg2"/>
                        </a:solidFill>
                      </a:endParaRPr>
                    </a:p>
                  </a:txBody>
                  <a:tcPr marL="182850" marR="182850" marT="182850" marB="182850">
                    <a:solidFill>
                      <a:schemeClr val="accent6"/>
                    </a:solidFill>
                  </a:tcPr>
                </a:tc>
                <a:extLst>
                  <a:ext uri="{0D108BD9-81ED-4DB2-BD59-A6C34878D82A}">
                    <a16:rowId xmlns:a16="http://schemas.microsoft.com/office/drawing/2014/main" val="10000"/>
                  </a:ext>
                </a:extLst>
              </a:tr>
              <a:tr h="1530012">
                <a:tc>
                  <a:txBody>
                    <a:bodyPr/>
                    <a:lstStyle/>
                    <a:p>
                      <a:pPr marL="0" lvl="0" indent="0" algn="ctr" rtl="0">
                        <a:spcBef>
                          <a:spcPts val="0"/>
                        </a:spcBef>
                        <a:spcAft>
                          <a:spcPts val="0"/>
                        </a:spcAft>
                        <a:buNone/>
                      </a:pPr>
                      <a:r>
                        <a:rPr lang="en-US" sz="4400" b="1" dirty="0">
                          <a:solidFill>
                            <a:schemeClr val="bg2"/>
                          </a:solidFill>
                        </a:rPr>
                        <a:t>2</a:t>
                      </a:r>
                      <a:endParaRPr sz="4400" b="1" dirty="0">
                        <a:solidFill>
                          <a:schemeClr val="bg2"/>
                        </a:solidFill>
                      </a:endParaRPr>
                    </a:p>
                  </a:txBody>
                  <a:tcPr marL="182850" marR="182850" marT="182850" marB="182850" anchor="ctr">
                    <a:solidFill>
                      <a:srgbClr val="FFD966"/>
                    </a:solidFill>
                  </a:tcPr>
                </a:tc>
                <a:tc>
                  <a:txBody>
                    <a:bodyPr/>
                    <a:lstStyle/>
                    <a:p>
                      <a:pPr marL="0" lvl="0" indent="0" algn="l" rtl="0">
                        <a:spcBef>
                          <a:spcPts val="0"/>
                        </a:spcBef>
                        <a:spcAft>
                          <a:spcPts val="0"/>
                        </a:spcAft>
                        <a:buNone/>
                      </a:pPr>
                      <a:r>
                        <a:rPr lang="en-US" sz="4400" dirty="0">
                          <a:solidFill>
                            <a:schemeClr val="bg2"/>
                          </a:solidFill>
                        </a:rPr>
                        <a:t>Advantages of using the method generally outweigh the theoretical or proven risks</a:t>
                      </a:r>
                      <a:endParaRPr sz="4400" dirty="0">
                        <a:solidFill>
                          <a:schemeClr val="bg2"/>
                        </a:solidFill>
                      </a:endParaRPr>
                    </a:p>
                  </a:txBody>
                  <a:tcPr marL="182850" marR="182850" marT="182850" marB="182850">
                    <a:solidFill>
                      <a:srgbClr val="FFD966"/>
                    </a:solidFill>
                  </a:tcPr>
                </a:tc>
                <a:extLst>
                  <a:ext uri="{0D108BD9-81ED-4DB2-BD59-A6C34878D82A}">
                    <a16:rowId xmlns:a16="http://schemas.microsoft.com/office/drawing/2014/main" val="10001"/>
                  </a:ext>
                </a:extLst>
              </a:tr>
              <a:tr h="2677570">
                <a:tc>
                  <a:txBody>
                    <a:bodyPr/>
                    <a:lstStyle/>
                    <a:p>
                      <a:pPr marL="0" lvl="0" indent="0" algn="ctr" rtl="0">
                        <a:spcBef>
                          <a:spcPts val="0"/>
                        </a:spcBef>
                        <a:spcAft>
                          <a:spcPts val="0"/>
                        </a:spcAft>
                        <a:buNone/>
                      </a:pPr>
                      <a:r>
                        <a:rPr lang="en-US" sz="4400" b="1" dirty="0">
                          <a:solidFill>
                            <a:schemeClr val="bg2"/>
                          </a:solidFill>
                        </a:rPr>
                        <a:t>3</a:t>
                      </a:r>
                      <a:endParaRPr sz="4400" b="1" dirty="0">
                        <a:solidFill>
                          <a:schemeClr val="bg2"/>
                        </a:solidFill>
                      </a:endParaRPr>
                    </a:p>
                  </a:txBody>
                  <a:tcPr marL="182850" marR="182850" marT="182850" marB="182850" anchor="ctr">
                    <a:solidFill>
                      <a:srgbClr val="FF9900"/>
                    </a:solidFill>
                  </a:tcPr>
                </a:tc>
                <a:tc>
                  <a:txBody>
                    <a:bodyPr/>
                    <a:lstStyle/>
                    <a:p>
                      <a:pPr marL="0" lvl="0" indent="0" algn="l" rtl="0">
                        <a:spcBef>
                          <a:spcPts val="0"/>
                        </a:spcBef>
                        <a:spcAft>
                          <a:spcPts val="0"/>
                        </a:spcAft>
                        <a:buNone/>
                      </a:pPr>
                      <a:r>
                        <a:rPr lang="en-US" sz="4400" dirty="0">
                          <a:solidFill>
                            <a:schemeClr val="bg2"/>
                          </a:solidFill>
                        </a:rPr>
                        <a:t>Theoretical or proven risks of the method usually outweigh the advantages - not usually recommended unless more appropriate methods are not available or acceptable</a:t>
                      </a:r>
                      <a:endParaRPr sz="4400" dirty="0">
                        <a:solidFill>
                          <a:schemeClr val="bg2"/>
                        </a:solidFill>
                      </a:endParaRPr>
                    </a:p>
                  </a:txBody>
                  <a:tcPr marL="182850" marR="182850" marT="182850" marB="182850">
                    <a:solidFill>
                      <a:srgbClr val="FF9900"/>
                    </a:solidFill>
                  </a:tcPr>
                </a:tc>
                <a:extLst>
                  <a:ext uri="{0D108BD9-81ED-4DB2-BD59-A6C34878D82A}">
                    <a16:rowId xmlns:a16="http://schemas.microsoft.com/office/drawing/2014/main" val="10002"/>
                  </a:ext>
                </a:extLst>
              </a:tr>
              <a:tr h="1530012">
                <a:tc>
                  <a:txBody>
                    <a:bodyPr/>
                    <a:lstStyle/>
                    <a:p>
                      <a:pPr marL="0" lvl="0" indent="0" algn="ctr" rtl="0">
                        <a:spcBef>
                          <a:spcPts val="0"/>
                        </a:spcBef>
                        <a:spcAft>
                          <a:spcPts val="0"/>
                        </a:spcAft>
                        <a:buNone/>
                      </a:pPr>
                      <a:r>
                        <a:rPr lang="en-US" sz="4400" b="1" dirty="0">
                          <a:solidFill>
                            <a:schemeClr val="bg2"/>
                          </a:solidFill>
                        </a:rPr>
                        <a:t>4</a:t>
                      </a:r>
                      <a:endParaRPr sz="4400" b="1" dirty="0">
                        <a:solidFill>
                          <a:schemeClr val="bg2"/>
                        </a:solidFill>
                      </a:endParaRPr>
                    </a:p>
                  </a:txBody>
                  <a:tcPr marL="182850" marR="182850" marT="182850" marB="182850" anchor="ctr">
                    <a:solidFill>
                      <a:schemeClr val="accent1">
                        <a:lumMod val="60000"/>
                        <a:lumOff val="40000"/>
                      </a:schemeClr>
                    </a:solidFill>
                  </a:tcPr>
                </a:tc>
                <a:tc>
                  <a:txBody>
                    <a:bodyPr/>
                    <a:lstStyle/>
                    <a:p>
                      <a:pPr marL="0" lvl="0" indent="0" algn="l" rtl="0">
                        <a:spcBef>
                          <a:spcPts val="0"/>
                        </a:spcBef>
                        <a:spcAft>
                          <a:spcPts val="0"/>
                        </a:spcAft>
                        <a:buNone/>
                      </a:pPr>
                      <a:r>
                        <a:rPr lang="en-US" sz="4400" dirty="0">
                          <a:solidFill>
                            <a:schemeClr val="bg2"/>
                          </a:solidFill>
                        </a:rPr>
                        <a:t>Unacceptable health risk if the contraceptive method is used by a woman with that condition</a:t>
                      </a:r>
                      <a:endParaRPr sz="4400" dirty="0">
                        <a:solidFill>
                          <a:schemeClr val="bg2"/>
                        </a:solidFill>
                      </a:endParaRPr>
                    </a:p>
                  </a:txBody>
                  <a:tcPr marL="182850" marR="182850" marT="182850" marB="182850">
                    <a:solidFill>
                      <a:schemeClr val="accent1">
                        <a:lumMod val="60000"/>
                        <a:lumOff val="4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5054567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433A06-3641-4547-A04F-EFBE47133986}"/>
              </a:ext>
            </a:extLst>
          </p:cNvPr>
          <p:cNvSpPr/>
          <p:nvPr/>
        </p:nvSpPr>
        <p:spPr>
          <a:xfrm>
            <a:off x="1534886" y="12789628"/>
            <a:ext cx="10000398" cy="926372"/>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024004" y="10661808"/>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040331" y="11855436"/>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117049" y="122300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969984" y="3201526"/>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1147027" y="32015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117049" y="5111392"/>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670062" y="9095336"/>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987907" y="1566675"/>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97955" y="556548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801988" y="9095336"/>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637570" y="645783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9</a:t>
            </a:fld>
            <a:endParaRPr lang="en-US" dirty="0"/>
          </a:p>
        </p:txBody>
      </p:sp>
      <p:pic>
        <p:nvPicPr>
          <p:cNvPr id="39" name="Picture 38">
            <a:extLst>
              <a:ext uri="{FF2B5EF4-FFF2-40B4-BE49-F238E27FC236}">
                <a16:creationId xmlns:a16="http://schemas.microsoft.com/office/drawing/2014/main" id="{4A7198C4-3040-FC41-A657-7B45502D370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767204" y="8031426"/>
            <a:ext cx="2167996" cy="2127820"/>
          </a:xfrm>
          <a:prstGeom prst="rect">
            <a:avLst/>
          </a:prstGeom>
        </p:spPr>
      </p:pic>
      <p:pic>
        <p:nvPicPr>
          <p:cNvPr id="41" name="Picture 40">
            <a:extLst>
              <a:ext uri="{FF2B5EF4-FFF2-40B4-BE49-F238E27FC236}">
                <a16:creationId xmlns:a16="http://schemas.microsoft.com/office/drawing/2014/main" id="{8A94A728-07A7-004E-81BA-F9092AAD917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7345491" y="5111392"/>
            <a:ext cx="2167996" cy="2127820"/>
          </a:xfrm>
          <a:prstGeom prst="rect">
            <a:avLst/>
          </a:prstGeom>
        </p:spPr>
      </p:pic>
      <p:pic>
        <p:nvPicPr>
          <p:cNvPr id="35" name="Google Shape;161;p14">
            <a:extLst>
              <a:ext uri="{FF2B5EF4-FFF2-40B4-BE49-F238E27FC236}">
                <a16:creationId xmlns:a16="http://schemas.microsoft.com/office/drawing/2014/main" id="{AB3B232E-7604-3A4B-9DB0-FDF0F419FB2F}"/>
              </a:ext>
            </a:extLst>
          </p:cNvPr>
          <p:cNvPicPr preferRelativeResize="0"/>
          <p:nvPr/>
        </p:nvPicPr>
        <p:blipFill>
          <a:blip r:embed="rId4">
            <a:alphaModFix/>
          </a:blip>
          <a:stretch>
            <a:fillRect/>
          </a:stretch>
        </p:blipFill>
        <p:spPr>
          <a:xfrm>
            <a:off x="6903000" y="578320"/>
            <a:ext cx="10578000" cy="13106400"/>
          </a:xfrm>
          <a:prstGeom prst="rect">
            <a:avLst/>
          </a:prstGeom>
          <a:noFill/>
          <a:ln>
            <a:solidFill>
              <a:schemeClr val="bg1"/>
            </a:solidFill>
          </a:ln>
        </p:spPr>
      </p:pic>
    </p:spTree>
    <p:extLst>
      <p:ext uri="{BB962C8B-B14F-4D97-AF65-F5344CB8AC3E}">
        <p14:creationId xmlns:p14="http://schemas.microsoft.com/office/powerpoint/2010/main" val="371666776"/>
      </p:ext>
    </p:extLst>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1898</TotalTime>
  <Words>10212</Words>
  <Application>Microsoft Macintosh PowerPoint</Application>
  <PresentationFormat>Custom</PresentationFormat>
  <Paragraphs>733</Paragraphs>
  <Slides>42</Slides>
  <Notes>40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0" baseType="lpstr">
      <vt:lpstr>Arial</vt:lpstr>
      <vt:lpstr>Calibri</vt:lpstr>
      <vt:lpstr>Helvetica</vt:lpstr>
      <vt:lpstr>Helvetica Neue</vt:lpstr>
      <vt:lpstr>Times New Roman</vt:lpstr>
      <vt:lpstr>Tw Cen MT</vt:lpstr>
      <vt:lpstr>Office Theme</vt:lpstr>
      <vt:lpstr>Excel.Chart.8</vt:lpstr>
      <vt:lpstr>PATIENT-CENTERED CONTRACEPTION:</vt:lpstr>
      <vt:lpstr>LEARNING OBJECTIVES.</vt:lpstr>
      <vt:lpstr>Legacy of Puerto Rican Birth Control Trials</vt:lpstr>
      <vt:lpstr>Contraceptive Methods in the US</vt:lpstr>
      <vt:lpstr>Reproductive Autonomy</vt:lpstr>
      <vt:lpstr>Patient Centered Counseling</vt:lpstr>
      <vt:lpstr>THE MEC</vt:lpstr>
      <vt:lpstr>PowerPoint Presentation</vt:lpstr>
      <vt:lpstr>PowerPoint Presentation</vt:lpstr>
      <vt:lpstr>There’s an App for That:</vt:lpstr>
      <vt:lpstr>Another Helpful App:</vt:lpstr>
      <vt:lpstr>PATIENT CASE:  Carrie</vt:lpstr>
      <vt:lpstr>Opportunity Knocks</vt:lpstr>
      <vt:lpstr>Emergency  Contraception</vt:lpstr>
      <vt:lpstr>Carrie Choses her EC </vt:lpstr>
      <vt:lpstr>Quick Start Algorithm</vt:lpstr>
      <vt:lpstr>Contraceptives: What is needed before providing?</vt:lpstr>
      <vt:lpstr>What About Estrogen?</vt:lpstr>
      <vt:lpstr>What about treating Carrie’s UTI?</vt:lpstr>
      <vt:lpstr>PowerPoint Presentation</vt:lpstr>
      <vt:lpstr>PATIENT CASE:  Carrie</vt:lpstr>
      <vt:lpstr>PowerPoint Presentation</vt:lpstr>
      <vt:lpstr>Carrie decides to start the pill</vt:lpstr>
      <vt:lpstr>What about the patch and the ring?</vt:lpstr>
      <vt:lpstr>PowerPoint Presentation</vt:lpstr>
      <vt:lpstr>PowerPoint Presentation</vt:lpstr>
      <vt:lpstr>PATIENT CASE:  Mari</vt:lpstr>
      <vt:lpstr>PowerPoint Presentation</vt:lpstr>
      <vt:lpstr>Progestin-Only Injection</vt:lpstr>
      <vt:lpstr>Depo and Bone Density</vt:lpstr>
      <vt:lpstr>Intrauterine Devices</vt:lpstr>
      <vt:lpstr>IUD Considerations </vt:lpstr>
      <vt:lpstr>IUD Considerations </vt:lpstr>
      <vt:lpstr>Progestin Implant</vt:lpstr>
      <vt:lpstr>PATIENT CASE:  Jamie</vt:lpstr>
      <vt:lpstr>PowerPoint Presentation</vt:lpstr>
      <vt:lpstr>Inconsistent Pill Use: Linked to low satisfaction with clinician and    low continuity of care</vt:lpstr>
      <vt:lpstr>Feeling Unable to Reach a Provider With Questions is Linked to Contraceptive Non-Use</vt:lpstr>
      <vt:lpstr>Take-home Message:  Be Proactive with Contraception!</vt:lpstr>
      <vt:lpstr>RESOURCES.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66</cp:revision>
  <dcterms:modified xsi:type="dcterms:W3CDTF">2022-11-03T23:48:55Z</dcterms:modified>
</cp:coreProperties>
</file>