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24384000" cy="13716000"/>
  <p:notesSz cx="6858000" cy="9144000"/>
  <p:embeddedFontLst>
    <p:embeddedFont>
      <p:font typeface="Calibri" panose="020F050202020403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Tw Cen MT" panose="020B0602020104020603" pitchFamily="34" charset="77"/>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000000"/>
          </p15:clr>
        </p15:guide>
        <p15:guide id="2" pos="76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0586"/>
  </p:normalViewPr>
  <p:slideViewPr>
    <p:cSldViewPr snapToGrid="0">
      <p:cViewPr varScale="1">
        <p:scale>
          <a:sx n="38" d="100"/>
          <a:sy n="38" d="100"/>
        </p:scale>
        <p:origin x="1496" y="200"/>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tionalfamilyplanning.org/telehealth-video-guide?srctid=1&amp;erid=2521788&amp;trid=4d1a9e24-c58c-4e23-9ab2-a8601869a50b" TargetMode="External"/><Relationship Id="rId7" Type="http://schemas.openxmlformats.org/officeDocument/2006/relationships/hyperlink" Target="https://jamanetwork.com/journals/jama/fullarticle/2780630"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statnews.com/2020/07/17/rising-to-the-challenge-of-screening-for-intimate-partner-violence-during-covid-19/" TargetMode="External"/><Relationship Id="rId5" Type="http://schemas.openxmlformats.org/officeDocument/2006/relationships/hyperlink" Target="https://jamanetwork.com/journals/jama/fullarticle/2780630#jit210005b1" TargetMode="External"/><Relationship Id="rId4" Type="http://schemas.openxmlformats.org/officeDocument/2006/relationships/hyperlink" Target="https://www.futureswithoutviolence.org/wp-content/uploads/Telehealth-Covid-19-IPV_Clinical-Pathway.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innovating-education.org/2020/12/dos-and-donts/" TargetMode="External"/><Relationship Id="rId3" Type="http://schemas.openxmlformats.org/officeDocument/2006/relationships/hyperlink" Target="https://fenwayhealth.org/wp-content/uploads/Taking-a-Sexual-Health-History-Cavanaugh-1.pdf" TargetMode="External"/><Relationship Id="rId7" Type="http://schemas.openxmlformats.org/officeDocument/2006/relationships/hyperlink" Target="https://www.innovating-education.org/2020/12/understanding-identity-the-gender-opossum/"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ncbi.nlm.nih.gov/pmc/articles/PMC7510534/" TargetMode="External"/><Relationship Id="rId11" Type="http://schemas.openxmlformats.org/officeDocument/2006/relationships/hyperlink" Target="https://www.folxhealth.com/" TargetMode="External"/><Relationship Id="rId5" Type="http://schemas.openxmlformats.org/officeDocument/2006/relationships/hyperlink" Target="https://www.youtube.com/watch?v=QQIVjE_P5jA" TargetMode="External"/><Relationship Id="rId10" Type="http://schemas.openxmlformats.org/officeDocument/2006/relationships/hyperlink" Target="https://fenwayhealth.org/the-fenway-institute/education/the-national-lgbtia-health-education-center/" TargetMode="External"/><Relationship Id="rId4" Type="http://schemas.openxmlformats.org/officeDocument/2006/relationships/hyperlink" Target="https://callen-lorde.org/transhealth/" TargetMode="External"/><Relationship Id="rId9" Type="http://schemas.openxmlformats.org/officeDocument/2006/relationships/hyperlink" Target="https://www.youtube.com/watch?v=1a6HZ6TdhkA"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cog.org/clinical-information/physician-faqs/-/media/287cefdb936e4cda99a683d3cd56dca1.ashx"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acog.org/clinical-information/physician-faqs/covid-19-faqs-for-ob-gyns-obstetrics" TargetMode="External"/><Relationship Id="rId4" Type="http://schemas.openxmlformats.org/officeDocument/2006/relationships/hyperlink" Target="https://www.kff.org/womens-health-policy/issue-brief/telemedicine-and-pregnancy-car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uttmacher.org/article/2021/12/state-policy-trends-2021-worst-year-abortion-rights-almost-half-century#:~:text=Abortion%20Bans%20and%20Restrictions,in%20the%20past%20decade%20alone."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guttmacher.org/2023/01/inequity-us-abortion-rights-and-access-end-roe-deepening-existing-divides#fn0" TargetMode="External"/><Relationship Id="rId4" Type="http://schemas.openxmlformats.org/officeDocument/2006/relationships/hyperlink" Target="https://www.apha.org/policies-and-advocacy/public-health-policy-statements/policy-database/2021/01/13/structural-racism-is-a-public-health-crisi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reproductiveaccess.org/resource/algorithm-phone-triage-bleeding-medication-abortion/"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reprolegalhelpline.org/" TargetMode="External"/><Relationship Id="rId4" Type="http://schemas.openxmlformats.org/officeDocument/2006/relationships/hyperlink" Target="https://abortionhotline.org/"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pliance.bsd.uchicago.edu/Documents/Telehealth%20Medical%20Student%20Tip%20Sheet%207-21-20.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photos/bTfza0M0h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Updated: January 2023</a:t>
            </a:r>
          </a:p>
          <a:p>
            <a:pPr marL="0" lvl="0" indent="0" algn="l" rtl="0">
              <a:lnSpc>
                <a:spcPct val="100000"/>
              </a:lnSpc>
              <a:spcBef>
                <a:spcPts val="0"/>
              </a:spcBef>
              <a:spcAft>
                <a:spcPts val="0"/>
              </a:spcAft>
              <a:buSzPts val="1400"/>
              <a:buNone/>
            </a:pPr>
            <a:endParaRPr sz="1200" dirty="0"/>
          </a:p>
        </p:txBody>
      </p:sp>
      <p:sp>
        <p:nvSpPr>
          <p:cNvPr id="35" name="Google Shape;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f28fb39b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f28fb39b2e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Telehealth visits may not be a safe place for everyone. For those experiencing intimate partner violence and abuse, privacy may be compromised. Telehealth visits at home may enable abusive/controlling partners to overhear conversations.</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r>
              <a:rPr lang="en-US" sz="1200">
                <a:solidFill>
                  <a:schemeClr val="dk1"/>
                </a:solidFill>
              </a:rPr>
              <a:t>Note to Facilitator: consider going through at least 1 of the 4 case studies from the NFHPRA’s telehealth guide (from slide 4): </a:t>
            </a:r>
            <a:r>
              <a:rPr lang="en-US" sz="1100" u="sng">
                <a:solidFill>
                  <a:srgbClr val="B0B938"/>
                </a:solidFill>
                <a:hlinkClick r:id="rId3">
                  <a:extLst>
                    <a:ext uri="{A12FA001-AC4F-418D-AE19-62706E023703}">
                      <ahyp:hlinkClr xmlns:ahyp="http://schemas.microsoft.com/office/drawing/2018/hyperlinkcolor" val="tx"/>
                    </a:ext>
                  </a:extLst>
                </a:hlinkClick>
              </a:rPr>
              <a:t>https://www.nationalfamilyplanning.org/telehealth-video-guide?srctid=1&amp;erid=2521788&amp;trid=4d1a9e24-c58c-4e23-9ab2-a8601869a50b</a:t>
            </a:r>
            <a:r>
              <a:rPr lang="en-US" sz="1100">
                <a:solidFill>
                  <a:schemeClr val="dk1"/>
                </a:solidFill>
              </a:rPr>
              <a:t>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[Talk through clinical pathway on how to screen for safety and provide IPV support: </a:t>
            </a:r>
            <a:r>
              <a:rPr lang="en-US" sz="1200" u="sng">
                <a:solidFill>
                  <a:schemeClr val="hlink"/>
                </a:solidFill>
                <a:hlinkClick r:id="rId4"/>
              </a:rPr>
              <a:t>https://www.futureswithoutviolence.org/wp-content/uploads/Telehealth-Covid-19-IPV_Clinical-Pathway.pdf</a:t>
            </a:r>
            <a:r>
              <a:rPr lang="en-US" sz="1200"/>
              <a:t> (page 2)</a:t>
            </a:r>
            <a:endParaRPr sz="1200"/>
          </a:p>
          <a:p>
            <a:pPr marL="0" lvl="0" indent="0" algn="l" rtl="0">
              <a:spcBef>
                <a:spcPts val="0"/>
              </a:spcBef>
              <a:spcAft>
                <a:spcPts val="0"/>
              </a:spcAft>
              <a:buNone/>
            </a:pPr>
            <a:endParaRPr sz="1200"/>
          </a:p>
          <a:p>
            <a:pPr marL="457200" lvl="0" indent="-304800" algn="l" rtl="0">
              <a:spcBef>
                <a:spcPts val="0"/>
              </a:spcBef>
              <a:spcAft>
                <a:spcPts val="0"/>
              </a:spcAft>
              <a:buSzPts val="1200"/>
              <a:buChar char="●"/>
            </a:pPr>
            <a:r>
              <a:rPr lang="en-US" sz="1200"/>
              <a:t>CUES intervention for IPV</a:t>
            </a:r>
            <a:endParaRPr sz="1200"/>
          </a:p>
          <a:p>
            <a:pPr marL="914400" lvl="1" indent="-304800" algn="l" rtl="0">
              <a:spcBef>
                <a:spcPts val="0"/>
              </a:spcBef>
              <a:spcAft>
                <a:spcPts val="0"/>
              </a:spcAft>
              <a:buSzPts val="1200"/>
              <a:buChar char="○"/>
            </a:pPr>
            <a:r>
              <a:rPr lang="en-US" sz="1200"/>
              <a:t>C: Prioritize confidentiality by ensuring it is safe for the patient to speak over the phone/video, and letting them know that their health information will be kept safe. Example language: “Your medical information is confidential, that doesn’t change just because you’re not in a clinic setting. I will not share anything we talk about here outside of with the care team [or if you tell me refer to your state law]. Are you somewhere where you can speak freely?”</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If they are not somewhere they can speak privately, work with the patient to support their safety and privacy during telehealth visits. Example questions: “Are you able to move to a place where you feel more comfortable to talk freely?” “Can others in the room hear what I am saying?” “Would you prefer to find another time to talk or move our conversation to messaging through the health portal?”</a:t>
            </a:r>
            <a:endParaRPr sz="1200"/>
          </a:p>
          <a:p>
            <a:pPr marL="0" lvl="0" indent="0" algn="l" rtl="0">
              <a:spcBef>
                <a:spcPts val="0"/>
              </a:spcBef>
              <a:spcAft>
                <a:spcPts val="0"/>
              </a:spcAft>
              <a:buNone/>
            </a:pPr>
            <a:endParaRPr sz="1200"/>
          </a:p>
          <a:p>
            <a:pPr marL="914400" lvl="1" indent="-304800" algn="l" rtl="0">
              <a:spcBef>
                <a:spcPts val="0"/>
              </a:spcBef>
              <a:spcAft>
                <a:spcPts val="0"/>
              </a:spcAft>
              <a:buSzPts val="1200"/>
              <a:buChar char="○"/>
            </a:pPr>
            <a:r>
              <a:rPr lang="en-US" sz="1200"/>
              <a:t>UE: Offer universal education to all patients about how stress can affect relationships and relationships can affect health, and that there are support services and resources available. Share resources, if patient agrees, through text, health portal, message, or phone - even if there is no disclosure of violence/relationship troubles. Example language: ““Before we get started, I want to say that I know COVID19 has made things harder for everyone. Because people are stressed, we are sharing ideas about helping yourself and people you care about. For example, we may experience more stress now in our relationships including increased fighting or harm, and that can affect our health. There is free, confidential help available if you know someone who is being hurt in their relationship. Would it be okay if I sent you some resources for you to share? I will also send information on support around parenting, access to food, and stress. How are things going right now for you?”</a:t>
            </a:r>
            <a:endParaRPr sz="1200"/>
          </a:p>
          <a:p>
            <a:pPr marL="914400" lvl="1" indent="-304800" algn="l" rtl="0">
              <a:spcBef>
                <a:spcPts val="0"/>
              </a:spcBef>
              <a:spcAft>
                <a:spcPts val="0"/>
              </a:spcAft>
              <a:buSzPts val="1200"/>
              <a:buChar char="○"/>
            </a:pPr>
            <a:r>
              <a:rPr lang="en-US" sz="1200"/>
              <a:t>S: Providing support if patients disclose experiences of violence or other needs, offer validating messages and a warm referral to an IPV survivor support agency, crisis text line, and health promotion information. </a:t>
            </a:r>
            <a:endParaRPr sz="1200"/>
          </a:p>
          <a:p>
            <a:pPr marL="1371600" lvl="2" indent="-304800" algn="l" rtl="0">
              <a:spcBef>
                <a:spcPts val="0"/>
              </a:spcBef>
              <a:spcAft>
                <a:spcPts val="0"/>
              </a:spcAft>
              <a:buSzPts val="1200"/>
              <a:buChar char="■"/>
            </a:pPr>
            <a:r>
              <a:rPr lang="en-US" sz="1200"/>
              <a:t>Even if a patient is not currently experiencing abuse, they may still be feeling triggered or in crisis. Validate these feelings, offer strategies for reducing stress, answer Qs, connect to support services for mental health, food access, etc. </a:t>
            </a:r>
            <a:endParaRPr sz="1200"/>
          </a:p>
          <a:p>
            <a:pPr marL="914400" lvl="1" indent="-304800" algn="l" rtl="0">
              <a:spcBef>
                <a:spcPts val="0"/>
              </a:spcBef>
              <a:spcAft>
                <a:spcPts val="0"/>
              </a:spcAft>
              <a:buSzPts val="1200"/>
              <a:buChar char="○"/>
            </a:pPr>
            <a:r>
              <a:rPr lang="en-US" sz="1200">
                <a:solidFill>
                  <a:schemeClr val="dk1"/>
                </a:solidFill>
              </a:rPr>
              <a:t>You may also be able to brainstorm with patients who are experiencing violence about ways to stay connected when someone is controlling access to their health care and support networks. Connect this conversation to the reason for the health visit. Document referrals and care plans in a private part of the medical record and schedule a follow up visit.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Ask: What else might you do to enhance safety and support people who may be experiencing IPV?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Other recommendations</a:t>
            </a:r>
            <a:endParaRPr sz="1200"/>
          </a:p>
          <a:p>
            <a:pPr marL="457200" lvl="0" indent="-304800" algn="l" rtl="0">
              <a:spcBef>
                <a:spcPts val="0"/>
              </a:spcBef>
              <a:spcAft>
                <a:spcPts val="0"/>
              </a:spcAft>
              <a:buSzPts val="1200"/>
              <a:buChar char="●"/>
            </a:pPr>
            <a:r>
              <a:rPr lang="en-US" sz="1200"/>
              <a:t>Initiate conversation with yes/no responses to ascertain if it is safe for the patient to answer questions about IPV and then provide subsequent supportive care resources through email or referral to online information</a:t>
            </a:r>
            <a:endParaRPr sz="1200"/>
          </a:p>
          <a:p>
            <a:pPr marL="457200" lvl="0" indent="-304800" algn="l" rtl="0">
              <a:spcBef>
                <a:spcPts val="0"/>
              </a:spcBef>
              <a:spcAft>
                <a:spcPts val="0"/>
              </a:spcAft>
              <a:buSzPts val="1200"/>
              <a:buChar char="●"/>
            </a:pPr>
            <a:r>
              <a:rPr lang="en-US" sz="1200"/>
              <a:t>F/U with someone experiencing IPV is essential -- offer in-person visit if possible so you can control the setting</a:t>
            </a:r>
            <a:endParaRPr sz="1200"/>
          </a:p>
          <a:p>
            <a:pPr marL="457200" lvl="0" indent="-304800" algn="l" rtl="0">
              <a:spcBef>
                <a:spcPts val="0"/>
              </a:spcBef>
              <a:spcAft>
                <a:spcPts val="0"/>
              </a:spcAft>
              <a:buSzPts val="1200"/>
              <a:buChar char="●"/>
            </a:pPr>
            <a:r>
              <a:rPr lang="en-US" sz="1200"/>
              <a:t>Offer universal education about IPV, healthy relationships, to patients and referring those who disclose IPV to a social worker or hotline</a:t>
            </a:r>
            <a:endParaRPr sz="1200"/>
          </a:p>
          <a:p>
            <a:pPr marL="457200" lvl="0" indent="-304800" algn="l" rtl="0">
              <a:spcBef>
                <a:spcPts val="0"/>
              </a:spcBef>
              <a:spcAft>
                <a:spcPts val="0"/>
              </a:spcAft>
              <a:buSzPts val="1200"/>
              <a:buChar char="●"/>
            </a:pPr>
            <a:r>
              <a:rPr lang="en-US" sz="1200"/>
              <a:t>Watch for non-verbal signs -- like bruises, changes in behavior (like substance use or requests for testing) which could be an opportunity to ask for an in-clinic visit without explicitly asking for it. </a:t>
            </a:r>
            <a:endParaRPr sz="1200"/>
          </a:p>
          <a:p>
            <a:pPr marL="457200" lvl="0" indent="-304800" algn="l" rtl="0">
              <a:spcBef>
                <a:spcPts val="0"/>
              </a:spcBef>
              <a:spcAft>
                <a:spcPts val="0"/>
              </a:spcAft>
              <a:buSzPts val="1200"/>
              <a:buChar char="●"/>
            </a:pPr>
            <a:r>
              <a:rPr lang="en-US" sz="1200"/>
              <a:t>Offer patients appropriate in-person visits to facilitate more private conversations and f/u</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People experiencing IPV need to know that their clinicians are available to help and support them. Clinicians should know how to help refer them to people and organizations that can intervene. If a person experiencing IPV is not ready to seek help, refer them to a social worker who can assist them in creating a home safety plan.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See Box: Suggested Questions and Advisements for IPV Screening in Clinical Practice: </a:t>
            </a:r>
            <a:r>
              <a:rPr lang="en-US" sz="1200" u="sng">
                <a:solidFill>
                  <a:schemeClr val="hlink"/>
                </a:solidFill>
                <a:hlinkClick r:id="rId5"/>
              </a:rPr>
              <a:t>https://jamanetwork.com/journals/jama/fullarticle/2780630#jit210005b1</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Resources:</a:t>
            </a:r>
            <a:endParaRPr sz="1200"/>
          </a:p>
          <a:p>
            <a:pPr marL="0" lvl="0" indent="0" algn="l" rtl="0">
              <a:spcBef>
                <a:spcPts val="0"/>
              </a:spcBef>
              <a:spcAft>
                <a:spcPts val="0"/>
              </a:spcAft>
              <a:buNone/>
            </a:pPr>
            <a:r>
              <a:rPr lang="en-US" sz="1200" u="sng">
                <a:solidFill>
                  <a:schemeClr val="hlink"/>
                </a:solidFill>
                <a:hlinkClick r:id="rId4"/>
              </a:rPr>
              <a:t>https://www.futureswithoutviolence.org/wp-content/uploads/Telehealth-Covid-19-IPV_Clinical-Pathway.pdf</a:t>
            </a:r>
            <a:endParaRPr sz="1200"/>
          </a:p>
          <a:p>
            <a:pPr marL="0" lvl="0" indent="0" algn="l" rtl="0">
              <a:spcBef>
                <a:spcPts val="0"/>
              </a:spcBef>
              <a:spcAft>
                <a:spcPts val="0"/>
              </a:spcAft>
              <a:buNone/>
            </a:pPr>
            <a:r>
              <a:rPr lang="en-US" sz="1200" u="sng">
                <a:solidFill>
                  <a:schemeClr val="hlink"/>
                </a:solidFill>
                <a:hlinkClick r:id="rId6"/>
              </a:rPr>
              <a:t>https://www.statnews.com/2020/07/17/rising-to-the-challenge-of-screening-for-intimate-partner-violence-during-covid-19/</a:t>
            </a:r>
            <a:endParaRPr sz="1200"/>
          </a:p>
          <a:p>
            <a:pPr marL="0" lvl="0" indent="0" algn="l" rtl="0">
              <a:spcBef>
                <a:spcPts val="0"/>
              </a:spcBef>
              <a:spcAft>
                <a:spcPts val="0"/>
              </a:spcAft>
              <a:buNone/>
            </a:pPr>
            <a:r>
              <a:rPr lang="en-US" sz="1200"/>
              <a:t>Simon MA. Responding to Intimate Partner Violence During Telehealth Clinical Encounters. JAMA. 2021;325(22):2307–2308. </a:t>
            </a:r>
            <a:r>
              <a:rPr lang="en-US" sz="1200" u="sng">
                <a:solidFill>
                  <a:schemeClr val="hlink"/>
                </a:solidFill>
                <a:hlinkClick r:id="rId7"/>
              </a:rPr>
              <a:t>doi:10.1001/jama.2021.1071</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f28fb39b2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f28fb39b2e_0_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are some things you do to be prepared for a good telehealth visit?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Lighting tips:</a:t>
            </a:r>
            <a:endParaRPr sz="1200"/>
          </a:p>
          <a:p>
            <a:pPr marL="457200" lvl="0" indent="-304800" algn="l" rtl="0">
              <a:spcBef>
                <a:spcPts val="0"/>
              </a:spcBef>
              <a:spcAft>
                <a:spcPts val="0"/>
              </a:spcAft>
              <a:buSzPts val="1200"/>
              <a:buChar char="●"/>
            </a:pPr>
            <a:r>
              <a:rPr lang="en-US" sz="1200"/>
              <a:t>Natural light is preferred if possible. Avoid lighting the space with LED or colored lighting. Natural artificial light is preferred as it is a warm light. 100% indirect lighting is recommended. </a:t>
            </a:r>
            <a:endParaRPr sz="1200"/>
          </a:p>
          <a:p>
            <a:pPr marL="457200" lvl="0" indent="-304800" algn="l" rtl="0">
              <a:spcBef>
                <a:spcPts val="0"/>
              </a:spcBef>
              <a:spcAft>
                <a:spcPts val="0"/>
              </a:spcAft>
              <a:buSzPts val="1200"/>
              <a:buChar char="●"/>
            </a:pPr>
            <a:r>
              <a:rPr lang="en-US" sz="1200"/>
              <a:t>Put a piece of white paper on your desk, in line with under your face to add more brightness.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Add zoom filters (like blur) or simple background/clinic logo background for personal privacy. You can also set up a barrier behind your set up to block off the rest of your space (especially if you are at home)</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Ensure you are in a quiet, private space. Ideally behind a locked door.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Ensure you have a strong, reliable internet connection. Test it ahead of time. Conduct a mock visit to assess equipment readiness.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Image Source: unsplash.com</a:t>
            </a:r>
            <a:endParaRPr sz="1200"/>
          </a:p>
          <a:p>
            <a:pPr marL="0" lvl="0" indent="0" algn="l" rtl="0">
              <a:spcBef>
                <a:spcPts val="0"/>
              </a:spcBef>
              <a:spcAft>
                <a:spcPts val="0"/>
              </a:spcAft>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t>A large study on transgender and gender expansive people in the US reports that they experience </a:t>
            </a:r>
            <a:r>
              <a:rPr lang="en-US" sz="1100" dirty="0" err="1"/>
              <a:t>persistant</a:t>
            </a:r>
            <a:r>
              <a:rPr lang="en-US" sz="1100" dirty="0"/>
              <a:t> discrimination in health care settings -- including mistreatment, denial of care, and harm. </a:t>
            </a:r>
            <a:endParaRPr sz="1100" dirty="0"/>
          </a:p>
          <a:p>
            <a:pPr marL="457200" marR="0" lvl="0" indent="-298450" algn="l" rtl="0">
              <a:lnSpc>
                <a:spcPct val="100000"/>
              </a:lnSpc>
              <a:spcBef>
                <a:spcPts val="0"/>
              </a:spcBef>
              <a:spcAft>
                <a:spcPts val="0"/>
              </a:spcAft>
              <a:buSzPts val="1100"/>
              <a:buChar char="●"/>
            </a:pPr>
            <a:r>
              <a:rPr lang="en-US" sz="1100" dirty="0"/>
              <a:t>1 in 5 reported being refused care outright because they were transgender or </a:t>
            </a:r>
            <a:r>
              <a:rPr lang="en-US" sz="1100"/>
              <a:t>gender expansive</a:t>
            </a:r>
          </a:p>
          <a:p>
            <a:pPr marL="457200" marR="0" lvl="0" indent="-298450" algn="l" rtl="0">
              <a:lnSpc>
                <a:spcPct val="100000"/>
              </a:lnSpc>
              <a:spcBef>
                <a:spcPts val="0"/>
              </a:spcBef>
              <a:spcAft>
                <a:spcPts val="0"/>
              </a:spcAft>
              <a:buSzPts val="1100"/>
              <a:buChar char="●"/>
            </a:pPr>
            <a:r>
              <a:rPr lang="en-US" sz="1100"/>
              <a:t>28</a:t>
            </a:r>
            <a:r>
              <a:rPr lang="en-US" sz="1100" dirty="0"/>
              <a:t>% report very high levels of postponing medical care when sick or injured due to discrimination and disrespect</a:t>
            </a:r>
            <a:endParaRPr sz="1100" dirty="0"/>
          </a:p>
          <a:p>
            <a:pPr marL="457200" marR="0" lvl="0" indent="-298450" algn="l" rtl="0">
              <a:lnSpc>
                <a:spcPct val="100000"/>
              </a:lnSpc>
              <a:spcBef>
                <a:spcPts val="0"/>
              </a:spcBef>
              <a:spcAft>
                <a:spcPts val="0"/>
              </a:spcAft>
              <a:buSzPts val="1100"/>
              <a:buChar char="●"/>
            </a:pPr>
            <a:r>
              <a:rPr lang="en-US" sz="1100" dirty="0"/>
              <a:t>28% were subjected to harassment in medical settings</a:t>
            </a:r>
            <a:endParaRPr sz="1100" dirty="0"/>
          </a:p>
          <a:p>
            <a:pPr marL="457200" marR="0" lvl="0" indent="-298450" algn="l" rtl="0">
              <a:lnSpc>
                <a:spcPct val="100000"/>
              </a:lnSpc>
              <a:spcBef>
                <a:spcPts val="0"/>
              </a:spcBef>
              <a:spcAft>
                <a:spcPts val="0"/>
              </a:spcAft>
              <a:buSzPts val="1100"/>
              <a:buChar char="●"/>
            </a:pPr>
            <a:r>
              <a:rPr lang="en-US" sz="1100" dirty="0"/>
              <a:t>50% reported having to teach their medical providers about transgender care</a:t>
            </a:r>
            <a:endParaRPr sz="1100" dirty="0"/>
          </a:p>
          <a:p>
            <a:pPr marL="0" marR="0" lvl="0" indent="0" algn="l" rtl="0">
              <a:lnSpc>
                <a:spcPct val="100000"/>
              </a:lnSpc>
              <a:spcBef>
                <a:spcPts val="0"/>
              </a:spcBef>
              <a:spcAft>
                <a:spcPts val="0"/>
              </a:spcAft>
              <a:buNone/>
            </a:pPr>
            <a:endParaRPr sz="1100" dirty="0"/>
          </a:p>
          <a:p>
            <a:pPr marL="0" marR="0" lvl="0" indent="0" algn="l" rtl="0">
              <a:lnSpc>
                <a:spcPct val="100000"/>
              </a:lnSpc>
              <a:spcBef>
                <a:spcPts val="0"/>
              </a:spcBef>
              <a:spcAft>
                <a:spcPts val="0"/>
              </a:spcAft>
              <a:buNone/>
            </a:pPr>
            <a:r>
              <a:rPr lang="en-US" sz="1100" dirty="0"/>
              <a:t>These negative experiences impact health and worsen existing health conditions. Additional trauma is being caused by health care providers, instead of being addressed by them. Patients are often too traumatized to talk to health care providers because of these bad experiences.</a:t>
            </a:r>
            <a:endParaRPr sz="1100" dirty="0"/>
          </a:p>
          <a:p>
            <a:pPr marL="0" marR="0" lvl="0" indent="0" algn="l" rtl="0">
              <a:lnSpc>
                <a:spcPct val="100000"/>
              </a:lnSpc>
              <a:spcBef>
                <a:spcPts val="0"/>
              </a:spcBef>
              <a:spcAft>
                <a:spcPts val="0"/>
              </a:spcAft>
              <a:buNone/>
            </a:pPr>
            <a:endParaRPr sz="1100" dirty="0"/>
          </a:p>
          <a:p>
            <a:pPr marL="0" marR="0" lvl="0" indent="0" algn="l" rtl="0">
              <a:lnSpc>
                <a:spcPct val="100000"/>
              </a:lnSpc>
              <a:spcBef>
                <a:spcPts val="0"/>
              </a:spcBef>
              <a:spcAft>
                <a:spcPts val="0"/>
              </a:spcAft>
              <a:buNone/>
            </a:pPr>
            <a:r>
              <a:rPr lang="en-US" sz="1100" dirty="0"/>
              <a:t>Telehealth can be an opportunity to provide supportive, positive, and trauma-informed care to trans and gender non-conforming without increasing risks of discrimination and harm in a clinic setting. It can be an opportunity to rebuild trust, repair trust with the health care system, and allow for new relationship building between a patient and health care provider.  </a:t>
            </a:r>
            <a:endParaRPr sz="1100" dirty="0"/>
          </a:p>
          <a:p>
            <a:pPr marL="0" marR="0" lvl="0" indent="0" algn="l" rtl="0">
              <a:lnSpc>
                <a:spcPct val="100000"/>
              </a:lnSpc>
              <a:spcBef>
                <a:spcPts val="0"/>
              </a:spcBef>
              <a:spcAft>
                <a:spcPts val="0"/>
              </a:spcAft>
              <a:buNone/>
            </a:pPr>
            <a:endParaRPr sz="1100" dirty="0"/>
          </a:p>
          <a:p>
            <a:pPr marL="0" marR="0" lvl="0" indent="0" algn="l" rtl="0">
              <a:lnSpc>
                <a:spcPct val="100000"/>
              </a:lnSpc>
              <a:spcBef>
                <a:spcPts val="0"/>
              </a:spcBef>
              <a:spcAft>
                <a:spcPts val="0"/>
              </a:spcAft>
              <a:buNone/>
            </a:pPr>
            <a:r>
              <a:rPr lang="en-US" sz="1100" b="1" dirty="0"/>
              <a:t>How can we make telehealth for trans and gender expansive people a more supportive, positive experience? </a:t>
            </a:r>
            <a:endParaRPr sz="1100" b="1" dirty="0"/>
          </a:p>
          <a:p>
            <a:pPr marL="0" marR="0" lvl="0" indent="0" algn="l" rtl="0">
              <a:lnSpc>
                <a:spcPct val="100000"/>
              </a:lnSpc>
              <a:spcBef>
                <a:spcPts val="0"/>
              </a:spcBef>
              <a:spcAft>
                <a:spcPts val="0"/>
              </a:spcAft>
              <a:buNone/>
            </a:pPr>
            <a:endParaRPr sz="1100" dirty="0"/>
          </a:p>
          <a:p>
            <a:pPr marL="0" marR="0" lvl="0" indent="0" algn="l" rtl="0">
              <a:lnSpc>
                <a:spcPct val="100000"/>
              </a:lnSpc>
              <a:spcBef>
                <a:spcPts val="0"/>
              </a:spcBef>
              <a:spcAft>
                <a:spcPts val="0"/>
              </a:spcAft>
              <a:buNone/>
            </a:pPr>
            <a:r>
              <a:rPr lang="en-US" sz="1100" dirty="0"/>
              <a:t>Source: Grant, Jaime M., Lisa A. </a:t>
            </a:r>
            <a:r>
              <a:rPr lang="en-US" sz="1100" dirty="0" err="1"/>
              <a:t>Mottet</a:t>
            </a:r>
            <a:r>
              <a:rPr lang="en-US" sz="1100" dirty="0"/>
              <a:t>, Justin Tanis, Jack Harrison, Jody L. Herman,</a:t>
            </a:r>
            <a:endParaRPr sz="1100" dirty="0"/>
          </a:p>
          <a:p>
            <a:pPr marL="0" marR="0" lvl="0" indent="0" algn="l" rtl="0">
              <a:lnSpc>
                <a:spcPct val="100000"/>
              </a:lnSpc>
              <a:spcBef>
                <a:spcPts val="0"/>
              </a:spcBef>
              <a:spcAft>
                <a:spcPts val="0"/>
              </a:spcAft>
              <a:buNone/>
            </a:pPr>
            <a:r>
              <a:rPr lang="en-US" sz="1100" dirty="0"/>
              <a:t>and Mara </a:t>
            </a:r>
            <a:r>
              <a:rPr lang="en-US" sz="1100" dirty="0" err="1"/>
              <a:t>Keisling</a:t>
            </a:r>
            <a:r>
              <a:rPr lang="en-US" sz="1100" dirty="0"/>
              <a:t>. Injustice at Every Turn: A Report of the National Transgender Discrimination Survey. Washington: National Center for Transgender Equality and National Gay and Lesbian Task Force, 2011.</a:t>
            </a:r>
            <a:endParaRPr sz="1100" dirty="0"/>
          </a:p>
          <a:p>
            <a:pPr marL="0" marR="0" lvl="0" indent="0" algn="l" rtl="0">
              <a:lnSpc>
                <a:spcPct val="100000"/>
              </a:lnSpc>
              <a:spcBef>
                <a:spcPts val="0"/>
              </a:spcBef>
              <a:spcAft>
                <a:spcPts val="0"/>
              </a:spcAft>
              <a:buNone/>
            </a:pPr>
            <a:endParaRPr sz="1100" dirty="0"/>
          </a:p>
          <a:p>
            <a:pPr marL="0" marR="0" lvl="0" indent="0" algn="l" rtl="0">
              <a:lnSpc>
                <a:spcPct val="100000"/>
              </a:lnSpc>
              <a:spcBef>
                <a:spcPts val="0"/>
              </a:spcBef>
              <a:spcAft>
                <a:spcPts val="0"/>
              </a:spcAft>
              <a:buNone/>
            </a:pPr>
            <a:r>
              <a:rPr lang="en-US" sz="1100" dirty="0"/>
              <a:t>Summary of health report: https://</a:t>
            </a:r>
            <a:r>
              <a:rPr lang="en-US" sz="1100" dirty="0" err="1"/>
              <a:t>www.thetaskforce.org</a:t>
            </a:r>
            <a:r>
              <a:rPr lang="en-US" sz="1100" dirty="0"/>
              <a:t>/new-report-reveals-rampant-discrimination-against-transgender-people-by-health-providers-high-hiv-rates-and-widespread-lack-of-access-to-necessary-care-2/</a:t>
            </a:r>
            <a:endParaRPr sz="1100" dirty="0"/>
          </a:p>
          <a:p>
            <a:pPr marL="0" marR="0" lvl="0" indent="0" algn="l" rtl="0">
              <a:lnSpc>
                <a:spcPct val="100000"/>
              </a:lnSpc>
              <a:spcBef>
                <a:spcPts val="0"/>
              </a:spcBef>
              <a:spcAft>
                <a:spcPts val="0"/>
              </a:spcAft>
              <a:buNone/>
            </a:pPr>
            <a:endParaRPr sz="1100" dirty="0"/>
          </a:p>
          <a:p>
            <a:pPr marL="457200" marR="0" lvl="0" indent="-228600" algn="l" rtl="0">
              <a:lnSpc>
                <a:spcPct val="100000"/>
              </a:lnSpc>
              <a:spcBef>
                <a:spcPts val="0"/>
              </a:spcBef>
              <a:spcAft>
                <a:spcPts val="0"/>
              </a:spcAft>
              <a:buSzPts val="1400"/>
              <a:buNone/>
            </a:pPr>
            <a:r>
              <a:rPr lang="en-US" sz="1100" dirty="0"/>
              <a:t>Image Source:</a:t>
            </a:r>
            <a:endParaRPr sz="1100" dirty="0"/>
          </a:p>
          <a:p>
            <a:pPr marL="457200" marR="0" lvl="0" indent="-228600" algn="l" rtl="0">
              <a:lnSpc>
                <a:spcPct val="100000"/>
              </a:lnSpc>
              <a:spcBef>
                <a:spcPts val="0"/>
              </a:spcBef>
              <a:spcAft>
                <a:spcPts val="0"/>
              </a:spcAft>
              <a:buSzPts val="1400"/>
              <a:buNone/>
            </a:pPr>
            <a:r>
              <a:rPr lang="en-US" sz="1100" b="0" i="0" u="none" strike="noStrike" cap="none" dirty="0" err="1">
                <a:solidFill>
                  <a:srgbClr val="000000"/>
                </a:solidFill>
                <a:latin typeface="Calibri"/>
                <a:ea typeface="Calibri"/>
                <a:cs typeface="Calibri"/>
                <a:sym typeface="Calibri"/>
              </a:rPr>
              <a:t>Genderphotos.vice.com</a:t>
            </a:r>
            <a:r>
              <a:rPr lang="en-US" sz="1100" b="0" i="0" u="none" strike="noStrike" cap="none" dirty="0">
                <a:solidFill>
                  <a:srgbClr val="000000"/>
                </a:solidFill>
                <a:latin typeface="Calibri"/>
                <a:ea typeface="Calibri"/>
                <a:cs typeface="Calibri"/>
                <a:sym typeface="Calibri"/>
              </a:rPr>
              <a:t> </a:t>
            </a:r>
            <a:endParaRPr sz="1100" b="0" dirty="0"/>
          </a:p>
          <a:p>
            <a:pPr marL="457200" marR="0" lvl="0" indent="-228600" algn="l" rtl="0">
              <a:lnSpc>
                <a:spcPct val="100000"/>
              </a:lnSpc>
              <a:spcBef>
                <a:spcPts val="0"/>
              </a:spcBef>
              <a:spcAft>
                <a:spcPts val="0"/>
              </a:spcAft>
              <a:buSzPts val="14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f3099f8ae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f3099f8ae7_0_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None/>
            </a:pPr>
            <a:r>
              <a:rPr lang="en-US" sz="1100" dirty="0">
                <a:solidFill>
                  <a:schemeClr val="dk1"/>
                </a:solidFill>
              </a:rPr>
              <a:t>Some strategies and tips to provide affirmative, supportive reproductive health care and primary care generally to transgender and gender expansive patients through telehealth</a:t>
            </a:r>
            <a:endParaRPr sz="1100" dirty="0">
              <a:solidFill>
                <a:schemeClr val="dk1"/>
              </a:solidFill>
            </a:endParaRPr>
          </a:p>
          <a:p>
            <a:pPr marL="457200" lvl="0" indent="-228600" algn="l" rtl="0">
              <a:spcBef>
                <a:spcPts val="0"/>
              </a:spcBef>
              <a:spcAft>
                <a:spcPts val="0"/>
              </a:spcAft>
              <a:buNone/>
            </a:pP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Utilize a shared-decision making framework: Offer information and education, but the patient decides what’s relevant, what services they want, how to proceed with their care, and how to follow up.</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Ask for preferred pronouns, record them in their EMR, use gender neutral language medical language to describe health care. Can also introduce the topic of care (i.e. contraception) and ask the kinds of words they prefer for you to refer to body parts. This approach also works well for cis-gender patients. Examples: Some people may prefer using the word vagina, genital canal, or front hole. </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Use the 8Ps when doing clinical history/sexual history with your patients: Preferences, Partners, Practices, protection for STIs, Past History of STIs, Pregnancy, Pleasure, Partner Violence. This expands upon the CDC’s 5Ps. </a:t>
            </a:r>
            <a:r>
              <a:rPr lang="en-US" sz="1100" u="sng" dirty="0">
                <a:solidFill>
                  <a:schemeClr val="hlink"/>
                </a:solidFill>
                <a:hlinkClick r:id="rId3"/>
              </a:rPr>
              <a:t>https://fenwayhealth.org/wp-content/uploads/Taking-a-Sexual-Health-History-Cavanaugh-1.pdf</a:t>
            </a:r>
            <a:r>
              <a:rPr lang="en-US" sz="1100" dirty="0">
                <a:solidFill>
                  <a:schemeClr val="dk1"/>
                </a:solidFill>
              </a:rPr>
              <a:t> (See slides 13-15 for specific example questions)</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If you don’t know someone’s preferred pronouns, use neutral language. Try to avoid misgendering people, and apologize in a healthy way if you do. Quickly correct yourself. Don’t make it about you. </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Offer asynchronous models of care -- sharing information through text message, health record portal, ensuring your info sheets are informative and reflective of your patients needs. </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Pay attention to privacy, confidentiality, and safety considerations -- gender-affirming care may not be something that is safe to talk about at home. Support the patient in deciding when and how visits happen and who is with them (if anyone)</a:t>
            </a:r>
            <a:endParaRPr sz="1100" dirty="0">
              <a:solidFill>
                <a:schemeClr val="dk1"/>
              </a:solidFill>
            </a:endParaRPr>
          </a:p>
          <a:p>
            <a:pPr marL="0" lvl="0" indent="0" algn="l" rtl="0">
              <a:spcBef>
                <a:spcPts val="0"/>
              </a:spcBef>
              <a:spcAft>
                <a:spcPts val="0"/>
              </a:spcAft>
              <a:buClr>
                <a:schemeClr val="dk1"/>
              </a:buClr>
              <a:buSzPts val="1400"/>
              <a:buFont typeface="Arial"/>
              <a:buNone/>
            </a:pPr>
            <a:endParaRPr sz="1100" dirty="0">
              <a:solidFill>
                <a:schemeClr val="dk1"/>
              </a:solidFill>
            </a:endParaRPr>
          </a:p>
          <a:p>
            <a:pPr marL="0" lvl="0" indent="0" algn="l" rtl="0">
              <a:spcBef>
                <a:spcPts val="0"/>
              </a:spcBef>
              <a:spcAft>
                <a:spcPts val="0"/>
              </a:spcAft>
              <a:buClr>
                <a:schemeClr val="dk1"/>
              </a:buClr>
              <a:buSzPts val="1400"/>
              <a:buFont typeface="Arial"/>
              <a:buNone/>
            </a:pP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b="1" dirty="0">
                <a:solidFill>
                  <a:schemeClr val="dk1"/>
                </a:solidFill>
              </a:rPr>
              <a:t>Optional Resources to Share and Discuss during the workshop</a:t>
            </a:r>
            <a:endParaRPr sz="1100" b="1" dirty="0">
              <a:solidFill>
                <a:schemeClr val="dk1"/>
              </a:solidFill>
            </a:endParaRPr>
          </a:p>
          <a:p>
            <a:pPr marL="457200" lvl="0" indent="-228600" algn="l" rtl="0">
              <a:spcBef>
                <a:spcPts val="0"/>
              </a:spcBef>
              <a:spcAft>
                <a:spcPts val="0"/>
              </a:spcAft>
              <a:buNone/>
            </a:pPr>
            <a:r>
              <a:rPr lang="en-US" sz="1100" u="sng" dirty="0">
                <a:solidFill>
                  <a:srgbClr val="B0B938"/>
                </a:solidFill>
                <a:hlinkClick r:id="rId4">
                  <a:extLst>
                    <a:ext uri="{A12FA001-AC4F-418D-AE19-62706E023703}">
                      <ahyp:hlinkClr xmlns:ahyp="http://schemas.microsoft.com/office/drawing/2018/hyperlinkcolor" val="tx"/>
                    </a:ext>
                  </a:extLst>
                </a:hlinkClick>
              </a:rPr>
              <a:t>https://callen-lorde.org/transhealth/</a:t>
            </a: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dirty="0">
                <a:solidFill>
                  <a:schemeClr val="dk1"/>
                </a:solidFill>
              </a:rPr>
              <a:t>Callen-Lorde Video (1:55) Pronouns Matter (why using correct pronouns can be a powerful tool in creating a more welcoming, safe, and respectful atmosphere for transgender and gender non-conforming people): </a:t>
            </a:r>
            <a:r>
              <a:rPr lang="en-US" sz="1100" u="sng" dirty="0">
                <a:solidFill>
                  <a:schemeClr val="hlink"/>
                </a:solidFill>
                <a:hlinkClick r:id="rId5"/>
              </a:rPr>
              <a:t>https://www.youtube.com/watch?v=QQIVjE_P5jA</a:t>
            </a:r>
            <a:r>
              <a:rPr lang="en-US" sz="1100" dirty="0">
                <a:solidFill>
                  <a:schemeClr val="dk1"/>
                </a:solidFill>
              </a:rPr>
              <a:t> </a:t>
            </a: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u="sng" dirty="0">
                <a:solidFill>
                  <a:srgbClr val="B0B938"/>
                </a:solidFill>
                <a:hlinkClick r:id="rId6">
                  <a:extLst>
                    <a:ext uri="{A12FA001-AC4F-418D-AE19-62706E023703}">
                      <ahyp:hlinkClr xmlns:ahyp="http://schemas.microsoft.com/office/drawing/2018/hyperlinkcolor" val="tx"/>
                    </a:ext>
                  </a:extLst>
                </a:hlinkClick>
              </a:rPr>
              <a:t>https://www.ncbi.nlm.nih.gov/pmc/articles/PMC7510534/</a:t>
            </a: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dirty="0">
                <a:solidFill>
                  <a:schemeClr val="dk1"/>
                </a:solidFill>
              </a:rPr>
              <a:t>https://</a:t>
            </a:r>
            <a:r>
              <a:rPr lang="en-US" sz="1100" dirty="0" err="1">
                <a:solidFill>
                  <a:schemeClr val="dk1"/>
                </a:solidFill>
              </a:rPr>
              <a:t>www.yourhormones.info</a:t>
            </a:r>
            <a:r>
              <a:rPr lang="en-US" sz="1100" dirty="0">
                <a:solidFill>
                  <a:schemeClr val="dk1"/>
                </a:solidFill>
              </a:rPr>
              <a:t>/news/item/16143/telemedicine-may-improve-access-to-gender-affirming-care-for-transgender-people</a:t>
            </a:r>
            <a:endParaRPr sz="1100" dirty="0">
              <a:solidFill>
                <a:schemeClr val="dk1"/>
              </a:solidFill>
            </a:endParaRPr>
          </a:p>
          <a:p>
            <a:pPr marL="457200" lvl="0" indent="-228600" algn="l" rtl="0">
              <a:spcBef>
                <a:spcPts val="0"/>
              </a:spcBef>
              <a:spcAft>
                <a:spcPts val="0"/>
              </a:spcAft>
              <a:buNone/>
            </a:pPr>
            <a:r>
              <a:rPr lang="en-US" sz="1100" dirty="0">
                <a:solidFill>
                  <a:schemeClr val="dk1"/>
                </a:solidFill>
              </a:rPr>
              <a:t>Innovating Education</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Understanding Identity: The Gender Opossum: </a:t>
            </a:r>
            <a:r>
              <a:rPr lang="en-US" sz="1100" u="sng" dirty="0">
                <a:solidFill>
                  <a:schemeClr val="hlink"/>
                </a:solidFill>
                <a:hlinkClick r:id="rId7"/>
              </a:rPr>
              <a:t>https://www.innovating-education.org/2020/12/understanding-identity-the-gender-opossum/</a:t>
            </a:r>
            <a:r>
              <a:rPr lang="en-US" sz="1100" dirty="0">
                <a:solidFill>
                  <a:schemeClr val="dk1"/>
                </a:solidFill>
              </a:rPr>
              <a:t> </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Do’s and Don’ts (common mistakes around language, pronouns, assumptions and how to fix them): </a:t>
            </a:r>
            <a:r>
              <a:rPr lang="en-US" sz="1100" u="sng" dirty="0">
                <a:solidFill>
                  <a:schemeClr val="hlink"/>
                </a:solidFill>
                <a:hlinkClick r:id="rId8"/>
              </a:rPr>
              <a:t>https://www.innovating-education.org/2020/12/dos-and-donts/</a:t>
            </a:r>
            <a:r>
              <a:rPr lang="en-US" sz="1100" dirty="0">
                <a:solidFill>
                  <a:schemeClr val="dk1"/>
                </a:solidFill>
              </a:rPr>
              <a:t> </a:t>
            </a:r>
            <a:endParaRPr sz="1100" dirty="0">
              <a:solidFill>
                <a:schemeClr val="dk1"/>
              </a:solidFill>
            </a:endParaRPr>
          </a:p>
          <a:p>
            <a:pPr marL="457200" lvl="0" indent="-298450" algn="l" rtl="0">
              <a:spcBef>
                <a:spcPts val="0"/>
              </a:spcBef>
              <a:spcAft>
                <a:spcPts val="0"/>
              </a:spcAft>
              <a:buClr>
                <a:schemeClr val="dk1"/>
              </a:buClr>
              <a:buSzPts val="1100"/>
              <a:buChar char="-"/>
            </a:pP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r>
              <a:rPr lang="en-US" sz="1100" dirty="0">
                <a:solidFill>
                  <a:schemeClr val="dk1"/>
                </a:solidFill>
              </a:rPr>
              <a:t>Clinical Care of the Transgender Patient: </a:t>
            </a:r>
            <a:r>
              <a:rPr lang="en-US" sz="1100" u="sng" dirty="0">
                <a:solidFill>
                  <a:schemeClr val="hlink"/>
                </a:solidFill>
                <a:hlinkClick r:id="rId9"/>
              </a:rPr>
              <a:t>https://www.youtube.com/watch?v=1a6HZ6TdhkA</a:t>
            </a:r>
            <a:r>
              <a:rPr lang="en-US" sz="1100" dirty="0">
                <a:solidFill>
                  <a:schemeClr val="dk1"/>
                </a:solidFill>
              </a:rPr>
              <a:t> (15:27)</a:t>
            </a: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457200" lvl="0" indent="-228600" algn="l" rtl="0">
              <a:spcBef>
                <a:spcPts val="0"/>
              </a:spcBef>
              <a:spcAft>
                <a:spcPts val="0"/>
              </a:spcAft>
              <a:buClr>
                <a:schemeClr val="dk1"/>
              </a:buClr>
              <a:buSzPts val="1400"/>
              <a:buFont typeface="Arial"/>
              <a:buNone/>
            </a:pP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dirty="0">
                <a:solidFill>
                  <a:schemeClr val="dk1"/>
                </a:solidFill>
              </a:rPr>
              <a:t>Additional Resources:</a:t>
            </a: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u="sng" dirty="0">
                <a:solidFill>
                  <a:srgbClr val="B0B938"/>
                </a:solidFill>
                <a:hlinkClick r:id="rId10">
                  <a:extLst>
                    <a:ext uri="{A12FA001-AC4F-418D-AE19-62706E023703}">
                      <ahyp:hlinkClr xmlns:ahyp="http://schemas.microsoft.com/office/drawing/2018/hyperlinkcolor" val="tx"/>
                    </a:ext>
                  </a:extLst>
                </a:hlinkClick>
              </a:rPr>
              <a:t>https://fenwayhealth.org/the-fenway-institute/education/the-national-lgbtia-health-education-center/</a:t>
            </a:r>
            <a:r>
              <a:rPr lang="en-US" sz="1100" dirty="0">
                <a:solidFill>
                  <a:schemeClr val="dk1"/>
                </a:solidFill>
              </a:rPr>
              <a:t> </a:t>
            </a: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dirty="0" err="1">
                <a:solidFill>
                  <a:schemeClr val="dk1"/>
                </a:solidFill>
              </a:rPr>
              <a:t>FOLXhealth</a:t>
            </a:r>
            <a:r>
              <a:rPr lang="en-US" sz="1100" dirty="0">
                <a:solidFill>
                  <a:schemeClr val="dk1"/>
                </a:solidFill>
              </a:rPr>
              <a:t>: </a:t>
            </a:r>
            <a:r>
              <a:rPr lang="en-US" sz="1100" u="sng" dirty="0">
                <a:solidFill>
                  <a:srgbClr val="B0B938"/>
                </a:solidFill>
                <a:hlinkClick r:id="rId11">
                  <a:extLst>
                    <a:ext uri="{A12FA001-AC4F-418D-AE19-62706E023703}">
                      <ahyp:hlinkClr xmlns:ahyp="http://schemas.microsoft.com/office/drawing/2018/hyperlinkcolor" val="tx"/>
                    </a:ext>
                  </a:extLst>
                </a:hlinkClick>
              </a:rPr>
              <a:t>https://www.folxhealth.com/</a:t>
            </a:r>
            <a:r>
              <a:rPr lang="en-US" sz="1100" dirty="0">
                <a:solidFill>
                  <a:schemeClr val="dk1"/>
                </a:solidFill>
              </a:rPr>
              <a:t> </a:t>
            </a:r>
            <a:endParaRPr sz="1100" dirty="0">
              <a:solidFill>
                <a:schemeClr val="dk1"/>
              </a:solidFill>
            </a:endParaRPr>
          </a:p>
          <a:p>
            <a:pPr marL="0" lvl="0" indent="0" algn="l" rtl="0">
              <a:spcBef>
                <a:spcPts val="0"/>
              </a:spcBef>
              <a:spcAft>
                <a:spcPts val="0"/>
              </a:spcAft>
              <a:buNone/>
            </a:pPr>
            <a:endParaRPr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 name="Google Shape;137;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t>Typically, a pregnant person has 10-15 prenatal care visits -- they have a pregnancy visit every 4 weeks until the 3rd trimester, then every 2 weeks, then every 1 week. Only 3-4 of those visits (for lower risk pregnancies) is where </a:t>
            </a:r>
            <a:r>
              <a:rPr lang="en-US" sz="1100" dirty="0" err="1"/>
              <a:t>labwork</a:t>
            </a:r>
            <a:r>
              <a:rPr lang="en-US" sz="1100" dirty="0"/>
              <a:t> and ultrasound is necessary. Most other visits are about checking-in with the person and their pregnancy and providing counseling and education. Even before the COVID-19 pandemic, some have been moving in this direction. Additionally, ACOG recommends patient contact within 3 weeks of delivery, but 40% women (*limitation of study where data point comes from) do not attend any postpartum visit. </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Telehealth provides a unique opportunity to make prenatal care/postpartum, education, and care coordination more accessible and possible, especially for people who have trouble making so many in-person visits (barriers like having to take time off from work, coordinate childcare, figure out/pay for transportation, </a:t>
            </a:r>
            <a:r>
              <a:rPr lang="en-US" sz="1100" dirty="0" err="1"/>
              <a:t>etc</a:t>
            </a:r>
            <a:r>
              <a:rPr lang="en-US" sz="1100" dirty="0"/>
              <a:t>). A 2020 systematic review has found that telehealth prenatal care interventions improved obstetric outcomes related to smoking cessation and breastfeeding and decreased the need for high-risk obstetric monitoring office visits while maintaining positive maternal and fetal outcomes, including: lower risk of delivering low-birth weight infant, higher likelihood of completing prenatal care appointments. </a:t>
            </a:r>
            <a:endParaRPr sz="1100" dirty="0"/>
          </a:p>
          <a:p>
            <a:pPr marL="457200" marR="0" lvl="0" indent="-228600" algn="l" rtl="0">
              <a:lnSpc>
                <a:spcPct val="100000"/>
              </a:lnSpc>
              <a:spcBef>
                <a:spcPts val="0"/>
              </a:spcBef>
              <a:spcAft>
                <a:spcPts val="0"/>
              </a:spcAft>
              <a:buSzPts val="1400"/>
              <a:buNone/>
            </a:pPr>
            <a:endParaRPr sz="1100" dirty="0"/>
          </a:p>
          <a:p>
            <a:pPr marL="228600" marR="0" lvl="0" indent="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Image Source: https://</a:t>
            </a:r>
            <a:r>
              <a:rPr lang="en-US" sz="1100" dirty="0" err="1"/>
              <a:t>nappy.co</a:t>
            </a:r>
            <a:r>
              <a:rPr lang="en-US" sz="1100" dirty="0"/>
              <a:t>/photo/502</a:t>
            </a:r>
            <a:endParaRPr sz="1100" dirty="0"/>
          </a:p>
          <a:p>
            <a:pPr marL="457200" marR="0" lvl="0" indent="-228600" algn="l" rtl="0">
              <a:lnSpc>
                <a:spcPct val="100000"/>
              </a:lnSpc>
              <a:spcBef>
                <a:spcPts val="0"/>
              </a:spcBef>
              <a:spcAft>
                <a:spcPts val="0"/>
              </a:spcAft>
              <a:buSzPts val="1400"/>
              <a:buNone/>
            </a:pPr>
            <a:r>
              <a:rPr lang="en-US" sz="1100" dirty="0"/>
              <a:t> </a:t>
            </a:r>
            <a:endParaRPr sz="1100" dirty="0"/>
          </a:p>
          <a:p>
            <a:pPr marL="457200" marR="0" lvl="0" indent="-228600" algn="l" rtl="0">
              <a:lnSpc>
                <a:spcPct val="100000"/>
              </a:lnSpc>
              <a:spcBef>
                <a:spcPts val="0"/>
              </a:spcBef>
              <a:spcAft>
                <a:spcPts val="0"/>
              </a:spcAft>
              <a:buSzPts val="1400"/>
              <a:buNone/>
            </a:pPr>
            <a:r>
              <a:rPr lang="en-US" sz="1100" dirty="0"/>
              <a:t>Sources:</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DeNicola N, Grossman D, Marko K, </a:t>
            </a:r>
            <a:r>
              <a:rPr lang="en-US" sz="1100" dirty="0" err="1"/>
              <a:t>Sonalkar</a:t>
            </a:r>
            <a:r>
              <a:rPr lang="en-US" sz="1100" dirty="0"/>
              <a:t> S, Butler </a:t>
            </a:r>
            <a:r>
              <a:rPr lang="en-US" sz="1100" dirty="0" err="1"/>
              <a:t>Tobah</a:t>
            </a:r>
            <a:r>
              <a:rPr lang="en-US" sz="1100" dirty="0"/>
              <a:t> YS, </a:t>
            </a:r>
            <a:r>
              <a:rPr lang="en-US" sz="1100" dirty="0" err="1"/>
              <a:t>Ganju</a:t>
            </a:r>
            <a:r>
              <a:rPr lang="en-US" sz="1100" dirty="0"/>
              <a:t> N, Witkop CT, Henderson JT, Butler JL, Lowery C. Telehealth Interventions to Improve Obstetric and Gynecologic Health Outcomes: A Systematic Review. </a:t>
            </a:r>
            <a:r>
              <a:rPr lang="en-US" sz="1100" dirty="0" err="1"/>
              <a:t>Obstet</a:t>
            </a:r>
            <a:r>
              <a:rPr lang="en-US" sz="1100" dirty="0"/>
              <a:t> Gynecol. 2020 Feb;135(2):371-382. </a:t>
            </a:r>
            <a:r>
              <a:rPr lang="en-US" sz="1100" dirty="0" err="1"/>
              <a:t>doi</a:t>
            </a:r>
            <a:r>
              <a:rPr lang="en-US" sz="1100" dirty="0"/>
              <a:t>: 10.1097/AOG.0000000000003646. PMID: 31977782; PMCID: PMC7012339.</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endParaRPr sz="11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f3099f8ae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gf3099f8ae7_0_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a:t>For prenatal visits requiring ultrasound, physical exams, and labs, patient should come into the clinic. If not necessary, work on developing a schedule of virtual visits that work for them. This could involve a mix of video chats, phone calls, asynchronous communications over health care portal/text messages, remote patient monitoring, etc. </a:t>
            </a:r>
            <a:endParaRPr sz="1100"/>
          </a:p>
          <a:p>
            <a:pPr marL="0" marR="0" lvl="0" indent="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Some aspects of physical exams can be done over telehealth by the pregnant person themselves with a clinician’s guidance: </a:t>
            </a:r>
            <a:endParaRPr sz="1100"/>
          </a:p>
          <a:p>
            <a:pPr marL="457200" marR="0" lvl="0" indent="-298450" algn="l" rtl="0">
              <a:lnSpc>
                <a:spcPct val="100000"/>
              </a:lnSpc>
              <a:spcBef>
                <a:spcPts val="0"/>
              </a:spcBef>
              <a:spcAft>
                <a:spcPts val="0"/>
              </a:spcAft>
              <a:buSzPts val="1100"/>
              <a:buChar char="-"/>
            </a:pPr>
            <a:r>
              <a:rPr lang="en-US" sz="1100"/>
              <a:t>Provide home blood pressure cuff and teach them how to take their own blood pressure</a:t>
            </a:r>
            <a:endParaRPr sz="1100"/>
          </a:p>
          <a:p>
            <a:pPr marL="457200" marR="0" lvl="0" indent="-298450" algn="l" rtl="0">
              <a:lnSpc>
                <a:spcPct val="100000"/>
              </a:lnSpc>
              <a:spcBef>
                <a:spcPts val="0"/>
              </a:spcBef>
              <a:spcAft>
                <a:spcPts val="0"/>
              </a:spcAft>
              <a:buSzPts val="1100"/>
              <a:buChar char="-"/>
            </a:pPr>
            <a:r>
              <a:rPr lang="en-US" sz="1100"/>
              <a:t>Can send patients home with a fetal Dopler to monitor baby’s heart rate. </a:t>
            </a:r>
            <a:endParaRPr sz="1100"/>
          </a:p>
          <a:p>
            <a:pPr marL="457200" marR="0" lvl="0" indent="-298450" algn="l" rtl="0">
              <a:lnSpc>
                <a:spcPct val="100000"/>
              </a:lnSpc>
              <a:spcBef>
                <a:spcPts val="0"/>
              </a:spcBef>
              <a:spcAft>
                <a:spcPts val="0"/>
              </a:spcAft>
              <a:buSzPts val="1100"/>
              <a:buChar char="-"/>
            </a:pPr>
            <a:r>
              <a:rPr lang="en-US" sz="1100"/>
              <a:t>Use smartphone applications to monitor blood pressure, track weight gain, and provide prenatal education</a:t>
            </a:r>
            <a:endParaRPr sz="1100"/>
          </a:p>
          <a:p>
            <a:pPr marL="457200" marR="0" lvl="0" indent="-298450" algn="l" rtl="0">
              <a:lnSpc>
                <a:spcPct val="100000"/>
              </a:lnSpc>
              <a:spcBef>
                <a:spcPts val="0"/>
              </a:spcBef>
              <a:spcAft>
                <a:spcPts val="0"/>
              </a:spcAft>
              <a:buSzPts val="1100"/>
              <a:buChar char="-"/>
            </a:pPr>
            <a:r>
              <a:rPr lang="en-US" sz="1100"/>
              <a:t>Lower technology approaches exist too</a:t>
            </a:r>
            <a:endParaRPr sz="1100"/>
          </a:p>
          <a:p>
            <a:pPr marL="914400" lvl="1" indent="-298450" algn="l" rtl="0">
              <a:spcBef>
                <a:spcPts val="0"/>
              </a:spcBef>
              <a:spcAft>
                <a:spcPts val="0"/>
              </a:spcAft>
              <a:buClr>
                <a:schemeClr val="dk1"/>
              </a:buClr>
              <a:buSzPts val="1100"/>
              <a:buChar char="-"/>
            </a:pPr>
            <a:r>
              <a:rPr lang="en-US" sz="1100">
                <a:solidFill>
                  <a:schemeClr val="dk1"/>
                </a:solidFill>
              </a:rPr>
              <a:t>After 20 weeks, you can assess fetal well-being through ways that midwives did so pre-ultrasound times: by talking about fetal movement to assess well-being (quickening) </a:t>
            </a:r>
            <a:endParaRPr sz="1100">
              <a:solidFill>
                <a:schemeClr val="dk1"/>
              </a:solidFill>
            </a:endParaRPr>
          </a:p>
          <a:p>
            <a:pPr marL="914400" lvl="1" indent="-298450" algn="l" rtl="0">
              <a:spcBef>
                <a:spcPts val="0"/>
              </a:spcBef>
              <a:spcAft>
                <a:spcPts val="0"/>
              </a:spcAft>
              <a:buClr>
                <a:schemeClr val="dk1"/>
              </a:buClr>
              <a:buSzPts val="1100"/>
              <a:buChar char="-"/>
            </a:pPr>
            <a:r>
              <a:rPr lang="en-US" sz="1100">
                <a:solidFill>
                  <a:schemeClr val="dk1"/>
                </a:solidFill>
              </a:rPr>
              <a:t>Fetal movement is often a better indicator of fetal well-being than a fetal heart tone check alone. If there is good and consistent fetal movement, we know fetal heart rate is good too. </a:t>
            </a:r>
            <a:endParaRPr sz="1100">
              <a:solidFill>
                <a:schemeClr val="dk1"/>
              </a:solidFill>
            </a:endParaRPr>
          </a:p>
          <a:p>
            <a:pPr marL="914400" lvl="1" indent="-298450" algn="l" rtl="0">
              <a:spcBef>
                <a:spcPts val="0"/>
              </a:spcBef>
              <a:spcAft>
                <a:spcPts val="0"/>
              </a:spcAft>
              <a:buClr>
                <a:schemeClr val="dk1"/>
              </a:buClr>
              <a:buSzPts val="1100"/>
              <a:buChar char="-"/>
            </a:pPr>
            <a:r>
              <a:rPr lang="en-US" sz="1100">
                <a:solidFill>
                  <a:schemeClr val="dk1"/>
                </a:solidFill>
              </a:rPr>
              <a:t>May be able to teach and encourage patients to measure their own fundal height or ask if their belly has grown at 4 week intervals</a:t>
            </a:r>
            <a:endParaRPr sz="1100">
              <a:solidFill>
                <a:schemeClr val="dk1"/>
              </a:solidFill>
            </a:endParaRPr>
          </a:p>
          <a:p>
            <a:pPr marL="457200" marR="0" lvl="0" indent="-298450" algn="l" rtl="0">
              <a:lnSpc>
                <a:spcPct val="100000"/>
              </a:lnSpc>
              <a:spcBef>
                <a:spcPts val="0"/>
              </a:spcBef>
              <a:spcAft>
                <a:spcPts val="0"/>
              </a:spcAft>
              <a:buSzPts val="1100"/>
              <a:buChar char="-"/>
            </a:pPr>
            <a:r>
              <a:rPr lang="en-US" sz="1100"/>
              <a:t>Ask patients to send in their own vital signs: blood pressure, heart rate, weight</a:t>
            </a:r>
            <a:endParaRPr sz="1100"/>
          </a:p>
          <a:p>
            <a:pPr marL="457200" marR="0" lvl="0" indent="-298450" algn="l" rtl="0">
              <a:lnSpc>
                <a:spcPct val="100000"/>
              </a:lnSpc>
              <a:spcBef>
                <a:spcPts val="0"/>
              </a:spcBef>
              <a:spcAft>
                <a:spcPts val="0"/>
              </a:spcAft>
              <a:buSzPts val="1100"/>
              <a:buChar char="-"/>
            </a:pPr>
            <a:r>
              <a:rPr lang="en-US" sz="1100"/>
              <a:t>Examples of alternate or reduced prenatal care schedules compiled by ACOG: </a:t>
            </a:r>
            <a:r>
              <a:rPr lang="en-US" sz="1100" u="sng">
                <a:solidFill>
                  <a:schemeClr val="hlink"/>
                </a:solidFill>
                <a:hlinkClick r:id="rId3"/>
              </a:rPr>
              <a:t>https://www.acog.org/clinical-information/physician-faqs/-/media/287cefdb936e4cda99a683d3cd56dca1.ashx</a:t>
            </a:r>
            <a:r>
              <a:rPr lang="en-US" sz="1100"/>
              <a:t> Evidence is limited regarding the safety and efficacy of these approaches, particularly regarding their impact on clinical outcomes and accessibility of care for all populations. Until further data and guidance are available, plans for modified care schedules are best made at the local level with consideration of patient populations and available resources. Note: these schedules are not explicitly endorsed or developed by ACOG. </a:t>
            </a:r>
            <a:endParaRPr sz="1100"/>
          </a:p>
          <a:p>
            <a:pPr marL="0" marR="0" lvl="0" indent="0" algn="l" rtl="0">
              <a:lnSpc>
                <a:spcPct val="100000"/>
              </a:lnSpc>
              <a:spcBef>
                <a:spcPts val="0"/>
              </a:spcBef>
              <a:spcAft>
                <a:spcPts val="0"/>
              </a:spcAft>
              <a:buNone/>
            </a:pPr>
            <a:endParaRPr sz="1100"/>
          </a:p>
          <a:p>
            <a:pPr marL="0" marR="0" lvl="0" indent="0" algn="l" rtl="0">
              <a:lnSpc>
                <a:spcPct val="100000"/>
              </a:lnSpc>
              <a:spcBef>
                <a:spcPts val="0"/>
              </a:spcBef>
              <a:spcAft>
                <a:spcPts val="0"/>
              </a:spcAft>
              <a:buNone/>
            </a:pPr>
            <a:r>
              <a:rPr lang="en-US" sz="1100"/>
              <a:t>Lactation Support</a:t>
            </a:r>
            <a:endParaRPr sz="1100"/>
          </a:p>
          <a:p>
            <a:pPr marL="457200" marR="0" lvl="0" indent="-298450" algn="l" rtl="0">
              <a:lnSpc>
                <a:spcPct val="100000"/>
              </a:lnSpc>
              <a:spcBef>
                <a:spcPts val="0"/>
              </a:spcBef>
              <a:spcAft>
                <a:spcPts val="0"/>
              </a:spcAft>
              <a:buSzPts val="1100"/>
              <a:buChar char="●"/>
            </a:pPr>
            <a:r>
              <a:rPr lang="en-US" sz="1100"/>
              <a:t>Telemedicine platforms can also allow individuals with lactation difficulties to access consultants from their home, improving convenience, eliminating costs, and improving timely delivery of services</a:t>
            </a:r>
            <a:endParaRPr sz="1100"/>
          </a:p>
          <a:p>
            <a:pPr marL="0" marR="0" lvl="0" indent="0" algn="l" rtl="0">
              <a:lnSpc>
                <a:spcPct val="100000"/>
              </a:lnSpc>
              <a:spcBef>
                <a:spcPts val="0"/>
              </a:spcBef>
              <a:spcAft>
                <a:spcPts val="0"/>
              </a:spcAft>
              <a:buNone/>
            </a:pPr>
            <a:endParaRPr sz="1100"/>
          </a:p>
          <a:p>
            <a:pPr marL="0" marR="0" lvl="0" indent="0" algn="l" rtl="0">
              <a:lnSpc>
                <a:spcPct val="100000"/>
              </a:lnSpc>
              <a:spcBef>
                <a:spcPts val="0"/>
              </a:spcBef>
              <a:spcAft>
                <a:spcPts val="0"/>
              </a:spcAft>
              <a:buNone/>
            </a:pPr>
            <a:r>
              <a:rPr lang="en-US" sz="1100"/>
              <a:t>Postpartum care:</a:t>
            </a:r>
            <a:endParaRPr sz="1100"/>
          </a:p>
          <a:p>
            <a:pPr marL="457200" marR="0" lvl="0" indent="-298450" algn="l" rtl="0">
              <a:lnSpc>
                <a:spcPct val="100000"/>
              </a:lnSpc>
              <a:spcBef>
                <a:spcPts val="0"/>
              </a:spcBef>
              <a:spcAft>
                <a:spcPts val="0"/>
              </a:spcAft>
              <a:buSzPts val="1100"/>
              <a:buChar char="●"/>
            </a:pPr>
            <a:r>
              <a:rPr lang="en-US" sz="1100"/>
              <a:t>This does not necessarily have to happen in-person -- in-person requirements may delay patients’ appointments even though problems may arise sooner </a:t>
            </a:r>
            <a:endParaRPr sz="1100"/>
          </a:p>
          <a:p>
            <a:pPr marL="457200" marR="0" lvl="0" indent="-298450" algn="l" rtl="0">
              <a:lnSpc>
                <a:spcPct val="100000"/>
              </a:lnSpc>
              <a:spcBef>
                <a:spcPts val="0"/>
              </a:spcBef>
              <a:spcAft>
                <a:spcPts val="0"/>
              </a:spcAft>
              <a:buSzPts val="1100"/>
              <a:buChar char="●"/>
            </a:pPr>
            <a:r>
              <a:rPr lang="en-US" sz="1100"/>
              <a:t>Using telemedicine can help address this -- app-based support, enhanced phone or text communication, at-home blood pressure monitoring and other remote monitoring programs </a:t>
            </a:r>
            <a:endParaRPr sz="1100"/>
          </a:p>
          <a:p>
            <a:pPr marL="457200" marR="0" lvl="0" indent="-298450" algn="l" rtl="0">
              <a:lnSpc>
                <a:spcPct val="100000"/>
              </a:lnSpc>
              <a:spcBef>
                <a:spcPts val="0"/>
              </a:spcBef>
              <a:spcAft>
                <a:spcPts val="0"/>
              </a:spcAft>
              <a:buSzPts val="1100"/>
              <a:buChar char="●"/>
            </a:pPr>
            <a:r>
              <a:rPr lang="en-US" sz="1100"/>
              <a:t>Virtual mental health visits can support diagnosis and treatment of postpartum depression without imposing the barriers of coming into the clinic for mental health visits </a:t>
            </a:r>
            <a:endParaRPr sz="1100"/>
          </a:p>
          <a:p>
            <a:pPr marL="0" lvl="0" indent="0" algn="l" rtl="0">
              <a:spcBef>
                <a:spcPts val="0"/>
              </a:spcBef>
              <a:spcAft>
                <a:spcPts val="0"/>
              </a:spcAft>
              <a:buNone/>
            </a:pPr>
            <a:endParaRPr sz="1100"/>
          </a:p>
          <a:p>
            <a:pPr marL="0" marR="0" lvl="0" indent="0" algn="l" rtl="0">
              <a:lnSpc>
                <a:spcPct val="100000"/>
              </a:lnSpc>
              <a:spcBef>
                <a:spcPts val="0"/>
              </a:spcBef>
              <a:spcAft>
                <a:spcPts val="0"/>
              </a:spcAft>
              <a:buNone/>
            </a:pPr>
            <a:r>
              <a:rPr lang="en-US" sz="1100"/>
              <a:t>Other considerations and supports:</a:t>
            </a:r>
            <a:endParaRPr sz="1100"/>
          </a:p>
          <a:p>
            <a:pPr marL="457200" marR="0" lvl="0" indent="-298450" algn="l" rtl="0">
              <a:lnSpc>
                <a:spcPct val="100000"/>
              </a:lnSpc>
              <a:spcBef>
                <a:spcPts val="0"/>
              </a:spcBef>
              <a:spcAft>
                <a:spcPts val="0"/>
              </a:spcAft>
              <a:buSzPts val="1100"/>
              <a:buChar char="-"/>
            </a:pPr>
            <a:r>
              <a:rPr lang="en-US" sz="1100"/>
              <a:t>Allow for increased collaboration with doula care and other providers -- setting up the video or audio platform to allow doula or another provider to join the call, or other support person (whether they are in the room with the patient or elsewhere). </a:t>
            </a:r>
            <a:endParaRPr sz="1100"/>
          </a:p>
          <a:p>
            <a:pPr marL="457200" marR="0" lvl="0" indent="-298450" algn="l" rtl="0">
              <a:lnSpc>
                <a:spcPct val="100000"/>
              </a:lnSpc>
              <a:spcBef>
                <a:spcPts val="0"/>
              </a:spcBef>
              <a:spcAft>
                <a:spcPts val="0"/>
              </a:spcAft>
              <a:buSzPts val="1100"/>
              <a:buChar char="-"/>
            </a:pPr>
            <a:r>
              <a:rPr lang="en-US" sz="1100"/>
              <a:t>Limitations and potential inequities still exist: a study in New York during the pandemic should that people with public insurance were less likely to have at least 1 telehealth visit than people with public insurance; internet access and computer literacy are barriers, safety considerations at home may not be fully addressed through telehealth </a:t>
            </a:r>
            <a:endParaRPr sz="1100"/>
          </a:p>
          <a:p>
            <a:pPr marL="457200" marR="0" lvl="0" indent="0" algn="l" rtl="0">
              <a:lnSpc>
                <a:spcPct val="100000"/>
              </a:lnSpc>
              <a:spcBef>
                <a:spcPts val="0"/>
              </a:spcBef>
              <a:spcAft>
                <a:spcPts val="0"/>
              </a:spcAft>
              <a:buNone/>
            </a:pPr>
            <a:endParaRPr sz="1100"/>
          </a:p>
          <a:p>
            <a:pPr marL="0" marR="0" lvl="0" indent="0" algn="l" rtl="0">
              <a:lnSpc>
                <a:spcPct val="100000"/>
              </a:lnSpc>
              <a:spcBef>
                <a:spcPts val="0"/>
              </a:spcBef>
              <a:spcAft>
                <a:spcPts val="0"/>
              </a:spcAft>
              <a:buNone/>
            </a:pPr>
            <a:r>
              <a:rPr lang="en-US" sz="1100"/>
              <a:t>**Many institutions have rules about prenatal care and schedules, so some of these practices may not be able to be implemented</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b="1"/>
              <a:t>Reflection Question: How do you think telehealth has the potential to improve maternal health and birthing outcomes and the racial disparities that underpin these outcomes? Where might telehealth fall short? </a:t>
            </a:r>
            <a:endParaRPr sz="1100" b="1"/>
          </a:p>
          <a:p>
            <a:pPr marL="457200" marR="0" lvl="0" indent="-228600" algn="l" rtl="0">
              <a:lnSpc>
                <a:spcPct val="100000"/>
              </a:lnSpc>
              <a:spcBef>
                <a:spcPts val="0"/>
              </a:spcBef>
              <a:spcAft>
                <a:spcPts val="0"/>
              </a:spcAft>
              <a:buSzPts val="1400"/>
              <a:buNone/>
            </a:pPr>
            <a:endParaRPr sz="1100"/>
          </a:p>
          <a:p>
            <a:pPr marL="228600" marR="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None/>
            </a:pPr>
            <a:endParaRPr sz="1100"/>
          </a:p>
          <a:p>
            <a:pPr marL="457200" marR="0" lvl="0" indent="-228600" algn="l" rtl="0">
              <a:lnSpc>
                <a:spcPct val="100000"/>
              </a:lnSpc>
              <a:spcBef>
                <a:spcPts val="0"/>
              </a:spcBef>
              <a:spcAft>
                <a:spcPts val="0"/>
              </a:spcAft>
              <a:buSzPts val="1400"/>
              <a:buNone/>
            </a:pPr>
            <a:endParaRPr sz="1100"/>
          </a:p>
          <a:p>
            <a:pPr marL="0" marR="0" lvl="0" indent="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 </a:t>
            </a:r>
            <a:endParaRPr sz="1100"/>
          </a:p>
          <a:p>
            <a:pPr marL="457200" marR="0" lvl="0" indent="-228600" algn="l" rtl="0">
              <a:lnSpc>
                <a:spcPct val="100000"/>
              </a:lnSpc>
              <a:spcBef>
                <a:spcPts val="0"/>
              </a:spcBef>
              <a:spcAft>
                <a:spcPts val="0"/>
              </a:spcAft>
              <a:buSzPts val="1400"/>
              <a:buNone/>
            </a:pPr>
            <a:r>
              <a:rPr lang="en-US" sz="1100"/>
              <a:t>Sources:</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DeNicola N, Grossman D, Marko K, Sonalkar S, Butler Tobah YS, Ganju N, Witkop CT, Henderson JT, Butler JL, Lowery C. Telehealth Interventions to Improve Obstetric and Gynecologic Health Outcomes: A Systematic Review. Obstet Gynecol. 2020 Feb;135(2):371-382. doi: 10.1097/AOG.0000000000003646. PMID: 31977782; PMCID: PMC7012339.</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Limaye MA, Lantigua-Martinez M, Trostle ME, Penfield CA, Conroy EM, Roman AS, Mehta-Lee SS. Differential Uptake of Telehealth for Prenatal Care in a Large New York City Academic Obstetrical Practice during the COVID-19 Pandemic. Am J Perinatol. 2021 Feb;38(3):304-306. doi: 10.1055/s-0040-1721510. Epub 2020 Dec 10. PMID: 33302308.</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Weigel G, Frederiksen B, Ranji U. Telemedicine and pregnancy care. 2020. KFF. </a:t>
            </a:r>
            <a:r>
              <a:rPr lang="en-US" sz="1100" u="sng">
                <a:solidFill>
                  <a:schemeClr val="hlink"/>
                </a:solidFill>
                <a:hlinkClick r:id="rId4"/>
              </a:rPr>
              <a:t>https://www.kff.org/womens-health-policy/issue-brief/telemedicine-and-pregnancy-care/</a:t>
            </a:r>
            <a:r>
              <a:rPr lang="en-US" sz="1100"/>
              <a:t>  </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American College of Obstetricians and Gynecologists. COVID-19 FAQs for Obstetrician-Gynecologists, Obstetrics. </a:t>
            </a:r>
            <a:r>
              <a:rPr lang="en-US" sz="1100" u="sng">
                <a:solidFill>
                  <a:schemeClr val="hlink"/>
                </a:solidFill>
                <a:hlinkClick r:id="rId5"/>
              </a:rPr>
              <a:t>https://www.acog.org/clinical-information/physician-faqs/covid-19-faqs-for-ob-gyns-obstetrics</a:t>
            </a:r>
            <a:r>
              <a:rPr lang="en-US" sz="1100"/>
              <a:t> </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endParaRPr sz="1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3099f8ae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gf3099f8ae7_0_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dirty="0" err="1"/>
              <a:t>CenteringPregnancy</a:t>
            </a:r>
            <a:r>
              <a:rPr lang="en-US" sz="1100" dirty="0"/>
              <a:t> group prenatal care has been shown to be a promising approach for improving maternal health outcomes and addressing racial disparities. The Centering model shifted to telehealth during the COVID-19 pandemic and presents lessons learned as to how to provide this kind of support and care virtually and continue to enhance maternal health and fetal outcomes. </a:t>
            </a:r>
            <a:endParaRPr sz="1100" dirty="0"/>
          </a:p>
          <a:p>
            <a:pPr marL="0" lvl="0" indent="0" algn="l" rtl="0">
              <a:lnSpc>
                <a:spcPct val="100000"/>
              </a:lnSpc>
              <a:spcBef>
                <a:spcPts val="0"/>
              </a:spcBef>
              <a:spcAft>
                <a:spcPts val="0"/>
              </a:spcAft>
              <a:buNone/>
            </a:pPr>
            <a:endParaRPr sz="1100" dirty="0"/>
          </a:p>
          <a:p>
            <a:pPr marL="457200" lvl="0" indent="-298450" algn="l" rtl="0">
              <a:lnSpc>
                <a:spcPct val="100000"/>
              </a:lnSpc>
              <a:spcBef>
                <a:spcPts val="0"/>
              </a:spcBef>
              <a:spcAft>
                <a:spcPts val="0"/>
              </a:spcAft>
              <a:buSzPts val="1100"/>
              <a:buChar char="●"/>
            </a:pPr>
            <a:r>
              <a:rPr lang="en-US" sz="1100" dirty="0"/>
              <a:t>90-minute sessions with private time with clinicians and group counseling and education</a:t>
            </a:r>
            <a:endParaRPr sz="1100" dirty="0"/>
          </a:p>
          <a:p>
            <a:pPr marL="457200" lvl="0" indent="-298450" algn="l" rtl="0">
              <a:lnSpc>
                <a:spcPct val="100000"/>
              </a:lnSpc>
              <a:spcBef>
                <a:spcPts val="0"/>
              </a:spcBef>
              <a:spcAft>
                <a:spcPts val="0"/>
              </a:spcAft>
              <a:buSzPts val="1100"/>
              <a:buChar char="●"/>
            </a:pPr>
            <a:r>
              <a:rPr lang="en-US" sz="1100" dirty="0"/>
              <a:t>Have staff support members manage difficulties with accessing technology and navigating virtual platforms</a:t>
            </a:r>
            <a:endParaRPr sz="1100" dirty="0"/>
          </a:p>
          <a:p>
            <a:pPr marL="457200" lvl="0" indent="-298450" algn="l" rtl="0">
              <a:lnSpc>
                <a:spcPct val="100000"/>
              </a:lnSpc>
              <a:spcBef>
                <a:spcPts val="0"/>
              </a:spcBef>
              <a:spcAft>
                <a:spcPts val="0"/>
              </a:spcAft>
              <a:buSzPts val="1100"/>
              <a:buChar char="●"/>
            </a:pPr>
            <a:r>
              <a:rPr lang="en-US" sz="1100" dirty="0"/>
              <a:t>Provide incentives that can be delivered in a virtual format</a:t>
            </a:r>
            <a:endParaRPr sz="1100" dirty="0"/>
          </a:p>
          <a:p>
            <a:pPr marL="0" lvl="0" indent="0" algn="l" rtl="0">
              <a:lnSpc>
                <a:spcPct val="100000"/>
              </a:lnSpc>
              <a:spcBef>
                <a:spcPts val="0"/>
              </a:spcBef>
              <a:spcAft>
                <a:spcPts val="0"/>
              </a:spcAft>
              <a:buNone/>
            </a:pPr>
            <a:endParaRPr sz="1100" dirty="0"/>
          </a:p>
          <a:p>
            <a:pPr marL="0" lvl="0" indent="0" algn="l" rtl="0">
              <a:lnSpc>
                <a:spcPct val="100000"/>
              </a:lnSpc>
              <a:spcBef>
                <a:spcPts val="0"/>
              </a:spcBef>
              <a:spcAft>
                <a:spcPts val="0"/>
              </a:spcAft>
              <a:buNone/>
            </a:pPr>
            <a:r>
              <a:rPr lang="en-US" sz="1100" dirty="0"/>
              <a:t>Image Source: </a:t>
            </a:r>
            <a:r>
              <a:rPr lang="en-US" sz="1100" dirty="0" err="1"/>
              <a:t>unsplash.com</a:t>
            </a:r>
            <a:endParaRPr sz="1100" dirty="0"/>
          </a:p>
          <a:p>
            <a:pPr marL="0" lvl="0" indent="0" algn="l" rtl="0">
              <a:lnSpc>
                <a:spcPct val="100000"/>
              </a:lnSpc>
              <a:spcBef>
                <a:spcPts val="0"/>
              </a:spcBef>
              <a:spcAft>
                <a:spcPts val="0"/>
              </a:spcAft>
              <a:buNone/>
            </a:pP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Sources:</a:t>
            </a:r>
            <a:endParaRPr sz="1100" dirty="0"/>
          </a:p>
          <a:p>
            <a:pPr marL="457200" marR="0" lvl="0" indent="-228600" algn="l" rtl="0">
              <a:lnSpc>
                <a:spcPct val="100000"/>
              </a:lnSpc>
              <a:spcBef>
                <a:spcPts val="0"/>
              </a:spcBef>
              <a:spcAft>
                <a:spcPts val="0"/>
              </a:spcAft>
              <a:buSzPts val="1400"/>
              <a:buNone/>
            </a:pPr>
            <a:r>
              <a:rPr lang="en-US" sz="1100" dirty="0"/>
              <a:t>https://</a:t>
            </a:r>
            <a:r>
              <a:rPr lang="en-US" sz="1100" dirty="0" err="1"/>
              <a:t>www.healthaffairs.org</a:t>
            </a:r>
            <a:r>
              <a:rPr lang="en-US" sz="1100" dirty="0"/>
              <a:t>/do/10.1377/hblog20210428.468372/full/</a:t>
            </a:r>
            <a:endParaRPr sz="11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260350" algn="l" rtl="0">
              <a:lnSpc>
                <a:spcPct val="100000"/>
              </a:lnSpc>
              <a:spcBef>
                <a:spcPts val="0"/>
              </a:spcBef>
              <a:spcAft>
                <a:spcPts val="0"/>
              </a:spcAft>
              <a:buSzPts val="1100"/>
              <a:buFont typeface="Arial"/>
              <a:buChar char="•"/>
            </a:pPr>
            <a:r>
              <a:rPr lang="en-US" sz="1100"/>
              <a:t>Estrogen contraindications include: migraines with aura, uncontrolled HTN, history of or current DVT, history of bariatric surgery for pills, smoking &gt; 15 cigarettes/day and over age 35.</a:t>
            </a:r>
            <a:endParaRPr sz="1100"/>
          </a:p>
          <a:p>
            <a:pPr marL="342900" lvl="0" indent="-260350" algn="l" rtl="0">
              <a:lnSpc>
                <a:spcPct val="100000"/>
              </a:lnSpc>
              <a:spcBef>
                <a:spcPts val="0"/>
              </a:spcBef>
              <a:spcAft>
                <a:spcPts val="0"/>
              </a:spcAft>
              <a:buSzPts val="1100"/>
              <a:buFont typeface="Arial"/>
              <a:buChar char="•"/>
            </a:pPr>
            <a:r>
              <a:rPr lang="en-US" sz="1100"/>
              <a:t>Teens or others may call or walk in for EC and it should be dispensed or prescribed liberally.</a:t>
            </a:r>
            <a:endParaRPr sz="1100"/>
          </a:p>
          <a:p>
            <a:pPr marL="342900" lvl="0" indent="-260350" algn="l" rtl="0">
              <a:lnSpc>
                <a:spcPct val="100000"/>
              </a:lnSpc>
              <a:spcBef>
                <a:spcPts val="0"/>
              </a:spcBef>
              <a:spcAft>
                <a:spcPts val="0"/>
              </a:spcAft>
              <a:buSzPts val="1100"/>
              <a:buFont typeface="Arial"/>
              <a:buChar char="•"/>
            </a:pPr>
            <a:r>
              <a:rPr lang="en-US" sz="1100"/>
              <a:t>May ask the patient to check blood pressure on a family member’s home cuff or in the pharmacy</a:t>
            </a:r>
            <a:endParaRPr sz="11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r>
              <a:rPr lang="en-US" sz="1400"/>
              <a:t>MEC - eligibility for continuing or starting contraceptive methods</a:t>
            </a:r>
            <a:endParaRPr sz="1400"/>
          </a:p>
          <a:p>
            <a:pPr marL="342900" lvl="0" indent="-190500" algn="l" rtl="0">
              <a:lnSpc>
                <a:spcPct val="100000"/>
              </a:lnSpc>
              <a:spcBef>
                <a:spcPts val="0"/>
              </a:spcBef>
              <a:spcAft>
                <a:spcPts val="0"/>
              </a:spcAft>
              <a:buSzPts val="2400"/>
              <a:buFont typeface="Arial"/>
              <a:buNone/>
            </a:pPr>
            <a:r>
              <a:rPr lang="en-US" sz="1400"/>
              <a:t>Keep front of mind historical context of reproductive coercion in the US -- important in telehealth setting bc we are gatekeepers for patients to come in for in-person </a:t>
            </a:r>
            <a:endParaRPr sz="1400"/>
          </a:p>
          <a:p>
            <a:pPr marL="342900" lvl="0" indent="-190500" algn="l" rtl="0">
              <a:lnSpc>
                <a:spcPct val="100000"/>
              </a:lnSpc>
              <a:spcBef>
                <a:spcPts val="0"/>
              </a:spcBef>
              <a:spcAft>
                <a:spcPts val="0"/>
              </a:spcAft>
              <a:buSzPts val="2400"/>
              <a:buFont typeface="Arial"/>
              <a:buNone/>
            </a:pPr>
            <a:r>
              <a:rPr lang="en-US" sz="1400"/>
              <a:t>Shared-decision making helps bring trust and rapport, promotes equity and non-coercive care</a:t>
            </a:r>
            <a:endParaRPr sz="1400"/>
          </a:p>
          <a:p>
            <a:pPr marL="342900" lvl="0" indent="-190500" algn="l" rtl="0">
              <a:lnSpc>
                <a:spcPct val="100000"/>
              </a:lnSpc>
              <a:spcBef>
                <a:spcPts val="0"/>
              </a:spcBef>
              <a:spcAft>
                <a:spcPts val="0"/>
              </a:spcAft>
              <a:buSzPts val="2400"/>
              <a:buFont typeface="Arial"/>
              <a:buNone/>
            </a:pPr>
            <a:r>
              <a:rPr lang="en-US" sz="1400"/>
              <a:t>Tool that allows us to prioritize patient choice and autonomy</a:t>
            </a:r>
            <a:endParaRPr sz="1400"/>
          </a:p>
          <a:p>
            <a:pPr marL="342900" lvl="0" indent="-190500" algn="l" rtl="0">
              <a:lnSpc>
                <a:spcPct val="100000"/>
              </a:lnSpc>
              <a:spcBef>
                <a:spcPts val="0"/>
              </a:spcBef>
              <a:spcAft>
                <a:spcPts val="0"/>
              </a:spcAft>
              <a:buSzPts val="24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r>
              <a:rPr lang="en-US" sz="1100"/>
              <a:t>You can do the consult as a telehealth phone call and offer a follow up visit via video to talk the patient through the injecting if they need it.</a:t>
            </a:r>
            <a:endParaRPr sz="1100"/>
          </a:p>
          <a:p>
            <a:pPr marL="342900" lvl="0" indent="-190500" algn="l" rtl="0">
              <a:lnSpc>
                <a:spcPct val="100000"/>
              </a:lnSpc>
              <a:spcBef>
                <a:spcPts val="0"/>
              </a:spcBef>
              <a:spcAft>
                <a:spcPts val="0"/>
              </a:spcAft>
              <a:buSzPts val="2400"/>
              <a:buFont typeface="Arial"/>
              <a:buNone/>
            </a:pPr>
            <a:endParaRPr/>
          </a:p>
          <a:p>
            <a:pPr marL="342900" lvl="0" indent="-190500" algn="l" rtl="0">
              <a:lnSpc>
                <a:spcPct val="100000"/>
              </a:lnSpc>
              <a:spcBef>
                <a:spcPts val="0"/>
              </a:spcBef>
              <a:spcAft>
                <a:spcPts val="0"/>
              </a:spcAft>
              <a:buSzPts val="24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 name="Google Shape;4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dirty="0"/>
              <a:t>*Note to facilitator: At RHAP we recommend mentioning that many times if we’re showing data or quoting studies they may describe their patient population as “women” – what they are referring to is cisgender women.  We know that people of all genders get abortions, birth children, use contraception, and experience early pregnancy loss.  That is why we talk about our patients and WE do not use the word WOMEN to describe the people who come to our clinics/offices, because that leaves out a significant portion of our patient population.</a:t>
            </a:r>
            <a:endParaRPr sz="1100" dirty="0"/>
          </a:p>
          <a:p>
            <a:pPr marL="0" lvl="0" indent="0" algn="l" rtl="0">
              <a:lnSpc>
                <a:spcPct val="100000"/>
              </a:lnSpc>
              <a:spcBef>
                <a:spcPts val="0"/>
              </a:spcBef>
              <a:spcAft>
                <a:spcPts val="0"/>
              </a:spcAft>
              <a:buSzPts val="1400"/>
              <a:buNone/>
            </a:pPr>
            <a:endParaRPr sz="11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Font typeface="Arial"/>
              <a:buNone/>
            </a:pPr>
            <a:r>
              <a:rPr lang="en-US" sz="1100"/>
              <a:t>Being patient-centered in contraceptive counseling means providing all the information a patient needs to make a decision about their birth control. Contraceptive counseling can happen via telemedicine. If the patient decides on an implant or IUD, schedule an appointment as soon as possible. You can offer a bridge method if there will be a delay between the counseling visit and the insertion appointment. </a:t>
            </a:r>
            <a:endParaRPr sz="1100"/>
          </a:p>
          <a:p>
            <a:pPr marL="0" lvl="0" indent="0" algn="l" rtl="0">
              <a:lnSpc>
                <a:spcPct val="100000"/>
              </a:lnSpc>
              <a:spcBef>
                <a:spcPts val="0"/>
              </a:spcBef>
              <a:spcAft>
                <a:spcPts val="0"/>
              </a:spcAft>
              <a:buSzPts val="2400"/>
              <a:buFont typeface="Arial"/>
              <a:buNone/>
            </a:pPr>
            <a:endParaRPr sz="1100"/>
          </a:p>
          <a:p>
            <a:pPr marL="0" lvl="0" indent="0" algn="l" rtl="0">
              <a:lnSpc>
                <a:spcPct val="100000"/>
              </a:lnSpc>
              <a:spcBef>
                <a:spcPts val="0"/>
              </a:spcBef>
              <a:spcAft>
                <a:spcPts val="0"/>
              </a:spcAft>
              <a:buSzPts val="2400"/>
              <a:buFont typeface="Arial"/>
              <a:buNone/>
            </a:pPr>
            <a:endParaRPr sz="1100"/>
          </a:p>
          <a:p>
            <a:pPr marL="0" lvl="0" indent="0" algn="l" rtl="0">
              <a:lnSpc>
                <a:spcPct val="100000"/>
              </a:lnSpc>
              <a:spcBef>
                <a:spcPts val="0"/>
              </a:spcBef>
              <a:spcAft>
                <a:spcPts val="0"/>
              </a:spcAft>
              <a:buSzPts val="2400"/>
              <a:buFont typeface="Arial"/>
              <a:buNone/>
            </a:pPr>
            <a:r>
              <a:rPr lang="en-US" sz="1100"/>
              <a:t>Source:</a:t>
            </a:r>
            <a:endParaRPr sz="1100"/>
          </a:p>
          <a:p>
            <a:pPr marL="0" lvl="0" indent="0" algn="l" rtl="0">
              <a:lnSpc>
                <a:spcPct val="100000"/>
              </a:lnSpc>
              <a:spcBef>
                <a:spcPts val="0"/>
              </a:spcBef>
              <a:spcAft>
                <a:spcPts val="0"/>
              </a:spcAft>
              <a:buSzPts val="2400"/>
              <a:buFont typeface="Arial"/>
              <a:buNone/>
            </a:pPr>
            <a:r>
              <a:rPr lang="en-US" sz="1100"/>
              <a:t>https://www.reproductiveaccess.org/resource/3585/</a:t>
            </a:r>
            <a:endParaRPr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260350" algn="l" rtl="0">
              <a:lnSpc>
                <a:spcPct val="100000"/>
              </a:lnSpc>
              <a:spcBef>
                <a:spcPts val="0"/>
              </a:spcBef>
              <a:spcAft>
                <a:spcPts val="0"/>
              </a:spcAft>
              <a:buSzPts val="1100"/>
              <a:buFont typeface="Arial"/>
              <a:buChar char="•"/>
            </a:pPr>
            <a:r>
              <a:rPr lang="en-US" sz="1100" dirty="0"/>
              <a:t>Reminder about patient-centeredness: not everyone wants to keep their LARC until it is no longer effective. Some patients may just not want it anymore, some may have uncomfortable side effects, and some may want to get pregnant. Always respect patients’ desires and preferences and provide evidence-based, patient-centered, compassionate counseling. </a:t>
            </a:r>
            <a:endParaRPr sz="1100" dirty="0"/>
          </a:p>
          <a:p>
            <a:pPr marL="342900" lvl="0" indent="-260350" algn="l" rtl="0">
              <a:lnSpc>
                <a:spcPct val="100000"/>
              </a:lnSpc>
              <a:spcBef>
                <a:spcPts val="0"/>
              </a:spcBef>
              <a:spcAft>
                <a:spcPts val="0"/>
              </a:spcAft>
              <a:buSzPts val="1100"/>
              <a:buFont typeface="Arial"/>
              <a:buChar char="•"/>
            </a:pPr>
            <a:r>
              <a:rPr lang="en-US" sz="1100" dirty="0"/>
              <a:t>There are multiple options: the patient could leave in the LARC. Copper IUD works for 12 years, the progestin IUDs </a:t>
            </a:r>
            <a:r>
              <a:rPr lang="en-US" sz="1100" dirty="0" err="1"/>
              <a:t>liletta</a:t>
            </a:r>
            <a:r>
              <a:rPr lang="en-US" sz="1100" dirty="0"/>
              <a:t> and </a:t>
            </a:r>
            <a:r>
              <a:rPr lang="en-US" sz="1100" dirty="0" err="1"/>
              <a:t>mirena</a:t>
            </a:r>
            <a:r>
              <a:rPr lang="en-US" sz="1100" dirty="0"/>
              <a:t> work for 8 years, Kyleena works for 5 years, and Skyla works for 3 years. The implant works for 5 years. </a:t>
            </a:r>
            <a:endParaRPr sz="1100" dirty="0"/>
          </a:p>
          <a:p>
            <a:pPr marL="342900" lvl="0" indent="-260350" algn="l" rtl="0">
              <a:lnSpc>
                <a:spcPct val="100000"/>
              </a:lnSpc>
              <a:spcBef>
                <a:spcPts val="0"/>
              </a:spcBef>
              <a:spcAft>
                <a:spcPts val="0"/>
              </a:spcAft>
              <a:buSzPts val="1100"/>
              <a:buFont typeface="Arial"/>
              <a:buChar char="•"/>
            </a:pPr>
            <a:r>
              <a:rPr lang="en-US" sz="1100" dirty="0"/>
              <a:t>People who are over 35 when the Copper IUD is placed can use it until menopause with negligible risk of pregnancy. The Copper IUD likely does not have to be removed after it’s expiration if the patient is over 35. </a:t>
            </a:r>
            <a:endParaRPr sz="1100" dirty="0"/>
          </a:p>
          <a:p>
            <a:pPr marL="342900" lvl="0" indent="-260350" algn="l" rtl="0">
              <a:lnSpc>
                <a:spcPct val="100000"/>
              </a:lnSpc>
              <a:spcBef>
                <a:spcPts val="0"/>
              </a:spcBef>
              <a:spcAft>
                <a:spcPts val="0"/>
              </a:spcAft>
              <a:buSzPts val="1100"/>
              <a:buFont typeface="Arial"/>
              <a:buChar char="•"/>
            </a:pPr>
            <a:r>
              <a:rPr lang="en-US" sz="1100" dirty="0"/>
              <a:t>If an IUD or implant is expired, it can be left in with another method added - temporarily - if the patient wants a new birth control method. For example, if someone isn’t immediately able to travel to see their clinician at the health center to remove their IUD and implant, but wants a new birth control method - you can set up a telehealth appointment for contraceptive counseling and prescribing a new method. Patients do not have to come in first to remove their IUD/implant before starting a new method, they can start a new method first and remove the IUD/implant after. </a:t>
            </a:r>
            <a:endParaRPr sz="1100" dirty="0"/>
          </a:p>
          <a:p>
            <a:pPr marL="342900" lvl="0" indent="-260350" algn="l" rtl="0">
              <a:lnSpc>
                <a:spcPct val="100000"/>
              </a:lnSpc>
              <a:spcBef>
                <a:spcPts val="0"/>
              </a:spcBef>
              <a:spcAft>
                <a:spcPts val="0"/>
              </a:spcAft>
              <a:buSzPts val="1100"/>
              <a:buFont typeface="Arial"/>
              <a:buChar char="•"/>
            </a:pPr>
            <a:r>
              <a:rPr lang="en-US" sz="1100" dirty="0"/>
              <a:t>You can also teach a patient how to remove their IUD on their own via telemedicine appointment. </a:t>
            </a:r>
            <a:endParaRPr sz="1100" dirty="0"/>
          </a:p>
          <a:p>
            <a:pPr marL="342900" lvl="0" indent="-190500" algn="l" rtl="0">
              <a:lnSpc>
                <a:spcPct val="100000"/>
              </a:lnSpc>
              <a:spcBef>
                <a:spcPts val="0"/>
              </a:spcBef>
              <a:spcAft>
                <a:spcPts val="0"/>
              </a:spcAft>
              <a:buSzPts val="2400"/>
              <a:buFont typeface="Arial"/>
              <a:buNone/>
            </a:pPr>
            <a:endParaRPr sz="1100" dirty="0"/>
          </a:p>
          <a:p>
            <a:pPr marL="0" lvl="0" indent="0" algn="l" rtl="0">
              <a:lnSpc>
                <a:spcPct val="100000"/>
              </a:lnSpc>
              <a:spcBef>
                <a:spcPts val="0"/>
              </a:spcBef>
              <a:spcAft>
                <a:spcPts val="0"/>
              </a:spcAft>
              <a:buSzPts val="2400"/>
              <a:buFont typeface="Arial"/>
              <a:buNone/>
            </a:pPr>
            <a:r>
              <a:rPr lang="en-US" sz="1100" dirty="0"/>
              <a:t>Sources: </a:t>
            </a:r>
            <a:endParaRPr sz="1100" dirty="0"/>
          </a:p>
          <a:p>
            <a:pPr marL="0" lvl="0" indent="0" algn="l" rtl="0">
              <a:lnSpc>
                <a:spcPct val="100000"/>
              </a:lnSpc>
              <a:spcBef>
                <a:spcPts val="0"/>
              </a:spcBef>
              <a:spcAft>
                <a:spcPts val="0"/>
              </a:spcAft>
              <a:buSzPts val="2400"/>
              <a:buFont typeface="Arial"/>
              <a:buNone/>
            </a:pPr>
            <a:r>
              <a:rPr lang="en-US" sz="1100" dirty="0"/>
              <a:t>Wu JP, Pickle S. Extended use of the intrauterine device: a literature review and recommendations for clinical practice. Contraception. 2014;89(6):495-503. https://</a:t>
            </a:r>
            <a:r>
              <a:rPr lang="en-US" sz="1100" dirty="0" err="1"/>
              <a:t>doi.org</a:t>
            </a:r>
            <a:r>
              <a:rPr lang="en-US" sz="1100" dirty="0"/>
              <a:t>/10.1016/j.contraception.2014.02.011.</a:t>
            </a:r>
            <a:endParaRPr sz="1100" dirty="0"/>
          </a:p>
          <a:p>
            <a:pPr marL="0" lvl="0" indent="0" algn="l" rtl="0">
              <a:lnSpc>
                <a:spcPct val="100000"/>
              </a:lnSpc>
              <a:spcBef>
                <a:spcPts val="0"/>
              </a:spcBef>
              <a:spcAft>
                <a:spcPts val="0"/>
              </a:spcAft>
              <a:buSzPts val="2400"/>
              <a:buFont typeface="Arial"/>
              <a:buNone/>
            </a:pPr>
            <a:endParaRPr sz="1100" dirty="0"/>
          </a:p>
          <a:p>
            <a:pPr marL="0" lvl="0" indent="0" algn="l" rtl="0">
              <a:lnSpc>
                <a:spcPct val="100000"/>
              </a:lnSpc>
              <a:spcBef>
                <a:spcPts val="0"/>
              </a:spcBef>
              <a:spcAft>
                <a:spcPts val="0"/>
              </a:spcAft>
              <a:buSzPts val="2400"/>
              <a:buFont typeface="Arial"/>
              <a:buNone/>
            </a:pPr>
            <a:r>
              <a:rPr lang="en-US" sz="1100" dirty="0"/>
              <a:t>https://</a:t>
            </a:r>
            <a:r>
              <a:rPr lang="en-US" sz="1100" dirty="0" err="1"/>
              <a:t>www.reproductiveaccess.org</a:t>
            </a:r>
            <a:r>
              <a:rPr lang="en-US" sz="1100" dirty="0"/>
              <a:t>/resource/</a:t>
            </a:r>
            <a:r>
              <a:rPr lang="en-US" sz="1100" dirty="0" err="1"/>
              <a:t>iud</a:t>
            </a:r>
            <a:r>
              <a:rPr lang="en-US" sz="1100" dirty="0"/>
              <a:t>-facts/</a:t>
            </a:r>
            <a:endParaRPr sz="1100" dirty="0"/>
          </a:p>
          <a:p>
            <a:pPr marL="0" lvl="0" indent="0" algn="l" rtl="0">
              <a:lnSpc>
                <a:spcPct val="100000"/>
              </a:lnSpc>
              <a:spcBef>
                <a:spcPts val="0"/>
              </a:spcBef>
              <a:spcAft>
                <a:spcPts val="0"/>
              </a:spcAft>
              <a:buSzPts val="2400"/>
              <a:buFont typeface="Arial"/>
              <a:buNone/>
            </a:pPr>
            <a:r>
              <a:rPr lang="en-US" sz="1100" dirty="0"/>
              <a:t>https://</a:t>
            </a:r>
            <a:r>
              <a:rPr lang="en-US" sz="1100" dirty="0" err="1"/>
              <a:t>www.reproductiveaccess.org</a:t>
            </a:r>
            <a:r>
              <a:rPr lang="en-US" sz="1100" dirty="0"/>
              <a:t>/resource/</a:t>
            </a:r>
            <a:r>
              <a:rPr lang="en-US" sz="1100" dirty="0" err="1"/>
              <a:t>iud</a:t>
            </a:r>
            <a:r>
              <a:rPr lang="en-US" sz="1100" dirty="0"/>
              <a:t>-self-removal/</a:t>
            </a:r>
            <a:endParaRPr sz="1100" dirty="0"/>
          </a:p>
          <a:p>
            <a:pPr marL="0" lvl="0" indent="0" algn="l" rtl="0">
              <a:lnSpc>
                <a:spcPct val="100000"/>
              </a:lnSpc>
              <a:spcBef>
                <a:spcPts val="0"/>
              </a:spcBef>
              <a:spcAft>
                <a:spcPts val="0"/>
              </a:spcAft>
              <a:buSzPts val="2400"/>
              <a:buFont typeface="Arial"/>
              <a:buNone/>
            </a:pPr>
            <a:r>
              <a:rPr lang="en-US" sz="1100" dirty="0"/>
              <a:t>https://</a:t>
            </a:r>
            <a:r>
              <a:rPr lang="en-US" sz="1100" dirty="0" err="1"/>
              <a:t>www.reproductiveaccess.org</a:t>
            </a:r>
            <a:r>
              <a:rPr lang="en-US" sz="1100" dirty="0"/>
              <a:t>/resource/contraceptive-pearls-</a:t>
            </a:r>
            <a:r>
              <a:rPr lang="en-US" sz="1100" dirty="0" err="1"/>
              <a:t>iud</a:t>
            </a:r>
            <a:r>
              <a:rPr lang="en-US" sz="1100" dirty="0"/>
              <a:t>-self-removal/</a:t>
            </a:r>
            <a:endParaRPr sz="1100" dirty="0"/>
          </a:p>
          <a:p>
            <a:pPr marL="0" lvl="0" indent="0" algn="l" rtl="0">
              <a:lnSpc>
                <a:spcPct val="100000"/>
              </a:lnSpc>
              <a:spcBef>
                <a:spcPts val="0"/>
              </a:spcBef>
              <a:spcAft>
                <a:spcPts val="0"/>
              </a:spcAft>
              <a:buSzPts val="2400"/>
              <a:buFont typeface="Arial"/>
              <a:buNone/>
            </a:pPr>
            <a:r>
              <a:rPr lang="en-US" sz="1100" dirty="0"/>
              <a:t>https://</a:t>
            </a:r>
            <a:r>
              <a:rPr lang="en-US" sz="1100" dirty="0" err="1"/>
              <a:t>www.contraceptionjournal.org</a:t>
            </a:r>
            <a:r>
              <a:rPr lang="en-US" sz="1100" dirty="0"/>
              <a:t>/article/S0010-7824(14)00058-4/</a:t>
            </a:r>
            <a:r>
              <a:rPr lang="en-US" sz="1100" dirty="0" err="1"/>
              <a:t>fulltext</a:t>
            </a:r>
            <a:endParaRPr lang="en-US" sz="1100" dirty="0"/>
          </a:p>
          <a:p>
            <a:pPr marL="0" lvl="0" indent="0" algn="l" rtl="0">
              <a:lnSpc>
                <a:spcPct val="100000"/>
              </a:lnSpc>
              <a:spcBef>
                <a:spcPts val="0"/>
              </a:spcBef>
              <a:spcAft>
                <a:spcPts val="0"/>
              </a:spcAft>
              <a:buSzPts val="2400"/>
              <a:buFont typeface="Arial"/>
              <a:buNone/>
            </a:pPr>
            <a:r>
              <a:rPr lang="en-US" sz="1100" dirty="0"/>
              <a:t>https://</a:t>
            </a:r>
            <a:r>
              <a:rPr lang="en-US" sz="1100" dirty="0" err="1"/>
              <a:t>www.reproductiveaccess.org</a:t>
            </a:r>
            <a:r>
              <a:rPr lang="en-US" sz="1100" dirty="0"/>
              <a:t>/resource/hormonal-</a:t>
            </a:r>
            <a:r>
              <a:rPr lang="en-US" sz="1100" dirty="0" err="1"/>
              <a:t>iuds</a:t>
            </a:r>
            <a:r>
              <a:rPr lang="en-US" sz="1100" dirty="0"/>
              <a:t>/</a:t>
            </a:r>
            <a:endParaRPr sz="11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8" name="Google Shape;218;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endParaRPr/>
          </a:p>
          <a:p>
            <a:pPr marL="342900" lvl="0" indent="-260350" algn="l" rtl="0">
              <a:lnSpc>
                <a:spcPct val="100000"/>
              </a:lnSpc>
              <a:spcBef>
                <a:spcPts val="0"/>
              </a:spcBef>
              <a:spcAft>
                <a:spcPts val="0"/>
              </a:spcAft>
              <a:buSzPts val="1100"/>
              <a:buFont typeface="Arial"/>
              <a:buChar char="•"/>
            </a:pPr>
            <a:r>
              <a:rPr lang="en-US" sz="1100"/>
              <a:t>IUD self-removal by the patient is a safe alternative to usual office removal. The most effective position for self-removal is squatting or lying down. The patient can try sitting with one foot up on chair to push cervix down. The patient uses their fingers to feel for the IUD strings. Using an exam glove can help improve grip. The patient can try to twirl strings around one finger and then grasp strings with that finger and thumb to pull firmly toward the opening of the vagina. Works best when strings have been left long. Patients should expect light bleeding and cramping a few days after removal. They can get pregnant as soon as the IUD is removed. If they were using a progestin IUD, it may take a few months for monthly bleeding to return.</a:t>
            </a:r>
            <a:endParaRPr sz="1100"/>
          </a:p>
          <a:p>
            <a:pPr marL="342900" lvl="0" indent="-260350" algn="l" rtl="0">
              <a:lnSpc>
                <a:spcPct val="100000"/>
              </a:lnSpc>
              <a:spcBef>
                <a:spcPts val="0"/>
              </a:spcBef>
              <a:spcAft>
                <a:spcPts val="0"/>
              </a:spcAft>
              <a:buSzPts val="1100"/>
              <a:buFont typeface="Arial"/>
              <a:buChar char="•"/>
            </a:pPr>
            <a:r>
              <a:rPr lang="en-US" sz="1100"/>
              <a:t>Patients should call their clinician if they can’t feel their IUD strings – an in-office visit would be needed to remove the IUD. If the IUD does not come out with gentle pulling, they should stop and schedule an in-office visit. </a:t>
            </a:r>
            <a:endParaRPr sz="1100"/>
          </a:p>
          <a:p>
            <a:pPr marL="342900" lvl="0" indent="-190500" algn="l" rtl="0">
              <a:lnSpc>
                <a:spcPct val="100000"/>
              </a:lnSpc>
              <a:spcBef>
                <a:spcPts val="0"/>
              </a:spcBef>
              <a:spcAft>
                <a:spcPts val="0"/>
              </a:spcAft>
              <a:buSzPts val="2400"/>
              <a:buFont typeface="Arial"/>
              <a:buNone/>
            </a:pPr>
            <a:endParaRPr sz="1100"/>
          </a:p>
          <a:p>
            <a:pPr marL="342900" lvl="0" indent="-190500" algn="l" rtl="0">
              <a:lnSpc>
                <a:spcPct val="100000"/>
              </a:lnSpc>
              <a:spcBef>
                <a:spcPts val="0"/>
              </a:spcBef>
              <a:spcAft>
                <a:spcPts val="0"/>
              </a:spcAft>
              <a:buSzPts val="2400"/>
              <a:buFont typeface="Arial"/>
              <a:buNone/>
            </a:pPr>
            <a:endParaRPr sz="1100"/>
          </a:p>
          <a:p>
            <a:pPr marL="342900" marR="0" lvl="0" indent="-260350" algn="l" rtl="0">
              <a:lnSpc>
                <a:spcPct val="100000"/>
              </a:lnSpc>
              <a:spcBef>
                <a:spcPts val="0"/>
              </a:spcBef>
              <a:spcAft>
                <a:spcPts val="0"/>
              </a:spcAft>
              <a:buClr>
                <a:srgbClr val="000000"/>
              </a:buClr>
              <a:buSzPts val="1100"/>
              <a:buFont typeface="Arial"/>
              <a:buChar char="•"/>
            </a:pPr>
            <a:r>
              <a:rPr lang="en-US" sz="1100"/>
              <a:t>Image source:  https://www.verywellhealth.com/how-to-check-your-iud-strings-906659</a:t>
            </a:r>
            <a:endParaRPr sz="1100"/>
          </a:p>
          <a:p>
            <a:pPr marL="342900" marR="0" lvl="0" indent="-190500" algn="l" rtl="0">
              <a:lnSpc>
                <a:spcPct val="100000"/>
              </a:lnSpc>
              <a:spcBef>
                <a:spcPts val="0"/>
              </a:spcBef>
              <a:spcAft>
                <a:spcPts val="0"/>
              </a:spcAft>
              <a:buClr>
                <a:srgbClr val="000000"/>
              </a:buClr>
              <a:buSzPts val="2400"/>
              <a:buFont typeface="Arial"/>
              <a:buNone/>
            </a:pPr>
            <a:endParaRPr sz="1100"/>
          </a:p>
          <a:p>
            <a:pPr marL="342900" marR="0" lvl="0" indent="-260350" algn="l" rtl="0">
              <a:lnSpc>
                <a:spcPct val="100000"/>
              </a:lnSpc>
              <a:spcBef>
                <a:spcPts val="0"/>
              </a:spcBef>
              <a:spcAft>
                <a:spcPts val="0"/>
              </a:spcAft>
              <a:buClr>
                <a:srgbClr val="000000"/>
              </a:buClr>
              <a:buSzPts val="1100"/>
              <a:buFont typeface="Arial"/>
              <a:buChar char="•"/>
            </a:pPr>
            <a:r>
              <a:rPr lang="en-US" sz="1100"/>
              <a:t>Source: https://www.reproductiveaccess.org/resource/iud-self-removal/ </a:t>
            </a:r>
            <a:endParaRPr sz="1100"/>
          </a:p>
          <a:p>
            <a:pPr marL="342900" marR="0" lvl="0" indent="-260350" algn="l" rtl="0">
              <a:lnSpc>
                <a:spcPct val="100000"/>
              </a:lnSpc>
              <a:spcBef>
                <a:spcPts val="0"/>
              </a:spcBef>
              <a:spcAft>
                <a:spcPts val="0"/>
              </a:spcAft>
              <a:buClr>
                <a:srgbClr val="000000"/>
              </a:buClr>
              <a:buSzPts val="1100"/>
              <a:buFont typeface="Arial"/>
              <a:buChar char="•"/>
            </a:pPr>
            <a:r>
              <a:rPr lang="en-US" sz="1100"/>
              <a:t>https://www.reproductiveaccess.org/resource/contraceptive-pearls-iud-self-removal/</a:t>
            </a:r>
            <a:endParaRPr sz="11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Font typeface="Arial"/>
              <a:buNone/>
            </a:pPr>
            <a:r>
              <a:rPr lang="en-US" sz="1100"/>
              <a:t>Contraceptive counseling involves asking patients what matters most to them, and respecting their preferences. Starting with open-ended questions to learn about patients’ preferences and desires is a great idea. Patients’ priorities regarding birth control vary widely. Some include: minimizing menstrual bleeding, avoiding hormones, hiding method from a parent or partner, lowering the risk of STIs, maximizing efficacy, cost and other issues related to access, impact on pleasure and sex life. It is vital that we preserve and enhance patient autonomy in selecting a method and in choosing when or if to use birth control. This kind of patient-centered counseling can be done over telemedicine and in-person. </a:t>
            </a:r>
            <a:endParaRPr sz="1100"/>
          </a:p>
          <a:p>
            <a:pPr marL="342900" lvl="0" indent="-190500" algn="l" rtl="0">
              <a:lnSpc>
                <a:spcPct val="100000"/>
              </a:lnSpc>
              <a:spcBef>
                <a:spcPts val="0"/>
              </a:spcBef>
              <a:spcAft>
                <a:spcPts val="0"/>
              </a:spcAft>
              <a:buSzPts val="2400"/>
              <a:buFont typeface="Arial"/>
              <a:buNone/>
            </a:pPr>
            <a:endParaRPr sz="1100"/>
          </a:p>
          <a:p>
            <a:pPr marL="342900" lvl="0" indent="-190500" algn="l" rtl="0">
              <a:lnSpc>
                <a:spcPct val="100000"/>
              </a:lnSpc>
              <a:spcBef>
                <a:spcPts val="0"/>
              </a:spcBef>
              <a:spcAft>
                <a:spcPts val="0"/>
              </a:spcAft>
              <a:buSzPts val="2400"/>
              <a:buFont typeface="Arial"/>
              <a:buNone/>
            </a:pPr>
            <a:endParaRPr sz="1100"/>
          </a:p>
          <a:p>
            <a:pPr marL="0" lvl="0" indent="0" algn="l" rtl="0">
              <a:lnSpc>
                <a:spcPct val="100000"/>
              </a:lnSpc>
              <a:spcBef>
                <a:spcPts val="0"/>
              </a:spcBef>
              <a:spcAft>
                <a:spcPts val="0"/>
              </a:spcAft>
              <a:buSzPts val="2400"/>
              <a:buFont typeface="Arial"/>
              <a:buNone/>
            </a:pPr>
            <a:r>
              <a:rPr lang="en-US" sz="1100"/>
              <a:t>Source: https://www.reproductiveaccess.org/resource/contraceptive-pearl-contraceptive-counseling-through-the-lens-of-reproductive-justice/</a:t>
            </a:r>
            <a:endParaRPr sz="11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As of January 12, 2023, abortion is banned in 12 states with limited exceptions and is unavailable in an additional 2 states. In the first 100 days since Roe was overturned, at least 66 clinics in 15 states stopped providing care, many closing down altogether. 29% of the total US population of women of reproductive age are living in states where abortion is unavailable or severely restricted. While the overturn of Roe decimated abortion access, anti-abortion policymakers have long been making abortion care burdensome or impossible to obtain. </a:t>
            </a:r>
            <a:r>
              <a:rPr lang="en-US" sz="1000" b="0" i="0" dirty="0">
                <a:solidFill>
                  <a:srgbClr val="555555"/>
                </a:solidFill>
                <a:effectLst/>
                <a:latin typeface="Gotham Narrow SSm A"/>
              </a:rPr>
              <a:t>This strategy has led to </a:t>
            </a:r>
            <a:r>
              <a:rPr lang="en-US" sz="1000" b="0" i="0" u="none" strike="noStrike" dirty="0">
                <a:effectLst/>
                <a:latin typeface="Gotham Narrow SSm A"/>
                <a:hlinkClick r:id="rId3"/>
              </a:rPr>
              <a:t>more than 1,300 abortion restrictions having been enacted since </a:t>
            </a:r>
            <a:r>
              <a:rPr lang="en-US" sz="1000" b="0" i="1" u="none" strike="noStrike" dirty="0">
                <a:effectLst/>
                <a:latin typeface="Gotham Narrow SSm A"/>
                <a:hlinkClick r:id="rId3"/>
              </a:rPr>
              <a:t>Roe v. Wade</a:t>
            </a:r>
            <a:r>
              <a:rPr lang="en-US" sz="1000" b="0" i="0" u="none" strike="noStrike" dirty="0">
                <a:effectLst/>
                <a:latin typeface="Gotham Narrow SSm A"/>
                <a:hlinkClick r:id="rId3"/>
              </a:rPr>
              <a:t> was decided in 1973</a:t>
            </a:r>
            <a:r>
              <a:rPr lang="en-US" sz="1000" b="0" i="0" dirty="0">
                <a:solidFill>
                  <a:srgbClr val="555555"/>
                </a:solidFill>
                <a:effectLst/>
                <a:latin typeface="Gotham Narrow SSm A"/>
              </a:rPr>
              <a:t>, and is layered on top of </a:t>
            </a:r>
            <a:r>
              <a:rPr lang="en-US" sz="1000" b="0" i="0" u="none" strike="noStrike" dirty="0">
                <a:effectLst/>
                <a:latin typeface="Gotham Narrow SSm A"/>
                <a:hlinkClick r:id="rId4"/>
              </a:rPr>
              <a:t>failures of the health care and economic systems to provide Black, Indigenous and Latino</a:t>
            </a:r>
            <a:r>
              <a:rPr lang="en-US" sz="1000" b="0" i="0" u="none" strike="noStrike" dirty="0">
                <a:effectLst/>
                <a:latin typeface="Gotham Narrow SSm A"/>
                <a:hlinkClick r:id="rId5"/>
              </a:rPr>
              <a:t>*</a:t>
            </a:r>
            <a:r>
              <a:rPr lang="en-US" sz="1000" b="0" i="0" dirty="0">
                <a:solidFill>
                  <a:srgbClr val="555555"/>
                </a:solidFill>
                <a:effectLst/>
                <a:latin typeface="Gotham Narrow SSm A"/>
              </a:rPr>
              <a:t> </a:t>
            </a:r>
            <a:r>
              <a:rPr lang="en-US" sz="1000" b="0" i="0" u="none" strike="noStrike" dirty="0">
                <a:effectLst/>
                <a:latin typeface="Gotham Narrow SSm A"/>
                <a:hlinkClick r:id="rId4"/>
              </a:rPr>
              <a:t>communities</a:t>
            </a:r>
            <a:r>
              <a:rPr lang="en-US" sz="1000" b="0" i="0" dirty="0">
                <a:solidFill>
                  <a:srgbClr val="555555"/>
                </a:solidFill>
                <a:effectLst/>
                <a:latin typeface="Gotham Narrow SSm A"/>
              </a:rPr>
              <a:t> and communities living with low incomes access to high-quality, affordable health care, and safe and sustainable communities. Thus, while abortion bans and other legal restrictions harm all people who are or may become pregnant, they cause even greater harm to those already subject to systemic racism and economic injustice.  </a:t>
            </a:r>
            <a:endParaRPr lang="en-US" sz="1100" dirty="0"/>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There’s been an increase in demand for abortion from out-of-state travelers in states that still allow or have expanded access to abortion. This demand is leading to delays in obtaining care and capacity pressures on abortion clinics. </a:t>
            </a:r>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Sources: </a:t>
            </a:r>
            <a:endParaRPr sz="1100" dirty="0"/>
          </a:p>
          <a:p>
            <a:pPr marL="457200" marR="0" lvl="0" indent="-228600" algn="l" rtl="0">
              <a:lnSpc>
                <a:spcPct val="100000"/>
              </a:lnSpc>
              <a:spcBef>
                <a:spcPts val="0"/>
              </a:spcBef>
              <a:spcAft>
                <a:spcPts val="0"/>
              </a:spcAft>
              <a:buSzPts val="1400"/>
              <a:buNone/>
            </a:pPr>
            <a:r>
              <a:rPr lang="en-US" sz="1100" dirty="0"/>
              <a:t>https://</a:t>
            </a:r>
            <a:r>
              <a:rPr lang="en-US" sz="1100" dirty="0" err="1"/>
              <a:t>states.guttmacher.org</a:t>
            </a:r>
            <a:r>
              <a:rPr lang="en-US" sz="1100" dirty="0"/>
              <a:t>/policies/ </a:t>
            </a:r>
          </a:p>
          <a:p>
            <a:pPr marL="457200" marR="0" lvl="0" indent="-228600" algn="l" rtl="0">
              <a:lnSpc>
                <a:spcPct val="100000"/>
              </a:lnSpc>
              <a:spcBef>
                <a:spcPts val="0"/>
              </a:spcBef>
              <a:spcAft>
                <a:spcPts val="0"/>
              </a:spcAft>
              <a:buSzPts val="1400"/>
              <a:buNone/>
            </a:pPr>
            <a:r>
              <a:rPr lang="en-US" sz="1100" dirty="0"/>
              <a:t>https://</a:t>
            </a:r>
            <a:r>
              <a:rPr lang="en-US" sz="1100" dirty="0" err="1"/>
              <a:t>www.guttmacher.org</a:t>
            </a:r>
            <a:r>
              <a:rPr lang="en-US" sz="1100" dirty="0"/>
              <a:t>/2023/01/inequity-us-abortion-rights-and-access-end-roe-deepening-existing-divides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1100" b="0" i="0" u="none" strike="noStrike" cap="none" dirty="0">
                <a:solidFill>
                  <a:srgbClr val="000000"/>
                </a:solidFill>
                <a:latin typeface="Calibri"/>
                <a:ea typeface="Calibri"/>
                <a:cs typeface="Calibri"/>
                <a:sym typeface="Calibri"/>
              </a:rPr>
              <a:t>First trimester abortions do not increase the risk of infertility, ectopic pregnancy, miscarriage, birth defects, or preterm/low birthweight delivery. </a:t>
            </a: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100" b="0" i="0" u="none" strike="noStrike" cap="none" dirty="0">
                <a:solidFill>
                  <a:srgbClr val="000000"/>
                </a:solidFill>
                <a:latin typeface="Calibri"/>
                <a:ea typeface="Calibri"/>
                <a:cs typeface="Calibri"/>
                <a:sym typeface="Calibri"/>
              </a:rPr>
              <a:t>What does create barriers to safe and effective care are abortion-specific regulations in many states. These regulations may outright ban abortion, prohibit qualified providers from performing abortions, misinform pregnant people of the risks of the procedures they are considering, or require medically unnecessary services, and ultimately delay care. </a:t>
            </a: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100" b="0" i="0" u="none" strike="noStrike" cap="none" dirty="0">
                <a:solidFill>
                  <a:srgbClr val="000000"/>
                </a:solidFill>
                <a:latin typeface="Calibri"/>
                <a:ea typeface="Calibri"/>
                <a:cs typeface="Calibri"/>
                <a:sym typeface="Calibri"/>
              </a:rPr>
              <a:t>The vast majority of abortions can be provided safely in office-based settings and do not require hospital admitting privileges.</a:t>
            </a:r>
          </a:p>
          <a:p>
            <a:pPr marL="0" marR="0" lvl="0" indent="0" algn="l" defTabSz="914400" rtl="0" eaLnBrk="1" fontAlgn="auto" latinLnBrk="0" hangingPunct="1">
              <a:lnSpc>
                <a:spcPct val="100000"/>
              </a:lnSpc>
              <a:spcBef>
                <a:spcPts val="0"/>
              </a:spcBef>
              <a:spcAft>
                <a:spcPts val="0"/>
              </a:spcAft>
              <a:buClr>
                <a:srgbClr val="000000"/>
              </a:buClr>
              <a:buSzPts val="2400"/>
              <a:buFont typeface="Calibri"/>
              <a:buNone/>
              <a:tabLst/>
              <a:defRPr/>
            </a:pPr>
            <a:r>
              <a:rPr lang="en-US" sz="1100" b="0" i="0" u="none" strike="noStrike" cap="none" dirty="0">
                <a:solidFill>
                  <a:srgbClr val="000000"/>
                </a:solidFill>
                <a:latin typeface="Calibri"/>
                <a:ea typeface="Calibri"/>
                <a:cs typeface="Calibri"/>
                <a:sym typeface="Calibri"/>
              </a:rPr>
              <a:t>Studies have shown that telehealth medication abortion can be just as safe as in-clinic abortion. </a:t>
            </a:r>
            <a:r>
              <a:rPr lang="en-US" sz="1100" dirty="0"/>
              <a:t>Telehealth abortion has similar rates of effectiveness and safety as in-person provision of medication abortion care and is highly acceptable to patients. </a:t>
            </a: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100" dirty="0"/>
              <a:t>Offering medication abortion in primary care and expanding telehealth services may help reduce the demand we’re seeing in higher-access states post-Dobbs and decrease delays. </a:t>
            </a:r>
          </a:p>
          <a:p>
            <a:pPr marL="457200" marR="0" lvl="0" indent="-228600" algn="l" rtl="0">
              <a:lnSpc>
                <a:spcPct val="100000"/>
              </a:lnSpc>
              <a:spcBef>
                <a:spcPts val="0"/>
              </a:spcBef>
              <a:spcAft>
                <a:spcPts val="0"/>
              </a:spcAft>
              <a:buSzPts val="1400"/>
              <a:buNone/>
            </a:pPr>
            <a:endParaRPr lang="en-US" sz="1100" dirty="0"/>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100" b="0" i="0" u="none" strike="noStrike" cap="none" dirty="0">
                <a:solidFill>
                  <a:srgbClr val="000000"/>
                </a:solidFill>
                <a:latin typeface="Calibri"/>
                <a:ea typeface="Calibri"/>
                <a:cs typeface="Calibri"/>
                <a:sym typeface="Calibri"/>
              </a:rPr>
              <a:t>Sources: </a:t>
            </a: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100" b="0" i="0" u="none" strike="noStrike" cap="none" dirty="0">
                <a:solidFill>
                  <a:srgbClr val="000000"/>
                </a:solidFill>
                <a:latin typeface="Calibri"/>
                <a:ea typeface="Calibri"/>
                <a:cs typeface="Calibri"/>
                <a:sym typeface="Calibri"/>
              </a:rPr>
              <a:t>National Academies of Sciences, Engineering, and Medicine. 2018. </a:t>
            </a:r>
            <a:r>
              <a:rPr lang="en-US" sz="1100" b="0" i="1" u="none" strike="noStrike" cap="none" dirty="0">
                <a:solidFill>
                  <a:srgbClr val="000000"/>
                </a:solidFill>
                <a:latin typeface="Calibri"/>
                <a:ea typeface="Calibri"/>
                <a:cs typeface="Calibri"/>
                <a:sym typeface="Calibri"/>
              </a:rPr>
              <a:t>The Safety and Quality of Abortion Care in the United States</a:t>
            </a:r>
            <a:r>
              <a:rPr lang="en-US" sz="1100" b="0" i="0" u="none" strike="noStrike" cap="none" dirty="0">
                <a:solidFill>
                  <a:srgbClr val="000000"/>
                </a:solidFill>
                <a:latin typeface="Calibri"/>
                <a:ea typeface="Calibri"/>
                <a:cs typeface="Calibri"/>
                <a:sym typeface="Calibri"/>
              </a:rPr>
              <a:t>. Washington, DC: The National Academies Press. https://</a:t>
            </a:r>
            <a:r>
              <a:rPr lang="en-US" sz="1100" b="0" i="0" u="none" strike="noStrike" cap="none" dirty="0" err="1">
                <a:solidFill>
                  <a:srgbClr val="000000"/>
                </a:solidFill>
                <a:latin typeface="Calibri"/>
                <a:ea typeface="Calibri"/>
                <a:cs typeface="Calibri"/>
                <a:sym typeface="Calibri"/>
              </a:rPr>
              <a:t>doi.org</a:t>
            </a:r>
            <a:r>
              <a:rPr lang="en-US" sz="1100" b="0" i="0" u="none" strike="noStrike" cap="none" dirty="0">
                <a:solidFill>
                  <a:srgbClr val="000000"/>
                </a:solidFill>
                <a:latin typeface="Calibri"/>
                <a:ea typeface="Calibri"/>
                <a:cs typeface="Calibri"/>
                <a:sym typeface="Calibri"/>
              </a:rPr>
              <a:t>/10.17226/24950.</a:t>
            </a: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effectLst/>
              <a:latin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000" b="0" i="0" dirty="0">
                <a:solidFill>
                  <a:srgbClr val="212121"/>
                </a:solidFill>
                <a:effectLst/>
                <a:latin typeface="Roboto" panose="020F0502020204030204" pitchFamily="34" charset="0"/>
              </a:rPr>
              <a:t>Upadhyay UD, Koenig LR, Meckstroth KR. Safety and Efficacy of Telehealth Medication Abortions in the US During the COVID-19 Pandemic. </a:t>
            </a:r>
            <a:r>
              <a:rPr lang="en-US" sz="1000" b="0" i="1" dirty="0">
                <a:solidFill>
                  <a:srgbClr val="212121"/>
                </a:solidFill>
                <a:effectLst/>
                <a:latin typeface="Roboto" panose="020F0502020204030204" pitchFamily="34" charset="0"/>
              </a:rPr>
              <a:t>JAMA </a:t>
            </a:r>
            <a:r>
              <a:rPr lang="en-US" sz="1000" b="0" i="1" dirty="0" err="1">
                <a:solidFill>
                  <a:srgbClr val="212121"/>
                </a:solidFill>
                <a:effectLst/>
                <a:latin typeface="Roboto" panose="020F0502020204030204" pitchFamily="34" charset="0"/>
              </a:rPr>
              <a:t>Netw</a:t>
            </a:r>
            <a:r>
              <a:rPr lang="en-US" sz="1000" b="0" i="1" dirty="0">
                <a:solidFill>
                  <a:srgbClr val="212121"/>
                </a:solidFill>
                <a:effectLst/>
                <a:latin typeface="Roboto" panose="020F0502020204030204" pitchFamily="34" charset="0"/>
              </a:rPr>
              <a:t> Open</a:t>
            </a:r>
            <a:r>
              <a:rPr lang="en-US" sz="1000" b="0" i="0" dirty="0">
                <a:solidFill>
                  <a:srgbClr val="212121"/>
                </a:solidFill>
                <a:effectLst/>
                <a:latin typeface="Roboto" panose="020F0502020204030204" pitchFamily="34" charset="0"/>
              </a:rPr>
              <a:t>. 2021;4(8):e2122320. Published 2021 Aug 2. doi:10.1001/jamanetworkopen.2021.22320</a:t>
            </a:r>
          </a:p>
          <a:p>
            <a:pPr marL="0" marR="0" lvl="0" indent="0" algn="l" rtl="0">
              <a:lnSpc>
                <a:spcPct val="100000"/>
              </a:lnSpc>
              <a:spcBef>
                <a:spcPts val="0"/>
              </a:spcBef>
              <a:spcAft>
                <a:spcPts val="0"/>
              </a:spcAft>
              <a:buClr>
                <a:srgbClr val="000000"/>
              </a:buClr>
              <a:buSzPts val="2400"/>
              <a:buFont typeface="Calibri"/>
              <a:buNone/>
            </a:pPr>
            <a:endParaRPr lang="en-US" sz="1000" b="0" i="0" dirty="0">
              <a:solidFill>
                <a:srgbClr val="212121"/>
              </a:solidFill>
              <a:effectLst/>
              <a:latin typeface="Roboto" panose="020F0502020204030204" pitchFamily="34" charset="0"/>
            </a:endParaRPr>
          </a:p>
          <a:p>
            <a:pPr marL="0" marR="0" lvl="0" indent="0" algn="l" rtl="0">
              <a:lnSpc>
                <a:spcPct val="100000"/>
              </a:lnSpc>
              <a:spcBef>
                <a:spcPts val="0"/>
              </a:spcBef>
              <a:spcAft>
                <a:spcPts val="0"/>
              </a:spcAft>
              <a:buClr>
                <a:srgbClr val="000000"/>
              </a:buClr>
              <a:buSzPts val="2400"/>
              <a:buFont typeface="Calibri"/>
              <a:buNone/>
            </a:pPr>
            <a:r>
              <a:rPr lang="en-US" sz="800" b="0" i="0" dirty="0">
                <a:solidFill>
                  <a:srgbClr val="212121"/>
                </a:solidFill>
                <a:effectLst/>
                <a:latin typeface="Roboto" panose="02000000000000000000" pitchFamily="2" charset="0"/>
              </a:rPr>
              <a:t>Aiken ARA, Romanova EP, </a:t>
            </a:r>
            <a:r>
              <a:rPr lang="en-US" sz="800" b="0" i="0" dirty="0" err="1">
                <a:solidFill>
                  <a:srgbClr val="212121"/>
                </a:solidFill>
                <a:effectLst/>
                <a:latin typeface="Roboto" panose="02000000000000000000" pitchFamily="2" charset="0"/>
              </a:rPr>
              <a:t>Morber</a:t>
            </a:r>
            <a:r>
              <a:rPr lang="en-US" sz="800" b="0" i="0" dirty="0">
                <a:solidFill>
                  <a:srgbClr val="212121"/>
                </a:solidFill>
                <a:effectLst/>
                <a:latin typeface="Roboto" panose="02000000000000000000" pitchFamily="2" charset="0"/>
              </a:rPr>
              <a:t> JR, </a:t>
            </a:r>
            <a:r>
              <a:rPr lang="en-US" sz="800" b="0" i="0" dirty="0" err="1">
                <a:solidFill>
                  <a:srgbClr val="212121"/>
                </a:solidFill>
                <a:effectLst/>
                <a:latin typeface="Roboto" panose="02000000000000000000" pitchFamily="2" charset="0"/>
              </a:rPr>
              <a:t>Gomperts</a:t>
            </a:r>
            <a:r>
              <a:rPr lang="en-US" sz="800" b="0" i="0" dirty="0">
                <a:solidFill>
                  <a:srgbClr val="212121"/>
                </a:solidFill>
                <a:effectLst/>
                <a:latin typeface="Roboto" panose="02000000000000000000" pitchFamily="2" charset="0"/>
              </a:rPr>
              <a:t> R. Safety and effectiveness of self-managed medication abortion provided using online telemedicine in the United States: A population based study. </a:t>
            </a:r>
            <a:r>
              <a:rPr lang="en-US" sz="800" b="0" i="1" dirty="0">
                <a:solidFill>
                  <a:srgbClr val="212121"/>
                </a:solidFill>
                <a:effectLst/>
                <a:latin typeface="Roboto" panose="02000000000000000000" pitchFamily="2" charset="0"/>
              </a:rPr>
              <a:t>Lancet Reg Health Am</a:t>
            </a:r>
            <a:r>
              <a:rPr lang="en-US" sz="800" b="0" i="0" dirty="0">
                <a:solidFill>
                  <a:srgbClr val="212121"/>
                </a:solidFill>
                <a:effectLst/>
                <a:latin typeface="Roboto" panose="02000000000000000000" pitchFamily="2" charset="0"/>
              </a:rPr>
              <a:t>. 2022;10:100200. doi:10.1016/j.lana.2022.100200</a:t>
            </a:r>
          </a:p>
          <a:p>
            <a:pPr marL="0" marR="0" lvl="0" indent="0" algn="l" rtl="0">
              <a:lnSpc>
                <a:spcPct val="100000"/>
              </a:lnSpc>
              <a:spcBef>
                <a:spcPts val="0"/>
              </a:spcBef>
              <a:spcAft>
                <a:spcPts val="0"/>
              </a:spcAft>
              <a:buClr>
                <a:srgbClr val="000000"/>
              </a:buClr>
              <a:buSzPts val="2400"/>
              <a:buFont typeface="Calibri"/>
              <a:buNone/>
            </a:pPr>
            <a:endParaRPr lang="en-US" sz="800" b="0" i="0" dirty="0">
              <a:solidFill>
                <a:srgbClr val="212121"/>
              </a:solidFill>
              <a:effectLst/>
              <a:latin typeface="Roboto" panose="02000000000000000000" pitchFamily="2" charset="0"/>
            </a:endParaRPr>
          </a:p>
          <a:p>
            <a:pPr algn="l"/>
            <a:r>
              <a:rPr lang="en-US" sz="800" b="0" i="0" dirty="0">
                <a:solidFill>
                  <a:srgbClr val="212121"/>
                </a:solidFill>
                <a:effectLst/>
                <a:latin typeface="system-ui"/>
              </a:rPr>
              <a:t>Thompson TA, </a:t>
            </a:r>
            <a:r>
              <a:rPr lang="en-US" sz="800" b="0" i="0" dirty="0" err="1">
                <a:solidFill>
                  <a:srgbClr val="212121"/>
                </a:solidFill>
                <a:effectLst/>
                <a:latin typeface="system-ui"/>
              </a:rPr>
              <a:t>Northcraft</a:t>
            </a:r>
            <a:r>
              <a:rPr lang="en-US" sz="800" b="0" i="0" dirty="0">
                <a:solidFill>
                  <a:srgbClr val="212121"/>
                </a:solidFill>
                <a:effectLst/>
                <a:latin typeface="system-ui"/>
              </a:rPr>
              <a:t> D, </a:t>
            </a:r>
            <a:r>
              <a:rPr lang="en-US" sz="800" b="0" i="0" dirty="0" err="1">
                <a:solidFill>
                  <a:srgbClr val="212121"/>
                </a:solidFill>
                <a:effectLst/>
                <a:latin typeface="system-ui"/>
              </a:rPr>
              <a:t>Carrión</a:t>
            </a:r>
            <a:r>
              <a:rPr lang="en-US" sz="800" b="0" i="0" dirty="0">
                <a:solidFill>
                  <a:srgbClr val="212121"/>
                </a:solidFill>
                <a:effectLst/>
                <a:latin typeface="system-ui"/>
              </a:rPr>
              <a:t> F. Addressing Structural Inequities, a Necessary Step Toward Ensuring Equitable Access to Telehealth for Medication Abortion Care During and Post COVID-19. </a:t>
            </a:r>
            <a:r>
              <a:rPr lang="en-US" sz="800" b="0" i="1" dirty="0">
                <a:solidFill>
                  <a:srgbClr val="212121"/>
                </a:solidFill>
                <a:effectLst/>
                <a:latin typeface="system-ui"/>
              </a:rPr>
              <a:t>Front Glob </a:t>
            </a:r>
            <a:r>
              <a:rPr lang="en-US" sz="800" b="0" i="1" dirty="0" err="1">
                <a:solidFill>
                  <a:srgbClr val="212121"/>
                </a:solidFill>
                <a:effectLst/>
                <a:latin typeface="system-ui"/>
              </a:rPr>
              <a:t>Womens</a:t>
            </a:r>
            <a:r>
              <a:rPr lang="en-US" sz="800" b="0" i="1" dirty="0">
                <a:solidFill>
                  <a:srgbClr val="212121"/>
                </a:solidFill>
                <a:effectLst/>
                <a:latin typeface="system-ui"/>
              </a:rPr>
              <a:t> Health</a:t>
            </a:r>
            <a:r>
              <a:rPr lang="en-US" sz="800" b="0" i="0" dirty="0">
                <a:solidFill>
                  <a:srgbClr val="212121"/>
                </a:solidFill>
                <a:effectLst/>
                <a:latin typeface="system-ui"/>
              </a:rPr>
              <a:t>. 2022;3:805767. Published 2022 Mar 17. doi:10.3389/fgwh.2022.805767</a:t>
            </a:r>
          </a:p>
          <a:p>
            <a:pPr algn="l"/>
            <a:br>
              <a:rPr lang="en-US" sz="800" b="0" i="0" dirty="0">
                <a:solidFill>
                  <a:srgbClr val="212121"/>
                </a:solidFill>
                <a:effectLst/>
                <a:latin typeface="system-ui"/>
              </a:rPr>
            </a:br>
            <a:endParaRPr lang="en-US" sz="800" b="0" i="0" dirty="0">
              <a:solidFill>
                <a:srgbClr val="212121"/>
              </a:solidFill>
              <a:effectLst/>
              <a:latin typeface="system-ui"/>
            </a:endParaRPr>
          </a:p>
          <a:p>
            <a:pPr marL="0" marR="0" lvl="0" indent="0" algn="l" rtl="0">
              <a:lnSpc>
                <a:spcPct val="100000"/>
              </a:lnSpc>
              <a:spcBef>
                <a:spcPts val="0"/>
              </a:spcBef>
              <a:spcAft>
                <a:spcPts val="0"/>
              </a:spcAft>
              <a:buClr>
                <a:srgbClr val="000000"/>
              </a:buClr>
              <a:buSzPts val="2400"/>
              <a:buFont typeface="Calibri"/>
              <a:buNone/>
            </a:pPr>
            <a:endParaRPr lang="en-US" sz="800" b="0" i="0" dirty="0">
              <a:solidFill>
                <a:srgbClr val="212121"/>
              </a:solidFill>
              <a:effectLst/>
              <a:latin typeface="Roboto" panose="02000000000000000000" pitchFamily="2" charset="0"/>
            </a:endParaRPr>
          </a:p>
          <a:p>
            <a:pPr algn="l"/>
            <a:br>
              <a:rPr lang="en-US" sz="800" b="0" i="0" dirty="0">
                <a:solidFill>
                  <a:srgbClr val="212121"/>
                </a:solidFill>
                <a:effectLst/>
                <a:latin typeface="Roboto" panose="02000000000000000000" pitchFamily="2" charset="0"/>
              </a:rPr>
            </a:br>
            <a:endParaRPr lang="en-US" sz="800" b="0" i="0" dirty="0">
              <a:solidFill>
                <a:srgbClr val="212121"/>
              </a:solidFill>
              <a:effectLst/>
              <a:latin typeface="Roboto" panose="02000000000000000000" pitchFamily="2" charset="0"/>
            </a:endParaRPr>
          </a:p>
          <a:p>
            <a:pPr algn="l"/>
            <a:endParaRPr lang="en-US" sz="1000" b="0" i="0" dirty="0">
              <a:solidFill>
                <a:srgbClr val="212121"/>
              </a:solidFill>
              <a:effectLst/>
              <a:latin typeface="Roboto" panose="02000000000000000000" pitchFamily="2" charset="0"/>
            </a:endParaRPr>
          </a:p>
          <a:p>
            <a:pPr marL="0" marR="0" lvl="0" indent="0" algn="l" rtl="0">
              <a:lnSpc>
                <a:spcPct val="100000"/>
              </a:lnSpc>
              <a:spcBef>
                <a:spcPts val="0"/>
              </a:spcBef>
              <a:spcAft>
                <a:spcPts val="0"/>
              </a:spcAft>
              <a:buClr>
                <a:srgbClr val="000000"/>
              </a:buClr>
              <a:buSzPts val="2400"/>
              <a:buFont typeface="Calibri"/>
              <a:buNone/>
            </a:pPr>
            <a:endParaRPr lang="en-US" sz="1100" dirty="0"/>
          </a:p>
          <a:p>
            <a:pPr marL="457200" marR="0" lvl="0" indent="-228600" algn="l" rtl="0">
              <a:lnSpc>
                <a:spcPct val="100000"/>
              </a:lnSpc>
              <a:spcBef>
                <a:spcPts val="0"/>
              </a:spcBef>
              <a:spcAft>
                <a:spcPts val="0"/>
              </a:spcAft>
              <a:buSzPts val="1400"/>
              <a:buNone/>
            </a:pPr>
            <a:endParaRPr sz="1100" dirty="0"/>
          </a:p>
        </p:txBody>
      </p:sp>
      <p:sp>
        <p:nvSpPr>
          <p:cNvPr id="247" name="Google Shape;24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t>Medication abortion with mifepristone and misoprostol has been available in the US since 2000 since it was approved by the FDA. It currently makes up about just over half of all facility-based abortions in the US (53%). </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r>
              <a:rPr lang="en-US" sz="1100" dirty="0"/>
              <a:t>The FDA approves mifepristone for us up to 70 days from LMP, but studies demonstrate that it can be used safely and effectively for up to 77 days from LMP. </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r>
              <a:rPr lang="en-US" sz="1100" dirty="0"/>
              <a:t>Administration (Buccal):</a:t>
            </a:r>
            <a:endParaRPr sz="1100" dirty="0"/>
          </a:p>
          <a:p>
            <a:pPr marL="342900" lvl="0" indent="-323850" algn="l" rtl="0">
              <a:lnSpc>
                <a:spcPct val="100000"/>
              </a:lnSpc>
              <a:spcBef>
                <a:spcPts val="0"/>
              </a:spcBef>
              <a:spcAft>
                <a:spcPts val="0"/>
              </a:spcAft>
              <a:buSzPts val="1100"/>
              <a:buFont typeface="Arial"/>
              <a:buChar char="•"/>
            </a:pPr>
            <a:r>
              <a:rPr lang="en-US" sz="1100" dirty="0"/>
              <a:t>Mifepristone 200 mg orally </a:t>
            </a:r>
            <a:endParaRPr sz="1100" dirty="0"/>
          </a:p>
          <a:p>
            <a:pPr marL="342900" lvl="0" indent="-323850" algn="l" rtl="0">
              <a:lnSpc>
                <a:spcPct val="100000"/>
              </a:lnSpc>
              <a:spcBef>
                <a:spcPts val="0"/>
              </a:spcBef>
              <a:spcAft>
                <a:spcPts val="0"/>
              </a:spcAft>
              <a:buSzPts val="1100"/>
              <a:buFont typeface="Arial"/>
              <a:buChar char="•"/>
            </a:pPr>
            <a:r>
              <a:rPr lang="en-US" sz="1100" dirty="0"/>
              <a:t>Misoprostol 800 mcg buccally (4 tablets)</a:t>
            </a:r>
            <a:endParaRPr sz="1100" dirty="0"/>
          </a:p>
          <a:p>
            <a:pPr marL="342900" lvl="0" indent="-323850" algn="l" rtl="0">
              <a:lnSpc>
                <a:spcPct val="100000"/>
              </a:lnSpc>
              <a:spcBef>
                <a:spcPts val="0"/>
              </a:spcBef>
              <a:spcAft>
                <a:spcPts val="0"/>
              </a:spcAft>
              <a:buSzPts val="1100"/>
              <a:buFont typeface="Arial"/>
              <a:buChar char="•"/>
            </a:pPr>
            <a:r>
              <a:rPr lang="en-US" sz="1100" dirty="0"/>
              <a:t>Take misoprostol 24-48 hours after mifepristone</a:t>
            </a:r>
            <a:endParaRPr sz="1100" dirty="0"/>
          </a:p>
          <a:p>
            <a:pPr marL="342900" lvl="0" indent="-323850" algn="l" rtl="0">
              <a:lnSpc>
                <a:spcPct val="100000"/>
              </a:lnSpc>
              <a:spcBef>
                <a:spcPts val="0"/>
              </a:spcBef>
              <a:spcAft>
                <a:spcPts val="0"/>
              </a:spcAft>
              <a:buSzPts val="1100"/>
              <a:buFont typeface="Arial"/>
              <a:buChar char="•"/>
            </a:pPr>
            <a:r>
              <a:rPr lang="en-US" sz="1100" dirty="0"/>
              <a:t>Both </a:t>
            </a:r>
            <a:r>
              <a:rPr lang="en-US" sz="1100" dirty="0" err="1"/>
              <a:t>mife</a:t>
            </a:r>
            <a:r>
              <a:rPr lang="en-US" sz="1100" dirty="0"/>
              <a:t> and miso can be taken at home</a:t>
            </a:r>
            <a:endParaRPr sz="1100" dirty="0"/>
          </a:p>
          <a:p>
            <a:pPr marL="342900" lvl="0" indent="-323850" algn="l" rtl="0">
              <a:lnSpc>
                <a:spcPct val="100000"/>
              </a:lnSpc>
              <a:spcBef>
                <a:spcPts val="0"/>
              </a:spcBef>
              <a:spcAft>
                <a:spcPts val="0"/>
              </a:spcAft>
              <a:buSzPts val="1100"/>
              <a:buFont typeface="Arial"/>
              <a:buChar char="•"/>
            </a:pPr>
            <a:r>
              <a:rPr lang="en-US" sz="1100" dirty="0"/>
              <a:t>Follow up optional 7-14 days after </a:t>
            </a:r>
            <a:r>
              <a:rPr lang="en-US" sz="1100" dirty="0" err="1"/>
              <a:t>mife</a:t>
            </a:r>
            <a:r>
              <a:rPr lang="en-US" sz="1100" dirty="0"/>
              <a:t>, but not required</a:t>
            </a:r>
            <a:endParaRPr sz="1100" dirty="0"/>
          </a:p>
          <a:p>
            <a:pPr marL="342900" lvl="0" indent="-254000" algn="l" rtl="0">
              <a:lnSpc>
                <a:spcPct val="100000"/>
              </a:lnSpc>
              <a:spcBef>
                <a:spcPts val="0"/>
              </a:spcBef>
              <a:spcAft>
                <a:spcPts val="0"/>
              </a:spcAft>
              <a:buSzPts val="1400"/>
              <a:buFont typeface="Arial"/>
              <a:buNone/>
            </a:pPr>
            <a:endParaRPr sz="1100" dirty="0"/>
          </a:p>
          <a:p>
            <a:pPr marL="0" lvl="0" indent="0" algn="l" rtl="0">
              <a:lnSpc>
                <a:spcPct val="100000"/>
              </a:lnSpc>
              <a:spcBef>
                <a:spcPts val="0"/>
              </a:spcBef>
              <a:spcAft>
                <a:spcPts val="0"/>
              </a:spcAft>
              <a:buSzPts val="1400"/>
              <a:buFont typeface="Arial"/>
              <a:buNone/>
            </a:pPr>
            <a:r>
              <a:rPr lang="en-US" sz="1100" dirty="0"/>
              <a:t>Administration (Vaginal):</a:t>
            </a:r>
            <a:endParaRPr sz="1100" dirty="0"/>
          </a:p>
          <a:p>
            <a:pPr marL="342900" lvl="0" indent="-323850" algn="l" rtl="0">
              <a:lnSpc>
                <a:spcPct val="100000"/>
              </a:lnSpc>
              <a:spcBef>
                <a:spcPts val="0"/>
              </a:spcBef>
              <a:spcAft>
                <a:spcPts val="0"/>
              </a:spcAft>
              <a:buSzPts val="1100"/>
              <a:buFont typeface="Arial"/>
              <a:buChar char="•"/>
            </a:pPr>
            <a:r>
              <a:rPr lang="en-US" sz="1100" dirty="0"/>
              <a:t>Mifepristone 200 mg orally </a:t>
            </a:r>
            <a:endParaRPr sz="1100" dirty="0"/>
          </a:p>
          <a:p>
            <a:pPr marL="342900" lvl="0" indent="-323850" algn="l" rtl="0">
              <a:lnSpc>
                <a:spcPct val="100000"/>
              </a:lnSpc>
              <a:spcBef>
                <a:spcPts val="0"/>
              </a:spcBef>
              <a:spcAft>
                <a:spcPts val="0"/>
              </a:spcAft>
              <a:buSzPts val="1100"/>
              <a:buFont typeface="Arial"/>
              <a:buChar char="•"/>
            </a:pPr>
            <a:r>
              <a:rPr lang="en-US" sz="1100" dirty="0"/>
              <a:t>Misoprostol 800 mcg vaginally (4 tablets)</a:t>
            </a:r>
            <a:endParaRPr sz="1100" dirty="0"/>
          </a:p>
          <a:p>
            <a:pPr marL="342900" lvl="0" indent="-323850" algn="l" rtl="0">
              <a:lnSpc>
                <a:spcPct val="100000"/>
              </a:lnSpc>
              <a:spcBef>
                <a:spcPts val="0"/>
              </a:spcBef>
              <a:spcAft>
                <a:spcPts val="0"/>
              </a:spcAft>
              <a:buSzPts val="1100"/>
              <a:buFont typeface="Arial"/>
              <a:buChar char="•"/>
            </a:pPr>
            <a:r>
              <a:rPr lang="en-US" sz="1100" dirty="0"/>
              <a:t>Take misoprostol 6-72 hours after mifepristone</a:t>
            </a:r>
            <a:endParaRPr sz="1100" dirty="0"/>
          </a:p>
          <a:p>
            <a:pPr marL="342900" lvl="0" indent="-323850" algn="l" rtl="0">
              <a:lnSpc>
                <a:spcPct val="100000"/>
              </a:lnSpc>
              <a:spcBef>
                <a:spcPts val="0"/>
              </a:spcBef>
              <a:spcAft>
                <a:spcPts val="0"/>
              </a:spcAft>
              <a:buSzPts val="1100"/>
              <a:buFont typeface="Arial"/>
              <a:buChar char="•"/>
            </a:pPr>
            <a:r>
              <a:rPr lang="en-US" sz="1100" dirty="0"/>
              <a:t>Both </a:t>
            </a:r>
            <a:r>
              <a:rPr lang="en-US" sz="1100" dirty="0" err="1"/>
              <a:t>mife</a:t>
            </a:r>
            <a:r>
              <a:rPr lang="en-US" sz="1100" dirty="0"/>
              <a:t> and miso can be taken at home</a:t>
            </a:r>
            <a:endParaRPr sz="1100" dirty="0"/>
          </a:p>
          <a:p>
            <a:pPr marL="342900" lvl="0" indent="-323850" algn="l" rtl="0">
              <a:lnSpc>
                <a:spcPct val="100000"/>
              </a:lnSpc>
              <a:spcBef>
                <a:spcPts val="0"/>
              </a:spcBef>
              <a:spcAft>
                <a:spcPts val="0"/>
              </a:spcAft>
              <a:buSzPts val="1100"/>
              <a:buFont typeface="Arial"/>
              <a:buChar char="•"/>
            </a:pPr>
            <a:r>
              <a:rPr lang="en-US" sz="1100" dirty="0"/>
              <a:t>Follow up optional 7-14 days after </a:t>
            </a:r>
            <a:r>
              <a:rPr lang="en-US" sz="1100" dirty="0" err="1"/>
              <a:t>mife</a:t>
            </a:r>
            <a:r>
              <a:rPr lang="en-US" sz="1100" dirty="0"/>
              <a:t>, but not required</a:t>
            </a:r>
            <a:endParaRPr sz="1100" dirty="0"/>
          </a:p>
          <a:p>
            <a:pPr marL="342900" lvl="0" indent="-254000" algn="l" rtl="0">
              <a:lnSpc>
                <a:spcPct val="100000"/>
              </a:lnSpc>
              <a:spcBef>
                <a:spcPts val="0"/>
              </a:spcBef>
              <a:spcAft>
                <a:spcPts val="0"/>
              </a:spcAft>
              <a:buSzPts val="1400"/>
              <a:buFont typeface="Arial"/>
              <a:buNone/>
            </a:pP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r>
              <a:rPr lang="en-US" sz="1100" dirty="0"/>
              <a:t>Sources:</a:t>
            </a:r>
            <a:endParaRPr sz="1100" dirty="0"/>
          </a:p>
          <a:p>
            <a:pPr marL="0" lvl="0" indent="0" algn="l" rtl="0">
              <a:lnSpc>
                <a:spcPct val="100000"/>
              </a:lnSpc>
              <a:spcBef>
                <a:spcPts val="0"/>
              </a:spcBef>
              <a:spcAft>
                <a:spcPts val="0"/>
              </a:spcAft>
              <a:buSzPts val="1400"/>
              <a:buNone/>
            </a:pPr>
            <a:r>
              <a:rPr lang="en-US" sz="1100" dirty="0"/>
              <a:t>https://</a:t>
            </a:r>
            <a:r>
              <a:rPr lang="en-US" sz="1100" dirty="0" err="1"/>
              <a:t>www.guttmacher.org</a:t>
            </a:r>
            <a:r>
              <a:rPr lang="en-US" sz="1100" dirty="0"/>
              <a:t>/article/2022/11/abortion-incidence-and-service-availability-united-states-2020</a:t>
            </a:r>
          </a:p>
          <a:p>
            <a:pPr marL="0" lvl="0" indent="0" algn="l" rtl="0">
              <a:lnSpc>
                <a:spcPct val="100000"/>
              </a:lnSpc>
              <a:spcBef>
                <a:spcPts val="0"/>
              </a:spcBef>
              <a:spcAft>
                <a:spcPts val="0"/>
              </a:spcAft>
              <a:buSzPts val="1400"/>
              <a:buNone/>
            </a:pPr>
            <a:r>
              <a:rPr lang="en-US" sz="1100" dirty="0"/>
              <a:t>https://</a:t>
            </a:r>
            <a:r>
              <a:rPr lang="en-US" sz="1100" dirty="0" err="1"/>
              <a:t>www.reproductiveaccess.org</a:t>
            </a:r>
            <a:r>
              <a:rPr lang="en-US" sz="1100" dirty="0"/>
              <a:t>/wp-content/uploads/2014/12/</a:t>
            </a:r>
            <a:r>
              <a:rPr lang="en-US" sz="1100" dirty="0" err="1"/>
              <a:t>mifepristone_protocol.pdf</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2400"/>
              <a:buFont typeface="Arial"/>
              <a:buNone/>
            </a:pPr>
            <a:r>
              <a:rPr lang="en-US" sz="1100" dirty="0">
                <a:latin typeface="Tw Cen MT" panose="020B0602020104020603" pitchFamily="34" charset="77"/>
                <a:ea typeface="Arial"/>
                <a:cs typeface="Arial"/>
                <a:sym typeface="Arial"/>
              </a:rPr>
              <a:t>Mifepristone is regulated by the FDA under a program called the Risk Evaluation and Mitigation Strategy (REMS). It states that mifepristone must follow certain Elements to Assure Safe Use: </a:t>
            </a:r>
            <a:endParaRPr lang="en-US" sz="1100" dirty="0"/>
          </a:p>
          <a:p>
            <a:pPr marL="457200" lvl="0" indent="-228600" algn="l" rtl="0">
              <a:lnSpc>
                <a:spcPct val="115000"/>
              </a:lnSpc>
              <a:spcBef>
                <a:spcPts val="0"/>
              </a:spcBef>
              <a:spcAft>
                <a:spcPts val="0"/>
              </a:spcAft>
              <a:buClr>
                <a:schemeClr val="dk1"/>
              </a:buClr>
              <a:buSzPts val="2400"/>
              <a:buFont typeface="Arial"/>
              <a:buNone/>
            </a:pPr>
            <a:r>
              <a:rPr lang="en-US" sz="1100" dirty="0">
                <a:latin typeface="Tw Cen MT" panose="020B0602020104020603" pitchFamily="34" charset="77"/>
                <a:ea typeface="Arial"/>
                <a:cs typeface="Arial"/>
                <a:sym typeface="Arial"/>
              </a:rPr>
              <a:t>- Prescribers must be certified, which involves completing a form attesting that they can accurately date pregnancies, diagnose ectopic pregnancies, and provide care or refer for incomplete abortion, bleeding, or other potential complications. Signing this prescriber form does not make clinician’s information public – this just goes to manufacturer, </a:t>
            </a:r>
            <a:r>
              <a:rPr lang="en-US" sz="1100" dirty="0" err="1">
                <a:latin typeface="Tw Cen MT" panose="020B0602020104020603" pitchFamily="34" charset="77"/>
                <a:ea typeface="Arial"/>
                <a:cs typeface="Arial"/>
                <a:sym typeface="Arial"/>
              </a:rPr>
              <a:t>Danco</a:t>
            </a:r>
            <a:r>
              <a:rPr lang="en-US" sz="1100" dirty="0">
                <a:latin typeface="Tw Cen MT" panose="020B0602020104020603" pitchFamily="34" charset="77"/>
                <a:ea typeface="Arial"/>
                <a:cs typeface="Arial"/>
                <a:sym typeface="Arial"/>
              </a:rPr>
              <a:t> or </a:t>
            </a:r>
            <a:r>
              <a:rPr lang="en-US" sz="1100" dirty="0" err="1">
                <a:latin typeface="Tw Cen MT" panose="020B0602020104020603" pitchFamily="34" charset="77"/>
                <a:ea typeface="Arial"/>
                <a:cs typeface="Arial"/>
                <a:sym typeface="Arial"/>
              </a:rPr>
              <a:t>GenBioPro</a:t>
            </a:r>
            <a:endParaRPr lang="en-US" sz="1100" dirty="0">
              <a:latin typeface="Tw Cen MT" panose="020B0602020104020603" pitchFamily="34" charset="77"/>
              <a:ea typeface="Arial"/>
              <a:cs typeface="Arial"/>
              <a:sym typeface="Arial"/>
            </a:endParaRPr>
          </a:p>
          <a:p>
            <a:pPr marL="571500" lvl="0" indent="-260350" algn="l" rtl="0">
              <a:lnSpc>
                <a:spcPct val="115000"/>
              </a:lnSpc>
              <a:spcBef>
                <a:spcPts val="0"/>
              </a:spcBef>
              <a:spcAft>
                <a:spcPts val="0"/>
              </a:spcAft>
              <a:buClr>
                <a:schemeClr val="dk1"/>
              </a:buClr>
              <a:buSzPts val="1100"/>
              <a:buFont typeface="Arial"/>
              <a:buChar char="-"/>
            </a:pPr>
            <a:r>
              <a:rPr lang="en-US" sz="1100" dirty="0">
                <a:latin typeface="Tw Cen MT" panose="020B0602020104020603" pitchFamily="34" charset="77"/>
                <a:ea typeface="Arial"/>
                <a:cs typeface="Arial"/>
                <a:sym typeface="Arial"/>
              </a:rPr>
              <a:t>Patients must sign a patient agreement form, which is basically an FDA consent form. This has been updated since 2016 and is more streamlined. It no longer includes gestational age limits. </a:t>
            </a:r>
            <a:endParaRPr lang="en-US" sz="1100" dirty="0"/>
          </a:p>
          <a:p>
            <a:pPr marL="571500" lvl="0" indent="-260350" algn="l" rtl="0">
              <a:lnSpc>
                <a:spcPct val="115000"/>
              </a:lnSpc>
              <a:spcBef>
                <a:spcPts val="0"/>
              </a:spcBef>
              <a:spcAft>
                <a:spcPts val="0"/>
              </a:spcAft>
              <a:buClr>
                <a:schemeClr val="dk1"/>
              </a:buClr>
              <a:buSzPts val="1100"/>
              <a:buFont typeface="Arial"/>
              <a:buChar char="-"/>
            </a:pPr>
            <a:r>
              <a:rPr lang="en-US" sz="1100" dirty="0">
                <a:latin typeface="Tw Cen MT" panose="020B0602020104020603" pitchFamily="34" charset="77"/>
                <a:ea typeface="Arial"/>
                <a:cs typeface="Arial"/>
                <a:sym typeface="Arial"/>
              </a:rPr>
              <a:t>In 2021 the FDA removed the in person dispensing requirement for mifepristone, allowing mail-order and brick-and-mortar pharmacies to dispense mifepristone. In January 2023, the FDA finalized and published the rules and process for this pharmacy certification process. </a:t>
            </a:r>
          </a:p>
          <a:p>
            <a:pPr marL="571500" lvl="0" indent="-260350" algn="l" rtl="0">
              <a:lnSpc>
                <a:spcPct val="115000"/>
              </a:lnSpc>
              <a:spcBef>
                <a:spcPts val="0"/>
              </a:spcBef>
              <a:spcAft>
                <a:spcPts val="0"/>
              </a:spcAft>
              <a:buClr>
                <a:schemeClr val="dk1"/>
              </a:buClr>
              <a:buSzPts val="1100"/>
              <a:buFont typeface="Arial"/>
              <a:buChar char="-"/>
            </a:pPr>
            <a:r>
              <a:rPr lang="en-US" sz="1100" dirty="0">
                <a:latin typeface="Tw Cen MT" panose="020B0602020104020603" pitchFamily="34" charset="77"/>
                <a:ea typeface="Arial"/>
                <a:cs typeface="Arial"/>
                <a:sym typeface="Arial"/>
              </a:rPr>
              <a:t>Several mail order pharmacies are already certified – like Honeybee Health and the American Mail Order Pharmacy. </a:t>
            </a:r>
          </a:p>
          <a:p>
            <a:pPr marL="571500" lvl="0" indent="-260350" algn="l" rtl="0">
              <a:lnSpc>
                <a:spcPct val="115000"/>
              </a:lnSpc>
              <a:spcBef>
                <a:spcPts val="0"/>
              </a:spcBef>
              <a:spcAft>
                <a:spcPts val="0"/>
              </a:spcAft>
              <a:buClr>
                <a:schemeClr val="dk1"/>
              </a:buClr>
              <a:buSzPts val="1100"/>
              <a:buFont typeface="Arial"/>
              <a:buChar char="-"/>
            </a:pPr>
            <a:r>
              <a:rPr lang="en-US" sz="1100" dirty="0">
                <a:latin typeface="Tw Cen MT" panose="020B0602020104020603" pitchFamily="34" charset="77"/>
                <a:ea typeface="Arial"/>
                <a:cs typeface="Arial"/>
                <a:sym typeface="Arial"/>
              </a:rPr>
              <a:t>CVS and Walgreens have indicated interest in becoming certified prescribers. </a:t>
            </a:r>
          </a:p>
          <a:p>
            <a:pPr marL="457200" lvl="0" indent="-228600" algn="l" rtl="0">
              <a:lnSpc>
                <a:spcPct val="115000"/>
              </a:lnSpc>
              <a:spcBef>
                <a:spcPts val="0"/>
              </a:spcBef>
              <a:spcAft>
                <a:spcPts val="0"/>
              </a:spcAft>
              <a:buClr>
                <a:schemeClr val="dk1"/>
              </a:buClr>
              <a:buSzPts val="2400"/>
              <a:buFont typeface="Arial"/>
              <a:buNone/>
            </a:pPr>
            <a:endParaRPr lang="en-US" sz="1100" dirty="0">
              <a:latin typeface="Tw Cen MT" panose="020B0602020104020603" pitchFamily="34" charset="77"/>
              <a:ea typeface="Arial"/>
              <a:cs typeface="Arial"/>
              <a:sym typeface="Arial"/>
            </a:endParaRPr>
          </a:p>
          <a:p>
            <a:pPr marL="457200" lvl="0" indent="-228600" algn="l" rtl="0">
              <a:lnSpc>
                <a:spcPct val="115000"/>
              </a:lnSpc>
              <a:spcBef>
                <a:spcPts val="0"/>
              </a:spcBef>
              <a:spcAft>
                <a:spcPts val="0"/>
              </a:spcAft>
              <a:buClr>
                <a:schemeClr val="dk1"/>
              </a:buClr>
              <a:buSzPts val="2400"/>
              <a:buFont typeface="Arial"/>
              <a:buNone/>
            </a:pPr>
            <a:endParaRPr lang="en-US" sz="1100" dirty="0">
              <a:latin typeface="Tw Cen MT" panose="020B0602020104020603" pitchFamily="34" charset="77"/>
              <a:ea typeface="Arial"/>
              <a:cs typeface="Arial"/>
              <a:sym typeface="Arial"/>
            </a:endParaRPr>
          </a:p>
          <a:p>
            <a:pPr marL="457200" lvl="0" indent="-228600" algn="l" rtl="0">
              <a:lnSpc>
                <a:spcPct val="115000"/>
              </a:lnSpc>
              <a:spcBef>
                <a:spcPts val="0"/>
              </a:spcBef>
              <a:spcAft>
                <a:spcPts val="0"/>
              </a:spcAft>
              <a:buClr>
                <a:schemeClr val="dk1"/>
              </a:buClr>
              <a:buSzPts val="2400"/>
              <a:buFont typeface="Arial"/>
              <a:buNone/>
            </a:pPr>
            <a:r>
              <a:rPr lang="en-US" sz="1100" dirty="0">
                <a:latin typeface="Tw Cen MT" panose="020B0602020104020603" pitchFamily="34" charset="77"/>
                <a:ea typeface="Arial"/>
                <a:cs typeface="Arial"/>
                <a:sym typeface="Arial"/>
              </a:rPr>
              <a:t>Source: </a:t>
            </a:r>
          </a:p>
          <a:p>
            <a:pPr marL="457200" lvl="0" indent="-228600" algn="l" rtl="0">
              <a:lnSpc>
                <a:spcPct val="115000"/>
              </a:lnSpc>
              <a:spcBef>
                <a:spcPts val="0"/>
              </a:spcBef>
              <a:spcAft>
                <a:spcPts val="0"/>
              </a:spcAft>
              <a:buClr>
                <a:schemeClr val="dk1"/>
              </a:buClr>
              <a:buSzPts val="2400"/>
              <a:buFont typeface="Arial"/>
              <a:buNone/>
            </a:pPr>
            <a:r>
              <a:rPr lang="en-US" sz="1100" dirty="0">
                <a:latin typeface="Tw Cen MT" panose="020B0602020104020603" pitchFamily="34" charset="77"/>
                <a:ea typeface="Arial"/>
                <a:cs typeface="Arial"/>
                <a:sym typeface="Arial"/>
              </a:rPr>
              <a:t>https://</a:t>
            </a:r>
            <a:r>
              <a:rPr lang="en-US" sz="1100" dirty="0" err="1">
                <a:latin typeface="Tw Cen MT" panose="020B0602020104020603" pitchFamily="34" charset="77"/>
                <a:ea typeface="Arial"/>
                <a:cs typeface="Arial"/>
                <a:sym typeface="Arial"/>
              </a:rPr>
              <a:t>www.fda.gov</a:t>
            </a:r>
            <a:r>
              <a:rPr lang="en-US" sz="1100" dirty="0">
                <a:latin typeface="Tw Cen MT" panose="020B0602020104020603" pitchFamily="34" charset="77"/>
                <a:ea typeface="Arial"/>
                <a:cs typeface="Arial"/>
                <a:sym typeface="Arial"/>
              </a:rPr>
              <a:t>/drugs/</a:t>
            </a:r>
            <a:r>
              <a:rPr lang="en-US" sz="1100" dirty="0" err="1">
                <a:latin typeface="Tw Cen MT" panose="020B0602020104020603" pitchFamily="34" charset="77"/>
                <a:ea typeface="Arial"/>
                <a:cs typeface="Arial"/>
                <a:sym typeface="Arial"/>
              </a:rPr>
              <a:t>postmarket</a:t>
            </a:r>
            <a:r>
              <a:rPr lang="en-US" sz="1100" dirty="0">
                <a:latin typeface="Tw Cen MT" panose="020B0602020104020603" pitchFamily="34" charset="77"/>
                <a:ea typeface="Arial"/>
                <a:cs typeface="Arial"/>
                <a:sym typeface="Arial"/>
              </a:rPr>
              <a:t>-drug-safety-information-patients-and-providers/</a:t>
            </a:r>
            <a:r>
              <a:rPr lang="en-US" sz="1100" dirty="0" err="1">
                <a:latin typeface="Tw Cen MT" panose="020B0602020104020603" pitchFamily="34" charset="77"/>
                <a:ea typeface="Arial"/>
                <a:cs typeface="Arial"/>
                <a:sym typeface="Arial"/>
              </a:rPr>
              <a:t>mifeprex</a:t>
            </a:r>
            <a:r>
              <a:rPr lang="en-US" sz="1100" dirty="0">
                <a:latin typeface="Tw Cen MT" panose="020B0602020104020603" pitchFamily="34" charset="77"/>
                <a:ea typeface="Arial"/>
                <a:cs typeface="Arial"/>
                <a:sym typeface="Arial"/>
              </a:rPr>
              <a:t>-mifepristone-information </a:t>
            </a:r>
          </a:p>
          <a:p>
            <a:pPr marL="457200" lvl="0" indent="-228600" algn="l" rtl="0">
              <a:lnSpc>
                <a:spcPct val="115000"/>
              </a:lnSpc>
              <a:spcBef>
                <a:spcPts val="0"/>
              </a:spcBef>
              <a:spcAft>
                <a:spcPts val="0"/>
              </a:spcAft>
              <a:buClr>
                <a:schemeClr val="dk1"/>
              </a:buClr>
              <a:buSzPts val="2400"/>
              <a:buFont typeface="Arial"/>
              <a:buNone/>
            </a:pPr>
            <a:r>
              <a:rPr lang="en-US" sz="1100" dirty="0"/>
              <a:t>https://</a:t>
            </a:r>
            <a:r>
              <a:rPr lang="en-US" sz="1100" dirty="0" err="1"/>
              <a:t>honeybeehealth.com</a:t>
            </a:r>
            <a:r>
              <a:rPr lang="en-US" sz="1100" dirty="0"/>
              <a:t>/conditions/medication-abortion</a:t>
            </a:r>
            <a:endParaRPr lang="en-US" sz="1100" dirty="0">
              <a:latin typeface="Tw Cen MT" panose="020B0602020104020603" pitchFamily="34" charset="77"/>
              <a:cs typeface="Arial"/>
              <a:sym typeface="Arial"/>
            </a:endParaRPr>
          </a:p>
          <a:p>
            <a:pPr marL="457200" lvl="0" indent="-228600" algn="l" rtl="0">
              <a:lnSpc>
                <a:spcPct val="115000"/>
              </a:lnSpc>
              <a:spcBef>
                <a:spcPts val="0"/>
              </a:spcBef>
              <a:spcAft>
                <a:spcPts val="0"/>
              </a:spcAft>
              <a:buClr>
                <a:schemeClr val="dk1"/>
              </a:buClr>
              <a:buSzPts val="2400"/>
              <a:buFont typeface="Arial"/>
              <a:buNone/>
            </a:pPr>
            <a:r>
              <a:rPr lang="en-US" sz="1100" dirty="0"/>
              <a:t>https://</a:t>
            </a:r>
            <a:r>
              <a:rPr lang="en-US" sz="1100" dirty="0" err="1"/>
              <a:t>amoprx.com</a:t>
            </a:r>
            <a:r>
              <a:rPr lang="en-US" sz="1100" dirty="0"/>
              <a:t>/</a:t>
            </a:r>
            <a:endParaRPr lang="en-US" sz="1100" dirty="0">
              <a:latin typeface="Tw Cen MT" panose="020B0602020104020603" pitchFamily="34" charset="77"/>
              <a:cs typeface="Arial"/>
              <a:sym typeface="Arial"/>
            </a:endParaRPr>
          </a:p>
          <a:p>
            <a:pPr marL="457200" lvl="0" indent="-228600" algn="l" rtl="0">
              <a:lnSpc>
                <a:spcPct val="115000"/>
              </a:lnSpc>
              <a:spcBef>
                <a:spcPts val="0"/>
              </a:spcBef>
              <a:spcAft>
                <a:spcPts val="0"/>
              </a:spcAft>
              <a:buClr>
                <a:schemeClr val="dk1"/>
              </a:buClr>
              <a:buSzPts val="2400"/>
              <a:buFont typeface="Arial"/>
              <a:buNone/>
            </a:pPr>
            <a:endParaRPr lang="en-US" sz="1100" dirty="0"/>
          </a:p>
          <a:p>
            <a:pPr marL="457200" lvl="0" indent="-228600" algn="l" rtl="0">
              <a:lnSpc>
                <a:spcPct val="115000"/>
              </a:lnSpc>
              <a:spcBef>
                <a:spcPts val="0"/>
              </a:spcBef>
              <a:spcAft>
                <a:spcPts val="0"/>
              </a:spcAft>
              <a:buClr>
                <a:schemeClr val="dk1"/>
              </a:buClr>
              <a:buSzPts val="2400"/>
              <a:buFont typeface="Arial"/>
              <a:buNone/>
            </a:pPr>
            <a:endParaRPr lang="en-US" sz="1100" dirty="0">
              <a:latin typeface="Tw Cen MT" panose="020B0602020104020603" pitchFamily="34" charset="77"/>
              <a:ea typeface="Arial"/>
              <a:cs typeface="Arial"/>
              <a:sym typeface="Arial"/>
            </a:endParaRPr>
          </a:p>
          <a:p>
            <a:pPr marL="457200" lvl="0" indent="-228600" algn="l" rtl="0">
              <a:lnSpc>
                <a:spcPct val="115000"/>
              </a:lnSpc>
              <a:spcBef>
                <a:spcPts val="0"/>
              </a:spcBef>
              <a:spcAft>
                <a:spcPts val="0"/>
              </a:spcAft>
              <a:buClr>
                <a:schemeClr val="dk1"/>
              </a:buClr>
              <a:buSzPts val="2400"/>
              <a:buFont typeface="Arial"/>
              <a:buNone/>
            </a:pPr>
            <a:endParaRPr lang="en-US" sz="1100" dirty="0"/>
          </a:p>
        </p:txBody>
      </p:sp>
      <p:sp>
        <p:nvSpPr>
          <p:cNvPr id="265" name="Google Shape;26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Clinicians have been providing telehealth medication abortion and using protocols that involve fewer tests for some time, but the COVID-19 pandemic and efforts to minimize risks to patients have enabled the implementation of a routine protocol that minimizes tests before a medication abortion. For a telehealth visit with medication abortion counseling, make sure you incorporate the following:</a:t>
            </a: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Make sure the patient’s LMP is under 11 weeks. Rather than determining LMP by ultrasound all the time, we can ask our patients: when did pregnancy symptoms start, do you remember what month you were in when you had your last period, etc. Studies have shown that LMP is a reliable way to measure gestational age and that people who have periods largely know when their last period was.</a:t>
            </a: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highlight>
                  <a:srgbClr val="FFFF00"/>
                </a:highlight>
              </a:rPr>
              <a:t>Fundamentals of pregnancy dating: sure LMP (normal period, history of regular periods, not recently been on contraception that may be messing with their periods); no risk factors for ectopic pregnancy; no history of pelvic infection, sharp pelvic pain - can forgo US</a:t>
            </a:r>
            <a:endParaRPr sz="1300" dirty="0">
              <a:solidFill>
                <a:schemeClr val="dk1"/>
              </a:solidFill>
              <a:highlight>
                <a:srgbClr val="FFFF00"/>
              </a:highlight>
            </a:endParaRPr>
          </a:p>
          <a:p>
            <a:pPr marL="0" marR="0" lvl="0" indent="0" algn="l" rtl="0">
              <a:lnSpc>
                <a:spcPct val="100000"/>
              </a:lnSpc>
              <a:spcBef>
                <a:spcPts val="0"/>
              </a:spcBef>
              <a:spcAft>
                <a:spcPts val="0"/>
              </a:spcAft>
              <a:buClr>
                <a:srgbClr val="000000"/>
              </a:buClr>
              <a:buSzPts val="1400"/>
              <a:buFont typeface="Arial"/>
              <a:buNone/>
            </a:pPr>
            <a:endParaRPr sz="1300" dirty="0">
              <a:solidFill>
                <a:schemeClr val="dk1"/>
              </a:solidFill>
              <a:highlight>
                <a:srgbClr val="FFFF00"/>
              </a:highlight>
            </a:endParaRPr>
          </a:p>
          <a:p>
            <a:pPr marL="0" marR="0" lvl="0" indent="0" algn="l" rtl="0">
              <a:lnSpc>
                <a:spcPct val="100000"/>
              </a:lnSpc>
              <a:spcBef>
                <a:spcPts val="0"/>
              </a:spcBef>
              <a:spcAft>
                <a:spcPts val="0"/>
              </a:spcAft>
              <a:buNone/>
            </a:pPr>
            <a:r>
              <a:rPr lang="en-US" sz="1300" dirty="0">
                <a:solidFill>
                  <a:schemeClr val="dk1"/>
                </a:solidFill>
                <a:highlight>
                  <a:schemeClr val="lt1"/>
                </a:highlight>
              </a:rPr>
              <a:t>US may be needed </a:t>
            </a:r>
            <a:endParaRPr sz="1300" dirty="0">
              <a:solidFill>
                <a:schemeClr val="dk1"/>
              </a:solidFill>
              <a:highlight>
                <a:schemeClr val="lt1"/>
              </a:highlight>
            </a:endParaRPr>
          </a:p>
          <a:p>
            <a:pPr marL="457200" marR="0" lvl="0" indent="-311150" algn="l" rtl="0">
              <a:lnSpc>
                <a:spcPct val="100000"/>
              </a:lnSpc>
              <a:spcBef>
                <a:spcPts val="0"/>
              </a:spcBef>
              <a:spcAft>
                <a:spcPts val="0"/>
              </a:spcAft>
              <a:buClr>
                <a:schemeClr val="dk1"/>
              </a:buClr>
              <a:buSzPts val="1300"/>
              <a:buChar char="●"/>
            </a:pPr>
            <a:r>
              <a:rPr lang="en-US" sz="1300" dirty="0">
                <a:solidFill>
                  <a:schemeClr val="dk1"/>
                </a:solidFill>
                <a:highlight>
                  <a:schemeClr val="lt1"/>
                </a:highlight>
              </a:rPr>
              <a:t>If gestational age is determined to be &gt; 77 days by patient LMP (consider bimanual exam first and if consistent with &lt;11 weeks proceed with MAB. If exam suggests &gt;11 weeks, </a:t>
            </a:r>
            <a:r>
              <a:rPr lang="en-US" sz="1300" dirty="0" err="1">
                <a:solidFill>
                  <a:schemeClr val="dk1"/>
                </a:solidFill>
                <a:highlight>
                  <a:schemeClr val="lt1"/>
                </a:highlight>
              </a:rPr>
              <a:t>sono</a:t>
            </a:r>
            <a:r>
              <a:rPr lang="en-US" sz="1300" dirty="0">
                <a:solidFill>
                  <a:schemeClr val="dk1"/>
                </a:solidFill>
                <a:highlight>
                  <a:schemeClr val="lt1"/>
                </a:highlight>
              </a:rPr>
              <a:t>/MVA)</a:t>
            </a:r>
            <a:endParaRPr sz="1300" dirty="0">
              <a:solidFill>
                <a:schemeClr val="dk1"/>
              </a:solidFill>
              <a:highlight>
                <a:schemeClr val="lt1"/>
              </a:highlight>
            </a:endParaRPr>
          </a:p>
          <a:p>
            <a:pPr marL="457200" marR="0" lvl="0" indent="-311150" algn="l" rtl="0">
              <a:lnSpc>
                <a:spcPct val="100000"/>
              </a:lnSpc>
              <a:spcBef>
                <a:spcPts val="0"/>
              </a:spcBef>
              <a:spcAft>
                <a:spcPts val="0"/>
              </a:spcAft>
              <a:buClr>
                <a:schemeClr val="dk1"/>
              </a:buClr>
              <a:buSzPts val="1300"/>
              <a:buChar char="●"/>
            </a:pPr>
            <a:r>
              <a:rPr lang="en-US" sz="1300" dirty="0">
                <a:solidFill>
                  <a:schemeClr val="dk1"/>
                </a:solidFill>
                <a:highlight>
                  <a:schemeClr val="lt1"/>
                </a:highlight>
              </a:rPr>
              <a:t>Patient had no menses and it has been more than 77 days since delivery or abortion</a:t>
            </a:r>
            <a:endParaRPr sz="1300" dirty="0">
              <a:solidFill>
                <a:schemeClr val="dk1"/>
              </a:solidFill>
              <a:highlight>
                <a:schemeClr val="lt1"/>
              </a:highlight>
            </a:endParaRPr>
          </a:p>
          <a:p>
            <a:pPr marL="457200" marR="0" lvl="0" indent="-311150" algn="l" rtl="0">
              <a:lnSpc>
                <a:spcPct val="100000"/>
              </a:lnSpc>
              <a:spcBef>
                <a:spcPts val="0"/>
              </a:spcBef>
              <a:spcAft>
                <a:spcPts val="0"/>
              </a:spcAft>
              <a:buClr>
                <a:schemeClr val="dk1"/>
              </a:buClr>
              <a:buSzPts val="1300"/>
              <a:buChar char="●"/>
            </a:pPr>
            <a:r>
              <a:rPr lang="en-US" sz="1300" dirty="0">
                <a:solidFill>
                  <a:schemeClr val="dk1"/>
                </a:solidFill>
                <a:highlight>
                  <a:schemeClr val="lt1"/>
                </a:highlight>
              </a:rPr>
              <a:t>Pregnancy occurs while amenorrheic from using long-acting progestin contraceptive (i.e., Depo, implant)</a:t>
            </a:r>
            <a:endParaRPr sz="1300" dirty="0">
              <a:solidFill>
                <a:schemeClr val="dk1"/>
              </a:solidFill>
              <a:highlight>
                <a:schemeClr val="lt1"/>
              </a:highlight>
            </a:endParaRPr>
          </a:p>
          <a:p>
            <a:pPr marL="0" marR="0" lvl="0" indent="0" algn="l" rtl="0">
              <a:lnSpc>
                <a:spcPct val="100000"/>
              </a:lnSpc>
              <a:spcBef>
                <a:spcPts val="0"/>
              </a:spcBef>
              <a:spcAft>
                <a:spcPts val="0"/>
              </a:spcAft>
              <a:buClr>
                <a:srgbClr val="000000"/>
              </a:buClr>
              <a:buSzPts val="1400"/>
              <a:buFont typeface="Arial"/>
              <a:buNone/>
            </a:pPr>
            <a:endParaRPr sz="1300" dirty="0">
              <a:solidFill>
                <a:schemeClr val="dk1"/>
              </a:solidFill>
              <a:highlight>
                <a:srgbClr val="FFFF00"/>
              </a:highlight>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Ultrasound is not a requirement for medication abortion. If the patient is uncertain about their LMP, has irregular menstrual cycles, or if you are concerned about ectopic pregnancy risk because of certain risk factors, then ultrasound may be needed. </a:t>
            </a: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You can also offer remote consent. RHAP has a remote consent form on the website: https://</a:t>
            </a:r>
            <a:r>
              <a:rPr lang="en-US" sz="1300" dirty="0" err="1">
                <a:solidFill>
                  <a:schemeClr val="dk1"/>
                </a:solidFill>
              </a:rPr>
              <a:t>www.reproductiveaccess.org</a:t>
            </a:r>
            <a:r>
              <a:rPr lang="en-US" sz="1300" dirty="0">
                <a:solidFill>
                  <a:schemeClr val="dk1"/>
                </a:solidFill>
              </a:rPr>
              <a:t>/wp-content/uploads/2020/03/03-2020-med_ab_consent_form_eng.pdf</a:t>
            </a: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There have been a variety of options for clinics, like online pharmacies (Honeybee Health). Some community health centers have set up their own courier service, delivering to their patients. </a:t>
            </a:r>
            <a:endParaRPr sz="1300" dirty="0">
              <a:solidFill>
                <a:schemeClr val="dk1"/>
              </a:solidFill>
            </a:endParaRPr>
          </a:p>
          <a:p>
            <a:pPr marL="0" lvl="0" indent="0" algn="l" rtl="0">
              <a:lnSpc>
                <a:spcPct val="100000"/>
              </a:lnSpc>
              <a:spcBef>
                <a:spcPts val="0"/>
              </a:spcBef>
              <a:spcAft>
                <a:spcPts val="0"/>
              </a:spcAft>
              <a:buSzPts val="1400"/>
              <a:buNone/>
            </a:pPr>
            <a:endParaRPr sz="1300" dirty="0">
              <a:solidFill>
                <a:schemeClr val="dk1"/>
              </a:solidFill>
            </a:endParaRPr>
          </a:p>
          <a:p>
            <a:pPr marL="0" lvl="0" indent="0" algn="l" rtl="0">
              <a:lnSpc>
                <a:spcPct val="100000"/>
              </a:lnSpc>
              <a:spcBef>
                <a:spcPts val="0"/>
              </a:spcBef>
              <a:spcAft>
                <a:spcPts val="0"/>
              </a:spcAft>
              <a:buSzPts val="1400"/>
              <a:buNone/>
            </a:pPr>
            <a:r>
              <a:rPr lang="en-US" sz="1300" dirty="0">
                <a:solidFill>
                  <a:schemeClr val="dk1"/>
                </a:solidFill>
              </a:rPr>
              <a:t>Follow-up care can be done via telehealth (quick phone or video call) or in-person or not at all, depending on patient preference. Though ultrasound is not needed to confirm whether the abortion was complete. </a:t>
            </a: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300" i="0" u="none" strike="noStrike" cap="none"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i="0" u="none" strike="noStrike" cap="none" dirty="0">
                <a:solidFill>
                  <a:schemeClr val="dk1"/>
                </a:solidFill>
              </a:rPr>
              <a:t>Sources: </a:t>
            </a: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i="0" u="none" strike="noStrike" cap="none" dirty="0">
                <a:solidFill>
                  <a:schemeClr val="dk1"/>
                </a:solidFill>
              </a:rPr>
              <a:t>https://</a:t>
            </a:r>
            <a:r>
              <a:rPr lang="en-US" sz="1300" i="0" u="none" strike="noStrike" cap="none" dirty="0" err="1">
                <a:solidFill>
                  <a:schemeClr val="dk1"/>
                </a:solidFill>
              </a:rPr>
              <a:t>www.reproductiveaccess.org</a:t>
            </a:r>
            <a:r>
              <a:rPr lang="en-US" sz="1300" i="0" u="none" strike="noStrike" cap="none" dirty="0">
                <a:solidFill>
                  <a:schemeClr val="dk1"/>
                </a:solidFill>
              </a:rPr>
              <a:t>/wp-content/uploads/2020/03/03-2020-no-touch-MAB.pdf</a:t>
            </a: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https://</a:t>
            </a:r>
            <a:r>
              <a:rPr lang="en-US" sz="1300" dirty="0" err="1">
                <a:solidFill>
                  <a:schemeClr val="dk1"/>
                </a:solidFill>
              </a:rPr>
              <a:t>rhedi.org</a:t>
            </a:r>
            <a:r>
              <a:rPr lang="en-US" sz="1300" dirty="0">
                <a:solidFill>
                  <a:schemeClr val="dk1"/>
                </a:solidFill>
              </a:rPr>
              <a:t>/limited-ultrasound-protocol-for-medication-abortion/</a:t>
            </a: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https://</a:t>
            </a:r>
            <a:r>
              <a:rPr lang="en-US" sz="1300" dirty="0" err="1">
                <a:solidFill>
                  <a:schemeClr val="dk1"/>
                </a:solidFill>
              </a:rPr>
              <a:t>www.reproductiveaccess.org</a:t>
            </a:r>
            <a:r>
              <a:rPr lang="en-US" sz="1300" dirty="0">
                <a:solidFill>
                  <a:schemeClr val="dk1"/>
                </a:solidFill>
              </a:rPr>
              <a:t>/resource/telehealth-care-for-</a:t>
            </a:r>
            <a:r>
              <a:rPr lang="en-US" sz="1300" dirty="0" err="1">
                <a:solidFill>
                  <a:schemeClr val="dk1"/>
                </a:solidFill>
              </a:rPr>
              <a:t>mab</a:t>
            </a:r>
            <a:r>
              <a:rPr lang="en-US" sz="1300" dirty="0">
                <a:solidFill>
                  <a:schemeClr val="dk1"/>
                </a:solidFill>
              </a:rPr>
              <a:t>-workflow/</a:t>
            </a: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i="0" u="none" strike="noStrike" cap="none" dirty="0">
                <a:solidFill>
                  <a:schemeClr val="dk1"/>
                </a:solidFill>
              </a:rPr>
              <a:t>Schonberg D, Wang LF, Bennett AH, Gold M, Jackson E. The accuracy of using last menstrual period to determine gestational age for first trimester medication abortion: a systematic review. Contraception. 2014 Nov;90(5):480-7. </a:t>
            </a:r>
            <a:r>
              <a:rPr lang="en-US" sz="1300" i="0" u="none" strike="noStrike" cap="none" dirty="0" err="1">
                <a:solidFill>
                  <a:schemeClr val="dk1"/>
                </a:solidFill>
              </a:rPr>
              <a:t>doi</a:t>
            </a:r>
            <a:r>
              <a:rPr lang="en-US" sz="1300" i="0" u="none" strike="noStrike" cap="none" dirty="0">
                <a:solidFill>
                  <a:schemeClr val="dk1"/>
                </a:solidFill>
              </a:rPr>
              <a:t>: 10.1016/j.contraception.2014.07.004. </a:t>
            </a:r>
            <a:endParaRPr sz="1300" dirty="0">
              <a:solidFill>
                <a:schemeClr val="dk1"/>
              </a:solidFill>
            </a:endParaRPr>
          </a:p>
          <a:p>
            <a:pPr marL="0" lvl="0" indent="0" algn="l" rtl="0">
              <a:lnSpc>
                <a:spcPct val="100000"/>
              </a:lnSpc>
              <a:spcBef>
                <a:spcPts val="0"/>
              </a:spcBef>
              <a:spcAft>
                <a:spcPts val="0"/>
              </a:spcAft>
              <a:buSzPts val="1400"/>
              <a:buNone/>
            </a:pPr>
            <a:endParaRPr sz="1300" dirty="0">
              <a:solidFill>
                <a:schemeClr val="dk1"/>
              </a:solidFill>
            </a:endParaRPr>
          </a:p>
        </p:txBody>
      </p:sp>
      <p:sp>
        <p:nvSpPr>
          <p:cNvPr id="274" name="Google Shape;27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 name="Google Shape;284;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solidFill>
                  <a:schemeClr val="dk1"/>
                </a:solidFill>
              </a:rPr>
              <a:t>Can review steps of telehealth medication abortion or refer to resources:</a:t>
            </a:r>
            <a:endParaRPr sz="1100" dirty="0">
              <a:solidFill>
                <a:schemeClr val="dk1"/>
              </a:solidFill>
            </a:endParaRPr>
          </a:p>
          <a:p>
            <a:pPr marL="457200" marR="0" lvl="0" indent="-228600" algn="l" rtl="0">
              <a:lnSpc>
                <a:spcPct val="100000"/>
              </a:lnSpc>
              <a:spcBef>
                <a:spcPts val="0"/>
              </a:spcBef>
              <a:spcAft>
                <a:spcPts val="0"/>
              </a:spcAft>
              <a:buSzPts val="1400"/>
              <a:buNone/>
            </a:pPr>
            <a:endParaRPr sz="1100" dirty="0">
              <a:solidFill>
                <a:schemeClr val="dk1"/>
              </a:solidFill>
            </a:endParaRPr>
          </a:p>
          <a:p>
            <a:pPr marL="457200" marR="0" lvl="0" indent="-228600" algn="l" rtl="0">
              <a:lnSpc>
                <a:spcPct val="100000"/>
              </a:lnSpc>
              <a:spcBef>
                <a:spcPts val="0"/>
              </a:spcBef>
              <a:spcAft>
                <a:spcPts val="0"/>
              </a:spcAft>
              <a:buSzPts val="1400"/>
              <a:buNone/>
            </a:pPr>
            <a:r>
              <a:rPr lang="en-US" sz="1100" dirty="0">
                <a:solidFill>
                  <a:schemeClr val="dk1"/>
                </a:solidFill>
              </a:rPr>
              <a:t>Sources: </a:t>
            </a:r>
            <a:endParaRPr sz="1100" dirty="0">
              <a:solidFill>
                <a:schemeClr val="dk1"/>
              </a:solidFill>
            </a:endParaRPr>
          </a:p>
          <a:p>
            <a:pPr marL="457200" marR="0" lvl="0" indent="-228600" algn="l" rtl="0">
              <a:lnSpc>
                <a:spcPct val="100000"/>
              </a:lnSpc>
              <a:spcBef>
                <a:spcPts val="0"/>
              </a:spcBef>
              <a:spcAft>
                <a:spcPts val="0"/>
              </a:spcAft>
              <a:buSzPts val="1400"/>
              <a:buNone/>
            </a:pPr>
            <a:endParaRPr sz="11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100" i="0" u="none" strike="noStrike" cap="none" dirty="0">
                <a:solidFill>
                  <a:schemeClr val="dk1"/>
                </a:solidFill>
              </a:rPr>
              <a:t>https://</a:t>
            </a:r>
            <a:r>
              <a:rPr lang="en-US" sz="1100" i="0" u="none" strike="noStrike" cap="none" dirty="0" err="1">
                <a:solidFill>
                  <a:schemeClr val="dk1"/>
                </a:solidFill>
              </a:rPr>
              <a:t>www.reproductiveaccess.org</a:t>
            </a:r>
            <a:r>
              <a:rPr lang="en-US" sz="1100" i="0" u="none" strike="noStrike" cap="none" dirty="0">
                <a:solidFill>
                  <a:schemeClr val="dk1"/>
                </a:solidFill>
              </a:rPr>
              <a:t>/wp-content/uploads/2020/03/03-2020-no-touch-MAB.pdf</a:t>
            </a:r>
            <a:endParaRPr sz="11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100" dirty="0">
                <a:solidFill>
                  <a:schemeClr val="dk1"/>
                </a:solidFill>
              </a:rPr>
              <a:t>https://</a:t>
            </a:r>
            <a:r>
              <a:rPr lang="en-US" sz="1100" dirty="0" err="1">
                <a:solidFill>
                  <a:schemeClr val="dk1"/>
                </a:solidFill>
              </a:rPr>
              <a:t>www.reproductiveaccess.org</a:t>
            </a:r>
            <a:r>
              <a:rPr lang="en-US" sz="1100" dirty="0">
                <a:solidFill>
                  <a:schemeClr val="dk1"/>
                </a:solidFill>
              </a:rPr>
              <a:t>/resource/telehealth-care-for-</a:t>
            </a:r>
            <a:r>
              <a:rPr lang="en-US" sz="1100" dirty="0" err="1">
                <a:solidFill>
                  <a:schemeClr val="dk1"/>
                </a:solidFill>
              </a:rPr>
              <a:t>mab</a:t>
            </a:r>
            <a:r>
              <a:rPr lang="en-US" sz="1100" dirty="0">
                <a:solidFill>
                  <a:schemeClr val="dk1"/>
                </a:solidFill>
              </a:rPr>
              <a:t>-workflow/</a:t>
            </a:r>
            <a:endParaRPr sz="1100" dirty="0">
              <a:solidFill>
                <a:schemeClr val="dk1"/>
              </a:solidFill>
            </a:endParaRPr>
          </a:p>
          <a:p>
            <a:pPr marL="457200" marR="0" lvl="0" indent="-228600" algn="l" rtl="0">
              <a:lnSpc>
                <a:spcPct val="100000"/>
              </a:lnSpc>
              <a:spcBef>
                <a:spcPts val="0"/>
              </a:spcBef>
              <a:spcAft>
                <a:spcPts val="0"/>
              </a:spcAft>
              <a:buSzPts val="1400"/>
              <a:buNone/>
            </a:pPr>
            <a:endParaRPr sz="1100"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 name="Google Shape;54;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a:t>Telehealth and telemedicine has been around for a long time. Many sites and organizations have provided telehealth and remote services for reproductive health care long before the COVID-19 pandemic. However, the pandemic and corresponding stay at home orders and other measures to minimize disease spread and risk really motivated health care providers to develop innovative ways to still provide comprehensive, patient-centered reproductive health care. We know that telehealth can help address unmet reproductive health needs in the US – especially for rural populations and those with childcare and transportation and financial barriers. But, telehealth isn’t the mode of care that is going to change access for everyone – barriers still remain especially when it comes to internet and phone connectivity, or the safety of taking a telehealth call at home or in one’s community. </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So a lot of the telehealth care we are going to talk about today expanded and developed further because of COVID-19 – but it doesn’t mean these telehealth innovations will end with the end of the pandemic or only apply in public health emergencies. Telehealth can and should be an option offered to patients as another way to obtain care that meets patients where they are at. </a:t>
            </a:r>
            <a:endParaRPr sz="11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1100"/>
              <a:t>Patients may call with symptoms that worry them. For the vast majority, the only necessary interventions are listening and reassuring.</a:t>
            </a:r>
            <a:endParaRPr sz="1100"/>
          </a:p>
          <a:p>
            <a:pPr marL="0" marR="0" lvl="0" indent="0" algn="l" rtl="0">
              <a:lnSpc>
                <a:spcPct val="100000"/>
              </a:lnSpc>
              <a:spcBef>
                <a:spcPts val="0"/>
              </a:spcBef>
              <a:spcAft>
                <a:spcPts val="0"/>
              </a:spcAft>
              <a:buClr>
                <a:srgbClr val="000000"/>
              </a:buClr>
              <a:buSzPts val="2400"/>
              <a:buFont typeface="Calibri"/>
              <a:buNone/>
            </a:pPr>
            <a:endParaRPr sz="1100"/>
          </a:p>
          <a:p>
            <a:pPr marL="0" marR="0" lvl="0" indent="0" algn="l" rtl="0">
              <a:lnSpc>
                <a:spcPct val="100000"/>
              </a:lnSpc>
              <a:spcBef>
                <a:spcPts val="0"/>
              </a:spcBef>
              <a:spcAft>
                <a:spcPts val="0"/>
              </a:spcAft>
              <a:buClr>
                <a:srgbClr val="000000"/>
              </a:buClr>
              <a:buSzPts val="2400"/>
              <a:buFont typeface="Calibri"/>
              <a:buNone/>
            </a:pPr>
            <a:r>
              <a:rPr lang="en-US" sz="1100"/>
              <a:t>RHAP Telephone Follow Up for MAB: http://www.reproductiveaccess.org/wp-content/uploads/2020/03/Phone-follow-up-for-med-ab.docx</a:t>
            </a:r>
            <a:endParaRPr sz="1100"/>
          </a:p>
          <a:p>
            <a:pPr marL="0" marR="0" lvl="0" indent="0" algn="l" rtl="0">
              <a:lnSpc>
                <a:spcPct val="100000"/>
              </a:lnSpc>
              <a:spcBef>
                <a:spcPts val="0"/>
              </a:spcBef>
              <a:spcAft>
                <a:spcPts val="0"/>
              </a:spcAft>
              <a:buClr>
                <a:srgbClr val="000000"/>
              </a:buClr>
              <a:buSzPts val="2400"/>
              <a:buFont typeface="Calibri"/>
              <a:buNone/>
            </a:pPr>
            <a:endParaRPr sz="1100"/>
          </a:p>
          <a:p>
            <a:pPr marL="0" marR="0" lvl="0" indent="0" algn="l" rtl="0">
              <a:lnSpc>
                <a:spcPct val="100000"/>
              </a:lnSpc>
              <a:spcBef>
                <a:spcPts val="0"/>
              </a:spcBef>
              <a:spcAft>
                <a:spcPts val="0"/>
              </a:spcAft>
              <a:buClr>
                <a:srgbClr val="000000"/>
              </a:buClr>
              <a:buSzPts val="2400"/>
              <a:buFont typeface="Calibri"/>
              <a:buNone/>
            </a:pPr>
            <a:endParaRPr sz="11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t>Due to the patchwork of abortion laws, restrictions, and bans pre and post-Dobbs, the landscape for providing telehealth abortion care is complex. Telehealth abortion is legal in 22 states and DC. Other states outright ban abortion, prohibit telehealth abortion, and/or or require a clinician providing MAB to be physically present when the medication is administered. </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Other medication abortion state-level barriers to access: 32 states require clinicians who administer MAB to be physicians (physician-only laws); 1 state prohibits the use of MAB starting at 10 weeks of pregnancy.  </a:t>
            </a:r>
            <a:endParaRPr sz="1100" dirty="0"/>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Organizations like Aid Access create work arounds to provide self-managed abortion information and pills to those in restricted access states, but most telehealth platforms operate in states where telehealth abortion is legal (like the Abortion on Demand map shows here). Patients do not have to be residents of those states, but most likely need to be physically present during the telehealth appointment and to pick up the pills. This still remains a legal gray area. </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There are numerous advocacy efforts underway to expand telehealth and meet patients’ needs for medication abortion care. </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FontTx/>
              <a:buChar char="-"/>
            </a:pPr>
            <a:r>
              <a:rPr lang="en-US" sz="1100" dirty="0"/>
              <a:t>Countering state efforts to undermine FDA approval of mifepristone</a:t>
            </a:r>
          </a:p>
          <a:p>
            <a:pPr marL="457200" marR="0" lvl="0" indent="-228600" algn="l" rtl="0">
              <a:lnSpc>
                <a:spcPct val="100000"/>
              </a:lnSpc>
              <a:spcBef>
                <a:spcPts val="0"/>
              </a:spcBef>
              <a:spcAft>
                <a:spcPts val="0"/>
              </a:spcAft>
              <a:buSzPts val="1400"/>
              <a:buFontTx/>
              <a:buChar char="-"/>
            </a:pPr>
            <a:r>
              <a:rPr lang="en-US" sz="1100" dirty="0"/>
              <a:t>States may try to pass their own versions of REMS on mifepristone</a:t>
            </a:r>
          </a:p>
          <a:p>
            <a:pPr marL="457200" marR="0" lvl="0" indent="-228600" algn="l" rtl="0">
              <a:lnSpc>
                <a:spcPct val="100000"/>
              </a:lnSpc>
              <a:spcBef>
                <a:spcPts val="0"/>
              </a:spcBef>
              <a:spcAft>
                <a:spcPts val="0"/>
              </a:spcAft>
              <a:buSzPts val="1400"/>
              <a:buFontTx/>
              <a:buChar char="-"/>
            </a:pPr>
            <a:r>
              <a:rPr lang="en-US" sz="1100" dirty="0"/>
              <a:t>Shield laws to protect patients and providers in high-access states who provide telehealth abortions for patients in ban states</a:t>
            </a:r>
          </a:p>
          <a:p>
            <a:pPr marL="457200" marR="0" lvl="0" indent="-228600" algn="l" rtl="0">
              <a:lnSpc>
                <a:spcPct val="100000"/>
              </a:lnSpc>
              <a:spcBef>
                <a:spcPts val="0"/>
              </a:spcBef>
              <a:spcAft>
                <a:spcPts val="0"/>
              </a:spcAft>
              <a:buSzPts val="1400"/>
              <a:buFontTx/>
              <a:buChar char="-"/>
            </a:pPr>
            <a:r>
              <a:rPr lang="en-US" sz="1100" dirty="0"/>
              <a:t>Strengthening legal protections for those who self-manage</a:t>
            </a:r>
          </a:p>
          <a:p>
            <a:pPr marL="457200" marR="0" lvl="0" indent="-228600" algn="l" rtl="0">
              <a:lnSpc>
                <a:spcPct val="100000"/>
              </a:lnSpc>
              <a:spcBef>
                <a:spcPts val="0"/>
              </a:spcBef>
              <a:spcAft>
                <a:spcPts val="0"/>
              </a:spcAft>
              <a:buSzPts val="1400"/>
              <a:buFontTx/>
              <a:buChar char="-"/>
            </a:pPr>
            <a:r>
              <a:rPr lang="en-US" sz="1100" dirty="0"/>
              <a:t>Women’s Health Protection Act</a:t>
            </a:r>
          </a:p>
          <a:p>
            <a:pPr marL="457200" marR="0" lvl="0" indent="-228600" algn="l" rtl="0">
              <a:lnSpc>
                <a:spcPct val="100000"/>
              </a:lnSpc>
              <a:spcBef>
                <a:spcPts val="0"/>
              </a:spcBef>
              <a:spcAft>
                <a:spcPts val="0"/>
              </a:spcAft>
              <a:buSzPts val="1400"/>
              <a:buFontTx/>
              <a:buChar char="-"/>
            </a:pPr>
            <a:r>
              <a:rPr lang="en-US" sz="1100" dirty="0"/>
              <a:t>Equal Access to Abortion Coverage in Health Insurance Act (EACH)</a:t>
            </a:r>
          </a:p>
          <a:p>
            <a:pPr marL="457200" marR="0" lvl="0" indent="-228600" algn="l" rtl="0">
              <a:lnSpc>
                <a:spcPct val="100000"/>
              </a:lnSpc>
              <a:spcBef>
                <a:spcPts val="0"/>
              </a:spcBef>
              <a:spcAft>
                <a:spcPts val="0"/>
              </a:spcAft>
              <a:buSzPts val="1400"/>
              <a:buFontTx/>
              <a:buChar char="-"/>
            </a:pPr>
            <a:r>
              <a:rPr lang="en-US" sz="1100" dirty="0"/>
              <a:t>HEAL for Immigrant Families Act</a:t>
            </a:r>
          </a:p>
          <a:p>
            <a:pPr marL="457200" marR="0" lvl="0" indent="-228600" algn="l" rtl="0">
              <a:lnSpc>
                <a:spcPct val="100000"/>
              </a:lnSpc>
              <a:spcBef>
                <a:spcPts val="0"/>
              </a:spcBef>
              <a:spcAft>
                <a:spcPts val="0"/>
              </a:spcAft>
              <a:buSzPts val="1400"/>
              <a:buFontTx/>
              <a:buChar char="-"/>
            </a:pPr>
            <a:r>
              <a:rPr lang="en-US" sz="1100" dirty="0"/>
              <a:t>Restricting anti-abortion and crisis pregnancy centers</a:t>
            </a:r>
          </a:p>
          <a:p>
            <a:pPr marL="457200" marR="0" lvl="0" indent="-228600" algn="l" rtl="0">
              <a:lnSpc>
                <a:spcPct val="100000"/>
              </a:lnSpc>
              <a:spcBef>
                <a:spcPts val="0"/>
              </a:spcBef>
              <a:spcAft>
                <a:spcPts val="0"/>
              </a:spcAft>
              <a:buSzPts val="1400"/>
              <a:buFontTx/>
              <a:buChar char="-"/>
            </a:pPr>
            <a:r>
              <a:rPr lang="en-US" sz="1100" dirty="0"/>
              <a:t>Expand public and private insurance coverage of abortion</a:t>
            </a:r>
          </a:p>
          <a:p>
            <a:pPr marL="457200" marR="0" lvl="0" indent="-228600" algn="l" rtl="0">
              <a:lnSpc>
                <a:spcPct val="100000"/>
              </a:lnSpc>
              <a:spcBef>
                <a:spcPts val="0"/>
              </a:spcBef>
              <a:spcAft>
                <a:spcPts val="0"/>
              </a:spcAft>
              <a:buSzPts val="1400"/>
              <a:buFontTx/>
              <a:buChar char="-"/>
            </a:pPr>
            <a:r>
              <a:rPr lang="en-US" sz="1100" dirty="0"/>
              <a:t>Remove parental involvement laws and physician only requirements</a:t>
            </a:r>
          </a:p>
          <a:p>
            <a:pPr marL="457200" marR="0" lvl="0" indent="-228600" algn="l" rtl="0">
              <a:lnSpc>
                <a:spcPct val="100000"/>
              </a:lnSpc>
              <a:spcBef>
                <a:spcPts val="0"/>
              </a:spcBef>
              <a:spcAft>
                <a:spcPts val="0"/>
              </a:spcAft>
              <a:buSzPts val="1400"/>
              <a:buFontTx/>
              <a:buChar char="-"/>
            </a:pPr>
            <a:endParaRPr lang="en-US"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Sources: </a:t>
            </a:r>
            <a:endParaRPr sz="1100" dirty="0"/>
          </a:p>
          <a:p>
            <a:pPr marL="457200" marR="0" lvl="0" indent="-228600" algn="l" rtl="0">
              <a:lnSpc>
                <a:spcPct val="100000"/>
              </a:lnSpc>
              <a:spcBef>
                <a:spcPts val="0"/>
              </a:spcBef>
              <a:spcAft>
                <a:spcPts val="0"/>
              </a:spcAft>
              <a:buSzPts val="1400"/>
              <a:buNone/>
            </a:pPr>
            <a:r>
              <a:rPr lang="en-US" sz="1100" dirty="0"/>
              <a:t>https://</a:t>
            </a:r>
            <a:r>
              <a:rPr lang="en-US" sz="1100" dirty="0" err="1"/>
              <a:t>www.kff.org</a:t>
            </a:r>
            <a:r>
              <a:rPr lang="en-US" sz="1100" dirty="0"/>
              <a:t>/policy-watch/medication-abortion-telemedicine-innovations-and-barriers-during-the-covid-19-emergency/</a:t>
            </a:r>
            <a:endParaRPr sz="1100" dirty="0"/>
          </a:p>
          <a:p>
            <a:pPr marL="457200" marR="0" lvl="0" indent="-228600" algn="l" rtl="0">
              <a:lnSpc>
                <a:spcPct val="100000"/>
              </a:lnSpc>
              <a:spcBef>
                <a:spcPts val="0"/>
              </a:spcBef>
              <a:spcAft>
                <a:spcPts val="0"/>
              </a:spcAft>
              <a:buSzPts val="1400"/>
              <a:buNone/>
            </a:pPr>
            <a:r>
              <a:rPr lang="en-US" sz="1100" dirty="0"/>
              <a:t>https://</a:t>
            </a:r>
            <a:r>
              <a:rPr lang="en-US" sz="1100" dirty="0" err="1"/>
              <a:t>www.guttmacher.org</a:t>
            </a:r>
            <a:r>
              <a:rPr lang="en-US" sz="1100" dirty="0"/>
              <a:t>/state-policy/explore/medication-abortion</a:t>
            </a:r>
          </a:p>
          <a:p>
            <a:pPr marL="457200" marR="0" lvl="0" indent="-228600" algn="l" rtl="0">
              <a:lnSpc>
                <a:spcPct val="100000"/>
              </a:lnSpc>
              <a:spcBef>
                <a:spcPts val="0"/>
              </a:spcBef>
              <a:spcAft>
                <a:spcPts val="0"/>
              </a:spcAft>
              <a:buSzPts val="1400"/>
              <a:buNone/>
            </a:pPr>
            <a:r>
              <a:rPr lang="en-US" sz="1100" dirty="0"/>
              <a:t>https://</a:t>
            </a:r>
            <a:r>
              <a:rPr lang="en-US" sz="1100" dirty="0" err="1"/>
              <a:t>www.npr.org</a:t>
            </a:r>
            <a:r>
              <a:rPr lang="en-US" sz="1100" dirty="0"/>
              <a:t>/sections/health-shots/2022/05/20/1099179361/telehealth-abortions-are-simple-and-private-but-restricted-in-many-states</a:t>
            </a:r>
          </a:p>
          <a:p>
            <a:pPr marL="457200" marR="0" lvl="0" indent="-228600" algn="l" rtl="0">
              <a:lnSpc>
                <a:spcPct val="100000"/>
              </a:lnSpc>
              <a:spcBef>
                <a:spcPts val="0"/>
              </a:spcBef>
              <a:spcAft>
                <a:spcPts val="0"/>
              </a:spcAft>
              <a:buSzPts val="1400"/>
              <a:buNone/>
            </a:pPr>
            <a:r>
              <a:rPr lang="en-US" sz="1100" dirty="0"/>
              <a:t>https://</a:t>
            </a:r>
            <a:r>
              <a:rPr lang="en-US" sz="1100" dirty="0" err="1"/>
              <a:t>www.kff.org</a:t>
            </a:r>
            <a:r>
              <a:rPr lang="en-US" sz="1100" dirty="0"/>
              <a:t>/</a:t>
            </a:r>
            <a:r>
              <a:rPr lang="en-US" sz="1100" dirty="0" err="1"/>
              <a:t>womens</a:t>
            </a:r>
            <a:r>
              <a:rPr lang="en-US" sz="1100" dirty="0"/>
              <a:t>-health-policy/issue-brief/the-intersection-of-state-and-federal-policies-on-access-to-medication-abortion-via-telehealth/</a:t>
            </a:r>
          </a:p>
          <a:p>
            <a:pPr marL="457200" marR="0" lvl="0" indent="-228600" algn="l" rtl="0">
              <a:lnSpc>
                <a:spcPct val="100000"/>
              </a:lnSpc>
              <a:spcBef>
                <a:spcPts val="0"/>
              </a:spcBef>
              <a:spcAft>
                <a:spcPts val="0"/>
              </a:spcAft>
              <a:buSzPts val="1400"/>
              <a:buNone/>
            </a:pPr>
            <a:r>
              <a:rPr lang="en-US" sz="1100" dirty="0"/>
              <a:t>https://</a:t>
            </a:r>
            <a:r>
              <a:rPr lang="en-US" sz="1100" dirty="0" err="1"/>
              <a:t>lawatlas.org</a:t>
            </a:r>
            <a:r>
              <a:rPr lang="en-US" sz="1100" dirty="0"/>
              <a:t>/datasets/post-</a:t>
            </a:r>
            <a:r>
              <a:rPr lang="en-US" sz="1100" dirty="0" err="1"/>
              <a:t>dobbs</a:t>
            </a:r>
            <a:r>
              <a:rPr lang="en-US" sz="1100" dirty="0"/>
              <a:t>-state-abortion-restrictions-and-protections</a:t>
            </a:r>
          </a:p>
          <a:p>
            <a:pPr marL="457200" marR="0" lvl="0" indent="-228600" algn="l" rtl="0">
              <a:lnSpc>
                <a:spcPct val="100000"/>
              </a:lnSpc>
              <a:spcBef>
                <a:spcPts val="0"/>
              </a:spcBef>
              <a:spcAft>
                <a:spcPts val="0"/>
              </a:spcAft>
              <a:buSzPts val="1400"/>
              <a:buNone/>
            </a:pPr>
            <a:r>
              <a:rPr lang="en-US" sz="1100" dirty="0"/>
              <a:t>https://</a:t>
            </a:r>
            <a:r>
              <a:rPr lang="en-US" sz="1100" dirty="0" err="1"/>
              <a:t>www.guttmacher.org</a:t>
            </a:r>
            <a:r>
              <a:rPr lang="en-US" sz="1100" dirty="0"/>
              <a:t>/2023/01/eight-ways-state-policymakers-can-protect-and-expand-abortion-rights-and-access-2023</a:t>
            </a:r>
            <a:endParaRPr sz="11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t>Options for patients and clinicians:</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There is also Hey Jane, an online abortion clinic with abortion pill delivery (https://</a:t>
            </a:r>
            <a:r>
              <a:rPr lang="en-US" sz="1100" dirty="0" err="1"/>
              <a:t>www.heyjane.co</a:t>
            </a:r>
            <a:r>
              <a:rPr lang="en-US" sz="1100" dirty="0"/>
              <a:t>/)</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NAF’s Abortion on Demand: https://</a:t>
            </a:r>
            <a:r>
              <a:rPr lang="en-US" sz="1100" dirty="0" err="1"/>
              <a:t>abortionondemand.org</a:t>
            </a:r>
            <a:r>
              <a:rPr lang="en-US" sz="1100" dirty="0"/>
              <a:t>/</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Many primary care clinics, academic centers, and even FQHCs that already dispensed medication abortion have been working on mailing – some use online pharmacies like Honeybee Health, and others have developed their own courier service. </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Access Delivered/Plan C in collaboration with UW, has developed a Provider Toolkit that offers a step by step guide for initiating medication abortion services remotely in primary care practice. It provides information on setting up the service, patient-centered standards of care, and resources for understanding federal and state regulations on abortion care: https://</a:t>
            </a:r>
            <a:r>
              <a:rPr lang="en-US" sz="1100" dirty="0" err="1"/>
              <a:t>familymedicine.uw.edu</a:t>
            </a:r>
            <a:r>
              <a:rPr lang="en-US" sz="1100" dirty="0"/>
              <a:t>/</a:t>
            </a:r>
            <a:r>
              <a:rPr lang="en-US" sz="1100" dirty="0" err="1"/>
              <a:t>accessdelivered</a:t>
            </a:r>
            <a:r>
              <a:rPr lang="en-US" sz="1100" dirty="0"/>
              <a:t>/ </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Clinic-based abortion care isn’t the only way people may want or seek medication abortion. So there are many hotlines and support services to support people who are self-managing their abortion like: M&amp;A Hotline (https://</a:t>
            </a:r>
            <a:r>
              <a:rPr lang="en-US" sz="1100" dirty="0" err="1"/>
              <a:t>www.mahotline.org</a:t>
            </a:r>
            <a:r>
              <a:rPr lang="en-US" sz="1100" dirty="0"/>
              <a:t>/) If When how’s legal helpline for people with legal issues or questions (http://</a:t>
            </a:r>
            <a:r>
              <a:rPr lang="en-US" sz="1100" dirty="0" err="1"/>
              <a:t>www.reprolegalhelpline.org</a:t>
            </a:r>
            <a:r>
              <a:rPr lang="en-US" sz="1100" dirty="0"/>
              <a:t>/), Plan C also has a wealth of resources on how to get and use the pills: https://</a:t>
            </a:r>
            <a:r>
              <a:rPr lang="en-US" sz="1100" dirty="0" err="1"/>
              <a:t>www.plancpills.org</a:t>
            </a:r>
            <a:r>
              <a:rPr lang="en-US" sz="1100" dirty="0"/>
              <a:t>/</a:t>
            </a:r>
            <a:r>
              <a:rPr lang="en-US" sz="1100" dirty="0" err="1"/>
              <a:t>guide-how-to-get-abortion-pills#support</a:t>
            </a:r>
            <a:r>
              <a:rPr lang="en-US" sz="1100" dirty="0"/>
              <a:t> </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6" name="Google Shape;326;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t>Clinic-based abortion care isn’t the only way people may want or seek abortion pills. We can support patients who have self-managed their abortion with medications by providing information over phone, text, or video call on what is normal and what may need in-clinic support. </a:t>
            </a:r>
            <a:endParaRPr sz="1100" dirty="0"/>
          </a:p>
          <a:p>
            <a:pPr marL="0" lvl="0" indent="0" algn="l" rtl="0">
              <a:lnSpc>
                <a:spcPct val="100000"/>
              </a:lnSpc>
              <a:spcBef>
                <a:spcPts val="0"/>
              </a:spcBef>
              <a:spcAft>
                <a:spcPts val="0"/>
              </a:spcAft>
              <a:buSzPts val="1400"/>
              <a:buNone/>
            </a:pPr>
            <a:endParaRPr sz="1100" dirty="0"/>
          </a:p>
          <a:p>
            <a:pPr marL="0" marR="0" lvl="0" indent="0" algn="l" rtl="0">
              <a:lnSpc>
                <a:spcPct val="100000"/>
              </a:lnSpc>
              <a:spcBef>
                <a:spcPts val="0"/>
              </a:spcBef>
              <a:spcAft>
                <a:spcPts val="0"/>
              </a:spcAft>
              <a:buClr>
                <a:srgbClr val="000000"/>
              </a:buClr>
              <a:buSzPts val="2400"/>
              <a:buFont typeface="Calibri"/>
              <a:buNone/>
            </a:pPr>
            <a:r>
              <a:rPr lang="en-US" sz="1100" dirty="0"/>
              <a:t>This triage sheet applies to medication abortion with </a:t>
            </a:r>
            <a:r>
              <a:rPr lang="en-US" sz="1100" dirty="0" err="1"/>
              <a:t>Mife</a:t>
            </a:r>
            <a:r>
              <a:rPr lang="en-US" sz="1100" dirty="0"/>
              <a:t> and misoprostol: </a:t>
            </a:r>
            <a:r>
              <a:rPr lang="en-US" sz="1100" u="sng" dirty="0">
                <a:solidFill>
                  <a:schemeClr val="hlink"/>
                </a:solidFill>
                <a:hlinkClick r:id="rId3"/>
              </a:rPr>
              <a:t>https://www.reproductiveaccess.org/resource/algorithm-phone-triage-bleeding-medication-abortion/</a:t>
            </a:r>
            <a:endParaRPr lang="en-US" sz="1100" u="sng" dirty="0">
              <a:solidFill>
                <a:schemeClr val="hlink"/>
              </a:solidFill>
            </a:endParaRPr>
          </a:p>
          <a:p>
            <a:pPr marL="0" marR="0" lvl="0" indent="0" algn="l" rtl="0">
              <a:lnSpc>
                <a:spcPct val="100000"/>
              </a:lnSpc>
              <a:spcBef>
                <a:spcPts val="0"/>
              </a:spcBef>
              <a:spcAft>
                <a:spcPts val="0"/>
              </a:spcAft>
              <a:buClr>
                <a:srgbClr val="000000"/>
              </a:buClr>
              <a:buSzPts val="2400"/>
              <a:buFont typeface="Calibri"/>
              <a:buNone/>
            </a:pPr>
            <a:endParaRPr lang="en-US" sz="1100" u="sng" dirty="0">
              <a:solidFill>
                <a:schemeClr val="hlink"/>
              </a:solidFill>
            </a:endParaRPr>
          </a:p>
          <a:p>
            <a:pPr marL="0" marR="0" lvl="0" indent="0" algn="l" rtl="0">
              <a:lnSpc>
                <a:spcPct val="100000"/>
              </a:lnSpc>
              <a:spcBef>
                <a:spcPts val="0"/>
              </a:spcBef>
              <a:spcAft>
                <a:spcPts val="0"/>
              </a:spcAft>
              <a:buClr>
                <a:srgbClr val="000000"/>
              </a:buClr>
              <a:buSzPts val="2400"/>
              <a:buFont typeface="Calibri"/>
              <a:buNone/>
            </a:pPr>
            <a:r>
              <a:rPr lang="en-US" sz="1100" u="none" dirty="0">
                <a:solidFill>
                  <a:schemeClr val="hlink"/>
                </a:solidFill>
              </a:rPr>
              <a:t>This resource outlines common questions patients have about SMA and suggestions for handling these questions and concerns. https://</a:t>
            </a:r>
            <a:r>
              <a:rPr lang="en-US" sz="1100" u="none" dirty="0" err="1">
                <a:solidFill>
                  <a:schemeClr val="hlink"/>
                </a:solidFill>
              </a:rPr>
              <a:t>www.reproductiveaccess.org</a:t>
            </a:r>
            <a:r>
              <a:rPr lang="en-US" sz="1100" u="none" dirty="0">
                <a:solidFill>
                  <a:schemeClr val="hlink"/>
                </a:solidFill>
              </a:rPr>
              <a:t>/resource/approach-to-patients-undergoing-self-managed-medication-abortion/ </a:t>
            </a:r>
            <a:endParaRPr sz="1100" u="none" dirty="0"/>
          </a:p>
          <a:p>
            <a:pPr marL="0" marR="0" lvl="0" indent="0" algn="l" rtl="0">
              <a:lnSpc>
                <a:spcPct val="100000"/>
              </a:lnSpc>
              <a:spcBef>
                <a:spcPts val="0"/>
              </a:spcBef>
              <a:spcAft>
                <a:spcPts val="0"/>
              </a:spcAft>
              <a:buClr>
                <a:srgbClr val="000000"/>
              </a:buClr>
              <a:buSzPts val="2400"/>
              <a:buFont typeface="Calibri"/>
              <a:buNone/>
            </a:pPr>
            <a:endParaRPr sz="1100" dirty="0"/>
          </a:p>
          <a:p>
            <a:pPr marL="0" marR="0" lvl="0" indent="0" algn="l" rtl="0">
              <a:lnSpc>
                <a:spcPct val="100000"/>
              </a:lnSpc>
              <a:spcBef>
                <a:spcPts val="0"/>
              </a:spcBef>
              <a:spcAft>
                <a:spcPts val="0"/>
              </a:spcAft>
              <a:buClr>
                <a:srgbClr val="000000"/>
              </a:buClr>
              <a:buSzPts val="2400"/>
              <a:buFont typeface="Calibri"/>
              <a:buNone/>
            </a:pPr>
            <a:endParaRPr sz="1100" dirty="0"/>
          </a:p>
          <a:p>
            <a:pPr marL="457200" lvl="0" indent="-228600" algn="l" rtl="0">
              <a:spcBef>
                <a:spcPts val="0"/>
              </a:spcBef>
              <a:spcAft>
                <a:spcPts val="0"/>
              </a:spcAft>
              <a:buClr>
                <a:schemeClr val="dk1"/>
              </a:buClr>
              <a:buSzPts val="1400"/>
              <a:buFont typeface="Arial"/>
              <a:buNone/>
            </a:pPr>
            <a:r>
              <a:rPr lang="en-US" sz="1200" dirty="0">
                <a:solidFill>
                  <a:schemeClr val="dk1"/>
                </a:solidFill>
              </a:rPr>
              <a:t>Here are some resources that you can offer to patients on self-managed abortion or use yourselves to support patients self-manage their abortion. Others include:</a:t>
            </a:r>
            <a:endParaRPr sz="1200" dirty="0">
              <a:solidFill>
                <a:schemeClr val="dk1"/>
              </a:solidFill>
            </a:endParaRPr>
          </a:p>
          <a:p>
            <a:pPr marL="457200" lvl="0" indent="-228600" algn="l" rtl="0">
              <a:spcBef>
                <a:spcPts val="0"/>
              </a:spcBef>
              <a:spcAft>
                <a:spcPts val="0"/>
              </a:spcAft>
              <a:buClr>
                <a:schemeClr val="dk1"/>
              </a:buClr>
              <a:buSzPts val="1400"/>
              <a:buFont typeface="Arial"/>
              <a:buNone/>
            </a:pP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err="1">
                <a:solidFill>
                  <a:schemeClr val="dk1"/>
                </a:solidFill>
              </a:rPr>
              <a:t>plancpills.org</a:t>
            </a:r>
            <a:r>
              <a:rPr lang="en-US" sz="1200" dirty="0">
                <a:solidFill>
                  <a:schemeClr val="dk1"/>
                </a:solidFill>
              </a:rPr>
              <a:t> </a:t>
            </a: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a:solidFill>
                  <a:schemeClr val="dk1"/>
                </a:solidFill>
              </a:rPr>
              <a:t>repro care hotline: </a:t>
            </a:r>
            <a:r>
              <a:rPr lang="en-US" sz="1200" u="sng" dirty="0">
                <a:solidFill>
                  <a:srgbClr val="B0B938"/>
                </a:solidFill>
                <a:hlinkClick r:id="rId4">
                  <a:extLst>
                    <a:ext uri="{A12FA001-AC4F-418D-AE19-62706E023703}">
                      <ahyp:hlinkClr xmlns:ahyp="http://schemas.microsoft.com/office/drawing/2018/hyperlinkcolor" val="tx"/>
                    </a:ext>
                  </a:extLst>
                </a:hlinkClick>
              </a:rPr>
              <a:t>https://abortionhotline.org/</a:t>
            </a: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a:solidFill>
                  <a:schemeClr val="dk1"/>
                </a:solidFill>
              </a:rPr>
              <a:t>M&amp;A hotline: https://</a:t>
            </a:r>
            <a:r>
              <a:rPr lang="en-US" sz="1200" dirty="0" err="1">
                <a:solidFill>
                  <a:schemeClr val="dk1"/>
                </a:solidFill>
              </a:rPr>
              <a:t>www.mahotline.org</a:t>
            </a:r>
            <a:r>
              <a:rPr lang="en-US" sz="1200" dirty="0">
                <a:solidFill>
                  <a:schemeClr val="dk1"/>
                </a:solidFill>
              </a:rPr>
              <a:t>/</a:t>
            </a: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err="1">
                <a:solidFill>
                  <a:schemeClr val="dk1"/>
                </a:solidFill>
              </a:rPr>
              <a:t>IfWhenHow</a:t>
            </a:r>
            <a:r>
              <a:rPr lang="en-US" sz="1200" dirty="0">
                <a:solidFill>
                  <a:schemeClr val="dk1"/>
                </a:solidFill>
              </a:rPr>
              <a:t> legal repro helpline (for legal not medical issues): </a:t>
            </a:r>
            <a:r>
              <a:rPr lang="en-US" sz="1200" u="sng" dirty="0">
                <a:solidFill>
                  <a:srgbClr val="B0B938"/>
                </a:solidFill>
                <a:hlinkClick r:id="rId5">
                  <a:extLst>
                    <a:ext uri="{A12FA001-AC4F-418D-AE19-62706E023703}">
                      <ahyp:hlinkClr xmlns:ahyp="http://schemas.microsoft.com/office/drawing/2018/hyperlinkcolor" val="tx"/>
                    </a:ext>
                  </a:extLst>
                </a:hlinkClick>
              </a:rPr>
              <a:t>https://www.reprolegalhelpline.org/</a:t>
            </a: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a:solidFill>
                  <a:schemeClr val="dk1"/>
                </a:solidFill>
              </a:rPr>
              <a:t>Sam’s Medication abortion: </a:t>
            </a:r>
            <a:r>
              <a:rPr lang="en-US" sz="1200" dirty="0" err="1">
                <a:solidFill>
                  <a:schemeClr val="dk1"/>
                </a:solidFill>
              </a:rPr>
              <a:t>reproductiveaccess.org</a:t>
            </a:r>
            <a:r>
              <a:rPr lang="en-US" sz="1200" dirty="0">
                <a:solidFill>
                  <a:schemeClr val="dk1"/>
                </a:solidFill>
              </a:rPr>
              <a:t>/resource/</a:t>
            </a:r>
            <a:r>
              <a:rPr lang="en-US" sz="1200" dirty="0" err="1">
                <a:solidFill>
                  <a:schemeClr val="dk1"/>
                </a:solidFill>
              </a:rPr>
              <a:t>sams</a:t>
            </a:r>
            <a:r>
              <a:rPr lang="en-US" sz="1200" dirty="0">
                <a:solidFill>
                  <a:schemeClr val="dk1"/>
                </a:solidFill>
              </a:rPr>
              <a:t>-medication-abortion-zine/</a:t>
            </a: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a:solidFill>
                  <a:schemeClr val="dk1"/>
                </a:solidFill>
              </a:rPr>
              <a:t>SASS: </a:t>
            </a:r>
            <a:r>
              <a:rPr lang="en-US" sz="1200" dirty="0" err="1">
                <a:solidFill>
                  <a:schemeClr val="dk1"/>
                </a:solidFill>
              </a:rPr>
              <a:t>abortionpillinfo.org</a:t>
            </a:r>
            <a:r>
              <a:rPr lang="en-US" sz="1200" dirty="0">
                <a:solidFill>
                  <a:schemeClr val="dk1"/>
                </a:solidFill>
              </a:rPr>
              <a:t>/</a:t>
            </a:r>
            <a:r>
              <a:rPr lang="en-US" sz="1200" dirty="0" err="1">
                <a:solidFill>
                  <a:schemeClr val="dk1"/>
                </a:solidFill>
              </a:rPr>
              <a:t>en</a:t>
            </a:r>
            <a:r>
              <a:rPr lang="en-US" sz="1200" dirty="0">
                <a:solidFill>
                  <a:schemeClr val="dk1"/>
                </a:solidFill>
              </a:rPr>
              <a:t>/sass</a:t>
            </a:r>
            <a:endParaRPr sz="1100" dirty="0"/>
          </a:p>
          <a:p>
            <a:pPr marL="0" marR="0" lvl="0" indent="0" algn="l" rtl="0">
              <a:lnSpc>
                <a:spcPct val="100000"/>
              </a:lnSpc>
              <a:spcBef>
                <a:spcPts val="0"/>
              </a:spcBef>
              <a:spcAft>
                <a:spcPts val="0"/>
              </a:spcAft>
              <a:buClr>
                <a:srgbClr val="000000"/>
              </a:buClr>
              <a:buSzPts val="2400"/>
              <a:buFont typeface="Calibri"/>
              <a:buNone/>
            </a:pPr>
            <a:endParaRPr sz="1100" dirty="0"/>
          </a:p>
          <a:p>
            <a:pPr marL="457200" marR="0" lvl="0" indent="-228600" algn="l" rtl="0">
              <a:lnSpc>
                <a:spcPct val="100000"/>
              </a:lnSpc>
              <a:spcBef>
                <a:spcPts val="0"/>
              </a:spcBef>
              <a:spcAft>
                <a:spcPts val="0"/>
              </a:spcAft>
              <a:buSzPts val="1400"/>
              <a:buNone/>
            </a:pPr>
            <a:endParaRPr sz="11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300"/>
              </a:spcBef>
              <a:spcAft>
                <a:spcPts val="0"/>
              </a:spcAft>
              <a:buSzPts val="1400"/>
              <a:buNone/>
            </a:pPr>
            <a:r>
              <a:rPr lang="en-US" sz="1100" dirty="0"/>
              <a:t>Misoprostol is inexpensive and readily available in most countries. </a:t>
            </a:r>
            <a:endParaRPr sz="1100" dirty="0"/>
          </a:p>
          <a:p>
            <a:pPr marL="228600" lvl="0" indent="-228600" algn="l" rtl="0">
              <a:lnSpc>
                <a:spcPct val="100000"/>
              </a:lnSpc>
              <a:spcBef>
                <a:spcPts val="300"/>
              </a:spcBef>
              <a:spcAft>
                <a:spcPts val="0"/>
              </a:spcAft>
              <a:buSzPts val="1400"/>
              <a:buNone/>
            </a:pPr>
            <a:r>
              <a:rPr lang="en-US" sz="1100" dirty="0"/>
              <a:t>The patient will need 12 misoprostol pills, each one contains 200 mcg. They can take pain medication (like ibuprofen, naproxen, or acetaminophen) before the misoprostol. They can put the pills inside their cheeks, under their tongue, or in their vagina repeating the dosage and administration 3 times, every 3 hours: 2 pills inside cheek, 4 pills under tongue, or 4 pills in vagina. </a:t>
            </a:r>
            <a:endParaRPr sz="1100" dirty="0"/>
          </a:p>
          <a:p>
            <a:pPr marL="228600" lvl="0" indent="-228600" algn="l" rtl="0">
              <a:lnSpc>
                <a:spcPct val="100000"/>
              </a:lnSpc>
              <a:spcBef>
                <a:spcPts val="300"/>
              </a:spcBef>
              <a:spcAft>
                <a:spcPts val="0"/>
              </a:spcAft>
              <a:buSzPts val="1400"/>
              <a:buNone/>
            </a:pPr>
            <a:endParaRPr sz="1100" dirty="0"/>
          </a:p>
          <a:p>
            <a:pPr marL="228600" lvl="0" indent="-228600" algn="l" rtl="0">
              <a:lnSpc>
                <a:spcPct val="100000"/>
              </a:lnSpc>
              <a:spcBef>
                <a:spcPts val="300"/>
              </a:spcBef>
              <a:spcAft>
                <a:spcPts val="0"/>
              </a:spcAft>
              <a:buSzPts val="1400"/>
              <a:buNone/>
            </a:pPr>
            <a:r>
              <a:rPr lang="en-US" sz="1100" dirty="0"/>
              <a:t>Availability of this method has decreased maternal morbidity and mortality in countries where abortion remains illegal.</a:t>
            </a:r>
            <a:endParaRPr sz="1100" dirty="0"/>
          </a:p>
          <a:p>
            <a:pPr marL="0" lvl="0" indent="0" algn="l" rtl="0">
              <a:lnSpc>
                <a:spcPct val="100000"/>
              </a:lnSpc>
              <a:spcBef>
                <a:spcPts val="300"/>
              </a:spcBef>
              <a:spcAft>
                <a:spcPts val="0"/>
              </a:spcAft>
              <a:buSzPts val="1400"/>
              <a:buNone/>
            </a:pPr>
            <a:r>
              <a:rPr lang="en-US" sz="1100" dirty="0"/>
              <a:t>RHAP has a factsheet guiding patients and clinicians on how to use misoprostol only for medication abortion and a factsheet to help patients compare and contrast the two medication abortion protocols. </a:t>
            </a:r>
          </a:p>
          <a:p>
            <a:pPr marL="0" lvl="0" indent="0" algn="l" rtl="0">
              <a:lnSpc>
                <a:spcPct val="100000"/>
              </a:lnSpc>
              <a:spcBef>
                <a:spcPts val="300"/>
              </a:spcBef>
              <a:spcAft>
                <a:spcPts val="0"/>
              </a:spcAft>
              <a:buSzPts val="1400"/>
              <a:buNone/>
            </a:pPr>
            <a:endParaRPr lang="en-US" sz="1100" dirty="0"/>
          </a:p>
          <a:p>
            <a:pPr marL="0" lvl="0" indent="0" algn="l" rtl="0">
              <a:lnSpc>
                <a:spcPct val="100000"/>
              </a:lnSpc>
              <a:spcBef>
                <a:spcPts val="300"/>
              </a:spcBef>
              <a:spcAft>
                <a:spcPts val="0"/>
              </a:spcAft>
              <a:buSzPts val="1400"/>
              <a:buNone/>
            </a:pPr>
            <a:r>
              <a:rPr lang="en-US" sz="1100" dirty="0"/>
              <a:t>https://</a:t>
            </a:r>
            <a:r>
              <a:rPr lang="en-US" sz="1100" dirty="0" err="1"/>
              <a:t>www.reproductiveaccess.org</a:t>
            </a:r>
            <a:r>
              <a:rPr lang="en-US" sz="1100" dirty="0"/>
              <a:t>/resource/</a:t>
            </a:r>
            <a:r>
              <a:rPr lang="en-US" sz="1100" dirty="0" err="1"/>
              <a:t>mabfactsheet</a:t>
            </a:r>
            <a:r>
              <a:rPr lang="en-US" sz="1100" dirty="0"/>
              <a:t>-miso/</a:t>
            </a:r>
          </a:p>
          <a:p>
            <a:pPr marL="0" lvl="0" indent="0" algn="l" rtl="0">
              <a:lnSpc>
                <a:spcPct val="100000"/>
              </a:lnSpc>
              <a:spcBef>
                <a:spcPts val="300"/>
              </a:spcBef>
              <a:spcAft>
                <a:spcPts val="0"/>
              </a:spcAft>
              <a:buSzPts val="1400"/>
              <a:buNone/>
            </a:pPr>
            <a:r>
              <a:rPr lang="en-US" sz="1100" dirty="0"/>
              <a:t>https://</a:t>
            </a:r>
            <a:r>
              <a:rPr lang="en-US" sz="1100" dirty="0" err="1"/>
              <a:t>www.reproductiveaccess.org</a:t>
            </a:r>
            <a:r>
              <a:rPr lang="en-US" sz="1100" dirty="0"/>
              <a:t>/resource/abortion-pills-comparison/</a:t>
            </a:r>
          </a:p>
          <a:p>
            <a:pPr marL="0" lvl="0" indent="0" algn="l" rtl="0">
              <a:lnSpc>
                <a:spcPct val="100000"/>
              </a:lnSpc>
              <a:spcBef>
                <a:spcPts val="300"/>
              </a:spcBef>
              <a:spcAft>
                <a:spcPts val="0"/>
              </a:spcAft>
              <a:buSzPts val="1400"/>
              <a:buNone/>
            </a:pPr>
            <a:endParaRPr lang="en-US" sz="1100" dirty="0"/>
          </a:p>
          <a:p>
            <a:pPr marL="0" lvl="0" indent="0" algn="l" rtl="0">
              <a:lnSpc>
                <a:spcPct val="100000"/>
              </a:lnSpc>
              <a:spcBef>
                <a:spcPts val="300"/>
              </a:spcBef>
              <a:spcAft>
                <a:spcPts val="0"/>
              </a:spcAft>
              <a:buSzPts val="1400"/>
              <a:buNone/>
            </a:pPr>
            <a:endParaRPr sz="1100" dirty="0"/>
          </a:p>
          <a:p>
            <a:pPr marL="228600" lvl="0" indent="-228600" algn="l" rtl="0">
              <a:lnSpc>
                <a:spcPct val="100000"/>
              </a:lnSpc>
              <a:spcBef>
                <a:spcPts val="0"/>
              </a:spcBef>
              <a:spcAft>
                <a:spcPts val="0"/>
              </a:spcAft>
              <a:buSzPts val="1400"/>
              <a:buNone/>
            </a:pPr>
            <a:endParaRPr sz="1100" dirty="0"/>
          </a:p>
          <a:p>
            <a:pPr marL="228600" lvl="0" indent="-228600" algn="l" rtl="0">
              <a:lnSpc>
                <a:spcPct val="100000"/>
              </a:lnSpc>
              <a:spcBef>
                <a:spcPts val="300"/>
              </a:spcBef>
              <a:spcAft>
                <a:spcPts val="0"/>
              </a:spcAft>
              <a:buSzPts val="1400"/>
              <a:buNone/>
            </a:pPr>
            <a:r>
              <a:rPr lang="en-US" sz="1100" dirty="0"/>
              <a:t>Studies of Misoprostol Alone Regimens</a:t>
            </a:r>
            <a:endParaRPr sz="1100" dirty="0"/>
          </a:p>
          <a:p>
            <a:pPr marL="457200" lvl="0" indent="-298450" algn="l" rtl="0">
              <a:lnSpc>
                <a:spcPct val="100000"/>
              </a:lnSpc>
              <a:spcBef>
                <a:spcPts val="300"/>
              </a:spcBef>
              <a:spcAft>
                <a:spcPts val="0"/>
              </a:spcAft>
              <a:buSzPts val="1100"/>
              <a:buChar char="-"/>
            </a:pPr>
            <a:r>
              <a:rPr lang="en-US" sz="1100" dirty="0"/>
              <a:t>Ho PC, Blumenthal PD, </a:t>
            </a:r>
            <a:r>
              <a:rPr lang="en-US" sz="1100" dirty="0" err="1"/>
              <a:t>Gemzell</a:t>
            </a:r>
            <a:r>
              <a:rPr lang="en-US" sz="1100" dirty="0"/>
              <a:t>-Danielsson K, Gómez Ponce de León R, Mittal S, Tang OS. Misoprostol for the termination of pregnancy with a live fetus at 13 to 26 weeks. </a:t>
            </a:r>
            <a:r>
              <a:rPr lang="en-US" sz="1100" i="1" dirty="0"/>
              <a:t>Int J </a:t>
            </a:r>
            <a:r>
              <a:rPr lang="en-US" sz="1100" i="1" dirty="0" err="1"/>
              <a:t>Gynaecol</a:t>
            </a:r>
            <a:r>
              <a:rPr lang="en-US" sz="1100" i="1" dirty="0"/>
              <a:t> Obstet</a:t>
            </a:r>
            <a:r>
              <a:rPr lang="en-US" sz="1100" dirty="0"/>
              <a:t>. 2007 Dec;99 Suppl 2:S178-81</a:t>
            </a:r>
            <a:endParaRPr sz="1100" dirty="0"/>
          </a:p>
          <a:p>
            <a:pPr marL="457200" lvl="0" indent="-298450" algn="l" rtl="0">
              <a:lnSpc>
                <a:spcPct val="100000"/>
              </a:lnSpc>
              <a:spcBef>
                <a:spcPts val="0"/>
              </a:spcBef>
              <a:spcAft>
                <a:spcPts val="0"/>
              </a:spcAft>
              <a:buSzPts val="1100"/>
              <a:buChar char="-"/>
            </a:pPr>
            <a:r>
              <a:rPr lang="en-US" sz="1100" dirty="0"/>
              <a:t>Moreno-Ruiz NL, </a:t>
            </a:r>
            <a:r>
              <a:rPr lang="en-US" sz="1100" dirty="0" err="1"/>
              <a:t>Borgatta</a:t>
            </a:r>
            <a:r>
              <a:rPr lang="en-US" sz="1100" dirty="0"/>
              <a:t> L, </a:t>
            </a:r>
            <a:r>
              <a:rPr lang="en-US" sz="1100" dirty="0" err="1"/>
              <a:t>Yanow</a:t>
            </a:r>
            <a:r>
              <a:rPr lang="en-US" sz="1100" dirty="0"/>
              <a:t> S, Kapp N, Wiebe ER, </a:t>
            </a:r>
            <a:r>
              <a:rPr lang="en-US" sz="1100" dirty="0" err="1"/>
              <a:t>Winikoff</a:t>
            </a:r>
            <a:r>
              <a:rPr lang="en-US" sz="1100" dirty="0"/>
              <a:t> B. Alternatives to mifepristone for early medical abortion. </a:t>
            </a:r>
            <a:r>
              <a:rPr lang="en-US" sz="1100" i="1" dirty="0"/>
              <a:t>Int J </a:t>
            </a:r>
            <a:r>
              <a:rPr lang="en-US" sz="1100" i="1" dirty="0" err="1"/>
              <a:t>Gynaecol</a:t>
            </a:r>
            <a:r>
              <a:rPr lang="en-US" sz="1100" i="1" dirty="0"/>
              <a:t> Obstet</a:t>
            </a:r>
            <a:r>
              <a:rPr lang="en-US" sz="1100" dirty="0"/>
              <a:t>. 2007 Mar;96(3):212-8</a:t>
            </a:r>
            <a:endParaRPr sz="1100" dirty="0"/>
          </a:p>
          <a:p>
            <a:pPr marL="457200" lvl="0" indent="-298450" algn="l" rtl="0">
              <a:lnSpc>
                <a:spcPct val="100000"/>
              </a:lnSpc>
              <a:spcBef>
                <a:spcPts val="0"/>
              </a:spcBef>
              <a:spcAft>
                <a:spcPts val="0"/>
              </a:spcAft>
              <a:buSzPts val="1100"/>
              <a:buChar char="-"/>
            </a:pPr>
            <a:r>
              <a:rPr lang="en-US" sz="1100" dirty="0"/>
              <a:t>van Bogaert LJ, </a:t>
            </a:r>
            <a:r>
              <a:rPr lang="en-US" sz="1100" dirty="0" err="1"/>
              <a:t>Sedibe</a:t>
            </a:r>
            <a:r>
              <a:rPr lang="en-US" sz="1100" dirty="0"/>
              <a:t> TM. Efficacy of a single misoprostol regimen in the first and second trimester termination of pregnancy. </a:t>
            </a:r>
            <a:r>
              <a:rPr lang="en-US" sz="1100" i="1" dirty="0"/>
              <a:t>J </a:t>
            </a:r>
            <a:r>
              <a:rPr lang="en-US" sz="1100" i="1" dirty="0" err="1"/>
              <a:t>Obstet</a:t>
            </a:r>
            <a:r>
              <a:rPr lang="en-US" sz="1100" i="1" dirty="0"/>
              <a:t> </a:t>
            </a:r>
            <a:r>
              <a:rPr lang="en-US" sz="1100" i="1" dirty="0" err="1"/>
              <a:t>Gynaecol</a:t>
            </a:r>
            <a:r>
              <a:rPr lang="en-US" sz="1100" dirty="0"/>
              <a:t>. 2007 Jul;27(5):510-2</a:t>
            </a:r>
            <a:endParaRPr sz="1100" dirty="0"/>
          </a:p>
          <a:p>
            <a:pPr marL="457200" lvl="0" indent="-298450" algn="l" rtl="0">
              <a:lnSpc>
                <a:spcPct val="100000"/>
              </a:lnSpc>
              <a:spcBef>
                <a:spcPts val="0"/>
              </a:spcBef>
              <a:spcAft>
                <a:spcPts val="0"/>
              </a:spcAft>
              <a:buSzPts val="1100"/>
              <a:buChar char="-"/>
            </a:pPr>
            <a:r>
              <a:rPr lang="en-US" sz="1100" dirty="0"/>
              <a:t>Wiebe ER, Trouton KJ, Lima R. Misoprostol alone vs. methotrexate followed by misoprostol for early abortion. </a:t>
            </a:r>
            <a:r>
              <a:rPr lang="en-US" sz="1100" i="1" dirty="0"/>
              <a:t>Int J </a:t>
            </a:r>
            <a:r>
              <a:rPr lang="en-US" sz="1100" i="1" dirty="0" err="1"/>
              <a:t>Gynaecol</a:t>
            </a:r>
            <a:r>
              <a:rPr lang="en-US" sz="1100" i="1" dirty="0"/>
              <a:t> Obstet</a:t>
            </a:r>
            <a:r>
              <a:rPr lang="en-US" sz="1100" dirty="0"/>
              <a:t>. 2006 Dec;95(3):286-7</a:t>
            </a:r>
            <a:endParaRPr sz="1100" dirty="0"/>
          </a:p>
          <a:p>
            <a:pPr marL="457200" lvl="0" indent="-298450" algn="l" rtl="0">
              <a:lnSpc>
                <a:spcPct val="100000"/>
              </a:lnSpc>
              <a:spcBef>
                <a:spcPts val="0"/>
              </a:spcBef>
              <a:spcAft>
                <a:spcPts val="0"/>
              </a:spcAft>
              <a:buSzPts val="1100"/>
              <a:buChar char="-"/>
            </a:pPr>
            <a:r>
              <a:rPr lang="en-US" sz="1100" dirty="0"/>
              <a:t>Blanchard K, Shochet T, </a:t>
            </a:r>
            <a:r>
              <a:rPr lang="en-US" sz="1100" dirty="0" err="1"/>
              <a:t>Coyaji</a:t>
            </a:r>
            <a:r>
              <a:rPr lang="en-US" sz="1100" dirty="0"/>
              <a:t> K, </a:t>
            </a:r>
            <a:r>
              <a:rPr lang="en-US" sz="1100" dirty="0" err="1"/>
              <a:t>Thi</a:t>
            </a:r>
            <a:r>
              <a:rPr lang="en-US" sz="1100" dirty="0"/>
              <a:t> </a:t>
            </a:r>
            <a:r>
              <a:rPr lang="en-US" sz="1100" dirty="0" err="1"/>
              <a:t>Nhu</a:t>
            </a:r>
            <a:r>
              <a:rPr lang="en-US" sz="1100" dirty="0"/>
              <a:t> Ngoc N, </a:t>
            </a:r>
            <a:r>
              <a:rPr lang="en-US" sz="1100" dirty="0" err="1"/>
              <a:t>Winikoff</a:t>
            </a:r>
            <a:r>
              <a:rPr lang="en-US" sz="1100" dirty="0"/>
              <a:t> B. Misoprostol alone for early abortion: an evaluation of seven potential regimens. </a:t>
            </a:r>
            <a:r>
              <a:rPr lang="en-US" sz="1100" i="1" dirty="0"/>
              <a:t>Contraception. </a:t>
            </a:r>
            <a:r>
              <a:rPr lang="en-US" sz="1100" dirty="0"/>
              <a:t>Aug 2005;72(2):91-97.</a:t>
            </a:r>
            <a:endParaRPr sz="1100" dirty="0"/>
          </a:p>
          <a:p>
            <a:pPr marL="457200" lvl="0" indent="-298450" algn="l" rtl="0">
              <a:lnSpc>
                <a:spcPct val="100000"/>
              </a:lnSpc>
              <a:spcBef>
                <a:spcPts val="0"/>
              </a:spcBef>
              <a:spcAft>
                <a:spcPts val="0"/>
              </a:spcAft>
              <a:buSzPts val="1100"/>
              <a:buChar char="-"/>
            </a:pPr>
            <a:r>
              <a:rPr lang="en-US" sz="1100" dirty="0"/>
              <a:t>Blanchard K, </a:t>
            </a:r>
            <a:r>
              <a:rPr lang="en-US" sz="1100" dirty="0" err="1"/>
              <a:t>Winikoff</a:t>
            </a:r>
            <a:r>
              <a:rPr lang="en-US" sz="1100" dirty="0"/>
              <a:t> B, </a:t>
            </a:r>
            <a:r>
              <a:rPr lang="en-US" sz="1100" dirty="0" err="1"/>
              <a:t>Ellertson</a:t>
            </a:r>
            <a:r>
              <a:rPr lang="en-US" sz="1100" dirty="0"/>
              <a:t> C. Misoprostol used alone for the termination of early pregnancy. A review of the evidence. </a:t>
            </a:r>
            <a:r>
              <a:rPr lang="en-US" sz="1100" i="1" dirty="0"/>
              <a:t>Contraception. </a:t>
            </a:r>
            <a:r>
              <a:rPr lang="en-US" sz="1100" dirty="0"/>
              <a:t>Apr 1999;59(4):209-217.</a:t>
            </a:r>
            <a:endParaRPr sz="1100" dirty="0"/>
          </a:p>
          <a:p>
            <a:pPr marL="457200" lvl="0" indent="-298450" algn="l" rtl="0">
              <a:lnSpc>
                <a:spcPct val="100000"/>
              </a:lnSpc>
              <a:spcBef>
                <a:spcPts val="0"/>
              </a:spcBef>
              <a:spcAft>
                <a:spcPts val="0"/>
              </a:spcAft>
              <a:buSzPts val="1100"/>
              <a:buChar char="-"/>
            </a:pPr>
            <a:r>
              <a:rPr lang="en-US" sz="1100" dirty="0"/>
              <a:t>Jain JK, Dutton C, Harwood B, Meckstroth KR, </a:t>
            </a:r>
            <a:r>
              <a:rPr lang="en-US" sz="1100" dirty="0" err="1"/>
              <a:t>Mishell</a:t>
            </a:r>
            <a:r>
              <a:rPr lang="en-US" sz="1100" dirty="0"/>
              <a:t> DR, Jr. A prospective randomized, double-blinded, placebo-controlled trial comparing mifepristone and vaginal misoprostol to vaginal misoprostol alone for elective termination of early pregnancy. </a:t>
            </a:r>
            <a:r>
              <a:rPr lang="en-US" sz="1100" i="1" dirty="0"/>
              <a:t>Hum </a:t>
            </a:r>
            <a:r>
              <a:rPr lang="en-US" sz="1100" i="1" dirty="0" err="1"/>
              <a:t>Reprod</a:t>
            </a:r>
            <a:r>
              <a:rPr lang="en-US" sz="1100" i="1" dirty="0"/>
              <a:t>. </a:t>
            </a:r>
            <a:r>
              <a:rPr lang="en-US" sz="1100" dirty="0"/>
              <a:t>Jun 2002;17(6):1477-1482. </a:t>
            </a:r>
          </a:p>
          <a:p>
            <a:pPr marL="457200" lvl="0" indent="-298450" algn="l" rtl="0">
              <a:lnSpc>
                <a:spcPct val="100000"/>
              </a:lnSpc>
              <a:spcBef>
                <a:spcPts val="0"/>
              </a:spcBef>
              <a:spcAft>
                <a:spcPts val="0"/>
              </a:spcAft>
              <a:buSzPts val="1100"/>
              <a:buChar char="-"/>
            </a:pPr>
            <a:r>
              <a:rPr lang="en-US" sz="1100" dirty="0"/>
              <a:t>https://</a:t>
            </a:r>
            <a:r>
              <a:rPr lang="en-US" sz="1100" dirty="0" err="1"/>
              <a:t>www.ibisreproductivehealth.org</a:t>
            </a:r>
            <a:r>
              <a:rPr lang="en-US" sz="1100" dirty="0"/>
              <a:t>/publications/misoprostol-alone-medication-abortion-safe-and-effective (SAFE Study)</a:t>
            </a:r>
            <a:endParaRPr sz="1100" dirty="0"/>
          </a:p>
          <a:p>
            <a:pPr marL="457200" marR="0" lvl="0" indent="-228600" algn="l" rtl="0">
              <a:lnSpc>
                <a:spcPct val="100000"/>
              </a:lnSpc>
              <a:spcBef>
                <a:spcPts val="0"/>
              </a:spcBef>
              <a:spcAft>
                <a:spcPts val="0"/>
              </a:spcAft>
              <a:buSzPts val="14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Because ultrasound is still needed to diagnose early pregnancy loss, not all aspects of this care can happen over telehealth. </a:t>
            </a:r>
            <a:endParaRPr sz="1100"/>
          </a:p>
          <a:p>
            <a:pPr marL="0" lvl="0" indent="0" algn="l" rtl="0">
              <a:lnSpc>
                <a:spcPct val="100000"/>
              </a:lnSpc>
              <a:spcBef>
                <a:spcPts val="0"/>
              </a:spcBef>
              <a:spcAft>
                <a:spcPts val="0"/>
              </a:spcAft>
              <a:buSzPts val="1400"/>
              <a:buNone/>
            </a:pPr>
            <a:r>
              <a:rPr lang="en-US" sz="1100"/>
              <a:t>Always offer all three forms of EPL management so the patient can decide what is best for them. </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Telehealth and virtual visits/communication can happen through</a:t>
            </a:r>
            <a:endParaRPr sz="1100"/>
          </a:p>
          <a:p>
            <a:pPr marL="457200" lvl="0" indent="-298450" algn="l" rtl="0">
              <a:lnSpc>
                <a:spcPct val="100000"/>
              </a:lnSpc>
              <a:spcBef>
                <a:spcPts val="0"/>
              </a:spcBef>
              <a:spcAft>
                <a:spcPts val="0"/>
              </a:spcAft>
              <a:buSzPts val="1100"/>
              <a:buChar char="●"/>
            </a:pPr>
            <a:r>
              <a:rPr lang="en-US" sz="1100"/>
              <a:t>Remotely ordering ultrasound for patient, and other labs (bHCG)</a:t>
            </a:r>
            <a:endParaRPr sz="1100"/>
          </a:p>
          <a:p>
            <a:pPr marL="457200" lvl="0" indent="-298450" algn="l" rtl="0">
              <a:lnSpc>
                <a:spcPct val="100000"/>
              </a:lnSpc>
              <a:spcBef>
                <a:spcPts val="0"/>
              </a:spcBef>
              <a:spcAft>
                <a:spcPts val="0"/>
              </a:spcAft>
              <a:buSzPts val="1100"/>
              <a:buChar char="●"/>
            </a:pPr>
            <a:r>
              <a:rPr lang="en-US" sz="1100"/>
              <a:t>Counseling for expectant management of EPL</a:t>
            </a:r>
            <a:endParaRPr sz="1100"/>
          </a:p>
          <a:p>
            <a:pPr marL="457200" lvl="0" indent="-298450" algn="l" rtl="0">
              <a:lnSpc>
                <a:spcPct val="100000"/>
              </a:lnSpc>
              <a:spcBef>
                <a:spcPts val="0"/>
              </a:spcBef>
              <a:spcAft>
                <a:spcPts val="0"/>
              </a:spcAft>
              <a:buSzPts val="1100"/>
              <a:buChar char="●"/>
            </a:pPr>
            <a:r>
              <a:rPr lang="en-US" sz="1100"/>
              <a:t>Medication management of EPL - electronically prescribe medications (misoprostol); mifepristone requires in-person pick up</a:t>
            </a:r>
            <a:endParaRPr sz="1100"/>
          </a:p>
          <a:p>
            <a:pPr marL="457200" lvl="0" indent="-298450" algn="l" rtl="0">
              <a:lnSpc>
                <a:spcPct val="100000"/>
              </a:lnSpc>
              <a:spcBef>
                <a:spcPts val="0"/>
              </a:spcBef>
              <a:spcAft>
                <a:spcPts val="0"/>
              </a:spcAft>
              <a:buSzPts val="1100"/>
              <a:buChar char="●"/>
            </a:pPr>
            <a:r>
              <a:rPr lang="en-US" sz="1100"/>
              <a:t>Whether the pregnancy is planned or not desired or wherever on the spectrum of these feelings, someone having an EPL can experience profound emotions. Telehealth allows us to connect patients to therapists and mental health services, to provide supportive and validating counseling, and bringing in their support people in one call. This is a place where you can care for the whole family and whole person. Validate what they are going through, don’t take away from the impact. </a:t>
            </a:r>
            <a:endParaRPr sz="1100"/>
          </a:p>
          <a:p>
            <a:pPr marL="457200" lvl="0" indent="-298450" algn="l" rtl="0">
              <a:lnSpc>
                <a:spcPct val="100000"/>
              </a:lnSpc>
              <a:spcBef>
                <a:spcPts val="0"/>
              </a:spcBef>
              <a:spcAft>
                <a:spcPts val="0"/>
              </a:spcAft>
              <a:buSzPts val="1100"/>
              <a:buChar char="●"/>
            </a:pPr>
            <a:r>
              <a:rPr lang="en-US" sz="1100"/>
              <a:t>Have real conversations about EPL: </a:t>
            </a:r>
            <a:r>
              <a:rPr lang="en-US" sz="1100">
                <a:solidFill>
                  <a:schemeClr val="dk1"/>
                </a:solidFill>
              </a:rPr>
              <a:t>debunk myths, stigma, misconceptions</a:t>
            </a:r>
            <a:endParaRPr sz="1100">
              <a:solidFill>
                <a:schemeClr val="dk1"/>
              </a:solidFill>
            </a:endParaRPr>
          </a:p>
          <a:p>
            <a:pPr marL="457200" lvl="0" indent="-298450" algn="l" rtl="0">
              <a:lnSpc>
                <a:spcPct val="100000"/>
              </a:lnSpc>
              <a:spcBef>
                <a:spcPts val="0"/>
              </a:spcBef>
              <a:spcAft>
                <a:spcPts val="0"/>
              </a:spcAft>
              <a:buClr>
                <a:schemeClr val="dk1"/>
              </a:buClr>
              <a:buSzPts val="1100"/>
              <a:buChar char="●"/>
            </a:pPr>
            <a:r>
              <a:rPr lang="en-US" sz="1100">
                <a:solidFill>
                  <a:schemeClr val="dk1"/>
                </a:solidFill>
              </a:rPr>
              <a:t>Be available to (or set up a system) answer calls and messages from patients outside of visit time.</a:t>
            </a:r>
            <a:endParaRPr sz="1100">
              <a:solidFill>
                <a:schemeClr val="dk1"/>
              </a:solidFill>
            </a:endParaRPr>
          </a:p>
          <a:p>
            <a:pPr marL="457200" lvl="0" indent="-298450" algn="l" rtl="0">
              <a:lnSpc>
                <a:spcPct val="100000"/>
              </a:lnSpc>
              <a:spcBef>
                <a:spcPts val="0"/>
              </a:spcBef>
              <a:spcAft>
                <a:spcPts val="0"/>
              </a:spcAft>
              <a:buClr>
                <a:schemeClr val="dk1"/>
              </a:buClr>
              <a:buSzPts val="1100"/>
              <a:buChar char="●"/>
            </a:pPr>
            <a:r>
              <a:rPr lang="en-US" sz="1100">
                <a:solidFill>
                  <a:schemeClr val="dk1"/>
                </a:solidFill>
              </a:rPr>
              <a:t>Provide a space for patient advocacy -- what needs to happen in a hospital vs outpatient setting</a:t>
            </a:r>
            <a:endParaRPr sz="1100">
              <a:solidFill>
                <a:schemeClr val="dk1"/>
              </a:solidFill>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4" name="Google Shape;34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f28fb39b2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f28fb39b2e_0_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For many health centers, residents and medical students and other clinical learners rotate in and out for training. Telehealth is a new setting to provide clinical training to these learners. Here are some considerations and best practices to support learners provide telehealth care without overwhelming or negatively affecting patient care.</a:t>
            </a:r>
            <a:endParaRPr sz="1200"/>
          </a:p>
          <a:p>
            <a:pPr marL="0" lvl="0" indent="0" algn="l" rtl="0">
              <a:spcBef>
                <a:spcPts val="0"/>
              </a:spcBef>
              <a:spcAft>
                <a:spcPts val="0"/>
              </a:spcAft>
              <a:buNone/>
            </a:pPr>
            <a:endParaRPr sz="1200"/>
          </a:p>
          <a:p>
            <a:pPr marL="457200" lvl="0" indent="-295275" algn="l" rtl="0">
              <a:spcBef>
                <a:spcPts val="0"/>
              </a:spcBef>
              <a:spcAft>
                <a:spcPts val="0"/>
              </a:spcAft>
              <a:buClr>
                <a:srgbClr val="3C4043"/>
              </a:buClr>
              <a:buSzPts val="1050"/>
              <a:buFont typeface="Roboto"/>
              <a:buChar char="-"/>
            </a:pPr>
            <a:r>
              <a:rPr lang="en-US" sz="1050">
                <a:solidFill>
                  <a:srgbClr val="3C4043"/>
                </a:solidFill>
                <a:highlight>
                  <a:srgbClr val="FFFFFF"/>
                </a:highlight>
                <a:latin typeface="Roboto"/>
                <a:ea typeface="Roboto"/>
                <a:cs typeface="Roboto"/>
                <a:sym typeface="Roboto"/>
              </a:rPr>
              <a:t>When learner/teacher can't be in the same room, use a telehealth platform that allows multiple people to join (ex. Zoom's HIPAA compliant platform)</a:t>
            </a:r>
            <a:endParaRPr sz="1050">
              <a:solidFill>
                <a:srgbClr val="3C4043"/>
              </a:solidFill>
              <a:highlight>
                <a:srgbClr val="FFFFFF"/>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US" sz="1050">
                <a:solidFill>
                  <a:srgbClr val="3C4043"/>
                </a:solidFill>
                <a:highlight>
                  <a:srgbClr val="FFFFFF"/>
                </a:highlight>
                <a:latin typeface="Roboto"/>
                <a:ea typeface="Roboto"/>
                <a:cs typeface="Roboto"/>
                <a:sym typeface="Roboto"/>
              </a:rPr>
              <a:t>It's still important to get a patient's consent before bringing a learner in. If you're using a platform with a waiting room feature, have the learner stay in the waiting room while you get the patient's consent. You can also share the link to the virtual exam room with the learner only after the patient provides consent.</a:t>
            </a:r>
            <a:endParaRPr sz="1050">
              <a:solidFill>
                <a:srgbClr val="3C4043"/>
              </a:solidFill>
              <a:highlight>
                <a:srgbClr val="FFFFFF"/>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US" sz="1050">
                <a:solidFill>
                  <a:srgbClr val="3C4043"/>
                </a:solidFill>
                <a:highlight>
                  <a:srgbClr val="FFFFFF"/>
                </a:highlight>
                <a:latin typeface="Roboto"/>
                <a:ea typeface="Roboto"/>
                <a:cs typeface="Roboto"/>
                <a:sym typeface="Roboto"/>
              </a:rPr>
              <a:t>Have a back-up plan for how learner and teacher will communicate if there are A/V issues.</a:t>
            </a:r>
            <a:endParaRPr sz="1050">
              <a:solidFill>
                <a:srgbClr val="3C4043"/>
              </a:solidFill>
              <a:highlight>
                <a:srgbClr val="FFFFFF"/>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US" sz="1050">
                <a:solidFill>
                  <a:srgbClr val="3C4043"/>
                </a:solidFill>
                <a:highlight>
                  <a:srgbClr val="FFFFFF"/>
                </a:highlight>
                <a:latin typeface="Roboto"/>
                <a:ea typeface="Roboto"/>
                <a:cs typeface="Roboto"/>
                <a:sym typeface="Roboto"/>
              </a:rPr>
              <a:t>To improve patient comfort in video visits, learners should have their camera on</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r>
              <a:rPr lang="en-US" sz="1200"/>
              <a:t>Supervision requirements vary by learner type and level</a:t>
            </a:r>
            <a:endParaRPr sz="1200"/>
          </a:p>
          <a:p>
            <a:pPr marL="0" lvl="0" indent="0" algn="l" rtl="0">
              <a:spcBef>
                <a:spcPts val="0"/>
              </a:spcBef>
              <a:spcAft>
                <a:spcPts val="0"/>
              </a:spcAft>
              <a:buClr>
                <a:schemeClr val="dk1"/>
              </a:buClr>
              <a:buSzPts val="1100"/>
              <a:buFont typeface="Arial"/>
              <a:buNone/>
            </a:pPr>
            <a:r>
              <a:rPr lang="en-US" sz="1200"/>
              <a:t>For learners who need direct observation of patient encounter, it’s hard to teach remotely - learner and teacher must be in the same location</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r>
              <a:rPr lang="en-US" sz="1200"/>
              <a:t>Additional tips for medical student involvement in telehealth: </a:t>
            </a:r>
            <a:r>
              <a:rPr lang="en-US" sz="1200" u="sng">
                <a:solidFill>
                  <a:schemeClr val="hlink"/>
                </a:solidFill>
                <a:hlinkClick r:id="rId3"/>
              </a:rPr>
              <a:t>https://compliance.bsd.uchicago.edu/Documents/Telehealth%20Medical%20Student%20Tip%20Sheet%207-21-20.pdf</a:t>
            </a:r>
            <a:endParaRPr sz="1200"/>
          </a:p>
          <a:p>
            <a:pPr marL="0" lvl="0" indent="0" algn="l" rtl="0">
              <a:spcBef>
                <a:spcPts val="0"/>
              </a:spcBef>
              <a:spcAft>
                <a:spcPts val="0"/>
              </a:spcAft>
              <a:buClr>
                <a:schemeClr val="dk1"/>
              </a:buClr>
              <a:buSzPts val="1100"/>
              <a:buFont typeface="Arial"/>
              <a:buNone/>
            </a:pPr>
            <a:r>
              <a:rPr lang="en-US" sz="1200"/>
              <a:t>This document outlines potential scenarios of how to involve medical students, residents, and teaching physicians, and offers advice on attestation processes.  </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r>
              <a:rPr lang="en-US" sz="1200"/>
              <a:t>Image source: unsplash.com</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None/>
            </a:pPr>
            <a:endParaRPr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t>Can add more here**</a:t>
            </a:r>
          </a:p>
          <a:p>
            <a:pPr marL="0" lvl="0" indent="0" algn="l" rtl="0">
              <a:lnSpc>
                <a:spcPct val="100000"/>
              </a:lnSpc>
              <a:spcBef>
                <a:spcPts val="0"/>
              </a:spcBef>
              <a:spcAft>
                <a:spcPts val="0"/>
              </a:spcAft>
              <a:buSzPts val="1400"/>
              <a:buNone/>
            </a:pPr>
            <a:endParaRPr lang="en-US" sz="1100" dirty="0"/>
          </a:p>
          <a:p>
            <a:pPr marL="0" lvl="0" indent="0" algn="l" rtl="0">
              <a:lnSpc>
                <a:spcPct val="100000"/>
              </a:lnSpc>
              <a:spcBef>
                <a:spcPts val="0"/>
              </a:spcBef>
              <a:spcAft>
                <a:spcPts val="0"/>
              </a:spcAft>
              <a:buSzPts val="1400"/>
              <a:buNone/>
            </a:pPr>
            <a:endParaRPr lang="en-US" sz="1100" dirty="0"/>
          </a:p>
          <a:p>
            <a:pPr marL="0" lvl="0" indent="0" algn="l" rtl="0">
              <a:lnSpc>
                <a:spcPct val="100000"/>
              </a:lnSpc>
              <a:spcBef>
                <a:spcPts val="0"/>
              </a:spcBef>
              <a:spcAft>
                <a:spcPts val="0"/>
              </a:spcAft>
              <a:buSzPts val="1400"/>
              <a:buNone/>
            </a:pPr>
            <a:r>
              <a:rPr lang="en-US" sz="1100" dirty="0"/>
              <a:t>https://</a:t>
            </a:r>
            <a:r>
              <a:rPr lang="en-US" sz="1100" dirty="0" err="1"/>
              <a:t>emaaproject.org</a:t>
            </a:r>
            <a:r>
              <a:rPr lang="en-US" sz="1100" dirty="0"/>
              <a:t>/</a:t>
            </a:r>
          </a:p>
          <a:p>
            <a:pPr marL="0" lvl="0" indent="0" algn="l" rtl="0">
              <a:lnSpc>
                <a:spcPct val="100000"/>
              </a:lnSpc>
              <a:spcBef>
                <a:spcPts val="0"/>
              </a:spcBef>
              <a:spcAft>
                <a:spcPts val="0"/>
              </a:spcAft>
              <a:buSzPts val="1400"/>
              <a:buNone/>
            </a:pPr>
            <a:endParaRPr sz="11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9" name="Google Shape;36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 name="Google Shape;60;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t>Ask: what do you think are best practices for providing patient-centered telehealth care?</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Optional resource from the Reproductive Health National Family Planning Training Center: </a:t>
            </a:r>
            <a:endParaRPr sz="1100" dirty="0"/>
          </a:p>
          <a:p>
            <a:pPr marL="457200" marR="0" lvl="0" indent="-228600" algn="l" rtl="0">
              <a:lnSpc>
                <a:spcPct val="100000"/>
              </a:lnSpc>
              <a:spcBef>
                <a:spcPts val="0"/>
              </a:spcBef>
              <a:spcAft>
                <a:spcPts val="0"/>
              </a:spcAft>
              <a:buSzPts val="1400"/>
              <a:buNone/>
            </a:pPr>
            <a:r>
              <a:rPr lang="en-US" sz="1100" dirty="0"/>
              <a:t>Tips for providing patient-centered contraceptive care using telehealth – four case studies: https://</a:t>
            </a:r>
            <a:r>
              <a:rPr lang="en-US" sz="1100" dirty="0" err="1"/>
              <a:t>www.nationalfamilyplanning.org</a:t>
            </a:r>
            <a:r>
              <a:rPr lang="en-US" sz="1100" dirty="0"/>
              <a:t>/</a:t>
            </a:r>
            <a:r>
              <a:rPr lang="en-US" sz="1100" dirty="0" err="1"/>
              <a:t>telehealth-video-guide?srctid</a:t>
            </a:r>
            <a:r>
              <a:rPr lang="en-US" sz="1100" dirty="0"/>
              <a:t>=1&amp;erid=2521788&amp;trid=4d1a9e24-c58c-4e23-9ab2-a8601869a50b and video discussion guide: https://</a:t>
            </a:r>
            <a:r>
              <a:rPr lang="en-US" sz="1100" dirty="0" err="1"/>
              <a:t>www.nationalfamilyplanning.org</a:t>
            </a:r>
            <a:r>
              <a:rPr lang="en-US" sz="1100" dirty="0"/>
              <a:t>/file/Member-Telehealth-Video-Discussion-Guide-04072021.pdf</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b="0" i="0" u="none" strike="noStrike" cap="none" dirty="0">
                <a:solidFill>
                  <a:srgbClr val="000000"/>
                </a:solidFill>
                <a:latin typeface="Calibri"/>
                <a:ea typeface="Calibri"/>
                <a:cs typeface="Calibri"/>
                <a:sym typeface="Calibri"/>
              </a:rPr>
              <a:t>In these four mock telehealth visits real clinicians and patient actors demonstrate strategies for adapting patient-centered contraceptive care to telehealth delivery. Each vignette provides examples of skills providers can use to create an environment of safety and confidentiality for the patient, build rapport, and support patient autonomy in the context of telehealth contraceptive care visits. This video aims to show you how to make a telehealth visit seem as personal and patient-centered as an in-person visit. You can choose 1-4 case studies in these videos and start discussion on best practices for patient-centered contraceptive counseling via telehealth </a:t>
            </a:r>
            <a:endParaRPr sz="1100" dirty="0"/>
          </a:p>
          <a:p>
            <a:pPr marL="457200" marR="0" lvl="0" indent="-228600" algn="l" rtl="0">
              <a:lnSpc>
                <a:spcPct val="100000"/>
              </a:lnSpc>
              <a:spcBef>
                <a:spcPts val="0"/>
              </a:spcBef>
              <a:spcAft>
                <a:spcPts val="0"/>
              </a:spcAft>
              <a:buSzPts val="1400"/>
              <a:buNone/>
            </a:pPr>
            <a:endParaRPr sz="1100" b="0" i="0" u="none" strike="noStrike" cap="non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100" b="0" i="0" u="none" strike="noStrike" cap="none" dirty="0">
                <a:solidFill>
                  <a:srgbClr val="000000"/>
                </a:solidFill>
                <a:latin typeface="Calibri"/>
                <a:ea typeface="Calibri"/>
                <a:cs typeface="Calibri"/>
                <a:sym typeface="Calibri"/>
              </a:rPr>
              <a:t>Potential discussion questions:</a:t>
            </a:r>
            <a:endParaRPr sz="1100" dirty="0"/>
          </a:p>
          <a:p>
            <a:pPr marL="571500" lvl="0" indent="-323850" algn="l" rtl="0">
              <a:lnSpc>
                <a:spcPct val="100000"/>
              </a:lnSpc>
              <a:spcBef>
                <a:spcPts val="0"/>
              </a:spcBef>
              <a:spcAft>
                <a:spcPts val="0"/>
              </a:spcAft>
              <a:buSzPts val="1100"/>
              <a:buFont typeface="Arial"/>
              <a:buChar char="•"/>
            </a:pPr>
            <a:r>
              <a:rPr lang="en-US" sz="1100" dirty="0"/>
              <a:t>What strategies did you see in this video that you already use in delivering telehealth care?</a:t>
            </a:r>
            <a:endParaRPr sz="1100" dirty="0"/>
          </a:p>
          <a:p>
            <a:pPr marL="571500" lvl="0" indent="-323850" algn="l" rtl="0">
              <a:lnSpc>
                <a:spcPct val="100000"/>
              </a:lnSpc>
              <a:spcBef>
                <a:spcPts val="0"/>
              </a:spcBef>
              <a:spcAft>
                <a:spcPts val="0"/>
              </a:spcAft>
              <a:buSzPts val="1100"/>
              <a:buFont typeface="Arial"/>
              <a:buChar char="•"/>
            </a:pPr>
            <a:r>
              <a:rPr lang="en-US" sz="1100" dirty="0"/>
              <a:t>What did you see that was new to you? Did anything surprise you?</a:t>
            </a:r>
            <a:endParaRPr sz="1100" dirty="0"/>
          </a:p>
          <a:p>
            <a:pPr marL="571500" lvl="0" indent="-323850" algn="l" rtl="0">
              <a:lnSpc>
                <a:spcPct val="100000"/>
              </a:lnSpc>
              <a:spcBef>
                <a:spcPts val="0"/>
              </a:spcBef>
              <a:spcAft>
                <a:spcPts val="0"/>
              </a:spcAft>
              <a:buSzPts val="1100"/>
              <a:buFont typeface="Arial"/>
              <a:buChar char="•"/>
            </a:pPr>
            <a:r>
              <a:rPr lang="en-US" sz="1100" dirty="0"/>
              <a:t>Were there strategies depicted that you have questions or concerns about or would be hesitant to use? If so, describe.</a:t>
            </a:r>
            <a:endParaRPr sz="1100" dirty="0"/>
          </a:p>
          <a:p>
            <a:pPr marL="571500" lvl="0" indent="-323850" algn="l" rtl="0">
              <a:lnSpc>
                <a:spcPct val="100000"/>
              </a:lnSpc>
              <a:spcBef>
                <a:spcPts val="0"/>
              </a:spcBef>
              <a:spcAft>
                <a:spcPts val="0"/>
              </a:spcAft>
              <a:buSzPts val="1100"/>
              <a:buFont typeface="Arial"/>
              <a:buChar char="•"/>
            </a:pPr>
            <a:r>
              <a:rPr lang="en-US" sz="1100" dirty="0"/>
              <a:t>Were there any strategies in the video that you think might be particularly effective?</a:t>
            </a:r>
            <a:endParaRPr sz="1100" dirty="0"/>
          </a:p>
          <a:p>
            <a:pPr marL="571500" lvl="0" indent="-323850" algn="l" rtl="0">
              <a:lnSpc>
                <a:spcPct val="100000"/>
              </a:lnSpc>
              <a:spcBef>
                <a:spcPts val="0"/>
              </a:spcBef>
              <a:spcAft>
                <a:spcPts val="0"/>
              </a:spcAft>
              <a:buSzPts val="1100"/>
              <a:buFont typeface="Arial"/>
              <a:buChar char="•"/>
            </a:pPr>
            <a:r>
              <a:rPr lang="en-US" sz="1100" dirty="0"/>
              <a:t>Are there any strategies from the video that you would like to practice integrating into your own delivery of telehealth services? If so, which ones? </a:t>
            </a:r>
            <a:endParaRPr sz="1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 name="Google Shape;68;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a:t>Ask patients if they have used telehealth before and their comfort with it, what worked and didn’t work for them</a:t>
            </a:r>
            <a:endParaRPr sz="1100"/>
          </a:p>
          <a:p>
            <a:pPr marL="457200" marR="0" lvl="0" indent="-228600" algn="l" rtl="0">
              <a:lnSpc>
                <a:spcPct val="100000"/>
              </a:lnSpc>
              <a:spcBef>
                <a:spcPts val="0"/>
              </a:spcBef>
              <a:spcAft>
                <a:spcPts val="0"/>
              </a:spcAft>
              <a:buSzPts val="1400"/>
              <a:buNone/>
            </a:pPr>
            <a:r>
              <a:rPr lang="en-US" sz="1100"/>
              <a:t>Explain telehealth, especially for patients new to it (process, that they can still come to clinic if want/need)</a:t>
            </a:r>
            <a:endParaRPr sz="1100"/>
          </a:p>
          <a:p>
            <a:pPr marL="457200" marR="0" lvl="0" indent="-228600" algn="l" rtl="0">
              <a:lnSpc>
                <a:spcPct val="100000"/>
              </a:lnSpc>
              <a:spcBef>
                <a:spcPts val="0"/>
              </a:spcBef>
              <a:spcAft>
                <a:spcPts val="0"/>
              </a:spcAft>
              <a:buSzPts val="1400"/>
              <a:buNone/>
            </a:pPr>
            <a:r>
              <a:rPr lang="en-US" sz="1100"/>
              <a:t>Acknowledge for the patient when something is different or potentially awkward about a telehealth visit</a:t>
            </a:r>
            <a:endParaRPr sz="1100"/>
          </a:p>
          <a:p>
            <a:pPr marL="457200" marR="0" lvl="0" indent="-228600" algn="l" rtl="0">
              <a:lnSpc>
                <a:spcPct val="100000"/>
              </a:lnSpc>
              <a:spcBef>
                <a:spcPts val="0"/>
              </a:spcBef>
              <a:spcAft>
                <a:spcPts val="0"/>
              </a:spcAft>
              <a:buSzPts val="1400"/>
              <a:buNone/>
            </a:pPr>
            <a:r>
              <a:rPr lang="en-US" sz="1100"/>
              <a:t>Just as though you were in-person, continue to facilitate a trusting relationship.</a:t>
            </a:r>
            <a:endParaRPr sz="1100"/>
          </a:p>
          <a:p>
            <a:pPr marL="457200" marR="0" lvl="0" indent="-228600" algn="l" rtl="0">
              <a:lnSpc>
                <a:spcPct val="100000"/>
              </a:lnSpc>
              <a:spcBef>
                <a:spcPts val="0"/>
              </a:spcBef>
              <a:spcAft>
                <a:spcPts val="0"/>
              </a:spcAft>
              <a:buSzPts val="1400"/>
              <a:buNone/>
            </a:pPr>
            <a:r>
              <a:rPr lang="en-US" sz="1100"/>
              <a:t>Allow and welcome any support people the patient wants or chooses (partner, friend, family member, doula, etc), wherever they want to take the call, any pets they want to have by their side! </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highlight>
                  <a:schemeClr val="lt1"/>
                </a:highlight>
              </a:rPr>
              <a:t>Take advantage of the fact that you have more time in this visit - where you aren’t doing physical procedures or tests - to talk, counsel, provide information, answer questions, and build rapport. Spending time to talk and listen to your patient and making sure they understand things, that you’ve explained things well, and answered questions about their care. </a:t>
            </a:r>
            <a:endParaRPr sz="1100">
              <a:highlight>
                <a:schemeClr val="lt1"/>
              </a:highlight>
            </a:endParaRPr>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Source:</a:t>
            </a:r>
            <a:endParaRPr sz="1100"/>
          </a:p>
          <a:p>
            <a:pPr marL="457200" marR="0" lvl="0" indent="-228600" algn="l" rtl="0">
              <a:lnSpc>
                <a:spcPct val="100000"/>
              </a:lnSpc>
              <a:spcBef>
                <a:spcPts val="0"/>
              </a:spcBef>
              <a:spcAft>
                <a:spcPts val="0"/>
              </a:spcAft>
              <a:buClr>
                <a:srgbClr val="000000"/>
              </a:buClr>
              <a:buSzPts val="1400"/>
              <a:buFont typeface="Arial"/>
              <a:buNone/>
            </a:pPr>
            <a:r>
              <a:rPr lang="en-US" sz="1100" b="0" i="0" u="none" strike="noStrike" cap="none">
                <a:solidFill>
                  <a:srgbClr val="000000"/>
                </a:solidFill>
                <a:latin typeface="Calibri"/>
                <a:ea typeface="Calibri"/>
                <a:cs typeface="Calibri"/>
                <a:sym typeface="Calibri"/>
              </a:rPr>
              <a:t>Source: Reproductive Health National Family Planning Training Center, Telehealth Video Discussion Guide. https://www.nationalfamilyplanning.org/file/Member-Telehealth-Video-Discussion-Guide-04072021.pdf. </a:t>
            </a:r>
            <a:endParaRPr sz="1100"/>
          </a:p>
          <a:p>
            <a:pPr marL="457200" marR="0" lvl="0" indent="-228600" algn="l" rtl="0">
              <a:lnSpc>
                <a:spcPct val="100000"/>
              </a:lnSpc>
              <a:spcBef>
                <a:spcPts val="0"/>
              </a:spcBef>
              <a:spcAft>
                <a:spcPts val="0"/>
              </a:spcAft>
              <a:buSzPts val="1400"/>
              <a:buNone/>
            </a:pP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 name="Google Shape;76;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a:t>Trauma informed care is a lens through which we can apply when providing telehealth and in-person care to our patients. </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Gynecological care can be very triggering for people who have experienced trauma. The best approach is to assume everyone may have had trauma and go about the care asking permission and explaining every step of the way, even virtually. With the expansion of remote and telehealth care, many patients are re-establishing care who may have been avoiding it in person.  We can see it as an opportunity to create a comfortable space and build trust so that when or if the person wants to have an in-person visit, they can feel a little more safe.</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Key principles to think about</a:t>
            </a:r>
            <a:endParaRPr sz="1100"/>
          </a:p>
          <a:p>
            <a:pPr marL="457200" marR="0" lvl="0" indent="-298450" algn="l" rtl="0">
              <a:lnSpc>
                <a:spcPct val="100000"/>
              </a:lnSpc>
              <a:spcBef>
                <a:spcPts val="0"/>
              </a:spcBef>
              <a:spcAft>
                <a:spcPts val="0"/>
              </a:spcAft>
              <a:buSzPts val="1100"/>
              <a:buChar char="●"/>
            </a:pPr>
            <a:r>
              <a:rPr lang="en-US" sz="1100"/>
              <a:t>Transparency</a:t>
            </a:r>
            <a:endParaRPr sz="1100"/>
          </a:p>
          <a:p>
            <a:pPr marL="457200" marR="0" lvl="0" indent="-298450" algn="l" rtl="0">
              <a:lnSpc>
                <a:spcPct val="100000"/>
              </a:lnSpc>
              <a:spcBef>
                <a:spcPts val="0"/>
              </a:spcBef>
              <a:spcAft>
                <a:spcPts val="0"/>
              </a:spcAft>
              <a:buSzPts val="1100"/>
              <a:buChar char="●"/>
            </a:pPr>
            <a:r>
              <a:rPr lang="en-US" sz="1100"/>
              <a:t>Initiating with consent</a:t>
            </a:r>
            <a:endParaRPr sz="1100"/>
          </a:p>
          <a:p>
            <a:pPr marL="457200" marR="0" lvl="0" indent="-298450" algn="l" rtl="0">
              <a:lnSpc>
                <a:spcPct val="100000"/>
              </a:lnSpc>
              <a:spcBef>
                <a:spcPts val="0"/>
              </a:spcBef>
              <a:spcAft>
                <a:spcPts val="0"/>
              </a:spcAft>
              <a:buSzPts val="1100"/>
              <a:buChar char="●"/>
            </a:pPr>
            <a:r>
              <a:rPr lang="en-US" sz="1100"/>
              <a:t>Assure that there is no one else in your room and make sure there is no one else in their room unless they explicitly want them to be there</a:t>
            </a:r>
            <a:endParaRPr sz="1100"/>
          </a:p>
          <a:p>
            <a:pPr marL="457200" marR="0" lvl="0" indent="-298450" algn="l" rtl="0">
              <a:lnSpc>
                <a:spcPct val="100000"/>
              </a:lnSpc>
              <a:spcBef>
                <a:spcPts val="0"/>
              </a:spcBef>
              <a:spcAft>
                <a:spcPts val="0"/>
              </a:spcAft>
              <a:buSzPts val="1100"/>
              <a:buChar char="●"/>
            </a:pPr>
            <a:r>
              <a:rPr lang="en-US" sz="1100"/>
              <a:t>Assure that they are not being recorded</a:t>
            </a:r>
            <a:endParaRPr sz="1100"/>
          </a:p>
          <a:p>
            <a:pPr marL="457200" marR="0" lvl="0" indent="-298450" algn="l" rtl="0">
              <a:lnSpc>
                <a:spcPct val="100000"/>
              </a:lnSpc>
              <a:spcBef>
                <a:spcPts val="0"/>
              </a:spcBef>
              <a:spcAft>
                <a:spcPts val="0"/>
              </a:spcAft>
              <a:buSzPts val="1100"/>
              <a:buChar char="●"/>
            </a:pPr>
            <a:r>
              <a:rPr lang="en-US" sz="1100"/>
              <a:t>Be honest</a:t>
            </a:r>
            <a:endParaRPr sz="1100"/>
          </a:p>
          <a:p>
            <a:pPr marL="457200" marR="0" lvl="0" indent="-298450" algn="l" rtl="0">
              <a:lnSpc>
                <a:spcPct val="100000"/>
              </a:lnSpc>
              <a:spcBef>
                <a:spcPts val="0"/>
              </a:spcBef>
              <a:spcAft>
                <a:spcPts val="0"/>
              </a:spcAft>
              <a:buSzPts val="1100"/>
              <a:buChar char="●"/>
            </a:pPr>
            <a:r>
              <a:rPr lang="en-US" sz="1100"/>
              <a:t>It’s okay to be a little humorous about tech issues -- this breaks down power dynamics and centers community of everyone involved in that call  </a:t>
            </a:r>
            <a:endParaRPr sz="1100"/>
          </a:p>
          <a:p>
            <a:pPr marL="0" marR="0" lvl="0" indent="0" algn="l" rtl="0">
              <a:lnSpc>
                <a:spcPct val="100000"/>
              </a:lnSpc>
              <a:spcBef>
                <a:spcPts val="0"/>
              </a:spcBef>
              <a:spcAft>
                <a:spcPts val="0"/>
              </a:spcAft>
              <a:buSzPts val="1400"/>
              <a:buNone/>
            </a:pPr>
            <a:endParaRPr sz="1100"/>
          </a:p>
          <a:p>
            <a:pPr marL="228600" lvl="0" indent="0" algn="l" rtl="0">
              <a:spcBef>
                <a:spcPts val="0"/>
              </a:spcBef>
              <a:spcAft>
                <a:spcPts val="0"/>
              </a:spcAft>
              <a:buClr>
                <a:schemeClr val="dk1"/>
              </a:buClr>
              <a:buSzPts val="1400"/>
              <a:buFont typeface="Arial"/>
              <a:buNone/>
            </a:pPr>
            <a:endParaRPr sz="1100">
              <a:highlight>
                <a:srgbClr val="FFFF00"/>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a:t>Strategies and skills</a:t>
            </a:r>
            <a:endParaRPr sz="1100"/>
          </a:p>
          <a:p>
            <a:pPr marL="571500" lvl="0" indent="-323850" algn="l" rtl="0">
              <a:lnSpc>
                <a:spcPct val="100000"/>
              </a:lnSpc>
              <a:spcBef>
                <a:spcPts val="0"/>
              </a:spcBef>
              <a:spcAft>
                <a:spcPts val="0"/>
              </a:spcAft>
              <a:buSzPts val="1100"/>
              <a:buFont typeface="Arial"/>
              <a:buChar char="•"/>
            </a:pPr>
            <a:r>
              <a:rPr lang="en-US" sz="1100"/>
              <a:t>Hold models up to the camera </a:t>
            </a:r>
            <a:endParaRPr sz="1100"/>
          </a:p>
          <a:p>
            <a:pPr marL="571500" lvl="0" indent="-323850" algn="l" rtl="0">
              <a:lnSpc>
                <a:spcPct val="100000"/>
              </a:lnSpc>
              <a:spcBef>
                <a:spcPts val="0"/>
              </a:spcBef>
              <a:spcAft>
                <a:spcPts val="0"/>
              </a:spcAft>
              <a:buSzPts val="1100"/>
              <a:buFont typeface="Arial"/>
              <a:buChar char="•"/>
            </a:pPr>
            <a:r>
              <a:rPr lang="en-US" sz="1100"/>
              <a:t>Hold diagrams or pictures up to the camera </a:t>
            </a:r>
            <a:endParaRPr sz="1100"/>
          </a:p>
          <a:p>
            <a:pPr marL="571500" lvl="0" indent="-323850" algn="l" rtl="0">
              <a:lnSpc>
                <a:spcPct val="100000"/>
              </a:lnSpc>
              <a:spcBef>
                <a:spcPts val="0"/>
              </a:spcBef>
              <a:spcAft>
                <a:spcPts val="0"/>
              </a:spcAft>
              <a:buSzPts val="1100"/>
              <a:buFont typeface="Arial"/>
              <a:buChar char="•"/>
            </a:pPr>
            <a:r>
              <a:rPr lang="en-US" sz="1100"/>
              <a:t>Share screen </a:t>
            </a:r>
            <a:endParaRPr sz="1100"/>
          </a:p>
          <a:p>
            <a:pPr marL="571500" lvl="0" indent="-323850" algn="l" rtl="0">
              <a:lnSpc>
                <a:spcPct val="100000"/>
              </a:lnSpc>
              <a:spcBef>
                <a:spcPts val="0"/>
              </a:spcBef>
              <a:spcAft>
                <a:spcPts val="0"/>
              </a:spcAft>
              <a:buSzPts val="1100"/>
              <a:buFont typeface="Arial"/>
              <a:buChar char="•"/>
            </a:pPr>
            <a:r>
              <a:rPr lang="en-US" sz="1100"/>
              <a:t>Use descriptive phrases and size comparisons to familiar objects </a:t>
            </a:r>
            <a:endParaRPr sz="1100"/>
          </a:p>
          <a:p>
            <a:pPr marL="571500" lvl="0" indent="-323850" algn="l" rtl="0">
              <a:lnSpc>
                <a:spcPct val="100000"/>
              </a:lnSpc>
              <a:spcBef>
                <a:spcPts val="0"/>
              </a:spcBef>
              <a:spcAft>
                <a:spcPts val="0"/>
              </a:spcAft>
              <a:buSzPts val="1100"/>
              <a:buFont typeface="Arial"/>
              <a:buChar char="•"/>
            </a:pPr>
            <a:r>
              <a:rPr lang="en-US" sz="1100"/>
              <a:t>Share links and documents via text, email, portal </a:t>
            </a:r>
            <a:endParaRPr sz="1100"/>
          </a:p>
          <a:p>
            <a:pPr marL="571500" lvl="0" indent="-323850" algn="l" rtl="0">
              <a:lnSpc>
                <a:spcPct val="100000"/>
              </a:lnSpc>
              <a:spcBef>
                <a:spcPts val="0"/>
              </a:spcBef>
              <a:spcAft>
                <a:spcPts val="0"/>
              </a:spcAft>
              <a:buSzPts val="1100"/>
              <a:buFont typeface="Arial"/>
              <a:buChar char="•"/>
            </a:pPr>
            <a:r>
              <a:rPr lang="en-US" sz="1100"/>
              <a:t>Use the platform’s chat feature to share links </a:t>
            </a:r>
            <a:endParaRPr sz="1100"/>
          </a:p>
          <a:p>
            <a:pPr marL="228600" lvl="0" indent="0" algn="l" rtl="0">
              <a:lnSpc>
                <a:spcPct val="100000"/>
              </a:lnSpc>
              <a:spcBef>
                <a:spcPts val="0"/>
              </a:spcBef>
              <a:spcAft>
                <a:spcPts val="0"/>
              </a:spcAft>
              <a:buSzPts val="1400"/>
              <a:buFont typeface="Arial"/>
              <a:buNone/>
            </a:pPr>
            <a:endParaRPr sz="1100"/>
          </a:p>
          <a:p>
            <a:pPr marL="228600" lvl="0" indent="0" algn="l" rtl="0">
              <a:lnSpc>
                <a:spcPct val="100000"/>
              </a:lnSpc>
              <a:spcBef>
                <a:spcPts val="0"/>
              </a:spcBef>
              <a:spcAft>
                <a:spcPts val="0"/>
              </a:spcAft>
              <a:buSzPts val="1400"/>
              <a:buFont typeface="Arial"/>
              <a:buNone/>
            </a:pPr>
            <a:r>
              <a:rPr lang="en-US" sz="1100"/>
              <a:t>Additional points</a:t>
            </a:r>
            <a:endParaRPr sz="1100"/>
          </a:p>
          <a:p>
            <a:pPr marL="571500" lvl="0" indent="-323850" algn="l" rtl="0">
              <a:lnSpc>
                <a:spcPct val="100000"/>
              </a:lnSpc>
              <a:spcBef>
                <a:spcPts val="0"/>
              </a:spcBef>
              <a:spcAft>
                <a:spcPts val="0"/>
              </a:spcAft>
              <a:buSzPts val="1100"/>
              <a:buFont typeface="Arial"/>
              <a:buChar char="•"/>
            </a:pPr>
            <a:r>
              <a:rPr lang="en-US" sz="1100"/>
              <a:t>Provide person-centered contraceptive counseling that includes the full range of methods and patient priorities; counsel on method initiation and continuation, as well as method switching</a:t>
            </a:r>
            <a:endParaRPr sz="1100"/>
          </a:p>
          <a:p>
            <a:pPr marL="571500" lvl="0" indent="-254000" algn="l" rtl="0">
              <a:lnSpc>
                <a:spcPct val="100000"/>
              </a:lnSpc>
              <a:spcBef>
                <a:spcPts val="0"/>
              </a:spcBef>
              <a:spcAft>
                <a:spcPts val="0"/>
              </a:spcAft>
              <a:buSzPts val="1400"/>
              <a:buFont typeface="Arial"/>
              <a:buNone/>
            </a:pPr>
            <a:endParaRPr sz="1100"/>
          </a:p>
          <a:p>
            <a:pPr marL="571500" lvl="0" indent="-254000" algn="l" rtl="0">
              <a:lnSpc>
                <a:spcPct val="100000"/>
              </a:lnSpc>
              <a:spcBef>
                <a:spcPts val="0"/>
              </a:spcBef>
              <a:spcAft>
                <a:spcPts val="0"/>
              </a:spcAft>
              <a:buSzPts val="1400"/>
              <a:buFont typeface="Arial"/>
              <a:buNone/>
            </a:pPr>
            <a:endParaRPr sz="1100"/>
          </a:p>
          <a:p>
            <a:pPr marL="228600" marR="0" lvl="0" indent="0" algn="l" rtl="0">
              <a:lnSpc>
                <a:spcPct val="100000"/>
              </a:lnSpc>
              <a:spcBef>
                <a:spcPts val="0"/>
              </a:spcBef>
              <a:spcAft>
                <a:spcPts val="0"/>
              </a:spcAft>
              <a:buClr>
                <a:srgbClr val="000000"/>
              </a:buClr>
              <a:buSzPts val="1400"/>
              <a:buFont typeface="Arial"/>
              <a:buNone/>
            </a:pPr>
            <a:r>
              <a:rPr lang="en-US" sz="1100" b="0" i="0" u="none" strike="noStrike" cap="none">
                <a:solidFill>
                  <a:srgbClr val="000000"/>
                </a:solidFill>
                <a:latin typeface="Calibri"/>
                <a:ea typeface="Calibri"/>
                <a:cs typeface="Calibri"/>
                <a:sym typeface="Calibri"/>
              </a:rPr>
              <a:t>Source: Reproductive Health National Family Planning Training Center, Telehealth Video Discussion Guide. https://www.nationalfamilyplanning.org/file/Member-Telehealth-Video-Discussion-Guide-04072021.pdf. </a:t>
            </a:r>
            <a:endParaRPr sz="1100"/>
          </a:p>
          <a:p>
            <a:pPr marL="571500" lvl="0" indent="-254000" algn="l" rtl="0">
              <a:lnSpc>
                <a:spcPct val="100000"/>
              </a:lnSpc>
              <a:spcBef>
                <a:spcPts val="0"/>
              </a:spcBef>
              <a:spcAft>
                <a:spcPts val="0"/>
              </a:spcAft>
              <a:buSzPts val="1400"/>
              <a:buFont typeface="Arial"/>
              <a:buNone/>
            </a:pPr>
            <a:endParaRPr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b="0" i="0" u="none" strike="noStrike" cap="none">
                <a:solidFill>
                  <a:srgbClr val="000000"/>
                </a:solidFill>
                <a:latin typeface="Calibri"/>
                <a:ea typeface="Calibri"/>
                <a:cs typeface="Calibri"/>
                <a:sym typeface="Calibri"/>
              </a:rPr>
              <a:t>Skills and strategies VIDEO:</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Place camera at eye level</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Look at the camera, not screen</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Start with a warm enthusiastic wave and/or smile</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Avoid distracting backgrounds</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Pause longer than usual for reply</a:t>
            </a:r>
            <a:endParaRPr sz="1100"/>
          </a:p>
          <a:p>
            <a:pPr marL="228600" lvl="0" indent="0" algn="l" rtl="0">
              <a:lnSpc>
                <a:spcPct val="100000"/>
              </a:lnSpc>
              <a:spcBef>
                <a:spcPts val="0"/>
              </a:spcBef>
              <a:spcAft>
                <a:spcPts val="0"/>
              </a:spcAft>
              <a:buSzPts val="1400"/>
              <a:buFont typeface="Arial"/>
              <a:buNone/>
            </a:pPr>
            <a:r>
              <a:rPr lang="en-US" sz="1100" b="0" i="0" u="none" strike="noStrike" cap="none">
                <a:solidFill>
                  <a:srgbClr val="000000"/>
                </a:solidFill>
                <a:latin typeface="Calibri"/>
                <a:ea typeface="Calibri"/>
                <a:cs typeface="Calibri"/>
                <a:sym typeface="Calibri"/>
              </a:rPr>
              <a:t>Skills and strategies PHONE</a:t>
            </a:r>
            <a:endParaRPr sz="1100"/>
          </a:p>
          <a:p>
            <a:pPr marL="571500" lvl="0" indent="-323850" algn="l" rtl="0">
              <a:lnSpc>
                <a:spcPct val="100000"/>
              </a:lnSpc>
              <a:spcBef>
                <a:spcPts val="0"/>
              </a:spcBef>
              <a:spcAft>
                <a:spcPts val="0"/>
              </a:spcAft>
              <a:buSzPts val="1100"/>
              <a:buFont typeface="Arial"/>
              <a:buChar char="•"/>
            </a:pPr>
            <a:r>
              <a:rPr lang="en-US" sz="1100"/>
              <a:t>Smile when greeting the patient to help automatically make the tone of your voice warmer </a:t>
            </a:r>
            <a:endParaRPr sz="1100"/>
          </a:p>
          <a:p>
            <a:pPr marL="571500" lvl="0" indent="-323850" algn="l" rtl="0">
              <a:lnSpc>
                <a:spcPct val="100000"/>
              </a:lnSpc>
              <a:spcBef>
                <a:spcPts val="0"/>
              </a:spcBef>
              <a:spcAft>
                <a:spcPts val="0"/>
              </a:spcAft>
              <a:buSzPts val="1100"/>
              <a:buFont typeface="Arial"/>
              <a:buChar char="•"/>
            </a:pPr>
            <a:r>
              <a:rPr lang="en-US" sz="1100"/>
              <a:t>Demonstrate more pronounced emotion with voice </a:t>
            </a:r>
            <a:endParaRPr sz="1100"/>
          </a:p>
          <a:p>
            <a:pPr marL="571500" lvl="0" indent="-323850" algn="l" rtl="0">
              <a:lnSpc>
                <a:spcPct val="100000"/>
              </a:lnSpc>
              <a:spcBef>
                <a:spcPts val="0"/>
              </a:spcBef>
              <a:spcAft>
                <a:spcPts val="0"/>
              </a:spcAft>
              <a:buSzPts val="1100"/>
              <a:buFont typeface="Arial"/>
              <a:buChar char="•"/>
            </a:pPr>
            <a:r>
              <a:rPr lang="en-US" sz="1100"/>
              <a:t>Use brief verbal cues to indicate listening and empathy </a:t>
            </a:r>
            <a:endParaRPr sz="1100"/>
          </a:p>
          <a:p>
            <a:pPr marL="571500" lvl="0" indent="-323850" algn="l" rtl="0">
              <a:lnSpc>
                <a:spcPct val="100000"/>
              </a:lnSpc>
              <a:spcBef>
                <a:spcPts val="0"/>
              </a:spcBef>
              <a:spcAft>
                <a:spcPts val="0"/>
              </a:spcAft>
              <a:buSzPts val="1100"/>
              <a:buFont typeface="Arial"/>
              <a:buChar char="•"/>
            </a:pPr>
            <a:r>
              <a:rPr lang="en-US" sz="1100"/>
              <a:t>Encourage the patient to ask questions and/or interrupt </a:t>
            </a:r>
            <a:endParaRPr sz="1100"/>
          </a:p>
          <a:p>
            <a:pPr marL="571500" lvl="0" indent="-323850" algn="l" rtl="0">
              <a:lnSpc>
                <a:spcPct val="100000"/>
              </a:lnSpc>
              <a:spcBef>
                <a:spcPts val="0"/>
              </a:spcBef>
              <a:spcAft>
                <a:spcPts val="0"/>
              </a:spcAft>
              <a:buSzPts val="1100"/>
              <a:buFont typeface="Arial"/>
              <a:buChar char="•"/>
            </a:pPr>
            <a:r>
              <a:rPr lang="en-US" sz="1100"/>
              <a:t>Stop more frequently than usual to ask if the patient has questions • Pause longer than usual for reply</a:t>
            </a:r>
            <a:endParaRPr sz="1100" b="0" i="0" u="none" strike="noStrike" cap="none">
              <a:solidFill>
                <a:srgbClr val="000000"/>
              </a:solidFill>
              <a:latin typeface="Calibri"/>
              <a:ea typeface="Calibri"/>
              <a:cs typeface="Calibri"/>
              <a:sym typeface="Calibri"/>
            </a:endParaRPr>
          </a:p>
          <a:p>
            <a:pPr marL="571500" lvl="0" indent="-254000" algn="l" rtl="0">
              <a:lnSpc>
                <a:spcPct val="100000"/>
              </a:lnSpc>
              <a:spcBef>
                <a:spcPts val="0"/>
              </a:spcBef>
              <a:spcAft>
                <a:spcPts val="0"/>
              </a:spcAft>
              <a:buSzPts val="1400"/>
              <a:buFont typeface="Arial"/>
              <a:buNone/>
            </a:pPr>
            <a:endParaRPr sz="1100" b="0" i="0" u="none" strike="noStrike" cap="none">
              <a:solidFill>
                <a:srgbClr val="000000"/>
              </a:solidFill>
              <a:latin typeface="Calibri"/>
              <a:ea typeface="Calibri"/>
              <a:cs typeface="Calibri"/>
              <a:sym typeface="Calibri"/>
            </a:endParaRPr>
          </a:p>
          <a:p>
            <a:pPr marL="228600" lvl="0" indent="0" algn="l" rtl="0">
              <a:lnSpc>
                <a:spcPct val="100000"/>
              </a:lnSpc>
              <a:spcBef>
                <a:spcPts val="0"/>
              </a:spcBef>
              <a:spcAft>
                <a:spcPts val="0"/>
              </a:spcAft>
              <a:buSzPts val="1400"/>
              <a:buFont typeface="Arial"/>
              <a:buNone/>
            </a:pPr>
            <a:r>
              <a:rPr lang="en-US" sz="1100" b="0" i="0" u="none" strike="noStrike" cap="none">
                <a:solidFill>
                  <a:srgbClr val="000000"/>
                </a:solidFill>
                <a:latin typeface="Calibri"/>
                <a:ea typeface="Calibri"/>
                <a:cs typeface="Calibri"/>
                <a:sym typeface="Calibri"/>
              </a:rPr>
              <a:t>Source: Reproductive Health National Family Planning Training Center, Telehealth Video Discussion Guide. https://www.nationalfamilyplanning.org/file/Member-Telehealth-Video-Discussion-Guide-04072021.pdf. </a:t>
            </a:r>
            <a:endParaRPr sz="1100" b="0" i="0" u="none" strike="noStrike" cap="none">
              <a:solidFill>
                <a:srgbClr val="000000"/>
              </a:solidFill>
              <a:latin typeface="Calibri"/>
              <a:ea typeface="Calibri"/>
              <a:cs typeface="Calibri"/>
              <a:sym typeface="Calibri"/>
            </a:endParaRPr>
          </a:p>
          <a:p>
            <a:pPr marL="228600" lvl="0" indent="0" algn="l" rtl="0">
              <a:lnSpc>
                <a:spcPct val="100000"/>
              </a:lnSpc>
              <a:spcBef>
                <a:spcPts val="0"/>
              </a:spcBef>
              <a:spcAft>
                <a:spcPts val="0"/>
              </a:spcAft>
              <a:buSzPts val="1400"/>
              <a:buFont typeface="Arial"/>
              <a:buNone/>
            </a:pPr>
            <a:endParaRPr sz="1100"/>
          </a:p>
          <a:p>
            <a:pPr marL="228600" lvl="0" indent="0" algn="l" rtl="0">
              <a:lnSpc>
                <a:spcPct val="100000"/>
              </a:lnSpc>
              <a:spcBef>
                <a:spcPts val="0"/>
              </a:spcBef>
              <a:spcAft>
                <a:spcPts val="0"/>
              </a:spcAft>
              <a:buSzPts val="1400"/>
              <a:buFont typeface="Arial"/>
              <a:buNone/>
            </a:pPr>
            <a:r>
              <a:rPr lang="en-US" sz="1100"/>
              <a:t>Image Sources: </a:t>
            </a:r>
            <a:endParaRPr sz="1100"/>
          </a:p>
          <a:p>
            <a:pPr marL="228600" lvl="0" indent="0" algn="l" rtl="0">
              <a:lnSpc>
                <a:spcPct val="100000"/>
              </a:lnSpc>
              <a:spcBef>
                <a:spcPts val="0"/>
              </a:spcBef>
              <a:spcAft>
                <a:spcPts val="0"/>
              </a:spcAft>
              <a:buSzPts val="1400"/>
              <a:buFont typeface="Arial"/>
              <a:buNone/>
            </a:pPr>
            <a:r>
              <a:rPr lang="en-US" sz="1100" u="sng">
                <a:solidFill>
                  <a:schemeClr val="hlink"/>
                </a:solidFill>
                <a:hlinkClick r:id="rId3"/>
              </a:rPr>
              <a:t>https://unsplash.com/photos/bTfza0M0hCE</a:t>
            </a:r>
            <a:endParaRPr sz="1100"/>
          </a:p>
          <a:p>
            <a:pPr marL="228600" lvl="0" indent="0" algn="l" rtl="0">
              <a:lnSpc>
                <a:spcPct val="100000"/>
              </a:lnSpc>
              <a:spcBef>
                <a:spcPts val="0"/>
              </a:spcBef>
              <a:spcAft>
                <a:spcPts val="0"/>
              </a:spcAft>
              <a:buSzPts val="1400"/>
              <a:buFont typeface="Arial"/>
              <a:buNone/>
            </a:pPr>
            <a:endParaRPr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a:t>Ensuring</a:t>
            </a:r>
            <a:r>
              <a:rPr lang="en-US" sz="1100" b="0" i="0" u="none" strike="noStrike" cap="none">
                <a:solidFill>
                  <a:srgbClr val="000000"/>
                </a:solidFill>
                <a:latin typeface="Calibri"/>
                <a:ea typeface="Calibri"/>
                <a:cs typeface="Calibri"/>
                <a:sym typeface="Calibri"/>
              </a:rPr>
              <a:t> privacy and confidentiality is a really key best practice for telehealth. For all kind of remote care, remember to check with your patient right up front about whether or not they can talk freely and safely. We’ve heard from clinicians around the country that people are calling us from their bathrooms, or people are sitting in their cars. This is particularly an issue for young people and people who may not feel safe to talk about reproductive health care at home around family.</a:t>
            </a:r>
            <a:endParaRPr sz="1100"/>
          </a:p>
          <a:p>
            <a:pPr marL="457200" marR="0" lvl="0" indent="-228600" algn="l" rtl="0">
              <a:lnSpc>
                <a:spcPct val="100000"/>
              </a:lnSpc>
              <a:spcBef>
                <a:spcPts val="0"/>
              </a:spcBef>
              <a:spcAft>
                <a:spcPts val="0"/>
              </a:spcAft>
              <a:buSzPts val="1400"/>
              <a:buNone/>
            </a:pPr>
            <a:endParaRPr sz="11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100" b="0" i="0" u="none" strike="noStrike" cap="none">
                <a:solidFill>
                  <a:srgbClr val="000000"/>
                </a:solidFill>
                <a:latin typeface="Calibri"/>
                <a:ea typeface="Calibri"/>
                <a:cs typeface="Calibri"/>
                <a:sym typeface="Calibri"/>
              </a:rPr>
              <a:t>Skills and strategies:</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Confirm with the patient that it is a good time for them to talk – offer to reschedule if it is not</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Describe your setting to the patient, make clear it is private/confidential</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Emphasize that the patient should think of this visit as the same as any other clinic</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Ask about the patient’s space, where they are, who is with them – if they are in a good/safe place to talk</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Offer yes/no questions so others can’t hear </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Accept that patients may want to have a visit in a space that isn’t confidential – proceed if they want to even if someone else is there</a:t>
            </a:r>
            <a:endParaRPr sz="1100"/>
          </a:p>
          <a:p>
            <a:pPr marL="571500" lvl="0" indent="-254000" algn="l" rtl="0">
              <a:lnSpc>
                <a:spcPct val="100000"/>
              </a:lnSpc>
              <a:spcBef>
                <a:spcPts val="0"/>
              </a:spcBef>
              <a:spcAft>
                <a:spcPts val="0"/>
              </a:spcAft>
              <a:buSzPts val="1400"/>
              <a:buFont typeface="Arial"/>
              <a:buNone/>
            </a:pPr>
            <a:endParaRPr sz="1100" b="0" i="0" u="none" strike="noStrike" cap="none">
              <a:solidFill>
                <a:srgbClr val="000000"/>
              </a:solidFill>
              <a:latin typeface="Calibri"/>
              <a:ea typeface="Calibri"/>
              <a:cs typeface="Calibri"/>
              <a:sym typeface="Calibri"/>
            </a:endParaRPr>
          </a:p>
          <a:p>
            <a:pPr marL="228600" lvl="0" indent="0" algn="l" rtl="0">
              <a:lnSpc>
                <a:spcPct val="100000"/>
              </a:lnSpc>
              <a:spcBef>
                <a:spcPts val="0"/>
              </a:spcBef>
              <a:spcAft>
                <a:spcPts val="0"/>
              </a:spcAft>
              <a:buSzPts val="1400"/>
              <a:buFont typeface="Arial"/>
              <a:buNone/>
            </a:pPr>
            <a:r>
              <a:rPr lang="en-US" sz="1100" b="0" i="0" u="none" strike="noStrike" cap="none">
                <a:solidFill>
                  <a:srgbClr val="000000"/>
                </a:solidFill>
                <a:latin typeface="Calibri"/>
                <a:ea typeface="Calibri"/>
                <a:cs typeface="Calibri"/>
                <a:sym typeface="Calibri"/>
              </a:rPr>
              <a:t>Source: Reproductive Health National Family Planning Training Center, Telehealth Video Discussion Guide. https://www.nationalfamilyplanning.org/file/Member-Telehealth-Video-Discussion-Guide-04072021.pdf. </a:t>
            </a:r>
            <a:endParaRPr sz="1100"/>
          </a:p>
          <a:p>
            <a:pPr marL="228600" lvl="0" indent="0" algn="l" rtl="0">
              <a:lnSpc>
                <a:spcPct val="100000"/>
              </a:lnSpc>
              <a:spcBef>
                <a:spcPts val="0"/>
              </a:spcBef>
              <a:spcAft>
                <a:spcPts val="0"/>
              </a:spcAft>
              <a:buSzPts val="1400"/>
              <a:buFont typeface="Arial"/>
              <a:buNone/>
            </a:pPr>
            <a:endParaRPr sz="1100" b="0" i="0" u="none" strike="noStrike" cap="none">
              <a:solidFill>
                <a:srgbClr val="000000"/>
              </a:solidFill>
              <a:latin typeface="Calibri"/>
              <a:ea typeface="Calibri"/>
              <a:cs typeface="Calibri"/>
              <a:sym typeface="Calibri"/>
            </a:endParaRPr>
          </a:p>
          <a:p>
            <a:pPr marL="228600" lvl="0" indent="0" algn="l" rtl="0">
              <a:lnSpc>
                <a:spcPct val="100000"/>
              </a:lnSpc>
              <a:spcBef>
                <a:spcPts val="0"/>
              </a:spcBef>
              <a:spcAft>
                <a:spcPts val="0"/>
              </a:spcAft>
              <a:buSzPts val="1400"/>
              <a:buFont typeface="Arial"/>
              <a:buNone/>
            </a:pPr>
            <a:r>
              <a:rPr lang="en-US" sz="1100" b="0" i="0" u="none" strike="noStrike" cap="none">
                <a:solidFill>
                  <a:srgbClr val="000000"/>
                </a:solidFill>
                <a:latin typeface="Calibri"/>
                <a:ea typeface="Calibri"/>
                <a:cs typeface="Calibri"/>
                <a:sym typeface="Calibri"/>
              </a:rPr>
              <a:t>Image Source: The Gender Spectrum Collection, https://genderphotos.vice.com/ </a:t>
            </a:r>
            <a:endParaRPr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2"/>
        <p:cNvGrpSpPr/>
        <p:nvPr/>
      </p:nvGrpSpPr>
      <p:grpSpPr>
        <a:xfrm>
          <a:off x="0" y="0"/>
          <a:ext cx="0" cy="0"/>
          <a:chOff x="0" y="0"/>
          <a:chExt cx="0" cy="0"/>
        </a:xfrm>
      </p:grpSpPr>
      <p:sp>
        <p:nvSpPr>
          <p:cNvPr id="13" name="Google Shape;13;p2"/>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14" name="Google Shape;14;p2"/>
          <p:cNvSpPr>
            <a:spLocks noGrp="1"/>
          </p:cNvSpPr>
          <p:nvPr>
            <p:ph type="pic" idx="2"/>
          </p:nvPr>
        </p:nvSpPr>
        <p:spPr>
          <a:xfrm>
            <a:off x="0" y="0"/>
            <a:ext cx="24384001" cy="13716000"/>
          </a:xfrm>
          <a:prstGeom prst="rect">
            <a:avLst/>
          </a:prstGeom>
          <a:noFill/>
          <a:ln>
            <a:noFill/>
          </a:ln>
        </p:spPr>
      </p:sp>
      <p:sp>
        <p:nvSpPr>
          <p:cNvPr id="15" name="Google Shape;15;p2"/>
          <p:cNvSpPr txBox="1">
            <a:spLocks noGrp="1"/>
          </p:cNvSpPr>
          <p:nvPr>
            <p:ph type="title"/>
          </p:nvPr>
        </p:nvSpPr>
        <p:spPr>
          <a:xfrm>
            <a:off x="3746949" y="3638706"/>
            <a:ext cx="10794102" cy="6438589"/>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i="0">
                <a:latin typeface="Tw Cen MT" panose="020B0602020104020603" pitchFamily="34" charset="77"/>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18" name="Google Shape;18;p3"/>
          <p:cNvSpPr>
            <a:spLocks noGrp="1"/>
          </p:cNvSpPr>
          <p:nvPr>
            <p:ph type="pic" idx="2"/>
          </p:nvPr>
        </p:nvSpPr>
        <p:spPr>
          <a:xfrm>
            <a:off x="0" y="0"/>
            <a:ext cx="24384001" cy="13716000"/>
          </a:xfrm>
          <a:prstGeom prst="rect">
            <a:avLst/>
          </a:prstGeom>
          <a:noFill/>
          <a:ln>
            <a:noFill/>
          </a:ln>
        </p:spPr>
      </p:sp>
      <p:sp>
        <p:nvSpPr>
          <p:cNvPr id="19" name="Google Shape;19;p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i="0">
                <a:latin typeface="Tw Cen MT" panose="020B0602020104020603" pitchFamily="34" charset="77"/>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20"/>
        <p:cNvGrpSpPr/>
        <p:nvPr/>
      </p:nvGrpSpPr>
      <p:grpSpPr>
        <a:xfrm>
          <a:off x="0" y="0"/>
          <a:ext cx="0" cy="0"/>
          <a:chOff x="0" y="0"/>
          <a:chExt cx="0" cy="0"/>
        </a:xfrm>
      </p:grpSpPr>
      <p:sp>
        <p:nvSpPr>
          <p:cNvPr id="21" name="Google Shape;21;p4"/>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22" name="Google Shape;22;p4"/>
          <p:cNvSpPr>
            <a:spLocks noGrp="1"/>
          </p:cNvSpPr>
          <p:nvPr>
            <p:ph type="pic" idx="2"/>
          </p:nvPr>
        </p:nvSpPr>
        <p:spPr>
          <a:xfrm>
            <a:off x="7811588" y="3618776"/>
            <a:ext cx="4151613" cy="5067661"/>
          </a:xfrm>
          <a:prstGeom prst="rect">
            <a:avLst/>
          </a:prstGeom>
          <a:noFill/>
          <a:ln>
            <a:noFill/>
          </a:ln>
        </p:spPr>
      </p:sp>
      <p:sp>
        <p:nvSpPr>
          <p:cNvPr id="23" name="Google Shape;23;p4"/>
          <p:cNvSpPr txBox="1">
            <a:spLocks noGrp="1"/>
          </p:cNvSpPr>
          <p:nvPr>
            <p:ph type="title"/>
          </p:nvPr>
        </p:nvSpPr>
        <p:spPr>
          <a:xfrm>
            <a:off x="2476500" y="1143000"/>
            <a:ext cx="19431001" cy="1676400"/>
          </a:xfrm>
          <a:prstGeom prst="rect">
            <a:avLst/>
          </a:prstGeom>
          <a:no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rgbClr val="FFFFFF"/>
              </a:buClr>
              <a:buSzPts val="8000"/>
              <a:buFont typeface="Twentieth Century"/>
              <a:buNone/>
              <a:defRPr sz="8000" b="0" i="0">
                <a:latin typeface="Tw Cen MT" panose="020B0602020104020603" pitchFamily="34" charset="77"/>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dirty="0"/>
          </a:p>
        </p:txBody>
      </p:sp>
      <p:sp>
        <p:nvSpPr>
          <p:cNvPr id="24" name="Google Shape;24;p4"/>
          <p:cNvSpPr>
            <a:spLocks noGrp="1"/>
          </p:cNvSpPr>
          <p:nvPr>
            <p:ph type="pic" idx="3"/>
          </p:nvPr>
        </p:nvSpPr>
        <p:spPr>
          <a:xfrm>
            <a:off x="12420803" y="3618776"/>
            <a:ext cx="4151613" cy="5067661"/>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5"/>
        <p:cNvGrpSpPr/>
        <p:nvPr/>
      </p:nvGrpSpPr>
      <p:grpSpPr>
        <a:xfrm>
          <a:off x="0" y="0"/>
          <a:ext cx="0" cy="0"/>
          <a:chOff x="0" y="0"/>
          <a:chExt cx="0" cy="0"/>
        </a:xfrm>
      </p:grpSpPr>
      <p:sp>
        <p:nvSpPr>
          <p:cNvPr id="26" name="Google Shape;26;p5"/>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27" name="Google Shape;27;p5"/>
          <p:cNvSpPr>
            <a:spLocks noGrp="1"/>
          </p:cNvSpPr>
          <p:nvPr>
            <p:ph type="pic" idx="2"/>
          </p:nvPr>
        </p:nvSpPr>
        <p:spPr>
          <a:xfrm>
            <a:off x="0" y="0"/>
            <a:ext cx="24384001" cy="13716000"/>
          </a:xfrm>
          <a:prstGeom prst="rect">
            <a:avLst/>
          </a:prstGeom>
          <a:noFill/>
          <a:ln>
            <a:noFill/>
          </a:ln>
        </p:spPr>
      </p:sp>
      <p:sp>
        <p:nvSpPr>
          <p:cNvPr id="28" name="Google Shape;28;p5"/>
          <p:cNvSpPr txBox="1">
            <a:spLocks noGrp="1"/>
          </p:cNvSpPr>
          <p:nvPr>
            <p:ph type="title"/>
          </p:nvPr>
        </p:nvSpPr>
        <p:spPr>
          <a:xfrm>
            <a:off x="2476500" y="4876800"/>
            <a:ext cx="19431001" cy="3962400"/>
          </a:xfrm>
          <a:prstGeom prst="rect">
            <a:avLst/>
          </a:prstGeom>
          <a:no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rgbClr val="FFFFFF"/>
              </a:buClr>
              <a:buSzPts val="19200"/>
              <a:buFont typeface="Twentieth Century"/>
              <a:buNone/>
              <a:defRPr sz="19200" b="0" i="0">
                <a:latin typeface="Tw Cen MT" panose="020B0602020104020603" pitchFamily="34" charset="77"/>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29"/>
        <p:cNvGrpSpPr/>
        <p:nvPr/>
      </p:nvGrpSpPr>
      <p:grpSpPr>
        <a:xfrm>
          <a:off x="0" y="0"/>
          <a:ext cx="0" cy="0"/>
          <a:chOff x="0" y="0"/>
          <a:chExt cx="0" cy="0"/>
        </a:xfrm>
      </p:grpSpPr>
      <p:sp>
        <p:nvSpPr>
          <p:cNvPr id="30" name="Google Shape;30;p6"/>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31" name="Google Shape;31;p6"/>
          <p:cNvSpPr>
            <a:spLocks noGrp="1"/>
          </p:cNvSpPr>
          <p:nvPr>
            <p:ph type="pic" idx="2"/>
          </p:nvPr>
        </p:nvSpPr>
        <p:spPr>
          <a:xfrm>
            <a:off x="10553700" y="2"/>
            <a:ext cx="13830299" cy="13715996"/>
          </a:xfrm>
          <a:prstGeom prst="rect">
            <a:avLst/>
          </a:prstGeom>
          <a:noFill/>
          <a:ln>
            <a:noFill/>
          </a:ln>
        </p:spPr>
      </p:sp>
      <p:sp>
        <p:nvSpPr>
          <p:cNvPr id="32" name="Google Shape;32;p6"/>
          <p:cNvSpPr txBox="1">
            <a:spLocks noGrp="1"/>
          </p:cNvSpPr>
          <p:nvPr>
            <p:ph type="title"/>
          </p:nvPr>
        </p:nvSpPr>
        <p:spPr>
          <a:xfrm>
            <a:off x="1676400" y="1680941"/>
            <a:ext cx="8229600" cy="2685141"/>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8000"/>
              <a:buFont typeface="Twentieth Century"/>
              <a:buNone/>
              <a:defRPr sz="8000" b="0" i="0">
                <a:latin typeface="Tw Cen MT" panose="020B0602020104020603" pitchFamily="34" charset="77"/>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p:nvPr/>
        </p:nvSpPr>
        <p:spPr>
          <a:xfrm>
            <a:off x="-1" y="12625388"/>
            <a:ext cx="1090614" cy="109061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b="0" i="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7" name="Google Shape;7;p1"/>
          <p:cNvPicPr preferRelativeResize="0"/>
          <p:nvPr/>
        </p:nvPicPr>
        <p:blipFill rotWithShape="1">
          <a:blip r:embed="rId7">
            <a:alphaModFix amt="35000"/>
          </a:blip>
          <a:srcRect/>
          <a:stretch/>
        </p:blipFill>
        <p:spPr>
          <a:xfrm>
            <a:off x="-23447" y="12575359"/>
            <a:ext cx="1164612" cy="1164612"/>
          </a:xfrm>
          <a:prstGeom prst="rect">
            <a:avLst/>
          </a:prstGeom>
          <a:noFill/>
          <a:ln>
            <a:noFill/>
          </a:ln>
        </p:spPr>
      </p:pic>
      <p:sp>
        <p:nvSpPr>
          <p:cNvPr id="8" name="Google Shape;8;p1"/>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rtl="0">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9" name="Google Shape;9;p1"/>
          <p:cNvSpPr txBox="1">
            <a:spLocks noGrp="1"/>
          </p:cNvSpPr>
          <p:nvPr>
            <p:ph type="title"/>
          </p:nvPr>
        </p:nvSpPr>
        <p:spPr>
          <a:xfrm>
            <a:off x="1219200" y="184149"/>
            <a:ext cx="21945600" cy="3016251"/>
          </a:xfrm>
          <a:prstGeom prst="rect">
            <a:avLst/>
          </a:prstGeom>
          <a:noFill/>
          <a:ln>
            <a:noFill/>
          </a:ln>
        </p:spPr>
        <p:txBody>
          <a:bodyPr spcFirstLastPara="1" wrap="square" lIns="91425" tIns="91425" rIns="91425" bIns="91425" anchor="ctr" anchorCtr="0">
            <a:normAutofit/>
          </a:bodyPr>
          <a:lstStyle>
            <a:lvl1pPr marR="0" lvl="0" algn="l" rtl="0">
              <a:lnSpc>
                <a:spcPct val="90000"/>
              </a:lnSpc>
              <a:spcBef>
                <a:spcPts val="0"/>
              </a:spcBef>
              <a:spcAft>
                <a:spcPts val="0"/>
              </a:spcAft>
              <a:buClr>
                <a:srgbClr val="FFFFFF"/>
              </a:buClr>
              <a:buSzPts val="10000"/>
              <a:buFont typeface="Twentieth Century"/>
              <a:buNone/>
              <a:defRPr sz="100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9pPr>
          </a:lstStyle>
          <a:p>
            <a:endParaRPr dirty="0"/>
          </a:p>
        </p:txBody>
      </p:sp>
      <p:sp>
        <p:nvSpPr>
          <p:cNvPr id="10" name="Google Shape;10;p1"/>
          <p:cNvSpPr txBox="1">
            <a:spLocks noGrp="1"/>
          </p:cNvSpPr>
          <p:nvPr>
            <p:ph type="body" idx="1"/>
          </p:nvPr>
        </p:nvSpPr>
        <p:spPr>
          <a:xfrm>
            <a:off x="1219200" y="3200400"/>
            <a:ext cx="21945600" cy="10515600"/>
          </a:xfrm>
          <a:prstGeom prst="rect">
            <a:avLst/>
          </a:prstGeom>
          <a:noFill/>
          <a:ln>
            <a:noFill/>
          </a:ln>
        </p:spPr>
        <p:txBody>
          <a:bodyPr spcFirstLastPara="1" wrap="square" lIns="91425" tIns="91425" rIns="91425" bIns="91425" anchor="t" anchorCtr="0">
            <a:normAutofit/>
          </a:bodyPr>
          <a:lstStyle>
            <a:lvl1pPr marL="457200" marR="0" lvl="0"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L="914400" marR="0" lvl="1"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L="1371600" marR="0" lvl="2"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L="1828800" marR="0" lvl="3"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L="2286000" marR="0" lvl="4"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L="2743200" marR="0" lvl="5"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L="3200400" marR="0" lvl="6"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L="3657600" marR="0" lvl="7"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L="4114800" marR="0" lvl="8"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dirty="0"/>
          </a:p>
        </p:txBody>
      </p:sp>
      <p:pic>
        <p:nvPicPr>
          <p:cNvPr id="11" name="Google Shape;11;p1"/>
          <p:cNvPicPr preferRelativeResize="0"/>
          <p:nvPr/>
        </p:nvPicPr>
        <p:blipFill rotWithShape="1">
          <a:blip r:embed="rId8">
            <a:alphaModFix/>
          </a:blip>
          <a:srcRect/>
          <a:stretch/>
        </p:blipFill>
        <p:spPr>
          <a:xfrm>
            <a:off x="1569833" y="12935057"/>
            <a:ext cx="6914896" cy="48442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77"/>
          <a:ea typeface="Tw Cen MT" panose="020B06020201040206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77"/>
          <a:ea typeface="Tw Cen MT" panose="020B06020201040206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callen-lorde.org/graphics/2018/03/Ways-to-be-a-Trans-and-Non-Binary-Ally-Comic.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hyperlink" Target="https://beyondthepill.ucsf.edu/contraceptive-care-during-covid-19#telehealth-health-resource" TargetMode="External"/><Relationship Id="rId3" Type="http://schemas.openxmlformats.org/officeDocument/2006/relationships/image" Target="../media/image36.png"/><Relationship Id="rId7" Type="http://schemas.openxmlformats.org/officeDocument/2006/relationships/hyperlink" Target="https://telehealthresourcecenter.org/"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https://www.nationalfamilyplanning.org/telehealth-video-guide?srctid=1&amp;erid=2521788&amp;trid=4d1a9e24-c58c-4e23-9ab2-a8601869a50b" TargetMode="External"/><Relationship Id="rId5" Type="http://schemas.openxmlformats.org/officeDocument/2006/relationships/hyperlink" Target="https://rhntc.org/resources/what-family-planning-providers-can-do-meet-client-needs-during-covid-19?utm_source=eNews&amp;utm_campaign=March" TargetMode="External"/><Relationship Id="rId4" Type="http://schemas.openxmlformats.org/officeDocument/2006/relationships/hyperlink" Target="http://www.reproductiveaccess.org/" TargetMode="External"/><Relationship Id="rId9" Type="http://schemas.openxmlformats.org/officeDocument/2006/relationships/image" Target="../media/image37.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samhsa.gov/nctic/trauma-intervention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7"/>
          <p:cNvSpPr txBox="1">
            <a:spLocks noGrp="1"/>
          </p:cNvSpPr>
          <p:nvPr>
            <p:ph type="sldNum" idx="12"/>
          </p:nvPr>
        </p:nvSpPr>
        <p:spPr>
          <a:xfrm>
            <a:off x="376884" y="12926853"/>
            <a:ext cx="336844"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1</a:t>
            </a:fld>
            <a:endParaRPr dirty="0"/>
          </a:p>
        </p:txBody>
      </p:sp>
      <p:pic>
        <p:nvPicPr>
          <p:cNvPr id="38" name="Google Shape;38;p7"/>
          <p:cNvPicPr preferRelativeResize="0">
            <a:picLocks noGrp="1"/>
          </p:cNvPicPr>
          <p:nvPr>
            <p:ph type="pic" idx="2"/>
          </p:nvPr>
        </p:nvPicPr>
        <p:blipFill rotWithShape="1">
          <a:blip r:embed="rId3">
            <a:alphaModFix/>
          </a:blip>
          <a:srcRect l="35250" r="19918"/>
          <a:stretch/>
        </p:blipFill>
        <p:spPr>
          <a:xfrm>
            <a:off x="15528580" y="0"/>
            <a:ext cx="8872810" cy="13716000"/>
          </a:xfrm>
          <a:prstGeom prst="rect">
            <a:avLst/>
          </a:prstGeom>
          <a:noFill/>
          <a:ln>
            <a:noFill/>
          </a:ln>
        </p:spPr>
      </p:pic>
      <p:sp>
        <p:nvSpPr>
          <p:cNvPr id="39" name="Google Shape;39;p7"/>
          <p:cNvSpPr/>
          <p:nvPr/>
        </p:nvSpPr>
        <p:spPr>
          <a:xfrm>
            <a:off x="0" y="0"/>
            <a:ext cx="17068800" cy="13716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40" name="Google Shape;40;p7"/>
          <p:cNvPicPr preferRelativeResize="0"/>
          <p:nvPr/>
        </p:nvPicPr>
        <p:blipFill rotWithShape="1">
          <a:blip r:embed="rId4">
            <a:alphaModFix/>
          </a:blip>
          <a:srcRect/>
          <a:stretch/>
        </p:blipFill>
        <p:spPr>
          <a:xfrm>
            <a:off x="713728" y="624213"/>
            <a:ext cx="9005094" cy="4386310"/>
          </a:xfrm>
          <a:prstGeom prst="rect">
            <a:avLst/>
          </a:prstGeom>
          <a:noFill/>
          <a:ln>
            <a:noFill/>
          </a:ln>
        </p:spPr>
      </p:pic>
      <p:sp>
        <p:nvSpPr>
          <p:cNvPr id="41" name="Google Shape;41;p7"/>
          <p:cNvSpPr txBox="1">
            <a:spLocks noGrp="1"/>
          </p:cNvSpPr>
          <p:nvPr>
            <p:ph type="title"/>
          </p:nvPr>
        </p:nvSpPr>
        <p:spPr>
          <a:xfrm>
            <a:off x="1090600" y="5010525"/>
            <a:ext cx="15189600" cy="7226700"/>
          </a:xfrm>
          <a:prstGeom prst="rect">
            <a:avLst/>
          </a:prstGeom>
          <a:noFill/>
          <a:ln>
            <a:noFill/>
          </a:ln>
        </p:spPr>
        <p:txBody>
          <a:bodyPr spcFirstLastPara="1" wrap="square" lIns="91425" tIns="91425" rIns="91425" bIns="91425" anchor="ctr" anchorCtr="0">
            <a:normAutofit/>
          </a:bodyPr>
          <a:lstStyle/>
          <a:p>
            <a:pPr marL="0" lvl="0" indent="0" algn="l" rtl="0">
              <a:lnSpc>
                <a:spcPct val="87878"/>
              </a:lnSpc>
              <a:spcBef>
                <a:spcPts val="0"/>
              </a:spcBef>
              <a:spcAft>
                <a:spcPts val="0"/>
              </a:spcAft>
              <a:buClr>
                <a:srgbClr val="FFFFFF"/>
              </a:buClr>
              <a:buSzPts val="16500"/>
              <a:buFont typeface="Twentieth Century"/>
              <a:buNone/>
            </a:pPr>
            <a:r>
              <a:rPr lang="en-US" sz="16500" dirty="0"/>
              <a:t>TELEHEALTH FOR REPRODUCTIVE HEALTH CARE</a:t>
            </a:r>
            <a:endParaRPr sz="16500" dirty="0"/>
          </a:p>
        </p:txBody>
      </p:sp>
      <p:pic>
        <p:nvPicPr>
          <p:cNvPr id="42" name="Google Shape;42;p7"/>
          <p:cNvPicPr preferRelativeResize="0"/>
          <p:nvPr/>
        </p:nvPicPr>
        <p:blipFill rotWithShape="1">
          <a:blip r:embed="rId5">
            <a:alphaModFix amt="50000"/>
          </a:blip>
          <a:srcRect l="50740"/>
          <a:stretch/>
        </p:blipFill>
        <p:spPr>
          <a:xfrm>
            <a:off x="16986541" y="-802678"/>
            <a:ext cx="7547133" cy="153213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2070600" y="552725"/>
            <a:ext cx="20242800" cy="167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SAFETY &amp; INTIMATE PARTNER VIOLENCE</a:t>
            </a:r>
            <a:endParaRPr dirty="0"/>
          </a:p>
        </p:txBody>
      </p:sp>
      <p:sp>
        <p:nvSpPr>
          <p:cNvPr id="111" name="Google Shape;111;p16"/>
          <p:cNvSpPr txBox="1"/>
          <p:nvPr/>
        </p:nvSpPr>
        <p:spPr>
          <a:xfrm>
            <a:off x="606600" y="2999325"/>
            <a:ext cx="10842300" cy="9420000"/>
          </a:xfrm>
          <a:prstGeom prst="rect">
            <a:avLst/>
          </a:prstGeom>
          <a:noFill/>
          <a:ln>
            <a:noFill/>
          </a:ln>
        </p:spPr>
        <p:txBody>
          <a:bodyPr spcFirstLastPara="1" wrap="square" lIns="91425" tIns="91425" rIns="91425" bIns="91425" anchor="t" anchorCtr="0">
            <a:spAutoFit/>
          </a:bodyPr>
          <a:lstStyle/>
          <a:p>
            <a:pPr marL="457200" lvl="0" indent="-482600" algn="l" rtl="0">
              <a:spcBef>
                <a:spcPts val="0"/>
              </a:spcBef>
              <a:spcAft>
                <a:spcPts val="0"/>
              </a:spcAft>
              <a:buClr>
                <a:schemeClr val="lt1"/>
              </a:buClr>
              <a:buSzPts val="4000"/>
              <a:buFont typeface="Twentieth Century"/>
              <a:buChar char="●"/>
            </a:pPr>
            <a:r>
              <a:rPr lang="en-US" sz="4000" dirty="0">
                <a:solidFill>
                  <a:schemeClr val="lt1"/>
                </a:solidFill>
                <a:latin typeface="Tw Cen MT" panose="020B0602020104020603" pitchFamily="34" charset="77"/>
                <a:ea typeface="Twentieth Century"/>
                <a:cs typeface="Twentieth Century"/>
                <a:sym typeface="Twentieth Century"/>
              </a:rPr>
              <a:t>Ensure if it is safe for patient to speak over phone/video</a:t>
            </a:r>
            <a:endParaRPr sz="4000" dirty="0">
              <a:solidFill>
                <a:schemeClr val="lt1"/>
              </a:solidFill>
              <a:latin typeface="Tw Cen MT" panose="020B0602020104020603" pitchFamily="34" charset="77"/>
              <a:ea typeface="Twentieth Century"/>
              <a:cs typeface="Twentieth Century"/>
              <a:sym typeface="Twentieth Century"/>
            </a:endParaRPr>
          </a:p>
          <a:p>
            <a:pPr marL="457200" lvl="0" indent="-482600" algn="l" rtl="0">
              <a:spcBef>
                <a:spcPts val="0"/>
              </a:spcBef>
              <a:spcAft>
                <a:spcPts val="0"/>
              </a:spcAft>
              <a:buClr>
                <a:schemeClr val="lt1"/>
              </a:buClr>
              <a:buSzPts val="4000"/>
              <a:buFont typeface="Twentieth Century"/>
              <a:buChar char="●"/>
            </a:pPr>
            <a:r>
              <a:rPr lang="en-US" sz="4000" dirty="0">
                <a:solidFill>
                  <a:schemeClr val="lt1"/>
                </a:solidFill>
                <a:latin typeface="Tw Cen MT" panose="020B0602020104020603" pitchFamily="34" charset="77"/>
                <a:ea typeface="Twentieth Century"/>
                <a:cs typeface="Twentieth Century"/>
                <a:sym typeface="Twentieth Century"/>
              </a:rPr>
              <a:t>Initiate conversations with yes/no responses</a:t>
            </a:r>
            <a:endParaRPr sz="4000" dirty="0">
              <a:solidFill>
                <a:schemeClr val="lt1"/>
              </a:solidFill>
              <a:latin typeface="Tw Cen MT" panose="020B0602020104020603" pitchFamily="34" charset="77"/>
              <a:ea typeface="Twentieth Century"/>
              <a:cs typeface="Twentieth Century"/>
              <a:sym typeface="Twentieth Century"/>
            </a:endParaRPr>
          </a:p>
          <a:p>
            <a:pPr marL="457200" lvl="0" indent="-482600" algn="l" rtl="0">
              <a:spcBef>
                <a:spcPts val="0"/>
              </a:spcBef>
              <a:spcAft>
                <a:spcPts val="0"/>
              </a:spcAft>
              <a:buClr>
                <a:schemeClr val="lt1"/>
              </a:buClr>
              <a:buSzPts val="4000"/>
              <a:buFont typeface="Twentieth Century"/>
              <a:buChar char="●"/>
            </a:pPr>
            <a:r>
              <a:rPr lang="en-US" sz="4000" dirty="0">
                <a:solidFill>
                  <a:schemeClr val="lt1"/>
                </a:solidFill>
                <a:latin typeface="Tw Cen MT" panose="020B0602020104020603" pitchFamily="34" charset="77"/>
                <a:ea typeface="Twentieth Century"/>
                <a:cs typeface="Twentieth Century"/>
                <a:sym typeface="Twentieth Century"/>
              </a:rPr>
              <a:t>Work with patient to support safety and privacy during telehealth visits</a:t>
            </a:r>
            <a:endParaRPr sz="4000" dirty="0">
              <a:solidFill>
                <a:schemeClr val="lt1"/>
              </a:solidFill>
              <a:latin typeface="Tw Cen MT" panose="020B0602020104020603" pitchFamily="34" charset="77"/>
              <a:ea typeface="Twentieth Century"/>
              <a:cs typeface="Twentieth Century"/>
              <a:sym typeface="Twentieth Century"/>
            </a:endParaRPr>
          </a:p>
          <a:p>
            <a:pPr marL="457200" lvl="0" indent="-482600" algn="l" rtl="0">
              <a:spcBef>
                <a:spcPts val="0"/>
              </a:spcBef>
              <a:spcAft>
                <a:spcPts val="0"/>
              </a:spcAft>
              <a:buClr>
                <a:schemeClr val="lt1"/>
              </a:buClr>
              <a:buSzPts val="4000"/>
              <a:buFont typeface="Twentieth Century"/>
              <a:buChar char="●"/>
            </a:pPr>
            <a:r>
              <a:rPr lang="en-US" sz="4000" dirty="0">
                <a:solidFill>
                  <a:schemeClr val="lt1"/>
                </a:solidFill>
                <a:latin typeface="Tw Cen MT" panose="020B0602020104020603" pitchFamily="34" charset="77"/>
                <a:ea typeface="Twentieth Century"/>
                <a:cs typeface="Twentieth Century"/>
                <a:sym typeface="Twentieth Century"/>
              </a:rPr>
              <a:t>Offer universal education on stress, IPV, healthy relationships and how this affects health</a:t>
            </a:r>
            <a:endParaRPr sz="4000" dirty="0">
              <a:solidFill>
                <a:schemeClr val="lt1"/>
              </a:solidFill>
              <a:latin typeface="Tw Cen MT" panose="020B0602020104020603" pitchFamily="34" charset="77"/>
              <a:ea typeface="Twentieth Century"/>
              <a:cs typeface="Twentieth Century"/>
              <a:sym typeface="Twentieth Century"/>
            </a:endParaRPr>
          </a:p>
          <a:p>
            <a:pPr marL="457200" lvl="0" indent="-482600" algn="l" rtl="0">
              <a:spcBef>
                <a:spcPts val="0"/>
              </a:spcBef>
              <a:spcAft>
                <a:spcPts val="0"/>
              </a:spcAft>
              <a:buClr>
                <a:schemeClr val="lt1"/>
              </a:buClr>
              <a:buSzPts val="4000"/>
              <a:buFont typeface="Twentieth Century"/>
              <a:buChar char="●"/>
            </a:pPr>
            <a:r>
              <a:rPr lang="en-US" sz="4000" dirty="0">
                <a:solidFill>
                  <a:schemeClr val="lt1"/>
                </a:solidFill>
                <a:latin typeface="Tw Cen MT" panose="020B0602020104020603" pitchFamily="34" charset="77"/>
                <a:ea typeface="Twentieth Century"/>
                <a:cs typeface="Twentieth Century"/>
                <a:sym typeface="Twentieth Century"/>
              </a:rPr>
              <a:t>Provide support, warm referrals if patients disclose violence</a:t>
            </a:r>
            <a:endParaRPr sz="4000" dirty="0">
              <a:solidFill>
                <a:schemeClr val="lt1"/>
              </a:solidFill>
              <a:latin typeface="Tw Cen MT" panose="020B0602020104020603" pitchFamily="34" charset="77"/>
              <a:ea typeface="Twentieth Century"/>
              <a:cs typeface="Twentieth Century"/>
              <a:sym typeface="Twentieth Century"/>
            </a:endParaRPr>
          </a:p>
          <a:p>
            <a:pPr marL="457200" lvl="0" indent="-482600" algn="l" rtl="0">
              <a:spcBef>
                <a:spcPts val="0"/>
              </a:spcBef>
              <a:spcAft>
                <a:spcPts val="0"/>
              </a:spcAft>
              <a:buClr>
                <a:schemeClr val="lt1"/>
              </a:buClr>
              <a:buSzPts val="4000"/>
              <a:buFont typeface="Twentieth Century"/>
              <a:buChar char="●"/>
            </a:pPr>
            <a:r>
              <a:rPr lang="en-US" sz="4000" dirty="0">
                <a:solidFill>
                  <a:schemeClr val="lt1"/>
                </a:solidFill>
                <a:latin typeface="Tw Cen MT" panose="020B0602020104020603" pitchFamily="34" charset="77"/>
                <a:ea typeface="Twentieth Century"/>
                <a:cs typeface="Twentieth Century"/>
                <a:sym typeface="Twentieth Century"/>
              </a:rPr>
              <a:t>Brainstorm ways to stay connected when someone is controlling access to health care</a:t>
            </a:r>
            <a:endParaRPr sz="4000" dirty="0">
              <a:solidFill>
                <a:schemeClr val="lt1"/>
              </a:solidFill>
              <a:latin typeface="Tw Cen MT" panose="020B0602020104020603" pitchFamily="34" charset="77"/>
              <a:ea typeface="Twentieth Century"/>
              <a:cs typeface="Twentieth Century"/>
              <a:sym typeface="Twentieth Century"/>
            </a:endParaRPr>
          </a:p>
          <a:p>
            <a:pPr marL="457200" lvl="0" indent="-482600" algn="l" rtl="0">
              <a:spcBef>
                <a:spcPts val="0"/>
              </a:spcBef>
              <a:spcAft>
                <a:spcPts val="0"/>
              </a:spcAft>
              <a:buClr>
                <a:schemeClr val="lt1"/>
              </a:buClr>
              <a:buSzPts val="4000"/>
              <a:buFont typeface="Twentieth Century"/>
              <a:buChar char="●"/>
            </a:pPr>
            <a:r>
              <a:rPr lang="en-US" sz="4000" dirty="0">
                <a:solidFill>
                  <a:schemeClr val="lt1"/>
                </a:solidFill>
                <a:latin typeface="Tw Cen MT" panose="020B0602020104020603" pitchFamily="34" charset="77"/>
                <a:ea typeface="Twentieth Century"/>
                <a:cs typeface="Twentieth Century"/>
                <a:sym typeface="Twentieth Century"/>
              </a:rPr>
              <a:t>Watch for non-verbal signs (bruises, changes in behavior)</a:t>
            </a:r>
            <a:endParaRPr sz="4000" dirty="0">
              <a:solidFill>
                <a:schemeClr val="lt1"/>
              </a:solidFill>
              <a:latin typeface="Tw Cen MT" panose="020B0602020104020603" pitchFamily="34" charset="77"/>
              <a:ea typeface="Twentieth Century"/>
              <a:cs typeface="Twentieth Century"/>
              <a:sym typeface="Twentieth Century"/>
            </a:endParaRPr>
          </a:p>
          <a:p>
            <a:pPr marL="457200" lvl="0" indent="-482600" algn="l" rtl="0">
              <a:spcBef>
                <a:spcPts val="0"/>
              </a:spcBef>
              <a:spcAft>
                <a:spcPts val="0"/>
              </a:spcAft>
              <a:buClr>
                <a:schemeClr val="lt1"/>
              </a:buClr>
              <a:buSzPts val="4000"/>
              <a:buFont typeface="Twentieth Century"/>
              <a:buChar char="●"/>
            </a:pPr>
            <a:r>
              <a:rPr lang="en-US" sz="4000" dirty="0">
                <a:solidFill>
                  <a:schemeClr val="lt1"/>
                </a:solidFill>
                <a:latin typeface="Tw Cen MT" panose="020B0602020104020603" pitchFamily="34" charset="77"/>
                <a:ea typeface="Twentieth Century"/>
                <a:cs typeface="Twentieth Century"/>
                <a:sym typeface="Twentieth Century"/>
              </a:rPr>
              <a:t>Offer in-person visits and f/u to facilitate more private conversations</a:t>
            </a:r>
            <a:endParaRPr sz="4000" dirty="0">
              <a:solidFill>
                <a:schemeClr val="lt1"/>
              </a:solidFill>
              <a:latin typeface="Tw Cen MT" panose="020B0602020104020603" pitchFamily="34" charset="77"/>
              <a:ea typeface="Twentieth Century"/>
              <a:cs typeface="Twentieth Century"/>
              <a:sym typeface="Twentieth Century"/>
            </a:endParaRPr>
          </a:p>
        </p:txBody>
      </p:sp>
      <p:pic>
        <p:nvPicPr>
          <p:cNvPr id="112" name="Google Shape;112;p16"/>
          <p:cNvPicPr preferRelativeResize="0"/>
          <p:nvPr/>
        </p:nvPicPr>
        <p:blipFill>
          <a:blip r:embed="rId3">
            <a:alphaModFix/>
          </a:blip>
          <a:stretch>
            <a:fillRect/>
          </a:stretch>
        </p:blipFill>
        <p:spPr>
          <a:xfrm>
            <a:off x="11713400" y="3089067"/>
            <a:ext cx="12404850" cy="753787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2476500" y="1143000"/>
            <a:ext cx="19431000" cy="167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TELEHEALTH MECHANICS FOR CLINICIANS</a:t>
            </a:r>
            <a:endParaRPr dirty="0"/>
          </a:p>
        </p:txBody>
      </p:sp>
      <p:sp>
        <p:nvSpPr>
          <p:cNvPr id="118" name="Google Shape;118;p17"/>
          <p:cNvSpPr txBox="1"/>
          <p:nvPr/>
        </p:nvSpPr>
        <p:spPr>
          <a:xfrm>
            <a:off x="1112100" y="3504825"/>
            <a:ext cx="10885200" cy="5786169"/>
          </a:xfrm>
          <a:prstGeom prst="rect">
            <a:avLst/>
          </a:prstGeom>
          <a:noFill/>
          <a:ln>
            <a:noFill/>
          </a:ln>
        </p:spPr>
        <p:txBody>
          <a:bodyPr spcFirstLastPara="1" wrap="square" lIns="91425" tIns="91425" rIns="91425" bIns="91425" anchor="t" anchorCtr="0">
            <a:spAutoFit/>
          </a:bodyPr>
          <a:lstStyle/>
          <a:p>
            <a:pPr marL="457200" lvl="0" indent="-558800" algn="l" rtl="0">
              <a:spcBef>
                <a:spcPts val="0"/>
              </a:spcBef>
              <a:spcAft>
                <a:spcPts val="0"/>
              </a:spcAft>
              <a:buClr>
                <a:schemeClr val="lt1"/>
              </a:buClr>
              <a:buSzPts val="5200"/>
              <a:buFont typeface="Twentieth Century"/>
              <a:buChar char="●"/>
            </a:pPr>
            <a:r>
              <a:rPr lang="en-US" sz="5200" dirty="0">
                <a:solidFill>
                  <a:schemeClr val="lt1"/>
                </a:solidFill>
                <a:latin typeface="Tw Cen MT" panose="020B0602020104020603" pitchFamily="34" charset="77"/>
                <a:ea typeface="Twentieth Century"/>
                <a:cs typeface="Twentieth Century"/>
                <a:sym typeface="Twentieth Century"/>
              </a:rPr>
              <a:t>Lighting: natural light, warm light preferred. Avoid LED or colored lighting</a:t>
            </a:r>
            <a:endParaRPr sz="5200" dirty="0">
              <a:solidFill>
                <a:schemeClr val="lt1"/>
              </a:solidFill>
              <a:latin typeface="Tw Cen MT" panose="020B0602020104020603" pitchFamily="34" charset="77"/>
              <a:ea typeface="Twentieth Century"/>
              <a:cs typeface="Twentieth Century"/>
              <a:sym typeface="Twentieth Century"/>
            </a:endParaRPr>
          </a:p>
          <a:p>
            <a:pPr marL="457200" lvl="0" indent="-558800" algn="l" rtl="0">
              <a:spcBef>
                <a:spcPts val="0"/>
              </a:spcBef>
              <a:spcAft>
                <a:spcPts val="0"/>
              </a:spcAft>
              <a:buClr>
                <a:schemeClr val="lt1"/>
              </a:buClr>
              <a:buSzPts val="5200"/>
              <a:buFont typeface="Twentieth Century"/>
              <a:buChar char="●"/>
            </a:pPr>
            <a:r>
              <a:rPr lang="en-US" sz="5200" dirty="0">
                <a:solidFill>
                  <a:schemeClr val="lt1"/>
                </a:solidFill>
                <a:latin typeface="Tw Cen MT" panose="020B0602020104020603" pitchFamily="34" charset="77"/>
                <a:ea typeface="Twentieth Century"/>
                <a:cs typeface="Twentieth Century"/>
                <a:sym typeface="Twentieth Century"/>
              </a:rPr>
              <a:t>Use Zoom filters (blur) and simple backgrounds for personal privacy</a:t>
            </a:r>
            <a:endParaRPr sz="5200" dirty="0">
              <a:solidFill>
                <a:schemeClr val="lt1"/>
              </a:solidFill>
              <a:latin typeface="Tw Cen MT" panose="020B0602020104020603" pitchFamily="34" charset="77"/>
              <a:ea typeface="Twentieth Century"/>
              <a:cs typeface="Twentieth Century"/>
              <a:sym typeface="Twentieth Century"/>
            </a:endParaRPr>
          </a:p>
          <a:p>
            <a:pPr marL="457200" lvl="0" indent="-558800" algn="l" rtl="0">
              <a:spcBef>
                <a:spcPts val="0"/>
              </a:spcBef>
              <a:spcAft>
                <a:spcPts val="0"/>
              </a:spcAft>
              <a:buClr>
                <a:schemeClr val="lt1"/>
              </a:buClr>
              <a:buSzPts val="5200"/>
              <a:buFont typeface="Twentieth Century"/>
              <a:buChar char="●"/>
            </a:pPr>
            <a:r>
              <a:rPr lang="en-US" sz="5200" dirty="0">
                <a:solidFill>
                  <a:schemeClr val="lt1"/>
                </a:solidFill>
                <a:latin typeface="Tw Cen MT" panose="020B0602020104020603" pitchFamily="34" charset="77"/>
                <a:ea typeface="Twentieth Century"/>
                <a:cs typeface="Twentieth Century"/>
                <a:sym typeface="Twentieth Century"/>
              </a:rPr>
              <a:t>Ensure you are an quiet, private space</a:t>
            </a:r>
            <a:endParaRPr sz="5200" dirty="0">
              <a:solidFill>
                <a:schemeClr val="lt1"/>
              </a:solidFill>
              <a:latin typeface="Tw Cen MT" panose="020B0602020104020603" pitchFamily="34" charset="77"/>
              <a:ea typeface="Twentieth Century"/>
              <a:cs typeface="Twentieth Century"/>
              <a:sym typeface="Twentieth Century"/>
            </a:endParaRPr>
          </a:p>
          <a:p>
            <a:pPr marL="457200" lvl="0" indent="-558800" algn="l" rtl="0">
              <a:spcBef>
                <a:spcPts val="0"/>
              </a:spcBef>
              <a:spcAft>
                <a:spcPts val="0"/>
              </a:spcAft>
              <a:buClr>
                <a:schemeClr val="lt1"/>
              </a:buClr>
              <a:buSzPts val="5200"/>
              <a:buFont typeface="Twentieth Century"/>
              <a:buChar char="●"/>
            </a:pPr>
            <a:r>
              <a:rPr lang="en-US" sz="5200" dirty="0">
                <a:solidFill>
                  <a:schemeClr val="lt1"/>
                </a:solidFill>
                <a:latin typeface="Tw Cen MT" panose="020B0602020104020603" pitchFamily="34" charset="77"/>
                <a:ea typeface="Twentieth Century"/>
                <a:cs typeface="Twentieth Century"/>
                <a:sym typeface="Twentieth Century"/>
              </a:rPr>
              <a:t>Strong, reliable internet connection</a:t>
            </a:r>
            <a:endParaRPr sz="5200" dirty="0">
              <a:solidFill>
                <a:schemeClr val="lt1"/>
              </a:solidFill>
              <a:latin typeface="Tw Cen MT" panose="020B0602020104020603" pitchFamily="34" charset="77"/>
              <a:ea typeface="Twentieth Century"/>
              <a:cs typeface="Twentieth Century"/>
              <a:sym typeface="Twentieth Century"/>
            </a:endParaRPr>
          </a:p>
        </p:txBody>
      </p:sp>
      <p:pic>
        <p:nvPicPr>
          <p:cNvPr id="119" name="Google Shape;119;p17"/>
          <p:cNvPicPr preferRelativeResize="0"/>
          <p:nvPr/>
        </p:nvPicPr>
        <p:blipFill>
          <a:blip r:embed="rId3">
            <a:alphaModFix/>
          </a:blip>
          <a:stretch>
            <a:fillRect/>
          </a:stretch>
        </p:blipFill>
        <p:spPr>
          <a:xfrm>
            <a:off x="12192000" y="3504825"/>
            <a:ext cx="11273676" cy="79133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294175" y="220625"/>
            <a:ext cx="18790500" cy="26850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8000"/>
              <a:buFont typeface="Twentieth Century"/>
              <a:buNone/>
            </a:pPr>
            <a:r>
              <a:rPr lang="en-US" dirty="0"/>
              <a:t>TELEHEALTH FOR TRANSGENDER &amp; GENDER EXPANSIVE PEOPLE</a:t>
            </a:r>
            <a:endParaRPr dirty="0"/>
          </a:p>
        </p:txBody>
      </p:sp>
      <p:pic>
        <p:nvPicPr>
          <p:cNvPr id="125" name="Google Shape;125;p18"/>
          <p:cNvPicPr preferRelativeResize="0"/>
          <p:nvPr/>
        </p:nvPicPr>
        <p:blipFill rotWithShape="1">
          <a:blip r:embed="rId3">
            <a:alphaModFix/>
          </a:blip>
          <a:srcRect/>
          <a:stretch/>
        </p:blipFill>
        <p:spPr>
          <a:xfrm>
            <a:off x="12938525" y="3079350"/>
            <a:ext cx="10913525" cy="7557325"/>
          </a:xfrm>
          <a:prstGeom prst="rect">
            <a:avLst/>
          </a:prstGeom>
          <a:noFill/>
          <a:ln>
            <a:noFill/>
          </a:ln>
        </p:spPr>
      </p:pic>
      <p:sp>
        <p:nvSpPr>
          <p:cNvPr id="126" name="Google Shape;126;p18"/>
          <p:cNvSpPr txBox="1"/>
          <p:nvPr/>
        </p:nvSpPr>
        <p:spPr>
          <a:xfrm>
            <a:off x="956075" y="4302350"/>
            <a:ext cx="10913400" cy="695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solidFill>
                  <a:schemeClr val="lt1"/>
                </a:solidFill>
                <a:latin typeface="Tw Cen MT" panose="020B0602020104020603" pitchFamily="34" charset="77"/>
                <a:ea typeface="Twentieth Century"/>
                <a:cs typeface="Twentieth Century"/>
                <a:sym typeface="Twentieth Century"/>
              </a:rPr>
              <a:t>Importance of supporting transgender and gender expansive patients:</a:t>
            </a:r>
            <a:endParaRPr sz="4400" dirty="0">
              <a:solidFill>
                <a:schemeClr val="lt1"/>
              </a:solidFill>
              <a:latin typeface="Tw Cen MT" panose="020B0602020104020603" pitchFamily="34" charset="77"/>
              <a:ea typeface="Twentieth Century"/>
              <a:cs typeface="Twentieth Century"/>
              <a:sym typeface="Twentieth Century"/>
            </a:endParaRPr>
          </a:p>
          <a:p>
            <a:pPr marL="457200" lvl="0" indent="-508000" algn="l" rtl="0">
              <a:spcBef>
                <a:spcPts val="0"/>
              </a:spcBef>
              <a:spcAft>
                <a:spcPts val="0"/>
              </a:spcAft>
              <a:buClr>
                <a:schemeClr val="lt1"/>
              </a:buClr>
              <a:buSzPts val="4400"/>
              <a:buFont typeface="Twentieth Century"/>
              <a:buChar char="●"/>
            </a:pPr>
            <a:r>
              <a:rPr lang="en-US" sz="4400" dirty="0">
                <a:solidFill>
                  <a:schemeClr val="lt1"/>
                </a:solidFill>
                <a:latin typeface="Tw Cen MT" panose="020B0602020104020603" pitchFamily="34" charset="77"/>
                <a:ea typeface="Twentieth Century"/>
                <a:cs typeface="Twentieth Century"/>
                <a:sym typeface="Twentieth Century"/>
              </a:rPr>
              <a:t>Frequent experiences of discrimination, mistreatment, harassment, denial of care, harm</a:t>
            </a:r>
            <a:endParaRPr sz="4400" dirty="0">
              <a:solidFill>
                <a:schemeClr val="lt1"/>
              </a:solidFill>
              <a:latin typeface="Tw Cen MT" panose="020B0602020104020603" pitchFamily="34" charset="77"/>
              <a:ea typeface="Twentieth Century"/>
              <a:cs typeface="Twentieth Century"/>
              <a:sym typeface="Twentieth Century"/>
            </a:endParaRPr>
          </a:p>
          <a:p>
            <a:pPr marL="457200" lvl="0" indent="-508000" algn="l" rtl="0">
              <a:spcBef>
                <a:spcPts val="0"/>
              </a:spcBef>
              <a:spcAft>
                <a:spcPts val="0"/>
              </a:spcAft>
              <a:buClr>
                <a:schemeClr val="lt1"/>
              </a:buClr>
              <a:buSzPts val="4400"/>
              <a:buFont typeface="Twentieth Century"/>
              <a:buChar char="●"/>
            </a:pPr>
            <a:r>
              <a:rPr lang="en-US" sz="4400" dirty="0">
                <a:solidFill>
                  <a:schemeClr val="lt1"/>
                </a:solidFill>
                <a:latin typeface="Tw Cen MT" panose="020B0602020104020603" pitchFamily="34" charset="77"/>
                <a:ea typeface="Twentieth Century"/>
                <a:cs typeface="Twentieth Century"/>
                <a:sym typeface="Twentieth Century"/>
              </a:rPr>
              <a:t>High levels of postponing medical care when sick/injured due to discrimination</a:t>
            </a:r>
            <a:endParaRPr sz="4400" dirty="0">
              <a:solidFill>
                <a:schemeClr val="lt1"/>
              </a:solidFill>
              <a:latin typeface="Tw Cen MT" panose="020B0602020104020603" pitchFamily="34" charset="77"/>
              <a:ea typeface="Twentieth Century"/>
              <a:cs typeface="Twentieth Century"/>
              <a:sym typeface="Twentieth Century"/>
            </a:endParaRPr>
          </a:p>
          <a:p>
            <a:pPr marL="457200" lvl="0" indent="-508000" algn="l" rtl="0">
              <a:spcBef>
                <a:spcPts val="0"/>
              </a:spcBef>
              <a:spcAft>
                <a:spcPts val="0"/>
              </a:spcAft>
              <a:buClr>
                <a:schemeClr val="lt1"/>
              </a:buClr>
              <a:buSzPts val="4400"/>
              <a:buFont typeface="Twentieth Century"/>
              <a:buChar char="●"/>
            </a:pPr>
            <a:r>
              <a:rPr lang="en-US" sz="4400" dirty="0">
                <a:solidFill>
                  <a:schemeClr val="lt1"/>
                </a:solidFill>
                <a:latin typeface="Tw Cen MT" panose="020B0602020104020603" pitchFamily="34" charset="77"/>
                <a:ea typeface="Twentieth Century"/>
                <a:cs typeface="Twentieth Century"/>
                <a:sym typeface="Twentieth Century"/>
              </a:rPr>
              <a:t>50% report having to teach their clinicians about transgender care</a:t>
            </a:r>
            <a:endParaRPr sz="4400" dirty="0">
              <a:solidFill>
                <a:schemeClr val="lt1"/>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endParaRPr sz="4400"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330950" y="651325"/>
            <a:ext cx="9560700" cy="2584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Clr>
                <a:schemeClr val="lt1"/>
              </a:buClr>
              <a:buSzPts val="8000"/>
              <a:buFont typeface="Twentieth Century"/>
              <a:buNone/>
            </a:pPr>
            <a:r>
              <a:rPr lang="en-US" dirty="0">
                <a:solidFill>
                  <a:schemeClr val="lt1"/>
                </a:solidFill>
              </a:rPr>
              <a:t>STRATEGIES &amp; TIPS</a:t>
            </a:r>
            <a:endParaRPr dirty="0">
              <a:solidFill>
                <a:schemeClr val="lt1"/>
              </a:solidFill>
            </a:endParaRPr>
          </a:p>
          <a:p>
            <a:pPr marL="0" lvl="0" indent="0" algn="l" rtl="0">
              <a:spcBef>
                <a:spcPts val="0"/>
              </a:spcBef>
              <a:spcAft>
                <a:spcPts val="0"/>
              </a:spcAft>
              <a:buNone/>
            </a:pPr>
            <a:endParaRPr dirty="0"/>
          </a:p>
        </p:txBody>
      </p:sp>
      <p:sp>
        <p:nvSpPr>
          <p:cNvPr id="132" name="Google Shape;132;p19"/>
          <p:cNvSpPr txBox="1"/>
          <p:nvPr/>
        </p:nvSpPr>
        <p:spPr>
          <a:xfrm>
            <a:off x="772225" y="2868225"/>
            <a:ext cx="11068500" cy="4248300"/>
          </a:xfrm>
          <a:prstGeom prst="rect">
            <a:avLst/>
          </a:prstGeom>
          <a:noFill/>
          <a:ln>
            <a:noFill/>
          </a:ln>
        </p:spPr>
        <p:txBody>
          <a:bodyPr spcFirstLastPara="1" wrap="square" lIns="91425" tIns="91425" rIns="91425" bIns="91425" anchor="t" anchorCtr="0">
            <a:spAutoFit/>
          </a:bodyPr>
          <a:lstStyle/>
          <a:p>
            <a:pPr marL="457200" lvl="0" indent="-508000" algn="l" rtl="0">
              <a:spcBef>
                <a:spcPts val="0"/>
              </a:spcBef>
              <a:spcAft>
                <a:spcPts val="0"/>
              </a:spcAft>
              <a:buClr>
                <a:schemeClr val="lt1"/>
              </a:buClr>
              <a:buSzPts val="4400"/>
              <a:buFont typeface="Twentieth Century"/>
              <a:buChar char="●"/>
            </a:pPr>
            <a:r>
              <a:rPr lang="en-US" sz="4400" dirty="0">
                <a:solidFill>
                  <a:schemeClr val="lt1"/>
                </a:solidFill>
                <a:latin typeface="Tw Cen MT" panose="020B0602020104020603" pitchFamily="34" charset="77"/>
                <a:ea typeface="Twentieth Century"/>
                <a:cs typeface="Twentieth Century"/>
                <a:sym typeface="Twentieth Century"/>
              </a:rPr>
              <a:t>Utilize shared decision-making framework</a:t>
            </a:r>
            <a:endParaRPr sz="4400" dirty="0">
              <a:solidFill>
                <a:schemeClr val="lt1"/>
              </a:solidFill>
              <a:latin typeface="Tw Cen MT" panose="020B0602020104020603" pitchFamily="34" charset="77"/>
              <a:ea typeface="Twentieth Century"/>
              <a:cs typeface="Twentieth Century"/>
              <a:sym typeface="Twentieth Century"/>
            </a:endParaRPr>
          </a:p>
          <a:p>
            <a:pPr marL="457200" lvl="0" indent="-508000" algn="l" rtl="0">
              <a:spcBef>
                <a:spcPts val="0"/>
              </a:spcBef>
              <a:spcAft>
                <a:spcPts val="0"/>
              </a:spcAft>
              <a:buClr>
                <a:schemeClr val="lt1"/>
              </a:buClr>
              <a:buSzPts val="4400"/>
              <a:buFont typeface="Twentieth Century"/>
              <a:buChar char="●"/>
            </a:pPr>
            <a:r>
              <a:rPr lang="en-US" sz="4400" dirty="0">
                <a:solidFill>
                  <a:schemeClr val="lt1"/>
                </a:solidFill>
                <a:latin typeface="Tw Cen MT" panose="020B0602020104020603" pitchFamily="34" charset="77"/>
                <a:ea typeface="Twentieth Century"/>
                <a:cs typeface="Twentieth Century"/>
                <a:sym typeface="Twentieth Century"/>
              </a:rPr>
              <a:t>Ask for preferred pronouns and language for referring to body parts</a:t>
            </a:r>
            <a:endParaRPr sz="4400" dirty="0">
              <a:solidFill>
                <a:schemeClr val="lt1"/>
              </a:solidFill>
              <a:latin typeface="Tw Cen MT" panose="020B0602020104020603" pitchFamily="34" charset="77"/>
              <a:ea typeface="Twentieth Century"/>
              <a:cs typeface="Twentieth Century"/>
              <a:sym typeface="Twentieth Century"/>
            </a:endParaRPr>
          </a:p>
          <a:p>
            <a:pPr marL="457200" lvl="0" indent="-508000" algn="l" rtl="0">
              <a:spcBef>
                <a:spcPts val="0"/>
              </a:spcBef>
              <a:spcAft>
                <a:spcPts val="0"/>
              </a:spcAft>
              <a:buClr>
                <a:schemeClr val="lt1"/>
              </a:buClr>
              <a:buSzPts val="4400"/>
              <a:buFont typeface="Twentieth Century"/>
              <a:buChar char="●"/>
            </a:pPr>
            <a:r>
              <a:rPr lang="en-US" sz="4400" dirty="0">
                <a:solidFill>
                  <a:schemeClr val="lt1"/>
                </a:solidFill>
                <a:latin typeface="Tw Cen MT" panose="020B0602020104020603" pitchFamily="34" charset="77"/>
                <a:ea typeface="Twentieth Century"/>
                <a:cs typeface="Twentieth Century"/>
                <a:sym typeface="Twentieth Century"/>
              </a:rPr>
              <a:t>8Ps as guidance for taking sexual history</a:t>
            </a:r>
            <a:endParaRPr sz="4400" dirty="0">
              <a:solidFill>
                <a:schemeClr val="lt1"/>
              </a:solidFill>
              <a:latin typeface="Tw Cen MT" panose="020B0602020104020603" pitchFamily="34" charset="77"/>
              <a:ea typeface="Twentieth Century"/>
              <a:cs typeface="Twentieth Century"/>
              <a:sym typeface="Twentieth Century"/>
            </a:endParaRPr>
          </a:p>
          <a:p>
            <a:pPr marL="457200" lvl="0" indent="-508000" algn="l" rtl="0">
              <a:spcBef>
                <a:spcPts val="0"/>
              </a:spcBef>
              <a:spcAft>
                <a:spcPts val="0"/>
              </a:spcAft>
              <a:buClr>
                <a:schemeClr val="lt1"/>
              </a:buClr>
              <a:buSzPts val="4400"/>
              <a:buFont typeface="Twentieth Century"/>
              <a:buChar char="●"/>
            </a:pPr>
            <a:r>
              <a:rPr lang="en-US" sz="4400" dirty="0">
                <a:solidFill>
                  <a:schemeClr val="lt1"/>
                </a:solidFill>
                <a:latin typeface="Tw Cen MT" panose="020B0602020104020603" pitchFamily="34" charset="77"/>
                <a:ea typeface="Twentieth Century"/>
                <a:cs typeface="Twentieth Century"/>
                <a:sym typeface="Twentieth Century"/>
              </a:rPr>
              <a:t>Share information asynchronously, as well</a:t>
            </a:r>
            <a:endParaRPr sz="4400" dirty="0">
              <a:solidFill>
                <a:schemeClr val="lt1"/>
              </a:solidFill>
              <a:latin typeface="Tw Cen MT" panose="020B0602020104020603" pitchFamily="34" charset="77"/>
              <a:ea typeface="Twentieth Century"/>
              <a:cs typeface="Twentieth Century"/>
              <a:sym typeface="Twentieth Century"/>
            </a:endParaRPr>
          </a:p>
          <a:p>
            <a:pPr marL="457200" lvl="0" indent="-508000" algn="l" rtl="0">
              <a:spcBef>
                <a:spcPts val="0"/>
              </a:spcBef>
              <a:spcAft>
                <a:spcPts val="0"/>
              </a:spcAft>
              <a:buClr>
                <a:schemeClr val="lt1"/>
              </a:buClr>
              <a:buSzPts val="4400"/>
              <a:buFont typeface="Twentieth Century"/>
              <a:buChar char="●"/>
            </a:pPr>
            <a:r>
              <a:rPr lang="en-US" sz="4400" dirty="0">
                <a:solidFill>
                  <a:schemeClr val="lt1"/>
                </a:solidFill>
                <a:latin typeface="Tw Cen MT" panose="020B0602020104020603" pitchFamily="34" charset="77"/>
                <a:ea typeface="Twentieth Century"/>
                <a:cs typeface="Twentieth Century"/>
                <a:sym typeface="Twentieth Century"/>
              </a:rPr>
              <a:t>Enhance privacy, confidentiality, and safety</a:t>
            </a:r>
            <a:endParaRPr sz="4400" dirty="0">
              <a:solidFill>
                <a:schemeClr val="lt1"/>
              </a:solidFill>
              <a:latin typeface="Tw Cen MT" panose="020B0602020104020603" pitchFamily="34" charset="77"/>
              <a:ea typeface="Twentieth Century"/>
              <a:cs typeface="Twentieth Century"/>
              <a:sym typeface="Twentieth Century"/>
            </a:endParaRPr>
          </a:p>
        </p:txBody>
      </p:sp>
      <p:pic>
        <p:nvPicPr>
          <p:cNvPr id="133" name="Google Shape;133;p19"/>
          <p:cNvPicPr preferRelativeResize="0"/>
          <p:nvPr/>
        </p:nvPicPr>
        <p:blipFill>
          <a:blip r:embed="rId3">
            <a:alphaModFix/>
          </a:blip>
          <a:stretch>
            <a:fillRect/>
          </a:stretch>
        </p:blipFill>
        <p:spPr>
          <a:xfrm>
            <a:off x="13980544" y="0"/>
            <a:ext cx="10403452" cy="13716000"/>
          </a:xfrm>
          <a:prstGeom prst="rect">
            <a:avLst/>
          </a:prstGeom>
          <a:noFill/>
          <a:ln>
            <a:noFill/>
          </a:ln>
        </p:spPr>
      </p:pic>
      <p:sp>
        <p:nvSpPr>
          <p:cNvPr id="134" name="Google Shape;134;p19"/>
          <p:cNvSpPr txBox="1"/>
          <p:nvPr/>
        </p:nvSpPr>
        <p:spPr>
          <a:xfrm>
            <a:off x="330950" y="11662050"/>
            <a:ext cx="11068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lt1"/>
                </a:solidFill>
                <a:latin typeface="Tw Cen MT" panose="020B0602020104020603" pitchFamily="34" charset="77"/>
                <a:ea typeface="Twentieth Century"/>
                <a:cs typeface="Twentieth Century"/>
                <a:sym typeface="Twentieth Century"/>
              </a:rPr>
              <a:t>Image: Callen-Lorde’s </a:t>
            </a:r>
            <a:r>
              <a:rPr lang="en-US" sz="2500" u="sng" dirty="0">
                <a:solidFill>
                  <a:schemeClr val="hlink"/>
                </a:solidFill>
                <a:latin typeface="Tw Cen MT" panose="020B0602020104020603" pitchFamily="34" charset="77"/>
                <a:ea typeface="Twentieth Century"/>
                <a:cs typeface="Twentieth Century"/>
                <a:sym typeface="Twentieth Century"/>
                <a:hlinkClick r:id="rId4"/>
              </a:rPr>
              <a:t>“Ways to be a trans/non-binary ally” comic</a:t>
            </a:r>
            <a:endParaRPr sz="2500"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695305" y="338370"/>
            <a:ext cx="13325495" cy="2685141"/>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8000"/>
              <a:buFont typeface="Twentieth Century"/>
              <a:buNone/>
            </a:pPr>
            <a:r>
              <a:rPr lang="en-US" dirty="0"/>
              <a:t>TELEHEALTH FOR PRENATAL AND POSTPARTUM CARE</a:t>
            </a:r>
            <a:endParaRPr dirty="0"/>
          </a:p>
        </p:txBody>
      </p:sp>
      <p:pic>
        <p:nvPicPr>
          <p:cNvPr id="140" name="Google Shape;140;p20" descr="Responsive image"/>
          <p:cNvPicPr preferRelativeResize="0"/>
          <p:nvPr/>
        </p:nvPicPr>
        <p:blipFill rotWithShape="1">
          <a:blip r:embed="rId3">
            <a:alphaModFix/>
          </a:blip>
          <a:srcRect/>
          <a:stretch/>
        </p:blipFill>
        <p:spPr>
          <a:xfrm>
            <a:off x="15193108" y="0"/>
            <a:ext cx="9190892" cy="13786338"/>
          </a:xfrm>
          <a:prstGeom prst="rect">
            <a:avLst/>
          </a:prstGeom>
          <a:noFill/>
          <a:ln>
            <a:noFill/>
          </a:ln>
        </p:spPr>
      </p:pic>
      <p:sp>
        <p:nvSpPr>
          <p:cNvPr id="141" name="Google Shape;141;p20"/>
          <p:cNvSpPr/>
          <p:nvPr/>
        </p:nvSpPr>
        <p:spPr>
          <a:xfrm>
            <a:off x="695306" y="3955603"/>
            <a:ext cx="13325493" cy="7670339"/>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42" name="Google Shape;142;p20"/>
          <p:cNvSpPr/>
          <p:nvPr/>
        </p:nvSpPr>
        <p:spPr>
          <a:xfrm>
            <a:off x="695305" y="3955604"/>
            <a:ext cx="1708760" cy="171404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43" name="Google Shape;143;p20"/>
          <p:cNvSpPr txBox="1"/>
          <p:nvPr/>
        </p:nvSpPr>
        <p:spPr>
          <a:xfrm>
            <a:off x="2753245" y="4411276"/>
            <a:ext cx="1091837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dirty="0">
                <a:solidFill>
                  <a:schemeClr val="accent1"/>
                </a:solidFill>
                <a:latin typeface="Tw Cen MT" panose="020B0602020104020603" pitchFamily="34" charset="77"/>
              </a:rPr>
              <a:t>BENEFITS</a:t>
            </a:r>
            <a:endParaRPr dirty="0">
              <a:latin typeface="Tw Cen MT" panose="020B0602020104020603" pitchFamily="34" charset="77"/>
            </a:endParaRPr>
          </a:p>
        </p:txBody>
      </p:sp>
      <p:sp>
        <p:nvSpPr>
          <p:cNvPr id="144" name="Google Shape;144;p20"/>
          <p:cNvSpPr txBox="1"/>
          <p:nvPr/>
        </p:nvSpPr>
        <p:spPr>
          <a:xfrm>
            <a:off x="1331199" y="5669650"/>
            <a:ext cx="12053700" cy="55719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lt1"/>
              </a:buClr>
              <a:buSzPts val="4800"/>
              <a:buFont typeface="Arial"/>
              <a:buChar char="•"/>
            </a:pPr>
            <a:r>
              <a:rPr lang="en-US" sz="4800" dirty="0">
                <a:solidFill>
                  <a:schemeClr val="lt1"/>
                </a:solidFill>
                <a:latin typeface="Tw Cen MT" panose="020B0602020104020603" pitchFamily="34" charset="77"/>
                <a:ea typeface="Twentieth Century"/>
                <a:cs typeface="Twentieth Century"/>
                <a:sym typeface="Twentieth Century"/>
              </a:rPr>
              <a:t>Improve accessibility and possibility of frequent prenatal care, education, care coordination</a:t>
            </a:r>
            <a:endParaRPr dirty="0">
              <a:latin typeface="Tw Cen MT" panose="020B0602020104020603" pitchFamily="34" charset="77"/>
            </a:endParaRPr>
          </a:p>
          <a:p>
            <a:pPr marL="571500" marR="0" lvl="0" indent="-571500" algn="l" rtl="0">
              <a:lnSpc>
                <a:spcPct val="100000"/>
              </a:lnSpc>
              <a:spcBef>
                <a:spcPts val="0"/>
              </a:spcBef>
              <a:spcAft>
                <a:spcPts val="0"/>
              </a:spcAft>
              <a:buClr>
                <a:schemeClr val="lt1"/>
              </a:buClr>
              <a:buSzPts val="4800"/>
              <a:buFont typeface="Arial"/>
              <a:buChar char="•"/>
            </a:pPr>
            <a:r>
              <a:rPr lang="en-US" sz="4800" dirty="0">
                <a:solidFill>
                  <a:schemeClr val="lt1"/>
                </a:solidFill>
                <a:latin typeface="Tw Cen MT" panose="020B0602020104020603" pitchFamily="34" charset="77"/>
                <a:ea typeface="Twentieth Century"/>
                <a:cs typeface="Twentieth Century"/>
                <a:sym typeface="Twentieth Century"/>
              </a:rPr>
              <a:t>Enhance patient autonomy</a:t>
            </a:r>
            <a:endParaRPr dirty="0">
              <a:latin typeface="Tw Cen MT" panose="020B0602020104020603" pitchFamily="34" charset="77"/>
            </a:endParaRPr>
          </a:p>
          <a:p>
            <a:pPr marL="571500" marR="0" lvl="0" indent="-571500" algn="l" rtl="0">
              <a:lnSpc>
                <a:spcPct val="100000"/>
              </a:lnSpc>
              <a:spcBef>
                <a:spcPts val="0"/>
              </a:spcBef>
              <a:spcAft>
                <a:spcPts val="0"/>
              </a:spcAft>
              <a:buClr>
                <a:schemeClr val="lt1"/>
              </a:buClr>
              <a:buSzPts val="4800"/>
              <a:buFont typeface="Arial"/>
              <a:buChar char="•"/>
            </a:pPr>
            <a:r>
              <a:rPr lang="en-US" sz="4800" dirty="0">
                <a:solidFill>
                  <a:schemeClr val="lt1"/>
                </a:solidFill>
                <a:latin typeface="Tw Cen MT" panose="020B0602020104020603" pitchFamily="34" charset="77"/>
                <a:ea typeface="Twentieth Century"/>
                <a:cs typeface="Twentieth Century"/>
                <a:sym typeface="Twentieth Century"/>
              </a:rPr>
              <a:t>Potential to improve outcomes for pregnant person and fetus</a:t>
            </a:r>
            <a:endParaRPr sz="48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4800"/>
              <a:buFont typeface="Twentieth Century"/>
              <a:buChar char="•"/>
            </a:pPr>
            <a:r>
              <a:rPr lang="en-US" sz="4800" dirty="0">
                <a:solidFill>
                  <a:schemeClr val="lt1"/>
                </a:solidFill>
                <a:latin typeface="Tw Cen MT" panose="020B0602020104020603" pitchFamily="34" charset="77"/>
                <a:ea typeface="Twentieth Century"/>
                <a:cs typeface="Twentieth Century"/>
                <a:sym typeface="Twentieth Century"/>
              </a:rPr>
              <a:t>Can involve family, partners</a:t>
            </a:r>
            <a:endParaRPr sz="4800" dirty="0">
              <a:solidFill>
                <a:schemeClr val="lt1"/>
              </a:solidFill>
              <a:latin typeface="Tw Cen MT" panose="020B0602020104020603" pitchFamily="34" charset="77"/>
              <a:ea typeface="Twentieth Century"/>
              <a:cs typeface="Twentieth Century"/>
              <a:sym typeface="Twentieth Century"/>
            </a:endParaRPr>
          </a:p>
          <a:p>
            <a:pPr marL="457200" marR="0" lvl="0" indent="0" algn="l" rtl="0">
              <a:lnSpc>
                <a:spcPct val="100000"/>
              </a:lnSpc>
              <a:spcBef>
                <a:spcPts val="0"/>
              </a:spcBef>
              <a:spcAft>
                <a:spcPts val="0"/>
              </a:spcAft>
              <a:buNone/>
            </a:pPr>
            <a:endParaRPr dirty="0">
              <a:latin typeface="Tw Cen MT" panose="020B0602020104020603" pitchFamily="34" charset="77"/>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695305" y="338370"/>
            <a:ext cx="13325400" cy="26850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8000"/>
              <a:buFont typeface="Twentieth Century"/>
              <a:buNone/>
            </a:pPr>
            <a:r>
              <a:rPr lang="en-US" dirty="0"/>
              <a:t>TELEHEALTH FOR PRENATAL AND POSTPARTUM CARE</a:t>
            </a:r>
            <a:endParaRPr dirty="0"/>
          </a:p>
        </p:txBody>
      </p:sp>
      <p:sp>
        <p:nvSpPr>
          <p:cNvPr id="150" name="Google Shape;150;p21"/>
          <p:cNvSpPr/>
          <p:nvPr/>
        </p:nvSpPr>
        <p:spPr>
          <a:xfrm>
            <a:off x="695296" y="3955600"/>
            <a:ext cx="21324600" cy="7024500"/>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51" name="Google Shape;151;p21"/>
          <p:cNvSpPr/>
          <p:nvPr/>
        </p:nvSpPr>
        <p:spPr>
          <a:xfrm>
            <a:off x="695305" y="3955604"/>
            <a:ext cx="1708800" cy="171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52" name="Google Shape;152;p21"/>
          <p:cNvSpPr txBox="1"/>
          <p:nvPr/>
        </p:nvSpPr>
        <p:spPr>
          <a:xfrm>
            <a:off x="2753245" y="4411276"/>
            <a:ext cx="109185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dirty="0">
                <a:solidFill>
                  <a:schemeClr val="accent1"/>
                </a:solidFill>
                <a:latin typeface="Tw Cen MT" panose="020B0602020104020603" pitchFamily="34" charset="77"/>
              </a:rPr>
              <a:t>STRATEGIES</a:t>
            </a:r>
            <a:endParaRPr dirty="0">
              <a:latin typeface="Tw Cen MT" panose="020B0602020104020603" pitchFamily="34" charset="77"/>
            </a:endParaRPr>
          </a:p>
        </p:txBody>
      </p:sp>
      <p:sp>
        <p:nvSpPr>
          <p:cNvPr id="153" name="Google Shape;153;p21"/>
          <p:cNvSpPr txBox="1"/>
          <p:nvPr/>
        </p:nvSpPr>
        <p:spPr>
          <a:xfrm>
            <a:off x="1331201" y="5669650"/>
            <a:ext cx="20317800" cy="4833300"/>
          </a:xfrm>
          <a:prstGeom prst="rect">
            <a:avLst/>
          </a:prstGeom>
          <a:noFill/>
          <a:ln>
            <a:noFill/>
          </a:ln>
        </p:spPr>
        <p:txBody>
          <a:bodyPr spcFirstLastPara="1" wrap="square" lIns="91425" tIns="91425" rIns="91425" bIns="91425" anchor="ctr" anchorCtr="0">
            <a:spAutoFit/>
          </a:bodyPr>
          <a:lstStyle/>
          <a:p>
            <a:pPr marL="685800" marR="0" lvl="0" indent="-685800" algn="l" rtl="0">
              <a:lnSpc>
                <a:spcPct val="100000"/>
              </a:lnSpc>
              <a:spcBef>
                <a:spcPts val="0"/>
              </a:spcBef>
              <a:spcAft>
                <a:spcPts val="0"/>
              </a:spcAft>
              <a:buClr>
                <a:schemeClr val="lt1"/>
              </a:buClr>
              <a:buSzPts val="4800"/>
              <a:buFont typeface="Arial" panose="020B0604020202020204" pitchFamily="34" charset="0"/>
              <a:buChar char="•"/>
            </a:pPr>
            <a:r>
              <a:rPr lang="en-US" sz="4800" dirty="0">
                <a:solidFill>
                  <a:schemeClr val="lt1"/>
                </a:solidFill>
                <a:latin typeface="Tw Cen MT" panose="020B0602020104020603" pitchFamily="34" charset="77"/>
                <a:ea typeface="Twentieth Century"/>
                <a:cs typeface="Twentieth Century"/>
                <a:sym typeface="Twentieth Century"/>
              </a:rPr>
              <a:t>Develop schedule of virtual visits that work for patient</a:t>
            </a:r>
            <a:endParaRPr sz="4800" dirty="0">
              <a:solidFill>
                <a:schemeClr val="lt1"/>
              </a:solidFill>
              <a:latin typeface="Tw Cen MT" panose="020B0602020104020603" pitchFamily="34" charset="77"/>
              <a:ea typeface="Twentieth Century"/>
              <a:cs typeface="Twentieth Century"/>
              <a:sym typeface="Twentieth Century"/>
            </a:endParaRPr>
          </a:p>
          <a:p>
            <a:pPr marL="685800" marR="0" lvl="0" indent="-685800" algn="l" rtl="0">
              <a:lnSpc>
                <a:spcPct val="100000"/>
              </a:lnSpc>
              <a:spcBef>
                <a:spcPts val="0"/>
              </a:spcBef>
              <a:spcAft>
                <a:spcPts val="0"/>
              </a:spcAft>
              <a:buClr>
                <a:schemeClr val="lt1"/>
              </a:buClr>
              <a:buSzPts val="4800"/>
              <a:buFont typeface="Arial" panose="020B0604020202020204" pitchFamily="34" charset="0"/>
              <a:buChar char="•"/>
            </a:pPr>
            <a:r>
              <a:rPr lang="en-US" sz="4800" dirty="0">
                <a:solidFill>
                  <a:schemeClr val="lt1"/>
                </a:solidFill>
                <a:latin typeface="Tw Cen MT" panose="020B0602020104020603" pitchFamily="34" charset="77"/>
                <a:ea typeface="Twentieth Century"/>
                <a:cs typeface="Twentieth Century"/>
                <a:sym typeface="Twentieth Century"/>
              </a:rPr>
              <a:t>Provide resources for remote monitoring (i.e. Blood Pressure cuff, scale)</a:t>
            </a:r>
            <a:endParaRPr sz="4800" dirty="0">
              <a:solidFill>
                <a:schemeClr val="lt1"/>
              </a:solidFill>
              <a:latin typeface="Tw Cen MT" panose="020B0602020104020603" pitchFamily="34" charset="77"/>
              <a:ea typeface="Twentieth Century"/>
              <a:cs typeface="Twentieth Century"/>
              <a:sym typeface="Twentieth Century"/>
            </a:endParaRPr>
          </a:p>
          <a:p>
            <a:pPr marL="685800" marR="0" lvl="0" indent="-685800" algn="l" rtl="0">
              <a:lnSpc>
                <a:spcPct val="100000"/>
              </a:lnSpc>
              <a:spcBef>
                <a:spcPts val="0"/>
              </a:spcBef>
              <a:spcAft>
                <a:spcPts val="0"/>
              </a:spcAft>
              <a:buClr>
                <a:schemeClr val="lt1"/>
              </a:buClr>
              <a:buSzPts val="4800"/>
              <a:buFont typeface="Arial" panose="020B0604020202020204" pitchFamily="34" charset="0"/>
              <a:buChar char="•"/>
            </a:pPr>
            <a:r>
              <a:rPr lang="en-US" sz="4800" dirty="0">
                <a:solidFill>
                  <a:schemeClr val="lt1"/>
                </a:solidFill>
                <a:latin typeface="Tw Cen MT" panose="020B0602020104020603" pitchFamily="34" charset="77"/>
                <a:ea typeface="Twentieth Century"/>
                <a:cs typeface="Twentieth Century"/>
                <a:sym typeface="Twentieth Century"/>
              </a:rPr>
              <a:t>Assess fetal well-being by talking about fetal movement</a:t>
            </a:r>
            <a:endParaRPr dirty="0">
              <a:latin typeface="Tw Cen MT" panose="020B0602020104020603" pitchFamily="34" charset="77"/>
            </a:endParaRPr>
          </a:p>
          <a:p>
            <a:pPr marL="685800" marR="0" lvl="0" indent="-685800" algn="l" rtl="0">
              <a:lnSpc>
                <a:spcPct val="100000"/>
              </a:lnSpc>
              <a:spcBef>
                <a:spcPts val="0"/>
              </a:spcBef>
              <a:spcAft>
                <a:spcPts val="0"/>
              </a:spcAft>
              <a:buClr>
                <a:schemeClr val="lt1"/>
              </a:buClr>
              <a:buSzPts val="4800"/>
              <a:buFont typeface="Arial" panose="020B0604020202020204" pitchFamily="34" charset="0"/>
              <a:buChar char="•"/>
            </a:pPr>
            <a:r>
              <a:rPr lang="en-US" sz="4800" dirty="0">
                <a:solidFill>
                  <a:schemeClr val="lt1"/>
                </a:solidFill>
                <a:latin typeface="Tw Cen MT" panose="020B0602020104020603" pitchFamily="34" charset="77"/>
                <a:ea typeface="Twentieth Century"/>
                <a:cs typeface="Twentieth Century"/>
                <a:sym typeface="Twentieth Century"/>
              </a:rPr>
              <a:t>Telemedicine for lactation support, postpartum follow-up, mental health visits</a:t>
            </a:r>
            <a:endParaRPr sz="4800" dirty="0">
              <a:solidFill>
                <a:schemeClr val="lt1"/>
              </a:solidFill>
              <a:latin typeface="Tw Cen MT" panose="020B0602020104020603" pitchFamily="34" charset="77"/>
              <a:ea typeface="Twentieth Century"/>
              <a:cs typeface="Twentieth Century"/>
              <a:sym typeface="Twentieth Century"/>
            </a:endParaRPr>
          </a:p>
          <a:p>
            <a:pPr marL="685800" marR="0" lvl="0" indent="-685800" algn="l" rtl="0">
              <a:lnSpc>
                <a:spcPct val="100000"/>
              </a:lnSpc>
              <a:spcBef>
                <a:spcPts val="0"/>
              </a:spcBef>
              <a:spcAft>
                <a:spcPts val="0"/>
              </a:spcAft>
              <a:buClr>
                <a:schemeClr val="lt1"/>
              </a:buClr>
              <a:buSzPts val="4800"/>
              <a:buFont typeface="Arial" panose="020B0604020202020204" pitchFamily="34" charset="0"/>
              <a:buChar char="•"/>
            </a:pPr>
            <a:r>
              <a:rPr lang="en-US" sz="4800" dirty="0">
                <a:solidFill>
                  <a:schemeClr val="lt1"/>
                </a:solidFill>
                <a:latin typeface="Tw Cen MT" panose="020B0602020104020603" pitchFamily="34" charset="77"/>
                <a:ea typeface="Twentieth Century"/>
                <a:cs typeface="Twentieth Century"/>
                <a:sym typeface="Twentieth Century"/>
              </a:rPr>
              <a:t>Allow for increased collaborations with doula care, multiple providers, and including family members in visit</a:t>
            </a:r>
            <a:endParaRPr sz="4800" dirty="0">
              <a:solidFill>
                <a:schemeClr val="lt1"/>
              </a:solidFill>
              <a:latin typeface="Tw Cen MT" panose="020B0602020104020603" pitchFamily="34" charset="77"/>
              <a:ea typeface="Twentieth Century"/>
              <a:cs typeface="Twentieth Century"/>
              <a:sym typeface="Twentieth Century"/>
            </a:endParaRPr>
          </a:p>
          <a:p>
            <a:pPr marL="742950" marR="0" lvl="0" indent="-285750" algn="l" rtl="0">
              <a:lnSpc>
                <a:spcPct val="100000"/>
              </a:lnSpc>
              <a:spcBef>
                <a:spcPts val="0"/>
              </a:spcBef>
              <a:spcAft>
                <a:spcPts val="0"/>
              </a:spcAft>
              <a:buFont typeface="Arial" panose="020B0604020202020204" pitchFamily="34" charset="0"/>
              <a:buChar char="•"/>
            </a:pPr>
            <a:endParaRPr dirty="0">
              <a:latin typeface="Tw Cen MT" panose="020B0602020104020603" pitchFamily="34" charset="77"/>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695305" y="338370"/>
            <a:ext cx="13325400" cy="26850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8000"/>
              <a:buFont typeface="Twentieth Century"/>
              <a:buNone/>
            </a:pPr>
            <a:r>
              <a:rPr lang="en-US" dirty="0"/>
              <a:t>TELEHEALTH FOR PRENATAL AND POSTNATAL CARE</a:t>
            </a:r>
            <a:endParaRPr dirty="0"/>
          </a:p>
        </p:txBody>
      </p:sp>
      <p:sp>
        <p:nvSpPr>
          <p:cNvPr id="159" name="Google Shape;159;p22"/>
          <p:cNvSpPr/>
          <p:nvPr/>
        </p:nvSpPr>
        <p:spPr>
          <a:xfrm>
            <a:off x="695306" y="3955604"/>
            <a:ext cx="13325400" cy="7285796"/>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60" name="Google Shape;160;p22"/>
          <p:cNvSpPr/>
          <p:nvPr/>
        </p:nvSpPr>
        <p:spPr>
          <a:xfrm>
            <a:off x="695305" y="3955604"/>
            <a:ext cx="1708800" cy="171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61" name="Google Shape;161;p22"/>
          <p:cNvSpPr txBox="1"/>
          <p:nvPr/>
        </p:nvSpPr>
        <p:spPr>
          <a:xfrm>
            <a:off x="2753245" y="4411276"/>
            <a:ext cx="109185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dirty="0">
                <a:solidFill>
                  <a:schemeClr val="accent1"/>
                </a:solidFill>
                <a:latin typeface="Tw Cen MT" panose="020B0602020104020603" pitchFamily="34" charset="77"/>
              </a:rPr>
              <a:t>VIRTUAL CENTERING MODEL</a:t>
            </a:r>
            <a:endParaRPr dirty="0">
              <a:latin typeface="Tw Cen MT" panose="020B0602020104020603" pitchFamily="34" charset="77"/>
            </a:endParaRPr>
          </a:p>
        </p:txBody>
      </p:sp>
      <p:sp>
        <p:nvSpPr>
          <p:cNvPr id="162" name="Google Shape;162;p22"/>
          <p:cNvSpPr txBox="1"/>
          <p:nvPr/>
        </p:nvSpPr>
        <p:spPr>
          <a:xfrm>
            <a:off x="1331150" y="5669500"/>
            <a:ext cx="12053700" cy="55719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lt1"/>
              </a:buClr>
              <a:buSzPts val="4800"/>
              <a:buFont typeface="Arial"/>
              <a:buChar char="•"/>
            </a:pPr>
            <a:r>
              <a:rPr lang="en-US" sz="4800" dirty="0">
                <a:solidFill>
                  <a:schemeClr val="lt1"/>
                </a:solidFill>
                <a:latin typeface="Tw Cen MT" panose="020B0602020104020603" pitchFamily="34" charset="77"/>
                <a:ea typeface="Twentieth Century"/>
                <a:cs typeface="Twentieth Century"/>
                <a:sym typeface="Twentieth Century"/>
              </a:rPr>
              <a:t>Group sessions can continue virtually</a:t>
            </a:r>
            <a:endParaRPr sz="48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4800"/>
              <a:buFont typeface="Twentieth Century"/>
              <a:buChar char="•"/>
            </a:pPr>
            <a:r>
              <a:rPr lang="en-US" sz="4800" dirty="0">
                <a:solidFill>
                  <a:schemeClr val="lt1"/>
                </a:solidFill>
                <a:latin typeface="Tw Cen MT" panose="020B0602020104020603" pitchFamily="34" charset="77"/>
                <a:ea typeface="Twentieth Century"/>
                <a:cs typeface="Twentieth Century"/>
                <a:sym typeface="Twentieth Century"/>
              </a:rPr>
              <a:t>Incorporate private time with clinician(s) and group time for education and support</a:t>
            </a:r>
            <a:endParaRPr sz="48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4800"/>
              <a:buFont typeface="Twentieth Century"/>
              <a:buChar char="•"/>
            </a:pPr>
            <a:r>
              <a:rPr lang="en-US" sz="4800" dirty="0">
                <a:solidFill>
                  <a:schemeClr val="lt1"/>
                </a:solidFill>
                <a:latin typeface="Tw Cen MT" panose="020B0602020104020603" pitchFamily="34" charset="77"/>
                <a:ea typeface="Twentieth Century"/>
                <a:cs typeface="Twentieth Century"/>
                <a:sym typeface="Twentieth Century"/>
              </a:rPr>
              <a:t>Have staff members support patients’ technology difficulties</a:t>
            </a:r>
            <a:endParaRPr sz="48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4800"/>
              <a:buFont typeface="Twentieth Century"/>
              <a:buChar char="•"/>
            </a:pPr>
            <a:r>
              <a:rPr lang="en-US" sz="4800" dirty="0">
                <a:solidFill>
                  <a:schemeClr val="lt1"/>
                </a:solidFill>
                <a:latin typeface="Tw Cen MT" panose="020B0602020104020603" pitchFamily="34" charset="77"/>
                <a:ea typeface="Twentieth Century"/>
                <a:cs typeface="Twentieth Century"/>
                <a:sym typeface="Twentieth Century"/>
              </a:rPr>
              <a:t>Provide incentives that can be delivered in a virtual format</a:t>
            </a:r>
            <a:endParaRPr sz="4800" dirty="0">
              <a:solidFill>
                <a:schemeClr val="lt1"/>
              </a:solidFill>
              <a:latin typeface="Tw Cen MT" panose="020B0602020104020603" pitchFamily="34" charset="77"/>
              <a:ea typeface="Twentieth Century"/>
              <a:cs typeface="Twentieth Century"/>
              <a:sym typeface="Twentieth Century"/>
            </a:endParaRPr>
          </a:p>
          <a:p>
            <a:pPr marL="457200" marR="0" lvl="0" indent="0" algn="l" rtl="0">
              <a:lnSpc>
                <a:spcPct val="100000"/>
              </a:lnSpc>
              <a:spcBef>
                <a:spcPts val="0"/>
              </a:spcBef>
              <a:spcAft>
                <a:spcPts val="0"/>
              </a:spcAft>
              <a:buNone/>
            </a:pPr>
            <a:endParaRPr dirty="0">
              <a:latin typeface="Tw Cen MT" panose="020B0602020104020603" pitchFamily="34" charset="77"/>
            </a:endParaRPr>
          </a:p>
        </p:txBody>
      </p:sp>
      <p:pic>
        <p:nvPicPr>
          <p:cNvPr id="163" name="Google Shape;163;p22"/>
          <p:cNvPicPr preferRelativeResize="0"/>
          <p:nvPr/>
        </p:nvPicPr>
        <p:blipFill>
          <a:blip r:embed="rId3">
            <a:alphaModFix/>
          </a:blip>
          <a:stretch>
            <a:fillRect/>
          </a:stretch>
        </p:blipFill>
        <p:spPr>
          <a:xfrm>
            <a:off x="15219670" y="-37150"/>
            <a:ext cx="9164329" cy="137531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17</a:t>
            </a:fld>
            <a:endParaRPr dirty="0"/>
          </a:p>
        </p:txBody>
      </p:sp>
      <p:sp>
        <p:nvSpPr>
          <p:cNvPr id="169" name="Google Shape;169;p23"/>
          <p:cNvSpPr txBox="1"/>
          <p:nvPr/>
        </p:nvSpPr>
        <p:spPr>
          <a:xfrm>
            <a:off x="5779631" y="809207"/>
            <a:ext cx="12637143"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CONTRACEPTION</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70" name="Google Shape;170;p23"/>
          <p:cNvSpPr/>
          <p:nvPr/>
        </p:nvSpPr>
        <p:spPr>
          <a:xfrm>
            <a:off x="1154230" y="3034913"/>
            <a:ext cx="21991500" cy="8849100"/>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171" name="Google Shape;171;p23"/>
          <p:cNvSpPr txBox="1"/>
          <p:nvPr/>
        </p:nvSpPr>
        <p:spPr>
          <a:xfrm>
            <a:off x="3509684" y="3219107"/>
            <a:ext cx="13081781" cy="1846629"/>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Tw Cen MT" panose="020B0602020104020603" pitchFamily="34" charset="77"/>
                <a:ea typeface="Twentieth Century"/>
                <a:cs typeface="Twentieth Century"/>
                <a:sym typeface="Twentieth Century"/>
              </a:rPr>
              <a:t>NEW PRESCRIPTIONS: ESTROGEN CONTAINING METHODS</a:t>
            </a:r>
            <a:endParaRPr sz="54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172" name="Google Shape;172;p23"/>
          <p:cNvSpPr txBox="1"/>
          <p:nvPr/>
        </p:nvSpPr>
        <p:spPr>
          <a:xfrm>
            <a:off x="1363303" y="5805643"/>
            <a:ext cx="21469800" cy="52026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Pill, Patch, and Ring</a:t>
            </a:r>
            <a:endParaRPr sz="14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Screen for contraindications to estrogen</a:t>
            </a:r>
            <a:endParaRPr sz="14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If normal blood pressure documented in the past year, send Rx to pharmacy</a:t>
            </a:r>
            <a:endParaRPr dirty="0">
              <a:latin typeface="Tw Cen MT" panose="020B0602020104020603" pitchFamily="34" charset="77"/>
            </a:endParaRPr>
          </a:p>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If high blood pressure unlikely by history, send Rx to pharmacy.</a:t>
            </a:r>
            <a:endParaRPr dirty="0">
              <a:latin typeface="Tw Cen MT" panose="020B0602020104020603" pitchFamily="34" charset="77"/>
            </a:endParaRPr>
          </a:p>
          <a:p>
            <a:pPr marL="0" marR="0" lvl="0" indent="0" algn="l" rtl="0">
              <a:lnSpc>
                <a:spcPct val="100000"/>
              </a:lnSpc>
              <a:spcBef>
                <a:spcPts val="0"/>
              </a:spcBef>
              <a:spcAft>
                <a:spcPts val="0"/>
              </a:spcAft>
              <a:buNone/>
            </a:pPr>
            <a:endParaRPr sz="14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12 month prescribing</a:t>
            </a:r>
            <a:endParaRPr sz="1400" u="none" strike="noStrike" cap="none" dirty="0">
              <a:solidFill>
                <a:srgbClr val="000000"/>
              </a:solidFill>
              <a:latin typeface="Tw Cen MT" panose="020B0602020104020603" pitchFamily="34" charset="77"/>
              <a:sym typeface="Arial"/>
            </a:endParaRPr>
          </a:p>
          <a:p>
            <a:pPr marL="0" marR="0" lvl="0" indent="0" algn="l" rtl="0">
              <a:lnSpc>
                <a:spcPct val="100000"/>
              </a:lnSpc>
              <a:spcBef>
                <a:spcPts val="0"/>
              </a:spcBef>
              <a:spcAft>
                <a:spcPts val="0"/>
              </a:spcAft>
              <a:buNone/>
            </a:pPr>
            <a:endParaRPr sz="5200" u="none" strike="noStrike" cap="none" dirty="0">
              <a:solidFill>
                <a:schemeClr val="lt1"/>
              </a:solidFill>
              <a:latin typeface="Tw Cen MT" panose="020B0602020104020603" pitchFamily="34" charset="77"/>
              <a:ea typeface="Twentieth Century"/>
              <a:cs typeface="Twentieth Century"/>
              <a:sym typeface="Twentieth Century"/>
            </a:endParaRPr>
          </a:p>
        </p:txBody>
      </p:sp>
      <p:sp>
        <p:nvSpPr>
          <p:cNvPr id="173" name="Google Shape;173;p23"/>
          <p:cNvSpPr/>
          <p:nvPr/>
        </p:nvSpPr>
        <p:spPr>
          <a:xfrm>
            <a:off x="1154230" y="3034913"/>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4"/>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18</a:t>
            </a:fld>
            <a:endParaRPr dirty="0"/>
          </a:p>
        </p:txBody>
      </p:sp>
      <p:sp>
        <p:nvSpPr>
          <p:cNvPr id="179" name="Google Shape;179;p24"/>
          <p:cNvSpPr txBox="1"/>
          <p:nvPr/>
        </p:nvSpPr>
        <p:spPr>
          <a:xfrm>
            <a:off x="5831404" y="1249057"/>
            <a:ext cx="12637143"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CONTRACEPTION</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80" name="Google Shape;180;p24"/>
          <p:cNvSpPr/>
          <p:nvPr/>
        </p:nvSpPr>
        <p:spPr>
          <a:xfrm>
            <a:off x="1161143" y="3743688"/>
            <a:ext cx="21991379" cy="8849042"/>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181" name="Google Shape;181;p24"/>
          <p:cNvSpPr txBox="1"/>
          <p:nvPr/>
        </p:nvSpPr>
        <p:spPr>
          <a:xfrm>
            <a:off x="3532775" y="4142591"/>
            <a:ext cx="6445796" cy="1015661"/>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Tw Cen MT" panose="020B0602020104020603" pitchFamily="34" charset="77"/>
                <a:ea typeface="Twentieth Century"/>
                <a:cs typeface="Twentieth Century"/>
                <a:sym typeface="Twentieth Century"/>
              </a:rPr>
              <a:t>REFILLS</a:t>
            </a:r>
            <a:endParaRPr sz="54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182" name="Google Shape;182;p24"/>
          <p:cNvSpPr txBox="1"/>
          <p:nvPr/>
        </p:nvSpPr>
        <p:spPr>
          <a:xfrm>
            <a:off x="1415143" y="5976569"/>
            <a:ext cx="21469666" cy="4185731"/>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For pill/patch/ring: dispense or send Rx to pharmacy with refills for one year</a:t>
            </a:r>
            <a:endParaRPr sz="52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Telehealth visits for patients that haven’t been seen in over a year for interim medical history</a:t>
            </a:r>
            <a:endParaRPr sz="14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For Depo-Provera: offer subcutaneous injectable 104mg that patient can fill at pharmacy and self-inject</a:t>
            </a:r>
            <a:endParaRPr sz="5200" u="none" strike="noStrike" cap="none" dirty="0">
              <a:solidFill>
                <a:schemeClr val="lt1"/>
              </a:solidFill>
              <a:latin typeface="Tw Cen MT" panose="020B0602020104020603" pitchFamily="34" charset="77"/>
              <a:ea typeface="Twentieth Century"/>
              <a:cs typeface="Twentieth Century"/>
              <a:sym typeface="Twentieth Century"/>
            </a:endParaRPr>
          </a:p>
        </p:txBody>
      </p:sp>
      <p:sp>
        <p:nvSpPr>
          <p:cNvPr id="183" name="Google Shape;183;p24"/>
          <p:cNvSpPr/>
          <p:nvPr/>
        </p:nvSpPr>
        <p:spPr>
          <a:xfrm>
            <a:off x="1161143" y="3743688"/>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19</a:t>
            </a:fld>
            <a:endParaRPr dirty="0"/>
          </a:p>
        </p:txBody>
      </p:sp>
      <p:sp>
        <p:nvSpPr>
          <p:cNvPr id="189" name="Google Shape;189;p25"/>
          <p:cNvSpPr txBox="1"/>
          <p:nvPr/>
        </p:nvSpPr>
        <p:spPr>
          <a:xfrm>
            <a:off x="11345618" y="190743"/>
            <a:ext cx="12637143" cy="2407381"/>
          </a:xfrm>
          <a:prstGeom prst="rect">
            <a:avLst/>
          </a:prstGeom>
          <a:noFill/>
          <a:ln>
            <a:noFill/>
          </a:ln>
        </p:spPr>
        <p:txBody>
          <a:bodyPr spcFirstLastPara="1" wrap="square" lIns="91425" tIns="91425" rIns="91425" bIns="91425" anchor="t" anchorCtr="0">
            <a:normAutofit fontScale="62500" lnSpcReduction="20000"/>
          </a:bodyPr>
          <a:lstStyle/>
          <a:p>
            <a:pPr marL="0" marR="0" lvl="0" indent="0" algn="ctr" rtl="0">
              <a:lnSpc>
                <a:spcPct val="128205"/>
              </a:lnSpc>
              <a:spcBef>
                <a:spcPts val="0"/>
              </a:spcBef>
              <a:spcAft>
                <a:spcPts val="0"/>
              </a:spcAft>
              <a:buClr>
                <a:srgbClr val="FFFFFF"/>
              </a:buClr>
              <a:buSzPct val="16000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For medroxyprogesterone users: Consider SUB-Q DEPO</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190" name="Google Shape;190;p25" descr="Screen Shot 2020-04-17 at 3.39.28 PM.png"/>
          <p:cNvPicPr preferRelativeResize="0"/>
          <p:nvPr/>
        </p:nvPicPr>
        <p:blipFill rotWithShape="1">
          <a:blip r:embed="rId3">
            <a:alphaModFix/>
          </a:blip>
          <a:srcRect/>
          <a:stretch/>
        </p:blipFill>
        <p:spPr>
          <a:xfrm>
            <a:off x="1581103" y="856597"/>
            <a:ext cx="9297354" cy="12051283"/>
          </a:xfrm>
          <a:prstGeom prst="rect">
            <a:avLst/>
          </a:prstGeom>
          <a:noFill/>
          <a:ln>
            <a:noFill/>
          </a:ln>
        </p:spPr>
      </p:pic>
      <p:pic>
        <p:nvPicPr>
          <p:cNvPr id="191" name="Google Shape;191;p25" descr="Screen Shot 2020-04-17 at 3.43.58 PM.png"/>
          <p:cNvPicPr preferRelativeResize="0"/>
          <p:nvPr/>
        </p:nvPicPr>
        <p:blipFill rotWithShape="1">
          <a:blip r:embed="rId4">
            <a:alphaModFix/>
          </a:blip>
          <a:srcRect/>
          <a:stretch/>
        </p:blipFill>
        <p:spPr>
          <a:xfrm>
            <a:off x="16489038" y="2598124"/>
            <a:ext cx="7493724" cy="9706355"/>
          </a:xfrm>
          <a:prstGeom prst="rect">
            <a:avLst/>
          </a:prstGeom>
          <a:noFill/>
          <a:ln>
            <a:noFill/>
          </a:ln>
        </p:spPr>
      </p:pic>
      <p:sp>
        <p:nvSpPr>
          <p:cNvPr id="192" name="Google Shape;192;p25"/>
          <p:cNvSpPr txBox="1"/>
          <p:nvPr/>
        </p:nvSpPr>
        <p:spPr>
          <a:xfrm>
            <a:off x="11440603" y="12586358"/>
            <a:ext cx="1263714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u="none" strike="noStrike" cap="none" dirty="0">
                <a:solidFill>
                  <a:schemeClr val="lt1"/>
                </a:solidFill>
                <a:latin typeface="Tw Cen MT" panose="020B0602020104020603" pitchFamily="34" charset="77"/>
                <a:sym typeface="Arial"/>
              </a:rPr>
              <a:t>Source: https://</a:t>
            </a:r>
            <a:r>
              <a:rPr lang="en-US" sz="3000" u="none" strike="noStrike" cap="none" dirty="0" err="1">
                <a:solidFill>
                  <a:schemeClr val="lt1"/>
                </a:solidFill>
                <a:latin typeface="Tw Cen MT" panose="020B0602020104020603" pitchFamily="34" charset="77"/>
                <a:sym typeface="Arial"/>
              </a:rPr>
              <a:t>www.reproductiveaccess.org</a:t>
            </a:r>
            <a:r>
              <a:rPr lang="en-US" sz="3000" u="none" strike="noStrike" cap="none" dirty="0">
                <a:solidFill>
                  <a:schemeClr val="lt1"/>
                </a:solidFill>
                <a:latin typeface="Tw Cen MT" panose="020B0602020104020603" pitchFamily="34" charset="77"/>
                <a:sym typeface="Arial"/>
              </a:rPr>
              <a:t>/resource/depo-</a:t>
            </a:r>
            <a:r>
              <a:rPr lang="en-US" sz="3000" u="none" strike="noStrike" cap="none" dirty="0" err="1">
                <a:solidFill>
                  <a:schemeClr val="lt1"/>
                </a:solidFill>
                <a:latin typeface="Tw Cen MT" panose="020B0602020104020603" pitchFamily="34" charset="77"/>
                <a:sym typeface="Arial"/>
              </a:rPr>
              <a:t>subq</a:t>
            </a:r>
            <a:r>
              <a:rPr lang="en-US" sz="3000" u="none" strike="noStrike" cap="none" dirty="0">
                <a:solidFill>
                  <a:schemeClr val="lt1"/>
                </a:solidFill>
                <a:latin typeface="Tw Cen MT" panose="020B0602020104020603" pitchFamily="34" charset="77"/>
                <a:sym typeface="Arial"/>
              </a:rPr>
              <a:t>-user-guide/</a:t>
            </a:r>
            <a:endParaRPr dirty="0">
              <a:latin typeface="Tw Cen MT" panose="020B0602020104020603" pitchFamily="34" charset="77"/>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7" name="Google Shape;47;p8"/>
          <p:cNvPicPr preferRelativeResize="0"/>
          <p:nvPr/>
        </p:nvPicPr>
        <p:blipFill rotWithShape="1">
          <a:blip r:embed="rId3">
            <a:alphaModFix amt="35000"/>
          </a:blip>
          <a:srcRect l="-1891" r="3"/>
          <a:stretch/>
        </p:blipFill>
        <p:spPr>
          <a:xfrm>
            <a:off x="4849979" y="-802678"/>
            <a:ext cx="15610634" cy="15321354"/>
          </a:xfrm>
          <a:prstGeom prst="rect">
            <a:avLst/>
          </a:prstGeom>
          <a:noFill/>
          <a:ln>
            <a:noFill/>
          </a:ln>
        </p:spPr>
      </p:pic>
      <p:sp>
        <p:nvSpPr>
          <p:cNvPr id="48" name="Google Shape;48;p8"/>
          <p:cNvSpPr txBox="1">
            <a:spLocks noGrp="1"/>
          </p:cNvSpPr>
          <p:nvPr>
            <p:ph type="sldNum" idx="12"/>
          </p:nvPr>
        </p:nvSpPr>
        <p:spPr>
          <a:xfrm>
            <a:off x="376884" y="12926853"/>
            <a:ext cx="336844"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a:t>
            </a:fld>
            <a:endParaRPr dirty="0"/>
          </a:p>
        </p:txBody>
      </p:sp>
      <p:sp>
        <p:nvSpPr>
          <p:cNvPr id="49" name="Google Shape;49;p8"/>
          <p:cNvSpPr/>
          <p:nvPr/>
        </p:nvSpPr>
        <p:spPr>
          <a:xfrm>
            <a:off x="12655296" y="0"/>
            <a:ext cx="11728704" cy="13716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0" name="Google Shape;50;p8"/>
          <p:cNvSpPr txBox="1"/>
          <p:nvPr/>
        </p:nvSpPr>
        <p:spPr>
          <a:xfrm>
            <a:off x="13716000" y="2302668"/>
            <a:ext cx="10241400" cy="9449700"/>
          </a:xfrm>
          <a:prstGeom prst="rect">
            <a:avLst/>
          </a:prstGeom>
          <a:noFill/>
          <a:ln>
            <a:noFill/>
          </a:ln>
        </p:spPr>
        <p:txBody>
          <a:bodyPr spcFirstLastPara="1" wrap="square" lIns="91425" tIns="91425" rIns="91425" bIns="91425" anchor="ctr" anchorCtr="0">
            <a:spAutoFit/>
          </a:bodyPr>
          <a:lstStyle/>
          <a:p>
            <a:pPr marL="0" marR="0" lvl="1" indent="0" algn="l" rtl="0">
              <a:lnSpc>
                <a:spcPct val="100000"/>
              </a:lnSpc>
              <a:spcBef>
                <a:spcPts val="0"/>
              </a:spcBef>
              <a:spcAft>
                <a:spcPts val="0"/>
              </a:spcAft>
              <a:buClr>
                <a:schemeClr val="dk2"/>
              </a:buClr>
              <a:buSzPts val="5400"/>
              <a:buFont typeface="Arial"/>
              <a:buChar char="•"/>
            </a:pPr>
            <a:r>
              <a:rPr lang="en-US" sz="5400" u="none" strike="noStrike" cap="none" dirty="0">
                <a:solidFill>
                  <a:schemeClr val="dk2"/>
                </a:solidFill>
                <a:latin typeface="Tw Cen MT" panose="020B0602020104020603" pitchFamily="34" charset="77"/>
                <a:ea typeface="Twentieth Century"/>
                <a:cs typeface="Twentieth Century"/>
                <a:sym typeface="Twentieth Century"/>
              </a:rPr>
              <a:t> Explore which reproductive health services really require in-person care and what can be done via video or phone</a:t>
            </a:r>
            <a:endParaRPr sz="1400" u="none" strike="noStrike" cap="none" dirty="0">
              <a:solidFill>
                <a:srgbClr val="000000"/>
              </a:solidFill>
              <a:latin typeface="Tw Cen MT" panose="020B0602020104020603" pitchFamily="34" charset="77"/>
              <a:sym typeface="Arial"/>
            </a:endParaRPr>
          </a:p>
          <a:p>
            <a:pPr marL="0" marR="0" lvl="1" indent="0" algn="l" rtl="0">
              <a:lnSpc>
                <a:spcPct val="100000"/>
              </a:lnSpc>
              <a:spcBef>
                <a:spcPts val="475"/>
              </a:spcBef>
              <a:spcAft>
                <a:spcPts val="0"/>
              </a:spcAft>
              <a:buClr>
                <a:schemeClr val="dk2"/>
              </a:buClr>
              <a:buSzPts val="5400"/>
              <a:buFont typeface="Arial"/>
              <a:buChar char="•"/>
            </a:pPr>
            <a:r>
              <a:rPr lang="en-US" sz="5400" u="none" strike="noStrike" cap="none" dirty="0">
                <a:solidFill>
                  <a:schemeClr val="dk2"/>
                </a:solidFill>
                <a:latin typeface="Tw Cen MT" panose="020B0602020104020603" pitchFamily="34" charset="77"/>
                <a:ea typeface="Twentieth Century"/>
                <a:cs typeface="Twentieth Century"/>
                <a:sym typeface="Twentieth Century"/>
              </a:rPr>
              <a:t> Examine the technology and regulations that can be minimized in order to enhance patient-centeredness </a:t>
            </a:r>
            <a:endParaRPr sz="1400" u="none" strike="noStrike" cap="none" dirty="0">
              <a:solidFill>
                <a:srgbClr val="000000"/>
              </a:solidFill>
              <a:latin typeface="Tw Cen MT" panose="020B0602020104020603" pitchFamily="34" charset="77"/>
              <a:sym typeface="Arial"/>
            </a:endParaRPr>
          </a:p>
          <a:p>
            <a:pPr marL="0" marR="0" lvl="1" indent="0" algn="l" rtl="0">
              <a:lnSpc>
                <a:spcPct val="100000"/>
              </a:lnSpc>
              <a:spcBef>
                <a:spcPts val="475"/>
              </a:spcBef>
              <a:spcAft>
                <a:spcPts val="0"/>
              </a:spcAft>
              <a:buClr>
                <a:schemeClr val="dk2"/>
              </a:buClr>
              <a:buSzPts val="5400"/>
              <a:buFont typeface="Arial"/>
              <a:buChar char="•"/>
            </a:pPr>
            <a:r>
              <a:rPr lang="en-US" sz="5400" u="none" strike="noStrike" cap="none" dirty="0">
                <a:solidFill>
                  <a:schemeClr val="dk2"/>
                </a:solidFill>
                <a:latin typeface="Tw Cen MT" panose="020B0602020104020603" pitchFamily="34" charset="77"/>
                <a:ea typeface="Twentieth Century"/>
                <a:cs typeface="Twentieth Century"/>
                <a:sym typeface="Twentieth Century"/>
              </a:rPr>
              <a:t> Discuss where our advocacy can be focused in order to provide and expand innovative and safe care</a:t>
            </a:r>
            <a:endParaRPr sz="1400" u="none" strike="noStrike" cap="none" dirty="0">
              <a:solidFill>
                <a:srgbClr val="000000"/>
              </a:solidFill>
              <a:latin typeface="Tw Cen MT" panose="020B0602020104020603" pitchFamily="34" charset="77"/>
              <a:sym typeface="Arial"/>
            </a:endParaRPr>
          </a:p>
        </p:txBody>
      </p:sp>
      <p:sp>
        <p:nvSpPr>
          <p:cNvPr id="51" name="Google Shape;51;p8"/>
          <p:cNvSpPr txBox="1">
            <a:spLocks noGrp="1"/>
          </p:cNvSpPr>
          <p:nvPr>
            <p:ph type="title"/>
          </p:nvPr>
        </p:nvSpPr>
        <p:spPr>
          <a:xfrm>
            <a:off x="1001600" y="3233100"/>
            <a:ext cx="11569476" cy="4894500"/>
          </a:xfrm>
          <a:prstGeom prst="rect">
            <a:avLst/>
          </a:prstGeom>
          <a:noFill/>
          <a:ln>
            <a:noFill/>
          </a:ln>
        </p:spPr>
        <p:txBody>
          <a:bodyPr spcFirstLastPara="1" wrap="square" lIns="91425" tIns="91425" rIns="91425" bIns="91425" anchor="t" anchorCtr="0">
            <a:normAutofit/>
          </a:bodyPr>
          <a:lstStyle/>
          <a:p>
            <a:pPr marL="0" lvl="0" indent="0" algn="l" rtl="0">
              <a:lnSpc>
                <a:spcPct val="87878"/>
              </a:lnSpc>
              <a:spcBef>
                <a:spcPts val="0"/>
              </a:spcBef>
              <a:spcAft>
                <a:spcPts val="0"/>
              </a:spcAft>
              <a:buClr>
                <a:srgbClr val="FFFFFF"/>
              </a:buClr>
              <a:buSzPts val="16500"/>
              <a:buFont typeface="Twentieth Century"/>
              <a:buNone/>
            </a:pPr>
            <a:r>
              <a:rPr lang="en-US" sz="12400" dirty="0"/>
              <a:t>LEARNING OBJECTIVES</a:t>
            </a:r>
            <a:endParaRPr sz="14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20</a:t>
            </a:fld>
            <a:endParaRPr dirty="0"/>
          </a:p>
        </p:txBody>
      </p:sp>
      <p:sp>
        <p:nvSpPr>
          <p:cNvPr id="198" name="Google Shape;198;p26"/>
          <p:cNvSpPr txBox="1"/>
          <p:nvPr/>
        </p:nvSpPr>
        <p:spPr>
          <a:xfrm>
            <a:off x="1658680" y="856597"/>
            <a:ext cx="18514081"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CONTRACEPTION</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99" name="Google Shape;199;p26"/>
          <p:cNvSpPr/>
          <p:nvPr/>
        </p:nvSpPr>
        <p:spPr>
          <a:xfrm>
            <a:off x="1161143" y="3743688"/>
            <a:ext cx="12119429" cy="8849042"/>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00" name="Google Shape;200;p26"/>
          <p:cNvSpPr txBox="1"/>
          <p:nvPr/>
        </p:nvSpPr>
        <p:spPr>
          <a:xfrm>
            <a:off x="3532775" y="3727093"/>
            <a:ext cx="6445796" cy="1846657"/>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Tw Cen MT" panose="020B0602020104020603" pitchFamily="34" charset="77"/>
                <a:ea typeface="Twentieth Century"/>
                <a:cs typeface="Twentieth Century"/>
                <a:sym typeface="Twentieth Century"/>
              </a:rPr>
              <a:t>IUDS &amp; IMPLANTS: PLACEMENTS</a:t>
            </a:r>
            <a:endParaRPr sz="54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01" name="Google Shape;201;p26"/>
          <p:cNvSpPr txBox="1"/>
          <p:nvPr/>
        </p:nvSpPr>
        <p:spPr>
          <a:xfrm>
            <a:off x="1415144" y="6776790"/>
            <a:ext cx="11865300" cy="25860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Schedule in-person appointment as soon as possible</a:t>
            </a:r>
            <a:endParaRPr dirty="0">
              <a:latin typeface="Tw Cen MT" panose="020B0602020104020603" pitchFamily="34" charset="77"/>
            </a:endParaRPr>
          </a:p>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Offer a bridge method in the meantime</a:t>
            </a:r>
            <a:endParaRPr sz="1400" u="none" strike="noStrike" cap="none" dirty="0">
              <a:solidFill>
                <a:srgbClr val="000000"/>
              </a:solidFill>
              <a:latin typeface="Tw Cen MT" panose="020B0602020104020603" pitchFamily="34" charset="77"/>
              <a:sym typeface="Arial"/>
            </a:endParaRPr>
          </a:p>
        </p:txBody>
      </p:sp>
      <p:sp>
        <p:nvSpPr>
          <p:cNvPr id="202" name="Google Shape;202;p26"/>
          <p:cNvSpPr/>
          <p:nvPr/>
        </p:nvSpPr>
        <p:spPr>
          <a:xfrm>
            <a:off x="1161143" y="3743688"/>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203" name="Google Shape;203;p26" descr="implant.jpg"/>
          <p:cNvPicPr preferRelativeResize="0"/>
          <p:nvPr/>
        </p:nvPicPr>
        <p:blipFill rotWithShape="1">
          <a:blip r:embed="rId3">
            <a:alphaModFix/>
          </a:blip>
          <a:srcRect/>
          <a:stretch/>
        </p:blipFill>
        <p:spPr>
          <a:xfrm>
            <a:off x="14695713" y="3351424"/>
            <a:ext cx="8004655" cy="2494643"/>
          </a:xfrm>
          <a:prstGeom prst="rect">
            <a:avLst/>
          </a:prstGeom>
          <a:noFill/>
          <a:ln>
            <a:noFill/>
          </a:ln>
        </p:spPr>
      </p:pic>
      <p:pic>
        <p:nvPicPr>
          <p:cNvPr id="204" name="Google Shape;204;p26" descr="iud-progestin.jpg"/>
          <p:cNvPicPr preferRelativeResize="0"/>
          <p:nvPr/>
        </p:nvPicPr>
        <p:blipFill rotWithShape="1">
          <a:blip r:embed="rId4">
            <a:alphaModFix/>
          </a:blip>
          <a:srcRect/>
          <a:stretch/>
        </p:blipFill>
        <p:spPr>
          <a:xfrm>
            <a:off x="16286842" y="6776775"/>
            <a:ext cx="5508247" cy="6150078"/>
          </a:xfrm>
          <a:prstGeom prst="rect">
            <a:avLst/>
          </a:prstGeom>
          <a:noFill/>
          <a:ln>
            <a:noFill/>
          </a:ln>
        </p:spPr>
      </p:pic>
      <p:sp>
        <p:nvSpPr>
          <p:cNvPr id="205" name="Google Shape;205;p26"/>
          <p:cNvSpPr/>
          <p:nvPr/>
        </p:nvSpPr>
        <p:spPr>
          <a:xfrm>
            <a:off x="16286842" y="6776775"/>
            <a:ext cx="5508247" cy="6150078"/>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p:nvPr/>
        </p:nvSpPr>
        <p:spPr>
          <a:xfrm>
            <a:off x="1196300" y="3263976"/>
            <a:ext cx="21991500" cy="9241800"/>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11" name="Google Shape;211;p27"/>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21</a:t>
            </a:fld>
            <a:endParaRPr dirty="0"/>
          </a:p>
        </p:txBody>
      </p:sp>
      <p:sp>
        <p:nvSpPr>
          <p:cNvPr id="212" name="Google Shape;212;p27"/>
          <p:cNvSpPr txBox="1"/>
          <p:nvPr/>
        </p:nvSpPr>
        <p:spPr>
          <a:xfrm>
            <a:off x="5873428" y="856594"/>
            <a:ext cx="12637143"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CONTRACEPTION</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13" name="Google Shape;213;p27"/>
          <p:cNvSpPr txBox="1"/>
          <p:nvPr/>
        </p:nvSpPr>
        <p:spPr>
          <a:xfrm>
            <a:off x="3622424" y="3743705"/>
            <a:ext cx="13309200" cy="10158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Tw Cen MT" panose="020B0602020104020603" pitchFamily="34" charset="77"/>
                <a:ea typeface="Twentieth Century"/>
                <a:cs typeface="Twentieth Century"/>
                <a:sym typeface="Twentieth Century"/>
              </a:rPr>
              <a:t>IUDS &amp; IMPLANTS: REMOVALS</a:t>
            </a:r>
            <a:endParaRPr sz="54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14" name="Google Shape;214;p27"/>
          <p:cNvSpPr txBox="1"/>
          <p:nvPr/>
        </p:nvSpPr>
        <p:spPr>
          <a:xfrm>
            <a:off x="1457150" y="4977874"/>
            <a:ext cx="21469800" cy="72651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lt1"/>
              </a:buClr>
              <a:buSzPts val="5200"/>
              <a:buFont typeface="Arial"/>
              <a:buChar char="•"/>
            </a:pPr>
            <a:r>
              <a:rPr lang="en-US" sz="4800" dirty="0">
                <a:solidFill>
                  <a:schemeClr val="lt1"/>
                </a:solidFill>
                <a:latin typeface="Tw Cen MT" panose="020B0602020104020603" pitchFamily="34" charset="77"/>
                <a:ea typeface="Twentieth Century"/>
                <a:cs typeface="Twentieth Century"/>
                <a:sym typeface="Twentieth Century"/>
              </a:rPr>
              <a:t>Duration</a:t>
            </a:r>
            <a:endParaRPr dirty="0">
              <a:latin typeface="Tw Cen MT" panose="020B0602020104020603" pitchFamily="34" charset="77"/>
            </a:endParaRPr>
          </a:p>
          <a:p>
            <a:pPr marL="0" marR="0" lvl="1" indent="0" algn="l"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		Copper IUD: 12 years</a:t>
            </a:r>
            <a:endParaRPr dirty="0">
              <a:latin typeface="Tw Cen MT" panose="020B0602020104020603" pitchFamily="34" charset="77"/>
            </a:endParaRPr>
          </a:p>
          <a:p>
            <a:pPr marL="0" marR="0" lvl="1" indent="0" algn="l"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		Progestin IUDs Liletta &amp; Mirena: 8 years</a:t>
            </a:r>
            <a:endParaRPr dirty="0">
              <a:latin typeface="Tw Cen MT" panose="020B0602020104020603" pitchFamily="34" charset="77"/>
            </a:endParaRPr>
          </a:p>
          <a:p>
            <a:pPr marL="0" marR="0" lvl="1" indent="0" algn="l"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		Progestin IUDs Kyleena: 5 years; Skyla: 3 years</a:t>
            </a:r>
            <a:endParaRPr dirty="0">
              <a:latin typeface="Tw Cen MT" panose="020B0602020104020603" pitchFamily="34" charset="77"/>
            </a:endParaRPr>
          </a:p>
          <a:p>
            <a:pPr marL="0" marR="0" lvl="1" indent="0" algn="l"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		Implant: 5 years 	</a:t>
            </a:r>
            <a:endParaRPr dirty="0">
              <a:latin typeface="Tw Cen MT" panose="020B0602020104020603" pitchFamily="34" charset="77"/>
            </a:endParaRPr>
          </a:p>
          <a:p>
            <a:pPr marL="685800" marR="0" lvl="1" indent="-685800" algn="l" rtl="0">
              <a:lnSpc>
                <a:spcPct val="100000"/>
              </a:lnSpc>
              <a:spcBef>
                <a:spcPts val="0"/>
              </a:spcBef>
              <a:spcAft>
                <a:spcPts val="0"/>
              </a:spcAft>
              <a:buClr>
                <a:schemeClr val="lt1"/>
              </a:buClr>
              <a:buSzPts val="5200"/>
              <a:buFont typeface="Arial"/>
              <a:buChar char="•"/>
            </a:pPr>
            <a:r>
              <a:rPr lang="en-US" sz="4800" dirty="0">
                <a:solidFill>
                  <a:schemeClr val="lt1"/>
                </a:solidFill>
                <a:latin typeface="Tw Cen MT" panose="020B0602020104020603" pitchFamily="34" charset="77"/>
                <a:ea typeface="Twentieth Century"/>
                <a:cs typeface="Twentieth Century"/>
                <a:sym typeface="Twentieth Century"/>
              </a:rPr>
              <a:t>People who are over 35 when the Copper IUD is placed can use it until menopause with negligible risk of pregnancy</a:t>
            </a:r>
            <a:endParaRPr dirty="0">
              <a:latin typeface="Tw Cen MT" panose="020B0602020104020603" pitchFamily="34" charset="77"/>
            </a:endParaRPr>
          </a:p>
          <a:p>
            <a:pPr marL="685800" marR="0" lvl="1" indent="-685800" algn="l" rtl="0">
              <a:lnSpc>
                <a:spcPct val="100000"/>
              </a:lnSpc>
              <a:spcBef>
                <a:spcPts val="0"/>
              </a:spcBef>
              <a:spcAft>
                <a:spcPts val="0"/>
              </a:spcAft>
              <a:buClr>
                <a:schemeClr val="lt1"/>
              </a:buClr>
              <a:buSzPts val="5200"/>
              <a:buFont typeface="Arial"/>
              <a:buChar char="•"/>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Expired IUDs and implants can be left in temporarily with another method added</a:t>
            </a:r>
            <a:endParaRPr dirty="0">
              <a:latin typeface="Tw Cen MT" panose="020B0602020104020603" pitchFamily="34" charset="77"/>
            </a:endParaRPr>
          </a:p>
          <a:p>
            <a:pPr marL="571500" marR="0" lvl="0" indent="-241300" algn="l" rtl="0">
              <a:lnSpc>
                <a:spcPct val="100000"/>
              </a:lnSpc>
              <a:spcBef>
                <a:spcPts val="0"/>
              </a:spcBef>
              <a:spcAft>
                <a:spcPts val="0"/>
              </a:spcAft>
              <a:buClr>
                <a:schemeClr val="lt1"/>
              </a:buClr>
              <a:buSzPts val="5200"/>
              <a:buFont typeface="Arial"/>
              <a:buNone/>
            </a:pPr>
            <a:endParaRPr sz="12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5200"/>
              <a:buFont typeface="Arial"/>
              <a:buChar char="•"/>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For IUD Removals: offer to teach patient IUD self-removal via telemedicine</a:t>
            </a:r>
            <a:endParaRPr sz="1200" u="none" strike="noStrike" cap="none" dirty="0">
              <a:solidFill>
                <a:srgbClr val="000000"/>
              </a:solidFill>
              <a:latin typeface="Tw Cen MT" panose="020B0602020104020603" pitchFamily="34" charset="77"/>
              <a:sym typeface="Arial"/>
            </a:endParaRPr>
          </a:p>
        </p:txBody>
      </p:sp>
      <p:sp>
        <p:nvSpPr>
          <p:cNvPr id="215" name="Google Shape;215;p27"/>
          <p:cNvSpPr/>
          <p:nvPr/>
        </p:nvSpPr>
        <p:spPr>
          <a:xfrm>
            <a:off x="1196293" y="3263975"/>
            <a:ext cx="1708800" cy="171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8"/>
          <p:cNvSpPr/>
          <p:nvPr/>
        </p:nvSpPr>
        <p:spPr>
          <a:xfrm>
            <a:off x="1161143" y="3743688"/>
            <a:ext cx="21991379" cy="8849042"/>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21" name="Google Shape;221;p28"/>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22</a:t>
            </a:fld>
            <a:endParaRPr dirty="0"/>
          </a:p>
        </p:txBody>
      </p:sp>
      <p:sp>
        <p:nvSpPr>
          <p:cNvPr id="222" name="Google Shape;222;p28"/>
          <p:cNvSpPr txBox="1"/>
          <p:nvPr/>
        </p:nvSpPr>
        <p:spPr>
          <a:xfrm>
            <a:off x="5838259" y="1136848"/>
            <a:ext cx="12637143"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CONTRACEPTION</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23" name="Google Shape;223;p28"/>
          <p:cNvSpPr txBox="1"/>
          <p:nvPr/>
        </p:nvSpPr>
        <p:spPr>
          <a:xfrm>
            <a:off x="3532774" y="4142605"/>
            <a:ext cx="19008249" cy="1015632"/>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Tw Cen MT" panose="020B0602020104020603" pitchFamily="34" charset="77"/>
                <a:ea typeface="Twentieth Century"/>
                <a:cs typeface="Twentieth Century"/>
                <a:sym typeface="Twentieth Century"/>
              </a:rPr>
              <a:t>IUD SELF-REMOVAL: position and string length are important</a:t>
            </a:r>
            <a:endParaRPr sz="54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24" name="Google Shape;224;p28"/>
          <p:cNvSpPr/>
          <p:nvPr/>
        </p:nvSpPr>
        <p:spPr>
          <a:xfrm>
            <a:off x="1161143" y="3743688"/>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225" name="Google Shape;225;p28"/>
          <p:cNvPicPr preferRelativeResize="0"/>
          <p:nvPr/>
        </p:nvPicPr>
        <p:blipFill rotWithShape="1">
          <a:blip r:embed="rId3">
            <a:alphaModFix/>
          </a:blip>
          <a:srcRect/>
          <a:stretch/>
        </p:blipFill>
        <p:spPr>
          <a:xfrm>
            <a:off x="7040805" y="5310647"/>
            <a:ext cx="10232052" cy="68262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p:nvPr/>
        </p:nvSpPr>
        <p:spPr>
          <a:xfrm>
            <a:off x="1161144" y="3306361"/>
            <a:ext cx="10951478" cy="8849042"/>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31" name="Google Shape;231;p29"/>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23</a:t>
            </a:fld>
            <a:endParaRPr dirty="0"/>
          </a:p>
        </p:txBody>
      </p:sp>
      <p:sp>
        <p:nvSpPr>
          <p:cNvPr id="232" name="Google Shape;232;p29"/>
          <p:cNvSpPr txBox="1"/>
          <p:nvPr/>
        </p:nvSpPr>
        <p:spPr>
          <a:xfrm>
            <a:off x="5873428" y="621738"/>
            <a:ext cx="12637143"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CONTRACEPTION</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33" name="Google Shape;233;p29"/>
          <p:cNvSpPr txBox="1"/>
          <p:nvPr/>
        </p:nvSpPr>
        <p:spPr>
          <a:xfrm>
            <a:off x="3532775" y="3289766"/>
            <a:ext cx="6445796" cy="1846657"/>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Tw Cen MT" panose="020B0602020104020603" pitchFamily="34" charset="77"/>
                <a:ea typeface="Twentieth Century"/>
                <a:cs typeface="Twentieth Century"/>
                <a:sym typeface="Twentieth Century"/>
              </a:rPr>
              <a:t>UNDECIDED ABOUT METHOD</a:t>
            </a:r>
            <a:endParaRPr sz="54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34" name="Google Shape;234;p29"/>
          <p:cNvSpPr txBox="1"/>
          <p:nvPr/>
        </p:nvSpPr>
        <p:spPr>
          <a:xfrm>
            <a:off x="1499821" y="6416352"/>
            <a:ext cx="10274100" cy="49872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Schedule telemedicine visit </a:t>
            </a:r>
            <a:endParaRPr dirty="0">
              <a:latin typeface="Tw Cen MT" panose="020B0602020104020603" pitchFamily="34" charset="77"/>
            </a:endParaRPr>
          </a:p>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Send information sheet first prior to visit so patient is ready</a:t>
            </a:r>
            <a:endParaRPr sz="14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Shared decision-making and a </a:t>
            </a:r>
            <a:r>
              <a:rPr lang="en-US" sz="5200" dirty="0">
                <a:solidFill>
                  <a:schemeClr val="lt1"/>
                </a:solidFill>
                <a:latin typeface="Tw Cen MT" panose="020B0602020104020603" pitchFamily="34" charset="77"/>
                <a:ea typeface="Twentieth Century"/>
                <a:cs typeface="Twentieth Century"/>
                <a:sym typeface="Twentieth Century"/>
              </a:rPr>
              <a:t>reproductive justice </a:t>
            </a:r>
            <a:r>
              <a:rPr lang="en-US" sz="5200" u="none" strike="noStrike" cap="none" dirty="0">
                <a:solidFill>
                  <a:schemeClr val="lt1"/>
                </a:solidFill>
                <a:latin typeface="Tw Cen MT" panose="020B0602020104020603" pitchFamily="34" charset="77"/>
                <a:ea typeface="Twentieth Century"/>
                <a:cs typeface="Twentieth Century"/>
                <a:sym typeface="Twentieth Century"/>
              </a:rPr>
              <a:t>lens in contraceptive counseling</a:t>
            </a:r>
            <a:endParaRPr sz="5200" u="none" strike="noStrike" cap="none" dirty="0">
              <a:solidFill>
                <a:schemeClr val="lt1"/>
              </a:solidFill>
              <a:latin typeface="Tw Cen MT" panose="020B0602020104020603" pitchFamily="34" charset="77"/>
              <a:ea typeface="Twentieth Century"/>
              <a:cs typeface="Twentieth Century"/>
              <a:sym typeface="Twentieth Century"/>
            </a:endParaRPr>
          </a:p>
        </p:txBody>
      </p:sp>
      <p:sp>
        <p:nvSpPr>
          <p:cNvPr id="235" name="Google Shape;235;p29"/>
          <p:cNvSpPr/>
          <p:nvPr/>
        </p:nvSpPr>
        <p:spPr>
          <a:xfrm>
            <a:off x="1161143" y="3306361"/>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236" name="Google Shape;236;p29" descr="Screen Shot 2020-04-17 at 3.46.27 PM.png"/>
          <p:cNvPicPr preferRelativeResize="0"/>
          <p:nvPr/>
        </p:nvPicPr>
        <p:blipFill rotWithShape="1">
          <a:blip r:embed="rId3">
            <a:alphaModFix/>
          </a:blip>
          <a:srcRect/>
          <a:stretch/>
        </p:blipFill>
        <p:spPr>
          <a:xfrm>
            <a:off x="15873984" y="2825327"/>
            <a:ext cx="6172897" cy="98111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24</a:t>
            </a:fld>
            <a:endParaRPr dirty="0"/>
          </a:p>
        </p:txBody>
      </p:sp>
      <p:sp>
        <p:nvSpPr>
          <p:cNvPr id="242" name="Google Shape;242;p30"/>
          <p:cNvSpPr txBox="1"/>
          <p:nvPr/>
        </p:nvSpPr>
        <p:spPr>
          <a:xfrm>
            <a:off x="12518249" y="0"/>
            <a:ext cx="11865751"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ABORTION ACCESS</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5" name="Picture 4">
            <a:extLst>
              <a:ext uri="{FF2B5EF4-FFF2-40B4-BE49-F238E27FC236}">
                <a16:creationId xmlns:a16="http://schemas.microsoft.com/office/drawing/2014/main" id="{1A49A18D-6B22-E10B-234F-413948AF5A7E}"/>
              </a:ext>
            </a:extLst>
          </p:cNvPr>
          <p:cNvPicPr>
            <a:picLocks noChangeAspect="1"/>
          </p:cNvPicPr>
          <p:nvPr/>
        </p:nvPicPr>
        <p:blipFill>
          <a:blip r:embed="rId3"/>
          <a:stretch>
            <a:fillRect/>
          </a:stretch>
        </p:blipFill>
        <p:spPr>
          <a:xfrm>
            <a:off x="2216719" y="1794933"/>
            <a:ext cx="19950562" cy="10827120"/>
          </a:xfrm>
          <a:prstGeom prst="rect">
            <a:avLst/>
          </a:prstGeom>
        </p:spPr>
      </p:pic>
      <p:sp>
        <p:nvSpPr>
          <p:cNvPr id="2" name="Google Shape;254;p31">
            <a:extLst>
              <a:ext uri="{FF2B5EF4-FFF2-40B4-BE49-F238E27FC236}">
                <a16:creationId xmlns:a16="http://schemas.microsoft.com/office/drawing/2014/main" id="{7CEC8D86-03B1-08C8-4601-1E7DD1896E07}"/>
              </a:ext>
            </a:extLst>
          </p:cNvPr>
          <p:cNvSpPr txBox="1"/>
          <p:nvPr/>
        </p:nvSpPr>
        <p:spPr>
          <a:xfrm>
            <a:off x="15452198" y="13160479"/>
            <a:ext cx="8625549" cy="400069"/>
          </a:xfrm>
          <a:prstGeom prst="rect">
            <a:avLst/>
          </a:prstGeom>
          <a:noFill/>
          <a:ln>
            <a:noFill/>
          </a:ln>
        </p:spPr>
        <p:txBody>
          <a:bodyPr spcFirstLastPara="1" wrap="square" lIns="91425" tIns="45700" rIns="91425" bIns="45700" anchor="t" anchorCtr="0">
            <a:spAutoFit/>
          </a:bodyPr>
          <a:lstStyle/>
          <a:p>
            <a:pPr marL="457200" marR="0" lvl="0" indent="-228600" algn="r" rtl="0">
              <a:lnSpc>
                <a:spcPct val="100000"/>
              </a:lnSpc>
              <a:spcBef>
                <a:spcPts val="0"/>
              </a:spcBef>
              <a:spcAft>
                <a:spcPts val="0"/>
              </a:spcAft>
              <a:buSzPts val="1400"/>
              <a:buNone/>
            </a:pPr>
            <a:r>
              <a:rPr lang="en-US" sz="2000" dirty="0">
                <a:solidFill>
                  <a:schemeClr val="bg1"/>
                </a:solidFill>
                <a:latin typeface="Tw Cen MT" panose="020B0602020104020603" pitchFamily="34" charset="77"/>
              </a:rPr>
              <a:t>https://states.guttmacher.org/policies/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1"/>
          <p:cNvSpPr/>
          <p:nvPr/>
        </p:nvSpPr>
        <p:spPr>
          <a:xfrm>
            <a:off x="812535" y="3263978"/>
            <a:ext cx="22845750" cy="8849042"/>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50" name="Google Shape;250;p31"/>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25</a:t>
            </a:fld>
            <a:endParaRPr dirty="0"/>
          </a:p>
        </p:txBody>
      </p:sp>
      <p:sp>
        <p:nvSpPr>
          <p:cNvPr id="251" name="Google Shape;251;p31"/>
          <p:cNvSpPr txBox="1"/>
          <p:nvPr/>
        </p:nvSpPr>
        <p:spPr>
          <a:xfrm>
            <a:off x="1276789" y="5121375"/>
            <a:ext cx="21764638" cy="6278612"/>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US" sz="6600" u="none" strike="noStrike" cap="none" dirty="0">
                <a:solidFill>
                  <a:schemeClr val="lt1"/>
                </a:solidFill>
                <a:latin typeface="Tw Cen MT" panose="020B0602020104020603" pitchFamily="34" charset="77"/>
                <a:sym typeface="Arial"/>
              </a:rPr>
              <a:t>First trimester abortions do not increase risk of: </a:t>
            </a:r>
            <a:endParaRPr dirty="0">
              <a:latin typeface="Tw Cen MT" panose="020B0602020104020603" pitchFamily="34" charset="77"/>
            </a:endParaRPr>
          </a:p>
          <a:p>
            <a:pPr marL="857250" marR="0" lvl="3" indent="-857250" algn="l" rtl="0">
              <a:lnSpc>
                <a:spcPct val="100000"/>
              </a:lnSpc>
              <a:spcBef>
                <a:spcPts val="0"/>
              </a:spcBef>
              <a:spcAft>
                <a:spcPts val="0"/>
              </a:spcAft>
              <a:buClr>
                <a:schemeClr val="lt1"/>
              </a:buClr>
              <a:buSzPts val="6600"/>
              <a:buFont typeface="Arial"/>
              <a:buChar char="•"/>
            </a:pPr>
            <a:r>
              <a:rPr lang="en-US" sz="6600" u="none" strike="noStrike" cap="none" dirty="0">
                <a:solidFill>
                  <a:schemeClr val="lt1"/>
                </a:solidFill>
                <a:latin typeface="Tw Cen MT" panose="020B0602020104020603" pitchFamily="34" charset="77"/>
                <a:sym typeface="Arial"/>
              </a:rPr>
              <a:t>Infertility</a:t>
            </a:r>
            <a:endParaRPr dirty="0">
              <a:latin typeface="Tw Cen MT" panose="020B0602020104020603" pitchFamily="34" charset="77"/>
            </a:endParaRPr>
          </a:p>
          <a:p>
            <a:pPr marL="857250" marR="0" lvl="3" indent="-857250" algn="l" rtl="0">
              <a:lnSpc>
                <a:spcPct val="100000"/>
              </a:lnSpc>
              <a:spcBef>
                <a:spcPts val="0"/>
              </a:spcBef>
              <a:spcAft>
                <a:spcPts val="0"/>
              </a:spcAft>
              <a:buClr>
                <a:schemeClr val="lt1"/>
              </a:buClr>
              <a:buSzPts val="6600"/>
              <a:buFont typeface="Arial"/>
              <a:buChar char="•"/>
            </a:pPr>
            <a:r>
              <a:rPr lang="en-US" sz="6600" u="none" strike="noStrike" cap="none" dirty="0">
                <a:solidFill>
                  <a:schemeClr val="lt1"/>
                </a:solidFill>
                <a:latin typeface="Tw Cen MT" panose="020B0602020104020603" pitchFamily="34" charset="77"/>
                <a:sym typeface="Arial"/>
              </a:rPr>
              <a:t>Ectopic pregnancy</a:t>
            </a:r>
            <a:endParaRPr dirty="0">
              <a:latin typeface="Tw Cen MT" panose="020B0602020104020603" pitchFamily="34" charset="77"/>
            </a:endParaRPr>
          </a:p>
          <a:p>
            <a:pPr marL="857250" marR="0" lvl="3" indent="-857250" algn="l" rtl="0">
              <a:lnSpc>
                <a:spcPct val="100000"/>
              </a:lnSpc>
              <a:spcBef>
                <a:spcPts val="0"/>
              </a:spcBef>
              <a:spcAft>
                <a:spcPts val="0"/>
              </a:spcAft>
              <a:buClr>
                <a:schemeClr val="lt1"/>
              </a:buClr>
              <a:buSzPts val="6600"/>
              <a:buFont typeface="Arial"/>
              <a:buChar char="•"/>
            </a:pPr>
            <a:r>
              <a:rPr lang="en-US" sz="6600" u="none" strike="noStrike" cap="none" dirty="0">
                <a:solidFill>
                  <a:schemeClr val="lt1"/>
                </a:solidFill>
                <a:latin typeface="Tw Cen MT" panose="020B0602020104020603" pitchFamily="34" charset="77"/>
                <a:sym typeface="Arial"/>
              </a:rPr>
              <a:t>Miscarriage</a:t>
            </a:r>
            <a:endParaRPr dirty="0">
              <a:latin typeface="Tw Cen MT" panose="020B0602020104020603" pitchFamily="34" charset="77"/>
            </a:endParaRPr>
          </a:p>
          <a:p>
            <a:pPr marL="857250" marR="0" lvl="3" indent="-857250" algn="l" rtl="0">
              <a:lnSpc>
                <a:spcPct val="100000"/>
              </a:lnSpc>
              <a:spcBef>
                <a:spcPts val="0"/>
              </a:spcBef>
              <a:spcAft>
                <a:spcPts val="0"/>
              </a:spcAft>
              <a:buClr>
                <a:schemeClr val="lt1"/>
              </a:buClr>
              <a:buSzPts val="6600"/>
              <a:buFont typeface="Arial"/>
              <a:buChar char="•"/>
            </a:pPr>
            <a:r>
              <a:rPr lang="en-US" sz="6600" u="none" strike="noStrike" cap="none" dirty="0">
                <a:solidFill>
                  <a:schemeClr val="lt1"/>
                </a:solidFill>
                <a:latin typeface="Tw Cen MT" panose="020B0602020104020603" pitchFamily="34" charset="77"/>
                <a:sym typeface="Arial"/>
              </a:rPr>
              <a:t>Birth defect</a:t>
            </a:r>
            <a:endParaRPr dirty="0">
              <a:latin typeface="Tw Cen MT" panose="020B0602020104020603" pitchFamily="34" charset="77"/>
            </a:endParaRPr>
          </a:p>
          <a:p>
            <a:pPr marL="857250" marR="0" lvl="3" indent="-857250" algn="l" rtl="0">
              <a:lnSpc>
                <a:spcPct val="100000"/>
              </a:lnSpc>
              <a:spcBef>
                <a:spcPts val="0"/>
              </a:spcBef>
              <a:spcAft>
                <a:spcPts val="0"/>
              </a:spcAft>
              <a:buClr>
                <a:schemeClr val="lt1"/>
              </a:buClr>
              <a:buSzPts val="6600"/>
              <a:buFont typeface="Arial"/>
              <a:buChar char="•"/>
            </a:pPr>
            <a:r>
              <a:rPr lang="en-US" sz="6600" u="none" strike="noStrike" cap="none" dirty="0">
                <a:solidFill>
                  <a:schemeClr val="lt1"/>
                </a:solidFill>
                <a:latin typeface="Tw Cen MT" panose="020B0602020104020603" pitchFamily="34" charset="77"/>
                <a:sym typeface="Arial"/>
              </a:rPr>
              <a:t>Preterm or low-birthweight delivery</a:t>
            </a:r>
            <a:endParaRPr dirty="0">
              <a:latin typeface="Tw Cen MT" panose="020B0602020104020603" pitchFamily="34" charset="77"/>
            </a:endParaRPr>
          </a:p>
        </p:txBody>
      </p:sp>
      <p:sp>
        <p:nvSpPr>
          <p:cNvPr id="252" name="Google Shape;252;p31"/>
          <p:cNvSpPr txBox="1"/>
          <p:nvPr/>
        </p:nvSpPr>
        <p:spPr>
          <a:xfrm>
            <a:off x="3997842" y="493740"/>
            <a:ext cx="16174919"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SAFETY OF ABORTION</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53" name="Google Shape;253;p31"/>
          <p:cNvSpPr/>
          <p:nvPr/>
        </p:nvSpPr>
        <p:spPr>
          <a:xfrm>
            <a:off x="812535" y="3315677"/>
            <a:ext cx="1708760" cy="171404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54" name="Google Shape;254;p31"/>
          <p:cNvSpPr txBox="1"/>
          <p:nvPr/>
        </p:nvSpPr>
        <p:spPr>
          <a:xfrm>
            <a:off x="15032736" y="12508992"/>
            <a:ext cx="8625549" cy="101566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dirty="0">
                <a:solidFill>
                  <a:schemeClr val="lt1"/>
                </a:solidFill>
                <a:latin typeface="Calibri"/>
                <a:ea typeface="Calibri"/>
                <a:cs typeface="Calibri"/>
                <a:sym typeface="Calibri"/>
              </a:rPr>
              <a:t>National Academies of Sciences, Engineering, and Medicine. 2018. </a:t>
            </a:r>
            <a:r>
              <a:rPr lang="en-US" sz="2000" b="0" i="1" u="none" strike="noStrike" cap="none" dirty="0">
                <a:solidFill>
                  <a:schemeClr val="lt1"/>
                </a:solidFill>
                <a:latin typeface="Calibri"/>
                <a:ea typeface="Calibri"/>
                <a:cs typeface="Calibri"/>
                <a:sym typeface="Calibri"/>
              </a:rPr>
              <a:t>The Safety and Quality of Abortion Care in the United States</a:t>
            </a:r>
            <a:r>
              <a:rPr lang="en-US" sz="2000" b="0" i="0" u="none" strike="noStrike" cap="none" dirty="0">
                <a:solidFill>
                  <a:schemeClr val="lt1"/>
                </a:solidFill>
                <a:latin typeface="Calibri"/>
                <a:ea typeface="Calibri"/>
                <a:cs typeface="Calibri"/>
                <a:sym typeface="Calibri"/>
              </a:rPr>
              <a:t>. Washington, DC: The National Academies Press. https://</a:t>
            </a:r>
            <a:r>
              <a:rPr lang="en-US" sz="2000" b="0" i="0" u="none" strike="noStrike" cap="none" dirty="0" err="1">
                <a:solidFill>
                  <a:schemeClr val="lt1"/>
                </a:solidFill>
                <a:latin typeface="Calibri"/>
                <a:ea typeface="Calibri"/>
                <a:cs typeface="Calibri"/>
                <a:sym typeface="Calibri"/>
              </a:rPr>
              <a:t>doi.org</a:t>
            </a:r>
            <a:r>
              <a:rPr lang="en-US" sz="2000" b="0" i="0" u="none" strike="noStrike" cap="none" dirty="0">
                <a:solidFill>
                  <a:schemeClr val="lt1"/>
                </a:solidFill>
                <a:latin typeface="Calibri"/>
                <a:ea typeface="Calibri"/>
                <a:cs typeface="Calibri"/>
                <a:sym typeface="Calibri"/>
              </a:rPr>
              <a:t>/10.17226/24950</a:t>
            </a:r>
            <a:endParaRPr sz="2000" u="none" strike="noStrike" cap="none" dirty="0">
              <a:solidFill>
                <a:schemeClr val="lt1"/>
              </a:solidFill>
              <a:latin typeface="Tw Cen MT" panose="020B0602020104020603" pitchFamily="34" charset="77"/>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2"/>
          <p:cNvSpPr txBox="1">
            <a:spLocks noGrp="1"/>
          </p:cNvSpPr>
          <p:nvPr>
            <p:ph type="sldNum" idx="12"/>
          </p:nvPr>
        </p:nvSpPr>
        <p:spPr>
          <a:xfrm>
            <a:off x="376884" y="12770599"/>
            <a:ext cx="336844" cy="800189"/>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26</a:t>
            </a:fld>
            <a:endParaRPr dirty="0"/>
          </a:p>
        </p:txBody>
      </p:sp>
      <p:sp>
        <p:nvSpPr>
          <p:cNvPr id="260" name="Google Shape;260;p32"/>
          <p:cNvSpPr/>
          <p:nvPr/>
        </p:nvSpPr>
        <p:spPr>
          <a:xfrm>
            <a:off x="12655296" y="0"/>
            <a:ext cx="11728704" cy="13716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61" name="Google Shape;261;p32"/>
          <p:cNvSpPr txBox="1">
            <a:spLocks noGrp="1"/>
          </p:cNvSpPr>
          <p:nvPr>
            <p:ph type="title"/>
          </p:nvPr>
        </p:nvSpPr>
        <p:spPr>
          <a:xfrm>
            <a:off x="1001600" y="3233100"/>
            <a:ext cx="11569476" cy="48945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ct val="147849"/>
              <a:buFont typeface="Twentieth Century"/>
              <a:buNone/>
            </a:pPr>
            <a:r>
              <a:rPr lang="en-US" sz="12400" dirty="0"/>
              <a:t>THE MOST COMMON REGIMEN IN THE U.S</a:t>
            </a:r>
            <a:endParaRPr sz="14400" dirty="0"/>
          </a:p>
        </p:txBody>
      </p:sp>
      <p:pic>
        <p:nvPicPr>
          <p:cNvPr id="262" name="Google Shape;262;p32"/>
          <p:cNvPicPr preferRelativeResize="0"/>
          <p:nvPr/>
        </p:nvPicPr>
        <p:blipFill rotWithShape="1">
          <a:blip r:embed="rId3">
            <a:alphaModFix/>
          </a:blip>
          <a:srcRect/>
          <a:stretch/>
        </p:blipFill>
        <p:spPr>
          <a:xfrm>
            <a:off x="13943303" y="3485956"/>
            <a:ext cx="9152689" cy="67440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3"/>
          <p:cNvSpPr/>
          <p:nvPr/>
        </p:nvSpPr>
        <p:spPr>
          <a:xfrm>
            <a:off x="812535" y="2901122"/>
            <a:ext cx="22845750" cy="9498000"/>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68" name="Google Shape;268;p33"/>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27</a:t>
            </a:fld>
            <a:endParaRPr dirty="0"/>
          </a:p>
        </p:txBody>
      </p:sp>
      <p:sp>
        <p:nvSpPr>
          <p:cNvPr id="269" name="Google Shape;269;p33"/>
          <p:cNvSpPr txBox="1"/>
          <p:nvPr/>
        </p:nvSpPr>
        <p:spPr>
          <a:xfrm>
            <a:off x="2244047" y="3355650"/>
            <a:ext cx="20579377" cy="8725435"/>
          </a:xfrm>
          <a:prstGeom prst="rect">
            <a:avLst/>
          </a:prstGeom>
          <a:noFill/>
          <a:ln>
            <a:noFill/>
          </a:ln>
        </p:spPr>
        <p:txBody>
          <a:bodyPr spcFirstLastPara="1" wrap="square" lIns="91425" tIns="91425" rIns="91425" bIns="91425" anchor="ctr" anchorCtr="0">
            <a:spAutoFit/>
          </a:bodyPr>
          <a:lstStyle/>
          <a:p>
            <a:pPr marL="1219200" marR="0" lvl="1" indent="-685800" algn="l" rtl="0">
              <a:lnSpc>
                <a:spcPct val="100000"/>
              </a:lnSpc>
              <a:spcBef>
                <a:spcPts val="0"/>
              </a:spcBef>
              <a:spcAft>
                <a:spcPts val="0"/>
              </a:spcAft>
              <a:buClr>
                <a:schemeClr val="lt1"/>
              </a:buClr>
              <a:buSzPts val="4836"/>
              <a:buFont typeface="Arial"/>
              <a:buChar char="•"/>
            </a:pPr>
            <a:r>
              <a:rPr lang="en-US" sz="4800" u="none" strike="noStrike" cap="none" dirty="0">
                <a:solidFill>
                  <a:schemeClr val="lt1"/>
                </a:solidFill>
                <a:latin typeface="Tw Cen MT" panose="020B0602020104020603" pitchFamily="34" charset="77"/>
                <a:sym typeface="Arial"/>
              </a:rPr>
              <a:t>Prescribers must be certified: complete a form attesting that they can:</a:t>
            </a:r>
            <a:endParaRPr dirty="0">
              <a:latin typeface="Tw Cen MT" panose="020B0602020104020603" pitchFamily="34" charset="77"/>
            </a:endParaRPr>
          </a:p>
          <a:p>
            <a:pPr marL="1485900" marR="0" lvl="2" indent="-571500" algn="l" rtl="0">
              <a:lnSpc>
                <a:spcPct val="100000"/>
              </a:lnSpc>
              <a:spcBef>
                <a:spcPts val="952"/>
              </a:spcBef>
              <a:spcAft>
                <a:spcPts val="0"/>
              </a:spcAft>
              <a:buClr>
                <a:schemeClr val="lt1"/>
              </a:buClr>
              <a:buSzPts val="4760"/>
              <a:buFont typeface="Arial"/>
              <a:buChar char="–"/>
            </a:pPr>
            <a:r>
              <a:rPr lang="en-US" sz="4800" u="none" strike="noStrike" cap="none" dirty="0">
                <a:solidFill>
                  <a:schemeClr val="lt1"/>
                </a:solidFill>
                <a:latin typeface="Tw Cen MT" panose="020B0602020104020603" pitchFamily="34" charset="77"/>
                <a:sym typeface="Arial"/>
              </a:rPr>
              <a:t>Accurately date pregnancies</a:t>
            </a:r>
            <a:endParaRPr dirty="0">
              <a:latin typeface="Tw Cen MT" panose="020B0602020104020603" pitchFamily="34" charset="77"/>
            </a:endParaRPr>
          </a:p>
          <a:p>
            <a:pPr marL="1485900" marR="0" lvl="2" indent="-571500" algn="l" rtl="0">
              <a:lnSpc>
                <a:spcPct val="100000"/>
              </a:lnSpc>
              <a:spcBef>
                <a:spcPts val="952"/>
              </a:spcBef>
              <a:spcAft>
                <a:spcPts val="0"/>
              </a:spcAft>
              <a:buClr>
                <a:schemeClr val="lt1"/>
              </a:buClr>
              <a:buSzPts val="4760"/>
              <a:buFont typeface="Arial"/>
              <a:buChar char="–"/>
            </a:pPr>
            <a:r>
              <a:rPr lang="en-US" sz="4800" u="none" strike="noStrike" cap="none" dirty="0">
                <a:solidFill>
                  <a:schemeClr val="lt1"/>
                </a:solidFill>
                <a:latin typeface="Tw Cen MT" panose="020B0602020104020603" pitchFamily="34" charset="77"/>
                <a:sym typeface="Arial"/>
              </a:rPr>
              <a:t>Diagnose ectopic pregnancies</a:t>
            </a:r>
            <a:endParaRPr dirty="0">
              <a:latin typeface="Tw Cen MT" panose="020B0602020104020603" pitchFamily="34" charset="77"/>
            </a:endParaRPr>
          </a:p>
          <a:p>
            <a:pPr marL="1485900" marR="0" lvl="2" indent="-571500" algn="l" rtl="0">
              <a:lnSpc>
                <a:spcPct val="100000"/>
              </a:lnSpc>
              <a:spcBef>
                <a:spcPts val="952"/>
              </a:spcBef>
              <a:spcAft>
                <a:spcPts val="0"/>
              </a:spcAft>
              <a:buClr>
                <a:schemeClr val="lt1"/>
              </a:buClr>
              <a:buSzPts val="4760"/>
              <a:buFont typeface="Arial"/>
              <a:buChar char="–"/>
            </a:pPr>
            <a:r>
              <a:rPr lang="en-US" sz="4800" u="none" strike="noStrike" cap="none" dirty="0">
                <a:solidFill>
                  <a:schemeClr val="lt1"/>
                </a:solidFill>
                <a:latin typeface="Tw Cen MT" panose="020B0602020104020603" pitchFamily="34" charset="77"/>
                <a:sym typeface="Arial"/>
              </a:rPr>
              <a:t>Provide care or refer for incomplete abortion or bleeding </a:t>
            </a:r>
            <a:endParaRPr dirty="0">
              <a:latin typeface="Tw Cen MT" panose="020B0602020104020603" pitchFamily="34" charset="77"/>
            </a:endParaRPr>
          </a:p>
          <a:p>
            <a:pPr marL="1066800" marR="0" lvl="0" indent="-685800" algn="l" rtl="0">
              <a:lnSpc>
                <a:spcPct val="100000"/>
              </a:lnSpc>
              <a:spcBef>
                <a:spcPts val="952"/>
              </a:spcBef>
              <a:spcAft>
                <a:spcPts val="0"/>
              </a:spcAft>
              <a:buNone/>
            </a:pPr>
            <a:endParaRPr sz="4800" u="none" strike="noStrike" cap="none" dirty="0">
              <a:solidFill>
                <a:schemeClr val="lt1"/>
              </a:solidFill>
              <a:latin typeface="Tw Cen MT" panose="020B0602020104020603" pitchFamily="34" charset="77"/>
              <a:sym typeface="Arial"/>
            </a:endParaRPr>
          </a:p>
          <a:p>
            <a:pPr marL="1066800" marR="0" lvl="0" indent="-685800" algn="l" rtl="0">
              <a:lnSpc>
                <a:spcPct val="100000"/>
              </a:lnSpc>
              <a:spcBef>
                <a:spcPts val="952"/>
              </a:spcBef>
              <a:spcAft>
                <a:spcPts val="0"/>
              </a:spcAft>
              <a:buClr>
                <a:schemeClr val="lt1"/>
              </a:buClr>
              <a:buSzPts val="4760"/>
              <a:buFont typeface="Arial"/>
              <a:buChar char="•"/>
            </a:pPr>
            <a:r>
              <a:rPr lang="en-US" sz="4800" u="none" strike="noStrike" cap="none" dirty="0">
                <a:solidFill>
                  <a:schemeClr val="lt1"/>
                </a:solidFill>
                <a:latin typeface="Tw Cen MT" panose="020B0602020104020603" pitchFamily="34" charset="77"/>
                <a:sym typeface="Arial"/>
              </a:rPr>
              <a:t>Patients must sign a Patient Agreement Form (FDA consent)</a:t>
            </a:r>
          </a:p>
          <a:p>
            <a:pPr marL="1066800" marR="0" lvl="0" indent="-685800" algn="l" rtl="0">
              <a:lnSpc>
                <a:spcPct val="100000"/>
              </a:lnSpc>
              <a:spcBef>
                <a:spcPts val="952"/>
              </a:spcBef>
              <a:spcAft>
                <a:spcPts val="0"/>
              </a:spcAft>
              <a:buClr>
                <a:schemeClr val="lt1"/>
              </a:buClr>
              <a:buSzPts val="4760"/>
              <a:buFont typeface="Arial"/>
              <a:buChar char="•"/>
            </a:pPr>
            <a:endParaRPr lang="en-US" sz="4800" dirty="0">
              <a:solidFill>
                <a:schemeClr val="lt1"/>
              </a:solidFill>
              <a:latin typeface="Tw Cen MT" panose="020B0602020104020603" pitchFamily="34" charset="77"/>
            </a:endParaRPr>
          </a:p>
          <a:p>
            <a:pPr marL="1066800" marR="0" lvl="0" indent="-685800" algn="l" rtl="0">
              <a:lnSpc>
                <a:spcPct val="100000"/>
              </a:lnSpc>
              <a:spcBef>
                <a:spcPts val="952"/>
              </a:spcBef>
              <a:spcAft>
                <a:spcPts val="0"/>
              </a:spcAft>
              <a:buClr>
                <a:schemeClr val="lt1"/>
              </a:buClr>
              <a:buSzPts val="4760"/>
              <a:buFont typeface="Arial"/>
              <a:buChar char="•"/>
            </a:pPr>
            <a:r>
              <a:rPr lang="en-US" sz="4800" dirty="0">
                <a:solidFill>
                  <a:schemeClr val="lt1"/>
                </a:solidFill>
                <a:latin typeface="Tw Cen MT" panose="020B0602020104020603" pitchFamily="34" charset="77"/>
              </a:rPr>
              <a:t>No longer need to dispense mifepristone in-office</a:t>
            </a:r>
          </a:p>
          <a:p>
            <a:pPr marL="1066800" marR="0" lvl="0" indent="-685800" algn="l" rtl="0">
              <a:lnSpc>
                <a:spcPct val="100000"/>
              </a:lnSpc>
              <a:spcBef>
                <a:spcPts val="952"/>
              </a:spcBef>
              <a:spcAft>
                <a:spcPts val="0"/>
              </a:spcAft>
              <a:buClr>
                <a:schemeClr val="lt1"/>
              </a:buClr>
              <a:buSzPts val="4760"/>
              <a:buFont typeface="Arial"/>
              <a:buChar char="•"/>
            </a:pPr>
            <a:r>
              <a:rPr lang="en-US" sz="4800" dirty="0">
                <a:solidFill>
                  <a:schemeClr val="lt1"/>
                </a:solidFill>
                <a:latin typeface="Tw Cen MT" panose="020B0602020104020603" pitchFamily="34" charset="77"/>
              </a:rPr>
              <a:t>Pharmacies must be “certified” to dispense</a:t>
            </a:r>
            <a:endParaRPr dirty="0">
              <a:latin typeface="Tw Cen MT" panose="020B0602020104020603" pitchFamily="34" charset="77"/>
            </a:endParaRPr>
          </a:p>
          <a:p>
            <a:pPr marL="914400" marR="0" lvl="1" indent="0" algn="l" rtl="0">
              <a:lnSpc>
                <a:spcPct val="100000"/>
              </a:lnSpc>
              <a:spcBef>
                <a:spcPts val="952"/>
              </a:spcBef>
              <a:spcAft>
                <a:spcPts val="0"/>
              </a:spcAft>
              <a:buClr>
                <a:schemeClr val="lt1"/>
              </a:buClr>
              <a:buSzPts val="4760"/>
              <a:buFont typeface="Arial"/>
              <a:buNone/>
            </a:pPr>
            <a:endParaRPr sz="4800" u="none" strike="noStrike" cap="none" dirty="0">
              <a:solidFill>
                <a:schemeClr val="lt1"/>
              </a:solidFill>
              <a:latin typeface="Tw Cen MT" panose="020B0602020104020603" pitchFamily="34" charset="77"/>
              <a:sym typeface="Arial"/>
            </a:endParaRPr>
          </a:p>
        </p:txBody>
      </p:sp>
      <p:sp>
        <p:nvSpPr>
          <p:cNvPr id="270" name="Google Shape;270;p33"/>
          <p:cNvSpPr txBox="1"/>
          <p:nvPr/>
        </p:nvSpPr>
        <p:spPr>
          <a:xfrm>
            <a:off x="3997842" y="493740"/>
            <a:ext cx="16174919"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MIFEPRISTONE REMS</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71" name="Google Shape;271;p33"/>
          <p:cNvSpPr/>
          <p:nvPr/>
        </p:nvSpPr>
        <p:spPr>
          <a:xfrm>
            <a:off x="784359" y="2901121"/>
            <a:ext cx="1708760" cy="171404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4"/>
          <p:cNvSpPr/>
          <p:nvPr/>
        </p:nvSpPr>
        <p:spPr>
          <a:xfrm>
            <a:off x="812535" y="3263978"/>
            <a:ext cx="22845750" cy="8849042"/>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77" name="Google Shape;277;p34"/>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28</a:t>
            </a:fld>
            <a:endParaRPr dirty="0"/>
          </a:p>
        </p:txBody>
      </p:sp>
      <p:sp>
        <p:nvSpPr>
          <p:cNvPr id="278" name="Google Shape;278;p34"/>
          <p:cNvSpPr txBox="1"/>
          <p:nvPr/>
        </p:nvSpPr>
        <p:spPr>
          <a:xfrm>
            <a:off x="2946193" y="3664883"/>
            <a:ext cx="13874514" cy="1015632"/>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1"/>
              </a:buClr>
              <a:buSzPts val="5400"/>
              <a:buFont typeface="Twentieth Century"/>
              <a:buNone/>
            </a:pPr>
            <a:r>
              <a:rPr lang="en-US" sz="5400" u="none" strike="noStrike" cap="none" dirty="0">
                <a:solidFill>
                  <a:schemeClr val="accent1"/>
                </a:solidFill>
                <a:latin typeface="Tw Cen MT" panose="020B0602020104020603" pitchFamily="34" charset="77"/>
                <a:ea typeface="Twentieth Century"/>
                <a:cs typeface="Twentieth Century"/>
                <a:sym typeface="Twentieth Century"/>
              </a:rPr>
              <a:t>TELEHEALTH PROTOCOL: MINIMIZING TESTS</a:t>
            </a:r>
            <a:endParaRPr sz="5400" u="none" strike="noStrike" cap="none" dirty="0">
              <a:solidFill>
                <a:schemeClr val="accent1"/>
              </a:solidFill>
              <a:latin typeface="Tw Cen MT" panose="020B0602020104020603" pitchFamily="34" charset="77"/>
              <a:ea typeface="Twentieth Century"/>
              <a:cs typeface="Twentieth Century"/>
              <a:sym typeface="Twentieth Century"/>
            </a:endParaRPr>
          </a:p>
        </p:txBody>
      </p:sp>
      <p:sp>
        <p:nvSpPr>
          <p:cNvPr id="279" name="Google Shape;279;p34"/>
          <p:cNvSpPr txBox="1"/>
          <p:nvPr/>
        </p:nvSpPr>
        <p:spPr>
          <a:xfrm>
            <a:off x="1276789" y="5213709"/>
            <a:ext cx="21764700" cy="68343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lt1"/>
              </a:buClr>
              <a:buSzPts val="4800"/>
              <a:buFont typeface="Arial"/>
              <a:buChar char="•"/>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Need sure LMP under 11 weeks</a:t>
            </a:r>
            <a:endParaRPr dirty="0">
              <a:latin typeface="Tw Cen MT" panose="020B0602020104020603" pitchFamily="34" charset="77"/>
            </a:endParaRPr>
          </a:p>
          <a:p>
            <a:pPr marL="571500" marR="0" lvl="0" indent="-571500" algn="l" rtl="0">
              <a:lnSpc>
                <a:spcPct val="100000"/>
              </a:lnSpc>
              <a:spcBef>
                <a:spcPts val="0"/>
              </a:spcBef>
              <a:spcAft>
                <a:spcPts val="0"/>
              </a:spcAft>
              <a:buClr>
                <a:schemeClr val="lt1"/>
              </a:buClr>
              <a:buSzPts val="4800"/>
              <a:buFont typeface="Arial"/>
              <a:buChar char="•"/>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No labs except patient reported positive urine test</a:t>
            </a:r>
            <a:endParaRPr sz="14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4800"/>
              <a:buFont typeface="Arial"/>
              <a:buChar char="•"/>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No Rhogam under 12 weeks</a:t>
            </a:r>
            <a:endParaRPr sz="14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4800"/>
              <a:buFont typeface="Arial"/>
              <a:buChar char="•"/>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No ultrasound required if sure LMP </a:t>
            </a:r>
            <a:endParaRPr sz="14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4800"/>
              <a:buFont typeface="Arial"/>
              <a:buChar char="•"/>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Remote counseling and consent (available on RHAP website)</a:t>
            </a:r>
            <a:endParaRPr dirty="0">
              <a:latin typeface="Tw Cen MT" panose="020B0602020104020603" pitchFamily="34" charset="77"/>
            </a:endParaRPr>
          </a:p>
          <a:p>
            <a:pPr marL="571500" marR="0" lvl="0" indent="-571500" algn="l" rtl="0">
              <a:lnSpc>
                <a:spcPct val="100000"/>
              </a:lnSpc>
              <a:spcBef>
                <a:spcPts val="0"/>
              </a:spcBef>
              <a:spcAft>
                <a:spcPts val="0"/>
              </a:spcAft>
              <a:buClr>
                <a:schemeClr val="lt1"/>
              </a:buClr>
              <a:buSzPts val="4800"/>
              <a:buFont typeface="Arial"/>
              <a:buChar char="•"/>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Mail mifepristone and misoprostol or dispense to local certified pharmacy</a:t>
            </a:r>
            <a:endParaRPr sz="14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4800"/>
              <a:buFont typeface="Arial"/>
              <a:buChar char="•"/>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Always counsel on all abortion options – remain person-centered</a:t>
            </a:r>
            <a:endParaRPr sz="48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4800"/>
              <a:buFont typeface="Arial"/>
              <a:buChar char="•"/>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Follow</a:t>
            </a:r>
            <a:r>
              <a:rPr lang="en-US" sz="4800" dirty="0">
                <a:solidFill>
                  <a:schemeClr val="lt1"/>
                </a:solidFill>
                <a:latin typeface="Tw Cen MT" panose="020B0602020104020603" pitchFamily="34" charset="77"/>
                <a:ea typeface="Twentieth Century"/>
                <a:cs typeface="Twentieth Century"/>
                <a:sym typeface="Twentieth Century"/>
              </a:rPr>
              <a:t>-</a:t>
            </a:r>
            <a:r>
              <a:rPr lang="en-US" sz="4800" u="none" strike="noStrike" cap="none" dirty="0">
                <a:solidFill>
                  <a:schemeClr val="lt1"/>
                </a:solidFill>
                <a:latin typeface="Tw Cen MT" panose="020B0602020104020603" pitchFamily="34" charset="77"/>
                <a:ea typeface="Twentieth Century"/>
                <a:cs typeface="Twentieth Century"/>
                <a:sym typeface="Twentieth Century"/>
              </a:rPr>
              <a:t>up can be done with telehealth </a:t>
            </a:r>
            <a:r>
              <a:rPr lang="en-US" sz="4800" dirty="0">
                <a:solidFill>
                  <a:schemeClr val="lt1"/>
                </a:solidFill>
                <a:latin typeface="Tw Cen MT" panose="020B0602020104020603" pitchFamily="34" charset="77"/>
                <a:ea typeface="Twentieth Century"/>
                <a:cs typeface="Twentieth Century"/>
                <a:sym typeface="Twentieth Century"/>
              </a:rPr>
              <a:t>or in-person visit (or not at all), depending on patient preference</a:t>
            </a:r>
            <a:endParaRPr sz="4800" u="none" strike="noStrike" cap="none" dirty="0">
              <a:solidFill>
                <a:schemeClr val="lt1"/>
              </a:solidFill>
              <a:latin typeface="Tw Cen MT" panose="020B0602020104020603" pitchFamily="34" charset="77"/>
              <a:ea typeface="Twentieth Century"/>
              <a:cs typeface="Twentieth Century"/>
              <a:sym typeface="Twentieth Century"/>
            </a:endParaRPr>
          </a:p>
        </p:txBody>
      </p:sp>
      <p:sp>
        <p:nvSpPr>
          <p:cNvPr id="280" name="Google Shape;280;p34"/>
          <p:cNvSpPr txBox="1"/>
          <p:nvPr/>
        </p:nvSpPr>
        <p:spPr>
          <a:xfrm>
            <a:off x="3997842" y="493740"/>
            <a:ext cx="16174919"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MEDICATION ABORTION</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81" name="Google Shape;281;p34"/>
          <p:cNvSpPr/>
          <p:nvPr/>
        </p:nvSpPr>
        <p:spPr>
          <a:xfrm>
            <a:off x="812535" y="3315677"/>
            <a:ext cx="1708760" cy="171404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475489" y="6325219"/>
            <a:ext cx="5596127" cy="1065562"/>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90000"/>
              </a:lnSpc>
              <a:spcBef>
                <a:spcPts val="0"/>
              </a:spcBef>
              <a:spcAft>
                <a:spcPts val="0"/>
              </a:spcAft>
              <a:buClr>
                <a:srgbClr val="FFFFFF"/>
              </a:buClr>
              <a:buSzPct val="111111"/>
              <a:buFont typeface="Twentieth Century"/>
              <a:buNone/>
            </a:pPr>
            <a:r>
              <a:rPr lang="en-US" dirty="0"/>
              <a:t>TELEHEALTH MEDICATION ABORTION WORKFLOW</a:t>
            </a:r>
            <a:endParaRPr dirty="0"/>
          </a:p>
        </p:txBody>
      </p:sp>
      <p:pic>
        <p:nvPicPr>
          <p:cNvPr id="5" name="Picture 4">
            <a:extLst>
              <a:ext uri="{FF2B5EF4-FFF2-40B4-BE49-F238E27FC236}">
                <a16:creationId xmlns:a16="http://schemas.microsoft.com/office/drawing/2014/main" id="{ADD19FD8-BA4C-2261-D712-25A98EF1B1E2}"/>
              </a:ext>
            </a:extLst>
          </p:cNvPr>
          <p:cNvPicPr>
            <a:picLocks noChangeAspect="1"/>
          </p:cNvPicPr>
          <p:nvPr/>
        </p:nvPicPr>
        <p:blipFill>
          <a:blip r:embed="rId3"/>
          <a:stretch>
            <a:fillRect/>
          </a:stretch>
        </p:blipFill>
        <p:spPr>
          <a:xfrm>
            <a:off x="6434667" y="-1"/>
            <a:ext cx="17949333" cy="138307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348234" y="481584"/>
            <a:ext cx="23687531" cy="39624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SzPts val="19200"/>
              <a:buNone/>
            </a:pPr>
            <a:r>
              <a:rPr lang="en-US" sz="15000" dirty="0"/>
              <a:t>TELEHEALTH &amp; </a:t>
            </a:r>
            <a:br>
              <a:rPr lang="en-US" sz="15000" dirty="0"/>
            </a:br>
            <a:r>
              <a:rPr lang="en-US" sz="15000" dirty="0"/>
              <a:t>COVID-19</a:t>
            </a:r>
            <a:endParaRPr dirty="0"/>
          </a:p>
        </p:txBody>
      </p:sp>
      <p:pic>
        <p:nvPicPr>
          <p:cNvPr id="57" name="Google Shape;57;p9" descr="African doctor wear headset consult female black patient make online webcam video call on laptop screen. Telemedicine videoconference remote computer app virtual meeting. Over shoulder videocall view."/>
          <p:cNvPicPr preferRelativeResize="0"/>
          <p:nvPr/>
        </p:nvPicPr>
        <p:blipFill rotWithShape="1">
          <a:blip r:embed="rId3">
            <a:alphaModFix/>
          </a:blip>
          <a:srcRect/>
          <a:stretch/>
        </p:blipFill>
        <p:spPr>
          <a:xfrm>
            <a:off x="853440" y="2834640"/>
            <a:ext cx="13376366" cy="936345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6"/>
          <p:cNvSpPr txBox="1">
            <a:spLocks noGrp="1"/>
          </p:cNvSpPr>
          <p:nvPr>
            <p:ph type="title"/>
          </p:nvPr>
        </p:nvSpPr>
        <p:spPr>
          <a:xfrm>
            <a:off x="260838" y="269630"/>
            <a:ext cx="18167838" cy="24384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rgbClr val="FFFFFF"/>
              </a:buClr>
              <a:buSzPts val="19200"/>
              <a:buFont typeface="Twentieth Century"/>
              <a:buNone/>
            </a:pPr>
            <a:r>
              <a:rPr lang="en-US" sz="7200" dirty="0"/>
              <a:t>PHONE CALLS AFTER MEDICATION ABORTION</a:t>
            </a:r>
            <a:endParaRPr dirty="0"/>
          </a:p>
        </p:txBody>
      </p:sp>
      <p:grpSp>
        <p:nvGrpSpPr>
          <p:cNvPr id="293" name="Google Shape;293;p36"/>
          <p:cNvGrpSpPr/>
          <p:nvPr/>
        </p:nvGrpSpPr>
        <p:grpSpPr>
          <a:xfrm>
            <a:off x="725424" y="3401568"/>
            <a:ext cx="11234928" cy="3842384"/>
            <a:chOff x="362712" y="1609344"/>
            <a:chExt cx="5617464" cy="1921192"/>
          </a:xfrm>
        </p:grpSpPr>
        <p:sp>
          <p:nvSpPr>
            <p:cNvPr id="294" name="Google Shape;294;p36"/>
            <p:cNvSpPr/>
            <p:nvPr/>
          </p:nvSpPr>
          <p:spPr>
            <a:xfrm>
              <a:off x="1956816" y="2232088"/>
              <a:ext cx="4023360" cy="1298448"/>
            </a:xfrm>
            <a:prstGeom prst="wedgeRoundRectCallout">
              <a:avLst>
                <a:gd name="adj1" fmla="val -7950"/>
                <a:gd name="adj2" fmla="val 68134"/>
                <a:gd name="adj3" fmla="val 16667"/>
              </a:avLst>
            </a:prstGeom>
            <a:solidFill>
              <a:srgbClr val="F2BC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sym typeface="Arial"/>
                </a:rPr>
                <a:t>Was there some bleeding? Any cramping? Did you take the misoprostol?</a:t>
              </a:r>
              <a:endParaRPr dirty="0">
                <a:latin typeface="Tw Cen MT" panose="020B0602020104020603" pitchFamily="34" charset="77"/>
              </a:endParaRPr>
            </a:p>
          </p:txBody>
        </p:sp>
        <p:sp>
          <p:nvSpPr>
            <p:cNvPr id="295" name="Google Shape;295;p36"/>
            <p:cNvSpPr/>
            <p:nvPr/>
          </p:nvSpPr>
          <p:spPr>
            <a:xfrm>
              <a:off x="362712" y="1609344"/>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sym typeface="Arial"/>
                </a:rPr>
                <a:t>“There wasn’t much blood.”</a:t>
              </a:r>
              <a:endParaRPr dirty="0">
                <a:latin typeface="Tw Cen MT" panose="020B0602020104020603" pitchFamily="34" charset="77"/>
              </a:endParaRPr>
            </a:p>
          </p:txBody>
        </p:sp>
      </p:grpSp>
      <p:grpSp>
        <p:nvGrpSpPr>
          <p:cNvPr id="296" name="Google Shape;296;p36"/>
          <p:cNvGrpSpPr/>
          <p:nvPr/>
        </p:nvGrpSpPr>
        <p:grpSpPr>
          <a:xfrm>
            <a:off x="649903" y="8007235"/>
            <a:ext cx="10613136" cy="4550782"/>
            <a:chOff x="362712" y="4209609"/>
            <a:chExt cx="5306568" cy="2275391"/>
          </a:xfrm>
        </p:grpSpPr>
        <p:sp>
          <p:nvSpPr>
            <p:cNvPr id="297" name="Google Shape;297;p36"/>
            <p:cNvSpPr/>
            <p:nvPr/>
          </p:nvSpPr>
          <p:spPr>
            <a:xfrm>
              <a:off x="362712" y="4957000"/>
              <a:ext cx="3660648" cy="1528000"/>
            </a:xfrm>
            <a:prstGeom prst="wedgeRoundRectCallout">
              <a:avLst>
                <a:gd name="adj1" fmla="val -35427"/>
                <a:gd name="adj2" fmla="val 59756"/>
                <a:gd name="adj3" fmla="val 16667"/>
              </a:avLst>
            </a:prstGeom>
            <a:solidFill>
              <a:srgbClr val="70B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sym typeface="Arial"/>
                </a:rPr>
                <a:t>That’s normal unless you’re soaking two heavy pads an hour for two consecutive hours. </a:t>
              </a:r>
              <a:endParaRPr dirty="0">
                <a:latin typeface="Tw Cen MT" panose="020B0602020104020603" pitchFamily="34" charset="77"/>
              </a:endParaRPr>
            </a:p>
          </p:txBody>
        </p:sp>
        <p:sp>
          <p:nvSpPr>
            <p:cNvPr id="298" name="Google Shape;298;p36"/>
            <p:cNvSpPr/>
            <p:nvPr/>
          </p:nvSpPr>
          <p:spPr>
            <a:xfrm>
              <a:off x="880872" y="4209609"/>
              <a:ext cx="4788408" cy="798887"/>
            </a:xfrm>
            <a:prstGeom prst="wedgeRoundRectCallout">
              <a:avLst>
                <a:gd name="adj1" fmla="val 34248"/>
                <a:gd name="adj2" fmla="val 71823"/>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sym typeface="Arial"/>
                </a:rPr>
                <a:t>“I’m bleeding and cramping a lot.”</a:t>
              </a:r>
              <a:endParaRPr dirty="0">
                <a:latin typeface="Tw Cen MT" panose="020B0602020104020603" pitchFamily="34" charset="77"/>
              </a:endParaRPr>
            </a:p>
          </p:txBody>
        </p:sp>
      </p:grpSp>
      <p:grpSp>
        <p:nvGrpSpPr>
          <p:cNvPr id="299" name="Google Shape;299;p36"/>
          <p:cNvGrpSpPr/>
          <p:nvPr/>
        </p:nvGrpSpPr>
        <p:grpSpPr>
          <a:xfrm>
            <a:off x="13484352" y="3401568"/>
            <a:ext cx="10174224" cy="3769232"/>
            <a:chOff x="6742176" y="1700784"/>
            <a:chExt cx="5087112" cy="1884616"/>
          </a:xfrm>
        </p:grpSpPr>
        <p:sp>
          <p:nvSpPr>
            <p:cNvPr id="300" name="Google Shape;300;p36"/>
            <p:cNvSpPr/>
            <p:nvPr/>
          </p:nvSpPr>
          <p:spPr>
            <a:xfrm>
              <a:off x="8119872" y="2286952"/>
              <a:ext cx="3709416" cy="1298448"/>
            </a:xfrm>
            <a:prstGeom prst="wedgeRoundRectCallout">
              <a:avLst>
                <a:gd name="adj1" fmla="val -7950"/>
                <a:gd name="adj2" fmla="val 68134"/>
                <a:gd name="adj3" fmla="val 16667"/>
              </a:avLst>
            </a:prstGeom>
            <a:solidFill>
              <a:srgbClr val="70B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sym typeface="Arial"/>
                </a:rPr>
                <a:t>Ask if pregnancy symptoms have disappeared.</a:t>
              </a:r>
              <a:endParaRPr dirty="0">
                <a:latin typeface="Tw Cen MT" panose="020B0602020104020603" pitchFamily="34" charset="77"/>
              </a:endParaRPr>
            </a:p>
          </p:txBody>
        </p:sp>
        <p:sp>
          <p:nvSpPr>
            <p:cNvPr id="301" name="Google Shape;301;p36"/>
            <p:cNvSpPr/>
            <p:nvPr/>
          </p:nvSpPr>
          <p:spPr>
            <a:xfrm>
              <a:off x="6742176" y="1700784"/>
              <a:ext cx="4209288" cy="722376"/>
            </a:xfrm>
            <a:prstGeom prst="wedgeRoundRectCallout">
              <a:avLst>
                <a:gd name="adj1" fmla="val -39081"/>
                <a:gd name="adj2" fmla="val 80147"/>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sym typeface="Arial"/>
                </a:rPr>
                <a:t>“Am I still pregnant?”</a:t>
              </a:r>
              <a:endParaRPr dirty="0">
                <a:latin typeface="Tw Cen MT" panose="020B0602020104020603" pitchFamily="34" charset="77"/>
              </a:endParaRPr>
            </a:p>
          </p:txBody>
        </p:sp>
      </p:grpSp>
      <p:grpSp>
        <p:nvGrpSpPr>
          <p:cNvPr id="302" name="Google Shape;302;p36"/>
          <p:cNvGrpSpPr/>
          <p:nvPr/>
        </p:nvGrpSpPr>
        <p:grpSpPr>
          <a:xfrm>
            <a:off x="13557505" y="8419218"/>
            <a:ext cx="10101072" cy="4695180"/>
            <a:chOff x="6778752" y="4265425"/>
            <a:chExt cx="5050536" cy="2347590"/>
          </a:xfrm>
        </p:grpSpPr>
        <p:sp>
          <p:nvSpPr>
            <p:cNvPr id="303" name="Google Shape;303;p36"/>
            <p:cNvSpPr/>
            <p:nvPr/>
          </p:nvSpPr>
          <p:spPr>
            <a:xfrm>
              <a:off x="7388352" y="4906456"/>
              <a:ext cx="4440936" cy="1706559"/>
            </a:xfrm>
            <a:prstGeom prst="wedgeRoundRectCallout">
              <a:avLst>
                <a:gd name="adj1" fmla="val -31423"/>
                <a:gd name="adj2" fmla="val 59561"/>
                <a:gd name="adj3" fmla="val 16667"/>
              </a:avLst>
            </a:prstGeom>
            <a:solidFill>
              <a:srgbClr val="F2BC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400" u="none" strike="noStrike" cap="none" dirty="0">
                  <a:solidFill>
                    <a:schemeClr val="lt1"/>
                  </a:solidFill>
                  <a:latin typeface="Tw Cen MT" panose="020B0602020104020603" pitchFamily="34" charset="77"/>
                  <a:sym typeface="Arial"/>
                </a:rPr>
                <a:t>That’s normal unless you’re soaking two heavy pads an hour for two consecutive hours. </a:t>
              </a:r>
              <a:endParaRPr dirty="0">
                <a:latin typeface="Tw Cen MT" panose="020B0602020104020603" pitchFamily="34" charset="77"/>
              </a:endParaRPr>
            </a:p>
            <a:p>
              <a:pPr marL="0" marR="0" lvl="0" indent="0" algn="l" rtl="0">
                <a:lnSpc>
                  <a:spcPct val="100000"/>
                </a:lnSpc>
                <a:spcBef>
                  <a:spcPts val="0"/>
                </a:spcBef>
                <a:spcAft>
                  <a:spcPts val="0"/>
                </a:spcAft>
                <a:buNone/>
              </a:pPr>
              <a:r>
                <a:rPr lang="en-US" sz="4400" u="none" strike="noStrike" cap="none" dirty="0">
                  <a:solidFill>
                    <a:schemeClr val="lt1"/>
                  </a:solidFill>
                  <a:latin typeface="Tw Cen MT" panose="020B0602020104020603" pitchFamily="34" charset="77"/>
                  <a:sym typeface="Arial"/>
                </a:rPr>
                <a:t>Offer follow-up appointment.</a:t>
              </a:r>
              <a:endParaRPr dirty="0">
                <a:latin typeface="Tw Cen MT" panose="020B0602020104020603" pitchFamily="34" charset="77"/>
              </a:endParaRPr>
            </a:p>
          </p:txBody>
        </p:sp>
        <p:sp>
          <p:nvSpPr>
            <p:cNvPr id="304" name="Google Shape;304;p36"/>
            <p:cNvSpPr/>
            <p:nvPr/>
          </p:nvSpPr>
          <p:spPr>
            <a:xfrm>
              <a:off x="6778752" y="4265425"/>
              <a:ext cx="4450080" cy="722376"/>
            </a:xfrm>
            <a:prstGeom prst="wedgeRoundRectCallout">
              <a:avLst>
                <a:gd name="adj1" fmla="val 62015"/>
                <a:gd name="adj2" fmla="val 37109"/>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sym typeface="Arial"/>
                </a:rPr>
                <a:t>“I’m still bleeding after 2 weeks.”</a:t>
              </a:r>
              <a:endParaRPr dirty="0">
                <a:latin typeface="Tw Cen MT" panose="020B0602020104020603" pitchFamily="34" charset="77"/>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0" name="Google Shape;310;p37"/>
          <p:cNvSpPr txBox="1"/>
          <p:nvPr/>
        </p:nvSpPr>
        <p:spPr>
          <a:xfrm>
            <a:off x="438912" y="329184"/>
            <a:ext cx="5928021"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0" u="none" strike="noStrike" cap="none" dirty="0">
                <a:solidFill>
                  <a:schemeClr val="lt1"/>
                </a:solidFill>
                <a:latin typeface="Tw Cen MT" panose="020B0602020104020603" pitchFamily="34" charset="77"/>
                <a:sym typeface="Arial"/>
              </a:rPr>
              <a:t>ACCESS &amp; </a:t>
            </a:r>
          </a:p>
          <a:p>
            <a:pPr marL="0" marR="0" lvl="0" indent="0" algn="l" rtl="0">
              <a:lnSpc>
                <a:spcPct val="100000"/>
              </a:lnSpc>
              <a:spcBef>
                <a:spcPts val="0"/>
              </a:spcBef>
              <a:spcAft>
                <a:spcPts val="0"/>
              </a:spcAft>
              <a:buNone/>
            </a:pPr>
            <a:r>
              <a:rPr lang="en-US" sz="7000" u="none" strike="noStrike" cap="none" dirty="0">
                <a:solidFill>
                  <a:schemeClr val="lt1"/>
                </a:solidFill>
                <a:latin typeface="Tw Cen MT" panose="020B0602020104020603" pitchFamily="34" charset="77"/>
                <a:sym typeface="Arial"/>
              </a:rPr>
              <a:t>ADVOCACY</a:t>
            </a:r>
            <a:endParaRPr dirty="0">
              <a:latin typeface="Tw Cen MT" panose="020B0602020104020603" pitchFamily="34" charset="77"/>
            </a:endParaRPr>
          </a:p>
        </p:txBody>
      </p:sp>
      <p:pic>
        <p:nvPicPr>
          <p:cNvPr id="5" name="Picture 4">
            <a:extLst>
              <a:ext uri="{FF2B5EF4-FFF2-40B4-BE49-F238E27FC236}">
                <a16:creationId xmlns:a16="http://schemas.microsoft.com/office/drawing/2014/main" id="{A2741870-6596-A58E-6FFF-48509A8E5972}"/>
              </a:ext>
            </a:extLst>
          </p:cNvPr>
          <p:cNvPicPr>
            <a:picLocks noChangeAspect="1"/>
          </p:cNvPicPr>
          <p:nvPr/>
        </p:nvPicPr>
        <p:blipFill>
          <a:blip r:embed="rId3"/>
          <a:stretch>
            <a:fillRect/>
          </a:stretch>
        </p:blipFill>
        <p:spPr>
          <a:xfrm>
            <a:off x="6537621" y="329184"/>
            <a:ext cx="17407467" cy="12647612"/>
          </a:xfrm>
          <a:prstGeom prst="rect">
            <a:avLst/>
          </a:prstGeom>
        </p:spPr>
      </p:pic>
      <p:sp>
        <p:nvSpPr>
          <p:cNvPr id="6" name="TextBox 5">
            <a:extLst>
              <a:ext uri="{FF2B5EF4-FFF2-40B4-BE49-F238E27FC236}">
                <a16:creationId xmlns:a16="http://schemas.microsoft.com/office/drawing/2014/main" id="{E7C74B2F-4740-9671-B974-6C397562F04B}"/>
              </a:ext>
            </a:extLst>
          </p:cNvPr>
          <p:cNvSpPr txBox="1"/>
          <p:nvPr/>
        </p:nvSpPr>
        <p:spPr>
          <a:xfrm>
            <a:off x="438912" y="6434668"/>
            <a:ext cx="5657088" cy="1169551"/>
          </a:xfrm>
          <a:prstGeom prst="rect">
            <a:avLst/>
          </a:prstGeom>
          <a:noFill/>
        </p:spPr>
        <p:txBody>
          <a:bodyPr wrap="square" rtlCol="0">
            <a:spAutoFit/>
          </a:bodyPr>
          <a:lstStyle/>
          <a:p>
            <a:r>
              <a:rPr lang="en-US" sz="3500" dirty="0">
                <a:solidFill>
                  <a:schemeClr val="bg1"/>
                </a:solidFill>
                <a:latin typeface="Tw Cen MT" panose="020B0602020104020603" pitchFamily="34" charset="77"/>
              </a:rPr>
              <a:t>Abortion On Demand</a:t>
            </a:r>
          </a:p>
          <a:p>
            <a:r>
              <a:rPr lang="en-US" sz="3500" dirty="0">
                <a:solidFill>
                  <a:schemeClr val="bg1"/>
                </a:solidFill>
                <a:latin typeface="Tw Cen MT" panose="020B0602020104020603" pitchFamily="34" charset="77"/>
              </a:rPr>
              <a:t>https://</a:t>
            </a:r>
            <a:r>
              <a:rPr lang="en-US" sz="3500" dirty="0" err="1">
                <a:solidFill>
                  <a:schemeClr val="bg1"/>
                </a:solidFill>
                <a:latin typeface="Tw Cen MT" panose="020B0602020104020603" pitchFamily="34" charset="77"/>
              </a:rPr>
              <a:t>abortionondemand.org</a:t>
            </a:r>
            <a:endParaRPr lang="en-US" sz="3500" dirty="0">
              <a:solidFill>
                <a:schemeClr val="bg1"/>
              </a:solidFill>
              <a:latin typeface="Tw Cen MT" panose="020B0602020104020603" pitchFamily="34" charset="77"/>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8"/>
          <p:cNvSpPr txBox="1">
            <a:spLocks noGrp="1"/>
          </p:cNvSpPr>
          <p:nvPr>
            <p:ph type="sldNum" idx="12"/>
          </p:nvPr>
        </p:nvSpPr>
        <p:spPr>
          <a:xfrm>
            <a:off x="376884" y="12770599"/>
            <a:ext cx="336844" cy="800189"/>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32</a:t>
            </a:fld>
            <a:endParaRPr dirty="0"/>
          </a:p>
        </p:txBody>
      </p:sp>
      <p:sp>
        <p:nvSpPr>
          <p:cNvPr id="316" name="Google Shape;316;p38"/>
          <p:cNvSpPr/>
          <p:nvPr/>
        </p:nvSpPr>
        <p:spPr>
          <a:xfrm>
            <a:off x="12655296" y="0"/>
            <a:ext cx="11728704" cy="13716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317" name="Google Shape;317;p38"/>
          <p:cNvSpPr txBox="1">
            <a:spLocks noGrp="1"/>
          </p:cNvSpPr>
          <p:nvPr>
            <p:ph type="title"/>
          </p:nvPr>
        </p:nvSpPr>
        <p:spPr>
          <a:xfrm>
            <a:off x="545306" y="3758543"/>
            <a:ext cx="11569476" cy="6198912"/>
          </a:xfrm>
          <a:prstGeom prst="rect">
            <a:avLst/>
          </a:prstGeom>
          <a:noFill/>
          <a:ln>
            <a:noFill/>
          </a:ln>
        </p:spPr>
        <p:txBody>
          <a:bodyPr spcFirstLastPara="1" wrap="square" lIns="91425" tIns="91425" rIns="91425" bIns="91425" anchor="t" anchorCtr="0">
            <a:normAutofit/>
          </a:bodyPr>
          <a:lstStyle/>
          <a:p>
            <a:pPr marL="0" lvl="0" indent="0" algn="l" rtl="0">
              <a:lnSpc>
                <a:spcPct val="87878"/>
              </a:lnSpc>
              <a:spcBef>
                <a:spcPts val="0"/>
              </a:spcBef>
              <a:spcAft>
                <a:spcPts val="0"/>
              </a:spcAft>
              <a:buClr>
                <a:srgbClr val="FFFFFF"/>
              </a:buClr>
              <a:buSzPts val="16500"/>
              <a:buFont typeface="Twentieth Century"/>
              <a:buNone/>
            </a:pPr>
            <a:r>
              <a:rPr lang="en-US" sz="12400" dirty="0"/>
              <a:t>TELEHEALTH &amp; MIFE BY MAIL OPTIONS</a:t>
            </a:r>
            <a:endParaRPr sz="14400" dirty="0"/>
          </a:p>
        </p:txBody>
      </p:sp>
      <p:pic>
        <p:nvPicPr>
          <p:cNvPr id="318" name="Google Shape;318;p38"/>
          <p:cNvPicPr preferRelativeResize="0"/>
          <p:nvPr/>
        </p:nvPicPr>
        <p:blipFill rotWithShape="1">
          <a:blip r:embed="rId3">
            <a:alphaModFix/>
          </a:blip>
          <a:srcRect/>
          <a:stretch/>
        </p:blipFill>
        <p:spPr>
          <a:xfrm>
            <a:off x="13405613" y="1381760"/>
            <a:ext cx="3818854" cy="1288288"/>
          </a:xfrm>
          <a:prstGeom prst="rect">
            <a:avLst/>
          </a:prstGeom>
          <a:noFill/>
          <a:ln>
            <a:noFill/>
          </a:ln>
        </p:spPr>
      </p:pic>
      <p:pic>
        <p:nvPicPr>
          <p:cNvPr id="319" name="Google Shape;319;p38"/>
          <p:cNvPicPr preferRelativeResize="0"/>
          <p:nvPr/>
        </p:nvPicPr>
        <p:blipFill rotWithShape="1">
          <a:blip r:embed="rId4">
            <a:alphaModFix/>
          </a:blip>
          <a:srcRect/>
          <a:stretch/>
        </p:blipFill>
        <p:spPr>
          <a:xfrm>
            <a:off x="15893013" y="3370758"/>
            <a:ext cx="7487528" cy="1801009"/>
          </a:xfrm>
          <a:prstGeom prst="rect">
            <a:avLst/>
          </a:prstGeom>
          <a:noFill/>
          <a:ln>
            <a:noFill/>
          </a:ln>
        </p:spPr>
      </p:pic>
      <p:pic>
        <p:nvPicPr>
          <p:cNvPr id="320" name="Google Shape;320;p38"/>
          <p:cNvPicPr preferRelativeResize="0"/>
          <p:nvPr/>
        </p:nvPicPr>
        <p:blipFill rotWithShape="1">
          <a:blip r:embed="rId5">
            <a:alphaModFix/>
          </a:blip>
          <a:srcRect/>
          <a:stretch/>
        </p:blipFill>
        <p:spPr>
          <a:xfrm>
            <a:off x="13405613" y="6040806"/>
            <a:ext cx="4272606" cy="1801009"/>
          </a:xfrm>
          <a:prstGeom prst="rect">
            <a:avLst/>
          </a:prstGeom>
          <a:noFill/>
          <a:ln>
            <a:noFill/>
          </a:ln>
        </p:spPr>
      </p:pic>
      <p:pic>
        <p:nvPicPr>
          <p:cNvPr id="321" name="Google Shape;321;p38"/>
          <p:cNvPicPr preferRelativeResize="0"/>
          <p:nvPr/>
        </p:nvPicPr>
        <p:blipFill rotWithShape="1">
          <a:blip r:embed="rId6">
            <a:alphaModFix/>
          </a:blip>
          <a:srcRect/>
          <a:stretch/>
        </p:blipFill>
        <p:spPr>
          <a:xfrm>
            <a:off x="18112777" y="8670540"/>
            <a:ext cx="5582340" cy="1674702"/>
          </a:xfrm>
          <a:prstGeom prst="rect">
            <a:avLst/>
          </a:prstGeom>
          <a:noFill/>
          <a:ln>
            <a:noFill/>
          </a:ln>
        </p:spPr>
      </p:pic>
      <p:pic>
        <p:nvPicPr>
          <p:cNvPr id="322" name="Google Shape;322;p38"/>
          <p:cNvPicPr preferRelativeResize="0"/>
          <p:nvPr/>
        </p:nvPicPr>
        <p:blipFill rotWithShape="1">
          <a:blip r:embed="rId7">
            <a:alphaModFix/>
          </a:blip>
          <a:srcRect/>
          <a:stretch/>
        </p:blipFill>
        <p:spPr>
          <a:xfrm>
            <a:off x="13405613" y="11045953"/>
            <a:ext cx="4380176" cy="1288287"/>
          </a:xfrm>
          <a:prstGeom prst="rect">
            <a:avLst/>
          </a:prstGeom>
          <a:noFill/>
          <a:ln>
            <a:noFill/>
          </a:ln>
        </p:spPr>
      </p:pic>
      <p:pic>
        <p:nvPicPr>
          <p:cNvPr id="323" name="Google Shape;323;p38"/>
          <p:cNvPicPr preferRelativeResize="0"/>
          <p:nvPr/>
        </p:nvPicPr>
        <p:blipFill rotWithShape="1">
          <a:blip r:embed="rId8">
            <a:alphaModFix/>
          </a:blip>
          <a:srcRect/>
          <a:stretch/>
        </p:blipFill>
        <p:spPr>
          <a:xfrm>
            <a:off x="19965088" y="391159"/>
            <a:ext cx="4063059" cy="128828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39"/>
          <p:cNvPicPr preferRelativeResize="0"/>
          <p:nvPr/>
        </p:nvPicPr>
        <p:blipFill rotWithShape="1">
          <a:blip r:embed="rId3">
            <a:alphaModFix amt="35000"/>
          </a:blip>
          <a:srcRect l="-1891" r="3"/>
          <a:stretch/>
        </p:blipFill>
        <p:spPr>
          <a:xfrm>
            <a:off x="1661850" y="-906342"/>
            <a:ext cx="15610634" cy="15321354"/>
          </a:xfrm>
          <a:prstGeom prst="rect">
            <a:avLst/>
          </a:prstGeom>
          <a:noFill/>
          <a:ln>
            <a:noFill/>
          </a:ln>
        </p:spPr>
      </p:pic>
      <p:sp>
        <p:nvSpPr>
          <p:cNvPr id="329" name="Google Shape;329;p39"/>
          <p:cNvSpPr txBox="1">
            <a:spLocks noGrp="1"/>
          </p:cNvSpPr>
          <p:nvPr>
            <p:ph type="sldNum" idx="12"/>
          </p:nvPr>
        </p:nvSpPr>
        <p:spPr>
          <a:xfrm>
            <a:off x="376884" y="12770599"/>
            <a:ext cx="336844" cy="800189"/>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33</a:t>
            </a:fld>
            <a:endParaRPr dirty="0"/>
          </a:p>
        </p:txBody>
      </p:sp>
      <p:sp>
        <p:nvSpPr>
          <p:cNvPr id="330" name="Google Shape;330;p39"/>
          <p:cNvSpPr/>
          <p:nvPr/>
        </p:nvSpPr>
        <p:spPr>
          <a:xfrm>
            <a:off x="9616225" y="0"/>
            <a:ext cx="14767775" cy="13716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331" name="Google Shape;331;p39"/>
          <p:cNvSpPr txBox="1">
            <a:spLocks noGrp="1"/>
          </p:cNvSpPr>
          <p:nvPr>
            <p:ph type="title"/>
          </p:nvPr>
        </p:nvSpPr>
        <p:spPr>
          <a:xfrm>
            <a:off x="1001600" y="3233100"/>
            <a:ext cx="9003422" cy="4894500"/>
          </a:xfrm>
          <a:prstGeom prst="rect">
            <a:avLst/>
          </a:prstGeom>
          <a:noFill/>
          <a:ln>
            <a:noFill/>
          </a:ln>
        </p:spPr>
        <p:txBody>
          <a:bodyPr spcFirstLastPara="1" wrap="square" lIns="91425" tIns="91425" rIns="91425" bIns="91425" anchor="t" anchorCtr="0">
            <a:noAutofit/>
          </a:bodyPr>
          <a:lstStyle/>
          <a:p>
            <a:pPr marL="0" lvl="0" indent="0" algn="l" rtl="0">
              <a:lnSpc>
                <a:spcPct val="87878"/>
              </a:lnSpc>
              <a:spcBef>
                <a:spcPts val="0"/>
              </a:spcBef>
              <a:spcAft>
                <a:spcPts val="0"/>
              </a:spcAft>
              <a:buClr>
                <a:srgbClr val="FFFFFF"/>
              </a:buClr>
              <a:buSzPts val="16500"/>
              <a:buFont typeface="Twentieth Century"/>
              <a:buNone/>
            </a:pPr>
            <a:r>
              <a:rPr lang="en-US" sz="9600" dirty="0"/>
              <a:t>CALLS ABOUT</a:t>
            </a:r>
            <a:br>
              <a:rPr lang="en-US" sz="9600" dirty="0"/>
            </a:br>
            <a:r>
              <a:rPr lang="en-US" sz="9600" dirty="0"/>
              <a:t>SELF MANAGED</a:t>
            </a:r>
            <a:br>
              <a:rPr lang="en-US" sz="9600" dirty="0"/>
            </a:br>
            <a:r>
              <a:rPr lang="en-US" sz="9600" dirty="0"/>
              <a:t>ABORTION</a:t>
            </a:r>
            <a:endParaRPr sz="10800" dirty="0"/>
          </a:p>
        </p:txBody>
      </p:sp>
      <p:pic>
        <p:nvPicPr>
          <p:cNvPr id="3" name="Picture 2">
            <a:extLst>
              <a:ext uri="{FF2B5EF4-FFF2-40B4-BE49-F238E27FC236}">
                <a16:creationId xmlns:a16="http://schemas.microsoft.com/office/drawing/2014/main" id="{A87060AF-2E85-7BC2-D569-A99C0FD7825E}"/>
              </a:ext>
            </a:extLst>
          </p:cNvPr>
          <p:cNvPicPr>
            <a:picLocks noChangeAspect="1"/>
          </p:cNvPicPr>
          <p:nvPr/>
        </p:nvPicPr>
        <p:blipFill>
          <a:blip r:embed="rId4"/>
          <a:stretch>
            <a:fillRect/>
          </a:stretch>
        </p:blipFill>
        <p:spPr>
          <a:xfrm>
            <a:off x="9616225" y="1170197"/>
            <a:ext cx="14767775" cy="1137560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0"/>
          <p:cNvSpPr txBox="1">
            <a:spLocks noGrp="1"/>
          </p:cNvSpPr>
          <p:nvPr>
            <p:ph type="sldNum" idx="12"/>
          </p:nvPr>
        </p:nvSpPr>
        <p:spPr>
          <a:xfrm>
            <a:off x="376884" y="12770599"/>
            <a:ext cx="336844" cy="800189"/>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34</a:t>
            </a:fld>
            <a:endParaRPr dirty="0"/>
          </a:p>
        </p:txBody>
      </p:sp>
      <p:sp>
        <p:nvSpPr>
          <p:cNvPr id="338" name="Google Shape;338;p40"/>
          <p:cNvSpPr/>
          <p:nvPr/>
        </p:nvSpPr>
        <p:spPr>
          <a:xfrm>
            <a:off x="9616225" y="0"/>
            <a:ext cx="14767775" cy="13716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339" name="Google Shape;339;p40"/>
          <p:cNvSpPr txBox="1">
            <a:spLocks noGrp="1"/>
          </p:cNvSpPr>
          <p:nvPr>
            <p:ph type="title"/>
          </p:nvPr>
        </p:nvSpPr>
        <p:spPr>
          <a:xfrm>
            <a:off x="652526" y="668335"/>
            <a:ext cx="9003422" cy="4894500"/>
          </a:xfrm>
          <a:prstGeom prst="rect">
            <a:avLst/>
          </a:prstGeom>
          <a:noFill/>
          <a:ln>
            <a:noFill/>
          </a:ln>
        </p:spPr>
        <p:txBody>
          <a:bodyPr spcFirstLastPara="1" wrap="square" lIns="91425" tIns="91425" rIns="91425" bIns="91425" anchor="t" anchorCtr="0">
            <a:noAutofit/>
          </a:bodyPr>
          <a:lstStyle/>
          <a:p>
            <a:pPr marL="0" lvl="0" indent="0" algn="l" rtl="0">
              <a:lnSpc>
                <a:spcPct val="87878"/>
              </a:lnSpc>
              <a:spcBef>
                <a:spcPts val="0"/>
              </a:spcBef>
              <a:spcAft>
                <a:spcPts val="0"/>
              </a:spcAft>
              <a:buClr>
                <a:srgbClr val="FFFFFF"/>
              </a:buClr>
              <a:buSzPts val="16500"/>
              <a:buFont typeface="Twentieth Century"/>
              <a:buNone/>
            </a:pPr>
            <a:r>
              <a:rPr lang="en-US" sz="9600" dirty="0"/>
              <a:t>MISOPROSTOL ALONE FOR MEDICATION ABORTION</a:t>
            </a:r>
            <a:endParaRPr sz="10800" dirty="0"/>
          </a:p>
        </p:txBody>
      </p:sp>
      <p:sp>
        <p:nvSpPr>
          <p:cNvPr id="340" name="Google Shape;340;p40"/>
          <p:cNvSpPr/>
          <p:nvPr/>
        </p:nvSpPr>
        <p:spPr>
          <a:xfrm>
            <a:off x="1965069" y="8153166"/>
            <a:ext cx="6998630" cy="31700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000" u="none" strike="noStrike" cap="none" dirty="0">
                <a:solidFill>
                  <a:schemeClr val="lt1"/>
                </a:solidFill>
                <a:latin typeface="Tw Cen MT" panose="020B0602020104020603" pitchFamily="34" charset="77"/>
                <a:sym typeface="Arial"/>
              </a:rPr>
              <a:t>Often the only option for online ordering of abortion </a:t>
            </a:r>
            <a:endParaRPr dirty="0">
              <a:latin typeface="Tw Cen MT" panose="020B0602020104020603" pitchFamily="34" charset="77"/>
            </a:endParaRPr>
          </a:p>
          <a:p>
            <a:pPr marL="0" marR="0" lvl="0" indent="0" algn="l" rtl="0">
              <a:lnSpc>
                <a:spcPct val="100000"/>
              </a:lnSpc>
              <a:spcBef>
                <a:spcPts val="0"/>
              </a:spcBef>
              <a:spcAft>
                <a:spcPts val="0"/>
              </a:spcAft>
              <a:buNone/>
            </a:pPr>
            <a:r>
              <a:rPr lang="en-US" sz="5000" u="none" strike="noStrike" cap="none" dirty="0">
                <a:solidFill>
                  <a:schemeClr val="lt1"/>
                </a:solidFill>
                <a:latin typeface="Tw Cen MT" panose="020B0602020104020603" pitchFamily="34" charset="77"/>
                <a:sym typeface="Arial"/>
              </a:rPr>
              <a:t>medications</a:t>
            </a:r>
            <a:r>
              <a:rPr lang="en-US" sz="5000" u="none" strike="noStrike" cap="none" dirty="0">
                <a:solidFill>
                  <a:srgbClr val="000000"/>
                </a:solidFill>
                <a:latin typeface="Tw Cen MT" panose="020B0602020104020603" pitchFamily="34" charset="77"/>
                <a:sym typeface="Arial"/>
              </a:rPr>
              <a:t> </a:t>
            </a:r>
            <a:endParaRPr dirty="0">
              <a:latin typeface="Tw Cen MT" panose="020B0602020104020603" pitchFamily="34" charset="77"/>
            </a:endParaRPr>
          </a:p>
        </p:txBody>
      </p:sp>
      <p:pic>
        <p:nvPicPr>
          <p:cNvPr id="341" name="Google Shape;341;p40"/>
          <p:cNvPicPr preferRelativeResize="0"/>
          <p:nvPr/>
        </p:nvPicPr>
        <p:blipFill rotWithShape="1">
          <a:blip r:embed="rId3">
            <a:alphaModFix/>
          </a:blip>
          <a:srcRect/>
          <a:stretch/>
        </p:blipFill>
        <p:spPr>
          <a:xfrm>
            <a:off x="12168455" y="423356"/>
            <a:ext cx="9887790" cy="1286928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1"/>
          <p:cNvSpPr/>
          <p:nvPr/>
        </p:nvSpPr>
        <p:spPr>
          <a:xfrm>
            <a:off x="1161143" y="3743688"/>
            <a:ext cx="21991500" cy="8849100"/>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347" name="Google Shape;347;p41"/>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35</a:t>
            </a:fld>
            <a:endParaRPr dirty="0"/>
          </a:p>
        </p:txBody>
      </p:sp>
      <p:sp>
        <p:nvSpPr>
          <p:cNvPr id="348" name="Google Shape;348;p41"/>
          <p:cNvSpPr txBox="1"/>
          <p:nvPr/>
        </p:nvSpPr>
        <p:spPr>
          <a:xfrm>
            <a:off x="4023360" y="856597"/>
            <a:ext cx="16149402"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EARLY PREGNANCY LOSS (EPL)</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349" name="Google Shape;349;p41"/>
          <p:cNvSpPr txBox="1"/>
          <p:nvPr/>
        </p:nvSpPr>
        <p:spPr>
          <a:xfrm>
            <a:off x="1415143" y="6022732"/>
            <a:ext cx="21469800" cy="53565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lt1"/>
              </a:buClr>
              <a:buSzPts val="4800"/>
              <a:buFont typeface="Arial"/>
              <a:buChar char="•"/>
            </a:pPr>
            <a:r>
              <a:rPr lang="en-US" sz="4800" dirty="0">
                <a:solidFill>
                  <a:schemeClr val="lt1"/>
                </a:solidFill>
                <a:latin typeface="Tw Cen MT" panose="020B0602020104020603" pitchFamily="34" charset="77"/>
                <a:ea typeface="Twentieth Century"/>
                <a:cs typeface="Twentieth Century"/>
                <a:sym typeface="Twentieth Century"/>
              </a:rPr>
              <a:t>Remotely order ultrasound for</a:t>
            </a:r>
            <a:r>
              <a:rPr lang="en-US" sz="4800" u="none" strike="noStrike" cap="none" dirty="0">
                <a:solidFill>
                  <a:schemeClr val="lt1"/>
                </a:solidFill>
                <a:latin typeface="Tw Cen MT" panose="020B0602020104020603" pitchFamily="34" charset="77"/>
                <a:ea typeface="Twentieth Century"/>
                <a:cs typeface="Twentieth Century"/>
                <a:sym typeface="Twentieth Century"/>
              </a:rPr>
              <a:t> patient</a:t>
            </a:r>
            <a:r>
              <a:rPr lang="en-US" sz="4800" dirty="0">
                <a:solidFill>
                  <a:schemeClr val="lt1"/>
                </a:solidFill>
                <a:latin typeface="Tw Cen MT" panose="020B0602020104020603" pitchFamily="34" charset="77"/>
                <a:ea typeface="Twentieth Century"/>
                <a:cs typeface="Twentieth Century"/>
                <a:sym typeface="Twentieth Century"/>
              </a:rPr>
              <a:t>, and other labs</a:t>
            </a:r>
            <a:endParaRPr sz="48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4800"/>
              <a:buFont typeface="Arial"/>
              <a:buChar char="•"/>
            </a:pPr>
            <a:r>
              <a:rPr lang="en-US" sz="4800" dirty="0">
                <a:solidFill>
                  <a:schemeClr val="lt1"/>
                </a:solidFill>
                <a:latin typeface="Tw Cen MT" panose="020B0602020104020603" pitchFamily="34" charset="77"/>
                <a:ea typeface="Twentieth Century"/>
                <a:cs typeface="Twentieth Century"/>
                <a:sym typeface="Twentieth Century"/>
              </a:rPr>
              <a:t>Counseling &amp; t</a:t>
            </a:r>
            <a:r>
              <a:rPr lang="en-US" sz="4800" u="none" strike="noStrike" cap="none" dirty="0">
                <a:solidFill>
                  <a:schemeClr val="lt1"/>
                </a:solidFill>
                <a:latin typeface="Tw Cen MT" panose="020B0602020104020603" pitchFamily="34" charset="77"/>
                <a:ea typeface="Twentieth Century"/>
                <a:cs typeface="Twentieth Century"/>
                <a:sym typeface="Twentieth Century"/>
              </a:rPr>
              <a:t>reatments that may not need in person care: expectant and medication (with exception of </a:t>
            </a:r>
            <a:r>
              <a:rPr lang="en-US" sz="4800" dirty="0">
                <a:solidFill>
                  <a:schemeClr val="lt1"/>
                </a:solidFill>
                <a:latin typeface="Tw Cen MT" panose="020B0602020104020603" pitchFamily="34" charset="77"/>
                <a:ea typeface="Twentieth Century"/>
                <a:cs typeface="Twentieth Century"/>
                <a:sym typeface="Twentieth Century"/>
              </a:rPr>
              <a:t>mifepristone</a:t>
            </a:r>
            <a:r>
              <a:rPr lang="en-US" sz="4800" u="none" strike="noStrike" cap="none" dirty="0">
                <a:solidFill>
                  <a:schemeClr val="lt1"/>
                </a:solidFill>
                <a:latin typeface="Tw Cen MT" panose="020B0602020104020603" pitchFamily="34" charset="77"/>
                <a:ea typeface="Twentieth Century"/>
                <a:cs typeface="Twentieth Century"/>
                <a:sym typeface="Twentieth Century"/>
              </a:rPr>
              <a:t> pickup)</a:t>
            </a:r>
            <a:endParaRPr sz="14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4800"/>
              <a:buFont typeface="Arial"/>
              <a:buChar char="•"/>
            </a:pPr>
            <a:r>
              <a:rPr lang="en-US" sz="4800" u="none" strike="noStrike" cap="none" dirty="0">
                <a:solidFill>
                  <a:schemeClr val="lt1"/>
                </a:solidFill>
                <a:latin typeface="Tw Cen MT" panose="020B0602020104020603" pitchFamily="34" charset="77"/>
                <a:ea typeface="Twentieth Century"/>
                <a:cs typeface="Twentieth Century"/>
                <a:sym typeface="Twentieth Century"/>
              </a:rPr>
              <a:t>S</a:t>
            </a:r>
            <a:r>
              <a:rPr lang="en-US" sz="4800" dirty="0">
                <a:solidFill>
                  <a:schemeClr val="lt1"/>
                </a:solidFill>
                <a:latin typeface="Tw Cen MT" panose="020B0602020104020603" pitchFamily="34" charset="77"/>
                <a:ea typeface="Twentieth Century"/>
                <a:cs typeface="Twentieth Century"/>
                <a:sym typeface="Twentieth Century"/>
              </a:rPr>
              <a:t>hared decision making regarding treatment </a:t>
            </a:r>
            <a:endParaRPr sz="48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4800"/>
              <a:buFont typeface="Twentieth Century"/>
              <a:buChar char="•"/>
            </a:pPr>
            <a:r>
              <a:rPr lang="en-US" sz="4800" dirty="0">
                <a:solidFill>
                  <a:schemeClr val="lt1"/>
                </a:solidFill>
                <a:latin typeface="Tw Cen MT" panose="020B0602020104020603" pitchFamily="34" charset="77"/>
                <a:ea typeface="Twentieth Century"/>
                <a:cs typeface="Twentieth Century"/>
                <a:sym typeface="Twentieth Century"/>
              </a:rPr>
              <a:t>Involve support people: care for the whole person &amp; whole family</a:t>
            </a:r>
            <a:endParaRPr sz="48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4800"/>
              <a:buFont typeface="Twentieth Century"/>
              <a:buChar char="•"/>
            </a:pPr>
            <a:r>
              <a:rPr lang="en-US" sz="4800" dirty="0">
                <a:solidFill>
                  <a:schemeClr val="lt1"/>
                </a:solidFill>
                <a:latin typeface="Tw Cen MT" panose="020B0602020104020603" pitchFamily="34" charset="77"/>
                <a:ea typeface="Twentieth Century"/>
                <a:cs typeface="Twentieth Century"/>
                <a:sym typeface="Twentieth Century"/>
              </a:rPr>
              <a:t>Counseling: debunk myths, misconceptions</a:t>
            </a:r>
            <a:endParaRPr sz="4800" dirty="0">
              <a:solidFill>
                <a:schemeClr val="l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None/>
            </a:pPr>
            <a:endParaRPr sz="4800" dirty="0">
              <a:solidFill>
                <a:schemeClr val="lt1"/>
              </a:solidFill>
              <a:latin typeface="Tw Cen MT" panose="020B0602020104020603" pitchFamily="34" charset="77"/>
              <a:ea typeface="Twentieth Century"/>
              <a:cs typeface="Twentieth Century"/>
              <a:sym typeface="Twentieth Century"/>
            </a:endParaRPr>
          </a:p>
        </p:txBody>
      </p:sp>
      <p:sp>
        <p:nvSpPr>
          <p:cNvPr id="350" name="Google Shape;350;p41"/>
          <p:cNvSpPr/>
          <p:nvPr/>
        </p:nvSpPr>
        <p:spPr>
          <a:xfrm>
            <a:off x="1161143" y="3743688"/>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351" name="Google Shape;351;p41"/>
          <p:cNvSpPr txBox="1"/>
          <p:nvPr/>
        </p:nvSpPr>
        <p:spPr>
          <a:xfrm>
            <a:off x="3214189" y="4181652"/>
            <a:ext cx="93795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u="none" strike="noStrike" cap="none" dirty="0">
                <a:solidFill>
                  <a:srgbClr val="D3D982"/>
                </a:solidFill>
                <a:latin typeface="Tw Cen MT" panose="020B0602020104020603" pitchFamily="34" charset="77"/>
                <a:sym typeface="Arial"/>
              </a:rPr>
              <a:t>PREGNANT AND BLEEDING</a:t>
            </a:r>
            <a:endParaRPr dirty="0">
              <a:latin typeface="Tw Cen MT" panose="020B0602020104020603" pitchFamily="34" charset="77"/>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2"/>
          <p:cNvSpPr txBox="1">
            <a:spLocks noGrp="1"/>
          </p:cNvSpPr>
          <p:nvPr>
            <p:ph type="title"/>
          </p:nvPr>
        </p:nvSpPr>
        <p:spPr>
          <a:xfrm>
            <a:off x="1115950" y="4973854"/>
            <a:ext cx="8229600" cy="376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US" sz="9220" dirty="0"/>
              <a:t>OTHER TELEHEALTH ISSUES: LEARNERS</a:t>
            </a:r>
            <a:endParaRPr sz="9620" dirty="0"/>
          </a:p>
        </p:txBody>
      </p:sp>
      <p:pic>
        <p:nvPicPr>
          <p:cNvPr id="357" name="Google Shape;357;p42"/>
          <p:cNvPicPr preferRelativeResize="0"/>
          <p:nvPr/>
        </p:nvPicPr>
        <p:blipFill>
          <a:blip r:embed="rId3">
            <a:alphaModFix/>
          </a:blip>
          <a:stretch>
            <a:fillRect/>
          </a:stretch>
        </p:blipFill>
        <p:spPr>
          <a:xfrm>
            <a:off x="9650350" y="1946788"/>
            <a:ext cx="14733648" cy="982243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3"/>
          <p:cNvPicPr preferRelativeResize="0">
            <a:picLocks noGrp="1"/>
          </p:cNvPicPr>
          <p:nvPr>
            <p:ph type="pic" idx="2"/>
          </p:nvPr>
        </p:nvPicPr>
        <p:blipFill rotWithShape="1">
          <a:blip r:embed="rId3">
            <a:alphaModFix/>
          </a:blip>
          <a:srcRect l="16389" r="16388"/>
          <a:stretch/>
        </p:blipFill>
        <p:spPr>
          <a:xfrm>
            <a:off x="10553700" y="0"/>
            <a:ext cx="13830299" cy="13715996"/>
          </a:xfrm>
          <a:prstGeom prst="rect">
            <a:avLst/>
          </a:prstGeom>
          <a:noFill/>
          <a:ln>
            <a:noFill/>
          </a:ln>
        </p:spPr>
      </p:pic>
      <p:sp>
        <p:nvSpPr>
          <p:cNvPr id="363" name="Google Shape;363;p43"/>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37</a:t>
            </a:fld>
            <a:endParaRPr dirty="0"/>
          </a:p>
        </p:txBody>
      </p:sp>
      <p:sp>
        <p:nvSpPr>
          <p:cNvPr id="364" name="Google Shape;364;p43"/>
          <p:cNvSpPr txBox="1">
            <a:spLocks noGrp="1"/>
          </p:cNvSpPr>
          <p:nvPr>
            <p:ph type="title"/>
          </p:nvPr>
        </p:nvSpPr>
        <p:spPr>
          <a:xfrm>
            <a:off x="1157917" y="693890"/>
            <a:ext cx="8262257" cy="10022878"/>
          </a:xfrm>
          <a:prstGeom prst="rect">
            <a:avLst/>
          </a:prstGeom>
          <a:noFill/>
          <a:ln>
            <a:noFill/>
          </a:ln>
        </p:spPr>
        <p:txBody>
          <a:bodyPr spcFirstLastPara="1" wrap="square" lIns="91425" tIns="91425" rIns="91425" bIns="91425" anchor="t" anchorCtr="0">
            <a:normAutofit/>
          </a:bodyPr>
          <a:lstStyle/>
          <a:p>
            <a:pPr marL="0" lvl="0" indent="0" algn="l" rtl="0">
              <a:lnSpc>
                <a:spcPct val="125000"/>
              </a:lnSpc>
              <a:spcBef>
                <a:spcPts val="0"/>
              </a:spcBef>
              <a:spcAft>
                <a:spcPts val="0"/>
              </a:spcAft>
              <a:buClr>
                <a:srgbClr val="FFFFFF"/>
              </a:buClr>
              <a:buSzPts val="10000"/>
              <a:buFont typeface="Twentieth Century"/>
              <a:buNone/>
            </a:pPr>
            <a:r>
              <a:rPr lang="en-US" sz="10000" dirty="0"/>
              <a:t>RESOURCES</a:t>
            </a:r>
            <a:endParaRPr sz="10000" dirty="0"/>
          </a:p>
        </p:txBody>
      </p:sp>
      <p:sp>
        <p:nvSpPr>
          <p:cNvPr id="365" name="Google Shape;365;p43"/>
          <p:cNvSpPr/>
          <p:nvPr/>
        </p:nvSpPr>
        <p:spPr>
          <a:xfrm>
            <a:off x="784360" y="2999232"/>
            <a:ext cx="9206308" cy="7717536"/>
          </a:xfrm>
          <a:prstGeom prst="rect">
            <a:avLst/>
          </a:prstGeom>
          <a:noFill/>
          <a:ln>
            <a:noFill/>
          </a:ln>
        </p:spPr>
        <p:txBody>
          <a:bodyPr spcFirstLastPara="1" wrap="square" lIns="91425" tIns="45700" rIns="91425" bIns="45700" anchor="t" anchorCtr="0">
            <a:noAutofit/>
          </a:bodyPr>
          <a:lstStyle/>
          <a:p>
            <a:pPr marL="685800" marR="0" lvl="0" indent="-685800" algn="l" rtl="0">
              <a:lnSpc>
                <a:spcPct val="100000"/>
              </a:lnSpc>
              <a:spcBef>
                <a:spcPts val="0"/>
              </a:spcBef>
              <a:spcAft>
                <a:spcPts val="0"/>
              </a:spcAft>
              <a:buClr>
                <a:schemeClr val="accent1"/>
              </a:buClr>
              <a:buSzPts val="3600"/>
              <a:buFont typeface="Arial"/>
              <a:buChar char="•"/>
            </a:pPr>
            <a:r>
              <a:rPr lang="en-US" sz="5400" u="sng" dirty="0">
                <a:solidFill>
                  <a:schemeClr val="hlink"/>
                </a:solidFill>
                <a:latin typeface="Tw Cen MT" panose="020B0602020104020603" pitchFamily="34" charset="77"/>
                <a:ea typeface="Twentieth Century"/>
                <a:cs typeface="Twentieth Century"/>
                <a:sym typeface="Twentieth Century"/>
                <a:hlinkClick r:id="rId4"/>
              </a:rPr>
              <a:t>Reproductive Health Access Project</a:t>
            </a:r>
            <a:r>
              <a:rPr lang="en-US" sz="5400" u="none" strike="noStrike" cap="none" dirty="0">
                <a:solidFill>
                  <a:schemeClr val="accent1"/>
                </a:solidFill>
                <a:latin typeface="Tw Cen MT" panose="020B0602020104020603" pitchFamily="34" charset="77"/>
                <a:ea typeface="Twentieth Century"/>
                <a:cs typeface="Twentieth Century"/>
                <a:sym typeface="Twentieth Century"/>
              </a:rPr>
              <a:t> </a:t>
            </a:r>
            <a:endParaRPr sz="5400" u="none" strike="noStrike" cap="none" dirty="0">
              <a:solidFill>
                <a:schemeClr val="accent1"/>
              </a:solidFill>
              <a:latin typeface="Tw Cen MT" panose="020B0602020104020603" pitchFamily="34" charset="77"/>
              <a:ea typeface="Twentieth Century"/>
              <a:cs typeface="Twentieth Century"/>
              <a:sym typeface="Twentieth Century"/>
            </a:endParaRPr>
          </a:p>
          <a:p>
            <a:pPr marL="685800" marR="0" lvl="0" indent="-685800" algn="l" rtl="0">
              <a:lnSpc>
                <a:spcPct val="100000"/>
              </a:lnSpc>
              <a:spcBef>
                <a:spcPts val="0"/>
              </a:spcBef>
              <a:spcAft>
                <a:spcPts val="0"/>
              </a:spcAft>
              <a:buClr>
                <a:schemeClr val="accent1"/>
              </a:buClr>
              <a:buSzPts val="3600"/>
              <a:buFont typeface="Arial"/>
              <a:buChar char="•"/>
            </a:pPr>
            <a:r>
              <a:rPr lang="en-US" sz="5400" u="sng" strike="noStrike" cap="none" dirty="0">
                <a:solidFill>
                  <a:schemeClr val="accent1"/>
                </a:solidFill>
                <a:latin typeface="Tw Cen MT" panose="020B0602020104020603" pitchFamily="34" charset="77"/>
                <a:ea typeface="Twentieth Century"/>
                <a:cs typeface="Twentieth Century"/>
                <a:sym typeface="Twentieth Century"/>
                <a:hlinkClick r:id="rId5">
                  <a:extLst>
                    <a:ext uri="{A12FA001-AC4F-418D-AE19-62706E023703}">
                      <ahyp:hlinkClr xmlns:ahyp="http://schemas.microsoft.com/office/drawing/2018/hyperlinkcolor" val="tx"/>
                    </a:ext>
                  </a:extLst>
                </a:hlinkClick>
              </a:rPr>
              <a:t>Toolkit on Meeting Family Planning Needs</a:t>
            </a:r>
            <a:endParaRPr sz="5400" u="none" strike="noStrike" cap="none" dirty="0">
              <a:solidFill>
                <a:schemeClr val="accent1"/>
              </a:solidFill>
              <a:latin typeface="Tw Cen MT" panose="020B0602020104020603" pitchFamily="34" charset="77"/>
              <a:ea typeface="Twentieth Century"/>
              <a:cs typeface="Twentieth Century"/>
              <a:sym typeface="Twentieth Century"/>
            </a:endParaRPr>
          </a:p>
          <a:p>
            <a:pPr marL="685800" marR="0" lvl="0" indent="-685800" algn="l" rtl="0">
              <a:lnSpc>
                <a:spcPct val="100000"/>
              </a:lnSpc>
              <a:spcBef>
                <a:spcPts val="0"/>
              </a:spcBef>
              <a:spcAft>
                <a:spcPts val="0"/>
              </a:spcAft>
              <a:buClr>
                <a:schemeClr val="accent1"/>
              </a:buClr>
              <a:buSzPts val="3600"/>
              <a:buFont typeface="Arial"/>
              <a:buChar char="•"/>
            </a:pPr>
            <a:r>
              <a:rPr lang="en-US" sz="5400" u="sng" strike="noStrike" cap="none" dirty="0">
                <a:solidFill>
                  <a:schemeClr val="accent1"/>
                </a:solidFill>
                <a:latin typeface="Tw Cen MT" panose="020B0602020104020603" pitchFamily="34" charset="77"/>
                <a:ea typeface="Twentieth Century"/>
                <a:cs typeface="Twentieth Century"/>
                <a:sym typeface="Twentieth Century"/>
                <a:hlinkClick r:id="rId6">
                  <a:extLst>
                    <a:ext uri="{A12FA001-AC4F-418D-AE19-62706E023703}">
                      <ahyp:hlinkClr xmlns:ahyp="http://schemas.microsoft.com/office/drawing/2018/hyperlinkcolor" val="tx"/>
                    </a:ext>
                  </a:extLst>
                </a:hlinkClick>
              </a:rPr>
              <a:t>Telehealth for Family Planning Providers</a:t>
            </a:r>
            <a:endParaRPr sz="5400" u="none" strike="noStrike" cap="none" dirty="0">
              <a:solidFill>
                <a:schemeClr val="accent1"/>
              </a:solidFill>
              <a:latin typeface="Tw Cen MT" panose="020B0602020104020603" pitchFamily="34" charset="77"/>
              <a:ea typeface="Twentieth Century"/>
              <a:cs typeface="Twentieth Century"/>
              <a:sym typeface="Twentieth Century"/>
            </a:endParaRPr>
          </a:p>
          <a:p>
            <a:pPr marL="685800" marR="0" lvl="0" indent="-685800" algn="l" rtl="0">
              <a:lnSpc>
                <a:spcPct val="100000"/>
              </a:lnSpc>
              <a:spcBef>
                <a:spcPts val="0"/>
              </a:spcBef>
              <a:spcAft>
                <a:spcPts val="0"/>
              </a:spcAft>
              <a:buClr>
                <a:schemeClr val="accent1"/>
              </a:buClr>
              <a:buSzPts val="3600"/>
              <a:buFont typeface="Arial"/>
              <a:buChar char="•"/>
            </a:pPr>
            <a:r>
              <a:rPr lang="en-US" sz="5400" u="sng" strike="noStrike" cap="none" dirty="0">
                <a:solidFill>
                  <a:schemeClr val="accent1"/>
                </a:solidFill>
                <a:latin typeface="Tw Cen MT" panose="020B0602020104020603" pitchFamily="34" charset="77"/>
                <a:ea typeface="Twentieth Century"/>
                <a:cs typeface="Twentieth Century"/>
                <a:sym typeface="Twentieth Century"/>
                <a:hlinkClick r:id="rId7">
                  <a:extLst>
                    <a:ext uri="{A12FA001-AC4F-418D-AE19-62706E023703}">
                      <ahyp:hlinkClr xmlns:ahyp="http://schemas.microsoft.com/office/drawing/2018/hyperlinkcolor" val="tx"/>
                    </a:ext>
                  </a:extLst>
                </a:hlinkClick>
              </a:rPr>
              <a:t>Telehealth Resource Center</a:t>
            </a:r>
            <a:endParaRPr sz="5400" dirty="0">
              <a:solidFill>
                <a:schemeClr val="accent1"/>
              </a:solidFill>
              <a:latin typeface="Tw Cen MT" panose="020B0602020104020603" pitchFamily="34" charset="77"/>
              <a:ea typeface="Twentieth Century"/>
              <a:cs typeface="Twentieth Century"/>
              <a:sym typeface="Twentieth Century"/>
            </a:endParaRPr>
          </a:p>
          <a:p>
            <a:pPr marL="685800" marR="0" lvl="0" indent="-800100" algn="l" rtl="0">
              <a:lnSpc>
                <a:spcPct val="100000"/>
              </a:lnSpc>
              <a:spcBef>
                <a:spcPts val="0"/>
              </a:spcBef>
              <a:spcAft>
                <a:spcPts val="0"/>
              </a:spcAft>
              <a:buClr>
                <a:schemeClr val="accent1"/>
              </a:buClr>
              <a:buSzPts val="5400"/>
              <a:buFont typeface="Twentieth Century"/>
              <a:buChar char="•"/>
            </a:pPr>
            <a:r>
              <a:rPr lang="en-US" sz="5400" u="sng" dirty="0">
                <a:solidFill>
                  <a:schemeClr val="hlink"/>
                </a:solidFill>
                <a:latin typeface="Tw Cen MT" panose="020B0602020104020603" pitchFamily="34" charset="77"/>
                <a:ea typeface="Twentieth Century"/>
                <a:cs typeface="Twentieth Century"/>
                <a:sym typeface="Twentieth Century"/>
                <a:hlinkClick r:id="rId8"/>
              </a:rPr>
              <a:t>Beyond the Pill</a:t>
            </a:r>
            <a:endParaRPr sz="5400" dirty="0">
              <a:solidFill>
                <a:schemeClr val="accent1"/>
              </a:solidFill>
              <a:latin typeface="Tw Cen MT" panose="020B0602020104020603" pitchFamily="34" charset="77"/>
              <a:ea typeface="Twentieth Century"/>
              <a:cs typeface="Twentieth Century"/>
              <a:sym typeface="Twentieth Century"/>
            </a:endParaRPr>
          </a:p>
          <a:p>
            <a:pPr marL="685800" marR="0" lvl="0" indent="-457200" algn="l" rtl="0">
              <a:lnSpc>
                <a:spcPct val="100000"/>
              </a:lnSpc>
              <a:spcBef>
                <a:spcPts val="0"/>
              </a:spcBef>
              <a:spcAft>
                <a:spcPts val="0"/>
              </a:spcAft>
              <a:buClr>
                <a:schemeClr val="accent1"/>
              </a:buClr>
              <a:buSzPts val="3600"/>
              <a:buFont typeface="Arial"/>
              <a:buNone/>
            </a:pPr>
            <a:endParaRPr sz="5400" u="none" strike="noStrike" cap="none" dirty="0">
              <a:solidFill>
                <a:schemeClr val="accen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accent1"/>
              </a:buClr>
              <a:buSzPts val="3600"/>
              <a:buFont typeface="Twentieth Century"/>
              <a:buNone/>
            </a:pPr>
            <a:endParaRPr sz="1400" u="none" strike="noStrike" cap="none" dirty="0">
              <a:solidFill>
                <a:srgbClr val="000000"/>
              </a:solidFill>
              <a:latin typeface="Tw Cen MT" panose="020B0602020104020603" pitchFamily="34" charset="77"/>
              <a:sym typeface="Arial"/>
            </a:endParaRPr>
          </a:p>
        </p:txBody>
      </p:sp>
      <p:pic>
        <p:nvPicPr>
          <p:cNvPr id="366" name="Google Shape;366;p43"/>
          <p:cNvPicPr preferRelativeResize="0"/>
          <p:nvPr/>
        </p:nvPicPr>
        <p:blipFill rotWithShape="1">
          <a:blip r:embed="rId9">
            <a:alphaModFix/>
          </a:blip>
          <a:srcRect/>
          <a:stretch/>
        </p:blipFill>
        <p:spPr>
          <a:xfrm>
            <a:off x="15055516" y="2190583"/>
            <a:ext cx="7226968" cy="93348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4"/>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38</a:t>
            </a:fld>
            <a:endParaRPr dirty="0"/>
          </a:p>
        </p:txBody>
      </p:sp>
      <p:sp>
        <p:nvSpPr>
          <p:cNvPr id="372" name="Google Shape;372;p44"/>
          <p:cNvSpPr txBox="1"/>
          <p:nvPr/>
        </p:nvSpPr>
        <p:spPr>
          <a:xfrm>
            <a:off x="797705" y="2075153"/>
            <a:ext cx="22698428" cy="9417933"/>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US" sz="3000" u="none" strike="noStrike" cap="none" dirty="0">
                <a:solidFill>
                  <a:schemeClr val="lt1"/>
                </a:solidFill>
                <a:latin typeface="Tw Cen MT" panose="020B0602020104020603" pitchFamily="34" charset="77"/>
                <a:ea typeface="Twentieth Century"/>
                <a:cs typeface="Twentieth Century"/>
                <a:sym typeface="Twentieth Century"/>
              </a:rPr>
              <a:t>Foster DG, </a:t>
            </a:r>
            <a:r>
              <a:rPr lang="en-US" sz="3000" u="none" strike="noStrike" cap="none" dirty="0" err="1">
                <a:solidFill>
                  <a:schemeClr val="lt1"/>
                </a:solidFill>
                <a:latin typeface="Tw Cen MT" panose="020B0602020104020603" pitchFamily="34" charset="77"/>
                <a:ea typeface="Twentieth Century"/>
                <a:cs typeface="Twentieth Century"/>
                <a:sym typeface="Twentieth Century"/>
              </a:rPr>
              <a:t>Karasek</a:t>
            </a:r>
            <a:r>
              <a:rPr lang="en-US" sz="3000" u="none" strike="noStrike" cap="none" dirty="0">
                <a:solidFill>
                  <a:schemeClr val="lt1"/>
                </a:solidFill>
                <a:latin typeface="Tw Cen MT" panose="020B0602020104020603" pitchFamily="34" charset="77"/>
                <a:ea typeface="Twentieth Century"/>
                <a:cs typeface="Twentieth Century"/>
                <a:sym typeface="Twentieth Century"/>
              </a:rPr>
              <a:t> D, Grossman D, </a:t>
            </a:r>
            <a:r>
              <a:rPr lang="en-US" sz="3000" u="none" strike="noStrike" cap="none" dirty="0" err="1">
                <a:solidFill>
                  <a:schemeClr val="lt1"/>
                </a:solidFill>
                <a:latin typeface="Tw Cen MT" panose="020B0602020104020603" pitchFamily="34" charset="77"/>
                <a:ea typeface="Twentieth Century"/>
                <a:cs typeface="Twentieth Century"/>
                <a:sym typeface="Twentieth Century"/>
              </a:rPr>
              <a:t>Darney</a:t>
            </a:r>
            <a:r>
              <a:rPr lang="en-US" sz="3000" u="none" strike="noStrike" cap="none" dirty="0">
                <a:solidFill>
                  <a:schemeClr val="lt1"/>
                </a:solidFill>
                <a:latin typeface="Tw Cen MT" panose="020B0602020104020603" pitchFamily="34" charset="77"/>
                <a:ea typeface="Twentieth Century"/>
                <a:cs typeface="Twentieth Century"/>
                <a:sym typeface="Twentieth Century"/>
              </a:rPr>
              <a:t> P, Schwarz EB. Interest in using intrauterine contraception when the option of self-removal is provided. Contraception. 2012;85(3):257-262. </a:t>
            </a:r>
            <a:r>
              <a:rPr lang="en-US" sz="3000" u="none" strike="noStrike" cap="none" dirty="0" err="1">
                <a:solidFill>
                  <a:schemeClr val="lt1"/>
                </a:solidFill>
                <a:latin typeface="Tw Cen MT" panose="020B0602020104020603" pitchFamily="34" charset="77"/>
                <a:ea typeface="Twentieth Century"/>
                <a:cs typeface="Twentieth Century"/>
                <a:sym typeface="Twentieth Century"/>
              </a:rPr>
              <a:t>doi</a:t>
            </a:r>
            <a:r>
              <a:rPr lang="en-US" sz="3000" u="none" strike="noStrike" cap="none" dirty="0">
                <a:solidFill>
                  <a:schemeClr val="lt1"/>
                </a:solidFill>
                <a:latin typeface="Tw Cen MT" panose="020B0602020104020603" pitchFamily="34" charset="77"/>
                <a:ea typeface="Twentieth Century"/>
                <a:cs typeface="Twentieth Century"/>
                <a:sym typeface="Twentieth Century"/>
              </a:rPr>
              <a:t>: 10.1016/j.contraception.2011.07.003.</a:t>
            </a:r>
            <a:endParaRPr dirty="0">
              <a:latin typeface="Tw Cen MT" panose="020B0602020104020603" pitchFamily="34" charset="77"/>
            </a:endParaRPr>
          </a:p>
          <a:p>
            <a:pPr marL="0" marR="0" lvl="0" indent="0" algn="l" rtl="0">
              <a:lnSpc>
                <a:spcPct val="100000"/>
              </a:lnSpc>
              <a:spcBef>
                <a:spcPts val="0"/>
              </a:spcBef>
              <a:spcAft>
                <a:spcPts val="0"/>
              </a:spcAft>
              <a:buNone/>
            </a:pPr>
            <a:endParaRPr sz="3000" u="none" strike="noStrike" cap="none" dirty="0">
              <a:solidFill>
                <a:schemeClr val="l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None/>
            </a:pPr>
            <a:r>
              <a:rPr lang="en-US" sz="3000" u="none" strike="noStrike" cap="none" dirty="0">
                <a:solidFill>
                  <a:schemeClr val="lt1"/>
                </a:solidFill>
                <a:latin typeface="Tw Cen MT" panose="020B0602020104020603" pitchFamily="34" charset="77"/>
                <a:ea typeface="Twentieth Century"/>
                <a:cs typeface="Twentieth Century"/>
                <a:sym typeface="Twentieth Century"/>
              </a:rPr>
              <a:t>Hendriks E, </a:t>
            </a:r>
            <a:r>
              <a:rPr lang="en-US" sz="3000" u="none" strike="noStrike" cap="none" dirty="0" err="1">
                <a:solidFill>
                  <a:schemeClr val="lt1"/>
                </a:solidFill>
                <a:latin typeface="Tw Cen MT" panose="020B0602020104020603" pitchFamily="34" charset="77"/>
                <a:ea typeface="Twentieth Century"/>
                <a:cs typeface="Twentieth Century"/>
                <a:sym typeface="Twentieth Century"/>
              </a:rPr>
              <a:t>MacNaughton</a:t>
            </a:r>
            <a:r>
              <a:rPr lang="en-US" sz="3000" u="none" strike="noStrike" cap="none" dirty="0">
                <a:solidFill>
                  <a:schemeClr val="lt1"/>
                </a:solidFill>
                <a:latin typeface="Tw Cen MT" panose="020B0602020104020603" pitchFamily="34" charset="77"/>
                <a:ea typeface="Twentieth Century"/>
                <a:cs typeface="Twentieth Century"/>
                <a:sym typeface="Twentieth Century"/>
              </a:rPr>
              <a:t> H, </a:t>
            </a:r>
            <a:r>
              <a:rPr lang="en-US" sz="3000" u="none" strike="noStrike" cap="none" dirty="0" err="1">
                <a:solidFill>
                  <a:schemeClr val="lt1"/>
                </a:solidFill>
                <a:latin typeface="Tw Cen MT" panose="020B0602020104020603" pitchFamily="34" charset="77"/>
                <a:ea typeface="Twentieth Century"/>
                <a:cs typeface="Twentieth Century"/>
                <a:sym typeface="Twentieth Century"/>
              </a:rPr>
              <a:t>MacKenzie</a:t>
            </a:r>
            <a:r>
              <a:rPr lang="en-US" sz="3000" u="none" strike="noStrike" cap="none" dirty="0">
                <a:solidFill>
                  <a:schemeClr val="lt1"/>
                </a:solidFill>
                <a:latin typeface="Tw Cen MT" panose="020B0602020104020603" pitchFamily="34" charset="77"/>
                <a:ea typeface="Twentieth Century"/>
                <a:cs typeface="Twentieth Century"/>
                <a:sym typeface="Twentieth Century"/>
              </a:rPr>
              <a:t> MC. First Trimester Bleeding: Evaluation and Management. Am Fam Physician. 2019;99(3):166-174.</a:t>
            </a:r>
            <a:endParaRPr dirty="0">
              <a:latin typeface="Tw Cen MT" panose="020B0602020104020603" pitchFamily="34" charset="77"/>
            </a:endParaRPr>
          </a:p>
          <a:p>
            <a:pPr marL="0" marR="0" lvl="0" indent="0" algn="l" rtl="0">
              <a:lnSpc>
                <a:spcPct val="100000"/>
              </a:lnSpc>
              <a:spcBef>
                <a:spcPts val="0"/>
              </a:spcBef>
              <a:spcAft>
                <a:spcPts val="0"/>
              </a:spcAft>
              <a:buNone/>
            </a:pPr>
            <a:endParaRPr sz="3000" u="none" strike="noStrike" cap="none" dirty="0">
              <a:solidFill>
                <a:schemeClr val="l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None/>
            </a:pPr>
            <a:r>
              <a:rPr lang="en-US" sz="3000" u="none" strike="noStrike" cap="none" dirty="0">
                <a:solidFill>
                  <a:schemeClr val="lt1"/>
                </a:solidFill>
                <a:latin typeface="Tw Cen MT" panose="020B0602020104020603" pitchFamily="34" charset="77"/>
                <a:ea typeface="Twentieth Century"/>
                <a:cs typeface="Twentieth Century"/>
                <a:sym typeface="Twentieth Century"/>
              </a:rPr>
              <a:t>Hendricks E, Rosenberg R, </a:t>
            </a:r>
            <a:r>
              <a:rPr lang="en-US" sz="3000" u="none" strike="noStrike" cap="none" dirty="0" err="1">
                <a:solidFill>
                  <a:schemeClr val="lt1"/>
                </a:solidFill>
                <a:latin typeface="Tw Cen MT" panose="020B0602020104020603" pitchFamily="34" charset="77"/>
                <a:ea typeface="Twentieth Century"/>
                <a:cs typeface="Twentieth Century"/>
                <a:sym typeface="Twentieth Century"/>
              </a:rPr>
              <a:t>Prine</a:t>
            </a:r>
            <a:r>
              <a:rPr lang="en-US" sz="3000" u="none" strike="noStrike" cap="none" dirty="0">
                <a:solidFill>
                  <a:schemeClr val="lt1"/>
                </a:solidFill>
                <a:latin typeface="Tw Cen MT" panose="020B0602020104020603" pitchFamily="34" charset="77"/>
                <a:ea typeface="Twentieth Century"/>
                <a:cs typeface="Twentieth Century"/>
                <a:sym typeface="Twentieth Century"/>
              </a:rPr>
              <a:t> L. Ectopic Pregnancy: Diagnosis and Management. Am Fam Physician. 2020 May 15;101(10):599-606.</a:t>
            </a:r>
            <a:endParaRPr dirty="0">
              <a:latin typeface="Tw Cen MT" panose="020B0602020104020603" pitchFamily="34" charset="77"/>
            </a:endParaRPr>
          </a:p>
          <a:p>
            <a:pPr marL="0" marR="0" lvl="0" indent="0" algn="l" rtl="0">
              <a:lnSpc>
                <a:spcPct val="100000"/>
              </a:lnSpc>
              <a:spcBef>
                <a:spcPts val="0"/>
              </a:spcBef>
              <a:spcAft>
                <a:spcPts val="0"/>
              </a:spcAft>
              <a:buNone/>
            </a:pPr>
            <a:endParaRPr sz="3000" u="none" strike="noStrike" cap="none" dirty="0">
              <a:solidFill>
                <a:schemeClr val="l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None/>
            </a:pPr>
            <a:r>
              <a:rPr lang="en-US" sz="3000" u="none" strike="noStrike" cap="none" dirty="0">
                <a:solidFill>
                  <a:schemeClr val="lt1"/>
                </a:solidFill>
                <a:latin typeface="Tw Cen MT" panose="020B0602020104020603" pitchFamily="34" charset="77"/>
                <a:ea typeface="Twentieth Century"/>
                <a:cs typeface="Twentieth Century"/>
                <a:sym typeface="Twentieth Century"/>
              </a:rPr>
              <a:t>National Academies of Sciences, Engineering, and Medicine. 2018. The Safety and Quality of Abortion Care in the United States. Washington, DC: The National Academies Press. https://</a:t>
            </a:r>
            <a:r>
              <a:rPr lang="en-US" sz="3000" u="none" strike="noStrike" cap="none" dirty="0" err="1">
                <a:solidFill>
                  <a:schemeClr val="lt1"/>
                </a:solidFill>
                <a:latin typeface="Tw Cen MT" panose="020B0602020104020603" pitchFamily="34" charset="77"/>
                <a:ea typeface="Twentieth Century"/>
                <a:cs typeface="Twentieth Century"/>
                <a:sym typeface="Twentieth Century"/>
              </a:rPr>
              <a:t>doi.org</a:t>
            </a:r>
            <a:r>
              <a:rPr lang="en-US" sz="3000" u="none" strike="noStrike" cap="none" dirty="0">
                <a:solidFill>
                  <a:schemeClr val="lt1"/>
                </a:solidFill>
                <a:latin typeface="Tw Cen MT" panose="020B0602020104020603" pitchFamily="34" charset="77"/>
                <a:ea typeface="Twentieth Century"/>
                <a:cs typeface="Twentieth Century"/>
                <a:sym typeface="Twentieth Century"/>
              </a:rPr>
              <a:t>/10.17226/24950.</a:t>
            </a:r>
            <a:endParaRPr dirty="0">
              <a:latin typeface="Tw Cen MT" panose="020B0602020104020603" pitchFamily="34" charset="77"/>
            </a:endParaRPr>
          </a:p>
          <a:p>
            <a:pPr marL="0" marR="0" lvl="0" indent="0" algn="l" rtl="0">
              <a:lnSpc>
                <a:spcPct val="100000"/>
              </a:lnSpc>
              <a:spcBef>
                <a:spcPts val="0"/>
              </a:spcBef>
              <a:spcAft>
                <a:spcPts val="0"/>
              </a:spcAft>
              <a:buNone/>
            </a:pPr>
            <a:endParaRPr sz="3000" u="none" strike="noStrike" cap="none" dirty="0">
              <a:solidFill>
                <a:schemeClr val="l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None/>
            </a:pPr>
            <a:r>
              <a:rPr lang="en-US" sz="3000" u="none" strike="noStrike" cap="none" dirty="0">
                <a:solidFill>
                  <a:schemeClr val="lt1"/>
                </a:solidFill>
                <a:latin typeface="Tw Cen MT" panose="020B0602020104020603" pitchFamily="34" charset="77"/>
                <a:ea typeface="Twentieth Century"/>
                <a:cs typeface="Twentieth Century"/>
                <a:sym typeface="Twentieth Century"/>
              </a:rPr>
              <a:t>Raymond EG, Grossman D, Mark A, et al. Commentary: No-test medication abortion: A sample protocol for increasing access during a pandemic and beyond. Contraception. 2020;101(6):361-366. </a:t>
            </a:r>
            <a:r>
              <a:rPr lang="en-US" sz="3000" u="none" strike="noStrike" cap="none" dirty="0" err="1">
                <a:solidFill>
                  <a:schemeClr val="lt1"/>
                </a:solidFill>
                <a:latin typeface="Tw Cen MT" panose="020B0602020104020603" pitchFamily="34" charset="77"/>
                <a:ea typeface="Twentieth Century"/>
                <a:cs typeface="Twentieth Century"/>
                <a:sym typeface="Twentieth Century"/>
              </a:rPr>
              <a:t>doi</a:t>
            </a:r>
            <a:r>
              <a:rPr lang="en-US" sz="3000" u="none" strike="noStrike" cap="none" dirty="0">
                <a:solidFill>
                  <a:schemeClr val="lt1"/>
                </a:solidFill>
                <a:latin typeface="Tw Cen MT" panose="020B0602020104020603" pitchFamily="34" charset="77"/>
                <a:ea typeface="Twentieth Century"/>
                <a:cs typeface="Twentieth Century"/>
                <a:sym typeface="Twentieth Century"/>
              </a:rPr>
              <a:t>: 10.1016/j.contraception.2020.04.005. </a:t>
            </a:r>
            <a:endParaRPr dirty="0">
              <a:latin typeface="Tw Cen MT" panose="020B0602020104020603" pitchFamily="34" charset="77"/>
            </a:endParaRPr>
          </a:p>
          <a:p>
            <a:pPr marL="0" marR="0" lvl="0" indent="0" algn="l" rtl="0">
              <a:lnSpc>
                <a:spcPct val="100000"/>
              </a:lnSpc>
              <a:spcBef>
                <a:spcPts val="0"/>
              </a:spcBef>
              <a:spcAft>
                <a:spcPts val="0"/>
              </a:spcAft>
              <a:buNone/>
            </a:pPr>
            <a:endParaRPr sz="3000" u="none" strike="noStrike" cap="none" dirty="0">
              <a:solidFill>
                <a:schemeClr val="l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None/>
            </a:pPr>
            <a:r>
              <a:rPr lang="en-US" sz="3000" u="none" strike="noStrike" cap="none" dirty="0">
                <a:solidFill>
                  <a:schemeClr val="lt1"/>
                </a:solidFill>
                <a:latin typeface="Tw Cen MT" panose="020B0602020104020603" pitchFamily="34" charset="77"/>
                <a:ea typeface="Twentieth Century"/>
                <a:cs typeface="Twentieth Century"/>
                <a:sym typeface="Twentieth Century"/>
              </a:rPr>
              <a:t>Schonberg D, Wang LF, Bennett AH, Gold M, Jackson E. The accuracy of using last menstrual period to determine gestational age for first trimester medication abortion: a systematic review. Contraception. 2014 Nov;90(5):480-7. </a:t>
            </a:r>
            <a:r>
              <a:rPr lang="en-US" sz="3000" u="none" strike="noStrike" cap="none" dirty="0" err="1">
                <a:solidFill>
                  <a:schemeClr val="lt1"/>
                </a:solidFill>
                <a:latin typeface="Tw Cen MT" panose="020B0602020104020603" pitchFamily="34" charset="77"/>
                <a:ea typeface="Twentieth Century"/>
                <a:cs typeface="Twentieth Century"/>
                <a:sym typeface="Twentieth Century"/>
              </a:rPr>
              <a:t>doi</a:t>
            </a:r>
            <a:r>
              <a:rPr lang="en-US" sz="3000" u="none" strike="noStrike" cap="none" dirty="0">
                <a:solidFill>
                  <a:schemeClr val="lt1"/>
                </a:solidFill>
                <a:latin typeface="Tw Cen MT" panose="020B0602020104020603" pitchFamily="34" charset="77"/>
                <a:ea typeface="Twentieth Century"/>
                <a:cs typeface="Twentieth Century"/>
                <a:sym typeface="Twentieth Century"/>
              </a:rPr>
              <a:t>: 10.1016/j.contraception.2014.07.004. </a:t>
            </a:r>
            <a:endParaRPr dirty="0">
              <a:latin typeface="Tw Cen MT" panose="020B0602020104020603" pitchFamily="34" charset="77"/>
            </a:endParaRPr>
          </a:p>
          <a:p>
            <a:pPr marL="0" marR="0" lvl="0" indent="0" algn="l" rtl="0">
              <a:lnSpc>
                <a:spcPct val="100000"/>
              </a:lnSpc>
              <a:spcBef>
                <a:spcPts val="0"/>
              </a:spcBef>
              <a:spcAft>
                <a:spcPts val="0"/>
              </a:spcAft>
              <a:buNone/>
            </a:pPr>
            <a:endParaRPr sz="3000" u="none" strike="noStrike" cap="none" dirty="0">
              <a:solidFill>
                <a:schemeClr val="l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None/>
            </a:pPr>
            <a:r>
              <a:rPr lang="en-US" sz="3000" u="none" strike="noStrike" cap="none" dirty="0">
                <a:solidFill>
                  <a:schemeClr val="lt1"/>
                </a:solidFill>
                <a:latin typeface="Tw Cen MT" panose="020B0602020104020603" pitchFamily="34" charset="77"/>
                <a:ea typeface="Twentieth Century"/>
                <a:cs typeface="Twentieth Century"/>
                <a:sym typeface="Twentieth Century"/>
              </a:rPr>
              <a:t>US CDC Medical Eligibility for Contraceptive Use, 2016.</a:t>
            </a:r>
            <a:endParaRPr dirty="0">
              <a:latin typeface="Tw Cen MT" panose="020B0602020104020603" pitchFamily="34" charset="77"/>
            </a:endParaRPr>
          </a:p>
          <a:p>
            <a:pPr marL="0" marR="0" lvl="0" indent="0" algn="l" rtl="0">
              <a:lnSpc>
                <a:spcPct val="100000"/>
              </a:lnSpc>
              <a:spcBef>
                <a:spcPts val="0"/>
              </a:spcBef>
              <a:spcAft>
                <a:spcPts val="0"/>
              </a:spcAft>
              <a:buNone/>
            </a:pPr>
            <a:endParaRPr sz="3000" u="none" strike="noStrike" cap="none" dirty="0">
              <a:solidFill>
                <a:schemeClr val="l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None/>
            </a:pPr>
            <a:r>
              <a:rPr lang="en-US" sz="3000" u="none" strike="noStrike" cap="none" dirty="0">
                <a:solidFill>
                  <a:schemeClr val="lt1"/>
                </a:solidFill>
                <a:latin typeface="Tw Cen MT" panose="020B0602020104020603" pitchFamily="34" charset="77"/>
                <a:ea typeface="Twentieth Century"/>
                <a:cs typeface="Twentieth Century"/>
                <a:sym typeface="Twentieth Century"/>
              </a:rPr>
              <a:t>Wu JP, Pickle S. Extended use of the intrauterine device: a literature review and recommendations for clinical practice. Contraception. 2014;89(6):495-503. </a:t>
            </a:r>
            <a:r>
              <a:rPr lang="en-US" sz="3000" u="none" strike="noStrike" cap="none" dirty="0" err="1">
                <a:solidFill>
                  <a:schemeClr val="lt1"/>
                </a:solidFill>
                <a:latin typeface="Tw Cen MT" panose="020B0602020104020603" pitchFamily="34" charset="77"/>
                <a:ea typeface="Twentieth Century"/>
                <a:cs typeface="Twentieth Century"/>
                <a:sym typeface="Twentieth Century"/>
              </a:rPr>
              <a:t>doi</a:t>
            </a:r>
            <a:r>
              <a:rPr lang="en-US" sz="3000" u="none" strike="noStrike" cap="none" dirty="0">
                <a:solidFill>
                  <a:schemeClr val="lt1"/>
                </a:solidFill>
                <a:latin typeface="Tw Cen MT" panose="020B0602020104020603" pitchFamily="34" charset="77"/>
                <a:ea typeface="Twentieth Century"/>
                <a:cs typeface="Twentieth Century"/>
                <a:sym typeface="Twentieth Century"/>
              </a:rPr>
              <a:t>: 10.1016/j.contraception.2014.02.011.</a:t>
            </a:r>
            <a:endParaRPr dirty="0">
              <a:latin typeface="Tw Cen MT" panose="020B0602020104020603" pitchFamily="34" charset="77"/>
            </a:endParaRPr>
          </a:p>
        </p:txBody>
      </p:sp>
      <p:sp>
        <p:nvSpPr>
          <p:cNvPr id="373" name="Google Shape;373;p44"/>
          <p:cNvSpPr txBox="1"/>
          <p:nvPr/>
        </p:nvSpPr>
        <p:spPr>
          <a:xfrm>
            <a:off x="4356483" y="174619"/>
            <a:ext cx="14899012"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REFERENCES</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5"/>
          <p:cNvSpPr/>
          <p:nvPr/>
        </p:nvSpPr>
        <p:spPr>
          <a:xfrm>
            <a:off x="0" y="0"/>
            <a:ext cx="24384001" cy="13801005"/>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379" name="Google Shape;379;p45"/>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39</a:t>
            </a:fld>
            <a:endParaRPr dirty="0"/>
          </a:p>
        </p:txBody>
      </p:sp>
      <p:sp>
        <p:nvSpPr>
          <p:cNvPr id="380" name="Google Shape;380;p45"/>
          <p:cNvSpPr/>
          <p:nvPr/>
        </p:nvSpPr>
        <p:spPr>
          <a:xfrm>
            <a:off x="0" y="9753600"/>
            <a:ext cx="24384001" cy="39624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381" name="Google Shape;381;p45"/>
          <p:cNvPicPr preferRelativeResize="0"/>
          <p:nvPr/>
        </p:nvPicPr>
        <p:blipFill rotWithShape="1">
          <a:blip r:embed="rId3">
            <a:alphaModFix amt="13000"/>
          </a:blip>
          <a:srcRect b="50000"/>
          <a:stretch/>
        </p:blipFill>
        <p:spPr>
          <a:xfrm>
            <a:off x="-1901952" y="-4059936"/>
            <a:ext cx="28309822" cy="14154912"/>
          </a:xfrm>
          <a:prstGeom prst="rect">
            <a:avLst/>
          </a:prstGeom>
          <a:noFill/>
          <a:ln>
            <a:noFill/>
          </a:ln>
        </p:spPr>
      </p:pic>
      <p:sp>
        <p:nvSpPr>
          <p:cNvPr id="382" name="Google Shape;382;p45"/>
          <p:cNvSpPr txBox="1">
            <a:spLocks noGrp="1"/>
          </p:cNvSpPr>
          <p:nvPr>
            <p:ph type="title"/>
          </p:nvPr>
        </p:nvSpPr>
        <p:spPr>
          <a:xfrm>
            <a:off x="2476500" y="4876800"/>
            <a:ext cx="19431001" cy="39624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lt1"/>
              </a:buClr>
              <a:buSzPts val="19200"/>
              <a:buFont typeface="Twentieth Century"/>
              <a:buNone/>
            </a:pPr>
            <a:r>
              <a:rPr lang="en-US" dirty="0">
                <a:solidFill>
                  <a:schemeClr val="lt1"/>
                </a:solidFill>
              </a:rPr>
              <a:t>THANK YOU.</a:t>
            </a:r>
            <a:endParaRPr dirty="0">
              <a:solidFill>
                <a:schemeClr val="lt1"/>
              </a:solidFill>
            </a:endParaRPr>
          </a:p>
        </p:txBody>
      </p:sp>
      <p:pic>
        <p:nvPicPr>
          <p:cNvPr id="383" name="Google Shape;383;p45"/>
          <p:cNvPicPr preferRelativeResize="0"/>
          <p:nvPr/>
        </p:nvPicPr>
        <p:blipFill rotWithShape="1">
          <a:blip r:embed="rId4">
            <a:alphaModFix/>
          </a:blip>
          <a:srcRect/>
          <a:stretch/>
        </p:blipFill>
        <p:spPr>
          <a:xfrm>
            <a:off x="8521309" y="9838605"/>
            <a:ext cx="7341382" cy="35759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024128" y="298704"/>
            <a:ext cx="18725389" cy="277368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rgbClr val="FFFFFF"/>
              </a:buClr>
              <a:buSzPct val="213333"/>
              <a:buFont typeface="Twentieth Century"/>
              <a:buNone/>
            </a:pPr>
            <a:r>
              <a:rPr lang="en-US" sz="10000" dirty="0"/>
              <a:t>BEST PRACTICES FOR PATIENT-CENTERED TELEHEALTH CARE</a:t>
            </a:r>
            <a:endParaRPr dirty="0"/>
          </a:p>
        </p:txBody>
      </p:sp>
      <p:sp>
        <p:nvSpPr>
          <p:cNvPr id="63" name="Google Shape;63;p10"/>
          <p:cNvSpPr/>
          <p:nvPr/>
        </p:nvSpPr>
        <p:spPr>
          <a:xfrm>
            <a:off x="1154230" y="3034913"/>
            <a:ext cx="21991500" cy="8849100"/>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64" name="Google Shape;64;p10"/>
          <p:cNvSpPr/>
          <p:nvPr/>
        </p:nvSpPr>
        <p:spPr>
          <a:xfrm>
            <a:off x="1154236" y="3034918"/>
            <a:ext cx="1708800" cy="171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65" name="Google Shape;65;p10"/>
          <p:cNvSpPr txBox="1"/>
          <p:nvPr/>
        </p:nvSpPr>
        <p:spPr>
          <a:xfrm>
            <a:off x="1457097" y="5289460"/>
            <a:ext cx="21469800" cy="52026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Encourage patient comfort with telehealth </a:t>
            </a:r>
            <a:r>
              <a:rPr lang="en-US" sz="5200" dirty="0">
                <a:solidFill>
                  <a:schemeClr val="lt1"/>
                </a:solidFill>
                <a:latin typeface="Tw Cen MT" panose="020B0602020104020603" pitchFamily="34" charset="77"/>
                <a:ea typeface="Twentieth Century"/>
                <a:cs typeface="Twentieth Century"/>
                <a:sym typeface="Twentieth Century"/>
              </a:rPr>
              <a:t>→ trauma-informed care lens</a:t>
            </a:r>
            <a:endParaRPr sz="52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Patient education considerations</a:t>
            </a:r>
            <a:endParaRPr sz="5400" u="none" strike="noStrike" cap="none" dirty="0">
              <a:solidFill>
                <a:srgbClr val="000000"/>
              </a:solidFill>
              <a:latin typeface="Tw Cen MT" panose="020B0602020104020603" pitchFamily="34" charset="77"/>
              <a:sym typeface="Arial"/>
            </a:endParaRPr>
          </a:p>
          <a:p>
            <a:pPr marL="0" marR="0" lvl="0" indent="0" algn="l" rtl="0">
              <a:lnSpc>
                <a:spcPct val="100000"/>
              </a:lnSpc>
              <a:spcBef>
                <a:spcPts val="0"/>
              </a:spcBef>
              <a:spcAft>
                <a:spcPts val="0"/>
              </a:spcAft>
              <a:buNone/>
            </a:pPr>
            <a:endParaRPr sz="1400" u="none" strike="noStrike" cap="none" dirty="0">
              <a:solidFill>
                <a:srgbClr val="000000"/>
              </a:solidFill>
              <a:latin typeface="Tw Cen MT" panose="020B0602020104020603" pitchFamily="34" charset="77"/>
              <a:sym typeface="Arial"/>
            </a:endParaRPr>
          </a:p>
          <a:p>
            <a:pPr marL="571500" marR="0" lvl="0" indent="-571500" algn="l" rtl="0">
              <a:lnSpc>
                <a:spcPct val="100000"/>
              </a:lnSpc>
              <a:spcBef>
                <a:spcPts val="0"/>
              </a:spcBef>
              <a:spcAft>
                <a:spcPts val="0"/>
              </a:spcAft>
              <a:buClr>
                <a:schemeClr val="lt1"/>
              </a:buClr>
              <a:buSzPts val="5200"/>
              <a:buFont typeface="Arial"/>
              <a:buChar char="•"/>
            </a:pPr>
            <a:r>
              <a:rPr lang="en-US" sz="5200" u="none" strike="noStrike" cap="none" dirty="0">
                <a:solidFill>
                  <a:schemeClr val="lt1"/>
                </a:solidFill>
                <a:latin typeface="Tw Cen MT" panose="020B0602020104020603" pitchFamily="34" charset="77"/>
                <a:ea typeface="Twentieth Century"/>
                <a:cs typeface="Twentieth Century"/>
                <a:sym typeface="Twentieth Century"/>
              </a:rPr>
              <a:t>Phone vs. video considerations</a:t>
            </a:r>
            <a:endParaRPr sz="52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5200"/>
              <a:buFont typeface="Arial"/>
              <a:buChar char="•"/>
            </a:pPr>
            <a:r>
              <a:rPr lang="en-US" sz="5200" dirty="0">
                <a:solidFill>
                  <a:schemeClr val="lt1"/>
                </a:solidFill>
                <a:latin typeface="Tw Cen MT" panose="020B0602020104020603" pitchFamily="34" charset="77"/>
                <a:ea typeface="Twentieth Century"/>
                <a:cs typeface="Twentieth Century"/>
                <a:sym typeface="Twentieth Century"/>
              </a:rPr>
              <a:t>Assure/screen for privacy and confidentiality</a:t>
            </a:r>
            <a:endParaRPr sz="52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5200"/>
              <a:buFont typeface="Twentieth Century"/>
              <a:buChar char="•"/>
            </a:pPr>
            <a:r>
              <a:rPr lang="en-US" sz="5200" dirty="0">
                <a:solidFill>
                  <a:schemeClr val="lt1"/>
                </a:solidFill>
                <a:latin typeface="Tw Cen MT" panose="020B0602020104020603" pitchFamily="34" charset="77"/>
                <a:ea typeface="Twentieth Century"/>
                <a:cs typeface="Twentieth Century"/>
                <a:sym typeface="Twentieth Century"/>
              </a:rPr>
              <a:t>Screening for safety, intimate partner violence</a:t>
            </a:r>
            <a:endParaRPr sz="5200" dirty="0">
              <a:solidFill>
                <a:schemeClr val="l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None/>
            </a:pPr>
            <a:endParaRPr sz="5200" u="none" strike="noStrike" cap="none"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2476500" y="1143000"/>
            <a:ext cx="19431001" cy="16764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rgbClr val="FFFFFF"/>
              </a:buClr>
              <a:buSzPts val="8000"/>
              <a:buFont typeface="Twentieth Century"/>
              <a:buNone/>
            </a:pPr>
            <a:r>
              <a:rPr lang="en-US" dirty="0"/>
              <a:t>ENCOURAGE PATIENT COMFORT</a:t>
            </a:r>
            <a:endParaRPr dirty="0"/>
          </a:p>
        </p:txBody>
      </p:sp>
      <p:sp>
        <p:nvSpPr>
          <p:cNvPr id="71" name="Google Shape;71;p11"/>
          <p:cNvSpPr/>
          <p:nvPr/>
        </p:nvSpPr>
        <p:spPr>
          <a:xfrm>
            <a:off x="1154230" y="3034913"/>
            <a:ext cx="21991500" cy="8849100"/>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72" name="Google Shape;72;p11"/>
          <p:cNvSpPr/>
          <p:nvPr/>
        </p:nvSpPr>
        <p:spPr>
          <a:xfrm>
            <a:off x="1154236" y="3034918"/>
            <a:ext cx="1708800" cy="171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73" name="Google Shape;73;p11"/>
          <p:cNvSpPr txBox="1"/>
          <p:nvPr/>
        </p:nvSpPr>
        <p:spPr>
          <a:xfrm>
            <a:off x="1457097" y="5289460"/>
            <a:ext cx="21469800" cy="57876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lt1"/>
              </a:buClr>
              <a:buSzPts val="5200"/>
              <a:buFont typeface="Twentieth Century"/>
              <a:buChar char="•"/>
            </a:pPr>
            <a:r>
              <a:rPr lang="en-US" sz="5200" dirty="0">
                <a:solidFill>
                  <a:schemeClr val="lt1"/>
                </a:solidFill>
                <a:latin typeface="Tw Cen MT" panose="020B0602020104020603" pitchFamily="34" charset="77"/>
                <a:ea typeface="Twentieth Century"/>
                <a:cs typeface="Twentieth Century"/>
                <a:sym typeface="Twentieth Century"/>
              </a:rPr>
              <a:t>Ask patients if they have used telehealth before</a:t>
            </a:r>
            <a:endParaRPr sz="52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5200"/>
              <a:buFont typeface="Twentieth Century"/>
              <a:buChar char="•"/>
            </a:pPr>
            <a:r>
              <a:rPr lang="en-US" sz="5200" dirty="0">
                <a:solidFill>
                  <a:schemeClr val="lt1"/>
                </a:solidFill>
                <a:latin typeface="Tw Cen MT" panose="020B0602020104020603" pitchFamily="34" charset="77"/>
                <a:ea typeface="Twentieth Century"/>
                <a:cs typeface="Twentieth Century"/>
                <a:sym typeface="Twentieth Century"/>
              </a:rPr>
              <a:t>Explain telehealth and the process</a:t>
            </a:r>
            <a:endParaRPr sz="52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5200"/>
              <a:buFont typeface="Twentieth Century"/>
              <a:buChar char="•"/>
            </a:pPr>
            <a:r>
              <a:rPr lang="en-US" sz="5200" dirty="0">
                <a:solidFill>
                  <a:schemeClr val="lt1"/>
                </a:solidFill>
                <a:latin typeface="Tw Cen MT" panose="020B0602020104020603" pitchFamily="34" charset="77"/>
                <a:ea typeface="Twentieth Century"/>
                <a:cs typeface="Twentieth Century"/>
                <a:sym typeface="Twentieth Century"/>
              </a:rPr>
              <a:t>Always offer in-clinic care if a patient wants or needs it</a:t>
            </a:r>
            <a:endParaRPr sz="52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5200"/>
              <a:buFont typeface="Twentieth Century"/>
              <a:buChar char="•"/>
            </a:pPr>
            <a:r>
              <a:rPr lang="en-US" sz="5200" dirty="0">
                <a:solidFill>
                  <a:schemeClr val="lt1"/>
                </a:solidFill>
                <a:latin typeface="Tw Cen MT" panose="020B0602020104020603" pitchFamily="34" charset="77"/>
                <a:ea typeface="Twentieth Century"/>
                <a:cs typeface="Twentieth Century"/>
                <a:sym typeface="Twentieth Century"/>
              </a:rPr>
              <a:t>Acknowledge when something is different or potentially awkward</a:t>
            </a:r>
            <a:endParaRPr sz="52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5200"/>
              <a:buFont typeface="Twentieth Century"/>
              <a:buChar char="•"/>
            </a:pPr>
            <a:r>
              <a:rPr lang="en-US" sz="5200" dirty="0">
                <a:solidFill>
                  <a:schemeClr val="lt1"/>
                </a:solidFill>
                <a:latin typeface="Tw Cen MT" panose="020B0602020104020603" pitchFamily="34" charset="77"/>
                <a:ea typeface="Twentieth Century"/>
                <a:cs typeface="Twentieth Century"/>
                <a:sym typeface="Twentieth Century"/>
              </a:rPr>
              <a:t>Build trust, rapport with patient as you do in-person</a:t>
            </a:r>
            <a:endParaRPr sz="5200" dirty="0">
              <a:solidFill>
                <a:schemeClr val="lt1"/>
              </a:solidFill>
              <a:latin typeface="Tw Cen MT" panose="020B0602020104020603" pitchFamily="34" charset="77"/>
              <a:ea typeface="Twentieth Century"/>
              <a:cs typeface="Twentieth Century"/>
              <a:sym typeface="Twentieth Century"/>
            </a:endParaRPr>
          </a:p>
          <a:p>
            <a:pPr marL="571500" marR="0" lvl="0" indent="-571500" algn="l" rtl="0">
              <a:lnSpc>
                <a:spcPct val="100000"/>
              </a:lnSpc>
              <a:spcBef>
                <a:spcPts val="0"/>
              </a:spcBef>
              <a:spcAft>
                <a:spcPts val="0"/>
              </a:spcAft>
              <a:buClr>
                <a:schemeClr val="lt1"/>
              </a:buClr>
              <a:buSzPts val="5200"/>
              <a:buFont typeface="Twentieth Century"/>
              <a:buChar char="•"/>
            </a:pPr>
            <a:r>
              <a:rPr lang="en-US" sz="5200" dirty="0">
                <a:solidFill>
                  <a:schemeClr val="lt1"/>
                </a:solidFill>
                <a:latin typeface="Tw Cen MT" panose="020B0602020104020603" pitchFamily="34" charset="77"/>
                <a:ea typeface="Twentieth Century"/>
                <a:cs typeface="Twentieth Century"/>
                <a:sym typeface="Twentieth Century"/>
              </a:rPr>
              <a:t>Allow support people, choice of place, pets!</a:t>
            </a:r>
            <a:endParaRPr sz="5200" dirty="0">
              <a:solidFill>
                <a:schemeClr val="l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None/>
            </a:pPr>
            <a:endParaRPr sz="5200" u="none" strike="noStrike" cap="none"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2"/>
          <p:cNvSpPr/>
          <p:nvPr/>
        </p:nvSpPr>
        <p:spPr>
          <a:xfrm>
            <a:off x="3235173" y="2645421"/>
            <a:ext cx="17913654" cy="9947308"/>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79" name="Google Shape;79;p12"/>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6</a:t>
            </a:fld>
            <a:endParaRPr dirty="0"/>
          </a:p>
        </p:txBody>
      </p:sp>
      <p:sp>
        <p:nvSpPr>
          <p:cNvPr id="80" name="Google Shape;80;p12"/>
          <p:cNvSpPr txBox="1"/>
          <p:nvPr/>
        </p:nvSpPr>
        <p:spPr>
          <a:xfrm>
            <a:off x="4642338" y="856597"/>
            <a:ext cx="15530424" cy="2407381"/>
          </a:xfrm>
          <a:prstGeom prst="rect">
            <a:avLst/>
          </a:prstGeom>
          <a:noFill/>
          <a:ln>
            <a:noFill/>
          </a:ln>
        </p:spPr>
        <p:txBody>
          <a:bodyPr spcFirstLastPara="1" wrap="square" lIns="91425" tIns="91425" rIns="91425" bIns="91425" anchor="t" anchorCtr="0">
            <a:normAutofit fontScale="85000" lnSpcReduction="10000"/>
          </a:bodyPr>
          <a:lstStyle/>
          <a:p>
            <a:pPr marL="0" marR="0" lvl="0" indent="0" algn="ctr" rtl="0">
              <a:lnSpc>
                <a:spcPct val="128205"/>
              </a:lnSpc>
              <a:spcBef>
                <a:spcPts val="0"/>
              </a:spcBef>
              <a:spcAft>
                <a:spcPts val="0"/>
              </a:spcAft>
              <a:buClr>
                <a:srgbClr val="FFFFFF"/>
              </a:buClr>
              <a:buSzPct val="117647"/>
              <a:buFont typeface="Twentieth Century"/>
              <a:buNone/>
            </a:pPr>
            <a:r>
              <a:rPr lang="en-US" sz="9750" u="none" strike="noStrike" cap="none" dirty="0">
                <a:solidFill>
                  <a:srgbClr val="FFFFFF"/>
                </a:solidFill>
                <a:latin typeface="Tw Cen MT" panose="020B0602020104020603" pitchFamily="34" charset="77"/>
                <a:ea typeface="Twentieth Century"/>
                <a:cs typeface="Twentieth Century"/>
                <a:sym typeface="Twentieth Century"/>
              </a:rPr>
              <a:t>4 Rs OF TRAUMA-INFORMED CARE</a:t>
            </a:r>
            <a:endParaRPr sz="975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81" name="Google Shape;81;p12"/>
          <p:cNvSpPr txBox="1"/>
          <p:nvPr/>
        </p:nvSpPr>
        <p:spPr>
          <a:xfrm>
            <a:off x="3517561" y="2959353"/>
            <a:ext cx="17348878" cy="9319444"/>
          </a:xfrm>
          <a:prstGeom prst="rect">
            <a:avLst/>
          </a:prstGeom>
          <a:noFill/>
          <a:ln>
            <a:noFill/>
          </a:ln>
        </p:spPr>
        <p:txBody>
          <a:bodyPr spcFirstLastPara="1" wrap="square" lIns="91425" tIns="91425" rIns="91425" bIns="91425" anchor="ctr" anchorCtr="0">
            <a:spAutoFit/>
          </a:bodyPr>
          <a:lstStyle/>
          <a:p>
            <a:pPr marL="1156716" marR="0" lvl="0" indent="-1028700" algn="l" rtl="0">
              <a:lnSpc>
                <a:spcPct val="100000"/>
              </a:lnSpc>
              <a:spcBef>
                <a:spcPts val="0"/>
              </a:spcBef>
              <a:spcAft>
                <a:spcPts val="0"/>
              </a:spcAft>
              <a:buClr>
                <a:schemeClr val="lt1"/>
              </a:buClr>
              <a:buSzPts val="5400"/>
              <a:buFont typeface="Arial"/>
              <a:buAutoNum type="arabicPeriod"/>
            </a:pPr>
            <a:r>
              <a:rPr lang="en-US" sz="5400" u="none" strike="noStrike" cap="none" dirty="0">
                <a:solidFill>
                  <a:schemeClr val="lt1"/>
                </a:solidFill>
                <a:latin typeface="Tw Cen MT" panose="020B0602020104020603" pitchFamily="34" charset="77"/>
                <a:sym typeface="Arial"/>
              </a:rPr>
              <a:t>Realizing the widespread impact of trauma </a:t>
            </a:r>
            <a:endParaRPr dirty="0">
              <a:latin typeface="Tw Cen MT" panose="020B0602020104020603" pitchFamily="34" charset="77"/>
            </a:endParaRPr>
          </a:p>
          <a:p>
            <a:pPr marL="1156716" marR="0" lvl="0" indent="-1028700" algn="l" rtl="0">
              <a:lnSpc>
                <a:spcPct val="100000"/>
              </a:lnSpc>
              <a:spcBef>
                <a:spcPts val="0"/>
              </a:spcBef>
              <a:spcAft>
                <a:spcPts val="0"/>
              </a:spcAft>
              <a:buClr>
                <a:schemeClr val="lt1"/>
              </a:buClr>
              <a:buSzPts val="5400"/>
              <a:buFont typeface="Arial"/>
              <a:buAutoNum type="arabicPeriod"/>
            </a:pPr>
            <a:r>
              <a:rPr lang="en-US" sz="5400" u="none" strike="noStrike" cap="none" dirty="0">
                <a:solidFill>
                  <a:schemeClr val="lt1"/>
                </a:solidFill>
                <a:latin typeface="Tw Cen MT" panose="020B0602020104020603" pitchFamily="34" charset="77"/>
                <a:sym typeface="Arial"/>
              </a:rPr>
              <a:t>Recognizing signs and symptoms of trauma in people, including patients, their families, staff and clinical team members </a:t>
            </a:r>
            <a:endParaRPr dirty="0">
              <a:latin typeface="Tw Cen MT" panose="020B0602020104020603" pitchFamily="34" charset="77"/>
            </a:endParaRPr>
          </a:p>
          <a:p>
            <a:pPr marL="1156716" marR="0" lvl="0" indent="-1028700" algn="l" rtl="0">
              <a:lnSpc>
                <a:spcPct val="100000"/>
              </a:lnSpc>
              <a:spcBef>
                <a:spcPts val="0"/>
              </a:spcBef>
              <a:spcAft>
                <a:spcPts val="0"/>
              </a:spcAft>
              <a:buClr>
                <a:schemeClr val="lt1"/>
              </a:buClr>
              <a:buSzPts val="5400"/>
              <a:buFont typeface="Arial"/>
              <a:buAutoNum type="arabicPeriod"/>
            </a:pPr>
            <a:r>
              <a:rPr lang="en-US" sz="5400" u="none" strike="noStrike" cap="none" dirty="0">
                <a:solidFill>
                  <a:schemeClr val="lt1"/>
                </a:solidFill>
                <a:latin typeface="Tw Cen MT" panose="020B0602020104020603" pitchFamily="34" charset="77"/>
                <a:sym typeface="Arial"/>
              </a:rPr>
              <a:t>Responding by fully integrating knowledge about trauma into policies, procedures, and practices, and </a:t>
            </a:r>
            <a:endParaRPr dirty="0">
              <a:latin typeface="Tw Cen MT" panose="020B0602020104020603" pitchFamily="34" charset="77"/>
            </a:endParaRPr>
          </a:p>
          <a:p>
            <a:pPr marL="1156716" marR="0" lvl="0" indent="-1028700" algn="l" rtl="0">
              <a:lnSpc>
                <a:spcPct val="100000"/>
              </a:lnSpc>
              <a:spcBef>
                <a:spcPts val="0"/>
              </a:spcBef>
              <a:spcAft>
                <a:spcPts val="0"/>
              </a:spcAft>
              <a:buClr>
                <a:schemeClr val="lt1"/>
              </a:buClr>
              <a:buSzPts val="5400"/>
              <a:buFont typeface="Arial"/>
              <a:buAutoNum type="arabicPeriod"/>
            </a:pPr>
            <a:r>
              <a:rPr lang="en-US" sz="5400" u="none" strike="noStrike" cap="none" dirty="0">
                <a:solidFill>
                  <a:schemeClr val="lt1"/>
                </a:solidFill>
                <a:latin typeface="Tw Cen MT" panose="020B0602020104020603" pitchFamily="34" charset="77"/>
                <a:sym typeface="Arial"/>
              </a:rPr>
              <a:t>Seeking to actively resist Re-traumatization</a:t>
            </a:r>
            <a:endParaRPr sz="5400" u="none" strike="noStrike" cap="none" baseline="30000" dirty="0">
              <a:solidFill>
                <a:schemeClr val="lt1"/>
              </a:solidFill>
              <a:latin typeface="Tw Cen MT" panose="020B0602020104020603" pitchFamily="34" charset="77"/>
              <a:sym typeface="Arial"/>
            </a:endParaRPr>
          </a:p>
          <a:p>
            <a:pPr marL="128016" marR="0" lvl="0" indent="0" algn="l" rtl="0">
              <a:lnSpc>
                <a:spcPct val="110000"/>
              </a:lnSpc>
              <a:spcBef>
                <a:spcPts val="0"/>
              </a:spcBef>
              <a:spcAft>
                <a:spcPts val="0"/>
              </a:spcAft>
              <a:buNone/>
            </a:pPr>
            <a:endParaRPr sz="4400" u="none" strike="noStrike" cap="none" baseline="30000" dirty="0">
              <a:solidFill>
                <a:schemeClr val="lt1"/>
              </a:solidFill>
              <a:latin typeface="Tw Cen MT" panose="020B0602020104020603" pitchFamily="34" charset="77"/>
              <a:sym typeface="Arial"/>
            </a:endParaRPr>
          </a:p>
          <a:p>
            <a:pPr marL="128016" marR="0" lvl="0" indent="0" algn="l" rtl="0">
              <a:lnSpc>
                <a:spcPct val="110000"/>
              </a:lnSpc>
              <a:spcBef>
                <a:spcPts val="0"/>
              </a:spcBef>
              <a:spcAft>
                <a:spcPts val="0"/>
              </a:spcAft>
              <a:buNone/>
            </a:pPr>
            <a:endParaRPr sz="4400" u="none" strike="noStrike" cap="none" baseline="30000" dirty="0">
              <a:solidFill>
                <a:schemeClr val="lt1"/>
              </a:solidFill>
              <a:latin typeface="Tw Cen MT" panose="020B0602020104020603" pitchFamily="34" charset="77"/>
              <a:sym typeface="Arial"/>
            </a:endParaRPr>
          </a:p>
          <a:p>
            <a:pPr marL="128016" marR="0" lvl="0" indent="0" algn="l" rtl="0">
              <a:lnSpc>
                <a:spcPct val="110000"/>
              </a:lnSpc>
              <a:spcBef>
                <a:spcPts val="0"/>
              </a:spcBef>
              <a:spcAft>
                <a:spcPts val="0"/>
              </a:spcAft>
              <a:buNone/>
            </a:pPr>
            <a:endParaRPr sz="4400" u="none" strike="noStrike" cap="none" baseline="30000" dirty="0">
              <a:solidFill>
                <a:schemeClr val="lt1"/>
              </a:solidFill>
              <a:latin typeface="Tw Cen MT" panose="020B0602020104020603" pitchFamily="34" charset="77"/>
              <a:sym typeface="Arial"/>
            </a:endParaRPr>
          </a:p>
          <a:p>
            <a:pPr marL="128016" marR="0" lvl="0" indent="0" algn="l" rtl="0">
              <a:lnSpc>
                <a:spcPct val="110000"/>
              </a:lnSpc>
              <a:spcBef>
                <a:spcPts val="0"/>
              </a:spcBef>
              <a:spcAft>
                <a:spcPts val="0"/>
              </a:spcAft>
              <a:buNone/>
            </a:pPr>
            <a:r>
              <a:rPr lang="en-US" sz="3600" u="none" strike="noStrike" cap="none" baseline="30000" dirty="0">
                <a:solidFill>
                  <a:schemeClr val="lt1"/>
                </a:solidFill>
                <a:latin typeface="Tw Cen MT" panose="020B0602020104020603" pitchFamily="34" charset="77"/>
                <a:sym typeface="Arial"/>
              </a:rPr>
              <a:t>Source: </a:t>
            </a:r>
            <a:endParaRPr dirty="0">
              <a:latin typeface="Tw Cen MT" panose="020B0602020104020603" pitchFamily="34" charset="77"/>
            </a:endParaRPr>
          </a:p>
          <a:p>
            <a:pPr marL="128016" marR="0" lvl="0" indent="0" algn="l" rtl="0">
              <a:lnSpc>
                <a:spcPct val="110000"/>
              </a:lnSpc>
              <a:spcBef>
                <a:spcPts val="0"/>
              </a:spcBef>
              <a:spcAft>
                <a:spcPts val="0"/>
              </a:spcAft>
              <a:buNone/>
            </a:pPr>
            <a:r>
              <a:rPr lang="en-US" sz="3600" u="none" strike="noStrike" cap="none" dirty="0">
                <a:solidFill>
                  <a:schemeClr val="lt1"/>
                </a:solidFill>
                <a:latin typeface="Tw Cen MT" panose="020B0602020104020603" pitchFamily="34" charset="77"/>
                <a:sym typeface="Arial"/>
              </a:rPr>
              <a:t>Trauma-Informed Approach and Trauma-Specific Interventions.  </a:t>
            </a:r>
            <a:r>
              <a:rPr lang="en-US" sz="3600" u="sng" strike="noStrike" cap="none" dirty="0">
                <a:solidFill>
                  <a:schemeClr val="lt1"/>
                </a:solidFill>
                <a:latin typeface="Tw Cen MT" panose="020B0602020104020603" pitchFamily="34" charset="77"/>
                <a:sym typeface="Arial"/>
                <a:hlinkClick r:id="rId3">
                  <a:extLst>
                    <a:ext uri="{A12FA001-AC4F-418D-AE19-62706E023703}">
                      <ahyp:hlinkClr xmlns:ahyp="http://schemas.microsoft.com/office/drawing/2018/hyperlinkcolor" val="tx"/>
                    </a:ext>
                  </a:extLst>
                </a:hlinkClick>
              </a:rPr>
              <a:t>http://www.samhsa.gov/nctic/trauma-interventions</a:t>
            </a:r>
            <a:endParaRPr sz="3600" u="none" strike="noStrike" cap="none" dirty="0">
              <a:solidFill>
                <a:schemeClr val="lt1"/>
              </a:solidFill>
              <a:latin typeface="Tw Cen MT" panose="020B0602020104020603" pitchFamily="34" charset="77"/>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1748225" y="1223900"/>
            <a:ext cx="8407200" cy="27411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90000"/>
              </a:lnSpc>
              <a:spcBef>
                <a:spcPts val="0"/>
              </a:spcBef>
              <a:spcAft>
                <a:spcPts val="0"/>
              </a:spcAft>
              <a:buClr>
                <a:srgbClr val="FFFFFF"/>
              </a:buClr>
              <a:buSzPct val="100000"/>
              <a:buFont typeface="Twentieth Century"/>
              <a:buNone/>
            </a:pPr>
            <a:r>
              <a:rPr lang="en-US" dirty="0"/>
              <a:t>PATIENT EDUCATION CONSIDERATIONS</a:t>
            </a:r>
            <a:endParaRPr dirty="0"/>
          </a:p>
        </p:txBody>
      </p:sp>
      <p:pic>
        <p:nvPicPr>
          <p:cNvPr id="87" name="Google Shape;87;p13"/>
          <p:cNvPicPr preferRelativeResize="0"/>
          <p:nvPr/>
        </p:nvPicPr>
        <p:blipFill>
          <a:blip r:embed="rId3">
            <a:alphaModFix/>
          </a:blip>
          <a:stretch>
            <a:fillRect/>
          </a:stretch>
        </p:blipFill>
        <p:spPr>
          <a:xfrm>
            <a:off x="12542650" y="1275350"/>
            <a:ext cx="10056426" cy="11165300"/>
          </a:xfrm>
          <a:prstGeom prst="rect">
            <a:avLst/>
          </a:prstGeom>
          <a:noFill/>
          <a:ln>
            <a:noFill/>
          </a:ln>
        </p:spPr>
      </p:pic>
      <p:sp>
        <p:nvSpPr>
          <p:cNvPr id="88" name="Google Shape;88;p13"/>
          <p:cNvSpPr txBox="1"/>
          <p:nvPr/>
        </p:nvSpPr>
        <p:spPr>
          <a:xfrm>
            <a:off x="765725" y="4567975"/>
            <a:ext cx="9389700" cy="5079600"/>
          </a:xfrm>
          <a:prstGeom prst="rect">
            <a:avLst/>
          </a:prstGeom>
          <a:noFill/>
          <a:ln>
            <a:noFill/>
          </a:ln>
        </p:spPr>
        <p:txBody>
          <a:bodyPr spcFirstLastPara="1" wrap="square" lIns="91425" tIns="91425" rIns="91425" bIns="91425" anchor="t" anchorCtr="0">
            <a:spAutoFit/>
          </a:bodyPr>
          <a:lstStyle/>
          <a:p>
            <a:pPr marL="457200" lvl="0" indent="-565150" algn="l" rtl="0">
              <a:spcBef>
                <a:spcPts val="0"/>
              </a:spcBef>
              <a:spcAft>
                <a:spcPts val="0"/>
              </a:spcAft>
              <a:buClr>
                <a:schemeClr val="lt1"/>
              </a:buClr>
              <a:buSzPts val="5300"/>
              <a:buFont typeface="Twentieth Century"/>
              <a:buChar char="●"/>
            </a:pPr>
            <a:r>
              <a:rPr lang="en-US" sz="5300" dirty="0">
                <a:solidFill>
                  <a:schemeClr val="lt1"/>
                </a:solidFill>
                <a:latin typeface="Tw Cen MT" panose="020B0602020104020603" pitchFamily="34" charset="77"/>
                <a:ea typeface="Twentieth Century"/>
                <a:cs typeface="Twentieth Century"/>
                <a:sym typeface="Twentieth Century"/>
              </a:rPr>
              <a:t>Hold models, diagrams, pictures up to camera</a:t>
            </a:r>
            <a:endParaRPr sz="5300" dirty="0">
              <a:solidFill>
                <a:schemeClr val="lt1"/>
              </a:solidFill>
              <a:latin typeface="Tw Cen MT" panose="020B0602020104020603" pitchFamily="34" charset="77"/>
              <a:ea typeface="Twentieth Century"/>
              <a:cs typeface="Twentieth Century"/>
              <a:sym typeface="Twentieth Century"/>
            </a:endParaRPr>
          </a:p>
          <a:p>
            <a:pPr marL="457200" lvl="0" indent="-565150" algn="l" rtl="0">
              <a:spcBef>
                <a:spcPts val="0"/>
              </a:spcBef>
              <a:spcAft>
                <a:spcPts val="0"/>
              </a:spcAft>
              <a:buClr>
                <a:schemeClr val="lt1"/>
              </a:buClr>
              <a:buSzPts val="5300"/>
              <a:buFont typeface="Twentieth Century"/>
              <a:buChar char="●"/>
            </a:pPr>
            <a:r>
              <a:rPr lang="en-US" sz="5300" dirty="0">
                <a:solidFill>
                  <a:schemeClr val="lt1"/>
                </a:solidFill>
                <a:latin typeface="Tw Cen MT" panose="020B0602020104020603" pitchFamily="34" charset="77"/>
                <a:ea typeface="Twentieth Century"/>
                <a:cs typeface="Twentieth Century"/>
                <a:sym typeface="Twentieth Century"/>
              </a:rPr>
              <a:t>Share screen</a:t>
            </a:r>
            <a:endParaRPr sz="5300" dirty="0">
              <a:solidFill>
                <a:schemeClr val="lt1"/>
              </a:solidFill>
              <a:latin typeface="Tw Cen MT" panose="020B0602020104020603" pitchFamily="34" charset="77"/>
              <a:ea typeface="Twentieth Century"/>
              <a:cs typeface="Twentieth Century"/>
              <a:sym typeface="Twentieth Century"/>
            </a:endParaRPr>
          </a:p>
          <a:p>
            <a:pPr marL="457200" lvl="0" indent="-565150" algn="l" rtl="0">
              <a:spcBef>
                <a:spcPts val="0"/>
              </a:spcBef>
              <a:spcAft>
                <a:spcPts val="0"/>
              </a:spcAft>
              <a:buClr>
                <a:schemeClr val="lt1"/>
              </a:buClr>
              <a:buSzPts val="5300"/>
              <a:buFont typeface="Twentieth Century"/>
              <a:buChar char="●"/>
            </a:pPr>
            <a:r>
              <a:rPr lang="en-US" sz="5300" dirty="0">
                <a:solidFill>
                  <a:schemeClr val="lt1"/>
                </a:solidFill>
                <a:latin typeface="Tw Cen MT" panose="020B0602020104020603" pitchFamily="34" charset="77"/>
                <a:ea typeface="Twentieth Century"/>
                <a:cs typeface="Twentieth Century"/>
                <a:sym typeface="Twentieth Century"/>
              </a:rPr>
              <a:t>Use descriptive phrases </a:t>
            </a:r>
            <a:endParaRPr sz="5300" dirty="0">
              <a:solidFill>
                <a:schemeClr val="lt1"/>
              </a:solidFill>
              <a:latin typeface="Tw Cen MT" panose="020B0602020104020603" pitchFamily="34" charset="77"/>
              <a:ea typeface="Twentieth Century"/>
              <a:cs typeface="Twentieth Century"/>
              <a:sym typeface="Twentieth Century"/>
            </a:endParaRPr>
          </a:p>
          <a:p>
            <a:pPr marL="457200" lvl="0" indent="-565150" algn="l" rtl="0">
              <a:spcBef>
                <a:spcPts val="0"/>
              </a:spcBef>
              <a:spcAft>
                <a:spcPts val="0"/>
              </a:spcAft>
              <a:buClr>
                <a:schemeClr val="lt1"/>
              </a:buClr>
              <a:buSzPts val="5300"/>
              <a:buFont typeface="Twentieth Century"/>
              <a:buChar char="●"/>
            </a:pPr>
            <a:r>
              <a:rPr lang="en-US" sz="5300" dirty="0">
                <a:solidFill>
                  <a:schemeClr val="lt1"/>
                </a:solidFill>
                <a:latin typeface="Tw Cen MT" panose="020B0602020104020603" pitchFamily="34" charset="77"/>
                <a:ea typeface="Twentieth Century"/>
                <a:cs typeface="Twentieth Century"/>
                <a:sym typeface="Twentieth Century"/>
              </a:rPr>
              <a:t>Share links, documents</a:t>
            </a:r>
            <a:endParaRPr sz="5300" dirty="0">
              <a:solidFill>
                <a:schemeClr val="lt1"/>
              </a:solidFill>
              <a:latin typeface="Tw Cen MT" panose="020B0602020104020603" pitchFamily="34" charset="77"/>
              <a:ea typeface="Twentieth Century"/>
              <a:cs typeface="Twentieth Century"/>
              <a:sym typeface="Twentieth Century"/>
            </a:endParaRPr>
          </a:p>
          <a:p>
            <a:pPr marL="457200" lvl="0" indent="-565150" algn="l" rtl="0">
              <a:spcBef>
                <a:spcPts val="0"/>
              </a:spcBef>
              <a:spcAft>
                <a:spcPts val="0"/>
              </a:spcAft>
              <a:buClr>
                <a:schemeClr val="lt1"/>
              </a:buClr>
              <a:buSzPts val="5300"/>
              <a:buFont typeface="Twentieth Century"/>
              <a:buChar char="●"/>
            </a:pPr>
            <a:r>
              <a:rPr lang="en-US" sz="5300" dirty="0">
                <a:solidFill>
                  <a:schemeClr val="lt1"/>
                </a:solidFill>
                <a:latin typeface="Tw Cen MT" panose="020B0602020104020603" pitchFamily="34" charset="77"/>
                <a:ea typeface="Twentieth Century"/>
                <a:cs typeface="Twentieth Century"/>
                <a:sym typeface="Twentieth Century"/>
              </a:rPr>
              <a:t>Use chat feature</a:t>
            </a:r>
            <a:endParaRPr sz="5300"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8</a:t>
            </a:fld>
            <a:endParaRPr dirty="0"/>
          </a:p>
        </p:txBody>
      </p:sp>
      <p:sp>
        <p:nvSpPr>
          <p:cNvPr id="94" name="Google Shape;94;p14"/>
          <p:cNvSpPr txBox="1"/>
          <p:nvPr/>
        </p:nvSpPr>
        <p:spPr>
          <a:xfrm>
            <a:off x="11345618" y="479481"/>
            <a:ext cx="12637143" cy="3622256"/>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600" u="none" strike="noStrike" cap="none" dirty="0">
                <a:solidFill>
                  <a:srgbClr val="FFFFFF"/>
                </a:solidFill>
                <a:latin typeface="Tw Cen MT" panose="020B0602020104020603" pitchFamily="34" charset="77"/>
                <a:ea typeface="Twentieth Century"/>
                <a:cs typeface="Twentieth Century"/>
                <a:sym typeface="Twentieth Century"/>
              </a:rPr>
              <a:t>PHONE vs. VIDEO</a:t>
            </a:r>
            <a:endParaRPr sz="96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95" name="Google Shape;95;p14"/>
          <p:cNvPicPr preferRelativeResize="0"/>
          <p:nvPr/>
        </p:nvPicPr>
        <p:blipFill>
          <a:blip r:embed="rId3">
            <a:alphaModFix/>
          </a:blip>
          <a:stretch>
            <a:fillRect/>
          </a:stretch>
        </p:blipFill>
        <p:spPr>
          <a:xfrm>
            <a:off x="11345625" y="3427775"/>
            <a:ext cx="12637123" cy="8431897"/>
          </a:xfrm>
          <a:prstGeom prst="rect">
            <a:avLst/>
          </a:prstGeom>
          <a:noFill/>
          <a:ln>
            <a:noFill/>
          </a:ln>
        </p:spPr>
      </p:pic>
      <p:sp>
        <p:nvSpPr>
          <p:cNvPr id="96" name="Google Shape;96;p14"/>
          <p:cNvSpPr txBox="1"/>
          <p:nvPr/>
        </p:nvSpPr>
        <p:spPr>
          <a:xfrm>
            <a:off x="784350" y="1331175"/>
            <a:ext cx="9389700" cy="1052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200" dirty="0">
                <a:solidFill>
                  <a:schemeClr val="lt1"/>
                </a:solidFill>
                <a:latin typeface="Tw Cen MT" panose="020B0602020104020603" pitchFamily="34" charset="77"/>
                <a:ea typeface="Twentieth Century"/>
                <a:cs typeface="Twentieth Century"/>
                <a:sym typeface="Twentieth Century"/>
              </a:rPr>
              <a:t>Video</a:t>
            </a:r>
            <a:endParaRPr sz="4200" dirty="0">
              <a:solidFill>
                <a:schemeClr val="lt1"/>
              </a:solidFill>
              <a:latin typeface="Tw Cen MT" panose="020B0602020104020603" pitchFamily="34" charset="77"/>
              <a:ea typeface="Twentieth Century"/>
              <a:cs typeface="Twentieth Century"/>
              <a:sym typeface="Twentieth Century"/>
            </a:endParaRPr>
          </a:p>
          <a:p>
            <a:pPr marL="457200" lvl="0" indent="-495300" algn="l" rtl="0">
              <a:spcBef>
                <a:spcPts val="0"/>
              </a:spcBef>
              <a:spcAft>
                <a:spcPts val="0"/>
              </a:spcAft>
              <a:buClr>
                <a:schemeClr val="lt1"/>
              </a:buClr>
              <a:buSzPts val="4200"/>
              <a:buFont typeface="Twentieth Century"/>
              <a:buChar char="●"/>
            </a:pPr>
            <a:r>
              <a:rPr lang="en-US" sz="4200" dirty="0">
                <a:solidFill>
                  <a:schemeClr val="lt1"/>
                </a:solidFill>
                <a:latin typeface="Tw Cen MT" panose="020B0602020104020603" pitchFamily="34" charset="77"/>
                <a:ea typeface="Twentieth Century"/>
                <a:cs typeface="Twentieth Century"/>
                <a:sym typeface="Twentieth Century"/>
              </a:rPr>
              <a:t>Camera at eye level</a:t>
            </a:r>
            <a:endParaRPr sz="4200" dirty="0">
              <a:solidFill>
                <a:schemeClr val="lt1"/>
              </a:solidFill>
              <a:latin typeface="Tw Cen MT" panose="020B0602020104020603" pitchFamily="34" charset="77"/>
              <a:ea typeface="Twentieth Century"/>
              <a:cs typeface="Twentieth Century"/>
              <a:sym typeface="Twentieth Century"/>
            </a:endParaRPr>
          </a:p>
          <a:p>
            <a:pPr marL="457200" lvl="0" indent="-495300" algn="l" rtl="0">
              <a:spcBef>
                <a:spcPts val="0"/>
              </a:spcBef>
              <a:spcAft>
                <a:spcPts val="0"/>
              </a:spcAft>
              <a:buClr>
                <a:schemeClr val="lt1"/>
              </a:buClr>
              <a:buSzPts val="4200"/>
              <a:buFont typeface="Twentieth Century"/>
              <a:buChar char="●"/>
            </a:pPr>
            <a:r>
              <a:rPr lang="en-US" sz="4200" dirty="0">
                <a:solidFill>
                  <a:schemeClr val="lt1"/>
                </a:solidFill>
                <a:latin typeface="Tw Cen MT" panose="020B0602020104020603" pitchFamily="34" charset="77"/>
                <a:ea typeface="Twentieth Century"/>
                <a:cs typeface="Twentieth Century"/>
                <a:sym typeface="Twentieth Century"/>
              </a:rPr>
              <a:t>Look at camera</a:t>
            </a:r>
            <a:endParaRPr sz="4200" dirty="0">
              <a:solidFill>
                <a:schemeClr val="lt1"/>
              </a:solidFill>
              <a:latin typeface="Tw Cen MT" panose="020B0602020104020603" pitchFamily="34" charset="77"/>
              <a:ea typeface="Twentieth Century"/>
              <a:cs typeface="Twentieth Century"/>
              <a:sym typeface="Twentieth Century"/>
            </a:endParaRPr>
          </a:p>
          <a:p>
            <a:pPr marL="457200" lvl="0" indent="-495300" algn="l" rtl="0">
              <a:spcBef>
                <a:spcPts val="0"/>
              </a:spcBef>
              <a:spcAft>
                <a:spcPts val="0"/>
              </a:spcAft>
              <a:buClr>
                <a:schemeClr val="lt1"/>
              </a:buClr>
              <a:buSzPts val="4200"/>
              <a:buFont typeface="Twentieth Century"/>
              <a:buChar char="●"/>
            </a:pPr>
            <a:r>
              <a:rPr lang="en-US" sz="4200" dirty="0">
                <a:solidFill>
                  <a:schemeClr val="lt1"/>
                </a:solidFill>
                <a:latin typeface="Tw Cen MT" panose="020B0602020104020603" pitchFamily="34" charset="77"/>
                <a:ea typeface="Twentieth Century"/>
                <a:cs typeface="Twentieth Century"/>
                <a:sym typeface="Twentieth Century"/>
              </a:rPr>
              <a:t>Warm, enthusiastic smile/wave</a:t>
            </a:r>
            <a:endParaRPr sz="4200" dirty="0">
              <a:solidFill>
                <a:schemeClr val="lt1"/>
              </a:solidFill>
              <a:latin typeface="Tw Cen MT" panose="020B0602020104020603" pitchFamily="34" charset="77"/>
              <a:ea typeface="Twentieth Century"/>
              <a:cs typeface="Twentieth Century"/>
              <a:sym typeface="Twentieth Century"/>
            </a:endParaRPr>
          </a:p>
          <a:p>
            <a:pPr marL="457200" lvl="0" indent="-495300" algn="l" rtl="0">
              <a:spcBef>
                <a:spcPts val="0"/>
              </a:spcBef>
              <a:spcAft>
                <a:spcPts val="0"/>
              </a:spcAft>
              <a:buClr>
                <a:schemeClr val="lt1"/>
              </a:buClr>
              <a:buSzPts val="4200"/>
              <a:buFont typeface="Twentieth Century"/>
              <a:buChar char="●"/>
            </a:pPr>
            <a:r>
              <a:rPr lang="en-US" sz="4200" dirty="0">
                <a:solidFill>
                  <a:schemeClr val="lt1"/>
                </a:solidFill>
                <a:latin typeface="Tw Cen MT" panose="020B0602020104020603" pitchFamily="34" charset="77"/>
                <a:ea typeface="Twentieth Century"/>
                <a:cs typeface="Twentieth Century"/>
                <a:sym typeface="Twentieth Century"/>
              </a:rPr>
              <a:t>Avoid distracting backgrounds</a:t>
            </a:r>
            <a:endParaRPr sz="4200" dirty="0">
              <a:solidFill>
                <a:schemeClr val="lt1"/>
              </a:solidFill>
              <a:latin typeface="Tw Cen MT" panose="020B0602020104020603" pitchFamily="34" charset="77"/>
              <a:ea typeface="Twentieth Century"/>
              <a:cs typeface="Twentieth Century"/>
              <a:sym typeface="Twentieth Century"/>
            </a:endParaRPr>
          </a:p>
          <a:p>
            <a:pPr marL="457200" lvl="0" indent="-495300" algn="l" rtl="0">
              <a:spcBef>
                <a:spcPts val="0"/>
              </a:spcBef>
              <a:spcAft>
                <a:spcPts val="0"/>
              </a:spcAft>
              <a:buClr>
                <a:schemeClr val="lt1"/>
              </a:buClr>
              <a:buSzPts val="4200"/>
              <a:buFont typeface="Twentieth Century"/>
              <a:buChar char="●"/>
            </a:pPr>
            <a:r>
              <a:rPr lang="en-US" sz="4200" dirty="0">
                <a:solidFill>
                  <a:schemeClr val="lt1"/>
                </a:solidFill>
                <a:latin typeface="Tw Cen MT" panose="020B0602020104020603" pitchFamily="34" charset="77"/>
                <a:ea typeface="Twentieth Century"/>
                <a:cs typeface="Twentieth Century"/>
                <a:sym typeface="Twentieth Century"/>
              </a:rPr>
              <a:t>Pause longer for reply</a:t>
            </a:r>
            <a:endParaRPr sz="4200" dirty="0">
              <a:solidFill>
                <a:schemeClr val="lt1"/>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endParaRPr sz="4200" dirty="0">
              <a:solidFill>
                <a:schemeClr val="lt1"/>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US" sz="4200" dirty="0">
                <a:solidFill>
                  <a:schemeClr val="lt1"/>
                </a:solidFill>
                <a:latin typeface="Tw Cen MT" panose="020B0602020104020603" pitchFamily="34" charset="77"/>
                <a:ea typeface="Twentieth Century"/>
                <a:cs typeface="Twentieth Century"/>
                <a:sym typeface="Twentieth Century"/>
              </a:rPr>
              <a:t>Phone</a:t>
            </a:r>
            <a:endParaRPr sz="4200" dirty="0">
              <a:solidFill>
                <a:schemeClr val="lt1"/>
              </a:solidFill>
              <a:latin typeface="Tw Cen MT" panose="020B0602020104020603" pitchFamily="34" charset="77"/>
              <a:ea typeface="Twentieth Century"/>
              <a:cs typeface="Twentieth Century"/>
              <a:sym typeface="Twentieth Century"/>
            </a:endParaRPr>
          </a:p>
          <a:p>
            <a:pPr marL="457200" lvl="0" indent="-495300" algn="l" rtl="0">
              <a:spcBef>
                <a:spcPts val="0"/>
              </a:spcBef>
              <a:spcAft>
                <a:spcPts val="0"/>
              </a:spcAft>
              <a:buClr>
                <a:schemeClr val="lt1"/>
              </a:buClr>
              <a:buSzPts val="4200"/>
              <a:buFont typeface="Twentieth Century"/>
              <a:buChar char="●"/>
            </a:pPr>
            <a:r>
              <a:rPr lang="en-US" sz="4200" dirty="0">
                <a:solidFill>
                  <a:schemeClr val="lt1"/>
                </a:solidFill>
                <a:latin typeface="Tw Cen MT" panose="020B0602020104020603" pitchFamily="34" charset="77"/>
                <a:ea typeface="Twentieth Century"/>
                <a:cs typeface="Twentieth Century"/>
                <a:sym typeface="Twentieth Century"/>
              </a:rPr>
              <a:t>Smile while greeting patient to help make your tone warmer</a:t>
            </a:r>
            <a:endParaRPr sz="4200" dirty="0">
              <a:solidFill>
                <a:schemeClr val="lt1"/>
              </a:solidFill>
              <a:latin typeface="Tw Cen MT" panose="020B0602020104020603" pitchFamily="34" charset="77"/>
              <a:ea typeface="Twentieth Century"/>
              <a:cs typeface="Twentieth Century"/>
              <a:sym typeface="Twentieth Century"/>
            </a:endParaRPr>
          </a:p>
          <a:p>
            <a:pPr marL="457200" lvl="0" indent="-495300" algn="l" rtl="0">
              <a:spcBef>
                <a:spcPts val="0"/>
              </a:spcBef>
              <a:spcAft>
                <a:spcPts val="0"/>
              </a:spcAft>
              <a:buClr>
                <a:schemeClr val="lt1"/>
              </a:buClr>
              <a:buSzPts val="4200"/>
              <a:buFont typeface="Twentieth Century"/>
              <a:buChar char="●"/>
            </a:pPr>
            <a:r>
              <a:rPr lang="en-US" sz="4200" dirty="0">
                <a:solidFill>
                  <a:schemeClr val="lt1"/>
                </a:solidFill>
                <a:latin typeface="Tw Cen MT" panose="020B0602020104020603" pitchFamily="34" charset="77"/>
                <a:ea typeface="Twentieth Century"/>
                <a:cs typeface="Twentieth Century"/>
                <a:sym typeface="Twentieth Century"/>
              </a:rPr>
              <a:t>More pronounced emotion with voice</a:t>
            </a:r>
            <a:endParaRPr sz="4200" dirty="0">
              <a:solidFill>
                <a:schemeClr val="lt1"/>
              </a:solidFill>
              <a:latin typeface="Tw Cen MT" panose="020B0602020104020603" pitchFamily="34" charset="77"/>
              <a:ea typeface="Twentieth Century"/>
              <a:cs typeface="Twentieth Century"/>
              <a:sym typeface="Twentieth Century"/>
            </a:endParaRPr>
          </a:p>
          <a:p>
            <a:pPr marL="457200" lvl="0" indent="-495300" algn="l" rtl="0">
              <a:spcBef>
                <a:spcPts val="0"/>
              </a:spcBef>
              <a:spcAft>
                <a:spcPts val="0"/>
              </a:spcAft>
              <a:buClr>
                <a:schemeClr val="lt1"/>
              </a:buClr>
              <a:buSzPts val="4200"/>
              <a:buFont typeface="Twentieth Century"/>
              <a:buChar char="●"/>
            </a:pPr>
            <a:r>
              <a:rPr lang="en-US" sz="4200" dirty="0">
                <a:solidFill>
                  <a:schemeClr val="lt1"/>
                </a:solidFill>
                <a:latin typeface="Tw Cen MT" panose="020B0602020104020603" pitchFamily="34" charset="77"/>
                <a:ea typeface="Twentieth Century"/>
                <a:cs typeface="Twentieth Century"/>
                <a:sym typeface="Twentieth Century"/>
              </a:rPr>
              <a:t>Brief verbal cues</a:t>
            </a:r>
            <a:endParaRPr sz="4200" dirty="0">
              <a:solidFill>
                <a:schemeClr val="lt1"/>
              </a:solidFill>
              <a:latin typeface="Tw Cen MT" panose="020B0602020104020603" pitchFamily="34" charset="77"/>
              <a:ea typeface="Twentieth Century"/>
              <a:cs typeface="Twentieth Century"/>
              <a:sym typeface="Twentieth Century"/>
            </a:endParaRPr>
          </a:p>
          <a:p>
            <a:pPr marL="457200" lvl="0" indent="-495300" algn="l" rtl="0">
              <a:spcBef>
                <a:spcPts val="0"/>
              </a:spcBef>
              <a:spcAft>
                <a:spcPts val="0"/>
              </a:spcAft>
              <a:buClr>
                <a:schemeClr val="lt1"/>
              </a:buClr>
              <a:buSzPts val="4200"/>
              <a:buFont typeface="Twentieth Century"/>
              <a:buChar char="●"/>
            </a:pPr>
            <a:r>
              <a:rPr lang="en-US" sz="4200" dirty="0">
                <a:solidFill>
                  <a:schemeClr val="lt1"/>
                </a:solidFill>
                <a:latin typeface="Tw Cen MT" panose="020B0602020104020603" pitchFamily="34" charset="77"/>
                <a:ea typeface="Twentieth Century"/>
                <a:cs typeface="Twentieth Century"/>
                <a:sym typeface="Twentieth Century"/>
              </a:rPr>
              <a:t>Encourage patient to ask questions, interrupt</a:t>
            </a:r>
            <a:endParaRPr sz="4200" dirty="0">
              <a:solidFill>
                <a:schemeClr val="lt1"/>
              </a:solidFill>
              <a:latin typeface="Tw Cen MT" panose="020B0602020104020603" pitchFamily="34" charset="77"/>
              <a:ea typeface="Twentieth Century"/>
              <a:cs typeface="Twentieth Century"/>
              <a:sym typeface="Twentieth Century"/>
            </a:endParaRPr>
          </a:p>
          <a:p>
            <a:pPr marL="457200" lvl="0" indent="-495300" algn="l" rtl="0">
              <a:spcBef>
                <a:spcPts val="0"/>
              </a:spcBef>
              <a:spcAft>
                <a:spcPts val="0"/>
              </a:spcAft>
              <a:buClr>
                <a:schemeClr val="lt1"/>
              </a:buClr>
              <a:buSzPts val="4200"/>
              <a:buFont typeface="Twentieth Century"/>
              <a:buChar char="●"/>
            </a:pPr>
            <a:r>
              <a:rPr lang="en-US" sz="4200" dirty="0">
                <a:solidFill>
                  <a:schemeClr val="lt1"/>
                </a:solidFill>
                <a:latin typeface="Tw Cen MT" panose="020B0602020104020603" pitchFamily="34" charset="77"/>
                <a:ea typeface="Twentieth Century"/>
                <a:cs typeface="Twentieth Century"/>
                <a:sym typeface="Twentieth Century"/>
              </a:rPr>
              <a:t>Stop frequently to ask for questions</a:t>
            </a:r>
            <a:endParaRPr sz="4200" dirty="0">
              <a:solidFill>
                <a:schemeClr val="lt1"/>
              </a:solidFill>
              <a:latin typeface="Tw Cen MT" panose="020B0602020104020603" pitchFamily="34" charset="77"/>
              <a:ea typeface="Twentieth Century"/>
              <a:cs typeface="Twentieth Century"/>
              <a:sym typeface="Twentieth Century"/>
            </a:endParaRPr>
          </a:p>
          <a:p>
            <a:pPr marL="457200" lvl="0" indent="-495300" algn="l" rtl="0">
              <a:spcBef>
                <a:spcPts val="0"/>
              </a:spcBef>
              <a:spcAft>
                <a:spcPts val="0"/>
              </a:spcAft>
              <a:buClr>
                <a:schemeClr val="lt1"/>
              </a:buClr>
              <a:buSzPts val="4200"/>
              <a:buFont typeface="Twentieth Century"/>
              <a:buChar char="●"/>
            </a:pPr>
            <a:r>
              <a:rPr lang="en-US" sz="4200" dirty="0">
                <a:solidFill>
                  <a:schemeClr val="lt1"/>
                </a:solidFill>
                <a:latin typeface="Tw Cen MT" panose="020B0602020104020603" pitchFamily="34" charset="77"/>
                <a:ea typeface="Twentieth Century"/>
                <a:cs typeface="Twentieth Century"/>
                <a:sym typeface="Twentieth Century"/>
              </a:rPr>
              <a:t>Pause longer for reply</a:t>
            </a:r>
            <a:endParaRPr sz="4200"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9</a:t>
            </a:fld>
            <a:endParaRPr dirty="0"/>
          </a:p>
        </p:txBody>
      </p:sp>
      <p:sp>
        <p:nvSpPr>
          <p:cNvPr id="102" name="Google Shape;102;p15"/>
          <p:cNvSpPr txBox="1"/>
          <p:nvPr/>
        </p:nvSpPr>
        <p:spPr>
          <a:xfrm>
            <a:off x="11345618" y="479481"/>
            <a:ext cx="12637143" cy="3622256"/>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ctr" rtl="0">
              <a:lnSpc>
                <a:spcPct val="128205"/>
              </a:lnSpc>
              <a:spcBef>
                <a:spcPts val="0"/>
              </a:spcBef>
              <a:spcAft>
                <a:spcPts val="0"/>
              </a:spcAft>
              <a:buClr>
                <a:srgbClr val="FFFFFF"/>
              </a:buClr>
              <a:buSzPct val="109797"/>
              <a:buFont typeface="Twentieth Century"/>
              <a:buNone/>
            </a:pPr>
            <a:r>
              <a:rPr lang="en-US" sz="9600" u="none" strike="noStrike" cap="none" dirty="0">
                <a:solidFill>
                  <a:srgbClr val="FFFFFF"/>
                </a:solidFill>
                <a:latin typeface="Tw Cen MT" panose="020B0602020104020603" pitchFamily="34" charset="77"/>
                <a:ea typeface="Twentieth Century"/>
                <a:cs typeface="Twentieth Century"/>
                <a:sym typeface="Twentieth Century"/>
              </a:rPr>
              <a:t>ASSURE PRIVACY &amp; CONFIDENTIALITY</a:t>
            </a:r>
            <a:endParaRPr sz="96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103" name="Google Shape;103;p15"/>
          <p:cNvPicPr preferRelativeResize="0"/>
          <p:nvPr/>
        </p:nvPicPr>
        <p:blipFill rotWithShape="1">
          <a:blip r:embed="rId3">
            <a:alphaModFix/>
          </a:blip>
          <a:srcRect/>
          <a:stretch/>
        </p:blipFill>
        <p:spPr>
          <a:xfrm>
            <a:off x="2155369" y="3803197"/>
            <a:ext cx="9167726" cy="6109606"/>
          </a:xfrm>
          <a:prstGeom prst="rect">
            <a:avLst/>
          </a:prstGeom>
          <a:noFill/>
          <a:ln>
            <a:noFill/>
          </a:ln>
        </p:spPr>
      </p:pic>
      <p:pic>
        <p:nvPicPr>
          <p:cNvPr id="104" name="Google Shape;104;p15"/>
          <p:cNvPicPr preferRelativeResize="0"/>
          <p:nvPr/>
        </p:nvPicPr>
        <p:blipFill rotWithShape="1">
          <a:blip r:embed="rId4">
            <a:alphaModFix/>
          </a:blip>
          <a:srcRect/>
          <a:stretch/>
        </p:blipFill>
        <p:spPr>
          <a:xfrm>
            <a:off x="13060907" y="4842250"/>
            <a:ext cx="9794269" cy="7169404"/>
          </a:xfrm>
          <a:prstGeom prst="rect">
            <a:avLst/>
          </a:prstGeom>
          <a:noFill/>
          <a:ln>
            <a:noFill/>
          </a:ln>
        </p:spPr>
      </p:pic>
      <p:sp>
        <p:nvSpPr>
          <p:cNvPr id="105" name="Google Shape;105;p15"/>
          <p:cNvSpPr txBox="1"/>
          <p:nvPr/>
        </p:nvSpPr>
        <p:spPr>
          <a:xfrm>
            <a:off x="15598808" y="12372857"/>
            <a:ext cx="8383953" cy="55399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400" u="none" strike="noStrike" cap="none" dirty="0">
                <a:solidFill>
                  <a:schemeClr val="lt1"/>
                </a:solidFill>
                <a:latin typeface="Tw Cen MT" panose="020B0602020104020603" pitchFamily="34" charset="77"/>
                <a:sym typeface="Arial"/>
              </a:rPr>
              <a:t>Image Source: The Gender Spectrum Collection</a:t>
            </a:r>
            <a:endParaRPr sz="2400" u="none" strike="noStrike" cap="none" dirty="0">
              <a:solidFill>
                <a:schemeClr val="lt1"/>
              </a:solidFill>
              <a:latin typeface="Tw Cen MT" panose="020B0602020104020603" pitchFamily="34" charset="77"/>
              <a:sym typeface="Arial"/>
            </a:endParaRPr>
          </a:p>
        </p:txBody>
      </p:sp>
    </p:spTree>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TotalTime>
  <Words>10774</Words>
  <Application>Microsoft Macintosh PowerPoint</Application>
  <PresentationFormat>Custom</PresentationFormat>
  <Paragraphs>734</Paragraphs>
  <Slides>39</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Twentieth Century</vt:lpstr>
      <vt:lpstr>system-ui</vt:lpstr>
      <vt:lpstr>Calibri</vt:lpstr>
      <vt:lpstr>Roboto</vt:lpstr>
      <vt:lpstr>Arial</vt:lpstr>
      <vt:lpstr>Tw Cen MT</vt:lpstr>
      <vt:lpstr>Gotham Narrow SSm A</vt:lpstr>
      <vt:lpstr>Office Theme</vt:lpstr>
      <vt:lpstr>TELEHEALTH FOR REPRODUCTIVE HEALTH CARE</vt:lpstr>
      <vt:lpstr>LEARNING OBJECTIVES</vt:lpstr>
      <vt:lpstr>TELEHEALTH &amp;  COVID-19</vt:lpstr>
      <vt:lpstr>BEST PRACTICES FOR PATIENT-CENTERED TELEHEALTH CARE</vt:lpstr>
      <vt:lpstr>ENCOURAGE PATIENT COMFORT</vt:lpstr>
      <vt:lpstr>PowerPoint Presentation</vt:lpstr>
      <vt:lpstr>PATIENT EDUCATION CONSIDERATIONS</vt:lpstr>
      <vt:lpstr>PowerPoint Presentation</vt:lpstr>
      <vt:lpstr>PowerPoint Presentation</vt:lpstr>
      <vt:lpstr>SAFETY &amp; INTIMATE PARTNER VIOLENCE</vt:lpstr>
      <vt:lpstr>TELEHEALTH MECHANICS FOR CLINICIANS</vt:lpstr>
      <vt:lpstr>TELEHEALTH FOR TRANSGENDER &amp; GENDER EXPANSIVE PEOPLE</vt:lpstr>
      <vt:lpstr>STRATEGIES &amp; TIPS </vt:lpstr>
      <vt:lpstr>TELEHEALTH FOR PRENATAL AND POSTPARTUM CARE</vt:lpstr>
      <vt:lpstr>TELEHEALTH FOR PRENATAL AND POSTPARTUM CARE</vt:lpstr>
      <vt:lpstr>TELEHEALTH FOR PRENATAL AND POSTNATAL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MOST COMMON REGIMEN IN THE U.S</vt:lpstr>
      <vt:lpstr>PowerPoint Presentation</vt:lpstr>
      <vt:lpstr>PowerPoint Presentation</vt:lpstr>
      <vt:lpstr>TELEHEALTH MEDICATION ABORTION WORKFLOW</vt:lpstr>
      <vt:lpstr>PHONE CALLS AFTER MEDICATION ABORTION</vt:lpstr>
      <vt:lpstr>PowerPoint Presentation</vt:lpstr>
      <vt:lpstr>TELEHEALTH &amp; MIFE BY MAIL OPTIONS</vt:lpstr>
      <vt:lpstr>CALLS ABOUT SELF MANAGED ABORTION</vt:lpstr>
      <vt:lpstr>MISOPROSTOL ALONE FOR MEDICATION ABORTION</vt:lpstr>
      <vt:lpstr>PowerPoint Presentation</vt:lpstr>
      <vt:lpstr>OTHER TELEHEALTH ISSUES: LEARNERS</vt:lpstr>
      <vt:lpstr>RESOURCES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TELEHEALTH FOR REPRODUCTIVE HEALTH CARE</dc:title>
  <cp:lastModifiedBy>Microsoft Office User</cp:lastModifiedBy>
  <cp:revision>14</cp:revision>
  <dcterms:modified xsi:type="dcterms:W3CDTF">2023-01-31T16:23:00Z</dcterms:modified>
</cp:coreProperties>
</file>