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ink/ink3.xml" ContentType="application/inkml+xml"/>
  <Override PartName="/ppt/ink/ink4.xml" ContentType="application/inkml+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6.xml" ContentType="application/inkml+xml"/>
  <Override PartName="/ppt/notesSlides/notesSlide12.xml" ContentType="application/vnd.openxmlformats-officedocument.presentationml.notesSlide+xml"/>
  <Override PartName="/ppt/ink/ink7.xml" ContentType="application/inkml+xml"/>
  <Override PartName="/ppt/notesSlides/notesSlide13.xml" ContentType="application/vnd.openxmlformats-officedocument.presentationml.notesSlide+xml"/>
  <Override PartName="/ppt/ink/ink8.xml" ContentType="application/inkml+xml"/>
  <Override PartName="/ppt/notesSlides/notesSlide14.xml" ContentType="application/vnd.openxmlformats-officedocument.presentationml.notesSlide+xml"/>
  <Override PartName="/ppt/ink/ink9.xml" ContentType="application/inkml+xml"/>
  <Override PartName="/ppt/notesSlides/notesSlide15.xml" ContentType="application/vnd.openxmlformats-officedocument.presentationml.notesSlide+xml"/>
  <Override PartName="/ppt/ink/ink10.xml" ContentType="application/inkml+xml"/>
  <Override PartName="/ppt/notesSlides/notesSlide16.xml" ContentType="application/vnd.openxmlformats-officedocument.presentationml.notesSlide+xml"/>
  <Override PartName="/ppt/ink/ink1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2.xml" ContentType="application/inkml+xml"/>
  <Override PartName="/ppt/notesSlides/notesSlide20.xml" ContentType="application/vnd.openxmlformats-officedocument.presentationml.notesSlide+xml"/>
  <Override PartName="/ppt/ink/ink13.xml" ContentType="application/inkml+xml"/>
  <Override PartName="/ppt/notesSlides/notesSlide21.xml" ContentType="application/vnd.openxmlformats-officedocument.presentationml.notesSlide+xml"/>
  <Override PartName="/ppt/ink/ink14.xml" ContentType="application/inkml+xml"/>
  <Override PartName="/ppt/notesSlides/notesSlide22.xml" ContentType="application/vnd.openxmlformats-officedocument.presentationml.notesSlide+xml"/>
  <Override PartName="/ppt/ink/ink15.xml" ContentType="application/inkml+xml"/>
  <Override PartName="/ppt/notesSlides/notesSlide23.xml" ContentType="application/vnd.openxmlformats-officedocument.presentationml.notesSlide+xml"/>
  <Override PartName="/ppt/ink/ink16.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7.xml" ContentType="application/inkml+xml"/>
  <Override PartName="/ppt/notesSlides/notesSlide26.xml" ContentType="application/vnd.openxmlformats-officedocument.presentationml.notesSlide+xml"/>
  <Override PartName="/ppt/ink/ink18.xml" ContentType="application/inkml+xml"/>
  <Override PartName="/ppt/notesSlides/notesSlide27.xml" ContentType="application/vnd.openxmlformats-officedocument.presentationml.notesSlide+xml"/>
  <Override PartName="/ppt/ink/ink19.xml" ContentType="application/inkml+xml"/>
  <Override PartName="/ppt/notesSlides/notesSlide28.xml" ContentType="application/vnd.openxmlformats-officedocument.presentationml.notesSlide+xml"/>
  <Override PartName="/ppt/ink/ink20.xml" ContentType="application/inkml+xml"/>
  <Override PartName="/ppt/notesSlides/notesSlide29.xml" ContentType="application/vnd.openxmlformats-officedocument.presentationml.notesSlide+xml"/>
  <Override PartName="/ppt/ink/ink21.xml" ContentType="application/inkml+xml"/>
  <Override PartName="/ppt/notesSlides/notesSlide30.xml" ContentType="application/vnd.openxmlformats-officedocument.presentationml.notesSlide+xml"/>
  <Override PartName="/ppt/ink/ink22.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3.xml" ContentType="application/inkml+xml"/>
  <Override PartName="/ppt/notesSlides/notesSlide33.xml" ContentType="application/vnd.openxmlformats-officedocument.presentationml.notesSlide+xml"/>
  <Override PartName="/ppt/ink/ink24.xml" ContentType="application/inkml+xml"/>
  <Override PartName="/ppt/notesSlides/notesSlide34.xml" ContentType="application/vnd.openxmlformats-officedocument.presentationml.notesSlide+xml"/>
  <Override PartName="/ppt/ink/ink25.xml" ContentType="application/inkml+xml"/>
  <Override PartName="/ppt/notesSlides/notesSlide35.xml" ContentType="application/vnd.openxmlformats-officedocument.presentationml.notesSlide+xml"/>
  <Override PartName="/ppt/ink/ink26.xml" ContentType="application/inkml+xml"/>
  <Override PartName="/ppt/notesSlides/notesSlide36.xml" ContentType="application/vnd.openxmlformats-officedocument.presentationml.notesSlide+xml"/>
  <Override PartName="/ppt/ink/ink27.xml" ContentType="application/inkml+xml"/>
  <Override PartName="/ppt/notesSlides/notesSlide37.xml" ContentType="application/vnd.openxmlformats-officedocument.presentationml.notesSlide+xml"/>
  <Override PartName="/ppt/ink/ink28.xml" ContentType="application/inkml+xml"/>
  <Override PartName="/ppt/notesSlides/notesSlide38.xml" ContentType="application/vnd.openxmlformats-officedocument.presentationml.notesSlide+xml"/>
  <Override PartName="/ppt/ink/ink29.xml" ContentType="application/inkml+xml"/>
  <Override PartName="/ppt/notesSlides/notesSlide39.xml" ContentType="application/vnd.openxmlformats-officedocument.presentationml.notesSlide+xml"/>
  <Override PartName="/ppt/ink/ink30.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31.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32.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33.xml" ContentType="application/inkml+xml"/>
  <Override PartName="/ppt/notesSlides/notesSlide46.xml" ContentType="application/vnd.openxmlformats-officedocument.presentationml.notesSlide+xml"/>
  <Override PartName="/ppt/ink/ink34.xml" ContentType="application/inkml+xml"/>
  <Override PartName="/ppt/notesSlides/notesSlide47.xml" ContentType="application/vnd.openxmlformats-officedocument.presentationml.notesSlide+xml"/>
  <Override PartName="/ppt/ink/ink35.xml" ContentType="application/inkml+xml"/>
  <Override PartName="/ppt/notesSlides/notesSlide48.xml" ContentType="application/vnd.openxmlformats-officedocument.presentationml.notesSlide+xml"/>
  <Override PartName="/ppt/ink/ink36.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37.xml" ContentType="application/inkml+xml"/>
  <Override PartName="/ppt/notesSlides/notesSlide51.xml" ContentType="application/vnd.openxmlformats-officedocument.presentationml.notesSlide+xml"/>
  <Override PartName="/ppt/ink/ink3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418" r:id="rId3"/>
    <p:sldId id="417" r:id="rId4"/>
    <p:sldId id="257" r:id="rId5"/>
    <p:sldId id="419" r:id="rId6"/>
    <p:sldId id="420" r:id="rId7"/>
    <p:sldId id="421" r:id="rId8"/>
    <p:sldId id="410" r:id="rId9"/>
    <p:sldId id="407" r:id="rId10"/>
    <p:sldId id="460" r:id="rId11"/>
    <p:sldId id="374" r:id="rId12"/>
    <p:sldId id="376" r:id="rId13"/>
    <p:sldId id="258" r:id="rId14"/>
    <p:sldId id="425" r:id="rId15"/>
    <p:sldId id="426" r:id="rId16"/>
    <p:sldId id="427" r:id="rId17"/>
    <p:sldId id="456" r:id="rId18"/>
    <p:sldId id="429" r:id="rId19"/>
    <p:sldId id="354" r:id="rId20"/>
    <p:sldId id="355" r:id="rId21"/>
    <p:sldId id="430" r:id="rId22"/>
    <p:sldId id="431" r:id="rId23"/>
    <p:sldId id="432" r:id="rId24"/>
    <p:sldId id="462" r:id="rId25"/>
    <p:sldId id="433" r:id="rId26"/>
    <p:sldId id="459" r:id="rId27"/>
    <p:sldId id="434" r:id="rId28"/>
    <p:sldId id="435" r:id="rId29"/>
    <p:sldId id="436" r:id="rId30"/>
    <p:sldId id="437" r:id="rId31"/>
    <p:sldId id="438" r:id="rId32"/>
    <p:sldId id="439" r:id="rId33"/>
    <p:sldId id="440" r:id="rId34"/>
    <p:sldId id="441" r:id="rId35"/>
    <p:sldId id="442" r:id="rId36"/>
    <p:sldId id="443" r:id="rId37"/>
    <p:sldId id="444" r:id="rId38"/>
    <p:sldId id="445" r:id="rId39"/>
    <p:sldId id="446" r:id="rId40"/>
    <p:sldId id="447" r:id="rId41"/>
    <p:sldId id="461" r:id="rId42"/>
    <p:sldId id="449" r:id="rId43"/>
    <p:sldId id="450" r:id="rId44"/>
    <p:sldId id="451" r:id="rId45"/>
    <p:sldId id="452" r:id="rId46"/>
    <p:sldId id="289" r:id="rId47"/>
    <p:sldId id="288" r:id="rId48"/>
    <p:sldId id="457" r:id="rId49"/>
    <p:sldId id="454" r:id="rId50"/>
    <p:sldId id="455" r:id="rId51"/>
    <p:sldId id="285"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3" clrIdx="0">
    <p:extLst>
      <p:ext uri="{19B8F6BF-5375-455C-9EA6-DF929625EA0E}">
        <p15:presenceInfo xmlns:p15="http://schemas.microsoft.com/office/powerpoint/2012/main" userId="d0ed21eec0bf8544" providerId="Windows Liv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676"/>
    <p:restoredTop sz="78807"/>
  </p:normalViewPr>
  <p:slideViewPr>
    <p:cSldViewPr snapToGrid="0" snapToObjects="1">
      <p:cViewPr>
        <p:scale>
          <a:sx n="37" d="100"/>
          <a:sy n="37" d="100"/>
        </p:scale>
        <p:origin x="896"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22699999999999"/>
          <c:y val="0.20522699999999999"/>
          <c:w val="0.58954499999999999"/>
          <c:h val="0.57704500000000003"/>
        </c:manualLayout>
      </c:layout>
      <c:pieChart>
        <c:varyColors val="0"/>
        <c:ser>
          <c:idx val="0"/>
          <c:order val="0"/>
          <c:tx>
            <c:strRef>
              <c:f>Sheet1!$A$2</c:f>
              <c:strCache>
                <c:ptCount val="1"/>
                <c:pt idx="0">
                  <c:v>Sales</c:v>
                </c:pt>
              </c:strCache>
            </c:strRef>
          </c:tx>
          <c:spPr>
            <a:solidFill>
              <a:srgbClr val="BCBCCF"/>
            </a:solidFill>
            <a:ln w="12700" cap="flat">
              <a:noFill/>
              <a:miter lim="400000"/>
            </a:ln>
            <a:effectLst>
              <a:outerShdw blurRad="63500" algn="tl">
                <a:srgbClr val="000000">
                  <a:alpha val="20000"/>
                </a:srgbClr>
              </a:outerShdw>
            </a:effectLst>
          </c:spPr>
          <c:dPt>
            <c:idx val="0"/>
            <c:bubble3D val="0"/>
            <c:spPr>
              <a:solidFill>
                <a:schemeClr val="accent1"/>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1-9418-A348-9653-962FC8BA3EA7}"/>
              </c:ext>
            </c:extLst>
          </c:dPt>
          <c:dPt>
            <c:idx val="1"/>
            <c:bubble3D val="0"/>
            <c:spPr>
              <a:solidFill>
                <a:schemeClr val="accent1">
                  <a:lumMod val="20000"/>
                  <a:lumOff val="8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3-9418-A348-9653-962FC8BA3EA7}"/>
              </c:ext>
            </c:extLst>
          </c:dPt>
          <c:dPt>
            <c:idx val="2"/>
            <c:bubble3D val="0"/>
            <c:spPr>
              <a:solidFill>
                <a:schemeClr val="accent1">
                  <a:lumMod val="40000"/>
                  <a:lumOff val="6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5-9418-A348-9653-962FC8BA3EA7}"/>
              </c:ext>
            </c:extLst>
          </c:dPt>
          <c:dPt>
            <c:idx val="3"/>
            <c:bubble3D val="0"/>
            <c:spPr>
              <a:solidFill>
                <a:schemeClr val="accent1">
                  <a:lumMod val="60000"/>
                  <a:lumOff val="4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7-9418-A348-9653-962FC8BA3EA7}"/>
              </c:ext>
            </c:extLst>
          </c:dPt>
          <c:dPt>
            <c:idx val="4"/>
            <c:bubble3D val="0"/>
            <c:spPr>
              <a:solidFill>
                <a:schemeClr val="accent1">
                  <a:lumMod val="75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9-9418-A348-9653-962FC8BA3EA7}"/>
              </c:ext>
            </c:extLst>
          </c:dPt>
          <c:dPt>
            <c:idx val="5"/>
            <c:bubble3D val="0"/>
            <c:spPr>
              <a:solidFill>
                <a:schemeClr val="accent1">
                  <a:lumMod val="5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B-9418-A348-9653-962FC8BA3EA7}"/>
              </c:ext>
            </c:extLst>
          </c:dPt>
          <c:dLbls>
            <c:dLbl>
              <c:idx val="0"/>
              <c:layout>
                <c:manualLayout>
                  <c:x val="8.4307092900821196E-3"/>
                  <c:y val="-1.3675061723727901E-16"/>
                </c:manualLayout>
              </c:layout>
              <c:numFmt formatCode="0.0%" sourceLinked="0"/>
              <c:spPr/>
              <c:txPr>
                <a:bodyPr/>
                <a:lstStyle/>
                <a:p>
                  <a:pPr>
                    <a:defRPr sz="2800" b="1" i="0" u="none" strike="noStrike">
                      <a:solidFill>
                        <a:schemeClr val="bg2"/>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418-A348-9653-962FC8BA3EA7}"/>
                </c:ext>
              </c:extLst>
            </c:dLbl>
            <c:dLbl>
              <c:idx val="1"/>
              <c:layout>
                <c:manualLayout>
                  <c:x val="-3.6131611243209101E-3"/>
                  <c:y val="0"/>
                </c:manualLayout>
              </c:layout>
              <c:numFmt formatCode="0.0%" sourceLinked="0"/>
              <c:spPr/>
              <c:txPr>
                <a:bodyPr/>
                <a:lstStyle/>
                <a:p>
                  <a:pPr>
                    <a:defRPr sz="2800" b="1" i="0" u="none" strike="noStrike">
                      <a:solidFill>
                        <a:schemeClr val="bg2"/>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418-A348-9653-962FC8BA3EA7}"/>
                </c:ext>
              </c:extLst>
            </c:dLbl>
            <c:dLbl>
              <c:idx val="2"/>
              <c:layout>
                <c:manualLayout>
                  <c:x val="-1.6861418580164302E-2"/>
                  <c:y val="2.42424349213229E-2"/>
                </c:manualLayout>
              </c:layout>
              <c:numFmt formatCode="0.0%" sourceLinked="0"/>
              <c:spPr/>
              <c:txPr>
                <a:bodyPr/>
                <a:lstStyle/>
                <a:p>
                  <a:pPr>
                    <a:defRPr sz="2800" b="1" i="0" u="none" strike="noStrike">
                      <a:solidFill>
                        <a:schemeClr val="bg2"/>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418-A348-9653-962FC8BA3EA7}"/>
                </c:ext>
              </c:extLst>
            </c:dLbl>
            <c:dLbl>
              <c:idx val="3"/>
              <c:layout>
                <c:manualLayout>
                  <c:x val="-7.4976412506544696E-3"/>
                  <c:y val="6.8775978757107496E-3"/>
                </c:manualLayout>
              </c:layout>
              <c:numFmt formatCode="0.0%" sourceLinked="0"/>
              <c:spPr/>
              <c:txPr>
                <a:bodyPr/>
                <a:lstStyle/>
                <a:p>
                  <a:pPr>
                    <a:defRPr sz="2800" b="1" i="0" u="none" strike="noStrike">
                      <a:solidFill>
                        <a:schemeClr val="bg2"/>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418-A348-9653-962FC8BA3EA7}"/>
                </c:ext>
              </c:extLst>
            </c:dLbl>
            <c:dLbl>
              <c:idx val="4"/>
              <c:numFmt formatCode="0.0%" sourceLinked="0"/>
              <c:spPr/>
              <c:txPr>
                <a:bodyPr/>
                <a:lstStyle/>
                <a:p>
                  <a:pPr>
                    <a:defRPr sz="2800" b="1" i="0" u="none" strike="noStrike">
                      <a:solidFill>
                        <a:schemeClr val="bg2"/>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418-A348-9653-962FC8BA3EA7}"/>
                </c:ext>
              </c:extLst>
            </c:dLbl>
            <c:dLbl>
              <c:idx val="5"/>
              <c:layout>
                <c:manualLayout>
                  <c:x val="3.69118074786366E-2"/>
                  <c:y val="-3.3749257749796903E-2"/>
                </c:manualLayout>
              </c:layout>
              <c:numFmt formatCode="0.0%" sourceLinked="0"/>
              <c:spPr/>
              <c:txPr>
                <a:bodyPr/>
                <a:lstStyle/>
                <a:p>
                  <a:pPr>
                    <a:defRPr sz="2800" b="1" i="0" u="none" strike="noStrike">
                      <a:solidFill>
                        <a:schemeClr val="bg2"/>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418-A348-9653-962FC8BA3EA7}"/>
                </c:ext>
              </c:extLst>
            </c:dLbl>
            <c:numFmt formatCode="0.0%" sourceLinked="0"/>
            <c:spPr>
              <a:noFill/>
              <a:ln>
                <a:noFill/>
              </a:ln>
              <a:effectLst/>
            </c:spPr>
            <c:txPr>
              <a:bodyPr/>
              <a:lstStyle/>
              <a:p>
                <a:pPr>
                  <a:defRPr sz="2800" b="1" i="0" u="none" strike="noStrike">
                    <a:solidFill>
                      <a:schemeClr val="bg2"/>
                    </a:solidFill>
                    <a:latin typeface="Arial"/>
                  </a:defRPr>
                </a:pPr>
                <a:endParaRPr lang="en-US"/>
              </a:p>
            </c:txPr>
            <c:dLblPos val="outEnd"/>
            <c:showLegendKey val="0"/>
            <c:showVal val="0"/>
            <c:showCatName val="1"/>
            <c:showSerName val="0"/>
            <c:showPercent val="1"/>
            <c:showBubbleSize val="0"/>
            <c:showLeaderLines val="1"/>
            <c:leaderLines>
              <c:spPr>
                <a:ln w="9525" cap="flat">
                  <a:solidFill>
                    <a:srgbClr val="A6A6A6"/>
                  </a:solidFill>
                  <a:prstDash val="solid"/>
                  <a:round/>
                </a:ln>
                <a:effectLst/>
              </c:spPr>
            </c:leaderLines>
            <c:extLst>
              <c:ext xmlns:c15="http://schemas.microsoft.com/office/drawing/2012/chart" uri="{CE6537A1-D6FC-4f65-9D91-7224C49458BB}"/>
            </c:extLst>
          </c:dLbls>
          <c:cat>
            <c:strRef>
              <c:f>Sheet1!$B$1:$G$1</c:f>
              <c:strCache>
                <c:ptCount val="6"/>
                <c:pt idx="0">
                  <c:v>&lt;8 weeks</c:v>
                </c:pt>
                <c:pt idx="1">
                  <c:v>9-10 weeks</c:v>
                </c:pt>
                <c:pt idx="2">
                  <c:v>11-12 weeks</c:v>
                </c:pt>
                <c:pt idx="3">
                  <c:v>13-15 weeks</c:v>
                </c:pt>
                <c:pt idx="4">
                  <c:v>16-20 weeks</c:v>
                </c:pt>
                <c:pt idx="5">
                  <c:v>&gt;21 weeks</c:v>
                </c:pt>
              </c:strCache>
            </c:strRef>
          </c:cat>
          <c:val>
            <c:numRef>
              <c:f>Sheet1!$B$2:$G$2</c:f>
              <c:numCache>
                <c:formatCode>General</c:formatCode>
                <c:ptCount val="6"/>
                <c:pt idx="0">
                  <c:v>0.65400000000000003</c:v>
                </c:pt>
                <c:pt idx="1">
                  <c:v>0.14699999999999999</c:v>
                </c:pt>
                <c:pt idx="2">
                  <c:v>8.2000000000000003E-2</c:v>
                </c:pt>
                <c:pt idx="3">
                  <c:v>6.3E-2</c:v>
                </c:pt>
                <c:pt idx="4">
                  <c:v>4.1000000000000002E-2</c:v>
                </c:pt>
                <c:pt idx="5">
                  <c:v>1.2999999999999999E-2</c:v>
                </c:pt>
              </c:numCache>
            </c:numRef>
          </c:val>
          <c:extLst>
            <c:ext xmlns:c16="http://schemas.microsoft.com/office/drawing/2014/chart" uri="{C3380CC4-5D6E-409C-BE32-E72D297353CC}">
              <c16:uniqueId val="{0000000C-9418-A348-9653-962FC8BA3EA7}"/>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8027,'357'-17'0,"1"1"0,1 0 0,-4-1 0,-24 5 0,-6 0 0,1 2 0,-5 1 0,-4 2 0,-4 2 0,1 1 0,1-1 0,2 1 0,-1 1 0,4 0 0,4-1 0,15 0 0,6-1 0,3 1 0,3 0-454,17 0 1,3 0 0,3 1 0,6-1 0,-58 1 0,3 1 0,2-1 0,7 0 0,4 1 453,-27 1 0,6 0 0,1 0 0,7 1 0,1-1 0,4 1 0,26-1 0,3 1 0,5 0 0,4 0 0,6-1 0,4 1-127,-13 0 1,5-1 0,5 0 0,3 0 0,5 1-1,-3-1 1,2 0 0,-42 1 0,1 0 0,2-1-1,-1 1 1,3 0 0,-2 0 0,0 0 0,2 0 126,3 0 0,1-1 0,1 1 0,0 0 0,0 0 0,0 0 0,-1 0 0,1 1 0,-1-1 0,-1 1 0,0 0 0,1 0 0,-1 0 0,1 0 0,-1 0 0,-1 1-40,1-1 1,1 1 0,-3-1 0,3 1 0,-2 0 0,-3 0-1,1 0 1,-5 0 0,37 1 0,-2 0 0,-4 0 0,1 1-1,-4-1 1,-4 1 0,-3 0 39,-25 0 0,-3 0 0,-4 0 0,-4 0 0,2 0 0,2 0 0,0 1 0,12-1 0,2 0 0,2 0 0,0 0 0,-2 0 0,-3 0 0,-8 0-72,27 0 0,-5 0 0,-4-1 1,-3 1-1,-6 0 0,-1 1 1,35 2-1,-5 1 0,-6 1 1,1 0-1,-3 1 0,-4 2 1,-3 0-1,1 0 0,1-1 1,0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8027,'314'12'0,"-2"1"0,0 0 0,2 0 0,-26-4 0,-4 0 0,0-1 0,-1-1 0,-7-2 0,-2 0 0,1-2 0,1 0 0,1 0 0,1 0 0,1 0 0,4-1 0,15 2 0,3-1 0,4 1 0,0-1-454,19 0 1,-1 0 0,5 0 0,5-1 0,-52 1 0,4-1 0,2 0 0,4 0 0,4-1 453,-22 0 0,4 0 0,2 0 0,5-1 0,3 1 0,0-1 0,24 0 0,4 1 0,3-1 0,4 0 0,4 0 0,7 0-127,-15 1 1,5-1 0,5 1 0,5-1 0,0 1-1,2 0 1,-2-1 0,-35 0 0,1 0 0,0 1-1,1-1 1,1 0 0,0 0 0,0 0 0,0 0 126,4 0 0,-1 0 0,2 1 0,1-1 0,0 0 0,-2 0 0,1-1 0,-2 1 0,3 0 0,-2-1 0,-1 1 0,2-1 0,-2 0 0,1 0 0,1 0 0,-3 0-40,0 0 1,2 0 0,-1-1 0,1 1 0,-1 0 0,-2-1-1,-1 1 1,-3-1 0,31 0 0,-1-1 0,-2 1 0,-1-1-1,-3 0 1,-3 0 0,-4 0 39,-19 0 0,-7 0 0,-2 0 0,-1 0 0,1-1 0,-1 1 0,3 0 0,10 0 0,2-1 0,0 1 0,1 0 0,-2 0 0,-5-1 0,-4 1-72,23 0 0,-3 1 0,-5-1 1,-3 0-1,-2 0 0,-6-1 1,33-2-1,-4 0 0,-3-1 1,-6 0-1,4-1 0,-7-1 1,-1 0-1,1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8027,'286'-17'0,"0"1"0,0 0 0,0-1 0,-23 5 0,-2 0 0,-2 2 0,-1 1 0,-5 2 0,-2 2 0,0 1 0,1-1 0,2 1 0,-2 1 0,3 0 0,4-1 0,13 0 0,4-1 0,2 1 0,3 0-454,13 0 1,3 0 0,2 1 0,5-1 0,-47 1 0,4 1 0,1-1 0,4 0 0,5 1 453,-22 1 0,4 0 0,1 0 0,6 1 0,1-1 0,3 1 0,21-1 0,2 1 0,4 0 0,2 0 0,7-1 0,3 1-127,-13 0 1,6-1 0,4 0 0,3 0 0,3 1-1,-1-1 1,0 0 0,-33 1 0,1 0 0,1-1-1,0 1 1,0 0 0,1 0 0,0 0 0,1 0 126,2 0 0,1-1 0,1 1 0,0 0 0,0 0 0,0 0 0,-1 0 0,1 1 0,-1-1 0,-1 1 0,1 0 0,0 0 0,-1 0 0,1 0 0,-1 0 0,0 1-40,0-1 1,1 1 0,-1-1 0,0 1 0,0 0 0,-2 0-1,-2 0 1,-1 0 0,28 1 0,-2 0 0,-1 0 0,-1 1-1,-2-1 1,-3 1 0,-4 0 39,-19 0 0,-4 0 0,-2 0 0,-2 0 0,0 0 0,1 0 0,3 1 0,7-1 0,2 0 0,2 0 0,0 0 0,-2 0 0,-2 0 0,-6 0-72,21 0 0,-4 0 0,-3-1 1,-3 1-1,-3 0 0,-3 1 1,29 2-1,-4 1 0,-5 1 1,0 0-1,0 1 0,-6 2 1,-1 0-1,2 0 0,-1-1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uttmacher.org/report/abortion-incidence-service-availability-us-201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jstor.org/stable/2331766632.%20%0D3" TargetMode="Externa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ccessdata.fda.gov/scripts/cder/rems/index.cfm?event=RemsDetails.page&amp;REMS=390"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reproductiveaccess.org/resource/order-mifepristone/" TargetMode="External"/><Relationship Id="rId4" Type="http://schemas.openxmlformats.org/officeDocument/2006/relationships/hyperlink" Target="https://www.reproductiveaccess.org/resource/mifepristone-patient-agreemen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3?emci=8239ad1b-39b3-eb11-a7ad-0050f271b5d8&amp;emdi=ea000000-0000-0000-0000-000000000001&amp;ceid=%7b%7bContactsEmailID%7d%7d"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reproductiveaccess.org/resource/order-mifepristone/" TargetMode="External"/><Relationship Id="rId13" Type="http://schemas.openxmlformats.org/officeDocument/2006/relationships/hyperlink" Target="https://www.reproductiveaccess.org/resource/medication-abortion-policy-procedure/"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genbiopro.com/ordering/" TargetMode="External"/><Relationship Id="rId12" Type="http://schemas.openxmlformats.org/officeDocument/2006/relationships/hyperlink" Target="https://www.earlyoptionpill.com/for-health-professionals/ordering-mifeprex/" TargetMode="External"/><Relationship Id="rId17" Type="http://schemas.openxmlformats.org/officeDocument/2006/relationships/hyperlink" Target="https://familymedicine.uw.edu/accessdelivered/" TargetMode="External"/><Relationship Id="rId2" Type="http://schemas.openxmlformats.org/officeDocument/2006/relationships/slide" Target="../slides/slide45.xml"/><Relationship Id="rId16" Type="http://schemas.openxmlformats.org/officeDocument/2006/relationships/hyperlink" Target="https://www.reproductiveaccess.org/resource/abortion-administrative-guide/"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11" Type="http://schemas.openxmlformats.org/officeDocument/2006/relationships/hyperlink" Target="http://www.earlyoptionpill.com/wp-content/uploads/2016/02/Prescriber-Agreement-Form-March2016-2.pdf" TargetMode="External"/><Relationship Id="rId5" Type="http://schemas.openxmlformats.org/officeDocument/2006/relationships/hyperlink" Target="https://www.reproductiveaccess.org/resource/patient-attitude-survey/" TargetMode="External"/><Relationship Id="rId15" Type="http://schemas.openxmlformats.org/officeDocument/2006/relationships/hyperlink" Target="https://www.reproductiveaccess.org/resource/medication-abortion-coding/" TargetMode="External"/><Relationship Id="rId10" Type="http://schemas.openxmlformats.org/officeDocument/2006/relationships/hyperlink" Target="https://genbiopro.com/wp-content/uploads/2019/05/GenBioPro-Patient-Agreement.pdf"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genbiopro.com/wp-content/uploads/2019/05/GenBioPro-Prescriber-Agreement-Form.pdf" TargetMode="External"/><Relationship Id="rId14" Type="http://schemas.openxmlformats.org/officeDocument/2006/relationships/hyperlink" Target="https://www.reproductiveaccess.org/resource/medication-abortion-protocol/"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uttmacher.org/fact-sheet/induced-abortion-united-state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pPr marL="342900" indent="-342900">
              <a:buFont typeface="Arial" panose="020B0604020202020204" pitchFamily="34" charset="0"/>
              <a:buChar char="•"/>
            </a:pP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 and Chelsea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0"/>
                  </a:ext>
                </a:extLst>
              </a:rPr>
              <a:t>Faso</a:t>
            </a:r>
            <a:r>
              <a:rPr lang="en-US" dirty="0"/>
              <a:t>, MD.</a:t>
            </a:r>
          </a:p>
        </p:txBody>
      </p:sp>
    </p:spTree>
    <p:extLst>
      <p:ext uri="{BB962C8B-B14F-4D97-AF65-F5344CB8AC3E}">
        <p14:creationId xmlns:p14="http://schemas.microsoft.com/office/powerpoint/2010/main" val="66410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In June 2022, the Supreme Court’s decision on Dobbs v. Jackson Women’s Health overturned Roe v. Wade and Planned Parenthood v. Casey, meaning that the right to abortion would be determined by the states. </a:t>
            </a:r>
          </a:p>
          <a:p>
            <a:pPr marL="0" lvl="0" indent="0" algn="l" rtl="0">
              <a:spcBef>
                <a:spcPts val="0"/>
              </a:spcBef>
              <a:spcAft>
                <a:spcPts val="0"/>
              </a:spcAft>
              <a:buNone/>
            </a:pPr>
            <a:r>
              <a:rPr lang="en-US" b="0" dirty="0"/>
              <a:t> </a:t>
            </a:r>
          </a:p>
          <a:p>
            <a:pPr marL="0" lvl="0" indent="0" algn="l" rtl="0">
              <a:spcBef>
                <a:spcPts val="0"/>
              </a:spcBef>
              <a:spcAft>
                <a:spcPts val="0"/>
              </a:spcAft>
              <a:buNone/>
            </a:pPr>
            <a:r>
              <a:rPr lang="en-US" b="0" dirty="0"/>
              <a:t>Dark red states had trigger laws on the books that banned abortion immediately. </a:t>
            </a:r>
          </a:p>
          <a:p>
            <a:pPr marL="0" lvl="0" indent="0" algn="l" rtl="0">
              <a:spcBef>
                <a:spcPts val="0"/>
              </a:spcBef>
              <a:spcAft>
                <a:spcPts val="0"/>
              </a:spcAft>
              <a:buNone/>
            </a:pPr>
            <a:r>
              <a:rPr lang="en-US" b="0" dirty="0"/>
              <a:t>Dark and light orange states have c</a:t>
            </a:r>
            <a:r>
              <a:rPr lang="en-US" sz="2400" b="0" i="0" dirty="0">
                <a:effectLst/>
                <a:latin typeface="+mn-lt"/>
                <a:ea typeface="+mn-ea"/>
                <a:cs typeface="+mn-cs"/>
                <a:sym typeface="Calibri"/>
              </a:rPr>
              <a:t>onstructed a web of abortion laws and regulations that restrict or support whether, when and under what circumstances providers can offer abortion care and a pregnant individual can obtain an abortion. Most of these states are likely to ban abortion outright. </a:t>
            </a:r>
            <a:endParaRPr lang="en-US" b="0" dirty="0"/>
          </a:p>
          <a:p>
            <a:pPr marL="0" lvl="0" indent="0" algn="l" rtl="0">
              <a:spcBef>
                <a:spcPts val="0"/>
              </a:spcBef>
              <a:spcAft>
                <a:spcPts val="0"/>
              </a:spcAft>
              <a:buNone/>
            </a:pPr>
            <a:endParaRPr lang="en-US" b="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The states in blue are where abortion care is protected by law or likely to remain protected. Blue and yellow states on this map also may represent surge states – places where people can find the nearest abortion care if you live in a state that bans abortion. </a:t>
            </a:r>
            <a:r>
              <a:rPr lang="en-US" dirty="0">
                <a:effectLst/>
                <a:latin typeface="Arial" panose="020B0604020202020204" pitchFamily="34" charset="0"/>
              </a:rPr>
              <a:t>The estimated number of abortions provided by a clinician in states where abortion remained legal with few restrictions </a:t>
            </a:r>
            <a:r>
              <a:rPr lang="en-US" i="1" dirty="0">
                <a:effectLst/>
                <a:latin typeface="Arial" panose="020B0604020202020204" pitchFamily="34" charset="0"/>
              </a:rPr>
              <a:t>increased </a:t>
            </a:r>
            <a:r>
              <a:rPr lang="en-US" dirty="0">
                <a:effectLst/>
                <a:latin typeface="Arial" panose="020B0604020202020204" pitchFamily="34" charset="0"/>
              </a:rPr>
              <a:t>from 62,600 abortions in April before the Dobbs decision to </a:t>
            </a:r>
            <a:r>
              <a:rPr lang="en-US" sz="1800" dirty="0">
                <a:effectLst/>
                <a:latin typeface="ArialMT"/>
              </a:rPr>
              <a:t>88,020 abortions in March 2023. States with the largest increases in the total number of abortions provided by a clinician during the nine-month period after </a:t>
            </a:r>
            <a:r>
              <a:rPr lang="en-US" sz="1800" i="1" dirty="0">
                <a:effectLst/>
                <a:latin typeface="Arial" panose="020B0604020202020204" pitchFamily="34" charset="0"/>
              </a:rPr>
              <a:t>Dobbs</a:t>
            </a:r>
            <a:r>
              <a:rPr lang="en-US" sz="1800" dirty="0">
                <a:effectLst/>
                <a:latin typeface="ArialMT"/>
              </a:rPr>
              <a:t>, which we call “surge states,” include Florida (12,460), Illinois (12,400), North Carolina (7,930), Colorado (4,500) California (4,260).</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This calls attention to the need to expand abortion access points in protective states. Expanding access to medication abortion in primary care settings can an opportunity to do that. We can alleviate the intense demand that abortion clinics will face if we are able to provide abortion care for our own patients, within their own health center. </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a:t>
            </a:r>
            <a:r>
              <a:rPr lang="en-US" b="0" dirty="0" err="1"/>
              <a:t>reproductiverights.org</a:t>
            </a:r>
            <a:r>
              <a:rPr lang="en-US" b="0" dirty="0"/>
              <a:t>/maps/what-if-roe-fell/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Jones RK, Witwer E, </a:t>
            </a:r>
            <a:r>
              <a:rPr lang="en-US" sz="2400" b="0" i="0" dirty="0" err="1">
                <a:solidFill>
                  <a:schemeClr val="dk1"/>
                </a:solidFill>
                <a:latin typeface="+mn-lt"/>
                <a:ea typeface="+mn-ea"/>
                <a:cs typeface="+mn-cs"/>
                <a:sym typeface="Calibri"/>
              </a:rPr>
              <a:t>Jerman</a:t>
            </a:r>
            <a:r>
              <a:rPr lang="en-US" sz="2400" b="0" i="0" dirty="0">
                <a:solidFill>
                  <a:schemeClr val="dk1"/>
                </a:solidFill>
                <a:latin typeface="+mn-lt"/>
                <a:ea typeface="+mn-ea"/>
                <a:cs typeface="+mn-cs"/>
                <a:sym typeface="Calibri"/>
              </a:rPr>
              <a:t> J, </a:t>
            </a:r>
            <a:r>
              <a:rPr lang="en-US" sz="2400" b="0" i="1" dirty="0">
                <a:solidFill>
                  <a:schemeClr val="dk1"/>
                </a:solidFill>
                <a:latin typeface="+mn-lt"/>
                <a:ea typeface="+mn-ea"/>
                <a:cs typeface="+mn-cs"/>
                <a:sym typeface="Calibri"/>
              </a:rPr>
              <a:t>Abortion Incidence and Service Availability in the United States, 2017</a:t>
            </a:r>
            <a:r>
              <a:rPr lang="en-US" sz="2400" b="0" i="0" dirty="0">
                <a:solidFill>
                  <a:schemeClr val="dk1"/>
                </a:solidFill>
                <a:latin typeface="+mn-lt"/>
                <a:ea typeface="+mn-ea"/>
                <a:cs typeface="+mn-cs"/>
                <a:sym typeface="Calibri"/>
              </a:rPr>
              <a:t>, New York: Guttmacher Institute, 2019 </a:t>
            </a:r>
            <a:r>
              <a:rPr lang="en-US" sz="240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https://www.guttmacher.org/report/abortion-incidence-service-availability-us-2017</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a:p>
            <a:pPr marL="0" lvl="0" indent="0" algn="l" rtl="0">
              <a:spcBef>
                <a:spcPts val="0"/>
              </a:spcBef>
              <a:spcAft>
                <a:spcPts val="0"/>
              </a:spcAft>
              <a:buNone/>
            </a:pPr>
            <a:endParaRPr lang="en-US" u="sng" dirty="0">
              <a:solidFill>
                <a:srgbClr val="009999"/>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u="sng" dirty="0">
                <a:solidFill>
                  <a:srgbClr val="009999"/>
                </a:solidFill>
                <a:hlinkClick r:id="" action="ppaction://noaction">
                  <a:extLst>
                    <a:ext uri="{A12FA001-AC4F-418D-AE19-62706E023703}">
                      <ahyp:hlinkClr xmlns:ahyp="http://schemas.microsoft.com/office/drawing/2018/hyperlinkcolor" val="tx"/>
                    </a:ext>
                  </a:extLst>
                </a:hlinkClick>
              </a:rPr>
              <a:t>https://reproductiverights.org/maps/what-if-roe-fell/?</a:t>
            </a:r>
            <a:endParaRPr lang="en-US" dirty="0"/>
          </a:p>
          <a:p>
            <a:pPr marL="0" lvl="0" indent="0" algn="l" rtl="0">
              <a:spcBef>
                <a:spcPts val="0"/>
              </a:spcBef>
              <a:spcAft>
                <a:spcPts val="0"/>
              </a:spcAft>
              <a:buNone/>
            </a:pPr>
            <a:endParaRPr lang="en-US" u="sng" dirty="0">
              <a:solidFill>
                <a:srgbClr val="009999"/>
              </a:solid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t>https://</a:t>
            </a:r>
            <a:r>
              <a:rPr lang="en-US" dirty="0" err="1"/>
              <a:t>states.guttmacher.org</a:t>
            </a:r>
            <a:r>
              <a:rPr lang="en-US" dirty="0"/>
              <a:t>/policies/</a:t>
            </a:r>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wecount</a:t>
            </a:r>
            <a:r>
              <a:rPr lang="en-US" dirty="0">
                <a:effectLst/>
              </a:rPr>
              <a:t> report April to August 2022 findings. </a:t>
            </a:r>
            <a:r>
              <a:rPr lang="en-US" i="1" dirty="0">
                <a:effectLst/>
              </a:rPr>
              <a:t>Society for Family Planning</a:t>
            </a:r>
            <a:r>
              <a:rPr lang="en-US" dirty="0">
                <a:effectLst/>
              </a:rPr>
              <a:t>. October 2022. doi:10.46621/ukai6324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wecount</a:t>
            </a:r>
            <a:r>
              <a:rPr lang="en-US" dirty="0"/>
              <a:t> report April 2022 to March 2023 findings</a:t>
            </a:r>
            <a:r>
              <a:rPr lang="en-US" i="1" u="none" dirty="0"/>
              <a:t>. Society for Family Planning</a:t>
            </a:r>
            <a:r>
              <a:rPr lang="en-US" dirty="0"/>
              <a:t>. June 2023. </a:t>
            </a:r>
            <a:r>
              <a:rPr lang="en-US" dirty="0" err="1"/>
              <a:t>doi.org</a:t>
            </a:r>
            <a:r>
              <a:rPr lang="en-US" dirty="0"/>
              <a:t>/10.46621/XBAZ6145</a:t>
            </a:r>
          </a:p>
          <a:p>
            <a:endParaRPr lang="en-US" dirty="0"/>
          </a:p>
        </p:txBody>
      </p:sp>
    </p:spTree>
    <p:extLst>
      <p:ext uri="{BB962C8B-B14F-4D97-AF65-F5344CB8AC3E}">
        <p14:creationId xmlns:p14="http://schemas.microsoft.com/office/powerpoint/2010/main" val="237152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457200" lvl="0" indent="-317500" algn="l" rtl="0">
              <a:spcBef>
                <a:spcPts val="0"/>
              </a:spcBef>
              <a:spcAft>
                <a:spcPts val="0"/>
              </a:spcAft>
              <a:buSzPts val="1400"/>
              <a:buChar char="●"/>
            </a:pPr>
            <a:r>
              <a:rPr lang="en-US" sz="2400" b="0" i="0" dirty="0">
                <a:solidFill>
                  <a:schemeClr val="dk1"/>
                </a:solidFill>
                <a:latin typeface="+mn-lt"/>
                <a:ea typeface="+mn-ea"/>
                <a:cs typeface="+mn-cs"/>
                <a:sym typeface="Calibri"/>
              </a:rPr>
              <a:t>This includes family physicians, pediatricians, and internists </a:t>
            </a:r>
            <a:r>
              <a:rPr lang="en-US" dirty="0"/>
              <a:t>-- not just OBGYNs</a:t>
            </a:r>
            <a:r>
              <a:rPr lang="en-US" sz="2400" b="0" i="0" dirty="0">
                <a:solidFill>
                  <a:schemeClr val="dk1"/>
                </a:solidFill>
                <a:latin typeface="+mn-lt"/>
                <a:ea typeface="+mn-ea"/>
                <a:cs typeface="+mn-cs"/>
                <a:sym typeface="Calibri"/>
              </a:rPr>
              <a:t>. </a:t>
            </a:r>
          </a:p>
          <a:p>
            <a:pPr marL="457200" lvl="0" indent="-317500" algn="l" rtl="0">
              <a:spcBef>
                <a:spcPts val="0"/>
              </a:spcBef>
              <a:spcAft>
                <a:spcPts val="0"/>
              </a:spcAft>
              <a:buSzPts val="1400"/>
              <a:buChar char="●"/>
            </a:pPr>
            <a:r>
              <a:rPr lang="en-US" dirty="0"/>
              <a:t>Th</a:t>
            </a:r>
            <a:r>
              <a:rPr lang="en-US" sz="2400" b="0" i="0" dirty="0">
                <a:solidFill>
                  <a:schemeClr val="dk1"/>
                </a:solidFill>
                <a:latin typeface="+mn-lt"/>
                <a:ea typeface="+mn-ea"/>
                <a:cs typeface="+mn-cs"/>
                <a:sym typeface="Calibri"/>
              </a:rPr>
              <a:t>is includes advanced practice clinicians like nurse practitioners, nurse midwives, and physician assistants. </a:t>
            </a:r>
          </a:p>
          <a:p>
            <a:pPr marL="457200" lvl="0" indent="-317500" algn="l" rtl="0">
              <a:spcBef>
                <a:spcPts val="0"/>
              </a:spcBef>
              <a:spcAft>
                <a:spcPts val="0"/>
              </a:spcAft>
              <a:buSzPts val="1400"/>
              <a:buChar char="●"/>
            </a:pPr>
            <a:r>
              <a:rPr lang="en-US" sz="2400" b="0" i="0" dirty="0">
                <a:solidFill>
                  <a:schemeClr val="dk1"/>
                </a:solidFill>
                <a:latin typeface="+mn-lt"/>
                <a:ea typeface="+mn-ea"/>
                <a:cs typeface="+mn-cs"/>
                <a:sym typeface="Calibri"/>
              </a:rPr>
              <a:t>APCs aren’t limited to providing just medication abortion, they are also able to provide and are providing aspiration abortion.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dirty="0">
                <a:solidFill>
                  <a:schemeClr val="dk1"/>
                </a:solidFill>
                <a:latin typeface="+mn-lt"/>
                <a:ea typeface="+mn-ea"/>
                <a:cs typeface="+mn-cs"/>
                <a:sym typeface="Calibri"/>
              </a:rPr>
              <a:t>Yet, some states are passing increasingly restrictive laws to limit who is able to provide abortion care in those states. As of </a:t>
            </a:r>
            <a:r>
              <a:rPr lang="en-US" dirty="0"/>
              <a:t>April</a:t>
            </a:r>
            <a:r>
              <a:rPr lang="en-US" sz="2400" b="0" i="0" dirty="0">
                <a:solidFill>
                  <a:schemeClr val="dk1"/>
                </a:solidFill>
                <a:latin typeface="+mn-lt"/>
                <a:ea typeface="+mn-ea"/>
                <a:cs typeface="+mn-cs"/>
                <a:sym typeface="Calibri"/>
              </a:rPr>
              <a:t> 2022, 3</a:t>
            </a:r>
            <a:r>
              <a:rPr lang="en-US" dirty="0"/>
              <a:t>5</a:t>
            </a:r>
            <a:r>
              <a:rPr lang="en-US" sz="2400" b="0" i="0" dirty="0">
                <a:solidFill>
                  <a:schemeClr val="dk1"/>
                </a:solidFill>
                <a:latin typeface="+mn-lt"/>
                <a:ea typeface="+mn-ea"/>
                <a:cs typeface="+mn-cs"/>
                <a:sym typeface="Calibri"/>
              </a:rPr>
              <a:t> states require an abortion to be performed by a licensed physician. </a:t>
            </a:r>
            <a:endParaRPr lang="en-US" dirty="0"/>
          </a:p>
          <a:p>
            <a:pPr marL="457200" lvl="0" indent="-304800" algn="l" rtl="0">
              <a:spcBef>
                <a:spcPts val="0"/>
              </a:spcBef>
              <a:spcAft>
                <a:spcPts val="0"/>
              </a:spcAft>
              <a:buClr>
                <a:schemeClr val="dk1"/>
              </a:buClr>
              <a:buSzPts val="1200"/>
              <a:buFont typeface="Calibri"/>
              <a:buChar char="●"/>
            </a:pPr>
            <a:r>
              <a:rPr lang="en-US" sz="2400" b="0" i="0" dirty="0">
                <a:solidFill>
                  <a:schemeClr val="dk1"/>
                </a:solidFill>
                <a:latin typeface="+mn-lt"/>
                <a:ea typeface="+mn-ea"/>
                <a:cs typeface="+mn-cs"/>
                <a:sym typeface="Calibri"/>
              </a:rPr>
              <a:t>In MS, only OBGYNs are allowed to provide abortion care.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may have also heard of an OBGYN subspecialty in Complex Family Planning. While these fellows are receiving intensive training in abortion care and other family planning care, this sub-specialty status or accreditation is not necessary to provide safe abortion care, as stated by the National Abortion Federation’s Clinical Practice Guidelines.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a:t>
            </a:r>
            <a:r>
              <a:rPr lang="en-US" sz="2400" b="0" i="0" dirty="0" err="1">
                <a:solidFill>
                  <a:schemeClr val="dk1"/>
                </a:solidFill>
                <a:latin typeface="+mn-lt"/>
                <a:ea typeface="+mn-ea"/>
                <a:cs typeface="+mn-cs"/>
                <a:sym typeface="Calibri"/>
              </a:rPr>
              <a:t>Battistelli</a:t>
            </a:r>
            <a:r>
              <a:rPr lang="en-US" sz="2400" b="0" i="0" dirty="0">
                <a:solidFill>
                  <a:schemeClr val="dk1"/>
                </a:solidFill>
                <a:latin typeface="+mn-lt"/>
                <a:ea typeface="+mn-ea"/>
                <a:cs typeface="+mn-cs"/>
                <a:sym typeface="Calibri"/>
              </a:rPr>
              <a:t>, M. F., &amp; </a:t>
            </a:r>
            <a:r>
              <a:rPr lang="en-US" sz="2400" b="0" i="0" dirty="0" err="1">
                <a:solidFill>
                  <a:schemeClr val="dk1"/>
                </a:solidFill>
                <a:latin typeface="+mn-lt"/>
                <a:ea typeface="+mn-ea"/>
                <a:cs typeface="+mn-cs"/>
                <a:sym typeface="Calibri"/>
              </a:rPr>
              <a:t>Drey</a:t>
            </a:r>
            <a:r>
              <a:rPr lang="en-US" sz="2400" b="0" i="0" dirty="0">
                <a:solidFill>
                  <a:schemeClr val="dk1"/>
                </a:solidFill>
                <a:latin typeface="+mn-lt"/>
                <a:ea typeface="+mn-ea"/>
                <a:cs typeface="+mn-cs"/>
                <a:sym typeface="Calibri"/>
              </a:rPr>
              <a:t>,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www.apha.org</a:t>
            </a:r>
            <a:r>
              <a:rPr lang="en-US" sz="2400" b="0" i="0" dirty="0">
                <a:solidFill>
                  <a:schemeClr val="dk1"/>
                </a:solidFill>
                <a:latin typeface="+mn-lt"/>
                <a:ea typeface="+mn-ea"/>
                <a:cs typeface="+mn-cs"/>
                <a:sym typeface="Calibri"/>
              </a:rPr>
              <a:t>/policies-and-advocacy/public-health-policy-statements/policy-database/2014/07/28/16/00/provision-of-abortion-care-by-advanced-practice-nurses-and-physician-assistants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www.ansirh.org</a:t>
            </a:r>
            <a:r>
              <a:rPr lang="en-US" sz="2400" b="0" i="0" dirty="0">
                <a:solidFill>
                  <a:schemeClr val="dk1"/>
                </a:solidFill>
                <a:latin typeface="+mn-lt"/>
                <a:ea typeface="+mn-ea"/>
                <a:cs typeface="+mn-cs"/>
                <a:sym typeface="Calibri"/>
              </a:rPr>
              <a:t>/research/publication/providing-abortion-care-professional-toolkit-nurse-midwives-nurse</a:t>
            </a:r>
            <a:endParaRPr lang="en-US" dirty="0"/>
          </a:p>
          <a:p>
            <a:pPr marL="0" lvl="0" indent="0" algn="l" rtl="0">
              <a:spcBef>
                <a:spcPts val="0"/>
              </a:spcBef>
              <a:spcAft>
                <a:spcPts val="0"/>
              </a:spcAft>
              <a:buNone/>
            </a:pPr>
            <a:endParaRPr lang="en-US" sz="2400" b="0" i="1" u="sng" dirty="0">
              <a:solidFill>
                <a:schemeClr val="dk1"/>
              </a:solidFill>
              <a:latin typeface="+mn-lt"/>
              <a:ea typeface="+mn-ea"/>
              <a:cs typeface="+mn-cs"/>
              <a:sym typeface="Calibri"/>
              <a:hlinkClick r:id="rId5">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three different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regimen used currently in the US. </a:t>
            </a:r>
          </a:p>
          <a:p>
            <a:pPr marL="171450" lvl="0" indent="-171450" algn="l" rtl="0">
              <a:spcBef>
                <a:spcPts val="200"/>
              </a:spcBef>
              <a:spcAft>
                <a:spcPts val="0"/>
              </a:spcAft>
              <a:buClr>
                <a:schemeClr val="dk1"/>
              </a:buClr>
              <a:buSzPts val="1200"/>
              <a:buFont typeface="Arial"/>
              <a:buChar char="•"/>
            </a:pPr>
            <a:r>
              <a:rPr lang="en-US" dirty="0"/>
              <a:t>Methotrexate + misoprostol, which is not commonly used in the US. We’ll talk more about this regimen briefly at the end. </a:t>
            </a:r>
          </a:p>
          <a:p>
            <a:pPr marL="171450" lvl="0" indent="-171450" algn="l" rtl="0">
              <a:spcBef>
                <a:spcPts val="200"/>
              </a:spcBef>
              <a:spcAft>
                <a:spcPts val="0"/>
              </a:spcAft>
              <a:buClr>
                <a:schemeClr val="dk1"/>
              </a:buClr>
              <a:buSzPts val="1200"/>
              <a:buFont typeface="Arial"/>
              <a:buChar char="•"/>
            </a:pPr>
            <a:r>
              <a:rPr lang="en-US" dirty="0"/>
              <a:t>Misoprostol alone. We don’t know how common misoprostol alone is in the US. There are a few clinics that offer it as an option, but it is more commonly used when people self-manage or self-source their abortion outside of the medical setting. </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 as well.  </a:t>
            </a:r>
          </a:p>
          <a:p>
            <a:pPr marL="0" lvl="0" indent="0" algn="l" rtl="0">
              <a:spcBef>
                <a:spcPts val="200"/>
              </a:spcBef>
              <a:spcAft>
                <a:spcPts val="0"/>
              </a:spcAft>
              <a:buNone/>
            </a:pPr>
            <a:endParaRPr lang="en-US" dirty="0"/>
          </a:p>
          <a:p>
            <a:pPr marL="0" lvl="0" indent="0" algn="l" rtl="0">
              <a:spcBef>
                <a:spcPts val="200"/>
              </a:spcBef>
              <a:spcAft>
                <a:spcPts val="0"/>
              </a:spcAft>
              <a:buNone/>
            </a:pPr>
            <a:r>
              <a:rPr lang="en-US" dirty="0"/>
              <a:t>We’ll be focusing on mifepristone + misoprostol and misoprostol alone today</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endParaRPr lang="en-US"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arial, sans-serif"/>
              </a:rPr>
              <a:t>Before looking at the protocol, it’s important to understand how these medications are regulated – because they are.</a:t>
            </a:r>
            <a:endParaRPr lang="en-US" dirty="0">
              <a:effectLst/>
            </a:endParaRPr>
          </a:p>
          <a:p>
            <a:pPr marL="0" marR="0">
              <a:spcBef>
                <a:spcPts val="0"/>
              </a:spcBef>
              <a:spcAft>
                <a:spcPts val="0"/>
              </a:spcAft>
            </a:pPr>
            <a:r>
              <a:rPr lang="en-US" dirty="0">
                <a:effectLst/>
                <a:latin typeface="arial, sans-serif"/>
              </a:rPr>
              <a:t>In December 2021, the FDA completed a comprehensive review of the mifepristone REMS (risk evaluation and mitigation strategy) and announced changes to its original rules. In January 2023, these rules were finalized.</a:t>
            </a:r>
            <a:endParaRPr lang="en-US" dirty="0">
              <a:effectLst/>
            </a:endParaRPr>
          </a:p>
          <a:p>
            <a:pPr marL="457200" marR="0">
              <a:spcBef>
                <a:spcPts val="0"/>
              </a:spcBef>
              <a:spcAft>
                <a:spcPts val="0"/>
              </a:spcAft>
            </a:pPr>
            <a:r>
              <a:rPr lang="en-US" dirty="0">
                <a:effectLst/>
                <a:latin typeface="arial, sans-serif"/>
              </a:rPr>
              <a:t>- Previously, mifepristone could only be dispensed IN CLINIC – not through a pharmacy (brick &amp; mortar nor online/mail order). But now the FDA has lifted this restriction and will allow pharmacies to dispense mifepristone too, in-person or via mail. Note: in states where telemedicine for abortion is banned, mifepristone cannot be mailed. </a:t>
            </a:r>
            <a:endParaRPr lang="en-US" dirty="0">
              <a:effectLst/>
            </a:endParaRPr>
          </a:p>
          <a:p>
            <a:pPr marL="457200" marR="0">
              <a:spcBef>
                <a:spcPts val="0"/>
              </a:spcBef>
              <a:spcAft>
                <a:spcPts val="0"/>
              </a:spcAft>
            </a:pPr>
            <a:r>
              <a:rPr lang="en-US" dirty="0">
                <a:effectLst/>
                <a:latin typeface="arial, sans-serif"/>
              </a:rPr>
              <a:t>- Providers still need to be certified to prescribe and dispense – which, entails at least 1 clinician in a health center/ system to certify that they have the clinical knowledge to provide medication abortion and submit this form to the manufacturer of mifepristone (</a:t>
            </a:r>
            <a:r>
              <a:rPr lang="en-US" dirty="0" err="1">
                <a:effectLst/>
                <a:latin typeface="arial, sans-serif"/>
              </a:rPr>
              <a:t>Danco</a:t>
            </a:r>
            <a:r>
              <a:rPr lang="en-US" dirty="0">
                <a:effectLst/>
                <a:latin typeface="arial, sans-serif"/>
              </a:rPr>
              <a:t> or </a:t>
            </a:r>
            <a:r>
              <a:rPr lang="en-US" dirty="0" err="1">
                <a:effectLst/>
                <a:latin typeface="arial, sans-serif"/>
              </a:rPr>
              <a:t>GenBioPro</a:t>
            </a:r>
            <a:r>
              <a:rPr lang="en-US" dirty="0">
                <a:effectLst/>
                <a:latin typeface="arial, sans-serif"/>
              </a:rPr>
              <a:t>). All other providers who provide mifepristone are considered under the supervision of the certified provider. </a:t>
            </a:r>
            <a:endParaRPr lang="en-US" dirty="0">
              <a:effectLst/>
            </a:endParaRPr>
          </a:p>
          <a:p>
            <a:pPr marL="457200" marR="0">
              <a:spcBef>
                <a:spcPts val="0"/>
              </a:spcBef>
              <a:spcAft>
                <a:spcPts val="0"/>
              </a:spcAft>
            </a:pPr>
            <a:r>
              <a:rPr lang="en-US" dirty="0">
                <a:effectLst/>
                <a:latin typeface="arial, sans-serif"/>
              </a:rPr>
              <a:t>- Now, pharmacists will have to be certified to dispense mifepristone. </a:t>
            </a:r>
            <a:endParaRPr lang="en-US" dirty="0">
              <a:effectLst/>
            </a:endParaRPr>
          </a:p>
          <a:p>
            <a:pPr marL="457200" marR="0">
              <a:spcBef>
                <a:spcPts val="0"/>
              </a:spcBef>
              <a:spcAft>
                <a:spcPts val="0"/>
              </a:spcAft>
            </a:pPr>
            <a:r>
              <a:rPr lang="en-US" dirty="0">
                <a:effectLst/>
                <a:latin typeface="arial, sans-serif"/>
              </a:rPr>
              <a:t>- Pharmacies that wish to become certified must sign a new Pharmacy Agreement Form</a:t>
            </a:r>
            <a:r>
              <a:rPr lang="en-US" b="1" dirty="0">
                <a:solidFill>
                  <a:srgbClr val="0563C1"/>
                </a:solidFill>
                <a:effectLst/>
                <a:latin typeface="arial, sans-serif"/>
                <a:hlinkClick r:id="rId3"/>
              </a:rPr>
              <a:t> </a:t>
            </a:r>
            <a:r>
              <a:rPr lang="en-US" dirty="0">
                <a:effectLst/>
                <a:latin typeface="arial, sans-serif"/>
              </a:rPr>
              <a:t>that requires pharmacies to designate an authorized representative to carry out the certification process and oversee implementation and compliance with the mifepristone REMS program on behalf of the pharmacy.</a:t>
            </a:r>
            <a:endParaRPr lang="en-US" dirty="0">
              <a:effectLst/>
            </a:endParaRPr>
          </a:p>
          <a:p>
            <a:pPr marL="457200" marR="0">
              <a:spcBef>
                <a:spcPts val="0"/>
              </a:spcBef>
              <a:spcAft>
                <a:spcPts val="0"/>
              </a:spcAft>
            </a:pPr>
            <a:r>
              <a:rPr lang="en-US" dirty="0">
                <a:effectLst/>
                <a:latin typeface="arial, sans-serif"/>
              </a:rPr>
              <a:t>- Providers that want their patients to obtain mifepristone through the pharmacy (whether through mail or brick and mortar) will have to send the pharmacy their signed prescriber agreement. </a:t>
            </a:r>
            <a:endParaRPr lang="en-US" dirty="0">
              <a:effectLst/>
            </a:endParaRPr>
          </a:p>
          <a:p>
            <a:pPr marL="457200" marR="0">
              <a:spcBef>
                <a:spcPts val="0"/>
              </a:spcBef>
              <a:spcAft>
                <a:spcPts val="0"/>
              </a:spcAft>
            </a:pPr>
            <a:r>
              <a:rPr lang="en-US" dirty="0">
                <a:effectLst/>
                <a:latin typeface="arial, sans-serif"/>
              </a:rPr>
              <a:t>- Currently, online pharmacies like American Mail Order Pharmacy and Honeybee are certified pharmacies. CVS and Walgreens appear to be pursuing certification. </a:t>
            </a:r>
            <a:endParaRPr lang="en-US" dirty="0">
              <a:effectLst/>
            </a:endParaRPr>
          </a:p>
          <a:p>
            <a:pPr marL="457200" marR="0">
              <a:spcBef>
                <a:spcPts val="0"/>
              </a:spcBef>
              <a:spcAft>
                <a:spcPts val="0"/>
              </a:spcAft>
            </a:pPr>
            <a:r>
              <a:rPr lang="en-US" dirty="0">
                <a:effectLst/>
                <a:latin typeface="arial, sans-serif"/>
              </a:rPr>
              <a:t>- Lastly, patients still need to sign an FDA agreement for using mifepristone, whether or not it’s for medication abortion or EPL. </a:t>
            </a:r>
            <a:endParaRPr lang="en-US" dirty="0">
              <a:effectLst/>
            </a:endParaRPr>
          </a:p>
          <a:p>
            <a:pPr marL="457200" marR="0">
              <a:spcBef>
                <a:spcPts val="0"/>
              </a:spcBef>
              <a:spcAft>
                <a:spcPts val="0"/>
              </a:spcAft>
            </a:pPr>
            <a:r>
              <a:rPr lang="en-US" dirty="0">
                <a:effectLst/>
                <a:latin typeface="arial, sans-serif"/>
              </a:rPr>
              <a:t> </a:t>
            </a:r>
            <a:endParaRPr lang="en-US" dirty="0">
              <a:effectLst/>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4"/>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5"/>
              </a:rPr>
              <a:t>https://www.reproductiveaccess.org/resource/order-mifepristone/</a:t>
            </a:r>
            <a:endParaRPr lang="en-US" dirty="0">
              <a:effectLst/>
            </a:endParaRPr>
          </a:p>
          <a:p>
            <a:pPr marL="457200" marR="0">
              <a:spcBef>
                <a:spcPts val="0"/>
              </a:spcBef>
              <a:spcAft>
                <a:spcPts val="0"/>
              </a:spcAft>
            </a:pPr>
            <a:r>
              <a:rPr lang="en-US">
                <a:effectLst/>
                <a:latin typeface="arial, sans-serif"/>
              </a:rPr>
              <a:t>- Provider </a:t>
            </a:r>
            <a:r>
              <a:rPr lang="en-US" dirty="0">
                <a:effectLst/>
                <a:latin typeface="arial, sans-serif"/>
              </a:rPr>
              <a:t>and pharmacy agreements </a:t>
            </a:r>
            <a:r>
              <a:rPr lang="en-US" dirty="0">
                <a:solidFill>
                  <a:srgbClr val="0563C1"/>
                </a:solidFill>
                <a:effectLst/>
                <a:latin typeface="arial, sans-serif"/>
                <a:hlinkClick r:id="rId3"/>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a:t>
            </a:r>
            <a:r>
              <a:rPr lang="en-US" dirty="0" err="1"/>
              <a:t>mife</a:t>
            </a:r>
            <a:r>
              <a:rPr lang="en-US" dirty="0"/>
              <a:t>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Though bleeding can be very heavy and may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a:t>
            </a:r>
            <a:r>
              <a:rPr lang="en-US" dirty="0" err="1"/>
              <a:t>www.reproductiveaccess.org</a:t>
            </a:r>
            <a:r>
              <a:rPr lang="en-US" dirty="0"/>
              <a:t>/resource/early-abortion-options/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No exposure to possible teratogens</a:t>
            </a:r>
          </a:p>
          <a:p>
            <a:pPr marL="457200" lvl="0" indent="-317500" algn="l" rtl="0">
              <a:spcBef>
                <a:spcPts val="0"/>
              </a:spcBef>
              <a:spcAft>
                <a:spcPts val="0"/>
              </a:spcAft>
              <a:buSzPts val="1400"/>
              <a:buChar char="●"/>
            </a:pPr>
            <a:r>
              <a:rPr lang="en-US" dirty="0"/>
              <a:t>Manual vacuum aspiration can be performed until up to 12 weeks gestation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Difference between D&amp;C and aspiration: </a:t>
            </a:r>
            <a:endParaRPr lang="en-US" dirty="0"/>
          </a:p>
          <a:p>
            <a:pPr marL="0" lvl="0" indent="0" algn="l" rtl="0">
              <a:spcBef>
                <a:spcPts val="0"/>
              </a:spcBef>
              <a:spcAft>
                <a:spcPts val="0"/>
              </a:spcAft>
              <a:buNone/>
            </a:pPr>
            <a:r>
              <a:rPr lang="en-US" dirty="0"/>
              <a:t>Typical procedure for aspiration abortion uses simple vacuum technique with smooth cannula inserted into uterus and removes pregnancy. There is no other instrumentation to remove pregnancy other than that gentle suction. D&amp;C is more invasive: it uses cutting rather than suction. D&amp;C is not an indication for abortion up to 16 weeks if you can safely exit with a vacuum aspiration. </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protocol for medication abortion with mifepristone and misoprostol and work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Gestational age limit</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77 days</a:t>
            </a:r>
            <a:endParaRPr lang="en-US" dirty="0"/>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 dose</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200 mg oral</a:t>
            </a:r>
            <a:br>
              <a:rPr lang="en-US" sz="2400" b="0" i="0" u="none" strike="noStrike" dirty="0">
                <a:solidFill>
                  <a:schemeClr val="dk1"/>
                </a:solidFill>
                <a:latin typeface="+mn-lt"/>
                <a:ea typeface="+mn-ea"/>
                <a:cs typeface="+mn-cs"/>
                <a:sym typeface="Calibri"/>
              </a:rPr>
            </a:br>
            <a:r>
              <a:rPr lang="en-US" sz="2400" b="0" i="0" u="none" strike="noStrike" dirty="0">
                <a:solidFill>
                  <a:schemeClr val="dk1"/>
                </a:solidFill>
                <a:latin typeface="+mn-lt"/>
                <a:ea typeface="+mn-ea"/>
                <a:cs typeface="+mn-cs"/>
                <a:sym typeface="Calibri"/>
              </a:rPr>
              <a:t>Can be taken in office (if you dispense in-office) if the patient wants or at home at a time of their convenience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 Dose</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two effective routes to take the misoprostol, buccal and vaginal. Buccal means the misoprostol is held and absorbed in the patient’s cheeks for 30 minutes, then they swallow the pills with a drink. Vaginal means the person inserts misoprostol pills into their vagina and they lay down for 30 minutes for their body to absorb the pills. If the pills fall out, the person can throw them away.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 dose and timing by gestational age (up to 9 weeks and between 9-11 weeks) for both methods. The second dose helps to enhance efficacy of completing the medication abortion for those in 9-11 weeks gestation.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Buccal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of 800 mcg (4, 200 mcg tablets). Take 24-48 hours after mifepristone. Hold in cheeks for 30 minutes, two pills inside each cheek.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Buccal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24</a:t>
            </a:r>
            <a:r>
              <a:rPr lang="en-US" dirty="0"/>
              <a:t>-48</a:t>
            </a:r>
            <a:r>
              <a:rPr lang="en-US" sz="2400" b="0" i="0" u="none" strike="noStrike" dirty="0">
                <a:solidFill>
                  <a:schemeClr val="dk1"/>
                </a:solidFill>
                <a:latin typeface="+mn-lt"/>
                <a:ea typeface="+mn-ea"/>
                <a:cs typeface="+mn-cs"/>
                <a:sym typeface="Calibri"/>
              </a:rPr>
              <a:t> hours mifepristone. Take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800 mcg (4, 200 mcg tablets). Take 6-72 hours after mifepristone. Insert in vagina and lay down for 30 minutes.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6-72</a:t>
            </a:r>
            <a:r>
              <a:rPr lang="en-US" sz="2400" b="0" i="0" u="none" strike="noStrike" dirty="0">
                <a:solidFill>
                  <a:schemeClr val="dk1"/>
                </a:solidFill>
                <a:latin typeface="+mn-lt"/>
                <a:ea typeface="+mn-ea"/>
                <a:cs typeface="+mn-cs"/>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 hours mifepristone</a:t>
            </a:r>
            <a:r>
              <a:rPr lang="en-US" sz="2400" b="0" i="0" u="none" strike="noStrike" dirty="0">
                <a:solidFill>
                  <a:schemeClr val="dk1"/>
                </a:solidFill>
                <a:latin typeface="+mn-lt"/>
                <a:ea typeface="+mn-ea"/>
                <a:cs typeface="+mn-cs"/>
                <a:sym typeface="Calibri"/>
              </a:rPr>
              <a:t>. Take that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 </a:t>
            </a:r>
            <a:r>
              <a:rPr lang="en-US" dirty="0"/>
              <a:t>If bleeding has already started, taking the second dose buccally is also an option.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simplified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Office follow-up visit – </a:t>
            </a:r>
            <a:r>
              <a:rPr lang="en-US" sz="2400" b="0" i="0" u="none" strike="noStrike" dirty="0">
                <a:solidFill>
                  <a:schemeClr val="dk1"/>
                </a:solidFill>
                <a:latin typeface="+mn-lt"/>
                <a:ea typeface="+mn-ea"/>
                <a:cs typeface="+mn-cs"/>
                <a:sym typeface="Calibri"/>
              </a:rPr>
              <a:t>later we’ll talk about what to follow-up on. It’s good to offer a follow-up appointment or phone call. Often, a phone call check-in is more than enough. Recommend f/u 7-14 days after mifepristone to get a sense of how the patient is doing and if the abortion is complete. But, follow-up is not routinely required</a:t>
            </a:r>
            <a:r>
              <a:rPr lang="en-US" dirty="0"/>
              <a:t>.</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 - may drop in chat</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/wp-content/uploads/2020/08/abortion-pills-protocol-1.pdf</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Eisinger</a:t>
            </a:r>
            <a:r>
              <a:rPr lang="en-US" dirty="0"/>
              <a:t> SH, </a:t>
            </a:r>
            <a:r>
              <a:rPr lang="en-US" dirty="0" err="1"/>
              <a:t>Stadalius</a:t>
            </a:r>
            <a:r>
              <a:rPr lang="en-US" dirty="0"/>
              <a:t> LS, Fuller L. Low-dose mifepristone followed by vaginal misoprostol at 48 hours for abortion up to 63 days. </a:t>
            </a:r>
            <a:r>
              <a:rPr lang="en-US" i="1" dirty="0"/>
              <a:t>Contraception. </a:t>
            </a:r>
            <a:r>
              <a:rPr lang="en-US" dirty="0"/>
              <a:t>Jan 2000;61(1):41-46.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0" algn="l" rtl="0">
              <a:spcBef>
                <a:spcPts val="300"/>
              </a:spcBef>
              <a:spcAft>
                <a:spcPts val="0"/>
              </a:spcAft>
              <a:buNone/>
            </a:pPr>
            <a:r>
              <a:rPr lang="en-US"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Weeks AD and Stewart P.  The use of low dose mifepristone and vaginal misoprostol for first trimester termination of pregnancy.  </a:t>
            </a:r>
            <a:r>
              <a:rPr lang="en-US" i="1" dirty="0"/>
              <a:t>Br J Fam Planning</a:t>
            </a:r>
            <a:r>
              <a:rPr lang="en-US" dirty="0"/>
              <a:t> 1995;21:85-86.</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a:t>
            </a:r>
            <a:r>
              <a:rPr lang="en-US" i="1" dirty="0"/>
              <a:t>et al</a:t>
            </a:r>
            <a:r>
              <a:rPr lang="en-US" dirty="0"/>
              <a:t>. Vaginal misoprostol administered at home after mifepristone (RU486) for abortion. </a:t>
            </a:r>
            <a:r>
              <a:rPr lang="en-US" i="1" dirty="0"/>
              <a:t>J Fam </a:t>
            </a:r>
            <a:r>
              <a:rPr lang="en-US" i="1" dirty="0" err="1"/>
              <a:t>Pract</a:t>
            </a:r>
            <a:r>
              <a:rPr lang="en-US" dirty="0"/>
              <a:t> 1997;44:353-60.</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 accepted for publication. </a:t>
            </a:r>
          </a:p>
          <a:p>
            <a:pPr marL="0" lvl="0" indent="0" algn="l" rtl="0">
              <a:spcBef>
                <a:spcPts val="300"/>
              </a:spcBef>
              <a:spcAft>
                <a:spcPts val="0"/>
              </a:spcAft>
              <a:buNone/>
            </a:pPr>
            <a:r>
              <a:rPr lang="en-US"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Mechanism of Mifepristone-induced Abortion:</a:t>
            </a:r>
          </a:p>
          <a:p>
            <a:pPr marL="0" lvl="0" indent="0" algn="l" rtl="0">
              <a:spcBef>
                <a:spcPts val="0"/>
              </a:spcBef>
              <a:spcAft>
                <a:spcPts val="0"/>
              </a:spcAft>
              <a:buNone/>
            </a:pPr>
            <a:r>
              <a:rPr lang="en-US" dirty="0"/>
              <a:t>Mifepristone, an anti-progesterone,  interferes with early pregnancy by competing with progesterone, causing:</a:t>
            </a:r>
          </a:p>
          <a:p>
            <a:pPr marL="457200" lvl="0" indent="-317500" algn="l" rtl="0">
              <a:spcBef>
                <a:spcPts val="0"/>
              </a:spcBef>
              <a:spcAft>
                <a:spcPts val="0"/>
              </a:spcAft>
              <a:buSzPts val="1400"/>
              <a:buChar char="●"/>
            </a:pPr>
            <a:r>
              <a:rPr lang="en-US" dirty="0"/>
              <a:t>decidual necrosis</a:t>
            </a:r>
            <a:r>
              <a:rPr lang="en-US" b="0" dirty="0"/>
              <a:t> - edema, dissociation of capillary walls and cytoplasmic lysis of decidual cells; and</a:t>
            </a:r>
            <a:endParaRPr lang="en-US" dirty="0"/>
          </a:p>
          <a:p>
            <a:pPr marL="457200" lvl="0" indent="-317500" algn="l" rtl="0">
              <a:spcBef>
                <a:spcPts val="0"/>
              </a:spcBef>
              <a:spcAft>
                <a:spcPts val="0"/>
              </a:spcAft>
              <a:buSzPts val="1400"/>
              <a:buChar char="●"/>
            </a:pPr>
            <a:r>
              <a:rPr lang="en-US" dirty="0"/>
              <a:t>cervical ripening</a:t>
            </a:r>
            <a:r>
              <a:rPr lang="en-US" b="0" dirty="0"/>
              <a:t> - softening and dilation of the cervix.</a:t>
            </a:r>
            <a:endParaRPr lang="en-US" dirty="0"/>
          </a:p>
          <a:p>
            <a:pPr marL="0" lvl="0" indent="0" algn="l" rtl="0">
              <a:spcBef>
                <a:spcPts val="0"/>
              </a:spcBef>
              <a:spcAft>
                <a:spcPts val="0"/>
              </a:spcAft>
              <a:buNone/>
            </a:pPr>
            <a:r>
              <a:rPr lang="en-US" b="0" dirty="0"/>
              <a:t>This prevents pregnancy from growing.</a:t>
            </a:r>
            <a:endParaRPr lang="en-US" dirty="0"/>
          </a:p>
          <a:p>
            <a:pPr marL="0" lvl="0" indent="0" algn="l" rtl="0">
              <a:spcBef>
                <a:spcPts val="0"/>
              </a:spcBef>
              <a:spcAft>
                <a:spcPts val="0"/>
              </a:spcAft>
              <a:buNone/>
            </a:pP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Misoprostol</a:t>
            </a:r>
            <a:r>
              <a:rPr lang="en-US" b="0" dirty="0"/>
              <a:t> 	</a:t>
            </a:r>
            <a:endParaRPr lang="en-US" dirty="0"/>
          </a:p>
          <a:p>
            <a:pPr marL="457200" lvl="0" indent="-317500" algn="l" rtl="0">
              <a:spcBef>
                <a:spcPts val="0"/>
              </a:spcBef>
              <a:spcAft>
                <a:spcPts val="0"/>
              </a:spcAft>
              <a:buSzPts val="1400"/>
              <a:buChar char="●"/>
            </a:pPr>
            <a:r>
              <a:rPr lang="en-US" dirty="0"/>
              <a:t>Prostaglandin: causes cervical softening, uterine contractions, and expulsion of pregnancy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Baird D. Mode of action of medical methods of abortion. </a:t>
            </a:r>
            <a:r>
              <a:rPr lang="en-US" i="1" dirty="0"/>
              <a:t>JAMWA</a:t>
            </a:r>
            <a:r>
              <a:rPr lang="en-US" dirty="0"/>
              <a:t>. 2000; </a:t>
            </a:r>
            <a:r>
              <a:rPr lang="en-US" b="1" dirty="0"/>
              <a:t>35</a:t>
            </a:r>
            <a:r>
              <a:rPr lang="en-US" dirty="0"/>
              <a:t>(3): S121-126. </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Herrmann WL </a:t>
            </a:r>
            <a:r>
              <a:rPr lang="en-US" i="1" dirty="0"/>
              <a:t>et al</a:t>
            </a:r>
            <a:r>
              <a:rPr lang="en-US" dirty="0"/>
              <a:t>.  Effects of the antiprogesterone RU 486 in early pregnancy and during the menstrual cycle.  </a:t>
            </a:r>
            <a:r>
              <a:rPr lang="en-US" i="1" dirty="0"/>
              <a:t>Future aspects in contraception</a:t>
            </a:r>
            <a:r>
              <a:rPr lang="en-US" dirty="0"/>
              <a:t>. 1984 Ch. 22:249-70.</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err="1"/>
              <a:t>Swahn</a:t>
            </a:r>
            <a:r>
              <a:rPr lang="en-US" dirty="0"/>
              <a:t> ML, </a:t>
            </a:r>
            <a:r>
              <a:rPr lang="en-US" dirty="0" err="1"/>
              <a:t>Cekan</a:t>
            </a:r>
            <a:r>
              <a:rPr lang="en-US" dirty="0"/>
              <a:t> S, Wang G, </a:t>
            </a:r>
            <a:r>
              <a:rPr lang="en-US" dirty="0" err="1"/>
              <a:t>Lujndstrom</a:t>
            </a:r>
            <a:r>
              <a:rPr lang="en-US" dirty="0"/>
              <a:t> V, </a:t>
            </a:r>
            <a:r>
              <a:rPr lang="en-US" dirty="0" err="1"/>
              <a:t>Bygdeman</a:t>
            </a:r>
            <a:r>
              <a:rPr lang="en-US" dirty="0"/>
              <a:t> M. Pharmacokinetic and clinical studies of RU 486 for fertility regulation. In: Beaulieu EE, Siegel S, eds. </a:t>
            </a:r>
            <a:r>
              <a:rPr lang="en-US" i="1" dirty="0"/>
              <a:t>The </a:t>
            </a:r>
            <a:r>
              <a:rPr lang="en-US" i="1" dirty="0" err="1"/>
              <a:t>Antiprogestin</a:t>
            </a:r>
            <a:r>
              <a:rPr lang="en-US" i="1" dirty="0"/>
              <a:t> Steroid RU 486 and Human Fertility Control</a:t>
            </a:r>
            <a:r>
              <a:rPr lang="en-US" dirty="0"/>
              <a:t>. New York, NY: Plenum; 1985:249-258.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/photos/Wh-Gj7ADV6s (by Omar Lopez on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rPr>
              <a:t>Note: if this workshop is </a:t>
            </a:r>
            <a:r>
              <a:rPr lang="en-US" sz="1200" b="1" u="sng" dirty="0">
                <a:solidFill>
                  <a:schemeClr val="accent4"/>
                </a:solidFill>
              </a:rPr>
              <a:t>not</a:t>
            </a:r>
            <a:r>
              <a:rPr lang="en-US" sz="1200" b="1" dirty="0">
                <a:solidFill>
                  <a:schemeClr val="accent4"/>
                </a:solidFill>
              </a:rPr>
              <a:t> being facilitated through RHAP, there is no CE credit or contact hours available</a:t>
            </a:r>
            <a:endParaRPr lang="en-US" sz="12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Yolanda?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Yolanda,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Yolanda is sure she wants an abortion and we are certain that the decision comes from her, then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a:t>
            </a:r>
            <a:r>
              <a:rPr lang="en-US" dirty="0" err="1"/>
              <a:t>Unsplash</a:t>
            </a:r>
            <a:r>
              <a:rPr lang="en-US" dirty="0"/>
              <a:t> https://</a:t>
            </a:r>
            <a:r>
              <a:rPr lang="en-US" dirty="0" err="1"/>
              <a:t>unsplash.com</a:t>
            </a:r>
            <a:r>
              <a:rPr lang="en-US" dirty="0"/>
              <a:t>/photos/Gx5-zf_HE9w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/education/</a:t>
            </a:r>
            <a:r>
              <a:rPr lang="en-US" dirty="0" err="1"/>
              <a:t>rhedi</a:t>
            </a:r>
            <a:r>
              <a:rPr lang="en-US" dirty="0"/>
              <a:t>-curriculum/patient-centered-pregnancy-options-counseling/</a:t>
            </a:r>
          </a:p>
          <a:p>
            <a:r>
              <a:rPr lang="en-US" dirty="0"/>
              <a:t>https://</a:t>
            </a:r>
            <a:r>
              <a:rPr lang="en-US" dirty="0" err="1"/>
              <a:t>www.all-options.org</a:t>
            </a:r>
            <a:r>
              <a:rPr lang="en-US" dirty="0"/>
              <a:t>/</a:t>
            </a:r>
          </a:p>
        </p:txBody>
      </p:sp>
    </p:spTree>
    <p:extLst>
      <p:ext uri="{BB962C8B-B14F-4D97-AF65-F5344CB8AC3E}">
        <p14:creationId xmlns:p14="http://schemas.microsoft.com/office/powerpoint/2010/main" val="701597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Yolanda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Yolanda is certain of her last menstrual period. Last LMP is a really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ways to confirm</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want to see if Yolanda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It’s also important to help Yolanda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cramping/bleeding? </a:t>
            </a:r>
          </a:p>
          <a:p>
            <a:pPr marL="171450" lvl="0" indent="-171450" algn="l" rtl="0">
              <a:spcBef>
                <a:spcPts val="0"/>
              </a:spcBef>
              <a:spcAft>
                <a:spcPts val="0"/>
              </a:spcAft>
              <a:buClr>
                <a:schemeClr val="dk1"/>
              </a:buClr>
              <a:buSzPts val="1200"/>
              <a:buFont typeface="Arial"/>
              <a:buChar char="•"/>
            </a:pPr>
            <a:r>
              <a:rPr lang="en-US" dirty="0"/>
              <a:t>Is there anyone in Yolanda’s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
                  </a:ext>
                </a:extLst>
              </a:rPr>
              <a:t>How to assess safety, specifically intimate partner violence:</a:t>
            </a:r>
            <a:r>
              <a:rPr lang="en-US" b="1" dirty="0">
                <a:highlight>
                  <a:schemeClr val="lt1"/>
                </a:highlight>
              </a:rPr>
              <a:t> </a:t>
            </a:r>
          </a:p>
          <a:p>
            <a:pPr marL="0" lvl="0" indent="0" algn="l" rtl="0">
              <a:spcBef>
                <a:spcPts val="0"/>
              </a:spcBef>
              <a:spcAft>
                <a:spcPts val="0"/>
              </a:spcAft>
              <a:buNone/>
            </a:pPr>
            <a:endParaRPr lang="en-US" b="1" dirty="0"/>
          </a:p>
          <a:p>
            <a:pPr marL="457200" lvl="0" indent="-304800" algn="l" rtl="0">
              <a:spcBef>
                <a:spcPts val="0"/>
              </a:spcBef>
              <a:spcAft>
                <a:spcPts val="0"/>
              </a:spcAft>
              <a:buSzPts val="1200"/>
              <a:buFont typeface="Calibri"/>
              <a:buChar char="●"/>
            </a:pPr>
            <a:r>
              <a:rPr lang="en-US" dirty="0"/>
              <a:t>Do you feel safe in your current relationship? (Note: With pregnancy options counseling, it’s good to ask if anyone is forcing the patient to have an abortion and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Yolanda says that there may be an issue of intimate partner violence if her husband find out what’s going on, </a:t>
            </a:r>
            <a:r>
              <a:rPr lang="en-US" b="1" dirty="0"/>
              <a:t>how</a:t>
            </a:r>
            <a:r>
              <a:rPr lang="en-US" dirty="0"/>
              <a:t> </a:t>
            </a:r>
            <a:r>
              <a:rPr lang="en-US" b="1" dirty="0"/>
              <a:t>can you support Yolanda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Yolanda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Yolanda save the hotline phone number in their phone under an alias name.</a:t>
            </a:r>
          </a:p>
          <a:p>
            <a:pPr marL="457200" lvl="0" indent="-317500" algn="l" rtl="0">
              <a:spcBef>
                <a:spcPts val="0"/>
              </a:spcBef>
              <a:spcAft>
                <a:spcPts val="0"/>
              </a:spcAft>
              <a:buSzPts val="1400"/>
              <a:buChar char="●"/>
            </a:pPr>
            <a:r>
              <a:rPr lang="en-US" dirty="0"/>
              <a:t>Consider talking to Yolanda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Yolanda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 by Omar Lopez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2022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 or 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a:t>
            </a:r>
            <a:r>
              <a:rPr lang="en-US" dirty="0" err="1"/>
              <a:t>mife</a:t>
            </a:r>
            <a:r>
              <a:rPr lang="en-US" dirty="0"/>
              <a:t> and miso will not induce abortion if it is an ectopic pregnancy, will not treat ectopic.</a:t>
            </a:r>
          </a:p>
          <a:p>
            <a:pPr marL="628650" lvl="1" indent="-171450" algn="l" rtl="0">
              <a:spcBef>
                <a:spcPts val="0"/>
              </a:spcBef>
              <a:spcAft>
                <a:spcPts val="0"/>
              </a:spcAft>
              <a:buClr>
                <a:schemeClr val="dk1"/>
              </a:buClr>
              <a:buSzPts val="1200"/>
              <a:buFont typeface="Arial"/>
              <a:buChar char="•"/>
            </a:pPr>
            <a:r>
              <a:rPr lang="en-US" dirty="0"/>
              <a:t>Assess for ectopic risk: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and be sure about our history, MAB is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2022 Clinical Guidelines: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/limited-ultrasound-protocol-for-medication-abortion/</a:t>
            </a:r>
          </a:p>
          <a:p>
            <a:pPr marL="0" lvl="0" indent="0" algn="l" rtl="0">
              <a:spcBef>
                <a:spcPts val="0"/>
              </a:spcBef>
              <a:spcAft>
                <a:spcPts val="0"/>
              </a:spcAft>
              <a:buNone/>
            </a:pPr>
            <a:r>
              <a:rPr lang="en-US" dirty="0"/>
              <a:t>https://</a:t>
            </a:r>
            <a:r>
              <a:rPr lang="en-US" dirty="0" err="1"/>
              <a:t>www.reproductiveaccess.org</a:t>
            </a:r>
            <a:r>
              <a:rPr lang="en-US" dirty="0"/>
              <a:t>/resource/indications-sonography-medication-abortion/ </a:t>
            </a:r>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on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
                  </a:ext>
                </a:extLst>
              </a:rPr>
              <a:t>Rh testing</a:t>
            </a:r>
            <a:endParaRPr lang="en-US" b="1" dirty="0"/>
          </a:p>
          <a:p>
            <a:pPr marL="457200" lvl="0" indent="-317500" algn="l" rtl="0">
              <a:spcBef>
                <a:spcPts val="0"/>
              </a:spcBef>
              <a:spcAft>
                <a:spcPts val="0"/>
              </a:spcAft>
              <a:buSzPts val="1400"/>
              <a:buChar char="●"/>
            </a:pPr>
            <a:r>
              <a:rPr lang="en-US" dirty="0"/>
              <a:t>Based on current practice guidelines, it is reasonable to forego Rh testing for MAB up to 77 days LMP (NAF Clinical Guidelines)</a:t>
            </a:r>
          </a:p>
          <a:p>
            <a:pPr marL="457200" lvl="0" indent="-317500" algn="l" rtl="0">
              <a:spcBef>
                <a:spcPts val="0"/>
              </a:spcBef>
              <a:spcAft>
                <a:spcPts val="0"/>
              </a:spcAft>
              <a:buSzPts val="1400"/>
              <a:buChar char="●"/>
            </a:pPr>
            <a:r>
              <a:rPr lang="en-US" dirty="0"/>
              <a:t>WHO &amp; NAF suggests no Rh testing/</a:t>
            </a:r>
            <a:r>
              <a:rPr lang="en-US" dirty="0" err="1"/>
              <a:t>rhogam</a:t>
            </a:r>
            <a:r>
              <a:rPr lang="en-US" dirty="0"/>
              <a:t> necessary up to 12 weeks LMP for MAB or procedural abortion.</a:t>
            </a:r>
          </a:p>
          <a:p>
            <a:pPr marL="457200" lvl="0" indent="-317500" algn="l" rtl="0">
              <a:spcBef>
                <a:spcPts val="0"/>
              </a:spcBef>
              <a:spcAft>
                <a:spcPts val="0"/>
              </a:spcAft>
              <a:buSzPts val="1400"/>
              <a:buChar char="●"/>
            </a:pPr>
            <a:r>
              <a:rPr lang="en-US" dirty="0"/>
              <a:t>Institutional policies may vary and it is important to be familiar with the standards for your practice setting</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endParaRPr lang="en-US" dirty="0">
              <a:highlight>
                <a:srgbClr val="FFFFFF"/>
              </a:high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recap: We walked through the patient’s history: Yolanda’s LMP indicates 6 weeks gestational age. We helped her develop a safety plan for home and she still wants a medication abortion. We’re sure about no other contraindications to MAB. We’re almost ready to dispense medications…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The FDA patient agreement form provided by the manufacturer of mifepristone (who may be </a:t>
            </a:r>
            <a:r>
              <a:rPr lang="en-US" b="0" dirty="0" err="1"/>
              <a:t>GenBioPro</a:t>
            </a:r>
            <a:r>
              <a:rPr lang="en-US" b="0" dirty="0"/>
              <a:t> or </a:t>
            </a:r>
            <a:r>
              <a:rPr lang="en-US" b="0" dirty="0" err="1"/>
              <a:t>Danco</a:t>
            </a:r>
            <a:r>
              <a:rPr lang="en-US" b="0" dirty="0"/>
              <a:t> depending on where your clinic contracts with) must be signed by the patient. But this agreement is different from a typical consent form. Consent forms can also be provided remotely </a:t>
            </a:r>
            <a:r>
              <a:rPr lang="en-US" dirty="0"/>
              <a:t>for telehealth appointments, through services like DocuSign, etc.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Patient agreements:</a:t>
            </a:r>
            <a:endParaRPr lang="en-US" dirty="0"/>
          </a:p>
          <a:p>
            <a:pPr marL="0" lvl="0" indent="0" algn="l" rtl="0">
              <a:spcBef>
                <a:spcPts val="0"/>
              </a:spcBef>
              <a:spcAft>
                <a:spcPts val="0"/>
              </a:spcAft>
              <a:buNone/>
            </a:pPr>
            <a:r>
              <a:rPr lang="en-US" dirty="0" err="1"/>
              <a:t>GenBioPro</a:t>
            </a:r>
            <a:r>
              <a:rPr lang="en-US" dirty="0"/>
              <a:t> Patient Agreement (generic): </a:t>
            </a:r>
          </a:p>
          <a:p>
            <a:pPr marL="171450" lvl="0" indent="-171450" algn="l" rtl="0">
              <a:spcBef>
                <a:spcPts val="0"/>
              </a:spcBef>
              <a:spcAft>
                <a:spcPts val="0"/>
              </a:spcAft>
              <a:buClr>
                <a:schemeClr val="dk1"/>
              </a:buClr>
              <a:buSzPts val="1200"/>
              <a:buFont typeface="Arial"/>
              <a:buChar char="•"/>
            </a:pPr>
            <a:r>
              <a:rPr lang="en-US" dirty="0"/>
              <a:t>https://</a:t>
            </a:r>
            <a:r>
              <a:rPr lang="en-US" dirty="0" err="1"/>
              <a:t>genbiopro.com</a:t>
            </a:r>
            <a:r>
              <a:rPr lang="en-US" dirty="0"/>
              <a:t>/resources-provider/ </a:t>
            </a:r>
          </a:p>
          <a:p>
            <a:pPr marL="171450" lvl="0" indent="-171450" algn="l" rtl="0">
              <a:spcBef>
                <a:spcPts val="0"/>
              </a:spcBef>
              <a:spcAft>
                <a:spcPts val="0"/>
              </a:spcAft>
              <a:buClr>
                <a:schemeClr val="dk1"/>
              </a:buClr>
              <a:buSzPts val="1200"/>
              <a:buFont typeface="Arial"/>
              <a:buChar char="•"/>
            </a:pPr>
            <a:r>
              <a:rPr lang="en-US" dirty="0"/>
              <a:t>Download patient agreement to get the latest version, other languages also available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err="1"/>
              <a:t>Danco</a:t>
            </a:r>
            <a:r>
              <a:rPr lang="en-US" dirty="0"/>
              <a:t> Patient Agreement (branded): </a:t>
            </a:r>
          </a:p>
          <a:p>
            <a:pPr marL="171450" lvl="0" indent="-171450" algn="l" rtl="0">
              <a:spcBef>
                <a:spcPts val="0"/>
              </a:spcBef>
              <a:spcAft>
                <a:spcPts val="0"/>
              </a:spcAft>
              <a:buClr>
                <a:schemeClr val="dk1"/>
              </a:buClr>
              <a:buSzPts val="1200"/>
              <a:buFont typeface="Arial"/>
              <a:buChar char="•"/>
            </a:pPr>
            <a:r>
              <a:rPr lang="en-US" dirty="0"/>
              <a:t>https://</a:t>
            </a:r>
            <a:r>
              <a:rPr lang="en-US" dirty="0" err="1"/>
              <a:t>www.earlyoptionpill.com</a:t>
            </a:r>
            <a:r>
              <a:rPr lang="en-US" dirty="0"/>
              <a:t>/for-health-professionals/patient-support-materials/ </a:t>
            </a:r>
          </a:p>
          <a:p>
            <a:pPr marL="171450" lvl="0" indent="-171450" algn="l" rtl="0">
              <a:spcBef>
                <a:spcPts val="0"/>
              </a:spcBef>
              <a:spcAft>
                <a:spcPts val="0"/>
              </a:spcAft>
              <a:buClr>
                <a:schemeClr val="dk1"/>
              </a:buClr>
              <a:buSzPts val="1200"/>
              <a:buFont typeface="Arial"/>
              <a:buChar char="•"/>
            </a:pPr>
            <a:r>
              <a:rPr lang="en-US" dirty="0"/>
              <a:t>download patient agreement form, multiple languages also available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highlight>
                  <a:srgbClr val="FFFF00"/>
                </a:highlight>
              </a:rPr>
              <a:t>WHO Safe Abortion Guidelines, </a:t>
            </a:r>
            <a:r>
              <a:rPr lang="en-US" dirty="0"/>
              <a:t>https://</a:t>
            </a:r>
            <a:r>
              <a:rPr lang="en-US" dirty="0" err="1"/>
              <a:t>www.who.int</a:t>
            </a:r>
            <a:r>
              <a:rPr lang="en-US" dirty="0"/>
              <a:t>/publications/</a:t>
            </a:r>
            <a:r>
              <a:rPr lang="en-US" dirty="0" err="1"/>
              <a:t>i</a:t>
            </a:r>
            <a:r>
              <a:rPr lang="en-US" dirty="0"/>
              <a:t>/item/9789240039483</a:t>
            </a:r>
            <a:endParaRPr lang="en-US" dirty="0">
              <a:highlight>
                <a:srgbClr val="FFFF00"/>
              </a:highligh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2022 Clinical Guidelines: https://</a:t>
            </a:r>
            <a:r>
              <a:rPr lang="en-US" dirty="0" err="1">
                <a:highlight>
                  <a:srgbClr val="FFFF00"/>
                </a:highlight>
              </a:rPr>
              <a:t>prochoice.org</a:t>
            </a:r>
            <a:r>
              <a:rPr lang="en-US" dirty="0">
                <a:highlight>
                  <a:srgbClr val="FFFF00"/>
                </a:highlight>
              </a:rPr>
              <a:t>/providers/quality-standards/</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/photos/a8cWVqHa0nA by Omar Lopez on </a:t>
            </a:r>
            <a:r>
              <a:rPr lang="en-US" sz="2400" b="0" i="0" dirty="0" err="1">
                <a:solidFill>
                  <a:schemeClr val="dk1"/>
                </a:solidFill>
                <a:latin typeface="+mn-lt"/>
                <a:ea typeface="+mn-ea"/>
                <a:cs typeface="+mn-cs"/>
                <a:sym typeface="Calibri"/>
              </a:rPr>
              <a:t>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from Society of Family Planning</a:t>
            </a:r>
          </a:p>
          <a:p>
            <a:endParaRPr lang="en-US" dirty="0"/>
          </a:p>
          <a:p>
            <a:r>
              <a:rPr lang="en-US" dirty="0"/>
              <a:t>https://</a:t>
            </a:r>
            <a:r>
              <a:rPr lang="en-US" dirty="0" err="1"/>
              <a:t>societyfp.org</a:t>
            </a:r>
            <a:r>
              <a:rPr lang="en-US"/>
              <a:t>/clinical-guidance/</a:t>
            </a: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What happens in your office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counsel Yolanda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Anticipatory Guidance: within 24 hours after taking misoprostol, patient can expect:</a:t>
            </a:r>
          </a:p>
          <a:p>
            <a:pPr marL="457200" lvl="0" indent="-317500" algn="l" rtl="0">
              <a:spcBef>
                <a:spcPts val="0"/>
              </a:spcBef>
              <a:spcAft>
                <a:spcPts val="0"/>
              </a:spcAft>
              <a:buSzPts val="1400"/>
              <a:buChar char="●"/>
            </a:pPr>
            <a:r>
              <a:rPr lang="en-US" dirty="0"/>
              <a:t>Lots of cramping </a:t>
            </a:r>
          </a:p>
          <a:p>
            <a:pPr marL="457200" lvl="0" indent="-317500" algn="l" rtl="0">
              <a:spcBef>
                <a:spcPts val="0"/>
              </a:spcBef>
              <a:spcAft>
                <a:spcPts val="0"/>
              </a:spcAft>
              <a:buSzPts val="1400"/>
              <a:buChar char="●"/>
            </a:pPr>
            <a:r>
              <a:rPr lang="en-US" dirty="0"/>
              <a:t>Heavy bleeding – sometimes heavier than a period</a:t>
            </a:r>
          </a:p>
          <a:p>
            <a:pPr marL="457200" lvl="0" indent="-317500" algn="l" rtl="0">
              <a:spcBef>
                <a:spcPts val="0"/>
              </a:spcBef>
              <a:spcAft>
                <a:spcPts val="0"/>
              </a:spcAft>
              <a:buSzPts val="1400"/>
              <a:buChar char="●"/>
            </a:pPr>
            <a:r>
              <a:rPr lang="en-US" dirty="0"/>
              <a:t>Passage of clots and possibly passage of grayish tissue</a:t>
            </a:r>
          </a:p>
          <a:p>
            <a:pPr marL="457200" lvl="0" indent="-317500" algn="l" rtl="0">
              <a:spcBef>
                <a:spcPts val="0"/>
              </a:spcBef>
              <a:spcAft>
                <a:spcPts val="0"/>
              </a:spcAft>
              <a:buSzPts val="1400"/>
              <a:buChar char="●"/>
            </a:pPr>
            <a:r>
              <a:rPr lang="en-US" dirty="0"/>
              <a:t>Miso can sometimes induce side effects: stomach upset, diarrhea, fever/chills, headaches. GI-related side effects are more common with buccal administration of miso. (patients sometimes may call about these symptoms)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Next steps:</a:t>
            </a:r>
            <a:endParaRPr lang="en-US" dirty="0"/>
          </a:p>
          <a:p>
            <a:pPr marL="0" lvl="0" indent="0" algn="l" rtl="0">
              <a:spcBef>
                <a:spcPts val="0"/>
              </a:spcBef>
              <a:spcAft>
                <a:spcPts val="0"/>
              </a:spcAft>
              <a:buNone/>
            </a:pPr>
            <a:r>
              <a:rPr lang="en-US" dirty="0"/>
              <a:t>Give misoprostol pills (or a prescription for these from a local pharmacy) with instructions for their use at home. </a:t>
            </a:r>
          </a:p>
          <a:p>
            <a:pPr marL="0" lvl="0" indent="0" algn="l" rtl="0">
              <a:spcBef>
                <a:spcPts val="0"/>
              </a:spcBef>
              <a:spcAft>
                <a:spcPts val="0"/>
              </a:spcAft>
              <a:buNone/>
            </a:pPr>
            <a:r>
              <a:rPr lang="en-US" dirty="0"/>
              <a:t>Offer prescriptions for pain medication to take at home (usually ibuprofen up to 800 mg = 4, 200-mg pills; up to 2 220-mg naproxen pills, or up to 2 500-mg acetaminophen pills, or a mild narcotic) or advise taking whatever the patient normally takes for menstrual cramps. Advise patient to take it shortly before taking misoprostol in anticipation of some cramping.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*If the patient is not having any bleeding after using misoprostol, the patient should reach out.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fever, we can expect a fever/chills during first 24 hours after misoprostol. Risk of infection is VERY low, but we’d want to hear if the patient is having sustained fevers.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dirty="0"/>
              <a:t>For those around 10-11 weeks gestation, consider discussing identifiable products of conception as part of anticipatory guidance.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Heavy Bleeding Guidance: 2x2 rule.</a:t>
            </a:r>
          </a:p>
          <a:p>
            <a:pPr marL="457200" lvl="0" indent="-317500" algn="l" rtl="0">
              <a:spcBef>
                <a:spcPts val="0"/>
              </a:spcBef>
              <a:spcAft>
                <a:spcPts val="0"/>
              </a:spcAft>
              <a:buSzPts val="1400"/>
              <a:buChar char="●"/>
            </a:pPr>
            <a:r>
              <a:rPr lang="en-US" dirty="0"/>
              <a:t>Call if bleeding soaks through more than two maxi pads/hour for 2 consecutive hours.</a:t>
            </a:r>
          </a:p>
          <a:p>
            <a:pPr marL="457200" lvl="0" indent="-317500" algn="l" rtl="0">
              <a:spcBef>
                <a:spcPts val="0"/>
              </a:spcBef>
              <a:spcAft>
                <a:spcPts val="0"/>
              </a:spcAft>
              <a:buSzPts val="1400"/>
              <a:buChar char="●"/>
            </a:pPr>
            <a:r>
              <a:rPr lang="en-US" b="0" dirty="0"/>
              <a:t>We’ll go through more examples later about how to triage this situation.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314172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2400" b="0" i="1"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MMWR Recomm Rep</a:t>
            </a: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2016;65(4):1.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2400" b="0" i="1"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Contraception. </a:t>
            </a: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2004;70(1):11.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Matulich M, Cansino C, Culwell KR, Creinin MD. </a:t>
            </a:r>
            <a:r>
              <a:rPr lang="en-US" sz="2400" b="0" i="1"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 2016;128(4):739.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 2016 Feb;127(2):306-12.</a:t>
            </a:r>
            <a:endParaRPr lang="en-US" sz="2400" b="0" i="0"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a:t>
            </a:r>
            <a:r>
              <a:rPr lang="en-US" dirty="0" err="1"/>
              <a:t>www.reproductiveaccess.org</a:t>
            </a:r>
            <a:r>
              <a:rPr lang="en-US" dirty="0"/>
              <a:t>/resource/contraceptive-pearls-post-abortion-contraception/</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Yolanda information on how to reach the on-call provider who is available to answer questions if needed (My Chart Message, phone number)</a:t>
            </a:r>
          </a:p>
          <a:p>
            <a:pPr marL="457200" lvl="0" indent="-304800" algn="l" rtl="0">
              <a:spcBef>
                <a:spcPts val="0"/>
              </a:spcBef>
              <a:spcAft>
                <a:spcPts val="0"/>
              </a:spcAft>
              <a:buSzPts val="1200"/>
              <a:buChar char="●"/>
            </a:pPr>
            <a:r>
              <a:rPr lang="en-US" dirty="0"/>
              <a:t>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Yolanda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Yolanda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pregnant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a:t>
            </a:r>
            <a:r>
              <a:rPr lang="en-US" dirty="0" err="1"/>
              <a:t>hCG</a:t>
            </a:r>
            <a:r>
              <a:rPr lang="en-US" dirty="0"/>
              <a:t> was taken in the initial visit, you can follow up on that and draw a sequential beta and evaluate the trend (decline). You can offer a sonogram to visualize if the pregnancy has been evacuated from the uterus. This is only needed in some cases: </a:t>
            </a:r>
          </a:p>
          <a:p>
            <a:pPr marL="171450" lvl="0" indent="-171450" algn="l" rtl="0">
              <a:lnSpc>
                <a:spcPct val="100000"/>
              </a:lnSpc>
              <a:spcBef>
                <a:spcPts val="0"/>
              </a:spcBef>
              <a:spcAft>
                <a:spcPts val="0"/>
              </a:spcAft>
              <a:buClr>
                <a:schemeClr val="dk1"/>
              </a:buClr>
              <a:buSzPts val="1200"/>
              <a:buFont typeface="Arial"/>
              <a:buChar char="•"/>
            </a:pPr>
            <a:r>
              <a:rPr lang="en-US" dirty="0"/>
              <a:t>If history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60% in 2-3 days or by 90% in 1 week</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if the patient wants.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 if the patient would like this.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Review contraceptive choice if interested – now you can initiate IUD or implant, inject depo (if they have chosen 1 of these methods); if they started another method before this visit, ask how that’s going.</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vast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As of December 2021, 19 states ban or restrict the use of telehealth medication abortion. If the audience works primarily in states where telehealth medication abortion is banned, feel free to skip this case study.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Telehealth care for medication abortion: </a:t>
            </a:r>
            <a:r>
              <a:rPr lang="en-US" b="0" dirty="0"/>
              <a:t>overall, the clinician should counsel the patient by phone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 </a:t>
            </a: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Clr>
                <a:schemeClr val="dk1"/>
              </a:buClr>
              <a:buFont typeface="Arial"/>
              <a:buNone/>
            </a:pPr>
            <a:r>
              <a:rPr lang="en-US" dirty="0"/>
              <a:t>https://</a:t>
            </a:r>
            <a:r>
              <a:rPr lang="en-US" dirty="0" err="1"/>
              <a:t>www.kff.org</a:t>
            </a:r>
            <a:r>
              <a:rPr lang="en-US" dirty="0"/>
              <a:t>/</a:t>
            </a:r>
            <a:r>
              <a:rPr lang="en-US" dirty="0" err="1"/>
              <a:t>womens</a:t>
            </a:r>
            <a:r>
              <a:rPr lang="en-US" dirty="0"/>
              <a:t>-health-policy/slide/state-restrictions-on-telehealth-abortion/</a:t>
            </a:r>
          </a:p>
        </p:txBody>
      </p:sp>
    </p:spTree>
    <p:extLst>
      <p:ext uri="{BB962C8B-B14F-4D97-AF65-F5344CB8AC3E}">
        <p14:creationId xmlns:p14="http://schemas.microsoft.com/office/powerpoint/2010/main" val="381149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/r/MAB101Pre</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Abortion options counseling </a:t>
            </a:r>
            <a:endParaRPr lang="en-US" dirty="0"/>
          </a:p>
          <a:p>
            <a:pPr marL="171450" lvl="0" indent="-171450" algn="l" rtl="0">
              <a:spcBef>
                <a:spcPts val="0"/>
              </a:spcBef>
              <a:spcAft>
                <a:spcPts val="0"/>
              </a:spcAft>
              <a:buClr>
                <a:schemeClr val="dk1"/>
              </a:buClr>
              <a:buSzPts val="1200"/>
              <a:buFont typeface="Arial"/>
              <a:buChar char="•"/>
            </a:pPr>
            <a:r>
              <a:rPr lang="en-US" b="0" dirty="0"/>
              <a:t>Review of expected effects of medication abortion (ask the audience what those effects are):</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than with menses, are expected.</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171450" lvl="0" indent="-171450" algn="l" rtl="0">
              <a:spcBef>
                <a:spcPts val="0"/>
              </a:spcBef>
              <a:spcAft>
                <a:spcPts val="0"/>
              </a:spcAft>
              <a:buClr>
                <a:schemeClr val="dk1"/>
              </a:buClr>
              <a:buSzPts val="1200"/>
              <a:buFont typeface="Arial"/>
              <a:buChar char="•"/>
            </a:pPr>
            <a:r>
              <a:rPr lang="en-US" dirty="0"/>
              <a:t>Explain protocol: explain process and steps to patient </a:t>
            </a:r>
          </a:p>
          <a:p>
            <a:pPr marL="171450" lvl="0" indent="-171450" algn="l" rtl="0">
              <a:spcBef>
                <a:spcPts val="0"/>
              </a:spcBef>
              <a:spcAft>
                <a:spcPts val="0"/>
              </a:spcAft>
              <a:buClr>
                <a:schemeClr val="dk1"/>
              </a:buClr>
              <a:buSzPts val="1200"/>
              <a:buFont typeface="Arial"/>
              <a:buChar char="•"/>
            </a:pPr>
            <a:r>
              <a:rPr lang="en-US" dirty="0"/>
              <a:t>Explain situations where the patient should call you (more than 2 soaked pads per hour for two hours in a row)</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Note: there may be state requirements to comply with like mandatory waiting periods, parental notification, etc. Consult with Center for Reproductive Rights for more information (</a:t>
            </a:r>
            <a:r>
              <a:rPr lang="en-US" dirty="0" err="1"/>
              <a:t>reproductiverights.org</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Take Medical History</a:t>
            </a:r>
            <a:endParaRPr lang="en-US" dirty="0"/>
          </a:p>
          <a:p>
            <a:pPr marL="171450" lvl="0" indent="-171450" algn="l" rtl="0">
              <a:spcBef>
                <a:spcPts val="0"/>
              </a:spcBef>
              <a:spcAft>
                <a:spcPts val="0"/>
              </a:spcAft>
              <a:buClr>
                <a:schemeClr val="dk1"/>
              </a:buClr>
              <a:buSzPts val="1200"/>
              <a:buFont typeface="Arial"/>
              <a:buChar char="•"/>
            </a:pPr>
            <a:r>
              <a:rPr lang="en-US" b="0" dirty="0"/>
              <a:t>Confirm Ty did home urine pregnancy test</a:t>
            </a:r>
            <a:endParaRPr lang="en-US" dirty="0"/>
          </a:p>
          <a:p>
            <a:pPr marL="171450" lvl="0" indent="-171450" algn="l" rtl="0">
              <a:spcBef>
                <a:spcPts val="0"/>
              </a:spcBef>
              <a:spcAft>
                <a:spcPts val="0"/>
              </a:spcAft>
              <a:buClr>
                <a:schemeClr val="dk1"/>
              </a:buClr>
              <a:buSzPts val="1200"/>
              <a:buFont typeface="Arial"/>
              <a:buChar char="•"/>
            </a:pPr>
            <a:r>
              <a:rPr lang="en-US" b="0" dirty="0"/>
              <a:t>Rule out contraindications (ask audience what they are)</a:t>
            </a:r>
            <a:endParaRPr lang="en-US" dirty="0"/>
          </a:p>
          <a:p>
            <a:pPr marL="171450" lvl="0" indent="-171450" algn="l" rtl="0">
              <a:spcBef>
                <a:spcPts val="0"/>
              </a:spcBef>
              <a:spcAft>
                <a:spcPts val="0"/>
              </a:spcAft>
              <a:buClr>
                <a:schemeClr val="dk1"/>
              </a:buClr>
              <a:buSzPts val="1200"/>
              <a:buFont typeface="Arial"/>
              <a:buChar char="•"/>
            </a:pPr>
            <a:r>
              <a:rPr lang="en-US" b="0" dirty="0"/>
              <a:t>Ensure Ty has access to a phone</a:t>
            </a:r>
            <a:endParaRPr lang="en-US" dirty="0"/>
          </a:p>
          <a:p>
            <a:pPr marL="171450" lvl="0" indent="-171450" algn="l" rtl="0">
              <a:spcBef>
                <a:spcPts val="0"/>
              </a:spcBef>
              <a:spcAft>
                <a:spcPts val="0"/>
              </a:spcAft>
              <a:buClr>
                <a:schemeClr val="dk1"/>
              </a:buClr>
              <a:buSzPts val="1200"/>
              <a:buFont typeface="Arial"/>
              <a:buChar char="•"/>
            </a:pPr>
            <a:r>
              <a:rPr lang="en-US" b="0" dirty="0"/>
              <a:t>Obtain gestational dating (LMP): follow ultrasound as needed protocol </a:t>
            </a:r>
            <a:endParaRPr lang="en-US" dirty="0"/>
          </a:p>
          <a:p>
            <a:pPr marL="171450" lvl="0" indent="-171450" algn="l" rtl="0">
              <a:spcBef>
                <a:spcPts val="0"/>
              </a:spcBef>
              <a:spcAft>
                <a:spcPts val="0"/>
              </a:spcAft>
              <a:buClr>
                <a:schemeClr val="dk1"/>
              </a:buClr>
              <a:buSzPts val="1200"/>
              <a:buFont typeface="Arial"/>
              <a:buChar char="•"/>
            </a:pPr>
            <a:r>
              <a:rPr lang="en-US" dirty="0"/>
              <a:t>Reminder, it’s reasonable to forego Rh testing for MAB up to 77 days LMP. WHO &amp; NAF recommend 12 weeks.</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0"/>
                  </a:ext>
                </a:extLst>
              </a:rPr>
              <a:t> If Ty is RH negative or unknown, discuss the risks of not administering Rh immunoglobulin and risk of Rh isoimmunization/poor fetal outcomes and the probability of both.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1"/>
                  </a:ext>
                </a:extLst>
              </a:rPr>
              <a:t>Support your patient to come to an informed conclusion of what works best for them.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2"/>
                  </a:ext>
                </a:extLst>
              </a:rPr>
              <a:t>Rh positive = no labs. </a:t>
            </a:r>
            <a:endParaRPr lang="en-US" b="0"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Agreements and Dispensing</a:t>
            </a:r>
            <a:endParaRPr lang="en-US" dirty="0"/>
          </a:p>
          <a:p>
            <a:pPr marL="171450" lvl="0" indent="-171450" algn="l" rtl="0">
              <a:spcBef>
                <a:spcPts val="0"/>
              </a:spcBef>
              <a:spcAft>
                <a:spcPts val="0"/>
              </a:spcAft>
              <a:buClr>
                <a:schemeClr val="dk1"/>
              </a:buClr>
              <a:buSzPts val="1200"/>
              <a:buFont typeface="Arial"/>
              <a:buChar char="•"/>
            </a:pPr>
            <a:r>
              <a:rPr lang="en-US" b="0" dirty="0"/>
              <a:t>Review patient agreement and consent form – this can be done verbally or you can send the forms via patient portal through DocuSign or other platforms depending on your institution</a:t>
            </a:r>
            <a:endParaRPr lang="en-US" dirty="0"/>
          </a:p>
          <a:p>
            <a:pPr marL="171450" lvl="0" indent="-171450" algn="l" rtl="0">
              <a:spcBef>
                <a:spcPts val="0"/>
              </a:spcBef>
              <a:spcAft>
                <a:spcPts val="0"/>
              </a:spcAft>
              <a:buClr>
                <a:schemeClr val="dk1"/>
              </a:buClr>
              <a:buSzPts val="1200"/>
              <a:buFont typeface="Arial"/>
              <a:buChar char="•"/>
            </a:pPr>
            <a:r>
              <a:rPr lang="en-US" b="0" dirty="0"/>
              <a:t>Verbal consent may be acceptable in certain states</a:t>
            </a:r>
            <a:endParaRPr lang="en-US" dirty="0"/>
          </a:p>
          <a:p>
            <a:pPr marL="171450" lvl="0" indent="-171450" algn="l" rtl="0">
              <a:spcBef>
                <a:spcPts val="0"/>
              </a:spcBef>
              <a:spcAft>
                <a:spcPts val="0"/>
              </a:spcAft>
              <a:buClr>
                <a:schemeClr val="dk1"/>
              </a:buClr>
              <a:buSzPts val="1200"/>
              <a:buFont typeface="Arial"/>
              <a:buChar char="•"/>
            </a:pPr>
            <a:r>
              <a:rPr lang="en-US" dirty="0"/>
              <a:t>Talk about options for getting the pills: mailing or in-office pick-up</a:t>
            </a:r>
          </a:p>
          <a:p>
            <a:pPr marL="171450" lvl="0" indent="-171450" algn="l" rtl="0">
              <a:spcBef>
                <a:spcPts val="0"/>
              </a:spcBef>
              <a:spcAft>
                <a:spcPts val="0"/>
              </a:spcAft>
              <a:buClr>
                <a:schemeClr val="dk1"/>
              </a:buClr>
              <a:buSzPts val="1200"/>
              <a:buFont typeface="Arial"/>
              <a:buChar char="•"/>
            </a:pPr>
            <a:r>
              <a:rPr lang="en-US" b="0" dirty="0"/>
              <a:t>If mailing is an option, include both mifepristone and 4-8 200mcg pills of misoprostol. Include a urine pregnancy test for follow-up testing, take home instructions, contact info, a copy of the consent if possible, and pain medicine like ibuprofen. </a:t>
            </a:r>
            <a:endParaRPr lang="en-US"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lvl="0" indent="-171450" algn="l" rtl="0">
              <a:spcBef>
                <a:spcPts val="0"/>
              </a:spcBef>
              <a:spcAft>
                <a:spcPts val="0"/>
              </a:spcAft>
              <a:buClr>
                <a:schemeClr val="dk1"/>
              </a:buClr>
              <a:buSzPts val="1200"/>
              <a:buFont typeface="Arial"/>
              <a:buChar char="•"/>
            </a:pPr>
            <a:r>
              <a:rPr lang="en-US" b="0" dirty="0"/>
              <a:t>Your health center may have a courier service or way of mailing the pills that are already stocked at your institution</a:t>
            </a:r>
            <a:endParaRPr lang="en-US" dirty="0"/>
          </a:p>
          <a:p>
            <a:pPr marL="171450" lvl="0" indent="-171450" algn="l" rtl="0">
              <a:spcBef>
                <a:spcPts val="0"/>
              </a:spcBef>
              <a:spcAft>
                <a:spcPts val="0"/>
              </a:spcAft>
              <a:buClr>
                <a:schemeClr val="dk1"/>
              </a:buClr>
              <a:buSzPts val="1200"/>
              <a:buFont typeface="Arial"/>
              <a:buChar char="•"/>
            </a:pPr>
            <a:r>
              <a:rPr lang="en-US" b="0" dirty="0"/>
              <a:t>Online pharmacies that are certified to provide mifepristone under FDA REMS. As of February 2022, only Honeybee and one other online pharmacy are able to do this.</a:t>
            </a:r>
            <a:endParaRPr lang="en-US" dirty="0"/>
          </a:p>
          <a:p>
            <a:pPr marL="171450" lvl="0" indent="-171450" algn="l" rtl="0">
              <a:spcBef>
                <a:spcPts val="0"/>
              </a:spcBef>
              <a:spcAft>
                <a:spcPts val="0"/>
              </a:spcAft>
              <a:buClr>
                <a:schemeClr val="dk1"/>
              </a:buClr>
              <a:buSzPts val="1200"/>
              <a:buFont typeface="Arial"/>
              <a:buChar cha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endParaRPr lang="en-US" dirty="0"/>
          </a:p>
          <a:p>
            <a:pPr marL="171450" lvl="0" indent="-171450" algn="l" rtl="0">
              <a:spcBef>
                <a:spcPts val="0"/>
              </a:spcBef>
              <a:spcAft>
                <a:spcPts val="0"/>
              </a:spcAft>
              <a:buClr>
                <a:schemeClr val="dk1"/>
              </a:buClr>
              <a:buSzPts val="1200"/>
              <a:buFont typeface="Arial"/>
              <a:buChar char="•"/>
            </a:pPr>
            <a:r>
              <a:rPr lang="en-US" b="0" dirty="0"/>
              <a:t>These services often allow you to customize patient packages with things other than the pills (i.e. pregnancy test, pain medication, heating pack, your instructions, consent form, </a:t>
            </a:r>
            <a:r>
              <a:rPr lang="en-US" b="0" dirty="0" err="1"/>
              <a:t>etc</a:t>
            </a:r>
            <a:r>
              <a:rPr lang="en-US" b="0" dirty="0"/>
              <a:t>)</a:t>
            </a:r>
            <a:endParaRPr lang="en-US" dirty="0"/>
          </a:p>
          <a:p>
            <a:pPr marL="171450" lvl="0" indent="-171450" algn="l" rtl="0">
              <a:spcBef>
                <a:spcPts val="0"/>
              </a:spcBef>
              <a:spcAft>
                <a:spcPts val="0"/>
              </a:spcAft>
              <a:buClr>
                <a:schemeClr val="dk1"/>
              </a:buClr>
              <a:buSzPts val="1200"/>
              <a:buFont typeface="Arial"/>
              <a:buChar char="•"/>
            </a:pPr>
            <a:r>
              <a:rPr lang="en-US" b="0" dirty="0"/>
              <a:t>If interested in Honeybee or want to learn more, can contact </a:t>
            </a:r>
            <a:r>
              <a:rPr lang="en-US" b="0" dirty="0" err="1"/>
              <a:t>prescribers@honeybeehealth.com</a:t>
            </a:r>
            <a:r>
              <a:rPr lang="en-US" b="0" dirty="0"/>
              <a:t> </a:t>
            </a:r>
            <a:r>
              <a:rPr lang="en-US" dirty="0"/>
              <a:t>(reference hearing about Honeybee through RHAP)</a:t>
            </a:r>
          </a:p>
          <a:p>
            <a:pPr marL="171450" lvl="0" indent="-171450" algn="l" rtl="0">
              <a:spcBef>
                <a:spcPts val="0"/>
              </a:spcBef>
              <a:spcAft>
                <a:spcPts val="0"/>
              </a:spcAft>
              <a:buClr>
                <a:schemeClr val="dk1"/>
              </a:buClr>
              <a:buSzPts val="1200"/>
              <a:buFont typeface="Arial"/>
              <a:buChar char="•"/>
            </a:pPr>
            <a:r>
              <a:rPr lang="en-US" b="0" dirty="0"/>
              <a:t>[Note to facilitator: if you are familiar with other pharmacies that provide and mail the abortion pills, please share your experiences and information with the audience]</a:t>
            </a:r>
            <a:endParaRPr lang="en-US"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Follow-Up</a:t>
            </a:r>
            <a:endParaRPr lang="en-US" b="0" dirty="0"/>
          </a:p>
          <a:p>
            <a:pPr marL="171450" lvl="0" indent="-171450" algn="l" rtl="0">
              <a:spcBef>
                <a:spcPts val="0"/>
              </a:spcBef>
              <a:spcAft>
                <a:spcPts val="0"/>
              </a:spcAft>
              <a:buClr>
                <a:schemeClr val="dk1"/>
              </a:buClr>
              <a:buSzPts val="1200"/>
              <a:buFont typeface="Arial"/>
              <a:buChar char="•"/>
            </a:pPr>
            <a:r>
              <a:rPr lang="en-US" b="0" dirty="0"/>
              <a:t>Make sure Ty knows how to reach you or another clinician on call</a:t>
            </a:r>
            <a:endParaRPr lang="en-US" dirty="0"/>
          </a:p>
          <a:p>
            <a:pPr marL="171450" lvl="0" indent="-171450" algn="l" rtl="0">
              <a:spcBef>
                <a:spcPts val="0"/>
              </a:spcBef>
              <a:spcAft>
                <a:spcPts val="0"/>
              </a:spcAft>
              <a:buClr>
                <a:schemeClr val="dk1"/>
              </a:buClr>
              <a:buSzPts val="1200"/>
              <a:buFont typeface="Arial"/>
              <a:buChar char="•"/>
            </a:pPr>
            <a:r>
              <a:rPr lang="en-US" b="0" dirty="0"/>
              <a:t>Review plans for contraception if Ty is interested</a:t>
            </a:r>
            <a:endParaRPr lang="en-US" dirty="0"/>
          </a:p>
          <a:p>
            <a:pPr marL="171450" lvl="0" indent="-171450" algn="l" rtl="0">
              <a:spcBef>
                <a:spcPts val="0"/>
              </a:spcBef>
              <a:spcAft>
                <a:spcPts val="0"/>
              </a:spcAft>
              <a:buClr>
                <a:schemeClr val="dk1"/>
              </a:buClr>
              <a:buSzPts val="1200"/>
              <a:buFont typeface="Arial"/>
              <a:buChar char="•"/>
            </a:pPr>
            <a:r>
              <a:rPr lang="en-US" b="0" dirty="0"/>
              <a:t>Offer follow up visit or phone call in 7-14 days</a:t>
            </a:r>
            <a:r>
              <a:rPr lang="en-US" dirty="0"/>
              <a:t> → </a:t>
            </a:r>
            <a:r>
              <a:rPr lang="en-US" b="0" dirty="0"/>
              <a:t>Follow-up not required, it’s just recommended. </a:t>
            </a: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Note to Facilitator: option to use this to review steps of telehealth medication abortion</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gender non-binary patients</a:t>
            </a:r>
            <a:endParaRPr lang="en-US" dirty="0"/>
          </a:p>
          <a:p>
            <a:pPr marL="0" lvl="0" indent="0" algn="l" rtl="0">
              <a:spcBef>
                <a:spcPts val="0"/>
              </a:spcBef>
              <a:spcAft>
                <a:spcPts val="0"/>
              </a:spcAft>
              <a:buNone/>
            </a:pPr>
            <a:endParaRPr lang="en-US" b="1" dirty="0"/>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0" u="none" dirty="0">
                <a:solidFill>
                  <a:srgbClr val="3A6B88"/>
                </a:solidFill>
              </a:rPr>
              <a:t>More resources on gender affirming abortion care</a:t>
            </a:r>
            <a:endParaRPr lang="en-US"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a:t>
            </a:r>
            <a:r>
              <a:rPr lang="en-US" sz="1200" b="0" i="0" u="none" strike="noStrike" dirty="0" err="1">
                <a:solidFill>
                  <a:schemeClr val="dk1"/>
                </a:solidFill>
                <a:latin typeface="+mn-lt"/>
                <a:ea typeface="+mn-ea"/>
                <a:cs typeface="+mn-cs"/>
                <a:sym typeface="Calibri"/>
              </a:rPr>
              <a:t>Pietzmeier</a:t>
            </a:r>
            <a:r>
              <a:rPr lang="en-US" sz="1200" b="0" i="0" u="none" strike="noStrike" dirty="0">
                <a:solidFill>
                  <a:schemeClr val="dk1"/>
                </a:solidFill>
                <a:latin typeface="+mn-lt"/>
                <a:ea typeface="+mn-ea"/>
                <a:cs typeface="+mn-cs"/>
                <a:sym typeface="Calibri"/>
              </a:rPr>
              <a:t>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a:t>
            </a:r>
            <a:r>
              <a:rPr lang="en-US" sz="1200" b="0" i="0" u="none" strike="noStrike" dirty="0" err="1">
                <a:solidFill>
                  <a:schemeClr val="dk1"/>
                </a:solidFill>
                <a:latin typeface="+mn-lt"/>
                <a:ea typeface="+mn-ea"/>
                <a:cs typeface="+mn-cs"/>
                <a:sym typeface="Calibri"/>
              </a:rPr>
              <a:t>doi</a:t>
            </a:r>
            <a:r>
              <a:rPr lang="en-US" sz="1200" b="0" i="0" u="none" strike="noStrike" dirty="0">
                <a:solidFill>
                  <a:schemeClr val="dk1"/>
                </a:solidFill>
                <a:latin typeface="+mn-lt"/>
                <a:ea typeface="+mn-ea"/>
                <a:cs typeface="+mn-cs"/>
                <a:sym typeface="Calibri"/>
              </a:rPr>
              <a:t>: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a:t>
            </a:r>
            <a:r>
              <a:rPr lang="en-US" dirty="0" err="1"/>
              <a:t>transequality.org</a:t>
            </a:r>
            <a:r>
              <a:rPr lang="en-US" dirty="0"/>
              <a:t>/issues/us-trans-survey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t>
            </a:r>
            <a:r>
              <a:rPr lang="en-US" dirty="0" err="1"/>
              <a:t>Afirming</a:t>
            </a:r>
            <a:r>
              <a:rPr lang="en-US" dirty="0"/>
              <a:t> Reproductive Health in Primary Care Presentation: https://</a:t>
            </a:r>
            <a:r>
              <a:rPr lang="en-US" dirty="0" err="1"/>
              <a:t>www.reproductiveaccess.org</a:t>
            </a:r>
            <a:r>
              <a:rPr lang="en-US" dirty="0"/>
              <a:t>/resource/gender-affirming-reproductive-health-in-primary-care/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a:t>
            </a:r>
            <a:r>
              <a:rPr lang="en-US" dirty="0" err="1"/>
              <a:t>genderphotos.vice.com</a:t>
            </a:r>
            <a:r>
              <a:rPr lang="en-US" dirty="0"/>
              <a:t>/</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10-12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0" lvl="0" indent="0" algn="l" rtl="0">
              <a:lnSpc>
                <a:spcPct val="100000"/>
              </a:lnSpc>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She says that she thinks she’s 10 weeks pregnant and points out a day on the calendar when she thinks she became pregnant that corresponds closely to 10 weeks gestation.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10 weeks pregnant and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a:t>
            </a:r>
            <a:r>
              <a:rPr lang="en-US" dirty="0" err="1">
                <a:solidFill>
                  <a:srgbClr val="212121"/>
                </a:solidFill>
                <a:highlight>
                  <a:srgbClr val="FFFFFF"/>
                </a:highlight>
              </a:rPr>
              <a:t>Barar</a:t>
            </a:r>
            <a:r>
              <a:rPr lang="en-US" dirty="0">
                <a:solidFill>
                  <a:srgbClr val="212121"/>
                </a:solidFill>
                <a:highlight>
                  <a:srgbClr val="FFFFFF"/>
                </a:highlight>
              </a:rPr>
              <a:t> R, et al. Accuracy of self-assessment of gestational duration among people seeking abortion [published online ahead of print, 2021 Dec 17]. </a:t>
            </a:r>
            <a:r>
              <a:rPr lang="en-US" i="1" dirty="0">
                <a:solidFill>
                  <a:srgbClr val="212121"/>
                </a:solidFill>
                <a:highlight>
                  <a:srgbClr val="FFFFFF"/>
                </a:highlight>
              </a:rPr>
              <a:t>Am J </a:t>
            </a:r>
            <a:r>
              <a:rPr lang="en-US" i="1" dirty="0" err="1">
                <a:solidFill>
                  <a:srgbClr val="212121"/>
                </a:solidFill>
                <a:highlight>
                  <a:srgbClr val="FFFFFF"/>
                </a:highlight>
              </a:rPr>
              <a:t>Obstet</a:t>
            </a:r>
            <a:r>
              <a:rPr lang="en-US" i="1" dirty="0">
                <a:solidFill>
                  <a:srgbClr val="212121"/>
                </a:solidFill>
                <a:highlight>
                  <a:srgbClr val="FFFFFF"/>
                </a:highlight>
              </a:rPr>
              <a: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a:t>
            </a:r>
            <a:r>
              <a:rPr lang="en-US" dirty="0" err="1"/>
              <a:t>Unsplash</a:t>
            </a:r>
            <a:r>
              <a:rPr lang="en-US" dirty="0"/>
              <a:t>, https://</a:t>
            </a:r>
            <a:r>
              <a:rPr lang="en-US" dirty="0" err="1"/>
              <a:t>unsplash.com</a:t>
            </a:r>
            <a:r>
              <a:rPr lang="en-US" dirty="0"/>
              <a:t>/photos/YcX2e-X6aBE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SMA/SSA: Self-managed/self-sourced abortion is an abortion that someone does on their own outside of the [Western] medical system. It is often supported by friends, family members, partners, and/or community members. It can be with a medication regimen, traditional cultural means [like herbs, botanicals, </a:t>
            </a:r>
            <a:r>
              <a:rPr lang="en-US" dirty="0" err="1"/>
              <a:t>etc</a:t>
            </a:r>
            <a:r>
              <a:rPr lang="en-US" dirty="0"/>
              <a:t>], and at times it can be through unsafe means. No one should be criminalized for their abortion, regardless of method.</a:t>
            </a:r>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In-clinic medication abortion and telemedicine medication abortion are different than self-managed abortion even though the patient is taking the medicines at home. </a:t>
            </a:r>
          </a:p>
          <a:p>
            <a:pPr marL="171450" marR="0" lvl="0" indent="-171450" algn="l" rtl="0">
              <a:lnSpc>
                <a:spcPct val="100000"/>
              </a:lnSpc>
              <a:spcBef>
                <a:spcPts val="0"/>
              </a:spcBef>
              <a:spcAft>
                <a:spcPts val="0"/>
              </a:spcAft>
              <a:buClr>
                <a:schemeClr val="dk1"/>
              </a:buClr>
              <a:buSzPts val="1200"/>
              <a:buFont typeface="Arial"/>
              <a:buChar char="•"/>
            </a:pPr>
            <a:r>
              <a:rPr lang="en-US" dirty="0"/>
              <a:t>SMA/SSA involves someone managing their own abortion without the supervision or monitoring of a health care provider. </a:t>
            </a:r>
          </a:p>
          <a:p>
            <a:pPr marL="171450" marR="0" lvl="0" indent="-171450" algn="l" rtl="0">
              <a:lnSpc>
                <a:spcPct val="100000"/>
              </a:lnSpc>
              <a:spcBef>
                <a:spcPts val="0"/>
              </a:spcBef>
              <a:spcAft>
                <a:spcPts val="0"/>
              </a:spcAft>
              <a:buClr>
                <a:schemeClr val="dk1"/>
              </a:buClr>
              <a:buSzPts val="1200"/>
              <a:buFont typeface="Arial"/>
              <a:buChar char="•"/>
            </a:pPr>
            <a:r>
              <a:rPr lang="en-US" dirty="0"/>
              <a:t>Yet, people are often self-sourcing the same pills that a clinician would provide in-clinic or via telemedicine. What’s different is that someone who self-manages faces more legal risks, criminalization, and threats of harm compared to someone who seeks in-clinic care. </a:t>
            </a:r>
          </a:p>
          <a:p>
            <a:pPr marL="171450" marR="0" lvl="0" indent="-171450" algn="l" rtl="0">
              <a:lnSpc>
                <a:spcPct val="100000"/>
              </a:lnSpc>
              <a:spcBef>
                <a:spcPts val="0"/>
              </a:spcBef>
              <a:spcAft>
                <a:spcPts val="0"/>
              </a:spcAft>
              <a:buClr>
                <a:schemeClr val="dk1"/>
              </a:buClr>
              <a:buSzPts val="1200"/>
              <a:buFont typeface="Arial"/>
              <a:buChar char="•"/>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Some highlights include: “How do I know the pills are real?”, “What’s the best way to use the pills?”, and “Can anyone tell that I used these pills?” Link: https://</a:t>
            </a:r>
            <a:r>
              <a:rPr lang="en-US" dirty="0" err="1"/>
              <a:t>www.reproductiveaccess.org</a:t>
            </a:r>
            <a:r>
              <a:rPr lang="en-US" dirty="0"/>
              <a:t>/resource/approach-to-patients-undergoing-self-managed-medication-abortion/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Moseson</a:t>
            </a:r>
            <a:r>
              <a:rPr lang="en-US" dirty="0"/>
              <a:t> H, Herold S, </a:t>
            </a:r>
            <a:r>
              <a:rPr lang="en-US" dirty="0" err="1"/>
              <a:t>Filippa</a:t>
            </a:r>
            <a:r>
              <a:rPr lang="en-US" dirty="0"/>
              <a:t> S, Barr-Walker J, Baum SE, </a:t>
            </a:r>
            <a:r>
              <a:rPr lang="en-US" dirty="0" err="1"/>
              <a:t>Gerdts</a:t>
            </a:r>
            <a:r>
              <a:rPr lang="en-US" dirty="0"/>
              <a:t> C. Self-managed abortion: A systematic scoping review. Best </a:t>
            </a:r>
            <a:r>
              <a:rPr lang="en-US" dirty="0" err="1"/>
              <a:t>Pract</a:t>
            </a:r>
            <a:r>
              <a:rPr lang="en-US" dirty="0"/>
              <a:t> Res Clin </a:t>
            </a:r>
            <a:r>
              <a:rPr lang="en-US" dirty="0" err="1"/>
              <a:t>Obstet</a:t>
            </a:r>
            <a:r>
              <a:rPr lang="en-US" dirty="0"/>
              <a:t> </a:t>
            </a:r>
            <a:r>
              <a:rPr lang="en-US" dirty="0" err="1"/>
              <a:t>Gynaecol</a:t>
            </a:r>
            <a:r>
              <a:rPr lang="en-US" dirty="0"/>
              <a:t>. 2020;63:87-110. doi:10.1016/j.bpobgyn.2019.08.002</a:t>
            </a:r>
          </a:p>
        </p:txBody>
      </p:sp>
    </p:spTree>
    <p:extLst>
      <p:ext uri="{BB962C8B-B14F-4D97-AF65-F5344CB8AC3E}">
        <p14:creationId xmlns:p14="http://schemas.microsoft.com/office/powerpoint/2010/main" val="2117290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dirty="0"/>
              <a:t>NOTE: This slide is currently hidden from presenter view as we work to develop a short values clarification exercise on self-managed abortion. The notes below are for the RHAP team to work on as we develop a short values clarification exercise on SMA. </a:t>
            </a:r>
          </a:p>
          <a:p>
            <a:pPr marL="228600" lvl="0" indent="-228600" algn="l" rtl="0">
              <a:spcBef>
                <a:spcPts val="0"/>
              </a:spcBef>
              <a:spcAft>
                <a:spcPts val="0"/>
              </a:spcAft>
              <a:buNone/>
            </a:pPr>
            <a:endParaRPr lang="en-US" dirty="0"/>
          </a:p>
          <a:p>
            <a:pPr marL="228600" lvl="0" indent="-22860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228600" lvl="0" indent="-228600" algn="l" rtl="0">
              <a:spcBef>
                <a:spcPts val="0"/>
              </a:spcBef>
              <a:spcAft>
                <a:spcPts val="0"/>
              </a:spcAft>
              <a:buNone/>
            </a:pPr>
            <a:r>
              <a:rPr lang="en-US" i="1" dirty="0"/>
              <a:t>Note to Facilitator: Consider walking through a short values clarification exercise</a:t>
            </a:r>
          </a:p>
          <a:p>
            <a:pPr marL="0" lvl="0" indent="0" algn="l" rtl="0">
              <a:spcBef>
                <a:spcPts val="300"/>
              </a:spcBef>
              <a:spcAft>
                <a:spcPts val="0"/>
              </a:spcAft>
              <a:buNone/>
            </a:pPr>
            <a:endParaRPr lang="en-US" dirty="0"/>
          </a:p>
          <a:p>
            <a:pPr marL="228600" lvl="0" indent="-228600" algn="l" rtl="0">
              <a:spcBef>
                <a:spcPts val="300"/>
              </a:spcBef>
              <a:spcAft>
                <a:spcPts val="0"/>
              </a:spcAft>
              <a:buNone/>
            </a:pPr>
            <a:r>
              <a:rPr lang="en-US" b="1" dirty="0"/>
              <a:t>Notes to incorporate:</a:t>
            </a:r>
            <a:endParaRPr lang="en-US" dirty="0"/>
          </a:p>
          <a:p>
            <a:pPr marL="228600" lvl="0" indent="-228600" algn="l" rtl="0">
              <a:spcBef>
                <a:spcPts val="300"/>
              </a:spcBef>
              <a:spcAft>
                <a:spcPts val="0"/>
              </a:spcAft>
              <a:buClr>
                <a:schemeClr val="dk1"/>
              </a:buClr>
              <a:buSzPts val="1100"/>
              <a:buFont typeface="Arial"/>
              <a:buChar char="•"/>
            </a:pPr>
            <a:r>
              <a:rPr lang="en-US" dirty="0"/>
              <a:t>People should have access to the full range of safe and effective options for abortion care, including self-management with medication</a:t>
            </a:r>
          </a:p>
          <a:p>
            <a:pPr marL="228600" lvl="0" indent="-228600" algn="l" rtl="0">
              <a:spcBef>
                <a:spcPts val="300"/>
              </a:spcBef>
              <a:spcAft>
                <a:spcPts val="0"/>
              </a:spcAft>
              <a:buClr>
                <a:schemeClr val="dk1"/>
              </a:buClr>
              <a:buSzPts val="1100"/>
              <a:buFont typeface="Arial"/>
              <a:buChar char="•"/>
            </a:pPr>
            <a:r>
              <a:rPr lang="en-US" dirty="0"/>
              <a:t>It is essential that those seeking SMA have a source of accurate information and access to medical care if necessary</a:t>
            </a:r>
          </a:p>
          <a:p>
            <a:pPr marL="228600" lvl="0" indent="-228600" algn="l" rtl="0">
              <a:spcBef>
                <a:spcPts val="300"/>
              </a:spcBef>
              <a:spcAft>
                <a:spcPts val="0"/>
              </a:spcAft>
              <a:buClr>
                <a:schemeClr val="dk1"/>
              </a:buClr>
              <a:buSzPts val="1100"/>
              <a:buFont typeface="Arial"/>
              <a:buChar char="•"/>
            </a:pPr>
            <a:r>
              <a:rPr lang="en-US" dirty="0"/>
              <a:t>Once someone has decided to have an abortion, they should be able to do so safely, effectively, and with dignity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Reality of a “beyond-Roe” world with Jackson v. Dobbs </a:t>
            </a:r>
          </a:p>
          <a:p>
            <a:pPr marL="171450" lvl="0" indent="-171450" algn="l" rtl="0">
              <a:spcBef>
                <a:spcPts val="0"/>
              </a:spcBef>
              <a:spcAft>
                <a:spcPts val="0"/>
              </a:spcAft>
              <a:buClr>
                <a:schemeClr val="dk1"/>
              </a:buClr>
              <a:buSzPts val="1200"/>
              <a:buFont typeface="Arial"/>
              <a:buChar char="•"/>
            </a:pPr>
            <a:r>
              <a:rPr lang="en-US" dirty="0"/>
              <a:t>Reality is that many people are and having been living in a world without the legal protections of Roe v. Wade</a:t>
            </a:r>
          </a:p>
          <a:p>
            <a:pPr marL="171450" lvl="0" indent="-171450" algn="l" rtl="0">
              <a:spcBef>
                <a:spcPts val="0"/>
              </a:spcBef>
              <a:spcAft>
                <a:spcPts val="0"/>
              </a:spcAft>
              <a:buClr>
                <a:schemeClr val="dk1"/>
              </a:buClr>
              <a:buSzPts val="1200"/>
              <a:buFont typeface="Arial"/>
              <a:buChar char="•"/>
            </a:pPr>
            <a:r>
              <a:rPr lang="en-US" dirty="0"/>
              <a:t>By applying an intersectional lens, we can see that the right to an abortion – access to clinical abortion care -- has never fully been realized in this country and that certain people because of the marginalized identities they hold have been less protected (or not protected at all) by Roe. </a:t>
            </a:r>
          </a:p>
          <a:p>
            <a:pPr marL="171450" lvl="0" indent="-171450" algn="l" rtl="0">
              <a:spcBef>
                <a:spcPts val="0"/>
              </a:spcBef>
              <a:spcAft>
                <a:spcPts val="0"/>
              </a:spcAft>
              <a:buClr>
                <a:schemeClr val="dk1"/>
              </a:buClr>
              <a:buSzPts val="1200"/>
              <a:buFont typeface="Arial"/>
              <a:buChar char="•"/>
            </a:pPr>
            <a:r>
              <a:rPr lang="en-US" dirty="0"/>
              <a:t>People have been self-managing abortion long before their were laws around abortion, and people will continue to do so regardless of what the law says</a:t>
            </a:r>
          </a:p>
          <a:p>
            <a:pPr marL="171450" lvl="0" indent="-171450" algn="l" rtl="0">
              <a:spcBef>
                <a:spcPts val="0"/>
              </a:spcBef>
              <a:spcAft>
                <a:spcPts val="0"/>
              </a:spcAft>
              <a:buClr>
                <a:schemeClr val="dk1"/>
              </a:buClr>
              <a:buSzPts val="1200"/>
              <a:buFont typeface="Arial"/>
              <a:buChar char="•"/>
            </a:pPr>
            <a:r>
              <a:rPr lang="en-US" dirty="0"/>
              <a:t>If Roe is overturned and criminalization of SMA continues, many more people will face the risk of being arrested for having an abortion</a:t>
            </a:r>
          </a:p>
          <a:p>
            <a:pPr marL="171450" lvl="0" indent="-171450" algn="l" rtl="0">
              <a:spcBef>
                <a:spcPts val="0"/>
              </a:spcBef>
              <a:spcAft>
                <a:spcPts val="0"/>
              </a:spcAft>
              <a:buClr>
                <a:schemeClr val="dk1"/>
              </a:buClr>
              <a:buSzPts val="1200"/>
              <a:buFont typeface="Arial"/>
              <a:buChar char="•"/>
            </a:pPr>
            <a:r>
              <a:rPr lang="en-US" dirty="0"/>
              <a:t>Need to decriminalize and support SMA more important than ever</a:t>
            </a:r>
          </a:p>
          <a:p>
            <a:pPr marL="171450" lvl="0" indent="-95250" algn="l" rtl="0">
              <a:spcBef>
                <a:spcPts val="0"/>
              </a:spcBef>
              <a:spcAft>
                <a:spcPts val="0"/>
              </a:spcAft>
              <a:buClr>
                <a:schemeClr val="dk1"/>
              </a:buClr>
              <a:buSzPts val="1200"/>
              <a:buFont typeface="Arial"/>
              <a:buNone/>
            </a:pPr>
            <a:endParaRPr lang="en-US" dirty="0"/>
          </a:p>
          <a:p>
            <a:endParaRPr lang="en-US" dirty="0"/>
          </a:p>
        </p:txBody>
      </p:sp>
    </p:spTree>
    <p:extLst>
      <p:ext uri="{BB962C8B-B14F-4D97-AF65-F5344CB8AC3E}">
        <p14:creationId xmlns:p14="http://schemas.microsoft.com/office/powerpoint/2010/main" val="2815784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7% of US women reported having attempted to self manage in their lifetime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From March 2018 to March 2020, the online service Aid Access identified 57,506 requests from US residents in all 50 states. Barriers to accessing abortion during the COVID-19 pandemic have led to further increases in demand.</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Studies so far have only measured certain pathways to SMA, so demand is likely much higher</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Prevalence of SMA is 3x higher among black women than white women, and elevated among Hispanic women indicating that they may face heightened barriers to accessing clinical care or prefer SMA/being outside the medical system due to experiences of stigma, discrimination, and structural racism</a:t>
            </a:r>
            <a:endParaRPr lang="en-US" sz="2400" dirty="0"/>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seek self-managed/self-sourced abortion due to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and expensive to access in-clinic care.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towns.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Gynecol. 2020;136(4):835–837.</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Herold S, </a:t>
            </a:r>
            <a:r>
              <a:rPr lang="en-US" sz="2400" b="0" i="0" dirty="0" err="1">
                <a:solidFill>
                  <a:schemeClr val="dk1"/>
                </a:solidFill>
                <a:latin typeface="+mn-lt"/>
                <a:ea typeface="+mn-ea"/>
                <a:cs typeface="+mn-cs"/>
                <a:sym typeface="Calibri"/>
              </a:rPr>
              <a:t>Filippa</a:t>
            </a:r>
            <a:r>
              <a:rPr lang="en-US" sz="2400" b="0" i="0" dirty="0">
                <a:solidFill>
                  <a:schemeClr val="dk1"/>
                </a:solidFill>
                <a:latin typeface="+mn-lt"/>
                <a:ea typeface="+mn-ea"/>
                <a:cs typeface="+mn-cs"/>
                <a:sym typeface="Calibri"/>
              </a:rPr>
              <a:t> S, Barr-Walker J, Baum SE,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If/When/How. Supporting people who end pregnancies: necessary for reproductive justice. Available at: https://</a:t>
            </a:r>
            <a:r>
              <a:rPr lang="en-US" sz="2400" b="0" i="0" dirty="0" err="1">
                <a:solidFill>
                  <a:schemeClr val="dk1"/>
                </a:solidFill>
                <a:latin typeface="+mn-lt"/>
                <a:ea typeface="+mn-ea"/>
                <a:cs typeface="+mn-cs"/>
                <a:sym typeface="Calibri"/>
              </a:rPr>
              <a:t>www.ifwhenhow.org</a:t>
            </a:r>
            <a:r>
              <a:rPr lang="en-US" sz="2400" b="0" i="0" dirty="0">
                <a:solidFill>
                  <a:schemeClr val="dk1"/>
                </a:solidFill>
                <a:latin typeface="+mn-lt"/>
                <a:ea typeface="+mn-ea"/>
                <a:cs typeface="+mn-cs"/>
                <a:sym typeface="Calibri"/>
              </a:rPr>
              <a:t>/wp-content/uploads/2020/04/FINAL-Fact-Sheet-Self-Managed-Abortion-.pdf. Accessed February 11, 2021.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onovan</a:t>
            </a:r>
            <a:r>
              <a:rPr lang="en-US" sz="2400" b="0" i="0" dirty="0">
                <a:solidFill>
                  <a:schemeClr val="dk1"/>
                </a:solidFill>
                <a:latin typeface="+mn-lt"/>
                <a:ea typeface="+mn-ea"/>
                <a:cs typeface="+mn-cs"/>
                <a:sym typeface="Calibri"/>
              </a:rPr>
              <a:t> MK. Self-managed medication abortion: expanding the available options for U.S. abortion care. Guttmacher Policy Rev. 2018;21:41–47.</a:t>
            </a:r>
            <a:endParaRPr lang="en-US" sz="2400" dirty="0"/>
          </a:p>
          <a:p>
            <a:pPr marL="0" lvl="0" indent="0" algn="l" rtl="0">
              <a:lnSpc>
                <a:spcPct val="110000"/>
              </a:lnSpc>
              <a:spcBef>
                <a:spcPts val="0"/>
              </a:spcBef>
              <a:spcAft>
                <a:spcPts val="0"/>
              </a:spcAft>
              <a:buNone/>
            </a:pPr>
            <a:r>
              <a:rPr lang="en-US" sz="2400" b="0" u="sng" dirty="0"/>
              <a:t>https://reproductive-health-</a:t>
            </a:r>
            <a:r>
              <a:rPr lang="en-US" sz="2400" b="0" u="sng" dirty="0" err="1"/>
              <a:t>journal.biomedcentral.com</a:t>
            </a:r>
            <a:r>
              <a:rPr lang="en-US" sz="2400" b="0" u="sng" dirty="0"/>
              <a:t>/articles/10.1186/s12978-020-01016-4</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www.thelancet.com</a:t>
            </a:r>
            <a:r>
              <a:rPr lang="en-US" sz="2400" b="0" u="sng" dirty="0"/>
              <a:t>/journals/</a:t>
            </a:r>
            <a:r>
              <a:rPr lang="en-US" sz="2400" b="0" u="sng" dirty="0" err="1"/>
              <a:t>langlo</a:t>
            </a:r>
            <a:r>
              <a:rPr lang="en-US" sz="2400" b="0" u="sng" dirty="0"/>
              <a:t>/article/PIIS2214-109X(21)00461-7/</a:t>
            </a:r>
            <a:r>
              <a:rPr lang="en-US" sz="2400" b="0" u="sng" dirty="0" err="1"/>
              <a:t>fulltext</a:t>
            </a:r>
            <a:endParaRPr lang="en-US" sz="2400" b="0" u="sng" dirty="0"/>
          </a:p>
          <a:p>
            <a:pPr marL="0" lvl="0" indent="0" algn="l" rtl="0">
              <a:lnSpc>
                <a:spcPct val="110000"/>
              </a:lnSpc>
              <a:spcBef>
                <a:spcPts val="0"/>
              </a:spcBef>
              <a:spcAft>
                <a:spcPts val="0"/>
              </a:spcAft>
              <a:buNone/>
            </a:pPr>
            <a:r>
              <a:rPr lang="en-US" sz="2400" b="0" u="sng" dirty="0"/>
              <a:t>https://</a:t>
            </a:r>
            <a:r>
              <a:rPr lang="en-US" sz="2400" b="0" u="sng" dirty="0" err="1"/>
              <a:t>www.who.int</a:t>
            </a:r>
            <a:r>
              <a:rPr lang="en-US" sz="2400" b="0" u="sng" dirty="0"/>
              <a:t>/</a:t>
            </a:r>
            <a:r>
              <a:rPr lang="en-US" sz="2400" b="0" u="sng" dirty="0" err="1"/>
              <a:t>reproductivehealth</a:t>
            </a:r>
            <a:r>
              <a:rPr lang="en-US" sz="2400" b="0" u="sng" dirty="0"/>
              <a:t>/self-care-interventions/medical-abortion/</a:t>
            </a:r>
            <a:r>
              <a:rPr lang="en-US" sz="2400" b="0" u="sng" dirty="0" err="1"/>
              <a:t>en</a:t>
            </a:r>
            <a:r>
              <a:rPr lang="en-US" sz="2400" b="0" u="sng" dirty="0"/>
              <a:t>/</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Jayaweera R,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et al. Self-managed medication abortion outcomes: results from a prospective pilot study.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2020;17:164.</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Bullard K, </a:t>
            </a:r>
            <a:r>
              <a:rPr lang="en-US" sz="2400" b="0" i="0" dirty="0" err="1">
                <a:solidFill>
                  <a:schemeClr val="dk1"/>
                </a:solidFill>
                <a:latin typeface="+mn-lt"/>
                <a:ea typeface="+mn-ea"/>
                <a:cs typeface="+mn-cs"/>
                <a:sym typeface="Calibri"/>
              </a:rPr>
              <a:t>Cisternas</a:t>
            </a:r>
            <a:r>
              <a:rPr lang="en-US" sz="2400" b="0" i="0" dirty="0">
                <a:solidFill>
                  <a:schemeClr val="dk1"/>
                </a:solidFill>
                <a:latin typeface="+mn-lt"/>
                <a:ea typeface="+mn-ea"/>
                <a:cs typeface="+mn-cs"/>
                <a:sym typeface="Calibri"/>
              </a:rPr>
              <a:t> C, Grosso B, Vera V,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www.sciencedirect.com</a:t>
            </a:r>
            <a:r>
              <a:rPr lang="en-US" sz="2400" b="0" u="sng" dirty="0"/>
              <a:t>/science/article/</a:t>
            </a:r>
            <a:r>
              <a:rPr lang="en-US" sz="2400" b="0" u="sng" dirty="0" err="1"/>
              <a:t>pii</a:t>
            </a:r>
            <a:r>
              <a:rPr lang="en-US" sz="2400" b="0" u="sng" dirty="0"/>
              <a:t>/S2667193X22000175</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The ability to self-source medications for one’s abortion has made SMA so much safer than ever before. </a:t>
            </a:r>
          </a:p>
          <a:p>
            <a:pPr marL="0" marR="0" lvl="0" indent="0" algn="l" rtl="0">
              <a:lnSpc>
                <a:spcPct val="100000"/>
              </a:lnSpc>
              <a:spcBef>
                <a:spcPts val="0"/>
              </a:spcBef>
              <a:spcAft>
                <a:spcPts val="0"/>
              </a:spcAft>
              <a:buClr>
                <a:schemeClr val="dk1"/>
              </a:buClr>
              <a:buSzPts val="1200"/>
              <a:buFont typeface="Calibri"/>
              <a:buNone/>
            </a:pPr>
            <a:r>
              <a:rPr lang="en-US" sz="1100" dirty="0"/>
              <a:t>The advent of MAB pills, the increase of information, and increase in the availability of pills and support networks has changed the safety of self-managed abortion dramatically since pre-Roe times. </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err="1"/>
              <a:t>Mife</a:t>
            </a:r>
            <a:r>
              <a:rPr lang="en-US" sz="1100" b="1" dirty="0"/>
              <a:t>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($4) compared to using mifepristone outside of the health care setting, and one of the safest and most effective options for SMA. </a:t>
            </a:r>
            <a:endParaRPr lang="en-US" sz="1100" dirty="0"/>
          </a:p>
          <a:p>
            <a:pPr marL="342900" lvl="0" indent="-260350" algn="l" rtl="0">
              <a:spcBef>
                <a:spcPts val="0"/>
              </a:spcBef>
              <a:spcAft>
                <a:spcPts val="0"/>
              </a:spcAft>
              <a:buClr>
                <a:schemeClr val="dk1"/>
              </a:buClr>
              <a:buSzPts val="1100"/>
              <a:buFont typeface="Arial"/>
              <a:buChar char="•"/>
            </a:pPr>
            <a:r>
              <a:rPr lang="en-US" sz="1100" u="none" dirty="0"/>
              <a:t>WHO states that SMA with miso alone – with accurate information on how to use the pills – is very safe and effective.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b="0" i="0" u="none" dirty="0">
                <a:solidFill>
                  <a:schemeClr val="dk1"/>
                </a:solidFill>
                <a:latin typeface="+mn-lt"/>
                <a:ea typeface="+mn-ea"/>
                <a:cs typeface="+mn-cs"/>
                <a:sym typeface="Calibri"/>
              </a:rPr>
              <a:t>A systematic scoping review of 13,000 evaluable women revealed that this miso-alone was about 78% effective without additional intervention.</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b="1" dirty="0"/>
              <a:t>Repeat doses of misoprostol may be necessary to complete the abortion. </a:t>
            </a:r>
          </a:p>
          <a:p>
            <a:pPr marL="342900" lvl="0" indent="-260350" algn="l" rtl="0">
              <a:spcBef>
                <a:spcPts val="0"/>
              </a:spcBef>
              <a:spcAft>
                <a:spcPts val="0"/>
              </a:spcAft>
              <a:buClr>
                <a:schemeClr val="dk1"/>
              </a:buClr>
              <a:buSzPts val="1100"/>
              <a:buFont typeface="Arial"/>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a:t>
            </a:r>
            <a:endParaRPr lang="en-US" sz="1100" dirty="0"/>
          </a:p>
          <a:p>
            <a:pPr marL="342900" lvl="0" indent="-260350" algn="l" rtl="0">
              <a:spcBef>
                <a:spcPts val="0"/>
              </a:spcBef>
              <a:spcAft>
                <a:spcPts val="0"/>
              </a:spcAft>
              <a:buClr>
                <a:schemeClr val="dk1"/>
              </a:buClr>
              <a:buSzPts val="1100"/>
              <a:buFont typeface="Arial"/>
              <a:buChar char="•"/>
            </a:pPr>
            <a:r>
              <a:rPr lang="en-US" sz="1100" u="none" dirty="0"/>
              <a:t>Studies of harm reduction approaches and accompaniment models have shown that when providers counsel on how to use misoprostol safely to induce an abortion and when to seek emergency care, country-wide abortion-related morbidity and mortality declines. </a:t>
            </a:r>
            <a:endParaRPr lang="en-US" sz="1100" dirty="0"/>
          </a:p>
          <a:p>
            <a:pPr marL="800100" lvl="1" indent="-260350" algn="l" rtl="0">
              <a:spcBef>
                <a:spcPts val="0"/>
              </a:spcBef>
              <a:spcAft>
                <a:spcPts val="0"/>
              </a:spcAft>
              <a:buClr>
                <a:schemeClr val="dk1"/>
              </a:buClr>
              <a:buSzPts val="1100"/>
              <a:buFont typeface="Arial"/>
              <a:buChar char="•"/>
            </a:pPr>
            <a:r>
              <a:rPr lang="en-US" sz="1100" u="none" dirty="0"/>
              <a:t>A program called </a:t>
            </a:r>
            <a:r>
              <a:rPr lang="en-US" sz="1100" u="none" dirty="0" err="1"/>
              <a:t>Iniciativas</a:t>
            </a:r>
            <a:r>
              <a:rPr lang="en-US" sz="1100" u="none" dirty="0"/>
              <a:t> </a:t>
            </a:r>
            <a:r>
              <a:rPr lang="en-US" sz="1100" u="none" dirty="0" err="1"/>
              <a:t>Sanitarias</a:t>
            </a:r>
            <a:r>
              <a:rPr lang="en-US" sz="1100" u="none" dirty="0"/>
              <a:t> in Uruguay did just that. This led to the decriminalization of abortion in Uruguay. </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References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Instagram: </a:t>
            </a:r>
            <a:r>
              <a:rPr lang="en-US" sz="1100" dirty="0">
                <a:solidFill>
                  <a:schemeClr val="dk1"/>
                </a:solidFill>
                <a:latin typeface="+mn-lt"/>
                <a:ea typeface="+mn-ea"/>
                <a:cs typeface="+mn-cs"/>
                <a:sym typeface="Calibri"/>
              </a:rPr>
              <a:t>@</a:t>
            </a:r>
            <a:r>
              <a:rPr lang="en-US" sz="1100" dirty="0" err="1">
                <a:solidFill>
                  <a:schemeClr val="dk1"/>
                </a:solidFill>
                <a:latin typeface="+mn-lt"/>
                <a:ea typeface="+mn-ea"/>
                <a:cs typeface="+mn-cs"/>
                <a:sym typeface="Calibri"/>
              </a:rPr>
              <a:t>holistic.abortions</a:t>
            </a:r>
            <a:endParaRPr lang="en-US" sz="11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dirty="0">
                <a:solidFill>
                  <a:schemeClr val="dk1"/>
                </a:solidFill>
                <a:latin typeface="+mn-lt"/>
                <a:ea typeface="+mn-ea"/>
                <a:cs typeface="+mn-cs"/>
                <a:sym typeface="Calibri"/>
              </a:rPr>
              <a:t>Holistic Abortions, Grow Your Abortion, the Holistic Abortion Guide </a:t>
            </a:r>
            <a:endParaRPr lang="en-US" sz="1100" b="0" u="none"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www.ansirh.org</a:t>
            </a:r>
            <a:r>
              <a:rPr lang="en-US" sz="1100" b="0" u="none" dirty="0"/>
              <a:t>/research/research/seven-percent-us-women-will-self-manage-abortion-their-lifetimes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www.ibisreproductivehealth.org</a:t>
            </a:r>
            <a:r>
              <a:rPr lang="en-US" sz="1100" b="0" u="none" dirty="0"/>
              <a:t>/publications/feminist-medication-abortion-accompaniment-101</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February 4, 2021.</a:t>
            </a:r>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World Health Organization. Medical management of abortion. Available at:  https://</a:t>
            </a:r>
            <a:r>
              <a:rPr lang="en-US" sz="1100" b="0" i="0" dirty="0" err="1">
                <a:solidFill>
                  <a:schemeClr val="dk1"/>
                </a:solidFill>
                <a:latin typeface="+mn-lt"/>
                <a:ea typeface="+mn-ea"/>
                <a:cs typeface="+mn-cs"/>
                <a:sym typeface="Calibri"/>
              </a:rPr>
              <a:t>apps.who.int</a:t>
            </a:r>
            <a:r>
              <a:rPr lang="en-US" sz="1100" b="0" i="0" dirty="0">
                <a:solidFill>
                  <a:schemeClr val="dk1"/>
                </a:solidFill>
                <a:latin typeface="+mn-lt"/>
                <a:ea typeface="+mn-ea"/>
                <a:cs typeface="+mn-cs"/>
                <a:sym typeface="Calibri"/>
              </a:rPr>
              <a:t>/iris/bitstream/handle/10665/278968/9789241550406-eng.pdf?ua=1. Accessed January 26, 2021. </a:t>
            </a:r>
            <a:endParaRPr lang="en-US" sz="1100" dirty="0"/>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Raymond EG, Harrison MS, Weaver MA. Efficacy of misoprostol alone for first-trimester medical abortion: a systematic review.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Gynecol. 2019;133(1):137–147.</a:t>
            </a:r>
            <a:endParaRPr lang="en-US" sz="1100" b="0" u="none"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Herold S, </a:t>
            </a:r>
            <a:r>
              <a:rPr lang="en-US" sz="1100" b="0" i="0" dirty="0" err="1">
                <a:solidFill>
                  <a:schemeClr val="dk1"/>
                </a:solidFill>
                <a:latin typeface="+mn-lt"/>
                <a:ea typeface="+mn-ea"/>
                <a:cs typeface="+mn-cs"/>
                <a:sym typeface="Calibri"/>
              </a:rPr>
              <a:t>Filippa</a:t>
            </a:r>
            <a:r>
              <a:rPr lang="en-US" sz="1100" b="0" i="0" dirty="0">
                <a:solidFill>
                  <a:schemeClr val="dk1"/>
                </a:solidFill>
                <a:latin typeface="+mn-lt"/>
                <a:ea typeface="+mn-ea"/>
                <a:cs typeface="+mn-cs"/>
                <a:sym typeface="Calibri"/>
              </a:rPr>
              <a:t> S, Barr-Walker J, Baum SE,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https://</a:t>
            </a:r>
            <a:r>
              <a:rPr lang="en-US" sz="1100" b="0" i="0" dirty="0" err="1">
                <a:solidFill>
                  <a:schemeClr val="dk1"/>
                </a:solidFill>
                <a:latin typeface="+mn-lt"/>
                <a:ea typeface="+mn-ea"/>
                <a:cs typeface="+mn-cs"/>
                <a:sym typeface="Calibri"/>
              </a:rPr>
              <a:t>www.contraceptionjournal.org</a:t>
            </a:r>
            <a:r>
              <a:rPr lang="en-US" sz="1100" b="0" i="0" dirty="0">
                <a:solidFill>
                  <a:schemeClr val="dk1"/>
                </a:solidFill>
                <a:latin typeface="+mn-lt"/>
                <a:ea typeface="+mn-ea"/>
                <a:cs typeface="+mn-cs"/>
                <a:sym typeface="Calibri"/>
              </a:rPr>
              <a:t>/article/S0010-7824(21)00091-3/</a:t>
            </a:r>
            <a:r>
              <a:rPr lang="en-US" sz="1100" b="0" i="0" dirty="0" err="1">
                <a:solidFill>
                  <a:schemeClr val="dk1"/>
                </a:solidFill>
                <a:latin typeface="+mn-lt"/>
                <a:ea typeface="+mn-ea"/>
                <a:cs typeface="+mn-cs"/>
                <a:sym typeface="Calibri"/>
              </a:rPr>
              <a:t>fulltext</a:t>
            </a:r>
            <a:r>
              <a:rPr lang="en-US" sz="1100" b="0" i="0" dirty="0">
                <a:solidFill>
                  <a:schemeClr val="dk1"/>
                </a:solidFill>
                <a:latin typeface="+mn-lt"/>
                <a:ea typeface="+mn-ea"/>
                <a:cs typeface="+mn-cs"/>
                <a:sym typeface="Calibri"/>
              </a:rPr>
              <a:t> </a:t>
            </a:r>
            <a:endParaRPr lang="en-US" sz="1100" dirty="0"/>
          </a:p>
          <a:p>
            <a:pPr marL="0" lvl="0" indent="0" algn="l" rtl="0">
              <a:lnSpc>
                <a:spcPct val="110000"/>
              </a:lnSpc>
              <a:spcBef>
                <a:spcPts val="0"/>
              </a:spcBef>
              <a:spcAft>
                <a:spcPts val="0"/>
              </a:spcAft>
              <a:buNone/>
            </a:pPr>
            <a:r>
              <a:rPr lang="en-US" sz="1100" b="0" u="sng" dirty="0"/>
              <a:t>https://reproductive-health-</a:t>
            </a:r>
            <a:r>
              <a:rPr lang="en-US" sz="1100" b="0" u="sng" dirty="0" err="1"/>
              <a:t>journal.biomedcentral.com</a:t>
            </a:r>
            <a:r>
              <a:rPr lang="en-US" sz="1100" b="0" u="sng" dirty="0"/>
              <a:t>/articles/10.1186/s12978-020-01016-4</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www.thelancet.com</a:t>
            </a:r>
            <a:r>
              <a:rPr lang="en-US" sz="1100" b="0" u="sng" dirty="0"/>
              <a:t>/journals/</a:t>
            </a:r>
            <a:r>
              <a:rPr lang="en-US" sz="1100" b="0" u="sng" dirty="0" err="1"/>
              <a:t>langlo</a:t>
            </a:r>
            <a:r>
              <a:rPr lang="en-US" sz="1100" b="0" u="sng" dirty="0"/>
              <a:t>/article/PIIS2214-109X(21)00461-7/</a:t>
            </a:r>
            <a:r>
              <a:rPr lang="en-US" sz="1100" b="0" u="sng" dirty="0" err="1"/>
              <a:t>fulltext</a:t>
            </a:r>
            <a:endParaRPr lang="en-US" sz="1100" b="0" u="sng" dirty="0"/>
          </a:p>
          <a:p>
            <a:pPr marL="0" lvl="0" indent="0" algn="l" rtl="0">
              <a:lnSpc>
                <a:spcPct val="110000"/>
              </a:lnSpc>
              <a:spcBef>
                <a:spcPts val="0"/>
              </a:spcBef>
              <a:spcAft>
                <a:spcPts val="0"/>
              </a:spcAft>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www.sciencedirect.com</a:t>
            </a:r>
            <a:r>
              <a:rPr lang="en-US" sz="1100" b="0" u="sng" dirty="0"/>
              <a:t>/science/article/</a:t>
            </a:r>
            <a:r>
              <a:rPr lang="en-US" sz="1100" b="0" u="sng" dirty="0" err="1"/>
              <a:t>pii</a:t>
            </a:r>
            <a:r>
              <a:rPr lang="en-US" sz="1100" b="0" u="sng" dirty="0"/>
              <a:t>/S2667193X22000175</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Ralph L, Foster DG,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Prevalence of Self-Managed Abortion Among Women of Reproductive Age in the United States. </a:t>
            </a:r>
            <a:r>
              <a:rPr lang="en-US" sz="1100" b="0" i="1" dirty="0">
                <a:solidFill>
                  <a:schemeClr val="dk1"/>
                </a:solidFill>
                <a:latin typeface="+mn-lt"/>
                <a:ea typeface="+mn-ea"/>
                <a:cs typeface="+mn-cs"/>
                <a:sym typeface="Calibri"/>
              </a:rPr>
              <a:t>JAMA </a:t>
            </a:r>
            <a:r>
              <a:rPr lang="en-US" sz="1100" b="0" i="1" dirty="0" err="1">
                <a:solidFill>
                  <a:schemeClr val="dk1"/>
                </a:solidFill>
                <a:latin typeface="+mn-lt"/>
                <a:ea typeface="+mn-ea"/>
                <a:cs typeface="+mn-cs"/>
                <a:sym typeface="Calibri"/>
              </a:rPr>
              <a:t>Netw</a:t>
            </a:r>
            <a:r>
              <a:rPr lang="en-US" sz="1100" b="0" i="1" dirty="0">
                <a:solidFill>
                  <a:schemeClr val="dk1"/>
                </a:solidFill>
                <a:latin typeface="+mn-lt"/>
                <a:ea typeface="+mn-ea"/>
                <a:cs typeface="+mn-cs"/>
                <a:sym typeface="Calibri"/>
              </a:rPr>
              <a:t> Open.</a:t>
            </a:r>
            <a:r>
              <a:rPr lang="en-US" sz="1100" b="0" i="0" dirty="0">
                <a:solidFill>
                  <a:schemeClr val="dk1"/>
                </a:solidFill>
                <a:latin typeface="+mn-lt"/>
                <a:ea typeface="+mn-ea"/>
                <a:cs typeface="+mn-cs"/>
                <a:sym typeface="Calibri"/>
              </a:rPr>
              <a:t> 2020;3(12):e2029245. doi:10.1001/jamanetworkopen.2020.29245</a:t>
            </a:r>
            <a:endParaRPr lang="en-US" sz="1100" b="0" u="sng" dirty="0"/>
          </a:p>
          <a:p>
            <a:endParaRPr lang="en-US" dirty="0"/>
          </a:p>
          <a:p>
            <a:endParaRPr lang="en-US" dirty="0"/>
          </a:p>
          <a:p>
            <a:r>
              <a:rPr lang="en-US" dirty="0"/>
              <a:t>Image Source: RHAP “How to Use Abortion Pills” Factsheet</a:t>
            </a:r>
          </a:p>
        </p:txBody>
      </p:sp>
    </p:spTree>
    <p:extLst>
      <p:ext uri="{BB962C8B-B14F-4D97-AF65-F5344CB8AC3E}">
        <p14:creationId xmlns:p14="http://schemas.microsoft.com/office/powerpoint/2010/main" val="1071783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a:t>
            </a:r>
            <a:r>
              <a:rPr lang="en-US" u="none" dirty="0" err="1"/>
              <a:t>mife</a:t>
            </a:r>
            <a:r>
              <a:rPr lang="en-US" u="none" dirty="0"/>
              <a:t>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u="none" dirty="0"/>
              <a:t>Walk through protocol (how to use miso-only for medication abortion factsheet or protocol)</a:t>
            </a:r>
            <a:endParaRPr lang="en-US" dirty="0"/>
          </a:p>
          <a:p>
            <a:pPr marL="228600" lvl="0" indent="-228600" algn="l" rtl="0">
              <a:spcBef>
                <a:spcPts val="0"/>
              </a:spcBef>
              <a:spcAft>
                <a:spcPts val="0"/>
              </a:spcAft>
              <a:buClr>
                <a:schemeClr val="dk1"/>
              </a:buClr>
              <a:buSzPts val="1100"/>
              <a:buFont typeface="Arial"/>
              <a:buChar char="•"/>
            </a:pPr>
            <a:r>
              <a:rPr lang="en-US" u="none" dirty="0"/>
              <a:t>Key contraindications: IUD in place, ectopic pregnancy, bleeding problem or treatment with blood thinner (aspirin is okay)</a:t>
            </a:r>
            <a:endParaRPr lang="en-US" dirty="0"/>
          </a:p>
          <a:p>
            <a:pPr marL="228600" lvl="0" indent="-228600" algn="l" rtl="0">
              <a:spcBef>
                <a:spcPts val="0"/>
              </a:spcBef>
              <a:spcAft>
                <a:spcPts val="0"/>
              </a:spcAft>
              <a:buClr>
                <a:schemeClr val="dk1"/>
              </a:buClr>
              <a:buSzPts val="1100"/>
              <a:buFont typeface="Arial"/>
              <a:buChar char="•"/>
            </a:pPr>
            <a:r>
              <a:rPr lang="en-US" u="none" dirty="0"/>
              <a:t>Patient needs 12 misoprostol pills, each with 200 mcg</a:t>
            </a:r>
            <a:endParaRPr lang="en-US" dirty="0"/>
          </a:p>
          <a:p>
            <a:pPr marL="228600" lvl="0" indent="-228600" algn="l" rtl="0">
              <a:spcBef>
                <a:spcPts val="0"/>
              </a:spcBef>
              <a:spcAft>
                <a:spcPts val="0"/>
              </a:spcAft>
              <a:buClr>
                <a:schemeClr val="dk1"/>
              </a:buClr>
              <a:buSzPts val="1100"/>
              <a:buFont typeface="Arial"/>
              <a:buChar char="•"/>
            </a:pPr>
            <a:r>
              <a:rPr lang="en-US" u="none" dirty="0"/>
              <a:t>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Take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Buccal: put 2 pills inside each cheek or 4 pills under tongue. Hold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put 4 pills inside vagina, lie down for 30 minutes, if pills fall out after 30 minutes throw them away. Repeat 2 more times, every 3 hours. </a:t>
            </a:r>
            <a:endParaRPr lang="en-US" dirty="0"/>
          </a:p>
          <a:p>
            <a:pPr marL="228600" lvl="0" indent="-228600" algn="l" rtl="0">
              <a:spcBef>
                <a:spcPts val="0"/>
              </a:spcBef>
              <a:spcAft>
                <a:spcPts val="0"/>
              </a:spcAft>
              <a:buClr>
                <a:schemeClr val="dk1"/>
              </a:buClr>
              <a:buSzPts val="1100"/>
              <a:buFont typeface="Arial"/>
              <a:buChar char="•"/>
            </a:pPr>
            <a:r>
              <a:rPr lang="en-US" u="none" dirty="0"/>
              <a:t>Things to expect: cramps and bleeding start within 7 hours, heavier than a period. Patient may see clots. May have gastrointestinal side effects (loose stools) and fever, chills. </a:t>
            </a:r>
            <a:endParaRPr lang="en-US" dirty="0"/>
          </a:p>
          <a:p>
            <a:pPr marL="228600" lvl="0" indent="-228600" algn="l" rtl="0">
              <a:spcBef>
                <a:spcPts val="0"/>
              </a:spcBef>
              <a:spcAft>
                <a:spcPts val="0"/>
              </a:spcAft>
              <a:buClr>
                <a:schemeClr val="dk1"/>
              </a:buClr>
              <a:buSzPts val="1100"/>
              <a:buFont typeface="Arial"/>
              <a:buChar char="•"/>
            </a:pPr>
            <a:r>
              <a:rPr lang="en-US" u="none" dirty="0"/>
              <a:t>When to contact clinician: no bleeding or only light spotting within 72 hours, soaking through 2 maxi pads per hour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marL="228600" lvl="0" indent="-228600" algn="l" rtl="0">
              <a:spcBef>
                <a:spcPts val="300"/>
              </a:spcBef>
              <a:spcAft>
                <a:spcPts val="0"/>
              </a:spcAft>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spcBef>
                <a:spcPts val="300"/>
              </a:spcBef>
              <a:spcAft>
                <a:spcPts val="0"/>
              </a:spcAft>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spcBef>
                <a:spcPts val="300"/>
              </a:spcBef>
              <a:spcAft>
                <a:spcPts val="0"/>
              </a:spcAft>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spcBef>
                <a:spcPts val="300"/>
              </a:spcBef>
              <a:spcAft>
                <a:spcPts val="0"/>
              </a:spcAft>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spcBef>
                <a:spcPts val="300"/>
              </a:spcBef>
              <a:spcAft>
                <a:spcPts val="0"/>
              </a:spcAft>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spcBef>
                <a:spcPts val="300"/>
              </a:spcBef>
              <a:spcAft>
                <a:spcPts val="0"/>
              </a:spcAft>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Restrictions on abortion and reproductive health care, including criminalization of SMA, is part of a larger web of criminalization and punishment of poverty, drug use, parenting, and abortion. Members of communities most marginalized are surveilled and criminalized in their communities before, after, and during pregnancy. Criminalization of reproductive autonomy is rooted in a long history of white supremacy in legal, medical, and social systems – deeming certain people unfit and undeserving of basic health care and reproductive autonomy.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1" dirty="0">
                <a:solidFill>
                  <a:schemeClr val="dk1"/>
                </a:solidFill>
                <a:latin typeface="+mn-lt"/>
                <a:ea typeface="+mn-ea"/>
                <a:cs typeface="+mn-cs"/>
                <a:sym typeface="Calibri"/>
              </a:rPr>
              <a:t>Some examples to highlight:</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 providers have historically collaborated with law enforcement to police, criminalize, and commit disabled people, people with unmet mental health/housing needs, and undocumented immigrants/migrants. Health care settings are becoming sites of surveillance and policing rather than places for health and well-being, perpetuating the distrust communities may have of the medical system.</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SB8 and criminalization of abortion provision</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Reporting of black and brown people to ICE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Police presence in health care and other care spaces</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Medically unnecessary drug and alcohol testing for benefits, health care, </a:t>
            </a:r>
            <a:r>
              <a:rPr lang="en-US" sz="2400" b="0" i="0" dirty="0" err="1">
                <a:solidFill>
                  <a:schemeClr val="dk1"/>
                </a:solidFill>
                <a:latin typeface="+mn-lt"/>
                <a:ea typeface="+mn-ea"/>
                <a:cs typeface="+mn-cs"/>
                <a:sym typeface="Calibri"/>
              </a:rPr>
              <a:t>etc</a:t>
            </a:r>
            <a:endParaRPr lang="en-US" sz="2400" b="0" i="0" dirty="0">
              <a:solidFill>
                <a:schemeClr val="dk1"/>
              </a:solidFill>
              <a:latin typeface="+mn-lt"/>
              <a:ea typeface="+mn-ea"/>
              <a:cs typeface="+mn-cs"/>
              <a:sym typeface="Calibri"/>
            </a:endParaRP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over the past years an appalling misuse of laws and policies to criminalize people during pregnancy, including SMA – primarily people of color and people living in poverty. State laws, some even not specific to pregnancy are being misapplied by police and prosecutors to punish people who self manage, creating stigma and fear. They misuse </a:t>
            </a:r>
            <a:r>
              <a:rPr lang="en-US" sz="2400" dirty="0"/>
              <a:t>pre-Roe laws on the books banning SMA, pre-Roe laws criminalizing abortion generally, drug laws, fetal harm laws, etc. Additionally, cases of criminalization are always blaming and harming patients, although health care workers are often reporting these patients -- violating HIPAA privacy laws and </a:t>
            </a:r>
            <a:r>
              <a:rPr lang="en-US" sz="2400" b="1" dirty="0"/>
              <a:t>not</a:t>
            </a:r>
            <a:r>
              <a:rPr lang="en-US" sz="2400" dirty="0"/>
              <a:t> getting punished for doing so.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913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the full range of safe abortion options, including SMA?</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if that is what they prefer: what are the medications, how to take them, what to expect, when/where to seek help if you need it = all of us are allowed to provide SMA information</a:t>
            </a:r>
          </a:p>
          <a:p>
            <a:pPr marL="228600" marR="0" lvl="0" indent="-228600" algn="l" rtl="0">
              <a:lnSpc>
                <a:spcPct val="100000"/>
              </a:lnSpc>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SMA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 with mandatory reporting trainings)</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This is not legal advice, this is information we have learned thus far. If you want more information about legal issues, mandatory reporting, your state laws and requirements affecting SMA, access the repro legal helpline at If/When/How – they have begun an extensive program to support clinicians and communities with legal information (and counsel if needed) they need to self manage their abortions safely and with dignity. </a:t>
            </a:r>
            <a:endParaRPr lang="en-US" dirty="0"/>
          </a:p>
          <a:p>
            <a:pPr marL="0" lvl="0" indent="0" algn="l" rtl="0">
              <a:spcBef>
                <a:spcPts val="0"/>
              </a:spcBef>
              <a:spcAft>
                <a:spcPts val="0"/>
              </a:spcAft>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Presentation with Teach</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rtl="0">
              <a:spcBef>
                <a:spcPts val="0"/>
              </a:spcBef>
              <a:spcAft>
                <a:spcPts val="0"/>
              </a:spcAft>
              <a:buNone/>
            </a:pPr>
            <a:r>
              <a:rPr lang="en-US" dirty="0"/>
              <a:t>Methotrexate IM + Misoprostol vaginally for medication abortion</a:t>
            </a:r>
          </a:p>
          <a:p>
            <a:pPr marL="457200" lvl="0" indent="-317500" algn="l" rtl="0">
              <a:spcBef>
                <a:spcPts val="0"/>
              </a:spcBef>
              <a:spcAft>
                <a:spcPts val="0"/>
              </a:spcAft>
              <a:buSzPts val="1400"/>
              <a:buChar char="●"/>
            </a:pPr>
            <a:r>
              <a:rPr lang="en-US" dirty="0"/>
              <a:t>In countries where mifepristone is widely available, methotrexate is used infrequently.</a:t>
            </a:r>
          </a:p>
          <a:p>
            <a:pPr marL="457200" lvl="0" indent="-317500" algn="l" rtl="0">
              <a:spcBef>
                <a:spcPts val="0"/>
              </a:spcBef>
              <a:spcAft>
                <a:spcPts val="0"/>
              </a:spcAft>
              <a:buSzPts val="1400"/>
              <a:buChar char="●"/>
            </a:pPr>
            <a:r>
              <a:rPr lang="en-US" dirty="0"/>
              <a:t>Methotrexate is less effective – and the process is a little longer and less predictable.</a:t>
            </a:r>
          </a:p>
          <a:p>
            <a:pPr marL="457200" lvl="0" indent="-317500" algn="l" rtl="0">
              <a:spcBef>
                <a:spcPts val="0"/>
              </a:spcBef>
              <a:spcAft>
                <a:spcPts val="0"/>
              </a:spcAft>
              <a:buSzPts val="1400"/>
              <a:buChar char="●"/>
            </a:pPr>
            <a:r>
              <a:rPr lang="en-US" dirty="0"/>
              <a:t>We have protocols approved with Methotrexate only up to 49 days (compared with the 77-day limit for mifepristone). </a:t>
            </a:r>
          </a:p>
          <a:p>
            <a:pPr marL="457200" lvl="0" indent="-317500" algn="l" rtl="0">
              <a:spcBef>
                <a:spcPts val="0"/>
              </a:spcBef>
              <a:spcAft>
                <a:spcPts val="0"/>
              </a:spcAft>
              <a:buSzPts val="1400"/>
              <a:buChar char="●"/>
            </a:pPr>
            <a:r>
              <a:rPr lang="en-US" dirty="0"/>
              <a:t>Methotrexate abortions usually take longer -- may require more visits, additional doses of misoprostol.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methotrexate has some advantages:</a:t>
            </a:r>
          </a:p>
          <a:p>
            <a:pPr marL="0" lvl="0" indent="0" algn="l" rtl="0">
              <a:spcBef>
                <a:spcPts val="0"/>
              </a:spcBef>
              <a:spcAft>
                <a:spcPts val="0"/>
              </a:spcAft>
              <a:buNone/>
            </a:pPr>
            <a:r>
              <a:rPr lang="en-US" dirty="0"/>
              <a:t>-It’s inexpensive compared to mifepristone</a:t>
            </a:r>
          </a:p>
          <a:p>
            <a:pPr marL="0" lvl="0" indent="0" algn="l" rtl="0">
              <a:spcBef>
                <a:spcPts val="0"/>
              </a:spcBef>
              <a:spcAft>
                <a:spcPts val="0"/>
              </a:spcAft>
              <a:buNone/>
            </a:pPr>
            <a:r>
              <a:rPr lang="en-US" dirty="0"/>
              <a:t>-It’s easy to purchase (no special process like FDA REMS or patient agreement)</a:t>
            </a:r>
          </a:p>
          <a:p>
            <a:pPr marL="0" lvl="0" indent="0" algn="l" rtl="0">
              <a:spcBef>
                <a:spcPts val="0"/>
              </a:spcBef>
              <a:spcAft>
                <a:spcPts val="0"/>
              </a:spcAft>
              <a:buNone/>
            </a:pPr>
            <a:r>
              <a:rPr lang="en-US" dirty="0"/>
              <a:t>-It treats early ectopic pregnancy</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92795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Before or instead of talking about barriers to providing medication abortion in primary care and strategies to overcome them, divide participants into small groups or breakout rooms to go through and discuss the two case studies in the Participant Case Study Guide. You can also walk through the case studies as 1 large group asking on participants to read sections and answer the discussion questions. There are </a:t>
            </a:r>
            <a:r>
              <a:rPr lang="en-US" dirty="0"/>
              <a:t>2</a:t>
            </a:r>
            <a:r>
              <a:rPr lang="en-US" b="0" dirty="0"/>
              <a:t> case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studies</a:t>
            </a:r>
            <a:r>
              <a:rPr lang="en-US" b="0" dirty="0"/>
              <a:t>.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 offer the audience to share their ideas first, or you can go through issues to think about on the next slide and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RHAP has done some preliminary work to identify state abortion laws in Network Cluster states.  Please make sure to connect with RHAP and your local cluster to understand if any laws or policies affect abortion care in your state. Guttmacher Institute has excellent resources on up to date information about state laws and policies. RHAP is also working with a lawyer to help understand and draft </a:t>
            </a:r>
            <a:r>
              <a:rPr lang="en-US" dirty="0" err="1"/>
              <a:t>guidances</a:t>
            </a:r>
            <a:r>
              <a:rPr lang="en-US" dirty="0"/>
              <a:t> on specific legal questions that come up. If you do have any legal questions specifically around providing medication abortion in an FQHC, do reach out to RHAP at </a:t>
            </a:r>
            <a:r>
              <a:rPr lang="en-US" dirty="0" err="1"/>
              <a:t>program@reproductiveaccess.org</a:t>
            </a:r>
            <a:endParaRPr lang="en-US" dirty="0"/>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distributor to dispense the mifepristone.   There are two distributors: </a:t>
            </a:r>
            <a:r>
              <a:rPr lang="en-US" dirty="0" err="1"/>
              <a:t>GenBioPro</a:t>
            </a:r>
            <a:r>
              <a:rPr lang="en-US" dirty="0"/>
              <a:t> (generic) and </a:t>
            </a:r>
            <a:r>
              <a:rPr lang="en-US" dirty="0" err="1"/>
              <a:t>Danco</a:t>
            </a:r>
            <a:r>
              <a:rPr lang="en-US" dirty="0"/>
              <a:t> (branded, </a:t>
            </a:r>
            <a:r>
              <a:rPr lang="en-US" dirty="0" err="1"/>
              <a:t>Mifeprex</a:t>
            </a:r>
            <a:r>
              <a:rPr lang="en-US" dirty="0"/>
              <a:t>).  Here is the guide on signing up with </a:t>
            </a:r>
            <a:r>
              <a:rPr lang="en-US" dirty="0" err="1"/>
              <a:t>GenBioPro</a:t>
            </a:r>
            <a:r>
              <a:rPr lang="en-US" dirty="0"/>
              <a:t>: </a:t>
            </a:r>
            <a:r>
              <a:rPr lang="en-US" u="sng" dirty="0">
                <a:solidFill>
                  <a:schemeClr val="hlink"/>
                </a:solidFill>
                <a:hlinkClick r:id="rId7"/>
              </a:rPr>
              <a:t>https://genbiopro.com/ordering/</a:t>
            </a:r>
            <a:r>
              <a:rPr lang="en-US" dirty="0"/>
              <a:t>.  Here is a step by step guide on signing up with </a:t>
            </a:r>
            <a:r>
              <a:rPr lang="en-US" dirty="0" err="1"/>
              <a:t>Danco</a:t>
            </a:r>
            <a:r>
              <a:rPr lang="en-US" dirty="0"/>
              <a:t>:  </a:t>
            </a:r>
            <a:r>
              <a:rPr lang="en-US" u="sng" dirty="0">
                <a:solidFill>
                  <a:schemeClr val="hlink"/>
                </a:solidFill>
                <a:hlinkClick r:id="rId8"/>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There is a provider agreement to sign and account setup for to be filled out.  Also paperwork for patients to sign. That information for </a:t>
            </a:r>
            <a:r>
              <a:rPr lang="en-US" dirty="0" err="1"/>
              <a:t>GenBioPro</a:t>
            </a:r>
            <a:r>
              <a:rPr lang="en-US" dirty="0"/>
              <a:t> can be found here: </a:t>
            </a:r>
            <a:r>
              <a:rPr lang="en-US" u="sng" dirty="0">
                <a:solidFill>
                  <a:schemeClr val="hlink"/>
                </a:solidFill>
                <a:hlinkClick r:id="rId9"/>
              </a:rPr>
              <a:t>https://genbiopro.com/wp-content/uploads/2019/05/GenBioPro-Prescriber-Agreement-Form.pdf</a:t>
            </a:r>
            <a:r>
              <a:rPr lang="en-US" dirty="0"/>
              <a:t>.  And the patient agreement form can be found here: </a:t>
            </a:r>
            <a:r>
              <a:rPr lang="en-US" u="sng" dirty="0">
                <a:solidFill>
                  <a:schemeClr val="hlink"/>
                </a:solidFill>
                <a:hlinkClick r:id="rId10"/>
              </a:rPr>
              <a:t>https://genbiopro.com/wp-content/uploads/2019/05/GenBioPro-Patient-Agreement.pdf</a:t>
            </a:r>
            <a:r>
              <a:rPr lang="en-US" dirty="0"/>
              <a:t>.</a:t>
            </a:r>
          </a:p>
          <a:p>
            <a:pPr marL="0" lvl="0" indent="0" algn="l" rtl="0">
              <a:spcBef>
                <a:spcPts val="0"/>
              </a:spcBef>
              <a:spcAft>
                <a:spcPts val="0"/>
              </a:spcAft>
              <a:buClr>
                <a:schemeClr val="dk1"/>
              </a:buClr>
              <a:buSzPts val="1200"/>
              <a:buFont typeface="Calibri"/>
              <a:buNone/>
            </a:pPr>
            <a:r>
              <a:rPr lang="en-US" dirty="0"/>
              <a:t>That information for </a:t>
            </a:r>
            <a:r>
              <a:rPr lang="en-US" dirty="0" err="1"/>
              <a:t>Danco</a:t>
            </a:r>
            <a:r>
              <a:rPr lang="en-US" dirty="0"/>
              <a:t> can be found here:  </a:t>
            </a:r>
            <a:r>
              <a:rPr lang="en-US" u="sng" dirty="0">
                <a:solidFill>
                  <a:schemeClr val="hlink"/>
                </a:solidFill>
                <a:hlinkClick r:id="rId11"/>
              </a:rPr>
              <a:t>http://www.earlyoptionpill.com/wp-content/uploads/2016/02/Prescriber-Agreement-Form-March2016-2.pdf</a:t>
            </a:r>
            <a:r>
              <a:rPr lang="en-US" dirty="0"/>
              <a:t>.  And here:  </a:t>
            </a:r>
            <a:r>
              <a:rPr lang="en-US" u="sng" dirty="0">
                <a:solidFill>
                  <a:schemeClr val="hlink"/>
                </a:solidFill>
                <a:hlinkClick r:id="rId12"/>
              </a:rPr>
              <a:t>https://www.earlyoptionpill.com/for-health-professionals/ordering-mifeprex/</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adjust.  Policy + Procedure:  </a:t>
            </a:r>
            <a:r>
              <a:rPr lang="en-US" u="sng" dirty="0">
                <a:solidFill>
                  <a:schemeClr val="hlink"/>
                </a:solidFill>
                <a:hlinkClick r:id="rId13"/>
              </a:rPr>
              <a:t>https://www.reproductiveaccess.org/resource/medication-abortion-policy-procedure/</a:t>
            </a:r>
            <a:r>
              <a:rPr lang="en-US" dirty="0"/>
              <a:t>.  Clinical Protocol:  </a:t>
            </a:r>
            <a:r>
              <a:rPr lang="en-US" u="sng" dirty="0">
                <a:solidFill>
                  <a:schemeClr val="hlink"/>
                </a:solidFill>
                <a:hlinkClick r:id="rId14"/>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15"/>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t>
            </a:r>
            <a:r>
              <a:rPr lang="en-US" u="sng" dirty="0">
                <a:solidFill>
                  <a:schemeClr val="hlink"/>
                </a:solidFill>
                <a:hlinkClick r:id="rId16"/>
              </a:rPr>
              <a:t>https://www.reproductiveaccess.org/resource/abortion-administrative-guide/</a:t>
            </a:r>
            <a:r>
              <a:rPr lang="en-US" dirty="0"/>
              <a:t> and contact RHAP for more support.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Additional Resources:</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7"/>
              </a:rPr>
              <a:t>https://familymedicine.uw.edu/accessdelivered/</a:t>
            </a:r>
            <a:r>
              <a:rPr lang="en-US" dirty="0"/>
              <a:t> </a:t>
            </a:r>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https://</a:t>
            </a:r>
            <a:r>
              <a:rPr lang="en-US" dirty="0" err="1"/>
              <a:t>www.reproductiveaccess.org</a:t>
            </a:r>
            <a:r>
              <a:rPr lang="en-US" dirty="0"/>
              <a:t>/resource/telehealth-care-for-</a:t>
            </a:r>
            <a:r>
              <a:rPr lang="en-US" dirty="0" err="1"/>
              <a:t>mab</a:t>
            </a:r>
            <a:r>
              <a:rPr lang="en-US" dirty="0"/>
              <a:t>-workflow/</a:t>
            </a:r>
          </a:p>
          <a:p>
            <a:pPr marL="342900" indent="-342900">
              <a:buFont typeface="Arial" panose="020B0604020202020204" pitchFamily="34" charset="0"/>
              <a:buChar char="•"/>
            </a:pPr>
            <a:r>
              <a:rPr lang="en-US" dirty="0"/>
              <a:t>https://</a:t>
            </a:r>
            <a:r>
              <a:rPr lang="en-US" dirty="0" err="1"/>
              <a:t>www.reproductiveaccess.org</a:t>
            </a:r>
            <a:r>
              <a:rPr lang="en-US" dirty="0"/>
              <a:t>/resource/early-abortion-options/</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a:t>
            </a:r>
            <a:r>
              <a:rPr lang="en-US" dirty="0" err="1"/>
              <a:t>faqs</a:t>
            </a:r>
            <a:r>
              <a:rPr lang="en-US" dirty="0"/>
              <a:t>/</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/resource/medication-abortion-protocol/</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/resource/medication-abortion-coding/</a:t>
            </a:r>
          </a:p>
          <a:p>
            <a:pPr marL="342900" indent="-342900">
              <a:buFont typeface="Arial" panose="020B0604020202020204" pitchFamily="34" charset="0"/>
              <a:buChar char="•"/>
            </a:pPr>
            <a:r>
              <a:rPr lang="en-US" dirty="0"/>
              <a:t>https://</a:t>
            </a:r>
            <a:r>
              <a:rPr lang="en-US" dirty="0" err="1"/>
              <a:t>www.reproductiveaccess.org</a:t>
            </a:r>
            <a:r>
              <a:rPr lang="en-US" dirty="0"/>
              <a:t>/resource/</a:t>
            </a:r>
            <a:r>
              <a:rPr lang="en-US" dirty="0" err="1"/>
              <a:t>sams</a:t>
            </a:r>
            <a:r>
              <a:rPr lang="en-US" dirty="0"/>
              <a:t>-medication-abortion-zine/</a:t>
            </a:r>
          </a:p>
          <a:p>
            <a:pPr marL="342900" indent="-342900">
              <a:buFont typeface="Arial" panose="020B0604020202020204" pitchFamily="34" charset="0"/>
              <a:buChar char="•"/>
            </a:pPr>
            <a:r>
              <a:rPr lang="en-US" dirty="0"/>
              <a:t>https://</a:t>
            </a:r>
            <a:r>
              <a:rPr lang="en-US" dirty="0" err="1"/>
              <a:t>www.reproductiveaccess.org</a:t>
            </a:r>
            <a:r>
              <a:rPr lang="en-US" dirty="0"/>
              <a:t>/resource/algorithm-phone-triage-bleeding-medication-abortion/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143987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274461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/r/MAB101Post</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We’d like to begin this session by first grounding ourselves and our work as clinicians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their ”right to choose” when and whether to have kids, and to parent their kids in safe, dignified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1" u="none" strike="noStrike" cap="none" dirty="0">
                <a:solidFill>
                  <a:srgbClr val="000000"/>
                </a:solidFill>
                <a:latin typeface="+mn-lt"/>
                <a:ea typeface="+mn-ea"/>
                <a:cs typeface="+mn-cs"/>
                <a:sym typeface="Calibri"/>
              </a:rPr>
              <a:t>Examples:</a:t>
            </a: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If someone is working multiple jobs to make ends meet, how can they afford to take time off to go to an abortion clinic? How can they afford to take time off to travel 100 miles, out of state, and wait for a mandatory 24 hour or 48 hour waiting period? How do you arrange childcare while doing all of that too? How do you pay for your abortion when you are on Medicaid, which will not cover abortion care in most instances and most states due to the Hyde Amendment</a:t>
            </a:r>
            <a:r>
              <a:rPr lang="en-US" dirty="0">
                <a:solidFill>
                  <a:srgbClr val="000000"/>
                </a:solidFill>
              </a:rPr>
              <a:t> --</a:t>
            </a:r>
            <a:r>
              <a:rPr lang="en-US" sz="2400" b="0" i="0" u="none" strike="noStrike" cap="none" dirty="0">
                <a:solidFill>
                  <a:srgbClr val="000000"/>
                </a:solidFill>
                <a:latin typeface="+mn-lt"/>
                <a:ea typeface="+mn-ea"/>
                <a:cs typeface="+mn-cs"/>
                <a:sym typeface="Calibri"/>
              </a:rPr>
              <a:t> which disproportionately affects people of color and low-income people?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can only be achieved when all [people] have the complete economic, social, and political power and resources to make healthy decisions about our bodies, our families, and our communities in all areas of our lives.”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124558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a:p>
            <a:endParaRPr lang="en-US" dirty="0"/>
          </a:p>
        </p:txBody>
      </p:sp>
    </p:spTree>
    <p:extLst>
      <p:ext uri="{BB962C8B-B14F-4D97-AF65-F5344CB8AC3E}">
        <p14:creationId xmlns:p14="http://schemas.microsoft.com/office/powerpoint/2010/main" val="3802804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a:p>
            <a:endParaRPr lang="en-US" dirty="0"/>
          </a:p>
        </p:txBody>
      </p:sp>
    </p:spTree>
    <p:extLst>
      <p:ext uri="{BB962C8B-B14F-4D97-AF65-F5344CB8AC3E}">
        <p14:creationId xmlns:p14="http://schemas.microsoft.com/office/powerpoint/2010/main" val="349979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we want to encourage clinicians to replace unintended pregnancy with concepts better aligned with reproductive autonomy. </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researchers have been measuring unintended pregnancy for decades, this approach to categorizing pregnancy desires does not capture the complexity of people’s desires, experiences, contexts, and preferences. What’s important is that we improve access and opportunities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 rather than talking about unintended pregnancy, let’s talk about what abortion care and access looks like in the US. [Next Slide]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Information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 including those desired at the time they occurred or were wanted sooner than they occurred.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Pregnancies to those who are indifferent or unsure about desires to become pregnant are typically combined with pregnancies that were wanted then or sooner. Intended pregnancy does not necessarily mean they had an expressed intention or plan to become pregnant.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45% of all pregnancies in the US are unintended.</a:t>
            </a:r>
          </a:p>
          <a:p>
            <a:pPr marL="120315" lvl="0" indent="-120315" algn="l" rtl="0">
              <a:spcBef>
                <a:spcPts val="0"/>
              </a:spcBef>
              <a:spcAft>
                <a:spcPts val="0"/>
              </a:spcAft>
              <a:buClr>
                <a:schemeClr val="dk1"/>
              </a:buClr>
              <a:buSzPts val="1200"/>
              <a:buFont typeface="Calibri"/>
              <a:buChar char="-"/>
            </a:pPr>
            <a:r>
              <a:rPr lang="en-US" dirty="0"/>
              <a:t>Mistimed pregnancies (or wanted later) refer to those who did not want to become pregnant at the time the pregnancy occurred, but did want to become pregnant at some point in the future.</a:t>
            </a:r>
          </a:p>
          <a:p>
            <a:pPr marL="120315" lvl="0" indent="-120315" algn="l" rtl="0">
              <a:spcBef>
                <a:spcPts val="0"/>
              </a:spcBef>
              <a:spcAft>
                <a:spcPts val="0"/>
              </a:spcAft>
              <a:buClr>
                <a:schemeClr val="dk1"/>
              </a:buClr>
              <a:buSzPts val="1200"/>
              <a:buFont typeface="Calibri"/>
              <a:buChar char="-"/>
            </a:pPr>
            <a:r>
              <a:rPr lang="en-US" dirty="0"/>
              <a:t>Unwanted pregnancies refer to those who did not want to become pregnant then or at any time in the future.</a:t>
            </a:r>
          </a:p>
          <a:p>
            <a:pPr marL="120315" lvl="0" indent="-120315" algn="l" rtl="0">
              <a:spcBef>
                <a:spcPts val="0"/>
              </a:spcBef>
              <a:spcAft>
                <a:spcPts val="0"/>
              </a:spcAft>
              <a:buClr>
                <a:schemeClr val="dk1"/>
              </a:buClr>
              <a:buSzPts val="1200"/>
              <a:buFont typeface="Calibri"/>
              <a:buChar char="-"/>
            </a:pPr>
            <a:r>
              <a:rPr lang="en-US" dirty="0"/>
              <a:t>Among women of reproductive age who are not looking to get pregnant but could (no sterilization/hysterectomy), </a:t>
            </a:r>
            <a:r>
              <a:rPr lang="en-US" b="0" dirty="0"/>
              <a:t>86% report using a method of contraception</a:t>
            </a:r>
            <a:endParaRPr lang="en-US" dirty="0"/>
          </a:p>
          <a:p>
            <a:pPr marL="120315" lvl="0" indent="-120315" algn="l" rtl="0">
              <a:spcBef>
                <a:spcPts val="0"/>
              </a:spcBef>
              <a:spcAft>
                <a:spcPts val="0"/>
              </a:spcAft>
              <a:buClr>
                <a:schemeClr val="dk1"/>
              </a:buClr>
              <a:buSzPts val="1200"/>
              <a:buFont typeface="Calibri"/>
              <a:buChar char="-"/>
            </a:pPr>
            <a:r>
              <a:rPr lang="en-US" dirty="0"/>
              <a:t>Forty-six percent of women who have unintended pregnancies report using a contraceptive method during the month they became pregnant, although only 5% reported consistent use (41% inconsistent use).</a:t>
            </a:r>
          </a:p>
          <a:p>
            <a:pPr marL="120315" lvl="0" indent="-120315" algn="l" rtl="0">
              <a:spcBef>
                <a:spcPts val="0"/>
              </a:spcBef>
              <a:spcAft>
                <a:spcPts val="0"/>
              </a:spcAft>
              <a:buClr>
                <a:schemeClr val="dk1"/>
              </a:buClr>
              <a:buSzPts val="1200"/>
              <a:buFont typeface="Calibri"/>
              <a:buChar char="-"/>
            </a:pPr>
            <a:r>
              <a:rPr lang="en-US" dirty="0"/>
              <a:t>In 2011, 42% of unintended pregnancies resulted in abortion</a:t>
            </a:r>
          </a:p>
          <a:p>
            <a:pPr marL="120315" lvl="0" indent="-44115" algn="l" rtl="0">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highlight that much of the data collected in the studies we present throughout this workshop look at the experiences of cis-gender women. Studies often </a:t>
            </a:r>
            <a:r>
              <a:rPr lang="en-US" b="0" dirty="0"/>
              <a:t>do not include or examine data for all birthing people. We recognize that people of all genders, including transgender and non-binary people, also experience pregnancy, use contraception, and have abortions.</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Abortion is a common experience for people in the US, even though rates have declined over time. 1 in 4 women in the US (23.7%) will have an abortion by age 45. 19% of US women will have had an abortion by age 30.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the US:</a:t>
            </a:r>
          </a:p>
          <a:p>
            <a:pPr marL="0" lvl="0" indent="0" algn="l" rtl="0">
              <a:spcBef>
                <a:spcPts val="0"/>
              </a:spcBef>
              <a:spcAft>
                <a:spcPts val="0"/>
              </a:spcAft>
              <a:buNone/>
            </a:pPr>
            <a:r>
              <a:rPr lang="en-US" dirty="0"/>
              <a:t>88% of abortions are performed in the first trimester.</a:t>
            </a:r>
          </a:p>
          <a:p>
            <a:pPr marL="0" lvl="0" indent="0" algn="l" rtl="0">
              <a:spcBef>
                <a:spcPts val="0"/>
              </a:spcBef>
              <a:spcAft>
                <a:spcPts val="0"/>
              </a:spcAft>
              <a:buNone/>
            </a:pPr>
            <a:r>
              <a:rPr lang="en-US" dirty="0"/>
              <a:t>65% of abortions are performed before nine weeks.</a:t>
            </a:r>
          </a:p>
          <a:p>
            <a:pPr marL="0" lvl="0" indent="0" algn="l" rtl="0">
              <a:spcBef>
                <a:spcPts val="0"/>
              </a:spcBef>
              <a:spcAft>
                <a:spcPts val="0"/>
              </a:spcAft>
              <a:buNone/>
            </a:pPr>
            <a:r>
              <a:rPr lang="en-US" dirty="0"/>
              <a:t>Fewer than 2% of abortions are performed after 20 weeks.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Sources: </a:t>
            </a:r>
          </a:p>
          <a:p>
            <a:pPr marL="0" lvl="0" indent="0" algn="l" rtl="0">
              <a:spcBef>
                <a:spcPts val="0"/>
              </a:spcBef>
              <a:spcAft>
                <a:spcPts val="0"/>
              </a:spcAft>
              <a:buNone/>
            </a:pPr>
            <a:r>
              <a:rPr lang="en-US" dirty="0"/>
              <a:t>Induced Abortion in the United States, Sept 2019 Fact Sheet, </a:t>
            </a:r>
            <a:r>
              <a:rPr lang="en-US" u="sng" dirty="0">
                <a:solidFill>
                  <a:srgbClr val="009999"/>
                </a:solidFill>
                <a:hlinkClick r:id="rId3">
                  <a:extLst>
                    <a:ext uri="{A12FA001-AC4F-418D-AE19-62706E023703}">
                      <ahyp:hlinkClr xmlns:ahyp="http://schemas.microsoft.com/office/drawing/2018/hyperlinkcolor" val="tx"/>
                    </a:ext>
                  </a:extLst>
                </a:hlinkClick>
              </a:rPr>
              <a:t>https://www.guttmacher.org/fact-sheet/induced-abortion-united-states</a:t>
            </a:r>
            <a:endParaRPr lang="en-US" dirty="0"/>
          </a:p>
          <a:p>
            <a:pPr marL="0" lvl="0" indent="0" algn="l" rtl="0">
              <a:spcBef>
                <a:spcPts val="0"/>
              </a:spcBef>
              <a:spcAft>
                <a:spcPts val="0"/>
              </a:spcAft>
              <a:buNone/>
            </a:pPr>
            <a:r>
              <a:rPr lang="en-US" dirty="0"/>
              <a:t>Abortion Incidence and Service Availability in the United States, 2014, </a:t>
            </a:r>
            <a:r>
              <a:rPr lang="en-US" u="sng" dirty="0">
                <a:solidFill>
                  <a:srgbClr val="009999"/>
                </a:solidFill>
                <a:hlinkClick r:id="rId4">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dirty="0"/>
          </a:p>
          <a:p>
            <a:pPr marL="0" lvl="0" indent="0" algn="l" rtl="0">
              <a:spcBef>
                <a:spcPts val="0"/>
              </a:spcBef>
              <a:spcAft>
                <a:spcPts val="0"/>
              </a:spcAft>
              <a:buNone/>
            </a:pPr>
            <a:r>
              <a:rPr lang="en-US" dirty="0"/>
              <a:t>https://</a:t>
            </a:r>
            <a:r>
              <a:rPr lang="en-US" dirty="0" err="1"/>
              <a:t>www.kff.org</a:t>
            </a:r>
            <a:r>
              <a:rPr lang="en-US" dirty="0"/>
              <a:t>/infographic/the-availability-and-use-of-medication-abortion-care/ </a:t>
            </a:r>
          </a:p>
          <a:p>
            <a:pPr marL="0" lvl="0" indent="0" algn="l" rtl="0">
              <a:spcBef>
                <a:spcPts val="0"/>
              </a:spcBef>
              <a:spcAft>
                <a:spcPts val="0"/>
              </a:spcAft>
              <a:buNone/>
            </a:pPr>
            <a:r>
              <a:rPr lang="en-US" dirty="0"/>
              <a:t>https://</a:t>
            </a:r>
            <a:r>
              <a:rPr lang="en-US" dirty="0" err="1"/>
              <a:t>www.guttmacher.org</a:t>
            </a:r>
            <a:r>
              <a:rPr lang="en-US" dirty="0"/>
              <a:t>/article/2017/10/population-group-abortion-rates-and-lifetime-incidence-abortion-united-states-2008</a:t>
            </a:r>
          </a:p>
          <a:p>
            <a:endParaRPr lang="en-US" dirty="0"/>
          </a:p>
        </p:txBody>
      </p:sp>
    </p:spTree>
    <p:extLst>
      <p:ext uri="{BB962C8B-B14F-4D97-AF65-F5344CB8AC3E}">
        <p14:creationId xmlns:p14="http://schemas.microsoft.com/office/powerpoint/2010/main" val="144708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In 2020, medication abortion accounted for 54% of US abortions. This is the first time medication abortion crossed the threshold to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broad acceptance from patients and clinicians.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this method has become to US abortion provision: over 2 decades of safe and effective use.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https://</a:t>
            </a:r>
            <a:r>
              <a:rPr lang="en-US" dirty="0" err="1"/>
              <a:t>www.guttmacher.org</a:t>
            </a:r>
            <a:r>
              <a:rPr lang="en-US" dirty="0"/>
              <a:t>/article/2022/02/medication-abortion-now-accounts-more-half-all-us-abortions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of June 2023, 13 states have a near-total ban on abortion. And 15 states restrict access to medication abortion.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State-based abortion restrictions create a deeply inequitable abortion access landscape dictating not only that access depends on where you live, but also on the resources you have to get abortion care out of state, if needed.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Examples of these laws:</a:t>
            </a:r>
          </a:p>
          <a:p>
            <a:pPr marL="342900" lvl="0" indent="-342900" algn="l" rtl="0">
              <a:spcBef>
                <a:spcPts val="0"/>
              </a:spcBef>
              <a:spcAft>
                <a:spcPts val="0"/>
              </a:spcAft>
              <a:buFontTx/>
              <a:buChar char="-"/>
            </a:pPr>
            <a:r>
              <a:rPr lang="en-US" b="0" dirty="0"/>
              <a:t>limits on gestational age</a:t>
            </a:r>
          </a:p>
          <a:p>
            <a:pPr marL="342900" lvl="0" indent="-342900" algn="l" rtl="0">
              <a:spcBef>
                <a:spcPts val="0"/>
              </a:spcBef>
              <a:spcAft>
                <a:spcPts val="0"/>
              </a:spcAft>
              <a:buFontTx/>
              <a:buChar char="-"/>
            </a:pPr>
            <a:r>
              <a:rPr lang="en-US" b="0" dirty="0"/>
              <a:t>Types of procedures that are allowed</a:t>
            </a:r>
          </a:p>
          <a:p>
            <a:pPr marL="342900" lvl="0" indent="-342900" algn="l" rtl="0">
              <a:spcBef>
                <a:spcPts val="0"/>
              </a:spcBef>
              <a:spcAft>
                <a:spcPts val="0"/>
              </a:spcAft>
              <a:buFontTx/>
              <a:buChar char="-"/>
            </a:pPr>
            <a:r>
              <a:rPr lang="en-US" b="0" dirty="0"/>
              <a:t>Mandated counseling</a:t>
            </a:r>
          </a:p>
          <a:p>
            <a:pPr marL="342900" lvl="0" indent="-342900" algn="l" rtl="0">
              <a:spcBef>
                <a:spcPts val="0"/>
              </a:spcBef>
              <a:spcAft>
                <a:spcPts val="0"/>
              </a:spcAft>
              <a:buFontTx/>
              <a:buChar char="-"/>
            </a:pPr>
            <a:r>
              <a:rPr lang="en-US" b="0" dirty="0"/>
              <a:t>Waiting periods</a:t>
            </a:r>
          </a:p>
          <a:p>
            <a:pPr marL="342900" lvl="0" indent="-342900" algn="l" rtl="0">
              <a:spcBef>
                <a:spcPts val="0"/>
              </a:spcBef>
              <a:spcAft>
                <a:spcPts val="0"/>
              </a:spcAft>
              <a:buFontTx/>
              <a:buChar char="-"/>
            </a:pPr>
            <a:r>
              <a:rPr lang="en-US" b="0" dirty="0"/>
              <a:t>TRAP laws (targeted regulations on abortion providers)</a:t>
            </a:r>
          </a:p>
          <a:p>
            <a:pPr marL="342900" lvl="0" indent="-342900" algn="l" rtl="0">
              <a:spcBef>
                <a:spcPts val="0"/>
              </a:spcBef>
              <a:spcAft>
                <a:spcPts val="0"/>
              </a:spcAft>
              <a:buFontTx/>
              <a:buChar char="-"/>
            </a:pPr>
            <a:r>
              <a:rPr lang="en-US" b="0" dirty="0"/>
              <a:t>Mailing bans</a:t>
            </a:r>
          </a:p>
          <a:p>
            <a:pPr marL="342900" lvl="0" indent="-342900" algn="l" rtl="0">
              <a:spcBef>
                <a:spcPts val="0"/>
              </a:spcBef>
              <a:spcAft>
                <a:spcPts val="0"/>
              </a:spcAft>
              <a:buFontTx/>
              <a:buChar char="-"/>
            </a:pPr>
            <a:r>
              <a:rPr lang="en-US" b="0" dirty="0"/>
              <a:t>In-person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participants: </a:t>
            </a:r>
            <a:r>
              <a:rPr lang="en-US" dirty="0"/>
              <a:t>What does this patchwork of abortion access mean for people who are trying to get abortion care? What inequities do you see in abortion access?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Points you may wish to highlight:</a:t>
            </a:r>
          </a:p>
          <a:p>
            <a:pPr marL="171450" lvl="0" indent="-171450" algn="l" rtl="0">
              <a:spcBef>
                <a:spcPts val="0"/>
              </a:spcBef>
              <a:spcAft>
                <a:spcPts val="0"/>
              </a:spcAft>
              <a:buClr>
                <a:schemeClr val="dk1"/>
              </a:buClr>
              <a:buSzPts val="1200"/>
              <a:buFont typeface="Arial"/>
              <a:buChar char="•"/>
            </a:pPr>
            <a:r>
              <a:rPr lang="en-US" dirty="0"/>
              <a:t>It means some people will always be able to get abortion care even if they live in a community or state that heavily restricts it or bans it.</a:t>
            </a:r>
          </a:p>
          <a:p>
            <a:pPr marL="171450" lvl="0" indent="-171450" algn="l" rtl="0">
              <a:spcBef>
                <a:spcPts val="0"/>
              </a:spcBef>
              <a:spcAft>
                <a:spcPts val="0"/>
              </a:spcAft>
              <a:buClr>
                <a:schemeClr val="dk1"/>
              </a:buClr>
              <a:buSzPts val="1200"/>
              <a:buFont typeface="Arial"/>
              <a:buChar char="•"/>
            </a:pPr>
            <a:r>
              <a:rPr lang="en-US" dirty="0"/>
              <a:t>Middle and higher income folks – who are more likely to be white than black, indigenous, or people of color – will have greater financial flexibility and resources to travel, arrange childcare and a hotel, and take time off of work to travel for abortion care. </a:t>
            </a:r>
          </a:p>
          <a:p>
            <a:pPr marL="171450" lvl="0" indent="-171450" algn="l" rtl="0">
              <a:spcBef>
                <a:spcPts val="0"/>
              </a:spcBef>
              <a:spcAft>
                <a:spcPts val="0"/>
              </a:spcAft>
              <a:buClr>
                <a:schemeClr val="dk1"/>
              </a:buClr>
              <a:buSzPts val="1200"/>
              <a:buFont typeface="Arial"/>
              <a:buChar char="•"/>
            </a:pPr>
            <a:r>
              <a:rPr lang="en-US" dirty="0"/>
              <a:t>People with lower incomes – who are more likely to be BIPOC – do not have those same kinds of resources and flexibility. </a:t>
            </a:r>
          </a:p>
          <a:p>
            <a:pPr marL="171450" lvl="0" indent="-171450" algn="l" rtl="0">
              <a:spcBef>
                <a:spcPts val="0"/>
              </a:spcBef>
              <a:spcAft>
                <a:spcPts val="0"/>
              </a:spcAft>
              <a:buClr>
                <a:schemeClr val="dk1"/>
              </a:buClr>
              <a:buSzPts val="1200"/>
              <a:buFont typeface="Arial"/>
              <a:buChar char="•"/>
            </a:pPr>
            <a:r>
              <a:rPr lang="en-US" dirty="0"/>
              <a:t>People with lower incomes also have to pay more out of pocket for their abortion because they are more likely to have Medicaid, which does not cover abortion care in these restrictive states. </a:t>
            </a:r>
          </a:p>
          <a:p>
            <a:pPr marL="171450" lvl="0" indent="-171450" algn="l" rtl="0">
              <a:spcBef>
                <a:spcPts val="0"/>
              </a:spcBef>
              <a:spcAft>
                <a:spcPts val="0"/>
              </a:spcAft>
              <a:buClr>
                <a:schemeClr val="dk1"/>
              </a:buClr>
              <a:buSzPts val="1200"/>
              <a:buFont typeface="Arial"/>
              <a:buChar char="•"/>
            </a:pPr>
            <a:r>
              <a:rPr lang="en-US" dirty="0"/>
              <a:t>Under the Hyde Amendment, federal Medicaid funds cannot be used for abortion except in extreme circumstances. </a:t>
            </a:r>
          </a:p>
          <a:p>
            <a:pPr marL="171450" lvl="0" indent="-171450" algn="l" rtl="0">
              <a:spcBef>
                <a:spcPts val="0"/>
              </a:spcBef>
              <a:spcAft>
                <a:spcPts val="0"/>
              </a:spcAft>
              <a:buClr>
                <a:schemeClr val="dk1"/>
              </a:buClr>
              <a:buSzPts val="1200"/>
              <a:buFont typeface="Arial"/>
              <a:buChar char="•"/>
            </a:pPr>
            <a:r>
              <a:rPr lang="en-US" dirty="0"/>
              <a:t>States have the option to cover abortion care with their own funds – 16 states actually do this, but these are states where abortion care is more easily accessible already. </a:t>
            </a:r>
          </a:p>
          <a:p>
            <a:pPr marL="171450" lvl="0" indent="-171450" algn="l" rtl="0">
              <a:spcBef>
                <a:spcPts val="0"/>
              </a:spcBef>
              <a:spcAft>
                <a:spcPts val="0"/>
              </a:spcAft>
              <a:buClr>
                <a:schemeClr val="dk1"/>
              </a:buClr>
              <a:buSzPts val="1200"/>
              <a:buFont typeface="Arial"/>
              <a:buChar char="•"/>
            </a:pPr>
            <a:r>
              <a:rPr lang="en-US" dirty="0"/>
              <a:t>Women of color are more likely than white women to be low income and enrolled in Medicaid: 31% Black women, 27% Hispanic women 15-44 enrolled in Medicaid compared to 16% white women</a:t>
            </a:r>
          </a:p>
          <a:p>
            <a:pPr marL="171450" lvl="0" indent="-171450" algn="l" rtl="0">
              <a:spcBef>
                <a:spcPts val="0"/>
              </a:spcBef>
              <a:spcAft>
                <a:spcPts val="0"/>
              </a:spcAft>
              <a:buClr>
                <a:schemeClr val="dk1"/>
              </a:buClr>
              <a:buSzPts val="1200"/>
              <a:buFont typeface="Arial"/>
              <a:buChar char="•"/>
            </a:pPr>
            <a:r>
              <a:rPr lang="en-US" dirty="0"/>
              <a:t>Low-income women are more likely than affluent women to have an unintended pregnancy and seek abortion care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/state-policy/explore/medication-abortion</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/evidence-you-can-use/</a:t>
            </a:r>
            <a:r>
              <a:rPr lang="en-US" sz="2400" b="0" i="0" dirty="0" err="1">
                <a:solidFill>
                  <a:schemeClr val="dk1"/>
                </a:solidFill>
                <a:latin typeface="+mn-lt"/>
                <a:ea typeface="+mn-ea"/>
                <a:cs typeface="+mn-cs"/>
                <a:sym typeface="Calibri"/>
              </a:rPr>
              <a:t>medicaid</a:t>
            </a:r>
            <a:r>
              <a:rPr lang="en-US" sz="2400" b="0" i="0" dirty="0">
                <a:solidFill>
                  <a:schemeClr val="dk1"/>
                </a:solidFill>
                <a:latin typeface="+mn-lt"/>
                <a:ea typeface="+mn-ea"/>
                <a:cs typeface="+mn-cs"/>
                <a:sym typeface="Calibri"/>
              </a:rPr>
              <a:t>-coverage-abortion</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data.guttmacher.org</a:t>
            </a:r>
            <a:r>
              <a:rPr lang="en-US" dirty="0"/>
              <a:t>/states/</a:t>
            </a:r>
            <a:r>
              <a:rPr lang="en-US" dirty="0" err="1"/>
              <a:t>map?topics</a:t>
            </a:r>
            <a:r>
              <a:rPr lang="en-US" dirty="0"/>
              <a:t>=58&amp;dataset=data</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www.guttmacher.org</a:t>
            </a:r>
            <a:r>
              <a:rPr lang="en-US" dirty="0"/>
              <a:t>/infographic/2021/58-us-women-reproductive-age-40-million-women-live-states-hostile-abortion-rights-0</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01199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587609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solidFill>
                  <a:schemeClr val="bg2"/>
                </a:solidFill>
              </a:defRPr>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customXml" Target="../ink/ink8.xml"/><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6.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5.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9.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19.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43.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43.png"/><Relationship Id="rId4" Type="http://schemas.openxmlformats.org/officeDocument/2006/relationships/customXml" Target="../ink/ink23.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43.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5.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customXml" Target="../ink/ink2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ustomXml" Target="../ink/ink31.xml"/><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https://www.reprolegalhelpline.org/sma-contact-the-helpline/"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customXml" Target="../ink/ink34.xml"/><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5.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8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10" Type="http://schemas.openxmlformats.org/officeDocument/2006/relationships/customXml" Target="../ink/ink36.xml"/><Relationship Id="rId4" Type="http://schemas.openxmlformats.org/officeDocument/2006/relationships/image" Target="../media/image5.png"/><Relationship Id="rId9" Type="http://schemas.openxmlformats.org/officeDocument/2006/relationships/hyperlink" Target="https://doi-org.unh.idm.oclc.org/10.2105/AJPH.2012.301159"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ustomXml" Target="../ink/ink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NULL"/><Relationship Id="rId4" Type="http://schemas.openxmlformats.org/officeDocument/2006/relationships/customXml" Target="../ink/ink37.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470188" cy="6880243"/>
          </a:xfrm>
          <a:prstGeom prst="rect">
            <a:avLst/>
          </a:prstGeom>
        </p:spPr>
        <p:txBody>
          <a:bodyPr>
            <a:normAutofit fontScale="90000"/>
          </a:bodyPr>
          <a:lstStyle/>
          <a:p>
            <a:pPr>
              <a:lnSpc>
                <a:spcPts val="14500"/>
              </a:lnSpc>
            </a:pPr>
            <a:r>
              <a:rPr lang="en-US" sz="16500" b="0" dirty="0">
                <a:solidFill>
                  <a:schemeClr val="bg2"/>
                </a:solidFill>
              </a:rPr>
              <a:t>MEDICATION ABORTION IN EARLY PREGNANCY</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a:extLst>
              <a:ext uri="{FF2B5EF4-FFF2-40B4-BE49-F238E27FC236}">
                <a16:creationId xmlns:a16="http://schemas.microsoft.com/office/drawing/2014/main" id="{A98F1794-9F50-1FA4-7005-782877C7D2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4965" y="653911"/>
            <a:ext cx="23500303" cy="11767107"/>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8855958" y="12226499"/>
            <a:ext cx="5305952" cy="584735"/>
          </a:xfrm>
          <a:prstGeom prst="rect">
            <a:avLst/>
          </a:prstGeom>
          <a:noFill/>
          <a:ln>
            <a:noFill/>
          </a:ln>
        </p:spPr>
        <p:txBody>
          <a:bodyPr spcFirstLastPara="1" wrap="square" lIns="91425" tIns="45700" rIns="91425" bIns="45700" anchor="t" anchorCtr="0">
            <a:spAutoFit/>
          </a:bodyPr>
          <a:lstStyle/>
          <a:p>
            <a:pPr algn="r"/>
            <a:r>
              <a:rPr lang="en-US" sz="1400" i="0" strike="noStrike" cap="none" dirty="0">
                <a:solidFill>
                  <a:schemeClr val="bg2"/>
                </a:solidFill>
                <a:latin typeface="Calibri"/>
                <a:ea typeface="Calibri"/>
                <a:cs typeface="Calibri"/>
                <a:sym typeface="Calibri"/>
              </a:rPr>
              <a:t>Source</a:t>
            </a:r>
            <a:r>
              <a:rPr lang="en-US" sz="1400" dirty="0">
                <a:solidFill>
                  <a:schemeClr val="bg2"/>
                </a:solidFill>
                <a:latin typeface="Calibri"/>
                <a:ea typeface="Calibri"/>
                <a:cs typeface="Calibri"/>
                <a:sym typeface="Calibri"/>
              </a:rPr>
              <a:t>: </a:t>
            </a:r>
            <a:r>
              <a:rPr lang="en-US" sz="1050" dirty="0">
                <a:solidFill>
                  <a:schemeClr val="bg2"/>
                </a:solidFill>
              </a:rPr>
              <a:t>https://</a:t>
            </a:r>
            <a:r>
              <a:rPr lang="en-US" sz="1050" dirty="0" err="1">
                <a:solidFill>
                  <a:schemeClr val="bg2"/>
                </a:solidFill>
              </a:rPr>
              <a:t>states.guttmacher.org</a:t>
            </a:r>
            <a:r>
              <a:rPr lang="en-US" sz="1050" dirty="0">
                <a:solidFill>
                  <a:schemeClr val="bg2"/>
                </a:solidFill>
              </a:rPr>
              <a:t>/policies/</a:t>
            </a:r>
          </a:p>
          <a:p>
            <a:pPr lvl="0" algn="r"/>
            <a:endParaRPr sz="1800" dirty="0">
              <a:solidFill>
                <a:schemeClr val="bg2"/>
              </a:solidFill>
              <a:latin typeface="Calibri"/>
              <a:ea typeface="Calibri"/>
              <a:cs typeface="Calibri"/>
              <a:sym typeface="Calibri"/>
            </a:endParaRPr>
          </a:p>
        </p:txBody>
      </p:sp>
      <p:sp>
        <p:nvSpPr>
          <p:cNvPr id="2" name="TextBox 1">
            <a:extLst>
              <a:ext uri="{FF2B5EF4-FFF2-40B4-BE49-F238E27FC236}">
                <a16:creationId xmlns:a16="http://schemas.microsoft.com/office/drawing/2014/main" id="{A474F760-B337-83D4-590C-6B88E97AAB69}"/>
              </a:ext>
            </a:extLst>
          </p:cNvPr>
          <p:cNvSpPr txBox="1"/>
          <p:nvPr/>
        </p:nvSpPr>
        <p:spPr>
          <a:xfrm>
            <a:off x="20686071" y="13158805"/>
            <a:ext cx="3697929"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2"/>
                </a:solidFill>
                <a:effectLst/>
                <a:uFillTx/>
                <a:latin typeface="+mj-lt"/>
                <a:ea typeface="+mj-ea"/>
                <a:cs typeface="+mj-cs"/>
                <a:sym typeface="Helvetica"/>
              </a:rPr>
              <a:t>Map Last updated: June 13, 2023</a:t>
            </a:r>
          </a:p>
        </p:txBody>
      </p:sp>
    </p:spTree>
    <p:extLst>
      <p:ext uri="{BB962C8B-B14F-4D97-AF65-F5344CB8AC3E}">
        <p14:creationId xmlns:p14="http://schemas.microsoft.com/office/powerpoint/2010/main" val="18854976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13728" y="1153328"/>
            <a:ext cx="13585475" cy="1619736"/>
          </a:xfrm>
          <a:prstGeom prst="rect">
            <a:avLst/>
          </a:prstGeom>
        </p:spPr>
        <p:txBody>
          <a:bodyPr anchor="t">
            <a:noAutofit/>
          </a:bodyPr>
          <a:lstStyle/>
          <a:p>
            <a:pPr algn="l">
              <a:lnSpc>
                <a:spcPts val="12500"/>
              </a:lnSpc>
            </a:pPr>
            <a:r>
              <a:rPr lang="en-US" sz="8800" dirty="0"/>
              <a:t>Who Provides Abortions?</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277306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532607" y="261467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3624630"/>
            <a:ext cx="1015019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15265">
              <a:lnSpc>
                <a:spcPct val="100000"/>
              </a:lnSpc>
              <a:spcBef>
                <a:spcPts val="0"/>
              </a:spcBef>
              <a:buClr>
                <a:schemeClr val="dk1"/>
              </a:buClr>
            </a:pPr>
            <a:r>
              <a:rPr lang="en-US" sz="5400" b="0" dirty="0">
                <a:solidFill>
                  <a:schemeClr val="bg2"/>
                </a:solidFill>
                <a:latin typeface="+mn-lt"/>
              </a:rPr>
              <a:t> Physicians</a:t>
            </a:r>
          </a:p>
          <a:p>
            <a:pPr marL="0" lvl="0" indent="0">
              <a:lnSpc>
                <a:spcPct val="100000"/>
              </a:lnSpc>
              <a:spcBef>
                <a:spcPts val="1000"/>
              </a:spcBef>
              <a:buClr>
                <a:schemeClr val="dk1"/>
              </a:buClr>
              <a:buNone/>
            </a:pPr>
            <a:endParaRPr lang="en-US" sz="5400" b="0" dirty="0">
              <a:solidFill>
                <a:schemeClr val="bg2"/>
              </a:solidFill>
              <a:latin typeface="+mn-lt"/>
            </a:endParaRPr>
          </a:p>
          <a:p>
            <a:pPr marL="228600" lvl="0" indent="-215265">
              <a:lnSpc>
                <a:spcPct val="100000"/>
              </a:lnSpc>
              <a:spcBef>
                <a:spcPts val="1000"/>
              </a:spcBef>
              <a:buClr>
                <a:schemeClr val="dk1"/>
              </a:buClr>
            </a:pPr>
            <a:r>
              <a:rPr lang="en-US" sz="5400" b="0" dirty="0">
                <a:solidFill>
                  <a:schemeClr val="bg2"/>
                </a:solidFill>
                <a:latin typeface="+mn-lt"/>
              </a:rPr>
              <a:t> Advanced Practice Clinicians (nurse practitioners, certified nurse midwives, physician assistants)</a:t>
            </a:r>
          </a:p>
          <a:p>
            <a:pPr marL="0" lvl="0" indent="0">
              <a:lnSpc>
                <a:spcPct val="100000"/>
              </a:lnSpc>
              <a:spcBef>
                <a:spcPts val="1000"/>
              </a:spcBef>
              <a:buNone/>
            </a:pPr>
            <a:endParaRPr lang="en-US" sz="5400" b="0" dirty="0">
              <a:solidFill>
                <a:schemeClr val="bg2"/>
              </a:solidFill>
              <a:latin typeface="+mn-lt"/>
            </a:endParaRPr>
          </a:p>
          <a:p>
            <a:pPr marL="228600" lvl="0" indent="-215265">
              <a:lnSpc>
                <a:spcPct val="100000"/>
              </a:lnSpc>
              <a:spcBef>
                <a:spcPts val="1000"/>
              </a:spcBef>
            </a:pPr>
            <a:r>
              <a:rPr lang="en-US" sz="5400" b="0" dirty="0">
                <a:solidFill>
                  <a:schemeClr val="bg2"/>
                </a:solidFill>
                <a:latin typeface="+mn-lt"/>
              </a:rPr>
              <a:t> Complex Family Planning certification NOT NECESSARY to provide safe abortion care</a:t>
            </a:r>
          </a:p>
          <a:p>
            <a:pPr marL="228600" lvl="0" indent="-50800">
              <a:lnSpc>
                <a:spcPct val="100000"/>
              </a:lnSpc>
              <a:spcBef>
                <a:spcPts val="1000"/>
              </a:spcBef>
              <a:buClr>
                <a:schemeClr val="dk1"/>
              </a:buClr>
              <a:buNone/>
            </a:pPr>
            <a:endParaRPr lang="en-US" sz="5400" b="0" dirty="0">
              <a:solidFill>
                <a:schemeClr val="bg2"/>
              </a:solidFill>
              <a:latin typeface="+mn-lt"/>
            </a:endParaRP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873056"/>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2629512"/>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044524" y="2471122"/>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buFont typeface="Arial" panose="020B0604020202020204" pitchFamily="34" charset="0"/>
              <a:buChar char="•"/>
            </a:pPr>
            <a:r>
              <a:rPr lang="en-US" b="0" dirty="0">
                <a:solidFill>
                  <a:schemeClr val="bg2"/>
                </a:solidFill>
                <a:latin typeface="+mn-lt"/>
              </a:rPr>
              <a:t>First trimester abortions </a:t>
            </a:r>
            <a:r>
              <a:rPr lang="en-US" b="0" u="sng" dirty="0">
                <a:solidFill>
                  <a:schemeClr val="bg2"/>
                </a:solidFill>
                <a:latin typeface="+mn-lt"/>
              </a:rPr>
              <a:t>do not </a:t>
            </a:r>
            <a:r>
              <a:rPr lang="en-US" b="0" dirty="0">
                <a:solidFill>
                  <a:schemeClr val="bg2"/>
                </a:solidFill>
                <a:latin typeface="+mn-lt"/>
              </a:rPr>
              <a:t>increase risk of: </a:t>
            </a:r>
          </a:p>
          <a:p>
            <a:pPr lvl="1">
              <a:spcBef>
                <a:spcPts val="500"/>
              </a:spcBef>
              <a:buClr>
                <a:schemeClr val="bg2"/>
              </a:buClr>
              <a:buFont typeface="Arial" panose="020B0604020202020204" pitchFamily="34" charset="0"/>
              <a:buChar char="•"/>
            </a:pPr>
            <a:r>
              <a:rPr lang="en-US" b="0" dirty="0">
                <a:solidFill>
                  <a:schemeClr val="bg2"/>
                </a:solidFill>
                <a:latin typeface="+mn-lt"/>
              </a:rPr>
              <a:t>Infertility</a:t>
            </a:r>
          </a:p>
          <a:p>
            <a:pPr lvl="1">
              <a:spcBef>
                <a:spcPts val="500"/>
              </a:spcBef>
              <a:buClr>
                <a:schemeClr val="bg2"/>
              </a:buClr>
              <a:buFont typeface="Arial" panose="020B0604020202020204" pitchFamily="34" charset="0"/>
              <a:buChar char="•"/>
            </a:pPr>
            <a:r>
              <a:rPr lang="en-US" b="0" dirty="0">
                <a:solidFill>
                  <a:schemeClr val="bg2"/>
                </a:solidFill>
                <a:latin typeface="+mn-lt"/>
              </a:rPr>
              <a:t>Ectopic pregnancy</a:t>
            </a:r>
          </a:p>
          <a:p>
            <a:pPr lvl="1">
              <a:spcBef>
                <a:spcPts val="500"/>
              </a:spcBef>
              <a:buClr>
                <a:schemeClr val="bg2"/>
              </a:buClr>
              <a:buFont typeface="Arial" panose="020B0604020202020204" pitchFamily="34" charset="0"/>
              <a:buChar char="•"/>
            </a:pPr>
            <a:r>
              <a:rPr lang="en-US" b="0" dirty="0">
                <a:solidFill>
                  <a:schemeClr val="bg2"/>
                </a:solidFill>
                <a:latin typeface="+mn-lt"/>
              </a:rPr>
              <a:t>Miscarriage</a:t>
            </a:r>
          </a:p>
          <a:p>
            <a:pPr lvl="1">
              <a:spcBef>
                <a:spcPts val="500"/>
              </a:spcBef>
              <a:buClr>
                <a:schemeClr val="bg2"/>
              </a:buClr>
              <a:buFont typeface="Arial" panose="020B0604020202020204" pitchFamily="34" charset="0"/>
              <a:buChar char="•"/>
            </a:pPr>
            <a:r>
              <a:rPr lang="en-US" b="0" dirty="0">
                <a:solidFill>
                  <a:schemeClr val="bg2"/>
                </a:solidFill>
                <a:latin typeface="+mn-lt"/>
              </a:rPr>
              <a:t>Birth defect</a:t>
            </a:r>
          </a:p>
          <a:p>
            <a:pPr lvl="1">
              <a:spcBef>
                <a:spcPts val="500"/>
              </a:spcBef>
              <a:buClr>
                <a:schemeClr val="bg2"/>
              </a:buClr>
              <a:buFont typeface="Arial" panose="020B0604020202020204" pitchFamily="34" charset="0"/>
              <a:buChar char="•"/>
            </a:pPr>
            <a:r>
              <a:rPr lang="en-US" b="0" dirty="0">
                <a:solidFill>
                  <a:schemeClr val="bg2"/>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222091" y="13278752"/>
            <a:ext cx="12192000" cy="323165"/>
          </a:xfrm>
          <a:prstGeom prst="rect">
            <a:avLst/>
          </a:prstGeom>
        </p:spPr>
        <p:txBody>
          <a:bodyPr>
            <a:spAutoFit/>
          </a:bodyPr>
          <a:lstStyle/>
          <a:p>
            <a:pPr algn="r"/>
            <a:r>
              <a:rPr lang="en-US" sz="1500" dirty="0">
                <a:solidFill>
                  <a:schemeClr val="bg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1537703"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81" name="Rectangle 13"/>
          <p:cNvSpPr/>
          <p:nvPr/>
        </p:nvSpPr>
        <p:spPr>
          <a:xfrm>
            <a:off x="8909988" y="3511150"/>
            <a:ext cx="6564024" cy="8266322"/>
          </a:xfrm>
          <a:prstGeom prst="rect">
            <a:avLst/>
          </a:prstGeom>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284" name="Rectangle 43"/>
          <p:cNvSpPr/>
          <p:nvPr/>
        </p:nvSpPr>
        <p:spPr>
          <a:xfrm>
            <a:off x="16272498" y="3511150"/>
            <a:ext cx="6564024" cy="8266322"/>
          </a:xfrm>
          <a:prstGeom prst="rect">
            <a:avLst/>
          </a:prstGeom>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1537703"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Three Choices</a:t>
            </a:r>
            <a:endParaRPr b="0" dirty="0"/>
          </a:p>
        </p:txBody>
      </p:sp>
      <p:pic>
        <p:nvPicPr>
          <p:cNvPr id="9" name="Graphic 8" descr="Medicine">
            <a:extLst>
              <a:ext uri="{FF2B5EF4-FFF2-40B4-BE49-F238E27FC236}">
                <a16:creationId xmlns:a16="http://schemas.microsoft.com/office/drawing/2014/main" id="{A1362BBE-C73C-2F42-91E6-34B45216A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6240" y="3973481"/>
            <a:ext cx="2011680" cy="2011680"/>
          </a:xfrm>
          <a:prstGeom prst="rect">
            <a:avLst/>
          </a:prstGeom>
        </p:spPr>
      </p:pic>
      <mc:AlternateContent xmlns:mc="http://schemas.openxmlformats.org/markup-compatibility/2006" xmlns:p14="http://schemas.microsoft.com/office/powerpoint/2010/main">
        <mc:Choice Requires="p14">
          <p:contentPart p14:bwMode="auto" r:id="rId5">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1929371"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1" name="Rectangle 50">
            <a:extLst>
              <a:ext uri="{FF2B5EF4-FFF2-40B4-BE49-F238E27FC236}">
                <a16:creationId xmlns:a16="http://schemas.microsoft.com/office/drawing/2014/main" id="{B38961DD-DE9F-DA46-92AE-5A82F9FDB6CA}"/>
              </a:ext>
            </a:extLst>
          </p:cNvPr>
          <p:cNvSpPr/>
          <p:nvPr/>
        </p:nvSpPr>
        <p:spPr>
          <a:xfrm>
            <a:off x="8900213" y="6218538"/>
            <a:ext cx="6564024" cy="1676401"/>
          </a:xfrm>
          <a:prstGeom prst="rect">
            <a:avLst/>
          </a:prstGeom>
          <a:solidFill>
            <a:schemeClr val="accent1"/>
          </a:solidFill>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62" name="Title 3">
            <a:extLst>
              <a:ext uri="{FF2B5EF4-FFF2-40B4-BE49-F238E27FC236}">
                <a16:creationId xmlns:a16="http://schemas.microsoft.com/office/drawing/2014/main" id="{3CCE3A1A-7EFB-CE42-9D68-88753BA83BAE}"/>
              </a:ext>
            </a:extLst>
          </p:cNvPr>
          <p:cNvSpPr txBox="1">
            <a:spLocks/>
          </p:cNvSpPr>
          <p:nvPr/>
        </p:nvSpPr>
        <p:spPr>
          <a:xfrm>
            <a:off x="9320401" y="6277587"/>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Methotrexate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6282273" y="6218538"/>
            <a:ext cx="6564024" cy="1676401"/>
          </a:xfrm>
          <a:prstGeom prst="rect">
            <a:avLst/>
          </a:prstGeom>
          <a:solidFill>
            <a:schemeClr val="bg2"/>
          </a:solidFill>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6710517"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5" name="Title 3">
            <a:extLst>
              <a:ext uri="{FF2B5EF4-FFF2-40B4-BE49-F238E27FC236}">
                <a16:creationId xmlns:a16="http://schemas.microsoft.com/office/drawing/2014/main" id="{8BABB8F6-2E61-D84A-B4D6-701371E71D08}"/>
              </a:ext>
            </a:extLst>
          </p:cNvPr>
          <p:cNvSpPr txBox="1">
            <a:spLocks/>
          </p:cNvSpPr>
          <p:nvPr/>
        </p:nvSpPr>
        <p:spPr>
          <a:xfrm>
            <a:off x="9223864"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8035"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65745"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1929371"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pic>
        <p:nvPicPr>
          <p:cNvPr id="24" name="Graphic 23">
            <a:extLst>
              <a:ext uri="{FF2B5EF4-FFF2-40B4-BE49-F238E27FC236}">
                <a16:creationId xmlns:a16="http://schemas.microsoft.com/office/drawing/2014/main" id="{A33EF034-E394-C576-FA5A-5070135BE038}"/>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375550" y="4143005"/>
            <a:ext cx="2011680" cy="1672632"/>
          </a:xfrm>
          <a:prstGeom prst="rect">
            <a:avLst/>
          </a:prstGeom>
        </p:spPr>
      </p:pic>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48670"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2043151" cy="1619736"/>
          </a:xfrm>
          <a:prstGeom prst="rect">
            <a:avLst/>
          </a:prstGeom>
        </p:spPr>
        <p:txBody>
          <a:bodyPr anchor="t">
            <a:noAutofit/>
          </a:bodyPr>
          <a:lstStyle/>
          <a:p>
            <a:pPr algn="l">
              <a:lnSpc>
                <a:spcPts val="12500"/>
              </a:lnSpc>
            </a:pPr>
            <a:r>
              <a:rPr lang="en-US" sz="8800" dirty="0"/>
              <a:t>FDA REMS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355842"/>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600" y="2197452"/>
                <a:ext cx="1202160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pPr>
            <a:r>
              <a:rPr lang="en-US" sz="5400" b="0" dirty="0">
                <a:solidFill>
                  <a:schemeClr val="bg2"/>
                </a:solidFill>
                <a:latin typeface="+mn-lt"/>
              </a:rPr>
              <a:t> No longer need to dispense mifepristone in-office </a:t>
            </a:r>
          </a:p>
          <a:p>
            <a:pPr marL="228600" lvl="0" indent="-254000">
              <a:lnSpc>
                <a:spcPct val="100000"/>
              </a:lnSpc>
              <a:spcBef>
                <a:spcPts val="0"/>
              </a:spcBef>
              <a:buClr>
                <a:schemeClr val="dk1"/>
              </a:buClr>
            </a:pPr>
            <a:r>
              <a:rPr lang="en-US" sz="5400" b="0" dirty="0">
                <a:solidFill>
                  <a:schemeClr val="bg2"/>
                </a:solidFill>
                <a:latin typeface="+mn-lt"/>
              </a:rPr>
              <a:t> Providers &amp; pharmacists must be “certified” to prescribe &amp; dispense</a:t>
            </a:r>
          </a:p>
          <a:p>
            <a:pPr marL="228600" lvl="0" indent="-254000">
              <a:lnSpc>
                <a:spcPct val="100000"/>
              </a:lnSpc>
              <a:spcBef>
                <a:spcPts val="1000"/>
              </a:spcBef>
              <a:buClr>
                <a:schemeClr val="dk1"/>
              </a:buClr>
            </a:pPr>
            <a:r>
              <a:rPr lang="en-US" sz="5400" b="0" dirty="0">
                <a:solidFill>
                  <a:schemeClr val="bg2"/>
                </a:solidFill>
                <a:latin typeface="+mn-lt"/>
              </a:rPr>
              <a:t> Sign FDA patient agreement</a:t>
            </a:r>
            <a:endParaRPr lang="en-US" sz="60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ts val="125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3952399"/>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32608" y="3794009"/>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15006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latin typeface="+mn-lt"/>
              </a:rPr>
              <a:t> 98-99% effective</a:t>
            </a:r>
          </a:p>
          <a:p>
            <a:pPr marL="228600" lvl="0" indent="-228600">
              <a:lnSpc>
                <a:spcPct val="100000"/>
              </a:lnSpc>
              <a:spcBef>
                <a:spcPts val="1000"/>
              </a:spcBef>
              <a:buClr>
                <a:schemeClr val="dk1"/>
              </a:buClr>
            </a:pPr>
            <a:r>
              <a:rPr lang="en-US" sz="5400" b="0" dirty="0">
                <a:solidFill>
                  <a:schemeClr val="bg2"/>
                </a:solidFill>
                <a:latin typeface="+mn-lt"/>
              </a:rPr>
              <a:t> Avoids surgical and anesthetic risk </a:t>
            </a:r>
          </a:p>
          <a:p>
            <a:pPr marL="228600" lvl="0" indent="-228600">
              <a:lnSpc>
                <a:spcPct val="100000"/>
              </a:lnSpc>
              <a:spcBef>
                <a:spcPts val="1000"/>
              </a:spcBef>
              <a:buClr>
                <a:schemeClr val="dk1"/>
              </a:buClr>
            </a:pPr>
            <a:r>
              <a:rPr lang="en-US" sz="5400" b="0" dirty="0">
                <a:solidFill>
                  <a:schemeClr val="bg2"/>
                </a:solidFill>
                <a:latin typeface="+mn-lt"/>
              </a:rPr>
              <a:t> Greater patient autonomy and privacy</a:t>
            </a:r>
          </a:p>
          <a:p>
            <a:pPr marL="228600" lvl="0" indent="-228600">
              <a:lnSpc>
                <a:spcPct val="100000"/>
              </a:lnSpc>
              <a:spcBef>
                <a:spcPts val="1000"/>
              </a:spcBef>
              <a:buClr>
                <a:schemeClr val="dk1"/>
              </a:buClr>
            </a:pPr>
            <a:r>
              <a:rPr lang="en-US" sz="5400" b="0" dirty="0">
                <a:solidFill>
                  <a:schemeClr val="bg2"/>
                </a:solidFill>
                <a:latin typeface="+mn-lt"/>
              </a:rPr>
              <a:t> Less invasive</a:t>
            </a:r>
          </a:p>
          <a:p>
            <a:pPr marL="228600" lvl="0" indent="-228600">
              <a:lnSpc>
                <a:spcPct val="100000"/>
              </a:lnSpc>
              <a:spcBef>
                <a:spcPts val="1000"/>
              </a:spcBef>
              <a:buClr>
                <a:schemeClr val="dk1"/>
              </a:buClr>
            </a:pPr>
            <a:r>
              <a:rPr lang="en-US" sz="5400" b="0" dirty="0">
                <a:solidFill>
                  <a:schemeClr val="bg2"/>
                </a:solidFill>
                <a:latin typeface="+mn-lt"/>
              </a:rPr>
              <a:t> More “natural” </a:t>
            </a:r>
          </a:p>
          <a:p>
            <a:pPr marL="228600" lvl="0" indent="-228600">
              <a:lnSpc>
                <a:spcPct val="100000"/>
              </a:lnSpc>
              <a:spcBef>
                <a:spcPts val="1000"/>
              </a:spcBef>
            </a:pPr>
            <a:r>
              <a:rPr lang="en-US" sz="5400" b="0" dirty="0">
                <a:solidFill>
                  <a:schemeClr val="bg2"/>
                </a:solidFill>
                <a:latin typeface="+mn-lt"/>
              </a:rPr>
              <a:t> Bleeding can be heavy, last longer</a:t>
            </a:r>
          </a:p>
          <a:p>
            <a:pPr marL="228600" lvl="0" indent="-228600">
              <a:lnSpc>
                <a:spcPct val="100000"/>
              </a:lnSpc>
              <a:spcBef>
                <a:spcPts val="1000"/>
              </a:spcBef>
            </a:pPr>
            <a:r>
              <a:rPr lang="en-US" sz="5400" b="0" dirty="0">
                <a:solidFill>
                  <a:schemeClr val="bg2"/>
                </a:solidFill>
                <a:latin typeface="+mn-lt"/>
              </a:rPr>
              <a:t> 77 days (11 weeks) gestation</a:t>
            </a:r>
          </a:p>
          <a:p>
            <a:pPr marL="228600" lvl="0" indent="-228600">
              <a:lnSpc>
                <a:spcPct val="100000"/>
              </a:lnSpc>
              <a:spcBef>
                <a:spcPts val="1000"/>
              </a:spcBef>
              <a:buClr>
                <a:schemeClr val="dk1"/>
              </a:buClr>
            </a:pPr>
            <a:r>
              <a:rPr lang="en-US" sz="5400" b="0" dirty="0">
                <a:solidFill>
                  <a:schemeClr val="bg2"/>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5A294A8-DB69-93AB-EF7E-1FF007F54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3396" y="2400793"/>
            <a:ext cx="10356827" cy="10356827"/>
          </a:xfrm>
          <a:prstGeom prst="rect">
            <a:avLst/>
          </a:prstGeom>
        </p:spPr>
      </p:pic>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dk1"/>
              </a:buClr>
            </a:pPr>
            <a:r>
              <a:rPr lang="en-US" b="0" dirty="0">
                <a:solidFill>
                  <a:schemeClr val="bg2"/>
                </a:solidFill>
              </a:rPr>
              <a:t> Slightly more effective (99%)</a:t>
            </a:r>
          </a:p>
          <a:p>
            <a:pPr marL="228600" lvl="0" indent="-228600">
              <a:spcBef>
                <a:spcPts val="1000"/>
              </a:spcBef>
              <a:buClr>
                <a:schemeClr val="dk1"/>
              </a:buClr>
            </a:pPr>
            <a:r>
              <a:rPr lang="en-US" b="0" dirty="0">
                <a:solidFill>
                  <a:schemeClr val="bg2"/>
                </a:solidFill>
              </a:rPr>
              <a:t> Shorter time to completion</a:t>
            </a:r>
          </a:p>
          <a:p>
            <a:pPr marL="228600" lvl="0" indent="-228600">
              <a:spcBef>
                <a:spcPts val="1000"/>
              </a:spcBef>
              <a:buClr>
                <a:schemeClr val="dk1"/>
              </a:buClr>
            </a:pPr>
            <a:r>
              <a:rPr lang="en-US" b="0" dirty="0">
                <a:solidFill>
                  <a:schemeClr val="bg2"/>
                </a:solidFill>
              </a:rPr>
              <a:t> Shorter bleeding duration</a:t>
            </a:r>
          </a:p>
          <a:p>
            <a:pPr marL="228600" lvl="0" indent="-228600">
              <a:spcBef>
                <a:spcPts val="1000"/>
              </a:spcBef>
              <a:buClr>
                <a:schemeClr val="dk1"/>
              </a:buClr>
            </a:pPr>
            <a:r>
              <a:rPr lang="en-US" b="0" dirty="0">
                <a:solidFill>
                  <a:schemeClr val="bg2"/>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bg2"/>
                </a:solidFill>
              </a:rPr>
              <a:t>Image Source: </a:t>
            </a:r>
            <a:r>
              <a:rPr lang="en-US" sz="1000" dirty="0">
                <a:solidFill>
                  <a:schemeClr val="bg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1734428679"/>
              </p:ext>
            </p:extLst>
          </p:nvPr>
        </p:nvGraphicFramePr>
        <p:xfrm>
          <a:off x="1798381" y="2104151"/>
          <a:ext cx="21397042" cy="11244017"/>
        </p:xfrm>
        <a:graphic>
          <a:graphicData uri="http://schemas.openxmlformats.org/drawingml/2006/table">
            <a:tbl>
              <a:tblPr>
                <a:tableStyleId>{33BA23B1-9221-436E-865A-0063620EA4FD}</a:tableStyleId>
              </a:tblPr>
              <a:tblGrid>
                <a:gridCol w="6371066">
                  <a:extLst>
                    <a:ext uri="{9D8B030D-6E8A-4147-A177-3AD203B41FA5}">
                      <a16:colId xmlns:a16="http://schemas.microsoft.com/office/drawing/2014/main" val="20000"/>
                    </a:ext>
                  </a:extLst>
                </a:gridCol>
                <a:gridCol w="8124096">
                  <a:extLst>
                    <a:ext uri="{9D8B030D-6E8A-4147-A177-3AD203B41FA5}">
                      <a16:colId xmlns:a16="http://schemas.microsoft.com/office/drawing/2014/main" val="20001"/>
                    </a:ext>
                  </a:extLst>
                </a:gridCol>
                <a:gridCol w="6901880">
                  <a:extLst>
                    <a:ext uri="{9D8B030D-6E8A-4147-A177-3AD203B41FA5}">
                      <a16:colId xmlns:a16="http://schemas.microsoft.com/office/drawing/2014/main" val="20002"/>
                    </a:ext>
                  </a:extLst>
                </a:gridCol>
              </a:tblGrid>
              <a:tr h="159135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bg2"/>
                          </a:solidFill>
                          <a:sym typeface="Calibri"/>
                        </a:rPr>
                        <a:t>Misoprostol Route</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Buccal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Vaginal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extLst>
                  <a:ext uri="{0D108BD9-81ED-4DB2-BD59-A6C34878D82A}">
                    <a16:rowId xmlns:a16="http://schemas.microsoft.com/office/drawing/2014/main" val="10000"/>
                  </a:ext>
                </a:extLst>
              </a:tr>
              <a:tr h="1400438">
                <a:tc rowSpan="2">
                  <a:txBody>
                    <a:bodyPr/>
                    <a:lstStyle/>
                    <a:p>
                      <a:pPr marL="0" marR="0" lvl="0" indent="0" algn="ctr" rtl="0">
                        <a:spcBef>
                          <a:spcPts val="0"/>
                        </a:spcBef>
                        <a:spcAft>
                          <a:spcPts val="0"/>
                        </a:spcAft>
                        <a:buNone/>
                      </a:pPr>
                      <a:r>
                        <a:rPr lang="en-US" sz="4400" b="1" u="none" dirty="0">
                          <a:solidFill>
                            <a:schemeClr val="bg2"/>
                          </a:solidFill>
                          <a:sym typeface="Calibri"/>
                        </a:rPr>
                        <a:t>Misoprostol Dose</a:t>
                      </a: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Up to 9 weeks: </a:t>
                      </a:r>
                      <a:r>
                        <a:rPr lang="en-US" sz="4400" b="0" dirty="0">
                          <a:solidFill>
                            <a:schemeClr val="bg2"/>
                          </a:solidFill>
                          <a:sym typeface="Calibri"/>
                        </a:rPr>
                        <a:t>1 dose, 800 mcg</a:t>
                      </a:r>
                      <a:endParaRPr sz="3200" b="0" i="0" dirty="0">
                        <a:solidFill>
                          <a:schemeClr val="bg2"/>
                        </a:solidFill>
                        <a:latin typeface="Tw Cen MT" panose="020B0602020104020603" pitchFamily="34" charset="77"/>
                      </a:endParaRP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Up to 9 weeks: </a:t>
                      </a:r>
                      <a:r>
                        <a:rPr lang="en-US" sz="4400" b="0" dirty="0">
                          <a:solidFill>
                            <a:schemeClr val="bg2"/>
                          </a:solidFill>
                          <a:sym typeface="Calibri"/>
                        </a:rPr>
                        <a:t>1 dose, 800 mcg</a:t>
                      </a:r>
                      <a:endParaRPr sz="3200" b="0" i="0" dirty="0">
                        <a:solidFill>
                          <a:schemeClr val="bg2"/>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2"/>
                  </a:ext>
                </a:extLst>
              </a:tr>
              <a:tr h="150963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9-11 Weeks: </a:t>
                      </a:r>
                      <a:r>
                        <a:rPr lang="en-US" sz="4400" b="0" dirty="0">
                          <a:solidFill>
                            <a:schemeClr val="bg2"/>
                          </a:solidFill>
                          <a:sym typeface="Calibri"/>
                        </a:rPr>
                        <a:t>2 doses, 800 mcg each</a:t>
                      </a:r>
                      <a:endParaRPr sz="3200" b="0" i="0" dirty="0">
                        <a:solidFill>
                          <a:schemeClr val="bg2"/>
                        </a:solidFill>
                        <a:latin typeface="Tw Cen MT" panose="020B0602020104020603" pitchFamily="34" charset="77"/>
                      </a:endParaRP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9-11 weeks: </a:t>
                      </a:r>
                      <a:r>
                        <a:rPr lang="en-US" sz="4400" b="0" dirty="0">
                          <a:solidFill>
                            <a:schemeClr val="bg2"/>
                          </a:solidFill>
                          <a:sym typeface="Calibri"/>
                        </a:rPr>
                        <a:t>2 doses, 800 mcg each</a:t>
                      </a:r>
                      <a:endParaRPr sz="3200" b="0" i="0" dirty="0">
                        <a:solidFill>
                          <a:schemeClr val="bg2"/>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3"/>
                  </a:ext>
                </a:extLst>
              </a:tr>
              <a:tr h="2778508">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1"/>
                          </a:solidFill>
                          <a:sym typeface="Calibri"/>
                        </a:rPr>
                        <a:t>Misoprostol Timing</a:t>
                      </a:r>
                      <a:endParaRPr lang="en-US" sz="4400" b="1" i="0" u="none" dirty="0">
                        <a:solidFill>
                          <a:schemeClr val="accent1"/>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24-48 hours after Mifepristone</a:t>
                      </a: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1"/>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4"/>
                  </a:ext>
                </a:extLst>
              </a:tr>
              <a:tr h="384372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1</a:t>
                      </a:r>
                      <a:r>
                        <a:rPr lang="en-US" sz="4400" b="0" baseline="30000" dirty="0">
                          <a:solidFill>
                            <a:schemeClr val="accent1"/>
                          </a:solidFill>
                          <a:sym typeface="Calibri"/>
                        </a:rPr>
                        <a:t>st</a:t>
                      </a:r>
                      <a:r>
                        <a:rPr lang="en-US" sz="4400" b="0" dirty="0">
                          <a:solidFill>
                            <a:schemeClr val="accent1"/>
                          </a:solidFill>
                          <a:sym typeface="Calibri"/>
                        </a:rPr>
                        <a:t> Dose: 24-48 hours after Mifepristone</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2</a:t>
                      </a:r>
                      <a:r>
                        <a:rPr lang="en-US" sz="4400" b="0" baseline="30000" dirty="0">
                          <a:solidFill>
                            <a:schemeClr val="accent1"/>
                          </a:solidFill>
                          <a:sym typeface="Calibri"/>
                        </a:rPr>
                        <a:t>nd</a:t>
                      </a:r>
                      <a:r>
                        <a:rPr lang="en-US" sz="4400" b="0" dirty="0">
                          <a:solidFill>
                            <a:schemeClr val="accent1"/>
                          </a:solidFill>
                          <a:sym typeface="Calibri"/>
                        </a:rPr>
                        <a:t> Dose: 4 Hours after 1st miso dose</a:t>
                      </a:r>
                      <a:endParaRPr lang="en-US" sz="4400" b="0" dirty="0">
                        <a:solidFill>
                          <a:schemeClr val="accent1"/>
                        </a:solidFill>
                      </a:endParaRPr>
                    </a:p>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accent1"/>
                        </a:solidFill>
                        <a:latin typeface="Tw Cen MT" panose="020B0602020104020603" pitchFamily="34" charset="77"/>
                      </a:endParaRP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1</a:t>
                      </a:r>
                      <a:r>
                        <a:rPr lang="en-US" sz="4400" b="0" baseline="30000" dirty="0">
                          <a:solidFill>
                            <a:schemeClr val="accent1"/>
                          </a:solidFill>
                          <a:sym typeface="Calibri"/>
                        </a:rPr>
                        <a:t>st</a:t>
                      </a:r>
                      <a:r>
                        <a:rPr lang="en-US" sz="4400" b="0" dirty="0">
                          <a:solidFill>
                            <a:schemeClr val="accent1"/>
                          </a:solidFill>
                          <a:sym typeface="Calibri"/>
                        </a:rPr>
                        <a:t> Dose: 6-72 hours after Mifepristone</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2</a:t>
                      </a:r>
                      <a:r>
                        <a:rPr lang="en-US" sz="4400" b="0" baseline="30000" dirty="0">
                          <a:solidFill>
                            <a:schemeClr val="accent1"/>
                          </a:solidFill>
                          <a:sym typeface="Calibri"/>
                        </a:rPr>
                        <a:t>nd</a:t>
                      </a:r>
                      <a:r>
                        <a:rPr lang="en-US" sz="4400" b="0" dirty="0">
                          <a:solidFill>
                            <a:schemeClr val="accent1"/>
                          </a:solidFill>
                          <a:sym typeface="Calibri"/>
                        </a:rPr>
                        <a:t> Dose: 4 Hours after 1st miso dose</a:t>
                      </a:r>
                      <a:endParaRPr lang="en-US" dirty="0"/>
                    </a:p>
                  </a:txBody>
                  <a:tcPr marL="91437" marR="91437" marT="45730" marB="45730" anchor="ct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115569"/>
            <a:chOff x="111969" y="836757"/>
            <a:chExt cx="5853673" cy="5691138"/>
          </a:xfrm>
        </p:grpSpPr>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203335"/>
              <a:chOff x="1119674" y="836757"/>
              <a:chExt cx="4180114" cy="1203335"/>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4414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Causes progesterone blockade</a:t>
                </a:r>
                <a:endParaRPr sz="5400" dirty="0"/>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27214"/>
              <a:chOff x="1019788" y="446392"/>
              <a:chExt cx="4384208" cy="1527214"/>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387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Causes uterine cramping and expulsion</a:t>
                </a:r>
                <a:endParaRPr sz="5400" dirty="0"/>
              </a:p>
            </p:txBody>
          </p:sp>
        </p:grpSp>
      </p:grpSp>
      <p:grpSp>
        <p:nvGrpSpPr>
          <p:cNvPr id="28" name="Google Shape;269;p18">
            <a:extLst>
              <a:ext uri="{FF2B5EF4-FFF2-40B4-BE49-F238E27FC236}">
                <a16:creationId xmlns:a16="http://schemas.microsoft.com/office/drawing/2014/main" id="{5A3E0EA5-322D-7EA4-309B-A58182916F61}"/>
              </a:ext>
            </a:extLst>
          </p:cNvPr>
          <p:cNvGrpSpPr/>
          <p:nvPr/>
        </p:nvGrpSpPr>
        <p:grpSpPr>
          <a:xfrm>
            <a:off x="12688324" y="1933042"/>
            <a:ext cx="10696551" cy="10813034"/>
            <a:chOff x="0" y="0"/>
            <a:chExt cx="4373562" cy="4421188"/>
          </a:xfrm>
        </p:grpSpPr>
        <p:sp>
          <p:nvSpPr>
            <p:cNvPr id="29" name="Google Shape;270;p18">
              <a:extLst>
                <a:ext uri="{FF2B5EF4-FFF2-40B4-BE49-F238E27FC236}">
                  <a16:creationId xmlns:a16="http://schemas.microsoft.com/office/drawing/2014/main" id="{D20F28A0-7A2A-6B26-CE33-C1D5A7BDD014}"/>
                </a:ext>
              </a:extLst>
            </p:cNvPr>
            <p:cNvSpPr/>
            <p:nvPr/>
          </p:nvSpPr>
          <p:spPr>
            <a:xfrm>
              <a:off x="2148667" y="831850"/>
              <a:ext cx="2066088" cy="3143251"/>
            </a:xfrm>
            <a:custGeom>
              <a:avLst/>
              <a:gdLst/>
              <a:ahLst/>
              <a:cxnLst/>
              <a:rect l="l" t="t" r="r" b="b"/>
              <a:pathLst>
                <a:path w="21600" h="21600" extrusionOk="0">
                  <a:moveTo>
                    <a:pt x="21600" y="240"/>
                  </a:moveTo>
                  <a:lnTo>
                    <a:pt x="20488" y="0"/>
                  </a:lnTo>
                  <a:lnTo>
                    <a:pt x="19907" y="229"/>
                  </a:lnTo>
                  <a:lnTo>
                    <a:pt x="19342" y="469"/>
                  </a:lnTo>
                  <a:lnTo>
                    <a:pt x="18778" y="720"/>
                  </a:lnTo>
                  <a:lnTo>
                    <a:pt x="18213" y="960"/>
                  </a:lnTo>
                  <a:lnTo>
                    <a:pt x="17632" y="1200"/>
                  </a:lnTo>
                  <a:lnTo>
                    <a:pt x="17067" y="1440"/>
                  </a:lnTo>
                  <a:lnTo>
                    <a:pt x="16304" y="1680"/>
                  </a:lnTo>
                  <a:lnTo>
                    <a:pt x="15739" y="1800"/>
                  </a:lnTo>
                  <a:lnTo>
                    <a:pt x="15357" y="1920"/>
                  </a:lnTo>
                  <a:lnTo>
                    <a:pt x="14610" y="2040"/>
                  </a:lnTo>
                  <a:lnTo>
                    <a:pt x="14212" y="2160"/>
                  </a:lnTo>
                  <a:lnTo>
                    <a:pt x="13465" y="2160"/>
                  </a:lnTo>
                  <a:lnTo>
                    <a:pt x="13083" y="2291"/>
                  </a:lnTo>
                  <a:lnTo>
                    <a:pt x="12518" y="2411"/>
                  </a:lnTo>
                  <a:lnTo>
                    <a:pt x="11937" y="2411"/>
                  </a:lnTo>
                  <a:lnTo>
                    <a:pt x="11373" y="2531"/>
                  </a:lnTo>
                  <a:lnTo>
                    <a:pt x="10808" y="2640"/>
                  </a:lnTo>
                  <a:lnTo>
                    <a:pt x="10045" y="2640"/>
                  </a:lnTo>
                  <a:lnTo>
                    <a:pt x="9663" y="2760"/>
                  </a:lnTo>
                  <a:lnTo>
                    <a:pt x="9098" y="2880"/>
                  </a:lnTo>
                  <a:lnTo>
                    <a:pt x="8517" y="3011"/>
                  </a:lnTo>
                  <a:lnTo>
                    <a:pt x="7969" y="3131"/>
                  </a:lnTo>
                  <a:lnTo>
                    <a:pt x="7587" y="3611"/>
                  </a:lnTo>
                  <a:lnTo>
                    <a:pt x="7206" y="3851"/>
                  </a:lnTo>
                  <a:lnTo>
                    <a:pt x="6824" y="4211"/>
                  </a:lnTo>
                  <a:lnTo>
                    <a:pt x="6824" y="4462"/>
                  </a:lnTo>
                  <a:lnTo>
                    <a:pt x="6442" y="4822"/>
                  </a:lnTo>
                  <a:lnTo>
                    <a:pt x="6442" y="11225"/>
                  </a:lnTo>
                  <a:lnTo>
                    <a:pt x="6243" y="11575"/>
                  </a:lnTo>
                  <a:lnTo>
                    <a:pt x="6243" y="12065"/>
                  </a:lnTo>
                  <a:lnTo>
                    <a:pt x="6060" y="12425"/>
                  </a:lnTo>
                  <a:lnTo>
                    <a:pt x="5877" y="12905"/>
                  </a:lnTo>
                  <a:lnTo>
                    <a:pt x="5495" y="13265"/>
                  </a:lnTo>
                  <a:lnTo>
                    <a:pt x="5495" y="13516"/>
                  </a:lnTo>
                  <a:lnTo>
                    <a:pt x="5114" y="14105"/>
                  </a:lnTo>
                  <a:lnTo>
                    <a:pt x="4732" y="14356"/>
                  </a:lnTo>
                  <a:lnTo>
                    <a:pt x="4732" y="14716"/>
                  </a:lnTo>
                  <a:lnTo>
                    <a:pt x="4167" y="15207"/>
                  </a:lnTo>
                  <a:lnTo>
                    <a:pt x="3968" y="15676"/>
                  </a:lnTo>
                  <a:lnTo>
                    <a:pt x="3785" y="15927"/>
                  </a:lnTo>
                  <a:lnTo>
                    <a:pt x="3404" y="16407"/>
                  </a:lnTo>
                  <a:lnTo>
                    <a:pt x="3221" y="16647"/>
                  </a:lnTo>
                  <a:lnTo>
                    <a:pt x="2822" y="17007"/>
                  </a:lnTo>
                  <a:lnTo>
                    <a:pt x="2640" y="17258"/>
                  </a:lnTo>
                  <a:lnTo>
                    <a:pt x="2275" y="17618"/>
                  </a:lnTo>
                  <a:lnTo>
                    <a:pt x="1893" y="17967"/>
                  </a:lnTo>
                  <a:lnTo>
                    <a:pt x="1693" y="18218"/>
                  </a:lnTo>
                  <a:lnTo>
                    <a:pt x="1129" y="18578"/>
                  </a:lnTo>
                  <a:lnTo>
                    <a:pt x="946" y="18829"/>
                  </a:lnTo>
                  <a:lnTo>
                    <a:pt x="764" y="19298"/>
                  </a:lnTo>
                  <a:lnTo>
                    <a:pt x="548" y="19669"/>
                  </a:lnTo>
                  <a:lnTo>
                    <a:pt x="183" y="20389"/>
                  </a:lnTo>
                  <a:lnTo>
                    <a:pt x="183" y="20749"/>
                  </a:lnTo>
                  <a:lnTo>
                    <a:pt x="0" y="21000"/>
                  </a:lnTo>
                  <a:lnTo>
                    <a:pt x="0" y="21360"/>
                  </a:lnTo>
                  <a:lnTo>
                    <a:pt x="548" y="21600"/>
                  </a:lnTo>
                  <a:lnTo>
                    <a:pt x="4732" y="21600"/>
                  </a:lnTo>
                  <a:lnTo>
                    <a:pt x="5495" y="21480"/>
                  </a:lnTo>
                  <a:lnTo>
                    <a:pt x="6060" y="21240"/>
                  </a:lnTo>
                  <a:lnTo>
                    <a:pt x="6442" y="21120"/>
                  </a:lnTo>
                  <a:lnTo>
                    <a:pt x="7006" y="20869"/>
                  </a:lnTo>
                  <a:lnTo>
                    <a:pt x="7770" y="20389"/>
                  </a:lnTo>
                  <a:lnTo>
                    <a:pt x="7969" y="20149"/>
                  </a:lnTo>
                  <a:lnTo>
                    <a:pt x="8335" y="19789"/>
                  </a:lnTo>
                  <a:lnTo>
                    <a:pt x="8733" y="19418"/>
                  </a:lnTo>
                  <a:lnTo>
                    <a:pt x="9098" y="19058"/>
                  </a:lnTo>
                  <a:lnTo>
                    <a:pt x="9281" y="18698"/>
                  </a:lnTo>
                  <a:lnTo>
                    <a:pt x="9480" y="18218"/>
                  </a:lnTo>
                  <a:lnTo>
                    <a:pt x="9663" y="17847"/>
                  </a:lnTo>
                  <a:lnTo>
                    <a:pt x="9862" y="17498"/>
                  </a:lnTo>
                  <a:lnTo>
                    <a:pt x="9862" y="17127"/>
                  </a:lnTo>
                  <a:lnTo>
                    <a:pt x="10045" y="16767"/>
                  </a:lnTo>
                  <a:lnTo>
                    <a:pt x="10426" y="16287"/>
                  </a:lnTo>
                  <a:lnTo>
                    <a:pt x="10609" y="15927"/>
                  </a:lnTo>
                  <a:lnTo>
                    <a:pt x="11008" y="15676"/>
                  </a:lnTo>
                  <a:lnTo>
                    <a:pt x="11373" y="14956"/>
                  </a:lnTo>
                  <a:lnTo>
                    <a:pt x="11755" y="14476"/>
                  </a:lnTo>
                  <a:lnTo>
                    <a:pt x="11937" y="14105"/>
                  </a:lnTo>
                  <a:lnTo>
                    <a:pt x="12137" y="13516"/>
                  </a:lnTo>
                  <a:lnTo>
                    <a:pt x="12518" y="13265"/>
                  </a:lnTo>
                  <a:lnTo>
                    <a:pt x="12884" y="12665"/>
                  </a:lnTo>
                  <a:lnTo>
                    <a:pt x="12884" y="12185"/>
                  </a:lnTo>
                  <a:lnTo>
                    <a:pt x="13083" y="11935"/>
                  </a:lnTo>
                  <a:lnTo>
                    <a:pt x="13282" y="11575"/>
                  </a:lnTo>
                  <a:lnTo>
                    <a:pt x="13465" y="11095"/>
                  </a:lnTo>
                  <a:lnTo>
                    <a:pt x="13647" y="10495"/>
                  </a:lnTo>
                  <a:lnTo>
                    <a:pt x="13647" y="7353"/>
                  </a:lnTo>
                  <a:lnTo>
                    <a:pt x="13465" y="6873"/>
                  </a:lnTo>
                  <a:lnTo>
                    <a:pt x="13465" y="6622"/>
                  </a:lnTo>
                  <a:lnTo>
                    <a:pt x="13282" y="6273"/>
                  </a:lnTo>
                  <a:lnTo>
                    <a:pt x="13282" y="5171"/>
                  </a:lnTo>
                  <a:lnTo>
                    <a:pt x="13647" y="4822"/>
                  </a:lnTo>
                  <a:lnTo>
                    <a:pt x="13847" y="4462"/>
                  </a:lnTo>
                  <a:lnTo>
                    <a:pt x="14212" y="4211"/>
                  </a:lnTo>
                  <a:lnTo>
                    <a:pt x="14610" y="3851"/>
                  </a:lnTo>
                  <a:lnTo>
                    <a:pt x="15175" y="3491"/>
                  </a:lnTo>
                  <a:lnTo>
                    <a:pt x="15557" y="3491"/>
                  </a:lnTo>
                  <a:lnTo>
                    <a:pt x="16121" y="3251"/>
                  </a:lnTo>
                  <a:lnTo>
                    <a:pt x="16702" y="3251"/>
                  </a:lnTo>
                  <a:lnTo>
                    <a:pt x="17449" y="3011"/>
                  </a:lnTo>
                  <a:lnTo>
                    <a:pt x="17831" y="3011"/>
                  </a:lnTo>
                  <a:lnTo>
                    <a:pt x="18396" y="2880"/>
                  </a:lnTo>
                  <a:lnTo>
                    <a:pt x="18977" y="2880"/>
                  </a:lnTo>
                  <a:lnTo>
                    <a:pt x="19541" y="2760"/>
                  </a:lnTo>
                  <a:lnTo>
                    <a:pt x="20106" y="2760"/>
                  </a:lnTo>
                  <a:lnTo>
                    <a:pt x="20670" y="2640"/>
                  </a:lnTo>
                  <a:lnTo>
                    <a:pt x="21251" y="2531"/>
                  </a:lnTo>
                  <a:lnTo>
                    <a:pt x="21600" y="2324"/>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71;p18">
              <a:extLst>
                <a:ext uri="{FF2B5EF4-FFF2-40B4-BE49-F238E27FC236}">
                  <a16:creationId xmlns:a16="http://schemas.microsoft.com/office/drawing/2014/main" id="{0A069603-6D8D-12C7-6732-B3C545D68137}"/>
                </a:ext>
              </a:extLst>
            </p:cNvPr>
            <p:cNvSpPr/>
            <p:nvPr/>
          </p:nvSpPr>
          <p:spPr>
            <a:xfrm>
              <a:off x="300146" y="638175"/>
              <a:ext cx="1670657" cy="3390901"/>
            </a:xfrm>
            <a:custGeom>
              <a:avLst/>
              <a:gdLst/>
              <a:ahLst/>
              <a:cxnLst/>
              <a:rect l="l" t="t" r="r" b="b"/>
              <a:pathLst>
                <a:path w="21600" h="21600" extrusionOk="0">
                  <a:moveTo>
                    <a:pt x="164" y="10"/>
                  </a:moveTo>
                  <a:lnTo>
                    <a:pt x="1396" y="0"/>
                  </a:lnTo>
                  <a:lnTo>
                    <a:pt x="2813" y="0"/>
                  </a:lnTo>
                  <a:lnTo>
                    <a:pt x="3757" y="101"/>
                  </a:lnTo>
                  <a:lnTo>
                    <a:pt x="4456" y="324"/>
                  </a:lnTo>
                  <a:lnTo>
                    <a:pt x="4928" y="556"/>
                  </a:lnTo>
                  <a:lnTo>
                    <a:pt x="5626" y="779"/>
                  </a:lnTo>
                  <a:lnTo>
                    <a:pt x="6344" y="1112"/>
                  </a:lnTo>
                  <a:lnTo>
                    <a:pt x="6796" y="1335"/>
                  </a:lnTo>
                  <a:lnTo>
                    <a:pt x="7494" y="1446"/>
                  </a:lnTo>
                  <a:lnTo>
                    <a:pt x="8213" y="1669"/>
                  </a:lnTo>
                  <a:lnTo>
                    <a:pt x="8911" y="1780"/>
                  </a:lnTo>
                  <a:lnTo>
                    <a:pt x="9383" y="1901"/>
                  </a:lnTo>
                  <a:lnTo>
                    <a:pt x="10574" y="1901"/>
                  </a:lnTo>
                  <a:lnTo>
                    <a:pt x="11272" y="2012"/>
                  </a:lnTo>
                  <a:lnTo>
                    <a:pt x="12217" y="2235"/>
                  </a:lnTo>
                  <a:lnTo>
                    <a:pt x="12894" y="2346"/>
                  </a:lnTo>
                  <a:lnTo>
                    <a:pt x="13387" y="2346"/>
                  </a:lnTo>
                  <a:lnTo>
                    <a:pt x="14085" y="2447"/>
                  </a:lnTo>
                  <a:lnTo>
                    <a:pt x="14804" y="2569"/>
                  </a:lnTo>
                  <a:lnTo>
                    <a:pt x="15481" y="2902"/>
                  </a:lnTo>
                  <a:lnTo>
                    <a:pt x="15954" y="3236"/>
                  </a:lnTo>
                  <a:lnTo>
                    <a:pt x="16200" y="3469"/>
                  </a:lnTo>
                  <a:lnTo>
                    <a:pt x="16672" y="3903"/>
                  </a:lnTo>
                  <a:lnTo>
                    <a:pt x="16898" y="4136"/>
                  </a:lnTo>
                  <a:lnTo>
                    <a:pt x="16898" y="4470"/>
                  </a:lnTo>
                  <a:lnTo>
                    <a:pt x="17124" y="4702"/>
                  </a:lnTo>
                  <a:lnTo>
                    <a:pt x="17370" y="5026"/>
                  </a:lnTo>
                  <a:lnTo>
                    <a:pt x="17370" y="5481"/>
                  </a:lnTo>
                  <a:lnTo>
                    <a:pt x="17617" y="5926"/>
                  </a:lnTo>
                  <a:lnTo>
                    <a:pt x="17617" y="8049"/>
                  </a:lnTo>
                  <a:lnTo>
                    <a:pt x="17370" y="8282"/>
                  </a:lnTo>
                  <a:lnTo>
                    <a:pt x="17370" y="8606"/>
                  </a:lnTo>
                  <a:lnTo>
                    <a:pt x="17124" y="8949"/>
                  </a:lnTo>
                  <a:lnTo>
                    <a:pt x="17124" y="10294"/>
                  </a:lnTo>
                  <a:lnTo>
                    <a:pt x="16898" y="10628"/>
                  </a:lnTo>
                  <a:lnTo>
                    <a:pt x="16898" y="14542"/>
                  </a:lnTo>
                  <a:lnTo>
                    <a:pt x="17124" y="15098"/>
                  </a:lnTo>
                  <a:lnTo>
                    <a:pt x="17370" y="15442"/>
                  </a:lnTo>
                  <a:lnTo>
                    <a:pt x="17617" y="15765"/>
                  </a:lnTo>
                  <a:lnTo>
                    <a:pt x="17843" y="15998"/>
                  </a:lnTo>
                  <a:lnTo>
                    <a:pt x="18068" y="16331"/>
                  </a:lnTo>
                  <a:lnTo>
                    <a:pt x="18315" y="16564"/>
                  </a:lnTo>
                  <a:lnTo>
                    <a:pt x="18541" y="16999"/>
                  </a:lnTo>
                  <a:lnTo>
                    <a:pt x="18767" y="17343"/>
                  </a:lnTo>
                  <a:lnTo>
                    <a:pt x="19259" y="17676"/>
                  </a:lnTo>
                  <a:lnTo>
                    <a:pt x="19711" y="18344"/>
                  </a:lnTo>
                  <a:lnTo>
                    <a:pt x="19957" y="18688"/>
                  </a:lnTo>
                  <a:lnTo>
                    <a:pt x="20430" y="18799"/>
                  </a:lnTo>
                  <a:lnTo>
                    <a:pt x="20656" y="19133"/>
                  </a:lnTo>
                  <a:lnTo>
                    <a:pt x="21128" y="19355"/>
                  </a:lnTo>
                  <a:lnTo>
                    <a:pt x="21354" y="19689"/>
                  </a:lnTo>
                  <a:lnTo>
                    <a:pt x="21600" y="20033"/>
                  </a:lnTo>
                  <a:lnTo>
                    <a:pt x="21600" y="20700"/>
                  </a:lnTo>
                  <a:lnTo>
                    <a:pt x="21354" y="21034"/>
                  </a:lnTo>
                  <a:lnTo>
                    <a:pt x="20656" y="21367"/>
                  </a:lnTo>
                  <a:lnTo>
                    <a:pt x="20183" y="21489"/>
                  </a:lnTo>
                  <a:lnTo>
                    <a:pt x="19485" y="21489"/>
                  </a:lnTo>
                  <a:lnTo>
                    <a:pt x="18767" y="21600"/>
                  </a:lnTo>
                  <a:lnTo>
                    <a:pt x="17370" y="21600"/>
                  </a:lnTo>
                  <a:lnTo>
                    <a:pt x="16672" y="21489"/>
                  </a:lnTo>
                  <a:lnTo>
                    <a:pt x="16200" y="21256"/>
                  </a:lnTo>
                  <a:lnTo>
                    <a:pt x="15728" y="21034"/>
                  </a:lnTo>
                  <a:lnTo>
                    <a:pt x="15256" y="20700"/>
                  </a:lnTo>
                  <a:lnTo>
                    <a:pt x="15256" y="20467"/>
                  </a:lnTo>
                  <a:lnTo>
                    <a:pt x="14537" y="20144"/>
                  </a:lnTo>
                  <a:lnTo>
                    <a:pt x="14311" y="19911"/>
                  </a:lnTo>
                  <a:lnTo>
                    <a:pt x="13859" y="19578"/>
                  </a:lnTo>
                  <a:lnTo>
                    <a:pt x="13387" y="19234"/>
                  </a:lnTo>
                  <a:lnTo>
                    <a:pt x="12894" y="18910"/>
                  </a:lnTo>
                  <a:lnTo>
                    <a:pt x="12443" y="18566"/>
                  </a:lnTo>
                  <a:lnTo>
                    <a:pt x="11970" y="18233"/>
                  </a:lnTo>
                  <a:lnTo>
                    <a:pt x="11026" y="17788"/>
                  </a:lnTo>
                  <a:lnTo>
                    <a:pt x="10574" y="17454"/>
                  </a:lnTo>
                  <a:lnTo>
                    <a:pt x="10081" y="17110"/>
                  </a:lnTo>
                  <a:lnTo>
                    <a:pt x="9383" y="16888"/>
                  </a:lnTo>
                  <a:lnTo>
                    <a:pt x="8911" y="16443"/>
                  </a:lnTo>
                  <a:lnTo>
                    <a:pt x="8439" y="16109"/>
                  </a:lnTo>
                  <a:lnTo>
                    <a:pt x="8213" y="15765"/>
                  </a:lnTo>
                  <a:lnTo>
                    <a:pt x="7741" y="15330"/>
                  </a:lnTo>
                  <a:lnTo>
                    <a:pt x="7494" y="15098"/>
                  </a:lnTo>
                  <a:lnTo>
                    <a:pt x="7268" y="14764"/>
                  </a:lnTo>
                  <a:lnTo>
                    <a:pt x="7268" y="14430"/>
                  </a:lnTo>
                  <a:lnTo>
                    <a:pt x="7043" y="14208"/>
                  </a:lnTo>
                  <a:lnTo>
                    <a:pt x="7043" y="7716"/>
                  </a:lnTo>
                  <a:lnTo>
                    <a:pt x="7268" y="7372"/>
                  </a:lnTo>
                  <a:lnTo>
                    <a:pt x="7268" y="7048"/>
                  </a:lnTo>
                  <a:lnTo>
                    <a:pt x="7494" y="6593"/>
                  </a:lnTo>
                  <a:lnTo>
                    <a:pt x="7494" y="3903"/>
                  </a:lnTo>
                  <a:lnTo>
                    <a:pt x="7268" y="3580"/>
                  </a:lnTo>
                  <a:lnTo>
                    <a:pt x="6796" y="3125"/>
                  </a:lnTo>
                  <a:lnTo>
                    <a:pt x="5400" y="2680"/>
                  </a:lnTo>
                  <a:lnTo>
                    <a:pt x="4681" y="2569"/>
                  </a:lnTo>
                  <a:lnTo>
                    <a:pt x="3983" y="2569"/>
                  </a:lnTo>
                  <a:lnTo>
                    <a:pt x="3265" y="2447"/>
                  </a:lnTo>
                  <a:lnTo>
                    <a:pt x="2567" y="2346"/>
                  </a:lnTo>
                  <a:lnTo>
                    <a:pt x="1868" y="2346"/>
                  </a:lnTo>
                  <a:lnTo>
                    <a:pt x="472" y="2124"/>
                  </a:lnTo>
                  <a:lnTo>
                    <a:pt x="0" y="2124"/>
                  </a:lnTo>
                  <a:lnTo>
                    <a:pt x="164" y="1942"/>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50A04914-DFA5-B0CB-AF85-3C51935DF030}"/>
                </a:ext>
              </a:extLst>
            </p:cNvPr>
            <p:cNvSpPr/>
            <p:nvPr/>
          </p:nvSpPr>
          <p:spPr>
            <a:xfrm>
              <a:off x="2313827" y="2493962"/>
              <a:ext cx="274738" cy="579439"/>
            </a:xfrm>
            <a:custGeom>
              <a:avLst/>
              <a:gdLst/>
              <a:ahLst/>
              <a:cxnLst/>
              <a:rect l="l" t="t" r="r" b="b"/>
              <a:pathLst>
                <a:path w="21600" h="21600" extrusionOk="0">
                  <a:moveTo>
                    <a:pt x="16606" y="1420"/>
                  </a:moveTo>
                  <a:lnTo>
                    <a:pt x="10862" y="0"/>
                  </a:lnTo>
                  <a:lnTo>
                    <a:pt x="7117" y="1006"/>
                  </a:lnTo>
                  <a:lnTo>
                    <a:pt x="3621" y="2071"/>
                  </a:lnTo>
                  <a:lnTo>
                    <a:pt x="0" y="3196"/>
                  </a:lnTo>
                  <a:lnTo>
                    <a:pt x="0" y="5563"/>
                  </a:lnTo>
                  <a:lnTo>
                    <a:pt x="1124" y="7516"/>
                  </a:lnTo>
                  <a:lnTo>
                    <a:pt x="3371" y="9232"/>
                  </a:lnTo>
                  <a:lnTo>
                    <a:pt x="5743" y="10830"/>
                  </a:lnTo>
                  <a:lnTo>
                    <a:pt x="8865" y="13078"/>
                  </a:lnTo>
                  <a:lnTo>
                    <a:pt x="8240" y="16274"/>
                  </a:lnTo>
                  <a:lnTo>
                    <a:pt x="5618" y="17990"/>
                  </a:lnTo>
                  <a:lnTo>
                    <a:pt x="6742" y="19943"/>
                  </a:lnTo>
                  <a:lnTo>
                    <a:pt x="8990" y="21600"/>
                  </a:lnTo>
                  <a:lnTo>
                    <a:pt x="13360" y="21127"/>
                  </a:lnTo>
                  <a:lnTo>
                    <a:pt x="15857" y="20357"/>
                  </a:lnTo>
                  <a:lnTo>
                    <a:pt x="17854" y="18168"/>
                  </a:lnTo>
                  <a:lnTo>
                    <a:pt x="20601" y="16511"/>
                  </a:lnTo>
                  <a:lnTo>
                    <a:pt x="20726" y="14262"/>
                  </a:lnTo>
                  <a:lnTo>
                    <a:pt x="21600" y="12427"/>
                  </a:lnTo>
                  <a:lnTo>
                    <a:pt x="20351" y="10415"/>
                  </a:lnTo>
                  <a:lnTo>
                    <a:pt x="19228" y="8344"/>
                  </a:lnTo>
                  <a:lnTo>
                    <a:pt x="18229" y="6391"/>
                  </a:lnTo>
                  <a:lnTo>
                    <a:pt x="16606" y="1420"/>
                  </a:lnTo>
                </a:path>
              </a:pathLst>
            </a:custGeom>
            <a:solidFill>
              <a:schemeClr val="accent1"/>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4D33C4AC-53E9-1662-4573-15B83459DD32}"/>
                </a:ext>
              </a:extLst>
            </p:cNvPr>
            <p:cNvSpPr/>
            <p:nvPr/>
          </p:nvSpPr>
          <p:spPr>
            <a:xfrm>
              <a:off x="0" y="0"/>
              <a:ext cx="4373562" cy="1054101"/>
            </a:xfrm>
            <a:custGeom>
              <a:avLst/>
              <a:gdLst/>
              <a:ahLst/>
              <a:cxnLst/>
              <a:rect l="l" t="t" r="r" b="b"/>
              <a:pathLst>
                <a:path w="21600" h="21600" extrusionOk="0">
                  <a:moveTo>
                    <a:pt x="21576" y="11581"/>
                  </a:moveTo>
                  <a:lnTo>
                    <a:pt x="21145" y="11158"/>
                  </a:lnTo>
                  <a:lnTo>
                    <a:pt x="20973" y="12231"/>
                  </a:lnTo>
                  <a:lnTo>
                    <a:pt x="20784" y="12589"/>
                  </a:lnTo>
                  <a:lnTo>
                    <a:pt x="20518" y="13305"/>
                  </a:lnTo>
                  <a:lnTo>
                    <a:pt x="20251" y="13663"/>
                  </a:lnTo>
                  <a:lnTo>
                    <a:pt x="19984" y="14378"/>
                  </a:lnTo>
                  <a:lnTo>
                    <a:pt x="19624" y="15094"/>
                  </a:lnTo>
                  <a:lnTo>
                    <a:pt x="19357" y="15484"/>
                  </a:lnTo>
                  <a:lnTo>
                    <a:pt x="19169" y="15842"/>
                  </a:lnTo>
                  <a:lnTo>
                    <a:pt x="18729" y="16200"/>
                  </a:lnTo>
                  <a:lnTo>
                    <a:pt x="18549" y="16558"/>
                  </a:lnTo>
                  <a:lnTo>
                    <a:pt x="18282" y="16558"/>
                  </a:lnTo>
                  <a:lnTo>
                    <a:pt x="18094" y="16916"/>
                  </a:lnTo>
                  <a:lnTo>
                    <a:pt x="17835" y="17273"/>
                  </a:lnTo>
                  <a:lnTo>
                    <a:pt x="17561" y="17631"/>
                  </a:lnTo>
                  <a:lnTo>
                    <a:pt x="17208" y="17989"/>
                  </a:lnTo>
                  <a:lnTo>
                    <a:pt x="16847" y="18347"/>
                  </a:lnTo>
                  <a:lnTo>
                    <a:pt x="16486" y="19063"/>
                  </a:lnTo>
                  <a:lnTo>
                    <a:pt x="16133" y="19420"/>
                  </a:lnTo>
                  <a:lnTo>
                    <a:pt x="15945" y="19811"/>
                  </a:lnTo>
                  <a:lnTo>
                    <a:pt x="15592" y="20527"/>
                  </a:lnTo>
                  <a:lnTo>
                    <a:pt x="15404" y="20884"/>
                  </a:lnTo>
                  <a:lnTo>
                    <a:pt x="15051" y="20884"/>
                  </a:lnTo>
                  <a:lnTo>
                    <a:pt x="14871" y="21242"/>
                  </a:lnTo>
                  <a:lnTo>
                    <a:pt x="14604" y="21242"/>
                  </a:lnTo>
                  <a:lnTo>
                    <a:pt x="14329" y="21600"/>
                  </a:lnTo>
                  <a:lnTo>
                    <a:pt x="13255" y="21600"/>
                  </a:lnTo>
                  <a:lnTo>
                    <a:pt x="12902" y="21242"/>
                  </a:lnTo>
                  <a:lnTo>
                    <a:pt x="12627" y="21242"/>
                  </a:lnTo>
                  <a:lnTo>
                    <a:pt x="12275" y="20884"/>
                  </a:lnTo>
                  <a:lnTo>
                    <a:pt x="12094" y="20527"/>
                  </a:lnTo>
                  <a:lnTo>
                    <a:pt x="11827" y="20527"/>
                  </a:lnTo>
                  <a:lnTo>
                    <a:pt x="11639" y="20169"/>
                  </a:lnTo>
                  <a:lnTo>
                    <a:pt x="11380" y="20169"/>
                  </a:lnTo>
                  <a:lnTo>
                    <a:pt x="11106" y="19811"/>
                  </a:lnTo>
                  <a:lnTo>
                    <a:pt x="10306" y="19811"/>
                  </a:lnTo>
                  <a:lnTo>
                    <a:pt x="10031" y="20169"/>
                  </a:lnTo>
                  <a:lnTo>
                    <a:pt x="9765" y="20527"/>
                  </a:lnTo>
                  <a:lnTo>
                    <a:pt x="9490" y="20884"/>
                  </a:lnTo>
                  <a:lnTo>
                    <a:pt x="9224" y="20884"/>
                  </a:lnTo>
                  <a:lnTo>
                    <a:pt x="8957" y="21242"/>
                  </a:lnTo>
                  <a:lnTo>
                    <a:pt x="8063" y="21242"/>
                  </a:lnTo>
                  <a:lnTo>
                    <a:pt x="7788" y="20884"/>
                  </a:lnTo>
                  <a:lnTo>
                    <a:pt x="7522" y="20527"/>
                  </a:lnTo>
                  <a:lnTo>
                    <a:pt x="7341" y="19811"/>
                  </a:lnTo>
                  <a:lnTo>
                    <a:pt x="7075" y="19063"/>
                  </a:lnTo>
                  <a:lnTo>
                    <a:pt x="6800" y="18347"/>
                  </a:lnTo>
                  <a:lnTo>
                    <a:pt x="6541" y="17273"/>
                  </a:lnTo>
                  <a:lnTo>
                    <a:pt x="6267" y="16558"/>
                  </a:lnTo>
                  <a:lnTo>
                    <a:pt x="6000" y="15842"/>
                  </a:lnTo>
                  <a:lnTo>
                    <a:pt x="5725" y="15484"/>
                  </a:lnTo>
                  <a:lnTo>
                    <a:pt x="5459" y="14736"/>
                  </a:lnTo>
                  <a:lnTo>
                    <a:pt x="5192" y="14378"/>
                  </a:lnTo>
                  <a:lnTo>
                    <a:pt x="4925" y="13663"/>
                  </a:lnTo>
                  <a:lnTo>
                    <a:pt x="4651" y="13305"/>
                  </a:lnTo>
                  <a:lnTo>
                    <a:pt x="3851" y="12231"/>
                  </a:lnTo>
                  <a:lnTo>
                    <a:pt x="3576" y="12231"/>
                  </a:lnTo>
                  <a:lnTo>
                    <a:pt x="3224" y="11873"/>
                  </a:lnTo>
                  <a:lnTo>
                    <a:pt x="3035" y="11516"/>
                  </a:lnTo>
                  <a:lnTo>
                    <a:pt x="2776" y="11158"/>
                  </a:lnTo>
                  <a:lnTo>
                    <a:pt x="2502" y="11158"/>
                  </a:lnTo>
                  <a:lnTo>
                    <a:pt x="2149" y="10410"/>
                  </a:lnTo>
                  <a:lnTo>
                    <a:pt x="1961" y="10052"/>
                  </a:lnTo>
                  <a:lnTo>
                    <a:pt x="1694" y="9694"/>
                  </a:lnTo>
                  <a:lnTo>
                    <a:pt x="1161" y="8263"/>
                  </a:lnTo>
                  <a:lnTo>
                    <a:pt x="894" y="7905"/>
                  </a:lnTo>
                  <a:lnTo>
                    <a:pt x="714" y="7905"/>
                  </a:lnTo>
                  <a:lnTo>
                    <a:pt x="620" y="6831"/>
                  </a:lnTo>
                  <a:lnTo>
                    <a:pt x="361" y="6473"/>
                  </a:lnTo>
                  <a:lnTo>
                    <a:pt x="361" y="5725"/>
                  </a:lnTo>
                  <a:lnTo>
                    <a:pt x="173" y="5725"/>
                  </a:lnTo>
                  <a:lnTo>
                    <a:pt x="86" y="4652"/>
                  </a:lnTo>
                  <a:lnTo>
                    <a:pt x="86" y="2863"/>
                  </a:lnTo>
                  <a:lnTo>
                    <a:pt x="0" y="1757"/>
                  </a:lnTo>
                  <a:lnTo>
                    <a:pt x="0" y="683"/>
                  </a:lnTo>
                  <a:lnTo>
                    <a:pt x="259" y="1041"/>
                  </a:lnTo>
                  <a:lnTo>
                    <a:pt x="447" y="1041"/>
                  </a:lnTo>
                  <a:lnTo>
                    <a:pt x="714" y="1399"/>
                  </a:lnTo>
                  <a:lnTo>
                    <a:pt x="894" y="1399"/>
                  </a:lnTo>
                  <a:lnTo>
                    <a:pt x="1161" y="1757"/>
                  </a:lnTo>
                  <a:lnTo>
                    <a:pt x="1608" y="2505"/>
                  </a:lnTo>
                  <a:lnTo>
                    <a:pt x="1875" y="2505"/>
                  </a:lnTo>
                  <a:lnTo>
                    <a:pt x="2063" y="2863"/>
                  </a:lnTo>
                  <a:lnTo>
                    <a:pt x="2416" y="3220"/>
                  </a:lnTo>
                  <a:lnTo>
                    <a:pt x="2682" y="3220"/>
                  </a:lnTo>
                  <a:lnTo>
                    <a:pt x="2949" y="3578"/>
                  </a:lnTo>
                  <a:lnTo>
                    <a:pt x="5373" y="3578"/>
                  </a:lnTo>
                  <a:lnTo>
                    <a:pt x="5639" y="3220"/>
                  </a:lnTo>
                  <a:lnTo>
                    <a:pt x="5914" y="3220"/>
                  </a:lnTo>
                  <a:lnTo>
                    <a:pt x="6267" y="2863"/>
                  </a:lnTo>
                  <a:lnTo>
                    <a:pt x="6714" y="2863"/>
                  </a:lnTo>
                  <a:lnTo>
                    <a:pt x="6988" y="2505"/>
                  </a:lnTo>
                  <a:lnTo>
                    <a:pt x="7341" y="2505"/>
                  </a:lnTo>
                  <a:lnTo>
                    <a:pt x="7522" y="2147"/>
                  </a:lnTo>
                  <a:lnTo>
                    <a:pt x="7788" y="1757"/>
                  </a:lnTo>
                  <a:lnTo>
                    <a:pt x="8149" y="1399"/>
                  </a:lnTo>
                  <a:lnTo>
                    <a:pt x="8416" y="1399"/>
                  </a:lnTo>
                  <a:lnTo>
                    <a:pt x="8604" y="1041"/>
                  </a:lnTo>
                  <a:lnTo>
                    <a:pt x="8957" y="683"/>
                  </a:lnTo>
                  <a:lnTo>
                    <a:pt x="9137" y="683"/>
                  </a:lnTo>
                  <a:lnTo>
                    <a:pt x="9490" y="325"/>
                  </a:lnTo>
                  <a:lnTo>
                    <a:pt x="10212" y="325"/>
                  </a:lnTo>
                  <a:lnTo>
                    <a:pt x="10478" y="0"/>
                  </a:lnTo>
                  <a:lnTo>
                    <a:pt x="13529" y="0"/>
                  </a:lnTo>
                  <a:lnTo>
                    <a:pt x="13890" y="325"/>
                  </a:lnTo>
                  <a:lnTo>
                    <a:pt x="14157" y="325"/>
                  </a:lnTo>
                  <a:lnTo>
                    <a:pt x="14431" y="683"/>
                  </a:lnTo>
                  <a:lnTo>
                    <a:pt x="14871" y="1041"/>
                  </a:lnTo>
                  <a:lnTo>
                    <a:pt x="15051" y="1399"/>
                  </a:lnTo>
                  <a:lnTo>
                    <a:pt x="15318" y="1757"/>
                  </a:lnTo>
                  <a:lnTo>
                    <a:pt x="15506" y="2147"/>
                  </a:lnTo>
                  <a:lnTo>
                    <a:pt x="15773" y="2505"/>
                  </a:lnTo>
                  <a:lnTo>
                    <a:pt x="16039" y="3220"/>
                  </a:lnTo>
                  <a:lnTo>
                    <a:pt x="16306" y="3578"/>
                  </a:lnTo>
                  <a:lnTo>
                    <a:pt x="16580" y="3936"/>
                  </a:lnTo>
                  <a:lnTo>
                    <a:pt x="16847" y="4294"/>
                  </a:lnTo>
                  <a:lnTo>
                    <a:pt x="17208" y="5010"/>
                  </a:lnTo>
                  <a:lnTo>
                    <a:pt x="17467" y="5010"/>
                  </a:lnTo>
                  <a:lnTo>
                    <a:pt x="17741" y="5367"/>
                  </a:lnTo>
                  <a:lnTo>
                    <a:pt x="18008" y="5725"/>
                  </a:lnTo>
                  <a:lnTo>
                    <a:pt x="18282" y="5725"/>
                  </a:lnTo>
                  <a:lnTo>
                    <a:pt x="18549" y="6083"/>
                  </a:lnTo>
                  <a:lnTo>
                    <a:pt x="21420" y="6083"/>
                  </a:lnTo>
                  <a:lnTo>
                    <a:pt x="21600" y="6831"/>
                  </a:lnTo>
                  <a:lnTo>
                    <a:pt x="21600" y="8620"/>
                  </a:lnTo>
                  <a:lnTo>
                    <a:pt x="21420" y="9694"/>
                  </a:lnTo>
                  <a:lnTo>
                    <a:pt x="21576" y="11581"/>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 name="Google Shape;274;p18">
              <a:extLst>
                <a:ext uri="{FF2B5EF4-FFF2-40B4-BE49-F238E27FC236}">
                  <a16:creationId xmlns:a16="http://schemas.microsoft.com/office/drawing/2014/main" id="{15AB1C60-CBFA-1145-DE21-3029DA632454}"/>
                </a:ext>
              </a:extLst>
            </p:cNvPr>
            <p:cNvCxnSpPr/>
            <p:nvPr/>
          </p:nvCxnSpPr>
          <p:spPr>
            <a:xfrm flipH="1">
              <a:off x="2887123" y="20018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4" name="Google Shape;275;p18">
              <a:extLst>
                <a:ext uri="{FF2B5EF4-FFF2-40B4-BE49-F238E27FC236}">
                  <a16:creationId xmlns:a16="http://schemas.microsoft.com/office/drawing/2014/main" id="{10BC8D0C-39B2-1385-CDC7-6FFFCB42AC07}"/>
                </a:ext>
              </a:extLst>
            </p:cNvPr>
            <p:cNvCxnSpPr/>
            <p:nvPr/>
          </p:nvCxnSpPr>
          <p:spPr>
            <a:xfrm flipH="1">
              <a:off x="2810895" y="2681287"/>
              <a:ext cx="465307" cy="1"/>
            </a:xfrm>
            <a:prstGeom prst="straightConnector1">
              <a:avLst/>
            </a:prstGeom>
            <a:noFill/>
            <a:ln w="50800" cap="flat" cmpd="sng">
              <a:solidFill>
                <a:srgbClr val="00FF66"/>
              </a:solidFill>
              <a:prstDash val="solid"/>
              <a:round/>
              <a:headEnd type="none" w="sm" len="sm"/>
              <a:tailEnd type="stealth" w="med" len="med"/>
            </a:ln>
          </p:spPr>
        </p:cxnSp>
        <p:cxnSp>
          <p:nvCxnSpPr>
            <p:cNvPr id="35" name="Google Shape;276;p18">
              <a:extLst>
                <a:ext uri="{FF2B5EF4-FFF2-40B4-BE49-F238E27FC236}">
                  <a16:creationId xmlns:a16="http://schemas.microsoft.com/office/drawing/2014/main" id="{EB707AE2-90F0-5C11-31CC-BCB42135694A}"/>
                </a:ext>
              </a:extLst>
            </p:cNvPr>
            <p:cNvCxnSpPr/>
            <p:nvPr/>
          </p:nvCxnSpPr>
          <p:spPr>
            <a:xfrm>
              <a:off x="1016368" y="268128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6" name="Google Shape;277;p18">
              <a:extLst>
                <a:ext uri="{FF2B5EF4-FFF2-40B4-BE49-F238E27FC236}">
                  <a16:creationId xmlns:a16="http://schemas.microsoft.com/office/drawing/2014/main" id="{B7994EC9-43B6-3529-EC59-0BBE938C98BD}"/>
                </a:ext>
              </a:extLst>
            </p:cNvPr>
            <p:cNvCxnSpPr/>
            <p:nvPr/>
          </p:nvCxnSpPr>
          <p:spPr>
            <a:xfrm>
              <a:off x="1016368" y="19256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7" name="Google Shape;278;p18">
              <a:extLst>
                <a:ext uri="{FF2B5EF4-FFF2-40B4-BE49-F238E27FC236}">
                  <a16:creationId xmlns:a16="http://schemas.microsoft.com/office/drawing/2014/main" id="{C6833B24-E3AB-ECD1-BA02-7A54CB8025A4}"/>
                </a:ext>
              </a:extLst>
            </p:cNvPr>
            <p:cNvCxnSpPr/>
            <p:nvPr/>
          </p:nvCxnSpPr>
          <p:spPr>
            <a:xfrm>
              <a:off x="2731491" y="338137"/>
              <a:ext cx="1" cy="454026"/>
            </a:xfrm>
            <a:prstGeom prst="straightConnector1">
              <a:avLst/>
            </a:prstGeom>
            <a:noFill/>
            <a:ln w="50800" cap="flat" cmpd="sng">
              <a:solidFill>
                <a:srgbClr val="00FF66"/>
              </a:solidFill>
              <a:prstDash val="solid"/>
              <a:round/>
              <a:headEnd type="none" w="sm" len="sm"/>
              <a:tailEnd type="stealth" w="med" len="med"/>
            </a:ln>
          </p:spPr>
        </p:cxnSp>
        <p:cxnSp>
          <p:nvCxnSpPr>
            <p:cNvPr id="38" name="Google Shape;279;p18">
              <a:extLst>
                <a:ext uri="{FF2B5EF4-FFF2-40B4-BE49-F238E27FC236}">
                  <a16:creationId xmlns:a16="http://schemas.microsoft.com/office/drawing/2014/main" id="{72B393D8-B631-CBD4-E2D2-F0AFFDFC6CC4}"/>
                </a:ext>
              </a:extLst>
            </p:cNvPr>
            <p:cNvCxnSpPr/>
            <p:nvPr/>
          </p:nvCxnSpPr>
          <p:spPr>
            <a:xfrm>
              <a:off x="1716710" y="338137"/>
              <a:ext cx="1" cy="454026"/>
            </a:xfrm>
            <a:prstGeom prst="straightConnector1">
              <a:avLst/>
            </a:prstGeom>
            <a:noFill/>
            <a:ln w="50800" cap="flat" cmpd="sng">
              <a:solidFill>
                <a:srgbClr val="00FF66"/>
              </a:solidFill>
              <a:prstDash val="solid"/>
              <a:round/>
              <a:headEnd type="none" w="sm" len="sm"/>
              <a:tailEnd type="stealth" w="med" len="med"/>
            </a:ln>
          </p:spPr>
        </p:cxnSp>
        <p:sp>
          <p:nvSpPr>
            <p:cNvPr id="39" name="Google Shape;280;p18">
              <a:extLst>
                <a:ext uri="{FF2B5EF4-FFF2-40B4-BE49-F238E27FC236}">
                  <a16:creationId xmlns:a16="http://schemas.microsoft.com/office/drawing/2014/main" id="{4452E1EE-9ACA-CAB1-1562-1EFD8D61A23B}"/>
                </a:ext>
              </a:extLst>
            </p:cNvPr>
            <p:cNvSpPr/>
            <p:nvPr/>
          </p:nvSpPr>
          <p:spPr>
            <a:xfrm>
              <a:off x="2031149" y="2909887"/>
              <a:ext cx="389076" cy="1511301"/>
            </a:xfrm>
            <a:custGeom>
              <a:avLst/>
              <a:gdLst/>
              <a:ahLst/>
              <a:cxnLst/>
              <a:rect l="l" t="t" r="r" b="b"/>
              <a:pathLst>
                <a:path w="21600" h="21600" extrusionOk="0">
                  <a:moveTo>
                    <a:pt x="0" y="21600"/>
                  </a:moveTo>
                  <a:cubicBezTo>
                    <a:pt x="0" y="9705"/>
                    <a:pt x="9656" y="48"/>
                    <a:pt x="21600" y="0"/>
                  </a:cubicBezTo>
                </a:path>
              </a:pathLst>
            </a:custGeom>
            <a:noFill/>
            <a:ln w="50800" cap="rnd"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73929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Yolanda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30558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dk1"/>
                </a:solidFill>
                <a:latin typeface="Calibri"/>
                <a:ea typeface="Calibri"/>
                <a:cs typeface="Calibri"/>
                <a:sym typeface="Calibri"/>
              </a:rPr>
              <a:t>Image Source: https://</a:t>
            </a:r>
            <a:r>
              <a:rPr lang="en-US" sz="1000" dirty="0" err="1">
                <a:solidFill>
                  <a:schemeClr val="dk1"/>
                </a:solidFill>
                <a:latin typeface="Calibri"/>
                <a:ea typeface="Calibri"/>
                <a:cs typeface="Calibri"/>
                <a:sym typeface="Calibri"/>
              </a:rPr>
              <a:t>unsplash.com</a:t>
            </a:r>
            <a:r>
              <a:rPr lang="en-US" sz="1000" dirty="0">
                <a:solidFill>
                  <a:schemeClr val="dk1"/>
                </a:solidFill>
                <a:latin typeface="Calibri"/>
                <a:ea typeface="Calibri"/>
                <a:cs typeface="Calibri"/>
                <a:sym typeface="Calibri"/>
              </a:rPr>
              <a:t>/photos/Wh-Gj7ADV6s (by Omar Lopez on </a:t>
            </a:r>
            <a:r>
              <a:rPr lang="en-US" sz="1000" dirty="0" err="1">
                <a:solidFill>
                  <a:schemeClr val="dk1"/>
                </a:solidFill>
                <a:latin typeface="Calibri"/>
                <a:ea typeface="Calibri"/>
                <a:cs typeface="Calibri"/>
                <a:sym typeface="Calibri"/>
              </a:rPr>
              <a:t>Unsplash</a:t>
            </a:r>
            <a:r>
              <a:rPr lang="en-US" sz="1000" dirty="0">
                <a:solidFill>
                  <a:schemeClr val="dk1"/>
                </a:solidFill>
                <a:latin typeface="Calibri"/>
                <a:ea typeface="Calibri"/>
                <a:cs typeface="Calibri"/>
                <a:sym typeface="Calibri"/>
              </a:rPr>
              <a:t>)</a:t>
            </a:r>
            <a:endParaRPr lang="en-US" sz="1000" dirty="0"/>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tx1">
              <a:lumMod val="95000"/>
            </a:schemeClr>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439677"/>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Assess home/living situation</a:t>
            </a:r>
            <a:endPar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Photo by Omar Lopez on </a:t>
            </a:r>
            <a:r>
              <a:rPr lang="en-US" sz="1000" dirty="0" err="1">
                <a:solidFill>
                  <a:schemeClr val="bg2"/>
                </a:solidFill>
              </a:rPr>
              <a:t>Unsplash</a:t>
            </a:r>
            <a:r>
              <a:rPr lang="en-US" sz="1000" dirty="0">
                <a:solidFill>
                  <a:schemeClr val="bg2"/>
                </a:solidFill>
              </a:rPr>
              <a:t> https://</a:t>
            </a:r>
            <a:r>
              <a:rPr lang="en-US" sz="1000" dirty="0" err="1">
                <a:solidFill>
                  <a:schemeClr val="bg2"/>
                </a:solidFill>
              </a:rPr>
              <a:t>unsplash.com</a:t>
            </a:r>
            <a:r>
              <a:rPr lang="en-US" sz="1000" dirty="0">
                <a:solidFill>
                  <a:schemeClr val="bg2"/>
                </a:solidFill>
              </a:rPr>
              <a:t>/photos/Gx5-zf_HE9w</a:t>
            </a:r>
          </a:p>
          <a:p>
            <a:pPr lvl="0"/>
            <a:endParaRPr lang="en-US" sz="1000" dirty="0">
              <a:solidFill>
                <a:schemeClr val="bg2"/>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Yolanda: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1036355"/>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Establish gestational age</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Indications for sonography</a:t>
            </a: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bg2"/>
                </a:solidFill>
              </a:rPr>
              <a:t>Photo Source: </a:t>
            </a:r>
            <a:r>
              <a:rPr lang="en-US" sz="1000" dirty="0" err="1">
                <a:solidFill>
                  <a:schemeClr val="bg2"/>
                </a:solidFill>
                <a:latin typeface="Calibri"/>
                <a:ea typeface="Calibri"/>
                <a:cs typeface="Calibri"/>
                <a:sym typeface="Calibri"/>
              </a:rPr>
              <a:t>Unsplash</a:t>
            </a:r>
            <a:r>
              <a:rPr lang="en-US" sz="1000" dirty="0">
                <a:solidFill>
                  <a:schemeClr val="bg2"/>
                </a:solidFill>
                <a:latin typeface="Calibri"/>
                <a:ea typeface="Calibri"/>
                <a:cs typeface="Calibri"/>
                <a:sym typeface="Calibri"/>
              </a:rPr>
              <a:t> by Omar Lopez https://</a:t>
            </a:r>
            <a:r>
              <a:rPr lang="en-US" sz="1000" dirty="0" err="1">
                <a:solidFill>
                  <a:schemeClr val="bg2"/>
                </a:solidFill>
                <a:latin typeface="Calibri"/>
                <a:ea typeface="Calibri"/>
                <a:cs typeface="Calibri"/>
                <a:sym typeface="Calibri"/>
              </a:rPr>
              <a:t>unsplash.com</a:t>
            </a:r>
            <a:r>
              <a:rPr lang="en-US" sz="1000" dirty="0">
                <a:solidFill>
                  <a:schemeClr val="bg2"/>
                </a:solidFill>
                <a:latin typeface="Calibri"/>
                <a:ea typeface="Calibri"/>
                <a:cs typeface="Calibri"/>
                <a:sym typeface="Calibri"/>
              </a:rPr>
              <a:t>/photos/0-uzdU3gUYw </a:t>
            </a:r>
            <a:endParaRPr lang="en-US" sz="1000" dirty="0">
              <a:solidFill>
                <a:schemeClr val="bg2"/>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rPr>
              <a:t> Uncertain last menstrual period (LMP)</a:t>
            </a:r>
          </a:p>
          <a:p>
            <a:pPr marL="228600" lvl="0" indent="-228600">
              <a:lnSpc>
                <a:spcPct val="100000"/>
              </a:lnSpc>
              <a:spcBef>
                <a:spcPts val="0"/>
              </a:spcBef>
            </a:pPr>
            <a:r>
              <a:rPr lang="en-US" sz="5400" b="0" dirty="0">
                <a:solidFill>
                  <a:schemeClr val="bg2"/>
                </a:solidFill>
              </a:rPr>
              <a:t> No menses after delivery, abortion, recently taking or stopping contraception</a:t>
            </a:r>
          </a:p>
          <a:p>
            <a:pPr marL="228600" lvl="0" indent="-228600">
              <a:lnSpc>
                <a:spcPct val="100000"/>
              </a:lnSpc>
              <a:spcBef>
                <a:spcPts val="1000"/>
              </a:spcBef>
              <a:buClr>
                <a:schemeClr val="dk1"/>
              </a:buClr>
            </a:pPr>
            <a:r>
              <a:rPr lang="en-US" sz="5400" b="0" dirty="0">
                <a:solidFill>
                  <a:schemeClr val="bg2"/>
                </a:solidFill>
              </a:rPr>
              <a:t> Gestational age by LMP &gt; 77 days</a:t>
            </a:r>
          </a:p>
          <a:p>
            <a:pPr marL="228600" lvl="0" indent="-228600">
              <a:lnSpc>
                <a:spcPct val="100000"/>
              </a:lnSpc>
              <a:spcBef>
                <a:spcPts val="1000"/>
              </a:spcBef>
              <a:buClr>
                <a:schemeClr val="dk1"/>
              </a:buClr>
            </a:pPr>
            <a:r>
              <a:rPr lang="en-US" sz="5400" b="0" dirty="0">
                <a:solidFill>
                  <a:schemeClr val="bg2"/>
                </a:solidFill>
              </a:rPr>
              <a:t> Size/date discrepancy or uncertainty</a:t>
            </a:r>
          </a:p>
          <a:p>
            <a:pPr marL="228600" lvl="0" indent="-228600">
              <a:lnSpc>
                <a:spcPct val="100000"/>
              </a:lnSpc>
              <a:spcBef>
                <a:spcPts val="1000"/>
              </a:spcBef>
              <a:buClr>
                <a:schemeClr val="dk1"/>
              </a:buClr>
            </a:pPr>
            <a:r>
              <a:rPr lang="en-US" sz="5400" b="0" dirty="0">
                <a:solidFill>
                  <a:schemeClr val="bg2"/>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16667"/>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Providing the medications to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61909"/>
            <a:ext cx="10882860" cy="1895391"/>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Gestational age: 6 weeks</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latin typeface="+mn-lt"/>
              </a:rPr>
              <a:t>Image Source: </a:t>
            </a:r>
            <a:r>
              <a:rPr lang="en-US" sz="1000" dirty="0">
                <a:solidFill>
                  <a:schemeClr val="bg2"/>
                </a:solidFill>
                <a:latin typeface="+mn-lt"/>
                <a:ea typeface="Calibri"/>
                <a:cs typeface="Calibri"/>
                <a:sym typeface="Calibri"/>
              </a:rPr>
              <a:t>https://</a:t>
            </a:r>
            <a:r>
              <a:rPr lang="en-US" sz="1000" dirty="0" err="1">
                <a:solidFill>
                  <a:schemeClr val="bg2"/>
                </a:solidFill>
                <a:latin typeface="+mn-lt"/>
                <a:ea typeface="Calibri"/>
                <a:cs typeface="Calibri"/>
                <a:sym typeface="Calibri"/>
              </a:rPr>
              <a:t>unsplash.com</a:t>
            </a:r>
            <a:r>
              <a:rPr lang="en-US" sz="1000" dirty="0">
                <a:solidFill>
                  <a:schemeClr val="bg2"/>
                </a:solidFill>
                <a:latin typeface="+mn-lt"/>
                <a:ea typeface="Calibri"/>
                <a:cs typeface="Calibri"/>
                <a:sym typeface="Calibri"/>
              </a:rPr>
              <a:t>/photos/a8cWVqHa0nA by Omar Lopez on </a:t>
            </a:r>
            <a:r>
              <a:rPr lang="en-US" sz="1000" dirty="0" err="1">
                <a:solidFill>
                  <a:schemeClr val="bg2"/>
                </a:solidFill>
                <a:latin typeface="+mn-lt"/>
                <a:ea typeface="Calibri"/>
                <a:cs typeface="Calibri"/>
                <a:sym typeface="Calibri"/>
              </a:rPr>
              <a:t>Unsplash</a:t>
            </a:r>
            <a:endParaRPr lang="en-US" sz="1000" dirty="0">
              <a:solidFill>
                <a:schemeClr val="bg2"/>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a:off x="12451833" y="6830815"/>
              <a:ext cx="10058400" cy="82966"/>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a:off x="12293062" y="6672425"/>
                <a:ext cx="10375583" cy="399386"/>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153328"/>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bg2"/>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Yolanda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708443"/>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At home, Yolanda takes pain meds, then misoprostol</a:t>
            </a:r>
            <a:endParaRPr sz="6000" dirty="0">
              <a:latin typeface="+mn-lt"/>
            </a:endParaRPr>
          </a:p>
        </p:txBody>
      </p:sp>
      <p:sp>
        <p:nvSpPr>
          <p:cNvPr id="12" name="Google Shape;342;p24">
            <a:extLst>
              <a:ext uri="{FF2B5EF4-FFF2-40B4-BE49-F238E27FC236}">
                <a16:creationId xmlns:a16="http://schemas.microsoft.com/office/drawing/2014/main" id="{3911321E-1D5C-3AA7-74A8-A1030BF65B98}"/>
              </a:ext>
            </a:extLst>
          </p:cNvPr>
          <p:cNvSpPr/>
          <p:nvPr/>
        </p:nvSpPr>
        <p:spPr>
          <a:xfrm>
            <a:off x="11543916" y="0"/>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Anticipatory Guidance: within 24 hours – cramping, heavy bleeding, clots, sometimes GI side effects</a:t>
            </a:r>
            <a:endParaRPr sz="6000" dirty="0">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371273"/>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rPr>
              <a:t> Same Day: estrogen/progestin pill, patch, ring, implant, progestin-only pill, barrier methods</a:t>
            </a:r>
          </a:p>
          <a:p>
            <a:pPr marL="228600" lvl="0" indent="-228600">
              <a:lnSpc>
                <a:spcPct val="100000"/>
              </a:lnSpc>
              <a:spcBef>
                <a:spcPts val="0"/>
              </a:spcBef>
            </a:pPr>
            <a:r>
              <a:rPr lang="en-US" sz="5400" b="0" dirty="0">
                <a:solidFill>
                  <a:schemeClr val="bg2"/>
                </a:solidFill>
              </a:rPr>
              <a:t> Same Day: DMPA injection (may decrease mifepristone effectiveness)</a:t>
            </a:r>
          </a:p>
          <a:p>
            <a:pPr marL="228600" lvl="0" indent="-228600">
              <a:lnSpc>
                <a:spcPct val="100000"/>
              </a:lnSpc>
              <a:spcBef>
                <a:spcPts val="1000"/>
              </a:spcBef>
              <a:buClr>
                <a:schemeClr val="dk1"/>
              </a:buClr>
            </a:pPr>
            <a:r>
              <a:rPr lang="en-US" sz="5400" b="0" dirty="0">
                <a:solidFill>
                  <a:schemeClr val="bg2"/>
                </a:solidFill>
              </a:rPr>
              <a:t> 4 Days After Misoprostol: IUD</a:t>
            </a:r>
          </a:p>
          <a:p>
            <a:pPr marL="228600" lvl="0" indent="-228600">
              <a:lnSpc>
                <a:spcPct val="100000"/>
              </a:lnSpc>
              <a:spcBef>
                <a:spcPts val="1000"/>
              </a:spcBef>
              <a:buClr>
                <a:schemeClr val="dk1"/>
              </a:buClr>
            </a:pPr>
            <a:r>
              <a:rPr lang="en-US" sz="5400" b="0" dirty="0">
                <a:solidFill>
                  <a:schemeClr val="bg2"/>
                </a:solidFill>
              </a:rPr>
              <a:t> 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1846713"/>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3616333"/>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3457943"/>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89031" y="4332104"/>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dk1"/>
              </a:buClr>
            </a:pPr>
            <a:r>
              <a:rPr lang="en-US" sz="5400" b="0" dirty="0">
                <a:solidFill>
                  <a:schemeClr val="bg2"/>
                </a:solidFill>
                <a:latin typeface="+mn-lt"/>
              </a:rPr>
              <a:t> Follow-up is not required, but can be offered</a:t>
            </a:r>
          </a:p>
          <a:p>
            <a:pPr marL="228600" lvl="0" indent="-253303">
              <a:lnSpc>
                <a:spcPct val="100000"/>
              </a:lnSpc>
              <a:spcBef>
                <a:spcPts val="0"/>
              </a:spcBef>
            </a:pPr>
            <a:r>
              <a:rPr lang="en-US" sz="5400" b="0" dirty="0">
                <a:solidFill>
                  <a:schemeClr val="bg2"/>
                </a:solidFill>
                <a:latin typeface="+mn-lt"/>
              </a:rPr>
              <a:t> Patient-driven follow-up: repeat home pregnancy test in 4 weeks</a:t>
            </a:r>
          </a:p>
          <a:p>
            <a:pPr marL="228600" lvl="0" indent="-253303">
              <a:lnSpc>
                <a:spcPct val="100000"/>
              </a:lnSpc>
              <a:spcBef>
                <a:spcPts val="1000"/>
              </a:spcBef>
              <a:buClr>
                <a:schemeClr val="dk1"/>
              </a:buClr>
            </a:pPr>
            <a:r>
              <a:rPr lang="en-US" sz="5400" b="0" dirty="0">
                <a:solidFill>
                  <a:schemeClr val="bg2"/>
                </a:solidFill>
                <a:latin typeface="+mn-lt"/>
              </a:rPr>
              <a:t> Follow-Up Points:</a:t>
            </a:r>
          </a:p>
          <a:p>
            <a:pPr marL="685800" lvl="1" indent="-278703">
              <a:lnSpc>
                <a:spcPct val="100000"/>
              </a:lnSpc>
              <a:spcBef>
                <a:spcPts val="1000"/>
              </a:spcBef>
              <a:buClr>
                <a:schemeClr val="dk1"/>
              </a:buClr>
            </a:pPr>
            <a:r>
              <a:rPr lang="en-US" sz="5400" b="0" dirty="0">
                <a:solidFill>
                  <a:schemeClr val="bg2"/>
                </a:solidFill>
                <a:latin typeface="+mn-lt"/>
              </a:rPr>
              <a:t> Assure completion: 4 cardinal questions</a:t>
            </a:r>
          </a:p>
          <a:p>
            <a:pPr marL="685800" lvl="1" indent="-278703">
              <a:lnSpc>
                <a:spcPct val="100000"/>
              </a:lnSpc>
              <a:spcBef>
                <a:spcPts val="1000"/>
              </a:spcBef>
              <a:buClr>
                <a:schemeClr val="dk1"/>
              </a:buClr>
            </a:pPr>
            <a:r>
              <a:rPr lang="en-US" sz="5400" b="0" dirty="0">
                <a:solidFill>
                  <a:schemeClr val="bg2"/>
                </a:solidFill>
                <a:latin typeface="+mn-lt"/>
              </a:rPr>
              <a:t> Process experience</a:t>
            </a:r>
          </a:p>
          <a:p>
            <a:pPr marL="685800" lvl="1" indent="-278703">
              <a:lnSpc>
                <a:spcPct val="100000"/>
              </a:lnSpc>
              <a:spcBef>
                <a:spcPts val="1000"/>
              </a:spcBef>
              <a:buClr>
                <a:schemeClr val="dk1"/>
              </a:buClr>
            </a:pPr>
            <a:r>
              <a:rPr lang="en-US" sz="5400" b="0" dirty="0">
                <a:solidFill>
                  <a:schemeClr val="bg2"/>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39811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/r/MAB101Pre</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3139341" cy="1619736"/>
          </a:xfrm>
          <a:prstGeom prst="rect">
            <a:avLst/>
          </a:prstGeom>
        </p:spPr>
        <p:txBody>
          <a:bodyPr anchor="t">
            <a:noAutofit/>
          </a:bodyPr>
          <a:lstStyle/>
          <a:p>
            <a:pPr algn="l">
              <a:lnSpc>
                <a:spcPts val="12500"/>
              </a:lnSpc>
            </a:pPr>
            <a:r>
              <a:rPr lang="en-US" sz="8800" dirty="0"/>
              <a:t>Telehealth Medication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dk1"/>
              </a:buClr>
            </a:pPr>
            <a:r>
              <a:rPr lang="en-US" sz="5400" b="0" dirty="0">
                <a:solidFill>
                  <a:schemeClr val="bg2"/>
                </a:solidFill>
                <a:latin typeface="+mn-lt"/>
              </a:rPr>
              <a:t> Abortion options counseling</a:t>
            </a:r>
          </a:p>
          <a:p>
            <a:pPr marL="228600" lvl="0" indent="-220980">
              <a:lnSpc>
                <a:spcPct val="80000"/>
              </a:lnSpc>
              <a:spcBef>
                <a:spcPts val="1000"/>
              </a:spcBef>
              <a:buClr>
                <a:schemeClr val="dk1"/>
              </a:buClr>
            </a:pPr>
            <a:r>
              <a:rPr lang="en-US" sz="5400" b="0" dirty="0">
                <a:solidFill>
                  <a:schemeClr val="bg2"/>
                </a:solidFill>
                <a:latin typeface="+mn-lt"/>
              </a:rPr>
              <a:t> Medical history, including LMP for gestational dating</a:t>
            </a:r>
          </a:p>
          <a:p>
            <a:pPr marL="228600" lvl="0" indent="-220980">
              <a:lnSpc>
                <a:spcPct val="80000"/>
              </a:lnSpc>
              <a:spcBef>
                <a:spcPts val="1000"/>
              </a:spcBef>
              <a:buClr>
                <a:schemeClr val="dk1"/>
              </a:buClr>
            </a:pPr>
            <a:r>
              <a:rPr lang="en-US" sz="5400" b="0" dirty="0">
                <a:solidFill>
                  <a:schemeClr val="bg2"/>
                </a:solidFill>
                <a:latin typeface="+mn-lt"/>
              </a:rPr>
              <a:t> Review of expected effects &amp; signs to call clinician</a:t>
            </a:r>
          </a:p>
          <a:p>
            <a:pPr marL="228600" lvl="0" indent="-220980">
              <a:lnSpc>
                <a:spcPct val="80000"/>
              </a:lnSpc>
              <a:spcBef>
                <a:spcPts val="1000"/>
              </a:spcBef>
              <a:buClr>
                <a:schemeClr val="dk1"/>
              </a:buClr>
            </a:pPr>
            <a:r>
              <a:rPr lang="en-US" sz="5400" b="0" dirty="0">
                <a:solidFill>
                  <a:schemeClr val="bg2"/>
                </a:solidFill>
                <a:latin typeface="+mn-lt"/>
              </a:rPr>
              <a:t> Explain protocol and steps for taking mifepristone and misoprostol</a:t>
            </a:r>
          </a:p>
          <a:p>
            <a:pPr marL="228600" lvl="0" indent="-220980">
              <a:lnSpc>
                <a:spcPct val="80000"/>
              </a:lnSpc>
              <a:spcBef>
                <a:spcPts val="1000"/>
              </a:spcBef>
              <a:buClr>
                <a:schemeClr val="dk1"/>
              </a:buClr>
            </a:pPr>
            <a:r>
              <a:rPr lang="en-US" sz="5400" b="0" dirty="0">
                <a:solidFill>
                  <a:schemeClr val="bg2"/>
                </a:solidFill>
                <a:latin typeface="+mn-lt"/>
              </a:rPr>
              <a:t> E-sign patient agreement </a:t>
            </a:r>
          </a:p>
          <a:p>
            <a:pPr marL="228600" lvl="0" indent="-220980">
              <a:lnSpc>
                <a:spcPct val="80000"/>
              </a:lnSpc>
              <a:spcBef>
                <a:spcPts val="1000"/>
              </a:spcBef>
              <a:buClr>
                <a:schemeClr val="dk1"/>
              </a:buClr>
            </a:pPr>
            <a:r>
              <a:rPr lang="en-US" sz="5400" b="0" dirty="0">
                <a:solidFill>
                  <a:schemeClr val="bg2"/>
                </a:solidFill>
                <a:latin typeface="+mn-lt"/>
              </a:rPr>
              <a:t> Talk about options for getting the pills: mailing or in-office pick up</a:t>
            </a:r>
          </a:p>
          <a:p>
            <a:pPr marL="685800" lvl="1" indent="-224790">
              <a:lnSpc>
                <a:spcPct val="80000"/>
              </a:lnSpc>
              <a:spcBef>
                <a:spcPts val="500"/>
              </a:spcBef>
              <a:buClr>
                <a:schemeClr val="dk1"/>
              </a:buClr>
            </a:pPr>
            <a:r>
              <a:rPr lang="en-US" sz="5400" b="0" dirty="0">
                <a:solidFill>
                  <a:schemeClr val="bg2"/>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dk1"/>
              </a:buClr>
            </a:pPr>
            <a:r>
              <a:rPr lang="en-US" sz="5400" b="0" dirty="0">
                <a:solidFill>
                  <a:schemeClr val="bg2"/>
                </a:solidFill>
                <a:latin typeface="+mn-lt"/>
              </a:rPr>
              <a:t> Offer follow-up visit in-person, via telehealth/phone call </a:t>
            </a:r>
          </a:p>
          <a:p>
            <a:pPr marL="228600" lvl="0" indent="-50800">
              <a:lnSpc>
                <a:spcPct val="80000"/>
              </a:lnSpc>
              <a:spcBef>
                <a:spcPts val="1000"/>
              </a:spcBef>
              <a:buClr>
                <a:schemeClr val="dk1"/>
              </a:buClr>
              <a:buNone/>
            </a:pPr>
            <a:endParaRPr lang="en-US" sz="5400" b="0" dirty="0">
              <a:solidFill>
                <a:schemeClr val="bg2"/>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a:t>
            </a:r>
            <a:r>
              <a:rPr lang="en-US" sz="1000" dirty="0" err="1">
                <a:solidFill>
                  <a:schemeClr val="bg2"/>
                </a:solidFill>
              </a:rPr>
              <a:t>genderphotos.vice.com</a:t>
            </a:r>
            <a:r>
              <a:rPr lang="en-US" sz="1000" dirty="0">
                <a:solidFill>
                  <a:schemeClr val="bg2"/>
                </a:solidFill>
              </a:rPr>
              <a:t>/</a:t>
            </a:r>
          </a:p>
        </p:txBody>
      </p:sp>
    </p:spTree>
    <p:extLst>
      <p:ext uri="{BB962C8B-B14F-4D97-AF65-F5344CB8AC3E}">
        <p14:creationId xmlns:p14="http://schemas.microsoft.com/office/powerpoint/2010/main" val="20527510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4" y="40844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a:t>
            </a:r>
            <a:r>
              <a:rPr lang="en-US" sz="1000" dirty="0" err="1">
                <a:solidFill>
                  <a:schemeClr val="bg2"/>
                </a:solidFill>
              </a:rPr>
              <a:t>Unsplash</a:t>
            </a:r>
            <a:r>
              <a:rPr lang="en-US" sz="1000" dirty="0">
                <a:solidFill>
                  <a:schemeClr val="bg2"/>
                </a:solidFill>
              </a:rPr>
              <a:t>, https://</a:t>
            </a:r>
            <a:r>
              <a:rPr lang="en-US" sz="1000" dirty="0" err="1">
                <a:solidFill>
                  <a:schemeClr val="bg2"/>
                </a:solidFill>
              </a:rPr>
              <a:t>unsplash.com</a:t>
            </a:r>
            <a:r>
              <a:rPr lang="en-US" sz="1000" dirty="0">
                <a:solidFill>
                  <a:schemeClr val="bg2"/>
                </a:solidFill>
              </a:rPr>
              <a:t>/photos/YcX2e-X6aBE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Self</a:t>
            </a:r>
            <a:r>
              <a:rPr lang="en-US" sz="8800" dirty="0"/>
              <a:t>-Managed Abortion / Self-</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Sourced</a:t>
            </a:r>
            <a:r>
              <a:rPr lang="en-US" sz="8800" dirty="0"/>
              <a:t> Medication Abortion Terms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dk1"/>
              </a:buClr>
            </a:pPr>
            <a:r>
              <a:rPr lang="en-US" sz="5400" b="0" dirty="0">
                <a:solidFill>
                  <a:schemeClr val="bg2"/>
                </a:solidFill>
                <a:latin typeface="+mn-lt"/>
              </a:rPr>
              <a:t> Self-Managed/Self-Sourced Abortion: an abortion that someone does outside of the medical system, without clinician supervision</a:t>
            </a:r>
          </a:p>
          <a:p>
            <a:pPr marL="1595438" lvl="1" indent="-260350">
              <a:lnSpc>
                <a:spcPct val="100000"/>
              </a:lnSpc>
              <a:spcBef>
                <a:spcPts val="500"/>
              </a:spcBef>
              <a:buClr>
                <a:schemeClr val="dk1"/>
              </a:buClr>
            </a:pPr>
            <a:r>
              <a:rPr lang="en-US" sz="5400" b="0" dirty="0">
                <a:solidFill>
                  <a:schemeClr val="bg2"/>
                </a:solidFill>
                <a:latin typeface="+mn-lt"/>
              </a:rPr>
              <a:t> With medications, menstrual extraction, botanicals, herbs, other methods</a:t>
            </a:r>
          </a:p>
          <a:p>
            <a:pPr marL="228600" lvl="0" indent="-254000">
              <a:lnSpc>
                <a:spcPct val="100000"/>
              </a:lnSpc>
              <a:spcBef>
                <a:spcPts val="1000"/>
              </a:spcBef>
              <a:buClr>
                <a:schemeClr val="dk1"/>
              </a:buClr>
            </a:pPr>
            <a:r>
              <a:rPr lang="en-US" sz="5400" b="0" dirty="0">
                <a:solidFill>
                  <a:schemeClr val="bg2"/>
                </a:solidFill>
                <a:latin typeface="+mn-lt"/>
              </a:rPr>
              <a:t> Medication Abortion: an abortion with medicines provided by a clinician in-clinic or via telemedicine</a:t>
            </a:r>
          </a:p>
          <a:p>
            <a:pPr marL="228600" lvl="0" indent="-254000">
              <a:lnSpc>
                <a:spcPct val="100000"/>
              </a:lnSpc>
              <a:spcBef>
                <a:spcPts val="1000"/>
              </a:spcBef>
              <a:buClr>
                <a:schemeClr val="dk1"/>
              </a:buClr>
            </a:pPr>
            <a:r>
              <a:rPr lang="en-US" sz="5400" b="0" dirty="0">
                <a:solidFill>
                  <a:schemeClr val="bg2"/>
                </a:solidFill>
                <a:latin typeface="+mn-lt"/>
              </a:rPr>
              <a:t> No one should be criminalized for their abortion</a:t>
            </a:r>
          </a:p>
          <a:p>
            <a:pPr marL="228600" lvl="0" indent="-50800">
              <a:lnSpc>
                <a:spcPct val="100000"/>
              </a:lnSpc>
              <a:spcBef>
                <a:spcPts val="1000"/>
              </a:spcBef>
              <a:buClr>
                <a:schemeClr val="dk1"/>
              </a:buClr>
              <a:buSzPts val="2800"/>
              <a:buNone/>
            </a:pP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Tree>
    <p:extLst>
      <p:ext uri="{BB962C8B-B14F-4D97-AF65-F5344CB8AC3E}">
        <p14:creationId xmlns:p14="http://schemas.microsoft.com/office/powerpoint/2010/main" val="141474847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1" y="17"/>
            <a:ext cx="13425186"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Values Clarification Exercise on Self-Managed Abortion</a:t>
            </a:r>
            <a:endParaRPr lang="en-US" sz="880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dk1"/>
              </a:buClr>
            </a:pPr>
            <a:endParaRPr lang="en-US" sz="5400" b="0" dirty="0">
              <a:solidFill>
                <a:schemeClr val="bg2"/>
              </a:solidFill>
              <a:latin typeface="+mn-lt"/>
            </a:endParaRPr>
          </a:p>
          <a:p>
            <a:pPr marL="228600" lvl="0" indent="-50800">
              <a:lnSpc>
                <a:spcPct val="100000"/>
              </a:lnSpc>
              <a:spcBef>
                <a:spcPts val="1000"/>
              </a:spcBef>
              <a:buClr>
                <a:schemeClr val="dk1"/>
              </a:buClr>
              <a:buSzPts val="2800"/>
              <a:buNone/>
            </a:pPr>
            <a:endParaRPr lang="en-US" sz="5400" b="0" dirty="0">
              <a:solidFill>
                <a:schemeClr val="bg2"/>
              </a:solidFill>
              <a:latin typeface="+mn-lt"/>
            </a:endParaRPr>
          </a:p>
        </p:txBody>
      </p:sp>
    </p:spTree>
    <p:extLst>
      <p:ext uri="{BB962C8B-B14F-4D97-AF65-F5344CB8AC3E}">
        <p14:creationId xmlns:p14="http://schemas.microsoft.com/office/powerpoint/2010/main" val="98043926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9046029" y="569124"/>
            <a:ext cx="17441466" cy="1619736"/>
          </a:xfrm>
          <a:prstGeom prst="rect">
            <a:avLst/>
          </a:prstGeom>
        </p:spPr>
        <p:txBody>
          <a:bodyPr anchor="t">
            <a:noAutofit/>
          </a:bodyPr>
          <a:lstStyle/>
          <a:p>
            <a:pPr algn="l">
              <a:lnSpc>
                <a:spcPts val="12500"/>
              </a:lnSpc>
            </a:pPr>
            <a:r>
              <a:rPr lang="en-US" sz="8800" dirty="0"/>
              <a:t>US Data &amp; </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8800" dirty="0"/>
              <a:t> for Self-Managed/Self-Sourced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9046029" y="3989754"/>
              <a:ext cx="14630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8887257" y="3831364"/>
                <a:ext cx="14947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9046028" y="4418436"/>
            <a:ext cx="13977257"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b="0" dirty="0">
                <a:solidFill>
                  <a:schemeClr val="bg2"/>
                </a:solidFill>
                <a:latin typeface="+mn-lt"/>
              </a:rPr>
              <a:t> 7% of US women attempted to self-manage </a:t>
            </a:r>
          </a:p>
          <a:p>
            <a:pPr marL="228600" lvl="0" indent="-228600">
              <a:lnSpc>
                <a:spcPct val="100000"/>
              </a:lnSpc>
              <a:spcBef>
                <a:spcPts val="1000"/>
              </a:spcBef>
              <a:buClr>
                <a:schemeClr val="dk1"/>
              </a:buClr>
            </a:pPr>
            <a:r>
              <a:rPr lang="en-US" b="0" dirty="0">
                <a:solidFill>
                  <a:schemeClr val="bg2"/>
                </a:solidFill>
                <a:latin typeface="+mn-lt"/>
              </a:rPr>
              <a:t> Huge increase in demand during COVID-19 pandemic </a:t>
            </a:r>
          </a:p>
          <a:p>
            <a:pPr marL="228600" lvl="0" indent="-228600">
              <a:lnSpc>
                <a:spcPct val="100000"/>
              </a:lnSpc>
              <a:spcBef>
                <a:spcPts val="1000"/>
              </a:spcBef>
              <a:buClr>
                <a:schemeClr val="dk1"/>
              </a:buClr>
            </a:pPr>
            <a:r>
              <a:rPr lang="en-US" b="0" dirty="0">
                <a:solidFill>
                  <a:schemeClr val="bg2"/>
                </a:solidFill>
                <a:latin typeface="+mn-lt"/>
              </a:rPr>
              <a:t> Higher prevalence among black women &amp; Hispanic women compared to white women</a:t>
            </a:r>
          </a:p>
          <a:p>
            <a:pPr marL="228600" lvl="0" indent="-228600">
              <a:lnSpc>
                <a:spcPct val="100000"/>
              </a:lnSpc>
              <a:spcBef>
                <a:spcPts val="1000"/>
              </a:spcBef>
              <a:buClr>
                <a:schemeClr val="dk1"/>
              </a:buClr>
            </a:pPr>
            <a:r>
              <a:rPr lang="en-US" b="0" dirty="0">
                <a:solidFill>
                  <a:schemeClr val="bg2"/>
                </a:solidFill>
                <a:latin typeface="+mn-lt"/>
              </a:rPr>
              <a:t> Why SMA?</a:t>
            </a:r>
          </a:p>
          <a:p>
            <a:pPr marL="1887538" lvl="1" indent="-520700">
              <a:lnSpc>
                <a:spcPct val="100000"/>
              </a:lnSpc>
              <a:spcBef>
                <a:spcPts val="500"/>
              </a:spcBef>
              <a:buClr>
                <a:schemeClr val="dk1"/>
              </a:buClr>
            </a:pPr>
            <a:r>
              <a:rPr lang="en-US" b="0" dirty="0">
                <a:solidFill>
                  <a:schemeClr val="bg2"/>
                </a:solidFill>
                <a:latin typeface="+mn-lt"/>
              </a:rPr>
              <a:t> State-based abortion restrictions</a:t>
            </a:r>
          </a:p>
          <a:p>
            <a:pPr marL="1887538" lvl="1" indent="-520700">
              <a:lnSpc>
                <a:spcPct val="100000"/>
              </a:lnSpc>
              <a:spcBef>
                <a:spcPts val="500"/>
              </a:spcBef>
              <a:buClr>
                <a:schemeClr val="dk1"/>
              </a:buClr>
            </a:pPr>
            <a:r>
              <a:rPr lang="en-US" b="0" dirty="0">
                <a:solidFill>
                  <a:schemeClr val="bg2"/>
                </a:solidFill>
                <a:latin typeface="+mn-lt"/>
              </a:rPr>
              <a:t> Privacy, comfort, autonomy, convenience</a:t>
            </a:r>
          </a:p>
          <a:p>
            <a:pPr marL="1887538" lvl="1" indent="-520700">
              <a:lnSpc>
                <a:spcPct val="100000"/>
              </a:lnSpc>
              <a:spcBef>
                <a:spcPts val="500"/>
              </a:spcBef>
              <a:buClr>
                <a:schemeClr val="dk1"/>
              </a:buClr>
            </a:pPr>
            <a:r>
              <a:rPr lang="en-US" b="0" dirty="0">
                <a:solidFill>
                  <a:schemeClr val="bg2"/>
                </a:solidFill>
                <a:latin typeface="+mn-lt"/>
              </a:rPr>
              <a:t> Avoid risks &amp; harms of discrimination, etc.</a:t>
            </a:r>
          </a:p>
          <a:p>
            <a:pPr marL="228600" lvl="1" indent="0">
              <a:lnSpc>
                <a:spcPct val="100000"/>
              </a:lnSpc>
              <a:spcBef>
                <a:spcPts val="500"/>
              </a:spcBef>
              <a:buClr>
                <a:schemeClr val="dk1"/>
              </a:buClr>
              <a:buNone/>
            </a:pPr>
            <a:endParaRPr lang="en-US" b="0" dirty="0">
              <a:solidFill>
                <a:schemeClr val="bg2"/>
              </a:solidFill>
              <a:latin typeface="+mn-lt"/>
            </a:endParaRPr>
          </a:p>
        </p:txBody>
      </p:sp>
      <p:pic>
        <p:nvPicPr>
          <p:cNvPr id="3" name="Picture 2">
            <a:extLst>
              <a:ext uri="{FF2B5EF4-FFF2-40B4-BE49-F238E27FC236}">
                <a16:creationId xmlns:a16="http://schemas.microsoft.com/office/drawing/2014/main" id="{27DBD358-E358-BE08-9718-640571550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571" y="2997806"/>
            <a:ext cx="7720387" cy="7720387"/>
          </a:xfrm>
          <a:prstGeom prst="rect">
            <a:avLst/>
          </a:prstGeom>
        </p:spPr>
      </p:pic>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a:t>
            </a:r>
          </a:p>
        </p:txBody>
      </p:sp>
    </p:spTree>
    <p:extLst>
      <p:ext uri="{BB962C8B-B14F-4D97-AF65-F5344CB8AC3E}">
        <p14:creationId xmlns:p14="http://schemas.microsoft.com/office/powerpoint/2010/main" val="2145919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79676"/>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680296"/>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2" y="2521906"/>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20486" y="3209981"/>
            <a:ext cx="16295913"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dk1"/>
              </a:buClr>
            </a:pPr>
            <a:r>
              <a:rPr lang="en-US" b="0" dirty="0">
                <a:solidFill>
                  <a:schemeClr val="bg2"/>
                </a:solidFill>
              </a:rPr>
              <a:t>Self-sourcing abortion pills has made SMA much safer than ever before</a:t>
            </a:r>
          </a:p>
          <a:p>
            <a:pPr>
              <a:spcBef>
                <a:spcPts val="1000"/>
              </a:spcBef>
              <a:buClr>
                <a:schemeClr val="dk1"/>
              </a:buClr>
            </a:pPr>
            <a:r>
              <a:rPr lang="en-US" dirty="0" err="1">
                <a:solidFill>
                  <a:schemeClr val="accent1"/>
                </a:solidFill>
              </a:rPr>
              <a:t>Mife</a:t>
            </a:r>
            <a:r>
              <a:rPr lang="en-US" dirty="0">
                <a:solidFill>
                  <a:schemeClr val="accent1"/>
                </a:solidFill>
              </a:rPr>
              <a:t> &amp; Miso: </a:t>
            </a:r>
          </a:p>
          <a:p>
            <a:pPr marL="2278063" lvl="1" indent="-650875">
              <a:spcBef>
                <a:spcPts val="1000"/>
              </a:spcBef>
              <a:buClr>
                <a:schemeClr val="dk1"/>
              </a:buClr>
            </a:pPr>
            <a:r>
              <a:rPr lang="en-US" b="0" dirty="0">
                <a:solidFill>
                  <a:schemeClr val="bg2"/>
                </a:solidFill>
              </a:rPr>
              <a:t>Patients take the pills at home, manage their abortion, get follow-up if/when they need it</a:t>
            </a:r>
          </a:p>
          <a:p>
            <a:pPr marL="2278063" lvl="1" indent="-650875">
              <a:spcBef>
                <a:spcPts val="1000"/>
              </a:spcBef>
              <a:buClr>
                <a:schemeClr val="dk1"/>
              </a:buClr>
            </a:pPr>
            <a:r>
              <a:rPr lang="en-US" b="0" dirty="0">
                <a:solidFill>
                  <a:schemeClr val="bg2"/>
                </a:solidFill>
              </a:rPr>
              <a:t>Telemedicine is no less safe than in-clinic </a:t>
            </a:r>
          </a:p>
          <a:p>
            <a:pPr>
              <a:spcBef>
                <a:spcPts val="1000"/>
              </a:spcBef>
              <a:buClr>
                <a:schemeClr val="dk1"/>
              </a:buClr>
            </a:pPr>
            <a:r>
              <a:rPr lang="en-US" dirty="0">
                <a:solidFill>
                  <a:schemeClr val="accent1"/>
                </a:solidFill>
              </a:rPr>
              <a:t>Miso-only: </a:t>
            </a:r>
          </a:p>
          <a:p>
            <a:pPr marL="2082800" lvl="1" indent="-520700">
              <a:spcBef>
                <a:spcPts val="500"/>
              </a:spcBef>
              <a:buClr>
                <a:schemeClr val="dk1"/>
              </a:buClr>
            </a:pPr>
            <a:r>
              <a:rPr lang="en-US" b="0" dirty="0">
                <a:solidFill>
                  <a:schemeClr val="bg2"/>
                </a:solidFill>
              </a:rPr>
              <a:t>With accurate information, miso is a safe &amp; effective alternative to </a:t>
            </a:r>
            <a:r>
              <a:rPr lang="en-US" b="0" dirty="0" err="1">
                <a:solidFill>
                  <a:schemeClr val="bg2"/>
                </a:solidFill>
              </a:rPr>
              <a:t>mife</a:t>
            </a:r>
            <a:r>
              <a:rPr lang="en-US" b="0" dirty="0">
                <a:solidFill>
                  <a:schemeClr val="bg2"/>
                </a:solidFill>
              </a:rPr>
              <a:t> + miso</a:t>
            </a:r>
          </a:p>
          <a:p>
            <a:pPr marL="2082800" lvl="1" indent="-520700">
              <a:spcBef>
                <a:spcPts val="500"/>
              </a:spcBef>
              <a:buClr>
                <a:schemeClr val="dk1"/>
              </a:buClr>
            </a:pPr>
            <a:r>
              <a:rPr lang="en-US" b="0" dirty="0">
                <a:solidFill>
                  <a:schemeClr val="bg2"/>
                </a:solidFill>
              </a:rPr>
              <a:t>Repeat doses may be necessary</a:t>
            </a:r>
          </a:p>
          <a:p>
            <a:pPr marL="2082800" lvl="1" indent="-520700">
              <a:spcBef>
                <a:spcPts val="500"/>
              </a:spcBef>
              <a:buClr>
                <a:schemeClr val="dk1"/>
              </a:buClr>
            </a:pPr>
            <a:r>
              <a:rPr lang="en-US" b="0" dirty="0">
                <a:solidFill>
                  <a:schemeClr val="bg2"/>
                </a:solidFill>
              </a:rPr>
              <a:t>Accompaniment models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2" name="Picture 1">
            <a:extLst>
              <a:ext uri="{FF2B5EF4-FFF2-40B4-BE49-F238E27FC236}">
                <a16:creationId xmlns:a16="http://schemas.microsoft.com/office/drawing/2014/main" id="{A7B986D8-6BF7-D46B-E339-8643FC482067}"/>
              </a:ext>
            </a:extLst>
          </p:cNvPr>
          <p:cNvPicPr>
            <a:picLocks noChangeAspect="1"/>
          </p:cNvPicPr>
          <p:nvPr/>
        </p:nvPicPr>
        <p:blipFill>
          <a:blip r:embed="rId5">
            <a:extLst>
              <a:ext uri="{28A0092B-C50C-407E-A947-70E740481C1C}">
                <a14:useLocalDpi xmlns:a14="http://schemas.microsoft.com/office/drawing/2010/main" val="0"/>
              </a:ext>
            </a:extLst>
          </a:blip>
          <a:srcRect l="771" r="771"/>
          <a:stretch/>
        </p:blipFill>
        <p:spPr>
          <a:xfrm>
            <a:off x="17542496" y="817358"/>
            <a:ext cx="5172898" cy="6704973"/>
          </a:xfrm>
          <a:prstGeom prst="rect">
            <a:avLst/>
          </a:prstGeom>
        </p:spPr>
      </p:pic>
      <p:pic>
        <p:nvPicPr>
          <p:cNvPr id="11" name="Picture 10">
            <a:extLst>
              <a:ext uri="{FF2B5EF4-FFF2-40B4-BE49-F238E27FC236}">
                <a16:creationId xmlns:a16="http://schemas.microsoft.com/office/drawing/2014/main" id="{6E7466FF-BF05-56BA-D9D4-BBA3410B323E}"/>
              </a:ext>
            </a:extLst>
          </p:cNvPr>
          <p:cNvPicPr>
            <a:picLocks noChangeAspect="1"/>
          </p:cNvPicPr>
          <p:nvPr/>
        </p:nvPicPr>
        <p:blipFill>
          <a:blip r:embed="rId6">
            <a:extLst>
              <a:ext uri="{28A0092B-C50C-407E-A947-70E740481C1C}">
                <a14:useLocalDpi xmlns:a14="http://schemas.microsoft.com/office/drawing/2010/main" val="0"/>
              </a:ext>
            </a:extLst>
          </a:blip>
          <a:srcRect t="3856" b="3856"/>
          <a:stretch/>
        </p:blipFill>
        <p:spPr>
          <a:xfrm>
            <a:off x="17542496" y="7340216"/>
            <a:ext cx="4474031" cy="5799119"/>
          </a:xfrm>
          <a:prstGeom prst="rect">
            <a:avLst/>
          </a:prstGeom>
        </p:spPr>
      </p:pic>
      <p:sp>
        <p:nvSpPr>
          <p:cNvPr id="3" name="TextBox 2">
            <a:extLst>
              <a:ext uri="{FF2B5EF4-FFF2-40B4-BE49-F238E27FC236}">
                <a16:creationId xmlns:a16="http://schemas.microsoft.com/office/drawing/2014/main" id="{1072D65C-F43A-B403-694B-99D93F6E8A71}"/>
              </a:ext>
            </a:extLst>
          </p:cNvPr>
          <p:cNvSpPr txBox="1"/>
          <p:nvPr/>
        </p:nvSpPr>
        <p:spPr>
          <a:xfrm>
            <a:off x="21137880" y="13377448"/>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4295089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b="0" dirty="0">
                <a:solidFill>
                  <a:schemeClr val="bg2"/>
                </a:solidFill>
                <a:latin typeface="+mn-lt"/>
              </a:rPr>
              <a:t> Have 12 pills, 200 mcg each</a:t>
            </a:r>
          </a:p>
          <a:p>
            <a:pPr marL="228600" lvl="0" indent="-228600">
              <a:lnSpc>
                <a:spcPct val="100000"/>
              </a:lnSpc>
              <a:spcBef>
                <a:spcPts val="0"/>
              </a:spcBef>
              <a:buClr>
                <a:schemeClr val="dk1"/>
              </a:buClr>
            </a:pPr>
            <a:r>
              <a:rPr lang="en-US" b="0" dirty="0">
                <a:solidFill>
                  <a:schemeClr val="bg2"/>
                </a:solidFill>
                <a:latin typeface="+mn-lt"/>
              </a:rPr>
              <a:t> Pain medicine before misoprostol</a:t>
            </a:r>
          </a:p>
          <a:p>
            <a:pPr marL="228600" lvl="0" indent="-228600">
              <a:lnSpc>
                <a:spcPct val="100000"/>
              </a:lnSpc>
              <a:spcBef>
                <a:spcPts val="0"/>
              </a:spcBef>
              <a:buClr>
                <a:schemeClr val="dk1"/>
              </a:buClr>
            </a:pPr>
            <a:r>
              <a:rPr lang="en-US" b="0" dirty="0">
                <a:solidFill>
                  <a:schemeClr val="bg2"/>
                </a:solidFill>
                <a:latin typeface="+mn-lt"/>
              </a:rPr>
              <a:t> More than one dose might be needed: 3 doses, 3 hours apart</a:t>
            </a: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458" y="438326"/>
            <a:ext cx="9816500" cy="12703706"/>
          </a:xfrm>
          <a:prstGeom prst="rect">
            <a:avLst/>
          </a:prstGeom>
          <a:effectLst>
            <a:outerShdw blurRad="389251" sx="102000" sy="102000" algn="ctr" rotWithShape="0">
              <a:prstClr val="black">
                <a:alpha val="40000"/>
              </a:prstClr>
            </a:outerShdw>
          </a:effectLst>
        </p:spPr>
      </p:pic>
      <p:sp>
        <p:nvSpPr>
          <p:cNvPr id="8" name="TextBox 7">
            <a:extLst>
              <a:ext uri="{FF2B5EF4-FFF2-40B4-BE49-F238E27FC236}">
                <a16:creationId xmlns:a16="http://schemas.microsoft.com/office/drawing/2014/main" id="{CCB69CCD-7577-0B3C-F3EF-9DB74ACC2278}"/>
              </a:ext>
            </a:extLst>
          </p:cNvPr>
          <p:cNvSpPr txBox="1"/>
          <p:nvPr/>
        </p:nvSpPr>
        <p:spPr>
          <a:xfrm>
            <a:off x="19545300" y="13388252"/>
            <a:ext cx="12725400" cy="2462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SMA and Criminalization</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dk1"/>
              </a:buClr>
            </a:pPr>
            <a:r>
              <a:rPr lang="en-US" sz="5400" b="0" dirty="0">
                <a:solidFill>
                  <a:schemeClr val="bg2"/>
                </a:solidFill>
                <a:latin typeface="+mn-lt"/>
                <a:ea typeface="Calibri"/>
                <a:cs typeface="Calibri"/>
                <a:sym typeface="Calibri"/>
              </a:rPr>
              <a:t> Part of a larger web of criminalization</a:t>
            </a:r>
          </a:p>
          <a:p>
            <a:pPr marL="142875" lvl="0" indent="-171450">
              <a:spcBef>
                <a:spcPts val="0"/>
              </a:spcBef>
              <a:buClr>
                <a:schemeClr val="dk1"/>
              </a:buClr>
            </a:pPr>
            <a:r>
              <a:rPr lang="en-US" sz="5400" b="0" dirty="0">
                <a:solidFill>
                  <a:schemeClr val="bg2"/>
                </a:solidFill>
                <a:latin typeface="+mn-lt"/>
                <a:ea typeface="Calibri"/>
                <a:cs typeface="Calibri"/>
                <a:sym typeface="Calibri"/>
              </a:rPr>
              <a:t> Cases of criminalization always on patients, reported by health care workers</a:t>
            </a:r>
          </a:p>
          <a:p>
            <a:pPr marL="1692275" lvl="1" indent="-488950">
              <a:spcBef>
                <a:spcPts val="0"/>
              </a:spcBef>
              <a:buClr>
                <a:schemeClr val="dk1"/>
              </a:buClr>
            </a:pPr>
            <a:r>
              <a:rPr lang="en-US" sz="5400" b="0" dirty="0">
                <a:solidFill>
                  <a:schemeClr val="bg2"/>
                </a:solidFill>
                <a:latin typeface="+mn-lt"/>
                <a:ea typeface="Calibri"/>
                <a:cs typeface="Calibri"/>
                <a:sym typeface="Calibri"/>
              </a:rPr>
              <a:t>Health care workers not criminalized despite clear HIPAA violations</a:t>
            </a:r>
          </a:p>
          <a:p>
            <a:pPr marL="142875" lvl="0" indent="-171450">
              <a:spcBef>
                <a:spcPts val="0"/>
              </a:spcBef>
              <a:buClr>
                <a:schemeClr val="dk1"/>
              </a:buClr>
            </a:pPr>
            <a:r>
              <a:rPr lang="en-US" sz="5400" b="0" dirty="0">
                <a:solidFill>
                  <a:schemeClr val="bg2"/>
                </a:solidFill>
                <a:latin typeface="+mn-lt"/>
                <a:ea typeface="Calibri"/>
                <a:cs typeface="Calibri"/>
                <a:sym typeface="Calibri"/>
              </a:rPr>
              <a:t> Laws often misapplied by police and prosecutors</a:t>
            </a:r>
          </a:p>
          <a:p>
            <a:pPr marL="142875" lvl="0" indent="-171450">
              <a:spcBef>
                <a:spcPts val="0"/>
              </a:spcBef>
              <a:buClr>
                <a:schemeClr val="dk1"/>
              </a:buClr>
            </a:pPr>
            <a:r>
              <a:rPr lang="en-US" sz="5400" b="0" dirty="0">
                <a:solidFill>
                  <a:schemeClr val="bg2"/>
                </a:solidFill>
                <a:latin typeface="+mn-lt"/>
                <a:ea typeface="Calibri"/>
                <a:cs typeface="Calibri"/>
                <a:sym typeface="Calibri"/>
              </a:rPr>
              <a:t> Criminalization (or fear of) is the main barrier that prevents people from safely managing their abortion</a:t>
            </a: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a:t>
            </a:r>
            <a:r>
              <a:rPr lang="en-US" sz="1000" dirty="0">
                <a:solidFill>
                  <a:schemeClr val="dk1"/>
                </a:solidFill>
                <a:latin typeface="Calibri"/>
                <a:ea typeface="Calibri"/>
                <a:cs typeface="Calibri"/>
                <a:sym typeface="Calibri"/>
              </a:rPr>
              <a:t>https://</a:t>
            </a:r>
            <a:r>
              <a:rPr lang="en-US" sz="1000" dirty="0" err="1">
                <a:solidFill>
                  <a:schemeClr val="dk1"/>
                </a:solidFill>
                <a:latin typeface="Calibri"/>
                <a:ea typeface="Calibri"/>
                <a:cs typeface="Calibri"/>
                <a:sym typeface="Calibri"/>
              </a:rPr>
              <a:t>www.interruptingcriminalization.com</a:t>
            </a:r>
            <a:r>
              <a:rPr lang="en-US" sz="1000" dirty="0">
                <a:solidFill>
                  <a:schemeClr val="dk1"/>
                </a:solidFill>
                <a:latin typeface="Calibri"/>
                <a:ea typeface="Calibri"/>
                <a:cs typeface="Calibri"/>
                <a:sym typeface="Calibri"/>
              </a:rPr>
              <a:t>/decriminalize-abortion </a:t>
            </a:r>
            <a:endParaRPr lang="en-US" sz="1000" dirty="0"/>
          </a:p>
          <a:p>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7" y="1612293"/>
            <a:ext cx="10024143" cy="1049141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30200" y="533192"/>
            <a:ext cx="10976916" cy="126496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1) mifepristone and misoprostol, and 2) misoprostol alone</a:t>
            </a:r>
          </a:p>
          <a:p>
            <a:pPr fontAlgn="base">
              <a:lnSpc>
                <a:spcPct val="100000"/>
              </a:lnSpc>
            </a:pPr>
            <a:endParaRPr lang="en-US" sz="5400"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fontAlgn="base">
              <a:lnSpc>
                <a:spcPct val="100000"/>
              </a:lnSpc>
            </a:pPr>
            <a:r>
              <a:rPr lang="en-US" sz="5400" dirty="0">
                <a:solidFill>
                  <a:schemeClr val="bg2"/>
                </a:solidFill>
                <a:latin typeface="+mn-lt"/>
              </a:rPr>
              <a:t> </a:t>
            </a: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728704"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the full range of safe abortion options, including SMA?</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bg2"/>
                </a:solidFill>
                <a:latin typeface="+mn-lt"/>
              </a:rPr>
              <a:t>Image Source: </a:t>
            </a:r>
            <a:r>
              <a:rPr lang="en-US" sz="1000" b="1" dirty="0" err="1">
                <a:solidFill>
                  <a:schemeClr val="bg2"/>
                </a:solidFill>
                <a:latin typeface="+mn-lt"/>
              </a:rPr>
              <a:t>Abortiononourownterms.org</a:t>
            </a:r>
            <a:endParaRPr lang="en-US" sz="1000" b="1" dirty="0">
              <a:solidFill>
                <a:schemeClr val="bg2"/>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Supporting SMA as clinicians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bg2"/>
                </a:solidFill>
                <a:latin typeface="+mn-lt"/>
              </a:rPr>
              <a:t>No mandatory reporting – use your discretion</a:t>
            </a:r>
          </a:p>
          <a:p>
            <a:pPr>
              <a:lnSpc>
                <a:spcPct val="100000"/>
              </a:lnSpc>
              <a:spcBef>
                <a:spcPts val="1000"/>
              </a:spcBef>
              <a:buClr>
                <a:schemeClr val="tx2"/>
              </a:buClr>
            </a:pPr>
            <a:r>
              <a:rPr lang="en-US" sz="5400" b="0" dirty="0">
                <a:solidFill>
                  <a:schemeClr val="bg2"/>
                </a:solidFill>
                <a:latin typeface="+mn-lt"/>
              </a:rPr>
              <a:t>Provide </a:t>
            </a:r>
            <a:r>
              <a:rPr lang="en-US" sz="5400" b="0" dirty="0">
                <a:solidFill>
                  <a:schemeClr val="accent4"/>
                </a:solidFill>
                <a:latin typeface="+mn-lt"/>
              </a:rPr>
              <a:t>INFORMATION</a:t>
            </a:r>
            <a:r>
              <a:rPr lang="en-US" sz="5400" b="0" dirty="0">
                <a:solidFill>
                  <a:schemeClr val="bg2"/>
                </a:solidFill>
                <a:latin typeface="+mn-lt"/>
              </a:rPr>
              <a:t> and </a:t>
            </a:r>
            <a:r>
              <a:rPr lang="en-US" sz="5400" b="0" dirty="0">
                <a:solidFill>
                  <a:schemeClr val="accent4"/>
                </a:solidFill>
                <a:latin typeface="+mn-lt"/>
              </a:rPr>
              <a:t>COUNSELING</a:t>
            </a:r>
            <a:r>
              <a:rPr lang="en-US" sz="5400" b="0" dirty="0">
                <a:solidFill>
                  <a:schemeClr val="bg2"/>
                </a:solidFill>
                <a:latin typeface="+mn-lt"/>
              </a:rPr>
              <a:t> about abortion options, including SMA if they prefer</a:t>
            </a:r>
          </a:p>
          <a:p>
            <a:pPr>
              <a:lnSpc>
                <a:spcPct val="100000"/>
              </a:lnSpc>
              <a:spcBef>
                <a:spcPts val="1000"/>
              </a:spcBef>
              <a:buClr>
                <a:schemeClr val="tx2"/>
              </a:buClr>
            </a:pPr>
            <a:r>
              <a:rPr lang="en-US" sz="5400" b="0" dirty="0">
                <a:solidFill>
                  <a:schemeClr val="bg2"/>
                </a:solidFill>
                <a:latin typeface="+mn-lt"/>
              </a:rPr>
              <a:t>Post abortion care mimics clinical presentation of EPL</a:t>
            </a:r>
          </a:p>
          <a:p>
            <a:pPr>
              <a:lnSpc>
                <a:spcPct val="100000"/>
              </a:lnSpc>
              <a:spcBef>
                <a:spcPts val="1000"/>
              </a:spcBef>
              <a:buClr>
                <a:schemeClr val="tx2"/>
              </a:buClr>
            </a:pPr>
            <a:r>
              <a:rPr lang="en-US" sz="5400" b="0" dirty="0">
                <a:solidFill>
                  <a:schemeClr val="bg2"/>
                </a:solidFill>
                <a:latin typeface="+mn-lt"/>
              </a:rPr>
              <a:t>Educate colleagues using values clarification</a:t>
            </a:r>
          </a:p>
          <a:p>
            <a:pPr>
              <a:lnSpc>
                <a:spcPct val="100000"/>
              </a:lnSpc>
              <a:spcBef>
                <a:spcPts val="1000"/>
              </a:spcBef>
              <a:buClr>
                <a:schemeClr val="tx2"/>
              </a:buClr>
            </a:pPr>
            <a:r>
              <a:rPr lang="en-US" sz="5400" b="0" dirty="0">
                <a:solidFill>
                  <a:schemeClr val="bg2"/>
                </a:solidFill>
                <a:latin typeface="+mn-lt"/>
              </a:rPr>
              <a:t>Review written policies and create policies</a:t>
            </a:r>
          </a:p>
          <a:p>
            <a:pPr>
              <a:lnSpc>
                <a:spcPct val="100000"/>
              </a:lnSpc>
              <a:spcBef>
                <a:spcPts val="1000"/>
              </a:spcBef>
              <a:buClr>
                <a:schemeClr val="tx2"/>
              </a:buClr>
            </a:pPr>
            <a:r>
              <a:rPr lang="en-US" sz="5400" b="0" dirty="0">
                <a:solidFill>
                  <a:schemeClr val="bg2"/>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bg2"/>
                </a:solidFill>
                <a:latin typeface="+mn-lt"/>
              </a:rPr>
              <a:t>Speak about SMA with compassion, respect</a:t>
            </a:r>
          </a:p>
          <a:p>
            <a:pPr>
              <a:lnSpc>
                <a:spcPct val="100000"/>
              </a:lnSpc>
              <a:spcBef>
                <a:spcPts val="1000"/>
              </a:spcBef>
              <a:buClr>
                <a:schemeClr val="tx2"/>
              </a:buClr>
            </a:pPr>
            <a:r>
              <a:rPr lang="en-US" sz="5400" b="0" u="sng" dirty="0">
                <a:solidFill>
                  <a:schemeClr val="bg2"/>
                </a:solidFill>
                <a:latin typeface="+mn-lt"/>
                <a:hlinkClick r:id="rId5">
                  <a:extLst>
                    <a:ext uri="{A12FA001-AC4F-418D-AE19-62706E023703}">
                      <ahyp:hlinkClr xmlns:ahyp="http://schemas.microsoft.com/office/drawing/2018/hyperlinkcolor" val="tx"/>
                    </a:ext>
                  </a:extLst>
                </a:hlinkClick>
              </a:rPr>
              <a:t>https://www.reprolegalhelpline.org/sma-contact-the-helpline/</a:t>
            </a:r>
            <a:r>
              <a:rPr lang="en-US" sz="5400" b="0" dirty="0">
                <a:solidFill>
                  <a:schemeClr val="bg2"/>
                </a:solidFill>
                <a:latin typeface="+mn-lt"/>
              </a:rPr>
              <a:t> </a:t>
            </a:r>
          </a:p>
          <a:p>
            <a:pPr marL="2020887" lvl="1" indent="-685800">
              <a:lnSpc>
                <a:spcPct val="100000"/>
              </a:lnSpc>
              <a:spcBef>
                <a:spcPts val="500"/>
              </a:spcBef>
              <a:buClr>
                <a:schemeClr val="tx2"/>
              </a:buClr>
            </a:pPr>
            <a:r>
              <a:rPr lang="en-US" sz="5400" b="0" dirty="0">
                <a:solidFill>
                  <a:schemeClr val="bg2"/>
                </a:solidFill>
                <a:latin typeface="+mn-lt"/>
              </a:rPr>
              <a:t>(844-868-2812)</a:t>
            </a:r>
          </a:p>
          <a:p>
            <a:pPr marL="854075" indent="-685800">
              <a:lnSpc>
                <a:spcPct val="70000"/>
              </a:lnSpc>
              <a:spcBef>
                <a:spcPts val="1000"/>
              </a:spcBef>
              <a:buClr>
                <a:schemeClr val="tx2"/>
              </a:buClr>
            </a:pPr>
            <a:endParaRPr lang="en-US" sz="5400" b="0" dirty="0">
              <a:solidFill>
                <a:schemeClr val="bg2"/>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6">
            <a:alphaModFix amt="20000"/>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7128858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0D7C34-304A-573F-22DF-8A91F5F01AE6}"/>
              </a:ext>
            </a:extLst>
          </p:cNvPr>
          <p:cNvSpPr/>
          <p:nvPr/>
        </p:nvSpPr>
        <p:spPr>
          <a:xfrm>
            <a:off x="-33474" y="9154"/>
            <a:ext cx="12140752" cy="13716000"/>
          </a:xfrm>
          <a:prstGeom prst="rect">
            <a:avLst/>
          </a:prstGeom>
          <a:solidFill>
            <a:schemeClr val="accent4">
              <a:lumMod val="40000"/>
              <a:lumOff val="6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51" name="Title 4"/>
          <p:cNvSpPr txBox="1">
            <a:spLocks noGrp="1"/>
          </p:cNvSpPr>
          <p:nvPr>
            <p:ph type="title"/>
          </p:nvPr>
        </p:nvSpPr>
        <p:spPr>
          <a:xfrm>
            <a:off x="2526258" y="5316564"/>
            <a:ext cx="7021288" cy="3741662"/>
          </a:xfrm>
          <a:prstGeom prst="rect">
            <a:avLst/>
          </a:prstGeom>
        </p:spPr>
        <p:txBody>
          <a:bodyPr>
            <a:normAutofit fontScale="90000"/>
          </a:bodyPr>
          <a:lstStyle/>
          <a:p>
            <a:r>
              <a:rPr lang="en-US" b="0" dirty="0"/>
              <a:t>Methotrexate and misoprostol medication abortion</a:t>
            </a:r>
          </a:p>
        </p:txBody>
      </p:sp>
      <p:pic>
        <p:nvPicPr>
          <p:cNvPr id="23" name="Google Shape;465;p41">
            <a:extLst>
              <a:ext uri="{FF2B5EF4-FFF2-40B4-BE49-F238E27FC236}">
                <a16:creationId xmlns:a16="http://schemas.microsoft.com/office/drawing/2014/main" id="{5677055C-3BEB-FA08-CE41-A64866C5BADC}"/>
              </a:ext>
            </a:extLst>
          </p:cNvPr>
          <p:cNvPicPr preferRelativeResize="0"/>
          <p:nvPr/>
        </p:nvPicPr>
        <p:blipFill rotWithShape="1">
          <a:blip r:embed="rId3">
            <a:alphaModFix/>
            <a:biLevel thresh="75000"/>
          </a:blip>
          <a:srcRect b="14654"/>
          <a:stretch/>
        </p:blipFill>
        <p:spPr>
          <a:xfrm>
            <a:off x="13471977" y="2952426"/>
            <a:ext cx="5648919" cy="4706257"/>
          </a:xfrm>
          <a:prstGeom prst="rect">
            <a:avLst/>
          </a:prstGeom>
          <a:noFill/>
          <a:ln>
            <a:noFill/>
          </a:ln>
        </p:spPr>
      </p:pic>
      <p:grpSp>
        <p:nvGrpSpPr>
          <p:cNvPr id="24" name="Google Shape;466;p41">
            <a:extLst>
              <a:ext uri="{FF2B5EF4-FFF2-40B4-BE49-F238E27FC236}">
                <a16:creationId xmlns:a16="http://schemas.microsoft.com/office/drawing/2014/main" id="{DB197547-A88E-D203-723E-6FA30A54BC5B}"/>
              </a:ext>
            </a:extLst>
          </p:cNvPr>
          <p:cNvGrpSpPr/>
          <p:nvPr/>
        </p:nvGrpSpPr>
        <p:grpSpPr>
          <a:xfrm>
            <a:off x="16081212" y="5263652"/>
            <a:ext cx="6494987" cy="5375543"/>
            <a:chOff x="9758624" y="2472542"/>
            <a:chExt cx="1744468" cy="1532479"/>
          </a:xfrm>
          <a:solidFill>
            <a:schemeClr val="tx1"/>
          </a:solidFill>
        </p:grpSpPr>
        <p:grpSp>
          <p:nvGrpSpPr>
            <p:cNvPr id="25" name="Google Shape;467;p41">
              <a:extLst>
                <a:ext uri="{FF2B5EF4-FFF2-40B4-BE49-F238E27FC236}">
                  <a16:creationId xmlns:a16="http://schemas.microsoft.com/office/drawing/2014/main" id="{7E8101BD-79AC-5134-1B35-8EBC431151A6}"/>
                </a:ext>
              </a:extLst>
            </p:cNvPr>
            <p:cNvGrpSpPr/>
            <p:nvPr/>
          </p:nvGrpSpPr>
          <p:grpSpPr>
            <a:xfrm>
              <a:off x="10402583" y="2853002"/>
              <a:ext cx="1100510" cy="1152019"/>
              <a:chOff x="9853427" y="2251819"/>
              <a:chExt cx="1712516" cy="1792671"/>
            </a:xfrm>
            <a:grpFill/>
          </p:grpSpPr>
          <p:sp>
            <p:nvSpPr>
              <p:cNvPr id="33" name="Google Shape;468;p41">
                <a:extLst>
                  <a:ext uri="{FF2B5EF4-FFF2-40B4-BE49-F238E27FC236}">
                    <a16:creationId xmlns:a16="http://schemas.microsoft.com/office/drawing/2014/main" id="{8E6514CF-0B95-CEBE-51EC-4820CF5C9F43}"/>
                  </a:ext>
                </a:extLst>
              </p:cNvPr>
              <p:cNvSpPr/>
              <p:nvPr/>
            </p:nvSpPr>
            <p:spPr>
              <a:xfrm rot="-1509177">
                <a:off x="10094976" y="2705726"/>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469;p41">
                <a:extLst>
                  <a:ext uri="{FF2B5EF4-FFF2-40B4-BE49-F238E27FC236}">
                    <a16:creationId xmlns:a16="http://schemas.microsoft.com/office/drawing/2014/main" id="{5DADE8B8-CF15-34F3-E27D-73F537AE1578}"/>
                  </a:ext>
                </a:extLst>
              </p:cNvPr>
              <p:cNvSpPr/>
              <p:nvPr/>
            </p:nvSpPr>
            <p:spPr>
              <a:xfrm rot="-1509177">
                <a:off x="10029293" y="2474118"/>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470;p41">
                <a:extLst>
                  <a:ext uri="{FF2B5EF4-FFF2-40B4-BE49-F238E27FC236}">
                    <a16:creationId xmlns:a16="http://schemas.microsoft.com/office/drawing/2014/main" id="{A41571A0-D35F-016B-A9A8-4C7E3922A39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471;p41">
                <a:extLst>
                  <a:ext uri="{FF2B5EF4-FFF2-40B4-BE49-F238E27FC236}">
                    <a16:creationId xmlns:a16="http://schemas.microsoft.com/office/drawing/2014/main" id="{10A51E91-597C-C1EF-10EB-7DF7FA10A367}"/>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 name="Google Shape;472;p41">
              <a:extLst>
                <a:ext uri="{FF2B5EF4-FFF2-40B4-BE49-F238E27FC236}">
                  <a16:creationId xmlns:a16="http://schemas.microsoft.com/office/drawing/2014/main" id="{07652AC2-AB01-DDF3-5031-C95CA102DB78}"/>
                </a:ext>
              </a:extLst>
            </p:cNvPr>
            <p:cNvGrpSpPr/>
            <p:nvPr/>
          </p:nvGrpSpPr>
          <p:grpSpPr>
            <a:xfrm>
              <a:off x="9758624" y="2472542"/>
              <a:ext cx="1489941" cy="1514175"/>
              <a:chOff x="8939972" y="2565084"/>
              <a:chExt cx="1489941" cy="1514175"/>
            </a:xfrm>
            <a:grpFill/>
          </p:grpSpPr>
          <p:grpSp>
            <p:nvGrpSpPr>
              <p:cNvPr id="27" name="Google Shape;473;p41">
                <a:extLst>
                  <a:ext uri="{FF2B5EF4-FFF2-40B4-BE49-F238E27FC236}">
                    <a16:creationId xmlns:a16="http://schemas.microsoft.com/office/drawing/2014/main" id="{CE1C7A62-CF19-7177-C4D2-F317B499010B}"/>
                  </a:ext>
                </a:extLst>
              </p:cNvPr>
              <p:cNvGrpSpPr/>
              <p:nvPr/>
            </p:nvGrpSpPr>
            <p:grpSpPr>
              <a:xfrm rot="-1534139">
                <a:off x="9134688" y="2746162"/>
                <a:ext cx="1100510" cy="1152019"/>
                <a:chOff x="9853427" y="2251819"/>
                <a:chExt cx="1712516" cy="1792671"/>
              </a:xfrm>
              <a:grpFill/>
            </p:grpSpPr>
            <p:sp>
              <p:nvSpPr>
                <p:cNvPr id="29" name="Google Shape;474;p41">
                  <a:extLst>
                    <a:ext uri="{FF2B5EF4-FFF2-40B4-BE49-F238E27FC236}">
                      <a16:creationId xmlns:a16="http://schemas.microsoft.com/office/drawing/2014/main" id="{311354C5-EA9E-4D40-F462-524853C6A601}"/>
                    </a:ext>
                  </a:extLst>
                </p:cNvPr>
                <p:cNvSpPr/>
                <p:nvPr/>
              </p:nvSpPr>
              <p:spPr>
                <a:xfrm rot="-1509177">
                  <a:off x="10094976" y="2705726"/>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475;p41">
                  <a:extLst>
                    <a:ext uri="{FF2B5EF4-FFF2-40B4-BE49-F238E27FC236}">
                      <a16:creationId xmlns:a16="http://schemas.microsoft.com/office/drawing/2014/main" id="{A3D18B51-4505-3D0A-FB81-096700692831}"/>
                    </a:ext>
                  </a:extLst>
                </p:cNvPr>
                <p:cNvSpPr/>
                <p:nvPr/>
              </p:nvSpPr>
              <p:spPr>
                <a:xfrm rot="-1509177">
                  <a:off x="10029293" y="2474118"/>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476;p41">
                  <a:extLst>
                    <a:ext uri="{FF2B5EF4-FFF2-40B4-BE49-F238E27FC236}">
                      <a16:creationId xmlns:a16="http://schemas.microsoft.com/office/drawing/2014/main" id="{54829A4C-FD08-491E-E870-04CFB362260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477;p41">
                  <a:extLst>
                    <a:ext uri="{FF2B5EF4-FFF2-40B4-BE49-F238E27FC236}">
                      <a16:creationId xmlns:a16="http://schemas.microsoft.com/office/drawing/2014/main" id="{6C2B5B00-EAB0-DE60-550E-B18ACD73FABB}"/>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8" name="Google Shape;478;p41">
                <a:extLst>
                  <a:ext uri="{FF2B5EF4-FFF2-40B4-BE49-F238E27FC236}">
                    <a16:creationId xmlns:a16="http://schemas.microsoft.com/office/drawing/2014/main" id="{A0BB8487-0398-47E7-6C3D-8F33F81302F1}"/>
                  </a:ext>
                </a:extLst>
              </p:cNvPr>
              <p:cNvSpPr/>
              <p:nvPr/>
            </p:nvSpPr>
            <p:spPr>
              <a:xfrm rot="166320">
                <a:off x="9767301" y="3324540"/>
                <a:ext cx="387989" cy="488842"/>
              </a:xfrm>
              <a:custGeom>
                <a:avLst/>
                <a:gdLst/>
                <a:ahLst/>
                <a:cxnLst/>
                <a:rect l="l" t="t" r="r" b="b"/>
                <a:pathLst>
                  <a:path w="375449" h="442061" extrusionOk="0">
                    <a:moveTo>
                      <a:pt x="0" y="327004"/>
                    </a:moveTo>
                    <a:lnTo>
                      <a:pt x="266448" y="0"/>
                    </a:lnTo>
                    <a:lnTo>
                      <a:pt x="375449" y="84779"/>
                    </a:lnTo>
                    <a:lnTo>
                      <a:pt x="90834" y="442061"/>
                    </a:lnTo>
                    <a:lnTo>
                      <a:pt x="0" y="327004"/>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135785900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Your turn!</a:t>
            </a:r>
            <a:b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b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814522"/>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656132"/>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What barriers do you anticipate if you were to try to provide medication abortion care in your office?</a:t>
            </a:r>
            <a:endParaRPr lang="en-US" sz="9600" dirty="0"/>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3653" y="2413000"/>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Issues to think about</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47818"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89051"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23654"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dk1"/>
              </a:buClr>
              <a:buAutoNum type="arabicPeriod"/>
            </a:pPr>
            <a:r>
              <a:rPr lang="en-US" sz="5400" b="0" dirty="0">
                <a:solidFill>
                  <a:schemeClr val="bg2"/>
                </a:solidFill>
                <a:latin typeface="+mn-lt"/>
                <a:ea typeface="Calibri"/>
                <a:cs typeface="Calibri"/>
                <a:sym typeface="Calibri"/>
              </a:rPr>
              <a:t>Special considerations if you receive federal funding</a:t>
            </a:r>
          </a:p>
          <a:p>
            <a:pPr marL="914400" lvl="0" indent="-914400">
              <a:spcBef>
                <a:spcPts val="0"/>
              </a:spcBef>
              <a:buClr>
                <a:schemeClr val="dk1"/>
              </a:buClr>
              <a:buAutoNum type="arabicPeriod"/>
            </a:pPr>
            <a:r>
              <a:rPr lang="en-US" sz="5400" b="0" dirty="0">
                <a:solidFill>
                  <a:schemeClr val="bg2"/>
                </a:solidFill>
                <a:latin typeface="+mn-lt"/>
                <a:ea typeface="Calibri"/>
                <a:cs typeface="Calibri"/>
                <a:sym typeface="Calibri"/>
              </a:rPr>
              <a:t>Laws regulating abortion in your state</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Organize a planning committee</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Staff support</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Pharmacy</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Clinical policies + procedures</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Billing and reimbursement</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Professional liability insurance</a:t>
            </a:r>
            <a:endParaRPr lang="en-US" sz="5400" b="0" dirty="0">
              <a:solidFill>
                <a:schemeClr val="bg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425851091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88623" y="-141934"/>
            <a:ext cx="15252782" cy="1193230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000" dirty="0">
                <a:solidFill>
                  <a:schemeClr val="bg2"/>
                </a:solidFill>
              </a:rPr>
              <a:t>Abortion care guideline. Geneva: World Health Organization; 2022. </a:t>
            </a:r>
            <a:r>
              <a:rPr lang="en-US" sz="1000" dirty="0" err="1">
                <a:solidFill>
                  <a:schemeClr val="bg2"/>
                </a:solidFill>
              </a:rPr>
              <a:t>Licence</a:t>
            </a:r>
            <a:r>
              <a:rPr lang="en-US" sz="1000" dirty="0">
                <a:solidFill>
                  <a:schemeClr val="bg2"/>
                </a:solidFill>
              </a:rPr>
              <a:t>: CC BY-NC-SA 3.0 IGO.</a:t>
            </a:r>
          </a:p>
          <a:p>
            <a:pPr lvl="0"/>
            <a:r>
              <a:rPr lang="en-US" sz="1000" dirty="0">
                <a:solidFill>
                  <a:schemeClr val="bg2"/>
                </a:solidFill>
              </a:rPr>
              <a:t>Access Delivered A Toolkit for Providers Offering Medication Abortion. </a:t>
            </a:r>
            <a:r>
              <a:rPr lang="en-US" sz="1000" dirty="0" err="1">
                <a:solidFill>
                  <a:schemeClr val="bg2"/>
                </a:solidFill>
              </a:rPr>
              <a:t>Familymedicine.uw.edu</a:t>
            </a:r>
            <a:r>
              <a:rPr lang="en-US" sz="1000" dirty="0">
                <a:solidFill>
                  <a:schemeClr val="bg2"/>
                </a:solidFill>
              </a:rPr>
              <a:t>. https://</a:t>
            </a:r>
            <a:r>
              <a:rPr lang="en-US" sz="1000" dirty="0" err="1">
                <a:solidFill>
                  <a:schemeClr val="bg2"/>
                </a:solidFill>
              </a:rPr>
              <a:t>familymedicine.uw.edu</a:t>
            </a:r>
            <a:r>
              <a:rPr lang="en-US" sz="1000" dirty="0">
                <a:solidFill>
                  <a:schemeClr val="bg2"/>
                </a:solidFill>
              </a:rPr>
              <a:t>/</a:t>
            </a:r>
            <a:r>
              <a:rPr lang="en-US" sz="1000" dirty="0" err="1">
                <a:solidFill>
                  <a:schemeClr val="bg2"/>
                </a:solidFill>
              </a:rPr>
              <a:t>accessdelivered</a:t>
            </a:r>
            <a:r>
              <a:rPr lang="en-US" sz="1000" dirty="0">
                <a:solidFill>
                  <a:schemeClr val="bg2"/>
                </a:solidFill>
              </a:rPr>
              <a:t>/. Published 2022. Accessed May 19, 2022.</a:t>
            </a:r>
          </a:p>
          <a:p>
            <a:pPr lvl="0"/>
            <a:r>
              <a:rPr lang="en-US" sz="1000" dirty="0">
                <a:solidFill>
                  <a:schemeClr val="bg2"/>
                </a:solidFill>
              </a:rPr>
              <a:t>Aiken ARA, Broussard K, Johnson DM, Padron E. Motivations and experiences of people seeking medication abortion online in the United States. </a:t>
            </a:r>
            <a:r>
              <a:rPr lang="en-US" sz="1000" dirty="0" err="1">
                <a:solidFill>
                  <a:schemeClr val="bg2"/>
                </a:solidFill>
              </a:rPr>
              <a:t>Perspect</a:t>
            </a:r>
            <a:r>
              <a:rPr lang="en-US" sz="1000" dirty="0">
                <a:solidFill>
                  <a:schemeClr val="bg2"/>
                </a:solidFill>
              </a:rPr>
              <a:t> Sex </a:t>
            </a:r>
            <a:r>
              <a:rPr lang="en-US" sz="1000" dirty="0" err="1">
                <a:solidFill>
                  <a:schemeClr val="bg2"/>
                </a:solidFill>
              </a:rPr>
              <a:t>Reprod</a:t>
            </a:r>
            <a:r>
              <a:rPr lang="en-US" sz="1000" dirty="0">
                <a:solidFill>
                  <a:schemeClr val="bg2"/>
                </a:solidFill>
              </a:rPr>
              <a:t> Health. 2018;50(4):157–163.</a:t>
            </a:r>
          </a:p>
          <a:p>
            <a:pPr lvl="0"/>
            <a:r>
              <a:rPr lang="en-US" sz="1000" dirty="0">
                <a:solidFill>
                  <a:schemeClr val="bg2"/>
                </a:solidFill>
              </a:rPr>
              <a:t>Aiken ARA, </a:t>
            </a:r>
            <a:r>
              <a:rPr lang="en-US" sz="1000" dirty="0" err="1">
                <a:solidFill>
                  <a:schemeClr val="bg2"/>
                </a:solidFill>
              </a:rPr>
              <a:t>Digol</a:t>
            </a:r>
            <a:r>
              <a:rPr lang="en-US" sz="1000" dirty="0">
                <a:solidFill>
                  <a:schemeClr val="bg2"/>
                </a:solidFill>
              </a:rPr>
              <a:t> I, Trussell J, </a:t>
            </a:r>
            <a:r>
              <a:rPr lang="en-US" sz="1000" dirty="0" err="1">
                <a:solidFill>
                  <a:schemeClr val="bg2"/>
                </a:solidFill>
              </a:rPr>
              <a:t>Gomperts</a:t>
            </a:r>
            <a:r>
              <a:rPr lang="en-US" sz="1000" dirty="0">
                <a:solidFill>
                  <a:schemeClr val="bg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bg2"/>
                </a:solidFill>
              </a:rPr>
              <a:t>Aiken A, Romanova E, </a:t>
            </a:r>
            <a:r>
              <a:rPr lang="en-US" sz="1000" dirty="0" err="1">
                <a:solidFill>
                  <a:schemeClr val="bg2"/>
                </a:solidFill>
              </a:rPr>
              <a:t>Morber</a:t>
            </a:r>
            <a:r>
              <a:rPr lang="en-US" sz="1000" dirty="0">
                <a:solidFill>
                  <a:schemeClr val="bg2"/>
                </a:solidFill>
              </a:rPr>
              <a:t> J, </a:t>
            </a:r>
            <a:r>
              <a:rPr lang="en-US" sz="1000" dirty="0" err="1">
                <a:solidFill>
                  <a:schemeClr val="bg2"/>
                </a:solidFill>
              </a:rPr>
              <a:t>Gomperts</a:t>
            </a:r>
            <a:r>
              <a:rPr lang="en-US" sz="1000" dirty="0">
                <a:solidFill>
                  <a:schemeClr val="bg2"/>
                </a:solidFill>
              </a:rPr>
              <a:t> R. Safety and effectiveness of self-managed medication abortion provided using online telemedicine in the United States: A population based study. </a:t>
            </a:r>
            <a:r>
              <a:rPr lang="en-US" sz="1000" i="1" dirty="0">
                <a:solidFill>
                  <a:schemeClr val="bg2"/>
                </a:solidFill>
              </a:rPr>
              <a:t>The Lancet Regional Health - Americas</a:t>
            </a:r>
            <a:r>
              <a:rPr lang="en-US" sz="1000" dirty="0">
                <a:solidFill>
                  <a:schemeClr val="bg2"/>
                </a:solidFill>
              </a:rPr>
              <a:t>. 2022:100200. doi:10.1016/j.lana.2022.100200</a:t>
            </a:r>
          </a:p>
          <a:p>
            <a:pPr lvl="0"/>
            <a:r>
              <a:rPr lang="en-US" sz="1000" dirty="0">
                <a:solidFill>
                  <a:schemeClr val="bg2"/>
                </a:solidFill>
              </a:rPr>
              <a:t>Aiken ARA, Starling JE, </a:t>
            </a:r>
            <a:r>
              <a:rPr lang="en-US" sz="1000" dirty="0" err="1">
                <a:solidFill>
                  <a:schemeClr val="bg2"/>
                </a:solidFill>
              </a:rPr>
              <a:t>Gomperts</a:t>
            </a:r>
            <a:r>
              <a:rPr lang="en-US" sz="1000" dirty="0">
                <a:solidFill>
                  <a:schemeClr val="bg2"/>
                </a:solidFill>
              </a:rPr>
              <a:t> R, Tec M, Scott JG, Aiken CE. Demand for self-managed online telemedicine abortion in the United States during the coronavirus disease 2019 (COVID-19) pandemic. </a:t>
            </a:r>
            <a:r>
              <a:rPr lang="en-US" sz="1000" dirty="0" err="1">
                <a:solidFill>
                  <a:schemeClr val="bg2"/>
                </a:solidFill>
              </a:rPr>
              <a:t>Obstet</a:t>
            </a:r>
            <a:r>
              <a:rPr lang="en-US" sz="1000" dirty="0">
                <a:solidFill>
                  <a:schemeClr val="bg2"/>
                </a:solidFill>
              </a:rPr>
              <a:t> Gynecol. 2020;136(4):835–837.</a:t>
            </a:r>
          </a:p>
          <a:p>
            <a:pPr lvl="0"/>
            <a:r>
              <a:rPr lang="en-US" sz="1000" dirty="0">
                <a:solidFill>
                  <a:schemeClr val="bg2"/>
                </a:solidFill>
              </a:rPr>
              <a:t>Aiken A, Starling J, </a:t>
            </a:r>
            <a:r>
              <a:rPr lang="en-US" sz="1000" dirty="0" err="1">
                <a:solidFill>
                  <a:schemeClr val="bg2"/>
                </a:solidFill>
              </a:rPr>
              <a:t>Gomperts</a:t>
            </a:r>
            <a:r>
              <a:rPr lang="en-US" sz="1000" dirty="0">
                <a:solidFill>
                  <a:schemeClr val="bg2"/>
                </a:solidFill>
              </a:rPr>
              <a:t> R. Factors associated with use of an online telemedicine service to access self-managed medical abortion in the US. JAMA </a:t>
            </a:r>
            <a:r>
              <a:rPr lang="en-US" sz="1000" dirty="0" err="1">
                <a:solidFill>
                  <a:schemeClr val="bg2"/>
                </a:solidFill>
              </a:rPr>
              <a:t>Netw</a:t>
            </a:r>
            <a:r>
              <a:rPr lang="en-US" sz="1000" dirty="0">
                <a:solidFill>
                  <a:schemeClr val="bg2"/>
                </a:solidFill>
              </a:rPr>
              <a:t> Open. 2021;4(5):e2111852.</a:t>
            </a:r>
          </a:p>
          <a:p>
            <a:pPr lvl="0"/>
            <a:r>
              <a:rPr lang="en-US" sz="1000" dirty="0">
                <a:solidFill>
                  <a:schemeClr val="bg2"/>
                </a:solidFill>
              </a:rPr>
              <a:t>All-Options: All-options pregnancy support. All-</a:t>
            </a:r>
            <a:r>
              <a:rPr lang="en-US" sz="1000" dirty="0" err="1">
                <a:solidFill>
                  <a:schemeClr val="bg2"/>
                </a:solidFill>
              </a:rPr>
              <a:t>options.org</a:t>
            </a:r>
            <a:r>
              <a:rPr lang="en-US" sz="1000" dirty="0">
                <a:solidFill>
                  <a:schemeClr val="bg2"/>
                </a:solidFill>
              </a:rPr>
              <a:t>. https://</a:t>
            </a:r>
            <a:r>
              <a:rPr lang="en-US" sz="1000" dirty="0" err="1">
                <a:solidFill>
                  <a:schemeClr val="bg2"/>
                </a:solidFill>
              </a:rPr>
              <a:t>www.all-options.org</a:t>
            </a:r>
            <a:r>
              <a:rPr lang="en-US" sz="1000" dirty="0">
                <a:solidFill>
                  <a:schemeClr val="bg2"/>
                </a:solidFill>
              </a:rPr>
              <a:t>/. Published 2022. Accessed May 19, 2022. </a:t>
            </a:r>
          </a:p>
          <a:p>
            <a:pPr lvl="0"/>
            <a:r>
              <a:rPr lang="en-US" sz="1000" dirty="0">
                <a:solidFill>
                  <a:schemeClr val="bg2"/>
                </a:solidFill>
              </a:rPr>
              <a:t>Anderson E, </a:t>
            </a:r>
            <a:r>
              <a:rPr lang="en-US" sz="1000" dirty="0" err="1">
                <a:solidFill>
                  <a:schemeClr val="bg2"/>
                </a:solidFill>
              </a:rPr>
              <a:t>Salganicoff</a:t>
            </a:r>
            <a:r>
              <a:rPr lang="en-US" sz="1000" dirty="0">
                <a:solidFill>
                  <a:schemeClr val="bg2"/>
                </a:solidFill>
              </a:rPr>
              <a:t> A, Sobel L. State Restrictions on Telehealth Abortion. KFF. https://</a:t>
            </a:r>
            <a:r>
              <a:rPr lang="en-US" sz="1000" dirty="0" err="1">
                <a:solidFill>
                  <a:schemeClr val="bg2"/>
                </a:solidFill>
              </a:rPr>
              <a:t>www.kff.org</a:t>
            </a:r>
            <a:r>
              <a:rPr lang="en-US" sz="1000" dirty="0">
                <a:solidFill>
                  <a:schemeClr val="bg2"/>
                </a:solidFill>
              </a:rPr>
              <a:t>/</a:t>
            </a:r>
            <a:r>
              <a:rPr lang="en-US" sz="1000" dirty="0" err="1">
                <a:solidFill>
                  <a:schemeClr val="bg2"/>
                </a:solidFill>
              </a:rPr>
              <a:t>womens</a:t>
            </a:r>
            <a:r>
              <a:rPr lang="en-US" sz="1000" dirty="0">
                <a:solidFill>
                  <a:schemeClr val="bg2"/>
                </a:solidFill>
              </a:rPr>
              <a:t>-health-policy/slide/state-restrictions-on-telehealth-abortion/. Published 2021. Accessed May 19, 2022.</a:t>
            </a:r>
          </a:p>
          <a:p>
            <a:pPr lvl="0"/>
            <a:r>
              <a:rPr lang="en-US" sz="1000" dirty="0">
                <a:solidFill>
                  <a:schemeClr val="bg2"/>
                </a:solidFill>
              </a:rPr>
              <a:t>An Overview of Abortion Laws. Guttmacher Institute. https://</a:t>
            </a:r>
            <a:r>
              <a:rPr lang="en-US" sz="1000" dirty="0" err="1">
                <a:solidFill>
                  <a:schemeClr val="bg2"/>
                </a:solidFill>
              </a:rPr>
              <a:t>www.guttmacher.org</a:t>
            </a:r>
            <a:r>
              <a:rPr lang="en-US" sz="1000" dirty="0">
                <a:solidFill>
                  <a:schemeClr val="bg2"/>
                </a:solidFill>
              </a:rPr>
              <a:t>/state-policy/explore/overview-abortion-laws. Published 2022. Accessed May 19, 2022.</a:t>
            </a:r>
          </a:p>
          <a:p>
            <a:pPr lvl="0"/>
            <a:r>
              <a:rPr lang="en-US" sz="1000" dirty="0">
                <a:solidFill>
                  <a:schemeClr val="bg2"/>
                </a:solidFill>
              </a:rPr>
              <a:t>Baird D. Mode of action of medical methods of abortion. </a:t>
            </a:r>
            <a:r>
              <a:rPr lang="en-US" sz="1000" i="1" dirty="0">
                <a:solidFill>
                  <a:schemeClr val="bg2"/>
                </a:solidFill>
              </a:rPr>
              <a:t>JAMWA</a:t>
            </a:r>
            <a:r>
              <a:rPr lang="en-US" sz="1000" dirty="0">
                <a:solidFill>
                  <a:schemeClr val="bg2"/>
                </a:solidFill>
              </a:rPr>
              <a:t>. 2000; </a:t>
            </a:r>
            <a:r>
              <a:rPr lang="en-US" sz="1000" b="1" dirty="0">
                <a:solidFill>
                  <a:schemeClr val="bg2"/>
                </a:solidFill>
              </a:rPr>
              <a:t>35</a:t>
            </a:r>
            <a:r>
              <a:rPr lang="en-US" sz="1000" dirty="0">
                <a:solidFill>
                  <a:schemeClr val="bg2"/>
                </a:solidFill>
              </a:rPr>
              <a:t>(3): S121-126. </a:t>
            </a:r>
          </a:p>
          <a:p>
            <a:pPr lvl="0"/>
            <a:r>
              <a:rPr lang="en-US" sz="1000" dirty="0">
                <a:solidFill>
                  <a:schemeClr val="bg2"/>
                </a:solidFill>
              </a:rPr>
              <a:t>Beverly W, </a:t>
            </a:r>
            <a:r>
              <a:rPr lang="en-US" sz="1000" dirty="0" err="1">
                <a:solidFill>
                  <a:schemeClr val="bg2"/>
                </a:solidFill>
              </a:rPr>
              <a:t>Dzuba</a:t>
            </a:r>
            <a:r>
              <a:rPr lang="en-US" sz="1000" dirty="0">
                <a:solidFill>
                  <a:schemeClr val="bg2"/>
                </a:solidFill>
              </a:rPr>
              <a:t> IG, Chong E, et al. Extending Outpatient Medical Abortion Services Through 70 Days of Gestational Age. Obstetrics &amp; Gynecology. 2012;120(5):1070-1076. doi:10.1097/AOG.0b013e31826c315f.</a:t>
            </a:r>
          </a:p>
          <a:p>
            <a:pPr lvl="0"/>
            <a:r>
              <a:rPr lang="en-US" sz="1000" dirty="0">
                <a:solidFill>
                  <a:schemeClr val="bg2"/>
                </a:solidFill>
              </a:rPr>
              <a:t>Blanchard K, Shochet T, </a:t>
            </a:r>
            <a:r>
              <a:rPr lang="en-US" sz="1000" dirty="0" err="1">
                <a:solidFill>
                  <a:schemeClr val="bg2"/>
                </a:solidFill>
              </a:rPr>
              <a:t>Coyaji</a:t>
            </a:r>
            <a:r>
              <a:rPr lang="en-US" sz="1000" dirty="0">
                <a:solidFill>
                  <a:schemeClr val="bg2"/>
                </a:solidFill>
              </a:rPr>
              <a:t> K, </a:t>
            </a:r>
            <a:r>
              <a:rPr lang="en-US" sz="1000" dirty="0" err="1">
                <a:solidFill>
                  <a:schemeClr val="bg2"/>
                </a:solidFill>
              </a:rPr>
              <a:t>Thi</a:t>
            </a:r>
            <a:r>
              <a:rPr lang="en-US" sz="1000" dirty="0">
                <a:solidFill>
                  <a:schemeClr val="bg2"/>
                </a:solidFill>
              </a:rPr>
              <a:t> </a:t>
            </a:r>
            <a:r>
              <a:rPr lang="en-US" sz="1000" dirty="0" err="1">
                <a:solidFill>
                  <a:schemeClr val="bg2"/>
                </a:solidFill>
              </a:rPr>
              <a:t>Nhu</a:t>
            </a:r>
            <a:r>
              <a:rPr lang="en-US" sz="1000" dirty="0">
                <a:solidFill>
                  <a:schemeClr val="bg2"/>
                </a:solidFill>
              </a:rPr>
              <a:t> Ngoc N, </a:t>
            </a:r>
            <a:r>
              <a:rPr lang="en-US" sz="1000" dirty="0" err="1">
                <a:solidFill>
                  <a:schemeClr val="bg2"/>
                </a:solidFill>
              </a:rPr>
              <a:t>Winikoff</a:t>
            </a:r>
            <a:r>
              <a:rPr lang="en-US" sz="1000" dirty="0">
                <a:solidFill>
                  <a:schemeClr val="bg2"/>
                </a:solidFill>
              </a:rPr>
              <a:t> B. Misoprostol alone for early abortion: an evaluation of seven potential regimens. </a:t>
            </a:r>
            <a:r>
              <a:rPr lang="en-US" sz="1000" i="1" dirty="0">
                <a:solidFill>
                  <a:schemeClr val="bg2"/>
                </a:solidFill>
              </a:rPr>
              <a:t>Contraception. </a:t>
            </a:r>
            <a:r>
              <a:rPr lang="en-US" sz="1000" dirty="0">
                <a:solidFill>
                  <a:schemeClr val="bg2"/>
                </a:solidFill>
              </a:rPr>
              <a:t>Aug 2005;72(2):91-97.</a:t>
            </a:r>
          </a:p>
          <a:p>
            <a:pPr lvl="0"/>
            <a:r>
              <a:rPr lang="en-US" sz="1000" dirty="0">
                <a:solidFill>
                  <a:schemeClr val="bg2"/>
                </a:solidFill>
              </a:rPr>
              <a:t>Blanchard K, </a:t>
            </a:r>
            <a:r>
              <a:rPr lang="en-US" sz="1000" dirty="0" err="1">
                <a:solidFill>
                  <a:schemeClr val="bg2"/>
                </a:solidFill>
              </a:rPr>
              <a:t>Winikoff</a:t>
            </a:r>
            <a:r>
              <a:rPr lang="en-US" sz="1000" dirty="0">
                <a:solidFill>
                  <a:schemeClr val="bg2"/>
                </a:solidFill>
              </a:rPr>
              <a:t> B, </a:t>
            </a:r>
            <a:r>
              <a:rPr lang="en-US" sz="1000" dirty="0" err="1">
                <a:solidFill>
                  <a:schemeClr val="bg2"/>
                </a:solidFill>
              </a:rPr>
              <a:t>Ellertson</a:t>
            </a:r>
            <a:r>
              <a:rPr lang="en-US" sz="1000" dirty="0">
                <a:solidFill>
                  <a:schemeClr val="bg2"/>
                </a:solidFill>
              </a:rPr>
              <a:t> C. Misoprostol used alone for the termination of early pregnancy. A review of the evidence. </a:t>
            </a:r>
            <a:r>
              <a:rPr lang="en-US" sz="1000" i="1" dirty="0">
                <a:solidFill>
                  <a:schemeClr val="bg2"/>
                </a:solidFill>
              </a:rPr>
              <a:t>Contraception. </a:t>
            </a:r>
            <a:r>
              <a:rPr lang="en-US" sz="1000" dirty="0">
                <a:solidFill>
                  <a:schemeClr val="bg2"/>
                </a:solidFill>
              </a:rPr>
              <a:t>Apr 1999;59(4):209-217. </a:t>
            </a:r>
          </a:p>
          <a:p>
            <a:pPr lvl="0"/>
            <a:r>
              <a:rPr lang="en-US" sz="1000" dirty="0">
                <a:solidFill>
                  <a:schemeClr val="bg2"/>
                </a:solidFill>
              </a:rPr>
              <a:t>Bracken, H., N.T.N. Ngoc, E. Schaff, K. </a:t>
            </a:r>
            <a:r>
              <a:rPr lang="en-US" sz="1000" dirty="0" err="1">
                <a:solidFill>
                  <a:schemeClr val="bg2"/>
                </a:solidFill>
              </a:rPr>
              <a:t>Coyaji</a:t>
            </a:r>
            <a:r>
              <a:rPr lang="en-US" sz="1000" dirty="0">
                <a:solidFill>
                  <a:schemeClr val="bg2"/>
                </a:solidFill>
              </a:rPr>
              <a:t>, S. </a:t>
            </a:r>
            <a:r>
              <a:rPr lang="en-US" sz="1000" dirty="0" err="1">
                <a:solidFill>
                  <a:schemeClr val="bg2"/>
                </a:solidFill>
              </a:rPr>
              <a:t>Ambardekar</a:t>
            </a:r>
            <a:r>
              <a:rPr lang="en-US" sz="1000" dirty="0">
                <a:solidFill>
                  <a:schemeClr val="bg2"/>
                </a:solidFill>
              </a:rPr>
              <a:t>, E. Westheimer, B. </a:t>
            </a:r>
            <a:r>
              <a:rPr lang="en-US" sz="1000" dirty="0" err="1">
                <a:solidFill>
                  <a:schemeClr val="bg2"/>
                </a:solidFill>
              </a:rPr>
              <a:t>Winikoff</a:t>
            </a:r>
            <a:r>
              <a:rPr lang="en-US" sz="1000" b="1" dirty="0">
                <a:solidFill>
                  <a:schemeClr val="bg2"/>
                </a:solidFill>
              </a:rPr>
              <a:t>.</a:t>
            </a:r>
            <a:r>
              <a:rPr lang="en-US" sz="1000" dirty="0">
                <a:solidFill>
                  <a:schemeClr val="bg2"/>
                </a:solidFill>
              </a:rPr>
              <a:t> Mifepristone Followed in 24 Hours to 48 Hours by Misoprostol for Late First-Trimester Abortion. </a:t>
            </a:r>
            <a:r>
              <a:rPr lang="en-US" sz="1000" i="1" dirty="0">
                <a:solidFill>
                  <a:schemeClr val="bg2"/>
                </a:solidFill>
              </a:rPr>
              <a:t>Obstetrics and Gynecology</a:t>
            </a:r>
            <a:r>
              <a:rPr lang="en-US" sz="1000" dirty="0">
                <a:solidFill>
                  <a:schemeClr val="bg2"/>
                </a:solidFill>
              </a:rPr>
              <a:t> (Apr 2007), 109 pp.895-901. </a:t>
            </a:r>
          </a:p>
          <a:p>
            <a:pPr lvl="0"/>
            <a:r>
              <a:rPr lang="en-US" sz="1000" u="sng" dirty="0">
                <a:solidFill>
                  <a:srgbClr val="B0B938"/>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1000" u="sng" dirty="0">
                <a:solidFill>
                  <a:schemeClr val="bg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bg2"/>
              </a:solidFill>
            </a:endParaRPr>
          </a:p>
          <a:p>
            <a:pPr lvl="0"/>
            <a:r>
              <a:rPr lang="en-US" sz="1000" dirty="0">
                <a:solidFill>
                  <a:schemeClr val="bg2"/>
                </a:solidFill>
              </a:rPr>
              <a:t>Castillo P, </a:t>
            </a:r>
            <a:r>
              <a:rPr lang="en-US" sz="1000" dirty="0" err="1">
                <a:solidFill>
                  <a:schemeClr val="bg2"/>
                </a:solidFill>
              </a:rPr>
              <a:t>Sanhueza</a:t>
            </a:r>
            <a:r>
              <a:rPr lang="en-US" sz="1000" dirty="0">
                <a:solidFill>
                  <a:schemeClr val="bg2"/>
                </a:solidFill>
              </a:rPr>
              <a:t> P, Hernandez EML, </a:t>
            </a:r>
            <a:r>
              <a:rPr lang="en-US" sz="1000" dirty="0" err="1">
                <a:solidFill>
                  <a:schemeClr val="bg2"/>
                </a:solidFill>
              </a:rPr>
              <a:t>Bousieguez</a:t>
            </a:r>
            <a:r>
              <a:rPr lang="en-US" sz="1000" dirty="0">
                <a:solidFill>
                  <a:schemeClr val="bg2"/>
                </a:solidFill>
              </a:rPr>
              <a:t> M, </a:t>
            </a:r>
            <a:r>
              <a:rPr lang="en-US" sz="1000" dirty="0" err="1">
                <a:solidFill>
                  <a:schemeClr val="bg2"/>
                </a:solidFill>
              </a:rPr>
              <a:t>Dzuba</a:t>
            </a:r>
            <a:r>
              <a:rPr lang="en-US" sz="1000" dirty="0">
                <a:solidFill>
                  <a:schemeClr val="bg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bg2"/>
                </a:solidFill>
              </a:rPr>
              <a:t>Chong E, Shochet T, Raymond E et al. Expansion of a direct-to-patient telemedicine abortion service in the United States and experience during the COVID-19 pandemic. </a:t>
            </a:r>
            <a:r>
              <a:rPr lang="en-US" sz="1000" i="1" dirty="0">
                <a:solidFill>
                  <a:schemeClr val="bg2"/>
                </a:solidFill>
              </a:rPr>
              <a:t>Contraception</a:t>
            </a:r>
            <a:r>
              <a:rPr lang="en-US" sz="1000" dirty="0">
                <a:solidFill>
                  <a:schemeClr val="bg2"/>
                </a:solidFill>
              </a:rPr>
              <a:t>. 2021;104(1):43-48. doi:10.1016/j.contraception.2021.03.019</a:t>
            </a:r>
          </a:p>
          <a:p>
            <a:pPr lvl="0"/>
            <a:r>
              <a:rPr lang="en-US" sz="1000" dirty="0">
                <a:solidFill>
                  <a:schemeClr val="bg2"/>
                </a:solidFill>
              </a:rPr>
              <a:t>Contraceptive Pearls: Post Abortion Contraception. </a:t>
            </a:r>
            <a:r>
              <a:rPr lang="en-US" sz="1000" dirty="0" err="1">
                <a:solidFill>
                  <a:schemeClr val="bg2"/>
                </a:solidFill>
              </a:rPr>
              <a:t>Reproductiveaccess</a:t>
            </a:r>
            <a:r>
              <a:rPr lang="en-US" sz="1000" dirty="0">
                <a:solidFill>
                  <a:schemeClr val="bg2"/>
                </a:solidFill>
              </a:rPr>
              <a:t>. https://</a:t>
            </a:r>
            <a:r>
              <a:rPr lang="en-US" sz="1000" dirty="0" err="1">
                <a:solidFill>
                  <a:schemeClr val="bg2"/>
                </a:solidFill>
              </a:rPr>
              <a:t>www.reproductiveaccess.org</a:t>
            </a:r>
            <a:r>
              <a:rPr lang="en-US" sz="1000" dirty="0">
                <a:solidFill>
                  <a:schemeClr val="bg2"/>
                </a:solidFill>
              </a:rPr>
              <a:t>/resource/contraceptive-pearls-post-abortion-contraception/. Published 2021. Accessed May 19, 2022.</a:t>
            </a:r>
          </a:p>
          <a:p>
            <a:pPr lvl="0"/>
            <a:r>
              <a:rPr lang="en-US" sz="1000" dirty="0" err="1">
                <a:solidFill>
                  <a:schemeClr val="bg2"/>
                </a:solidFill>
              </a:rPr>
              <a:t>Coyaji,K</a:t>
            </a:r>
            <a:r>
              <a:rPr lang="en-US" sz="1000" dirty="0">
                <a:solidFill>
                  <a:schemeClr val="bg2"/>
                </a:solidFill>
              </a:rPr>
              <a:t>., U. Krishna, S. </a:t>
            </a:r>
            <a:r>
              <a:rPr lang="en-US" sz="1000" dirty="0" err="1">
                <a:solidFill>
                  <a:schemeClr val="bg2"/>
                </a:solidFill>
              </a:rPr>
              <a:t>Ambardekar</a:t>
            </a:r>
            <a:r>
              <a:rPr lang="en-US" sz="1000" dirty="0">
                <a:solidFill>
                  <a:schemeClr val="bg2"/>
                </a:solidFill>
              </a:rPr>
              <a:t>, H. Bracken, V. </a:t>
            </a:r>
            <a:r>
              <a:rPr lang="en-US" sz="1000" dirty="0" err="1">
                <a:solidFill>
                  <a:schemeClr val="bg2"/>
                </a:solidFill>
              </a:rPr>
              <a:t>Raote</a:t>
            </a:r>
            <a:r>
              <a:rPr lang="en-US" sz="1000" dirty="0">
                <a:solidFill>
                  <a:schemeClr val="bg2"/>
                </a:solidFill>
              </a:rPr>
              <a:t>, A. </a:t>
            </a:r>
            <a:r>
              <a:rPr lang="en-US" sz="1000" dirty="0" err="1">
                <a:solidFill>
                  <a:schemeClr val="bg2"/>
                </a:solidFill>
              </a:rPr>
              <a:t>Mandlekar</a:t>
            </a:r>
            <a:r>
              <a:rPr lang="en-US" sz="1000" dirty="0">
                <a:solidFill>
                  <a:schemeClr val="bg2"/>
                </a:solidFill>
              </a:rPr>
              <a:t>, B. </a:t>
            </a:r>
            <a:r>
              <a:rPr lang="en-US" sz="1000" dirty="0" err="1">
                <a:solidFill>
                  <a:schemeClr val="bg2"/>
                </a:solidFill>
              </a:rPr>
              <a:t>Winikoff</a:t>
            </a:r>
            <a:r>
              <a:rPr lang="en-US" sz="1000" dirty="0">
                <a:solidFill>
                  <a:schemeClr val="bg2"/>
                </a:solidFill>
              </a:rPr>
              <a:t>. Are two doses of misoprostol after mifepristone for early abortion better than one? </a:t>
            </a:r>
            <a:r>
              <a:rPr lang="en-US" sz="1000" i="1" dirty="0">
                <a:solidFill>
                  <a:schemeClr val="bg2"/>
                </a:solidFill>
              </a:rPr>
              <a:t>British Journal of Obstetrics and </a:t>
            </a:r>
            <a:r>
              <a:rPr lang="en-US" sz="1000" i="1" dirty="0" err="1">
                <a:solidFill>
                  <a:schemeClr val="bg2"/>
                </a:solidFill>
              </a:rPr>
              <a:t>Gynaecology</a:t>
            </a:r>
            <a:r>
              <a:rPr lang="en-US" sz="1000" dirty="0">
                <a:solidFill>
                  <a:schemeClr val="bg2"/>
                </a:solidFill>
              </a:rPr>
              <a:t>, (Mar 2007), 114 (3), pp. 271–278. </a:t>
            </a:r>
          </a:p>
          <a:p>
            <a:pPr lvl="0"/>
            <a:r>
              <a:rPr lang="en-US" sz="1000" dirty="0" err="1">
                <a:solidFill>
                  <a:schemeClr val="bg2"/>
                </a:solidFill>
              </a:rPr>
              <a:t>Creinin</a:t>
            </a:r>
            <a:r>
              <a:rPr lang="en-US" sz="1000" dirty="0">
                <a:solidFill>
                  <a:schemeClr val="bg2"/>
                </a:solidFill>
              </a:rPr>
              <a:t> MD, Fox MC, Teal S, Chen A, Schaff EA, </a:t>
            </a:r>
            <a:r>
              <a:rPr lang="en-US" sz="1000" dirty="0" err="1">
                <a:solidFill>
                  <a:schemeClr val="bg2"/>
                </a:solidFill>
              </a:rPr>
              <a:t>Meyn</a:t>
            </a:r>
            <a:r>
              <a:rPr lang="en-US" sz="1000" dirty="0">
                <a:solidFill>
                  <a:schemeClr val="bg2"/>
                </a:solidFill>
              </a:rPr>
              <a:t> LA: MOD Study Trial Group: A randomized comparison of misoprostol 6 to 8 hours versus 24 hours after mifepristone for abortion. </a:t>
            </a:r>
            <a:r>
              <a:rPr lang="en-US" sz="1000" i="1" dirty="0">
                <a:solidFill>
                  <a:schemeClr val="bg2"/>
                </a:solidFill>
              </a:rPr>
              <a:t>Obstet. Gynecol. </a:t>
            </a:r>
            <a:r>
              <a:rPr lang="en-US" sz="1000" dirty="0">
                <a:solidFill>
                  <a:schemeClr val="bg2"/>
                </a:solidFill>
              </a:rPr>
              <a:t>2004 103(5 Pt. 1): 851-859</a:t>
            </a:r>
          </a:p>
          <a:p>
            <a:pPr lvl="0"/>
            <a:r>
              <a:rPr lang="en-US" sz="1000" u="sng" dirty="0">
                <a:solidFill>
                  <a:srgbClr val="B0B938"/>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rgbClr val="B0B938"/>
                </a:solidFill>
                <a:hlinkClick r:id="rId6">
                  <a:extLst>
                    <a:ext uri="{A12FA001-AC4F-418D-AE19-62706E023703}">
                      <ahyp:hlinkClr xmlns:ahyp="http://schemas.microsoft.com/office/drawing/2018/hyperlinkcolor" val="tx"/>
                    </a:ext>
                  </a:extLst>
                </a:hlinkClick>
              </a:rPr>
              <a:t>MMWR Recomm Rep</a:t>
            </a:r>
            <a:r>
              <a:rPr lang="en-US" sz="1000" u="sng" dirty="0">
                <a:solidFill>
                  <a:schemeClr val="bg2"/>
                </a:solidFill>
                <a:hlinkClick r:id="rId6">
                  <a:extLst>
                    <a:ext uri="{A12FA001-AC4F-418D-AE19-62706E023703}">
                      <ahyp:hlinkClr xmlns:ahyp="http://schemas.microsoft.com/office/drawing/2018/hyperlinkcolor" val="tx"/>
                    </a:ext>
                  </a:extLst>
                </a:hlinkClick>
              </a:rPr>
              <a:t>. 2016;65(4):1. </a:t>
            </a:r>
            <a:endParaRPr lang="en-US" sz="1000" dirty="0">
              <a:solidFill>
                <a:schemeClr val="bg2"/>
              </a:solidFill>
            </a:endParaRPr>
          </a:p>
          <a:p>
            <a:pPr lvl="0"/>
            <a:r>
              <a:rPr lang="en-US" sz="1000" u="sng" dirty="0">
                <a:solidFill>
                  <a:schemeClr val="bg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bg2"/>
              </a:solidFill>
            </a:endParaRPr>
          </a:p>
          <a:p>
            <a:pPr lvl="0"/>
            <a:r>
              <a:rPr lang="en-US" sz="1000" dirty="0">
                <a:solidFill>
                  <a:schemeClr val="bg2"/>
                </a:solidFill>
              </a:rPr>
              <a:t>Diaz-Tello F, Grant E, Lin C et al. </a:t>
            </a:r>
            <a:r>
              <a:rPr lang="en-US" sz="1000" i="1" dirty="0">
                <a:solidFill>
                  <a:schemeClr val="bg2"/>
                </a:solidFill>
              </a:rPr>
              <a:t>Abortion Decriminalization Is Part Of The Larger Struggle Against Policing And Criminalization: How Our Movements Can Organize In Solidarity With Each Other</a:t>
            </a:r>
            <a:r>
              <a:rPr lang="en-US" sz="1000" dirty="0">
                <a:solidFill>
                  <a:schemeClr val="bg2"/>
                </a:solidFill>
              </a:rPr>
              <a:t>. Interrupting Criminalization; 2022. https://static1.squarespace.com/static/5ee39ec764dbd7179cf1243c/t/6194235775f2a0615ea53cde/1637098383973/</a:t>
            </a:r>
            <a:r>
              <a:rPr lang="en-US" sz="1000" dirty="0" err="1">
                <a:solidFill>
                  <a:schemeClr val="bg2"/>
                </a:solidFill>
              </a:rPr>
              <a:t>Decriminalize+Abortion</a:t>
            </a:r>
            <a:r>
              <a:rPr lang="en-US" sz="1000" dirty="0">
                <a:solidFill>
                  <a:schemeClr val="bg2"/>
                </a:solidFill>
              </a:rPr>
              <a:t>. Accessed May 19, 2022.</a:t>
            </a:r>
          </a:p>
          <a:p>
            <a:pPr lvl="0"/>
            <a:r>
              <a:rPr lang="en-US" sz="1000" dirty="0">
                <a:solidFill>
                  <a:schemeClr val="bg2"/>
                </a:solidFill>
              </a:rPr>
              <a:t>Donovan MK. Self-managed medication abortion: expanding the available options for U.S. abortion care. Guttmacher Policy Rev. 2018;21:41–47.</a:t>
            </a:r>
          </a:p>
          <a:p>
            <a:pPr lvl="0"/>
            <a:r>
              <a:rPr lang="en-US" sz="1000" i="1" dirty="0">
                <a:solidFill>
                  <a:schemeClr val="bg2"/>
                </a:solidFill>
              </a:rPr>
              <a:t>Do's and </a:t>
            </a:r>
            <a:r>
              <a:rPr lang="en-US" sz="1000" i="1" dirty="0" err="1">
                <a:solidFill>
                  <a:schemeClr val="bg2"/>
                </a:solidFill>
              </a:rPr>
              <a:t>Dont's</a:t>
            </a:r>
            <a:r>
              <a:rPr lang="en-US" sz="1000" dirty="0">
                <a:solidFill>
                  <a:schemeClr val="bg2"/>
                </a:solidFill>
              </a:rPr>
              <a:t>. Bixby Center for Global Reproductive Health; 2021. https://</a:t>
            </a:r>
            <a:r>
              <a:rPr lang="en-US" sz="1000" dirty="0" err="1">
                <a:solidFill>
                  <a:schemeClr val="bg2"/>
                </a:solidFill>
              </a:rPr>
              <a:t>www.innovating-education.org</a:t>
            </a:r>
            <a:r>
              <a:rPr lang="en-US" sz="1000" dirty="0">
                <a:solidFill>
                  <a:schemeClr val="bg2"/>
                </a:solidFill>
              </a:rPr>
              <a:t>/2020/12/dos-and-</a:t>
            </a:r>
            <a:r>
              <a:rPr lang="en-US" sz="1000" dirty="0" err="1">
                <a:solidFill>
                  <a:schemeClr val="bg2"/>
                </a:solidFill>
              </a:rPr>
              <a:t>donts</a:t>
            </a:r>
            <a:r>
              <a:rPr lang="en-US" sz="1000" dirty="0">
                <a:solidFill>
                  <a:schemeClr val="bg2"/>
                </a:solidFill>
              </a:rPr>
              <a:t>/. Accessed April 21, 2022. </a:t>
            </a:r>
          </a:p>
          <a:p>
            <a:pPr lvl="0"/>
            <a:r>
              <a:rPr lang="en-US" sz="1000" i="1" dirty="0">
                <a:solidFill>
                  <a:schemeClr val="bg2"/>
                </a:solidFill>
              </a:rPr>
              <a:t>Early Abortion Options</a:t>
            </a:r>
            <a:r>
              <a:rPr lang="en-US" sz="1000" dirty="0">
                <a:solidFill>
                  <a:schemeClr val="bg2"/>
                </a:solidFill>
              </a:rPr>
              <a:t>. Reproductive Health Access Project; 2022. https://</a:t>
            </a:r>
            <a:r>
              <a:rPr lang="en-US" sz="1000" dirty="0" err="1">
                <a:solidFill>
                  <a:schemeClr val="bg2"/>
                </a:solidFill>
              </a:rPr>
              <a:t>www.reproductiveaccess.org</a:t>
            </a:r>
            <a:r>
              <a:rPr lang="en-US" sz="1000" dirty="0">
                <a:solidFill>
                  <a:schemeClr val="bg2"/>
                </a:solidFill>
              </a:rPr>
              <a:t>/resource/early-abortion-options/. Accessed May 19, 2022.</a:t>
            </a:r>
          </a:p>
          <a:p>
            <a:pPr lvl="0"/>
            <a:r>
              <a:rPr lang="en-US" sz="1000" i="1" dirty="0">
                <a:solidFill>
                  <a:schemeClr val="bg2"/>
                </a:solidFill>
              </a:rPr>
              <a:t>Feminist Medication Abortion Accompaniment 101</a:t>
            </a:r>
            <a:r>
              <a:rPr lang="en-US" sz="1000" dirty="0">
                <a:solidFill>
                  <a:schemeClr val="bg2"/>
                </a:solidFill>
              </a:rPr>
              <a:t>. Ibis Reproductive Health; 2021. https://</a:t>
            </a:r>
            <a:r>
              <a:rPr lang="en-US" sz="1000" dirty="0" err="1">
                <a:solidFill>
                  <a:schemeClr val="bg2"/>
                </a:solidFill>
              </a:rPr>
              <a:t>www.ibisreproductivehealth.org</a:t>
            </a:r>
            <a:r>
              <a:rPr lang="en-US" sz="1000" dirty="0">
                <a:solidFill>
                  <a:schemeClr val="bg2"/>
                </a:solidFill>
              </a:rPr>
              <a:t>/sites/default/files/files/publications/Abortion%20accompaniment%20101.pdf. Accessed May 19, 2022.</a:t>
            </a:r>
          </a:p>
          <a:p>
            <a:pPr lvl="0"/>
            <a:r>
              <a:rPr lang="en-US" sz="1000" dirty="0">
                <a:solidFill>
                  <a:schemeClr val="bg2"/>
                </a:solidFill>
              </a:rPr>
              <a:t>Finer LB and </a:t>
            </a:r>
            <a:r>
              <a:rPr lang="en-US" sz="1000" dirty="0" err="1">
                <a:solidFill>
                  <a:schemeClr val="bg2"/>
                </a:solidFill>
              </a:rPr>
              <a:t>Zolna</a:t>
            </a:r>
            <a:r>
              <a:rPr lang="en-US" sz="1000" dirty="0">
                <a:solidFill>
                  <a:schemeClr val="bg2"/>
                </a:solidFill>
              </a:rPr>
              <a:t> MR, Declines in Unintended Pregnancy in the United States, 2008–2011; </a:t>
            </a:r>
            <a:r>
              <a:rPr lang="en-US" sz="1000" i="1" dirty="0">
                <a:solidFill>
                  <a:schemeClr val="bg2"/>
                </a:solidFill>
              </a:rPr>
              <a:t>The New England Journal of Medicine </a:t>
            </a:r>
            <a:r>
              <a:rPr lang="en-US" sz="1000" dirty="0">
                <a:solidFill>
                  <a:schemeClr val="bg2"/>
                </a:solidFill>
              </a:rPr>
              <a:t>2016, 374(9):843-52.</a:t>
            </a:r>
          </a:p>
          <a:p>
            <a:pPr lvl="0"/>
            <a:r>
              <a:rPr lang="en-US" sz="1000" dirty="0">
                <a:solidFill>
                  <a:schemeClr val="bg2"/>
                </a:solidFill>
              </a:rPr>
              <a:t>Guest J, </a:t>
            </a:r>
            <a:r>
              <a:rPr lang="en-US" sz="1000" dirty="0" err="1">
                <a:solidFill>
                  <a:schemeClr val="bg2"/>
                </a:solidFill>
              </a:rPr>
              <a:t>Chien</a:t>
            </a:r>
            <a:r>
              <a:rPr lang="en-US" sz="1000" dirty="0">
                <a:solidFill>
                  <a:schemeClr val="bg2"/>
                </a:solidFill>
              </a:rPr>
              <a:t> P, Thomson M, </a:t>
            </a:r>
            <a:r>
              <a:rPr lang="en-US" sz="1000" dirty="0" err="1">
                <a:solidFill>
                  <a:schemeClr val="bg2"/>
                </a:solidFill>
              </a:rPr>
              <a:t>Kosseim</a:t>
            </a:r>
            <a:r>
              <a:rPr lang="en-US" sz="1000" dirty="0">
                <a:solidFill>
                  <a:schemeClr val="bg2"/>
                </a:solidFill>
              </a:rPr>
              <a:t> ML. </a:t>
            </a:r>
            <a:r>
              <a:rPr lang="en-US" sz="1000" dirty="0" err="1">
                <a:solidFill>
                  <a:schemeClr val="bg2"/>
                </a:solidFill>
              </a:rPr>
              <a:t>Randomised</a:t>
            </a:r>
            <a:r>
              <a:rPr lang="en-US" sz="1000" dirty="0">
                <a:solidFill>
                  <a:schemeClr val="bg2"/>
                </a:solidFill>
              </a:rPr>
              <a:t> controlled trial comparing efficacy of same day administration of mifepristone and misoprostol for termination of pregnancy with the standard 36- to 48-hour protocol. </a:t>
            </a:r>
            <a:r>
              <a:rPr lang="en-US" sz="1000" i="1" dirty="0" err="1">
                <a:solidFill>
                  <a:schemeClr val="bg2"/>
                </a:solidFill>
              </a:rPr>
              <a:t>Bjog</a:t>
            </a:r>
            <a:r>
              <a:rPr lang="en-US" sz="1000" i="1" dirty="0">
                <a:solidFill>
                  <a:schemeClr val="bg2"/>
                </a:solidFill>
              </a:rPr>
              <a:t>. </a:t>
            </a:r>
            <a:r>
              <a:rPr lang="en-US" sz="1000" dirty="0">
                <a:solidFill>
                  <a:schemeClr val="bg2"/>
                </a:solidFill>
              </a:rPr>
              <a:t>Oct 2005;112(10):1457. </a:t>
            </a:r>
          </a:p>
          <a:p>
            <a:pPr lvl="0"/>
            <a:r>
              <a:rPr lang="en-US" sz="1000" dirty="0">
                <a:solidFill>
                  <a:schemeClr val="bg2"/>
                </a:solidFill>
              </a:rPr>
              <a:t>Herrmann WL </a:t>
            </a:r>
            <a:r>
              <a:rPr lang="en-US" sz="1000" i="1" dirty="0">
                <a:solidFill>
                  <a:schemeClr val="bg2"/>
                </a:solidFill>
              </a:rPr>
              <a:t>et al</a:t>
            </a:r>
            <a:r>
              <a:rPr lang="en-US" sz="1000" dirty="0">
                <a:solidFill>
                  <a:schemeClr val="bg2"/>
                </a:solidFill>
              </a:rPr>
              <a:t>.  Effects of the antiprogesterone RU 486 in early pregnancy and during the menstrual cycle.  </a:t>
            </a:r>
            <a:r>
              <a:rPr lang="en-US" sz="1000" i="1" dirty="0">
                <a:solidFill>
                  <a:schemeClr val="bg2"/>
                </a:solidFill>
              </a:rPr>
              <a:t>Future aspects in contraception</a:t>
            </a:r>
            <a:r>
              <a:rPr lang="en-US" sz="1000" dirty="0">
                <a:solidFill>
                  <a:schemeClr val="bg2"/>
                </a:solidFill>
              </a:rPr>
              <a:t>. 1984 Ch. 22:249-70.</a:t>
            </a:r>
          </a:p>
          <a:p>
            <a:pPr lvl="0"/>
            <a:r>
              <a:rPr lang="en-US" sz="1000" dirty="0">
                <a:solidFill>
                  <a:schemeClr val="bg2"/>
                </a:solidFill>
              </a:rPr>
              <a:t>Ho PC, Blumenthal PD, </a:t>
            </a:r>
            <a:r>
              <a:rPr lang="en-US" sz="1000" dirty="0" err="1">
                <a:solidFill>
                  <a:schemeClr val="bg2"/>
                </a:solidFill>
              </a:rPr>
              <a:t>Gemzell</a:t>
            </a:r>
            <a:r>
              <a:rPr lang="en-US" sz="1000" dirty="0">
                <a:solidFill>
                  <a:schemeClr val="bg2"/>
                </a:solidFill>
              </a:rPr>
              <a:t>-Danielsson K, Gómez Ponce de León R, Mittal S, Tang OS. Misoprostol for the termination of pregnancy with a live fetus at 13 to 26 weeks. </a:t>
            </a:r>
            <a:r>
              <a:rPr lang="en-US" sz="1000" i="1" dirty="0">
                <a:solidFill>
                  <a:schemeClr val="bg2"/>
                </a:solidFill>
              </a:rPr>
              <a:t>Int J </a:t>
            </a:r>
            <a:r>
              <a:rPr lang="en-US" sz="1000" i="1" dirty="0" err="1">
                <a:solidFill>
                  <a:schemeClr val="bg2"/>
                </a:solidFill>
              </a:rPr>
              <a:t>Gynaecol</a:t>
            </a:r>
            <a:r>
              <a:rPr lang="en-US" sz="1000" i="1" dirty="0">
                <a:solidFill>
                  <a:schemeClr val="bg2"/>
                </a:solidFill>
              </a:rPr>
              <a:t> Obstet</a:t>
            </a:r>
            <a:r>
              <a:rPr lang="en-US" sz="1000" dirty="0">
                <a:solidFill>
                  <a:schemeClr val="bg2"/>
                </a:solidFill>
              </a:rPr>
              <a:t>. 2007 Dec;99 Suppl 2:S178-81</a:t>
            </a:r>
          </a:p>
          <a:p>
            <a:pPr lvl="0"/>
            <a:r>
              <a:rPr lang="en-US" sz="1000" dirty="0">
                <a:solidFill>
                  <a:schemeClr val="bg2"/>
                </a:solidFill>
              </a:rPr>
              <a:t>Holistic Abortions [@</a:t>
            </a:r>
            <a:r>
              <a:rPr lang="en-US" sz="1000" dirty="0" err="1">
                <a:solidFill>
                  <a:schemeClr val="bg2"/>
                </a:solidFill>
              </a:rPr>
              <a:t>holistic.abortions</a:t>
            </a:r>
            <a:r>
              <a:rPr lang="en-US" sz="1000" dirty="0">
                <a:solidFill>
                  <a:schemeClr val="bg2"/>
                </a:solidFill>
              </a:rPr>
              <a:t>]. (n.d.). Posts [Instagram profile]. Retrieved May 19, 2022, from https://</a:t>
            </a:r>
            <a:r>
              <a:rPr lang="en-US" sz="1000" dirty="0" err="1">
                <a:solidFill>
                  <a:schemeClr val="bg2"/>
                </a:solidFill>
              </a:rPr>
              <a:t>www.instagram.com</a:t>
            </a:r>
            <a:r>
              <a:rPr lang="en-US" sz="1000" dirty="0">
                <a:solidFill>
                  <a:schemeClr val="bg2"/>
                </a:solidFill>
              </a:rPr>
              <a:t>/</a:t>
            </a:r>
            <a:r>
              <a:rPr lang="en-US" sz="1000" dirty="0" err="1">
                <a:solidFill>
                  <a:schemeClr val="bg2"/>
                </a:solidFill>
              </a:rPr>
              <a:t>holistic.abortions</a:t>
            </a:r>
            <a:endParaRPr lang="en-US" sz="1000" dirty="0">
              <a:solidFill>
                <a:schemeClr val="bg2"/>
              </a:solidFill>
            </a:endParaRPr>
          </a:p>
          <a:p>
            <a:pPr lvl="0"/>
            <a:r>
              <a:rPr lang="en-US" sz="1000" dirty="0">
                <a:solidFill>
                  <a:schemeClr val="bg2"/>
                </a:solidFill>
              </a:rPr>
              <a:t>If/When/How. Self-Managed Abortion and the Law. What health care providers need to know.</a:t>
            </a:r>
          </a:p>
          <a:p>
            <a:pPr lvl="0"/>
            <a:r>
              <a:rPr lang="en-US" sz="1000" dirty="0">
                <a:solidFill>
                  <a:schemeClr val="bg2"/>
                </a:solidFill>
              </a:rPr>
              <a:t>If/When/How. Supporting people who end pregnancies: necessary for reproductive justice. Available at: https://</a:t>
            </a:r>
            <a:r>
              <a:rPr lang="en-US" sz="1000" dirty="0" err="1">
                <a:solidFill>
                  <a:schemeClr val="bg2"/>
                </a:solidFill>
              </a:rPr>
              <a:t>www.ifwhenhow.org</a:t>
            </a:r>
            <a:r>
              <a:rPr lang="en-US" sz="1000" dirty="0">
                <a:solidFill>
                  <a:schemeClr val="bg2"/>
                </a:solidFill>
              </a:rPr>
              <a:t>/wp-content/uploads/2020/04/FINAL-Fact-Sheet-Self-Managed-Abortion-.pdf. Accessed February 11, 2021.  </a:t>
            </a:r>
          </a:p>
          <a:p>
            <a:pPr lvl="0"/>
            <a:r>
              <a:rPr lang="en-US" sz="1000" i="1" dirty="0">
                <a:solidFill>
                  <a:schemeClr val="bg2"/>
                </a:solidFill>
              </a:rPr>
              <a:t>Indications For Sonography For Medication Abortion</a:t>
            </a:r>
            <a:r>
              <a:rPr lang="en-US" sz="1000" dirty="0">
                <a:solidFill>
                  <a:schemeClr val="bg2"/>
                </a:solidFill>
              </a:rPr>
              <a:t>. Reproductive Health Access Project; 2019. https://</a:t>
            </a:r>
            <a:r>
              <a:rPr lang="en-US" sz="1000" dirty="0" err="1">
                <a:solidFill>
                  <a:schemeClr val="bg2"/>
                </a:solidFill>
              </a:rPr>
              <a:t>www.reproductiveaccess.org</a:t>
            </a:r>
            <a:r>
              <a:rPr lang="en-US" sz="1000" dirty="0">
                <a:solidFill>
                  <a:schemeClr val="bg2"/>
                </a:solidFill>
              </a:rPr>
              <a:t>/resource/indications-sonography-medication-abortion/. Accessed May 19, 2022.</a:t>
            </a:r>
          </a:p>
          <a:p>
            <a:pPr lvl="0"/>
            <a:r>
              <a:rPr lang="en-US" sz="1000" dirty="0">
                <a:solidFill>
                  <a:schemeClr val="bg2"/>
                </a:solidFill>
              </a:rPr>
              <a:t>Induced Abortion in the United States, Sept 2019 Fact Sheet, </a:t>
            </a:r>
            <a:r>
              <a:rPr lang="en-US" sz="1000" u="sng" dirty="0">
                <a:solidFill>
                  <a:schemeClr val="bg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bg2"/>
              </a:solidFill>
            </a:endParaRPr>
          </a:p>
          <a:p>
            <a:pPr lvl="0"/>
            <a:r>
              <a:rPr lang="en-US" sz="1000" dirty="0">
                <a:solidFill>
                  <a:schemeClr val="bg2"/>
                </a:solidFill>
              </a:rPr>
              <a:t>Jain JK, Dutton C, Harwood B, Meckstroth KR, </a:t>
            </a:r>
            <a:r>
              <a:rPr lang="en-US" sz="1000" dirty="0" err="1">
                <a:solidFill>
                  <a:schemeClr val="bg2"/>
                </a:solidFill>
              </a:rPr>
              <a:t>Mishell</a:t>
            </a:r>
            <a:r>
              <a:rPr lang="en-US" sz="1000" dirty="0">
                <a:solidFill>
                  <a:schemeClr val="bg2"/>
                </a:solidFill>
              </a:rPr>
              <a:t> DR, Jr. A prospective randomized, double-blinded, placebo-controlled trial comparing mifepristone and vaginal misoprostol to vaginal misoprostol alone for elective termination of early pregnancy. </a:t>
            </a:r>
            <a:r>
              <a:rPr lang="en-US" sz="1000" i="1" dirty="0">
                <a:solidFill>
                  <a:schemeClr val="bg2"/>
                </a:solidFill>
              </a:rPr>
              <a:t>Hum </a:t>
            </a:r>
            <a:r>
              <a:rPr lang="en-US" sz="1000" i="1" dirty="0" err="1">
                <a:solidFill>
                  <a:schemeClr val="bg2"/>
                </a:solidFill>
              </a:rPr>
              <a:t>Reprod</a:t>
            </a:r>
            <a:r>
              <a:rPr lang="en-US" sz="1000" i="1" dirty="0">
                <a:solidFill>
                  <a:schemeClr val="bg2"/>
                </a:solidFill>
              </a:rPr>
              <a:t>. </a:t>
            </a:r>
            <a:r>
              <a:rPr lang="en-US" sz="1000" dirty="0">
                <a:solidFill>
                  <a:schemeClr val="bg2"/>
                </a:solidFill>
              </a:rPr>
              <a:t>Jun 2002;17(6):1477-1482. </a:t>
            </a:r>
          </a:p>
          <a:p>
            <a:pPr lvl="0"/>
            <a:r>
              <a:rPr lang="en-US" sz="1000" u="sng" dirty="0">
                <a:solidFill>
                  <a:srgbClr val="B0B938"/>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rgbClr val="B0B938"/>
                </a:solidFill>
                <a:hlinkClick r:id="rId9">
                  <a:extLst>
                    <a:ext uri="{A12FA001-AC4F-418D-AE19-62706E023703}">
                      <ahyp:hlinkClr xmlns:ahyp="http://schemas.microsoft.com/office/drawing/2018/hyperlinkcolor" val="tx"/>
                    </a:ext>
                  </a:extLst>
                </a:hlinkClick>
              </a:rPr>
              <a:t>Contraception. </a:t>
            </a:r>
            <a:r>
              <a:rPr lang="en-US" sz="1000" u="sng" dirty="0">
                <a:solidFill>
                  <a:schemeClr val="bg2"/>
                </a:solidFill>
                <a:hlinkClick r:id="rId9">
                  <a:extLst>
                    <a:ext uri="{A12FA001-AC4F-418D-AE19-62706E023703}">
                      <ahyp:hlinkClr xmlns:ahyp="http://schemas.microsoft.com/office/drawing/2018/hyperlinkcolor" val="tx"/>
                    </a:ext>
                  </a:extLst>
                </a:hlinkClick>
              </a:rPr>
              <a:t>2004;70(1):11. </a:t>
            </a:r>
            <a:endParaRPr lang="en-US" sz="1000" dirty="0">
              <a:solidFill>
                <a:schemeClr val="bg2"/>
              </a:solidFill>
            </a:endParaRPr>
          </a:p>
          <a:p>
            <a:pPr lvl="0"/>
            <a:r>
              <a:rPr lang="en-US" sz="1000" dirty="0" err="1">
                <a:solidFill>
                  <a:schemeClr val="bg2"/>
                </a:solidFill>
              </a:rPr>
              <a:t>Jerman</a:t>
            </a:r>
            <a:r>
              <a:rPr lang="en-US" sz="1000" dirty="0">
                <a:solidFill>
                  <a:schemeClr val="bg2"/>
                </a:solidFill>
              </a:rPr>
              <a:t> J, Jones R, </a:t>
            </a:r>
            <a:r>
              <a:rPr lang="en-US" sz="1000" dirty="0" err="1">
                <a:solidFill>
                  <a:schemeClr val="bg2"/>
                </a:solidFill>
              </a:rPr>
              <a:t>Onda</a:t>
            </a:r>
            <a:r>
              <a:rPr lang="en-US" sz="1000" dirty="0">
                <a:solidFill>
                  <a:schemeClr val="bg2"/>
                </a:solidFill>
              </a:rPr>
              <a:t> T. Characteristics of U.S. Abortion Patients in 2014 and Changes Since 2008. Guttmacher Institute. https://</a:t>
            </a:r>
            <a:r>
              <a:rPr lang="en-US" sz="1000" dirty="0" err="1">
                <a:solidFill>
                  <a:schemeClr val="bg2"/>
                </a:solidFill>
              </a:rPr>
              <a:t>www.guttmacher.org</a:t>
            </a:r>
            <a:r>
              <a:rPr lang="en-US" sz="1000" dirty="0">
                <a:solidFill>
                  <a:schemeClr val="bg2"/>
                </a:solidFill>
              </a:rPr>
              <a:t>/report/characteristics-us-abortion-patients-2014. Published 2016. Accessed May 18, 2022.</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Abortion Incidence and Service Availability In the United States, 2014. </a:t>
            </a:r>
            <a:r>
              <a:rPr lang="en-US" sz="1000" i="1" dirty="0" err="1">
                <a:solidFill>
                  <a:schemeClr val="bg2"/>
                </a:solidFill>
              </a:rPr>
              <a:t>Perspect</a:t>
            </a:r>
            <a:r>
              <a:rPr lang="en-US" sz="1000" i="1" dirty="0">
                <a:solidFill>
                  <a:schemeClr val="bg2"/>
                </a:solidFill>
              </a:rPr>
              <a:t> Sex </a:t>
            </a:r>
            <a:r>
              <a:rPr lang="en-US" sz="1000" i="1" dirty="0" err="1">
                <a:solidFill>
                  <a:schemeClr val="bg2"/>
                </a:solidFill>
              </a:rPr>
              <a:t>Reprod</a:t>
            </a:r>
            <a:r>
              <a:rPr lang="en-US" sz="1000" i="1" dirty="0">
                <a:solidFill>
                  <a:schemeClr val="bg2"/>
                </a:solidFill>
              </a:rPr>
              <a:t> Health</a:t>
            </a:r>
            <a:r>
              <a:rPr lang="en-US" sz="1000" dirty="0">
                <a:solidFill>
                  <a:schemeClr val="bg2"/>
                </a:solidFill>
              </a:rPr>
              <a:t>. 2017;49(1). doi:10.1363/psrh.12015</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Population Group Abortion Rates and Lifetime Incidence of Abortion: United States, 2008–2014. </a:t>
            </a:r>
            <a:r>
              <a:rPr lang="en-US" sz="1000" i="1" dirty="0">
                <a:solidFill>
                  <a:schemeClr val="bg2"/>
                </a:solidFill>
              </a:rPr>
              <a:t>Am J Public Health</a:t>
            </a:r>
            <a:r>
              <a:rPr lang="en-US" sz="1000" dirty="0">
                <a:solidFill>
                  <a:schemeClr val="bg2"/>
                </a:solidFill>
              </a:rPr>
              <a:t>. 2017;107(12):1904-1909. doi:10.2105/ajph.2017.304042</a:t>
            </a:r>
          </a:p>
          <a:p>
            <a:pPr lvl="0"/>
            <a:r>
              <a:rPr lang="en-US" sz="1000" dirty="0">
                <a:solidFill>
                  <a:schemeClr val="bg2"/>
                </a:solidFill>
              </a:rPr>
              <a:t>Jones R, Nash E, Cross L, Philbin J, </a:t>
            </a:r>
            <a:r>
              <a:rPr lang="en-US" sz="1000" dirty="0" err="1">
                <a:solidFill>
                  <a:schemeClr val="bg2"/>
                </a:solidFill>
              </a:rPr>
              <a:t>Kristein</a:t>
            </a:r>
            <a:r>
              <a:rPr lang="en-US" sz="1000" dirty="0">
                <a:solidFill>
                  <a:schemeClr val="bg2"/>
                </a:solidFill>
              </a:rPr>
              <a:t> M. Medication Abortion Now Accounts for More Than Half of All US Abortions. Guttmacher Institute. https://</a:t>
            </a:r>
            <a:r>
              <a:rPr lang="en-US" sz="1000" dirty="0" err="1">
                <a:solidFill>
                  <a:schemeClr val="bg2"/>
                </a:solidFill>
              </a:rPr>
              <a:t>www.guttmacher.org</a:t>
            </a:r>
            <a:r>
              <a:rPr lang="en-US" sz="1000" dirty="0">
                <a:solidFill>
                  <a:schemeClr val="bg2"/>
                </a:solidFill>
              </a:rPr>
              <a:t>/article/2022/02/medication-abortion-now-accounts-more-half-all-us-abortions. Published 2022. Accessed May 18, 2022.</a:t>
            </a:r>
          </a:p>
          <a:p>
            <a:pPr lvl="0"/>
            <a:r>
              <a:rPr lang="en-US" sz="1000" dirty="0">
                <a:solidFill>
                  <a:schemeClr val="bg2"/>
                </a:solidFill>
              </a:rPr>
              <a:t>Kapp N, </a:t>
            </a:r>
            <a:r>
              <a:rPr lang="en-US" sz="1000" dirty="0" err="1">
                <a:solidFill>
                  <a:schemeClr val="bg2"/>
                </a:solidFill>
              </a:rPr>
              <a:t>Eckersberger</a:t>
            </a:r>
            <a:r>
              <a:rPr lang="en-US" sz="1000" dirty="0">
                <a:solidFill>
                  <a:schemeClr val="bg2"/>
                </a:solidFill>
              </a:rPr>
              <a:t> E, </a:t>
            </a:r>
            <a:r>
              <a:rPr lang="en-US" sz="1000" dirty="0" err="1">
                <a:solidFill>
                  <a:schemeClr val="bg2"/>
                </a:solidFill>
              </a:rPr>
              <a:t>Lavelanet</a:t>
            </a:r>
            <a:r>
              <a:rPr lang="en-US" sz="1000" dirty="0">
                <a:solidFill>
                  <a:schemeClr val="bg2"/>
                </a:solidFill>
              </a:rPr>
              <a:t> A, Rodriguez MI. Medical abortion in the late first trimester: a systematic review. Contraception. 2019;99(2):77-86. </a:t>
            </a:r>
            <a:r>
              <a:rPr lang="en-US" sz="1000" dirty="0" err="1">
                <a:solidFill>
                  <a:schemeClr val="bg2"/>
                </a:solidFill>
              </a:rPr>
              <a:t>doi</a:t>
            </a:r>
            <a:r>
              <a:rPr lang="en-US" sz="1000" dirty="0">
                <a:solidFill>
                  <a:schemeClr val="bg2"/>
                </a:solidFill>
              </a:rPr>
              <a:t>: 10.1016/j.contraception.2018.11.002.</a:t>
            </a:r>
          </a:p>
          <a:p>
            <a:pPr lvl="0"/>
            <a:r>
              <a:rPr lang="en-US" sz="1000" i="1" dirty="0">
                <a:solidFill>
                  <a:schemeClr val="bg2"/>
                </a:solidFill>
              </a:rPr>
              <a:t>Language and Impact</a:t>
            </a:r>
            <a:r>
              <a:rPr lang="en-US" sz="1000" dirty="0">
                <a:solidFill>
                  <a:schemeClr val="bg2"/>
                </a:solidFill>
              </a:rPr>
              <a:t>. A project of the Bixby Center for Global Reproductive Health; 2021. https://</a:t>
            </a:r>
            <a:r>
              <a:rPr lang="en-US" sz="1000" dirty="0" err="1">
                <a:solidFill>
                  <a:schemeClr val="bg2"/>
                </a:solidFill>
              </a:rPr>
              <a:t>www.innovating-education.org</a:t>
            </a:r>
            <a:r>
              <a:rPr lang="en-US" sz="1000" dirty="0">
                <a:solidFill>
                  <a:schemeClr val="bg2"/>
                </a:solidFill>
              </a:rPr>
              <a:t>/2020/12/language-and-impact/. Accessed April 21, 2022. </a:t>
            </a:r>
          </a:p>
          <a:p>
            <a:pPr lvl="0"/>
            <a:r>
              <a:rPr lang="en-US" sz="1000" dirty="0">
                <a:solidFill>
                  <a:schemeClr val="bg2"/>
                </a:solidFill>
              </a:rPr>
              <a:t>Learning Resources - Reproductive Health. </a:t>
            </a:r>
            <a:r>
              <a:rPr lang="en-US" sz="1000" dirty="0" err="1">
                <a:solidFill>
                  <a:schemeClr val="bg2"/>
                </a:solidFill>
              </a:rPr>
              <a:t>lgbtqiahealtheducation.org</a:t>
            </a:r>
            <a:r>
              <a:rPr lang="en-US" sz="1000" dirty="0">
                <a:solidFill>
                  <a:schemeClr val="bg2"/>
                </a:solidFill>
              </a:rPr>
              <a:t>. https://</a:t>
            </a:r>
            <a:r>
              <a:rPr lang="en-US" sz="1000" dirty="0" err="1">
                <a:solidFill>
                  <a:schemeClr val="bg2"/>
                </a:solidFill>
              </a:rPr>
              <a:t>www.lgbtqiahealtheducation.org</a:t>
            </a:r>
            <a:r>
              <a:rPr lang="en-US" sz="1000" dirty="0">
                <a:solidFill>
                  <a:schemeClr val="bg2"/>
                </a:solidFill>
              </a:rPr>
              <a:t>/resources/in/reproductive-health/. Published 2022. Accessed May 19, 2022.</a:t>
            </a:r>
          </a:p>
          <a:p>
            <a:pPr lvl="0"/>
            <a:r>
              <a:rPr lang="en-US" sz="1000" dirty="0">
                <a:solidFill>
                  <a:schemeClr val="bg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bg2"/>
                </a:solidFill>
              </a:rPr>
              <a:t>Luo E, </a:t>
            </a:r>
            <a:r>
              <a:rPr lang="en-US" sz="1000" dirty="0" err="1">
                <a:solidFill>
                  <a:schemeClr val="bg2"/>
                </a:solidFill>
              </a:rPr>
              <a:t>Golen</a:t>
            </a:r>
            <a:r>
              <a:rPr lang="en-US" sz="1000" dirty="0">
                <a:solidFill>
                  <a:schemeClr val="bg2"/>
                </a:solidFill>
              </a:rPr>
              <a:t> T, Kimball A. Rising to the challenge of screening for intimate partner violence during Covid-19. STAT. https://</a:t>
            </a:r>
            <a:r>
              <a:rPr lang="en-US" sz="1000" dirty="0" err="1">
                <a:solidFill>
                  <a:schemeClr val="bg2"/>
                </a:solidFill>
              </a:rPr>
              <a:t>www.statnews.com</a:t>
            </a:r>
            <a:r>
              <a:rPr lang="en-US" sz="1000" dirty="0">
                <a:solidFill>
                  <a:schemeClr val="bg2"/>
                </a:solidFill>
              </a:rPr>
              <a:t>/2020/07/17/rising-to-the-challenge-of-screening-for-intimate-partner-violence-during-covid-19/. Published 2020. Accessed May 19, 2022.</a:t>
            </a:r>
          </a:p>
          <a:p>
            <a:r>
              <a:rPr lang="en-US" sz="100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4524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0"/>
            <a:ext cx="15252782" cy="117398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850" dirty="0">
                <a:solidFill>
                  <a:schemeClr val="bg2"/>
                </a:solidFill>
              </a:rPr>
              <a:t>M, Pinckney J, White L. </a:t>
            </a:r>
            <a:r>
              <a:rPr lang="en-US" sz="850" i="1" dirty="0">
                <a:solidFill>
                  <a:schemeClr val="bg2"/>
                </a:solidFill>
              </a:rPr>
              <a:t>Ensuring Access To Safe Abortion Care For Black Women</a:t>
            </a:r>
            <a:r>
              <a:rPr lang="en-US" sz="850" dirty="0">
                <a:solidFill>
                  <a:schemeClr val="bg2"/>
                </a:solidFill>
              </a:rPr>
              <a:t>. National Black Women’s Reproductive Justice Agenda; 2020. http://</a:t>
            </a:r>
            <a:r>
              <a:rPr lang="en-US" sz="850" dirty="0" err="1">
                <a:solidFill>
                  <a:schemeClr val="bg2"/>
                </a:solidFill>
              </a:rPr>
              <a:t>blackrj.org</a:t>
            </a:r>
            <a:r>
              <a:rPr lang="en-US" sz="850" dirty="0">
                <a:solidFill>
                  <a:schemeClr val="bg2"/>
                </a:solidFill>
              </a:rPr>
              <a:t>/wp-content/uploads/2020/04/6217-IOOV_Abortion.pdf. Accessed May 18, 2022.</a:t>
            </a:r>
          </a:p>
          <a:p>
            <a:pPr lvl="0"/>
            <a:r>
              <a:rPr lang="en-US" sz="850" u="sng" dirty="0">
                <a:solidFill>
                  <a:srgbClr val="B0B938"/>
                </a:solidFill>
                <a:hlinkClick r:id="rId5">
                  <a:extLst>
                    <a:ext uri="{A12FA001-AC4F-418D-AE19-62706E023703}">
                      <ahyp:hlinkClr xmlns:ahyp="http://schemas.microsoft.com/office/drawing/2018/hyperlinkcolor" val="tx"/>
                    </a:ext>
                  </a:extLst>
                </a:hlinkClick>
              </a:rPr>
              <a:t>Matulich M, Cansino C, Culwell KR, Creinin MD. </a:t>
            </a:r>
            <a:r>
              <a:rPr lang="en-US" sz="85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850" u="sng" dirty="0">
                <a:solidFill>
                  <a:schemeClr val="bg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bg2"/>
              </a:solidFill>
            </a:endParaRPr>
          </a:p>
          <a:p>
            <a:pPr lvl="0"/>
            <a:r>
              <a:rPr lang="en-US" sz="850" dirty="0">
                <a:solidFill>
                  <a:schemeClr val="bg2"/>
                </a:solidFill>
              </a:rPr>
              <a:t>Medicaid Coverage of Abortion. Guttmacher Institute. https://</a:t>
            </a:r>
            <a:r>
              <a:rPr lang="en-US" sz="850" dirty="0" err="1">
                <a:solidFill>
                  <a:schemeClr val="bg2"/>
                </a:solidFill>
              </a:rPr>
              <a:t>www.guttmacher.org</a:t>
            </a:r>
            <a:r>
              <a:rPr lang="en-US" sz="850" dirty="0">
                <a:solidFill>
                  <a:schemeClr val="bg2"/>
                </a:solidFill>
              </a:rPr>
              <a:t>/evidence-you-can-use/</a:t>
            </a:r>
            <a:r>
              <a:rPr lang="en-US" sz="850" dirty="0" err="1">
                <a:solidFill>
                  <a:schemeClr val="bg2"/>
                </a:solidFill>
              </a:rPr>
              <a:t>medicaid</a:t>
            </a:r>
            <a:r>
              <a:rPr lang="en-US" sz="850" dirty="0">
                <a:solidFill>
                  <a:schemeClr val="bg2"/>
                </a:solidFill>
              </a:rPr>
              <a:t>-coverage-abortion. Published 2021. Accessed May 18, 2022.</a:t>
            </a:r>
          </a:p>
          <a:p>
            <a:pPr lvl="0"/>
            <a:r>
              <a:rPr lang="en-US" sz="850" dirty="0">
                <a:solidFill>
                  <a:schemeClr val="bg2"/>
                </a:solidFill>
              </a:rPr>
              <a:t>Medication Abortion: State Laws and Policies. Guttmacher Institute. https://</a:t>
            </a:r>
            <a:r>
              <a:rPr lang="en-US" sz="850" dirty="0" err="1">
                <a:solidFill>
                  <a:schemeClr val="bg2"/>
                </a:solidFill>
              </a:rPr>
              <a:t>www.guttmacher.org</a:t>
            </a:r>
            <a:r>
              <a:rPr lang="en-US" sz="850" dirty="0">
                <a:solidFill>
                  <a:schemeClr val="bg2"/>
                </a:solidFill>
              </a:rPr>
              <a:t>/state-policy/explore/medication-abortion. Published 2022. Accessed May 18, 2022.</a:t>
            </a:r>
          </a:p>
          <a:p>
            <a:pPr lvl="0"/>
            <a:r>
              <a:rPr lang="en-US" sz="850" dirty="0">
                <a:solidFill>
                  <a:schemeClr val="bg2"/>
                </a:solidFill>
              </a:rPr>
              <a:t>Misoprostol only: Recommended regimen. Ipas. https://</a:t>
            </a:r>
            <a:r>
              <a:rPr lang="en-US" sz="850" dirty="0" err="1">
                <a:solidFill>
                  <a:schemeClr val="bg2"/>
                </a:solidFill>
              </a:rPr>
              <a:t>www.ipas.org</a:t>
            </a:r>
            <a:r>
              <a:rPr lang="en-US" sz="850" dirty="0">
                <a:solidFill>
                  <a:schemeClr val="bg2"/>
                </a:solidFill>
              </a:rPr>
              <a:t>/clinical-update/</a:t>
            </a:r>
            <a:r>
              <a:rPr lang="en-US" sz="850" dirty="0" err="1">
                <a:solidFill>
                  <a:schemeClr val="bg2"/>
                </a:solidFill>
              </a:rPr>
              <a:t>english</a:t>
            </a:r>
            <a:r>
              <a:rPr lang="en-US" sz="850" dirty="0">
                <a:solidFill>
                  <a:schemeClr val="bg2"/>
                </a:solidFill>
              </a:rPr>
              <a:t>/recommendations-for-abortion-before-13-weeks-gestation/medical-abortion/misoprostol-only-recommended-regimen/. Published 2021. Accessed May 19, 2022</a:t>
            </a:r>
          </a:p>
          <a:p>
            <a:pPr lvl="0"/>
            <a:r>
              <a:rPr lang="en-US" sz="850" dirty="0">
                <a:solidFill>
                  <a:schemeClr val="bg2"/>
                </a:solidFill>
              </a:rPr>
              <a:t>Moreno-Ruiz NL, </a:t>
            </a:r>
            <a:r>
              <a:rPr lang="en-US" sz="850" dirty="0" err="1">
                <a:solidFill>
                  <a:schemeClr val="bg2"/>
                </a:solidFill>
              </a:rPr>
              <a:t>Borgatta</a:t>
            </a:r>
            <a:r>
              <a:rPr lang="en-US" sz="850" dirty="0">
                <a:solidFill>
                  <a:schemeClr val="bg2"/>
                </a:solidFill>
              </a:rPr>
              <a:t> L, </a:t>
            </a:r>
            <a:r>
              <a:rPr lang="en-US" sz="850" dirty="0" err="1">
                <a:solidFill>
                  <a:schemeClr val="bg2"/>
                </a:solidFill>
              </a:rPr>
              <a:t>Yanow</a:t>
            </a:r>
            <a:r>
              <a:rPr lang="en-US" sz="850" dirty="0">
                <a:solidFill>
                  <a:schemeClr val="bg2"/>
                </a:solidFill>
              </a:rPr>
              <a:t> S, Kapp N, Wiebe ER, </a:t>
            </a:r>
            <a:r>
              <a:rPr lang="en-US" sz="850" dirty="0" err="1">
                <a:solidFill>
                  <a:schemeClr val="bg2"/>
                </a:solidFill>
              </a:rPr>
              <a:t>Winikoff</a:t>
            </a:r>
            <a:r>
              <a:rPr lang="en-US" sz="850" dirty="0">
                <a:solidFill>
                  <a:schemeClr val="bg2"/>
                </a:solidFill>
              </a:rPr>
              <a:t> B. Alternatives to mifepristone for early medical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2007 Mar;96(3):212-8</a:t>
            </a:r>
          </a:p>
          <a:p>
            <a:pPr lvl="0"/>
            <a:r>
              <a:rPr lang="en-US" sz="850" dirty="0" err="1">
                <a:solidFill>
                  <a:schemeClr val="bg2"/>
                </a:solidFill>
              </a:rPr>
              <a:t>Moseson</a:t>
            </a:r>
            <a:r>
              <a:rPr lang="en-US" sz="850" dirty="0">
                <a:solidFill>
                  <a:schemeClr val="bg2"/>
                </a:solidFill>
              </a:rPr>
              <a:t> H, Bullard K, </a:t>
            </a:r>
            <a:r>
              <a:rPr lang="en-US" sz="850" dirty="0" err="1">
                <a:solidFill>
                  <a:schemeClr val="bg2"/>
                </a:solidFill>
              </a:rPr>
              <a:t>Cisternas</a:t>
            </a:r>
            <a:r>
              <a:rPr lang="en-US" sz="850" dirty="0">
                <a:solidFill>
                  <a:schemeClr val="bg2"/>
                </a:solidFill>
              </a:rPr>
              <a:t> C, Grosso B, Vera V, </a:t>
            </a:r>
            <a:r>
              <a:rPr lang="en-US" sz="850" dirty="0" err="1">
                <a:solidFill>
                  <a:schemeClr val="bg2"/>
                </a:solidFill>
              </a:rPr>
              <a:t>Gerdts</a:t>
            </a:r>
            <a:r>
              <a:rPr lang="en-US" sz="850" dirty="0">
                <a:solidFill>
                  <a:schemeClr val="bg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bg2"/>
                </a:solidFill>
              </a:rPr>
              <a:t>Moseson</a:t>
            </a:r>
            <a:r>
              <a:rPr lang="en-US" sz="850" dirty="0">
                <a:solidFill>
                  <a:schemeClr val="bg2"/>
                </a:solidFill>
              </a:rPr>
              <a:t> H, Herold S, </a:t>
            </a:r>
            <a:r>
              <a:rPr lang="en-US" sz="850" dirty="0" err="1">
                <a:solidFill>
                  <a:schemeClr val="bg2"/>
                </a:solidFill>
              </a:rPr>
              <a:t>Filippa</a:t>
            </a:r>
            <a:r>
              <a:rPr lang="en-US" sz="850" dirty="0">
                <a:solidFill>
                  <a:schemeClr val="bg2"/>
                </a:solidFill>
              </a:rPr>
              <a:t> S, Barr-Walker J, Baum SE, </a:t>
            </a:r>
            <a:r>
              <a:rPr lang="en-US" sz="850" dirty="0" err="1">
                <a:solidFill>
                  <a:schemeClr val="bg2"/>
                </a:solidFill>
              </a:rPr>
              <a:t>Gerdts</a:t>
            </a:r>
            <a:r>
              <a:rPr lang="en-US" sz="850" dirty="0">
                <a:solidFill>
                  <a:schemeClr val="bg2"/>
                </a:solidFill>
              </a:rPr>
              <a:t> C. Self-managed abortion: A systematic scoping review. Best </a:t>
            </a:r>
            <a:r>
              <a:rPr lang="en-US" sz="850" dirty="0" err="1">
                <a:solidFill>
                  <a:schemeClr val="bg2"/>
                </a:solidFill>
              </a:rPr>
              <a:t>Pract</a:t>
            </a:r>
            <a:r>
              <a:rPr lang="en-US" sz="850" dirty="0">
                <a:solidFill>
                  <a:schemeClr val="bg2"/>
                </a:solidFill>
              </a:rPr>
              <a:t> Res Clin </a:t>
            </a:r>
            <a:r>
              <a:rPr lang="en-US" sz="850" dirty="0" err="1">
                <a:solidFill>
                  <a:schemeClr val="bg2"/>
                </a:solidFill>
              </a:rPr>
              <a:t>Obstet</a:t>
            </a:r>
            <a:r>
              <a:rPr lang="en-US" sz="850" dirty="0">
                <a:solidFill>
                  <a:schemeClr val="bg2"/>
                </a:solidFill>
              </a:rPr>
              <a:t> </a:t>
            </a:r>
            <a:r>
              <a:rPr lang="en-US" sz="850" dirty="0" err="1">
                <a:solidFill>
                  <a:schemeClr val="bg2"/>
                </a:solidFill>
              </a:rPr>
              <a:t>Gynaecol</a:t>
            </a:r>
            <a:r>
              <a:rPr lang="en-US" sz="850" dirty="0">
                <a:solidFill>
                  <a:schemeClr val="bg2"/>
                </a:solidFill>
              </a:rPr>
              <a:t>. 2020;63:87-110. doi:10.1016/j.bpobgyn.2019.08.002</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Egwuatu</a:t>
            </a:r>
            <a:r>
              <a:rPr lang="en-US" sz="850" dirty="0">
                <a:solidFill>
                  <a:schemeClr val="bg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bg2"/>
                </a:solidFill>
              </a:rPr>
              <a:t>The Lancet Global Health</a:t>
            </a:r>
            <a:r>
              <a:rPr lang="en-US" sz="850" dirty="0">
                <a:solidFill>
                  <a:schemeClr val="bg2"/>
                </a:solidFill>
              </a:rPr>
              <a:t>. 2022;10(1). doi:10.1016/s2214-109x(21)00461-7</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Raifman</a:t>
            </a:r>
            <a:r>
              <a:rPr lang="en-US" sz="850" dirty="0">
                <a:solidFill>
                  <a:schemeClr val="bg2"/>
                </a:solidFill>
              </a:rPr>
              <a:t>, S. </a:t>
            </a:r>
            <a:r>
              <a:rPr lang="en-US" sz="850" i="1" dirty="0">
                <a:solidFill>
                  <a:schemeClr val="bg2"/>
                </a:solidFill>
              </a:rPr>
              <a:t>et al.</a:t>
            </a:r>
            <a:r>
              <a:rPr lang="en-US" sz="850" dirty="0">
                <a:solidFill>
                  <a:schemeClr val="bg2"/>
                </a:solidFill>
              </a:rPr>
              <a:t> Self-managed medication abortion outcomes: results from a prospective pilot study. </a:t>
            </a:r>
            <a:r>
              <a:rPr lang="en-US" sz="850" i="1" dirty="0" err="1">
                <a:solidFill>
                  <a:schemeClr val="bg2"/>
                </a:solidFill>
              </a:rPr>
              <a:t>Reprod</a:t>
            </a:r>
            <a:r>
              <a:rPr lang="en-US" sz="850" i="1" dirty="0">
                <a:solidFill>
                  <a:schemeClr val="bg2"/>
                </a:solidFill>
              </a:rPr>
              <a:t> Health</a:t>
            </a:r>
            <a:r>
              <a:rPr lang="en-US" sz="850" dirty="0">
                <a:solidFill>
                  <a:schemeClr val="bg2"/>
                </a:solidFill>
              </a:rPr>
              <a:t> </a:t>
            </a:r>
            <a:r>
              <a:rPr lang="en-US" sz="850" b="1" dirty="0">
                <a:solidFill>
                  <a:schemeClr val="bg2"/>
                </a:solidFill>
              </a:rPr>
              <a:t>17, </a:t>
            </a:r>
            <a:r>
              <a:rPr lang="en-US" sz="850" dirty="0">
                <a:solidFill>
                  <a:schemeClr val="bg2"/>
                </a:solidFill>
              </a:rPr>
              <a:t>164 (2020). https://</a:t>
            </a:r>
            <a:r>
              <a:rPr lang="en-US" sz="850" dirty="0" err="1">
                <a:solidFill>
                  <a:schemeClr val="bg2"/>
                </a:solidFill>
              </a:rPr>
              <a:t>doi.org</a:t>
            </a:r>
            <a:r>
              <a:rPr lang="en-US" sz="850" dirty="0">
                <a:solidFill>
                  <a:schemeClr val="bg2"/>
                </a:solidFill>
              </a:rPr>
              <a:t>/10.1186/s12978-020-01016-4</a:t>
            </a:r>
          </a:p>
          <a:p>
            <a:pPr lvl="0"/>
            <a:r>
              <a:rPr lang="en-US" sz="850" dirty="0">
                <a:solidFill>
                  <a:schemeClr val="bg2"/>
                </a:solidFill>
              </a:rPr>
              <a:t>National Academies of Sciences, Engineering, and Medicine. 2018. </a:t>
            </a:r>
            <a:r>
              <a:rPr lang="en-US" sz="850" i="1" dirty="0">
                <a:solidFill>
                  <a:schemeClr val="bg2"/>
                </a:solidFill>
              </a:rPr>
              <a:t>The Safety and Quality of Abortion Care in the United States</a:t>
            </a:r>
            <a:r>
              <a:rPr lang="en-US" sz="850" dirty="0">
                <a:solidFill>
                  <a:schemeClr val="bg2"/>
                </a:solidFill>
              </a:rPr>
              <a:t>. Washington, DC: The National Academies Press. https://</a:t>
            </a:r>
            <a:r>
              <a:rPr lang="en-US" sz="850" dirty="0" err="1">
                <a:solidFill>
                  <a:schemeClr val="bg2"/>
                </a:solidFill>
              </a:rPr>
              <a:t>doi.org</a:t>
            </a:r>
            <a:r>
              <a:rPr lang="en-US" sz="850" dirty="0">
                <a:solidFill>
                  <a:schemeClr val="bg2"/>
                </a:solidFill>
              </a:rPr>
              <a:t>/10.17226/24950.</a:t>
            </a:r>
          </a:p>
          <a:p>
            <a:pPr lvl="0"/>
            <a:r>
              <a:rPr lang="en-US" sz="850" dirty="0">
                <a:solidFill>
                  <a:schemeClr val="bg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bg2"/>
                </a:solidFill>
              </a:rPr>
              <a:t>Patient-Centered Pregnancy Options Counseling.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/education/</a:t>
            </a:r>
            <a:r>
              <a:rPr lang="en-US" sz="850" dirty="0" err="1">
                <a:solidFill>
                  <a:schemeClr val="bg2"/>
                </a:solidFill>
              </a:rPr>
              <a:t>rhedi</a:t>
            </a:r>
            <a:r>
              <a:rPr lang="en-US" sz="850" dirty="0">
                <a:solidFill>
                  <a:schemeClr val="bg2"/>
                </a:solidFill>
              </a:rPr>
              <a:t>-curriculum/patient-centered-pregnancy-options-counseling/. Published 2022. Accessed May 19, 2022.</a:t>
            </a:r>
          </a:p>
          <a:p>
            <a:pPr lvl="0"/>
            <a:r>
              <a:rPr lang="en-US" sz="850" dirty="0">
                <a:solidFill>
                  <a:schemeClr val="bg2"/>
                </a:solidFill>
              </a:rPr>
              <a:t>Potter JE, Stevenson AJ, Coleman-</a:t>
            </a:r>
            <a:r>
              <a:rPr lang="en-US" sz="850" dirty="0" err="1">
                <a:solidFill>
                  <a:schemeClr val="bg2"/>
                </a:solidFill>
              </a:rPr>
              <a:t>Minahan</a:t>
            </a:r>
            <a:r>
              <a:rPr lang="en-US" sz="850" dirty="0">
                <a:solidFill>
                  <a:schemeClr val="bg2"/>
                </a:solidFill>
              </a:rPr>
              <a:t> K, et al. Challenging unintended pregnancy as an indicator of reproductive autonomy. </a:t>
            </a:r>
            <a:r>
              <a:rPr lang="en-US" sz="850" i="1" dirty="0">
                <a:solidFill>
                  <a:schemeClr val="bg2"/>
                </a:solidFill>
              </a:rPr>
              <a:t>Contraception</a:t>
            </a:r>
            <a:r>
              <a:rPr lang="en-US" sz="850" dirty="0">
                <a:solidFill>
                  <a:schemeClr val="bg2"/>
                </a:solidFill>
              </a:rPr>
              <a:t>. 2019;100(1):1-4. doi:10.1016/j.contraception.2019.02.005</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Policy Guidelines For Abortion Care</a:t>
            </a:r>
            <a:r>
              <a:rPr lang="en-US" sz="850" dirty="0">
                <a:solidFill>
                  <a:schemeClr val="bg2"/>
                </a:solidFill>
              </a:rPr>
              <a:t>. National Abortion Federation; 2020. https://5aa1b2xfmfh2e2mk03kk8rsx-wpengine.netdna-ssl.com/wp-content/uploads/2020_CPGs.pdf. Accessed May 18, 2022.</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Guidelines For Abortion Care</a:t>
            </a:r>
            <a:r>
              <a:rPr lang="en-US" sz="850" dirty="0">
                <a:solidFill>
                  <a:schemeClr val="bg2"/>
                </a:solidFill>
              </a:rPr>
              <a:t>. National Abortion Federation; 2022. https://</a:t>
            </a:r>
            <a:r>
              <a:rPr lang="en-US" sz="850" dirty="0" err="1">
                <a:solidFill>
                  <a:schemeClr val="bg2"/>
                </a:solidFill>
              </a:rPr>
              <a:t>prochoice.org</a:t>
            </a:r>
            <a:r>
              <a:rPr lang="en-US" sz="850" dirty="0">
                <a:solidFill>
                  <a:schemeClr val="bg2"/>
                </a:solidFill>
              </a:rPr>
              <a:t>/providers/quality-standards/. Accessed May 19, 2022.</a:t>
            </a:r>
          </a:p>
          <a:p>
            <a:pPr lvl="0"/>
            <a:r>
              <a:rPr lang="en-US" sz="850" dirty="0">
                <a:solidFill>
                  <a:schemeClr val="bg2"/>
                </a:solidFill>
              </a:rPr>
              <a:t>Provision of Abortion Care by Advanced Practice Nurses and Physician Assistants. </a:t>
            </a:r>
            <a:r>
              <a:rPr lang="en-US" sz="850" dirty="0" err="1">
                <a:solidFill>
                  <a:schemeClr val="bg2"/>
                </a:solidFill>
              </a:rPr>
              <a:t>Apha.org</a:t>
            </a:r>
            <a:r>
              <a:rPr lang="en-US" sz="850" dirty="0">
                <a:solidFill>
                  <a:schemeClr val="bg2"/>
                </a:solidFill>
              </a:rPr>
              <a:t>. https://</a:t>
            </a:r>
            <a:r>
              <a:rPr lang="en-US" sz="850" dirty="0" err="1">
                <a:solidFill>
                  <a:schemeClr val="bg2"/>
                </a:solidFill>
              </a:rPr>
              <a:t>www.apha.org</a:t>
            </a:r>
            <a:r>
              <a:rPr lang="en-US" sz="850" dirty="0">
                <a:solidFill>
                  <a:schemeClr val="bg2"/>
                </a:solidFill>
              </a:rPr>
              <a:t>/policies-and-advocacy/public-health-policy-statements/policy-database/2014/07/28/16/00/provision-of-abortion-care-by-advanced-practice-nurses-and-physician-assistants. Published 2011. Accessed May 19, 2022.</a:t>
            </a:r>
          </a:p>
          <a:p>
            <a:pPr lvl="0"/>
            <a:r>
              <a:rPr lang="en-US" sz="850" dirty="0">
                <a:solidFill>
                  <a:schemeClr val="bg2"/>
                </a:solidFill>
              </a:rPr>
              <a:t>Rachel K. Jones, Jenna </a:t>
            </a:r>
            <a:r>
              <a:rPr lang="en-US" sz="850" dirty="0" err="1">
                <a:solidFill>
                  <a:schemeClr val="bg2"/>
                </a:solidFill>
              </a:rPr>
              <a:t>Jerman</a:t>
            </a:r>
            <a:r>
              <a:rPr lang="en-US" sz="850" dirty="0">
                <a:solidFill>
                  <a:schemeClr val="bg2"/>
                </a:solidFill>
              </a:rPr>
              <a:t>, “Population Group Abortion Rates and Lifetime Incidence of Abortion: United States, 2008–2014”, </a:t>
            </a:r>
            <a:r>
              <a:rPr lang="en-US" sz="850" i="1" dirty="0">
                <a:solidFill>
                  <a:schemeClr val="bg2"/>
                </a:solidFill>
              </a:rPr>
              <a:t>American Journal of Public Health</a:t>
            </a:r>
            <a:r>
              <a:rPr lang="en-US" sz="850" dirty="0">
                <a:solidFill>
                  <a:schemeClr val="bg2"/>
                </a:solidFill>
              </a:rPr>
              <a:t> 107, no. 12 (December 1, 2017): pp. 1904-1909.</a:t>
            </a:r>
          </a:p>
          <a:p>
            <a:pPr lvl="0"/>
            <a:r>
              <a:rPr lang="en-US" sz="850" dirty="0">
                <a:solidFill>
                  <a:schemeClr val="bg2"/>
                </a:solidFill>
              </a:rPr>
              <a:t>Ralph LJ, Ehrenreich K, </a:t>
            </a:r>
            <a:r>
              <a:rPr lang="en-US" sz="850" dirty="0" err="1">
                <a:solidFill>
                  <a:schemeClr val="bg2"/>
                </a:solidFill>
              </a:rPr>
              <a:t>Barar</a:t>
            </a:r>
            <a:r>
              <a:rPr lang="en-US" sz="850" dirty="0">
                <a:solidFill>
                  <a:schemeClr val="bg2"/>
                </a:solidFill>
              </a:rPr>
              <a:t> R, et al. Accuracy of self-assessment of gestational duration among people seeking abortion [published online ahead of print, 2021 Dec 17]. </a:t>
            </a:r>
            <a:r>
              <a:rPr lang="en-US" sz="850" i="1" dirty="0">
                <a:solidFill>
                  <a:schemeClr val="bg2"/>
                </a:solidFill>
              </a:rPr>
              <a:t>Am J </a:t>
            </a:r>
            <a:r>
              <a:rPr lang="en-US" sz="850" i="1" dirty="0" err="1">
                <a:solidFill>
                  <a:schemeClr val="bg2"/>
                </a:solidFill>
              </a:rPr>
              <a:t>Obstet</a:t>
            </a:r>
            <a:r>
              <a:rPr lang="en-US" sz="850" i="1" dirty="0">
                <a:solidFill>
                  <a:schemeClr val="bg2"/>
                </a:solidFill>
              </a:rPr>
              <a:t> Gynecol</a:t>
            </a:r>
            <a:r>
              <a:rPr lang="en-US" sz="850" dirty="0">
                <a:solidFill>
                  <a:schemeClr val="bg2"/>
                </a:solidFill>
              </a:rPr>
              <a:t>. 2021;S0002-9378(21)02683-1. doi:10.1016/j.ajog.2021.11.1373</a:t>
            </a:r>
          </a:p>
          <a:p>
            <a:pPr lvl="0"/>
            <a:r>
              <a:rPr lang="en-US" sz="850" dirty="0">
                <a:solidFill>
                  <a:schemeClr val="bg2"/>
                </a:solidFill>
              </a:rPr>
              <a:t>Ralph L, Foster DG, </a:t>
            </a:r>
            <a:r>
              <a:rPr lang="en-US" sz="850" dirty="0" err="1">
                <a:solidFill>
                  <a:schemeClr val="bg2"/>
                </a:solidFill>
              </a:rPr>
              <a:t>Raifman</a:t>
            </a:r>
            <a:r>
              <a:rPr lang="en-US" sz="850" dirty="0">
                <a:solidFill>
                  <a:schemeClr val="bg2"/>
                </a:solidFill>
              </a:rPr>
              <a:t> S. Prevalence of self-managed abortion among women of reproductive age in the United States. JAMA </a:t>
            </a:r>
            <a:r>
              <a:rPr lang="en-US" sz="850" dirty="0" err="1">
                <a:solidFill>
                  <a:schemeClr val="bg2"/>
                </a:solidFill>
              </a:rPr>
              <a:t>Netw</a:t>
            </a:r>
            <a:r>
              <a:rPr lang="en-US" sz="850" dirty="0">
                <a:solidFill>
                  <a:schemeClr val="bg2"/>
                </a:solidFill>
              </a:rPr>
              <a:t> Open. 2020;3(12):e2029245.</a:t>
            </a:r>
          </a:p>
          <a:p>
            <a:pPr lvl="0"/>
            <a:r>
              <a:rPr lang="en-US" sz="850" dirty="0">
                <a:solidFill>
                  <a:schemeClr val="bg2"/>
                </a:solidFill>
              </a:rPr>
              <a:t>Raymond EG, Harrison MS, Weaver MA. Efficacy of misoprostol alone for first-trimester medical abortion: a systematic review. </a:t>
            </a:r>
            <a:r>
              <a:rPr lang="en-US" sz="850" dirty="0" err="1">
                <a:solidFill>
                  <a:schemeClr val="bg2"/>
                </a:solidFill>
              </a:rPr>
              <a:t>Obstet</a:t>
            </a:r>
            <a:r>
              <a:rPr lang="en-US" sz="850" dirty="0">
                <a:solidFill>
                  <a:schemeClr val="bg2"/>
                </a:solidFill>
              </a:rPr>
              <a:t> Gynecol. 2019;133(1):137–147.</a:t>
            </a:r>
          </a:p>
          <a:p>
            <a:pPr lvl="0"/>
            <a:r>
              <a:rPr lang="en-US" sz="850" u="sng" dirty="0">
                <a:solidFill>
                  <a:srgbClr val="B0B938"/>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u="sng" dirty="0">
                <a:solidFill>
                  <a:srgbClr val="B0B938"/>
                </a:solidFill>
                <a:hlinkClick r:id="rId6">
                  <a:extLst>
                    <a:ext uri="{A12FA001-AC4F-418D-AE19-62706E023703}">
                      <ahyp:hlinkClr xmlns:ahyp="http://schemas.microsoft.com/office/drawing/2018/hyperlinkcolor" val="tx"/>
                    </a:ext>
                  </a:extLst>
                </a:hlinkClick>
              </a:rPr>
              <a:t>Obstet Gynecol</a:t>
            </a:r>
            <a:r>
              <a:rPr lang="en-US" sz="850" u="sng" dirty="0">
                <a:solidFill>
                  <a:schemeClr val="bg2"/>
                </a:solidFill>
                <a:hlinkClick r:id="rId6">
                  <a:extLst>
                    <a:ext uri="{A12FA001-AC4F-418D-AE19-62706E023703}">
                      <ahyp:hlinkClr xmlns:ahyp="http://schemas.microsoft.com/office/drawing/2018/hyperlinkcolor" val="tx"/>
                    </a:ext>
                  </a:extLst>
                </a:hlinkClick>
              </a:rPr>
              <a:t>. 2016;128(4):739.  </a:t>
            </a:r>
            <a:endParaRPr lang="en-US" sz="850" dirty="0">
              <a:solidFill>
                <a:schemeClr val="bg2"/>
              </a:solidFill>
            </a:endParaRPr>
          </a:p>
          <a:p>
            <a:pPr lvl="0"/>
            <a:r>
              <a:rPr lang="en-US" sz="850" u="sng" dirty="0">
                <a:solidFill>
                  <a:srgbClr val="B0B938"/>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u="sng" dirty="0">
                <a:solidFill>
                  <a:srgbClr val="B0B938"/>
                </a:solidFill>
                <a:hlinkClick r:id="rId7">
                  <a:extLst>
                    <a:ext uri="{A12FA001-AC4F-418D-AE19-62706E023703}">
                      <ahyp:hlinkClr xmlns:ahyp="http://schemas.microsoft.com/office/drawing/2018/hyperlinkcolor" val="tx"/>
                    </a:ext>
                  </a:extLst>
                </a:hlinkClick>
              </a:rPr>
              <a:t>Obstet Gynecol</a:t>
            </a:r>
            <a:r>
              <a:rPr lang="en-US" sz="850" u="sng" dirty="0">
                <a:solidFill>
                  <a:schemeClr val="bg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bg2"/>
              </a:solidFill>
            </a:endParaRPr>
          </a:p>
          <a:p>
            <a:pPr lvl="0"/>
            <a:r>
              <a:rPr lang="en-US" sz="850" dirty="0">
                <a:solidFill>
                  <a:schemeClr val="bg2"/>
                </a:solidFill>
              </a:rPr>
              <a:t>Reproductive Justice Briefing Book: A Primer on Reproductive Justice and Social Change. </a:t>
            </a:r>
            <a:r>
              <a:rPr lang="en-US" sz="850" dirty="0" err="1">
                <a:solidFill>
                  <a:schemeClr val="bg2"/>
                </a:solidFill>
              </a:rPr>
              <a:t>Law.berkeley.edu</a:t>
            </a:r>
            <a:r>
              <a:rPr lang="en-US" sz="850" dirty="0">
                <a:solidFill>
                  <a:schemeClr val="bg2"/>
                </a:solidFill>
              </a:rPr>
              <a:t>. https://</a:t>
            </a:r>
            <a:r>
              <a:rPr lang="en-US" sz="850" dirty="0" err="1">
                <a:solidFill>
                  <a:schemeClr val="bg2"/>
                </a:solidFill>
              </a:rPr>
              <a:t>www.law.berkeley.edu</a:t>
            </a:r>
            <a:r>
              <a:rPr lang="en-US" sz="850" dirty="0">
                <a:solidFill>
                  <a:schemeClr val="bg2"/>
                </a:solidFill>
              </a:rPr>
              <a:t>/</a:t>
            </a:r>
            <a:r>
              <a:rPr lang="en-US" sz="850" dirty="0" err="1">
                <a:solidFill>
                  <a:schemeClr val="bg2"/>
                </a:solidFill>
              </a:rPr>
              <a:t>php</a:t>
            </a:r>
            <a:r>
              <a:rPr lang="en-US" sz="850" dirty="0">
                <a:solidFill>
                  <a:schemeClr val="bg2"/>
                </a:solidFill>
              </a:rPr>
              <a:t>-programs/courses/</a:t>
            </a:r>
            <a:r>
              <a:rPr lang="en-US" sz="850" dirty="0" err="1">
                <a:solidFill>
                  <a:schemeClr val="bg2"/>
                </a:solidFill>
              </a:rPr>
              <a:t>fileDL.php?fID</a:t>
            </a:r>
            <a:r>
              <a:rPr lang="en-US" sz="850" dirty="0">
                <a:solidFill>
                  <a:schemeClr val="bg2"/>
                </a:solidFill>
              </a:rPr>
              <a:t>=4051. Published 2022. Accessed May 18, 2022.</a:t>
            </a:r>
          </a:p>
          <a:p>
            <a:pPr lvl="0"/>
            <a:r>
              <a:rPr lang="en-US" sz="850" dirty="0">
                <a:solidFill>
                  <a:schemeClr val="bg2"/>
                </a:solidFill>
              </a:rPr>
              <a:t>Reproductive Justice – In Our Own Voice. </a:t>
            </a:r>
            <a:r>
              <a:rPr lang="en-US" sz="850" dirty="0" err="1">
                <a:solidFill>
                  <a:schemeClr val="bg2"/>
                </a:solidFill>
              </a:rPr>
              <a:t>Blackrj.org</a:t>
            </a:r>
            <a:r>
              <a:rPr lang="en-US" sz="850" dirty="0">
                <a:solidFill>
                  <a:schemeClr val="bg2"/>
                </a:solidFill>
              </a:rPr>
              <a:t>. https://</a:t>
            </a:r>
            <a:r>
              <a:rPr lang="en-US" sz="850" dirty="0" err="1">
                <a:solidFill>
                  <a:schemeClr val="bg2"/>
                </a:solidFill>
              </a:rPr>
              <a:t>blackrj.org</a:t>
            </a:r>
            <a:r>
              <a:rPr lang="en-US" sz="850" dirty="0">
                <a:solidFill>
                  <a:schemeClr val="bg2"/>
                </a:solidFill>
              </a:rPr>
              <a:t>/our-issues/reproductive-justice/. Published 2022. Accessed May 18, 2022.</a:t>
            </a:r>
          </a:p>
          <a:p>
            <a:pPr lvl="0"/>
            <a:r>
              <a:rPr lang="en-US" sz="850" dirty="0">
                <a:solidFill>
                  <a:schemeClr val="bg2"/>
                </a:solidFill>
              </a:rPr>
              <a:t>Reproductive Justice — Sister Song. Sister Song. https://</a:t>
            </a:r>
            <a:r>
              <a:rPr lang="en-US" sz="850" dirty="0" err="1">
                <a:solidFill>
                  <a:schemeClr val="bg2"/>
                </a:solidFill>
              </a:rPr>
              <a:t>www.sistersong.net</a:t>
            </a:r>
            <a:r>
              <a:rPr lang="en-US" sz="850" dirty="0">
                <a:solidFill>
                  <a:schemeClr val="bg2"/>
                </a:solidFill>
              </a:rPr>
              <a:t>/reproductive-justice. Published 2022. Accessed May 18, 2022.</a:t>
            </a:r>
          </a:p>
          <a:p>
            <a:pPr lvl="0"/>
            <a:r>
              <a:rPr lang="en-US" sz="850" dirty="0">
                <a:solidFill>
                  <a:schemeClr val="bg2"/>
                </a:solidFill>
              </a:rPr>
              <a:t>Roosevelt L, </a:t>
            </a:r>
            <a:r>
              <a:rPr lang="en-US" sz="850" dirty="0" err="1">
                <a:solidFill>
                  <a:schemeClr val="bg2"/>
                </a:solidFill>
              </a:rPr>
              <a:t>Pietzmeier</a:t>
            </a:r>
            <a:r>
              <a:rPr lang="en-US" sz="850" dirty="0">
                <a:solidFill>
                  <a:schemeClr val="bg2"/>
                </a:solidFill>
              </a:rPr>
              <a:t> S, Reed R. Clinically and Culturally Competent Care for Transgender and Nonbinary People. </a:t>
            </a:r>
            <a:r>
              <a:rPr lang="en-US" sz="850" i="1" dirty="0">
                <a:solidFill>
                  <a:schemeClr val="bg2"/>
                </a:solidFill>
              </a:rPr>
              <a:t>The Journal of Perinatal &amp; Neonatal Nursing. </a:t>
            </a:r>
            <a:r>
              <a:rPr lang="en-US" sz="850" dirty="0">
                <a:solidFill>
                  <a:schemeClr val="bg2"/>
                </a:solidFill>
              </a:rPr>
              <a:t>2021; 35 (2): 142-149. </a:t>
            </a:r>
            <a:r>
              <a:rPr lang="en-US" sz="850" dirty="0" err="1">
                <a:solidFill>
                  <a:schemeClr val="bg2"/>
                </a:solidFill>
              </a:rPr>
              <a:t>doi</a:t>
            </a:r>
            <a:r>
              <a:rPr lang="en-US" sz="850" dirty="0">
                <a:solidFill>
                  <a:schemeClr val="bg2"/>
                </a:solidFill>
              </a:rPr>
              <a:t>: 10.1097/JPN.0000000000000560</a:t>
            </a:r>
          </a:p>
          <a:p>
            <a:pPr lvl="0"/>
            <a:r>
              <a:rPr lang="en-US" sz="850" dirty="0">
                <a:solidFill>
                  <a:schemeClr val="bg2"/>
                </a:solidFill>
              </a:rPr>
              <a:t>Schaff EA,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Franks P, Gore BZ, </a:t>
            </a:r>
            <a:r>
              <a:rPr lang="en-US" sz="850" dirty="0" err="1">
                <a:solidFill>
                  <a:schemeClr val="bg2"/>
                </a:solidFill>
              </a:rPr>
              <a:t>Poppema</a:t>
            </a:r>
            <a:r>
              <a:rPr lang="en-US" sz="850" dirty="0">
                <a:solidFill>
                  <a:schemeClr val="bg2"/>
                </a:solidFill>
              </a:rPr>
              <a:t> S. Low-dose mifepristone 200 mg and vaginal misoprostol for abortion. Contraception. Jan 1999;59(1):1-6. </a:t>
            </a:r>
          </a:p>
          <a:p>
            <a:pPr lvl="0"/>
            <a:r>
              <a:rPr lang="en-US" sz="850" dirty="0">
                <a:solidFill>
                  <a:schemeClr val="bg2"/>
                </a:solidFill>
              </a:rPr>
              <a:t>Schaff EA, Fielding SL,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Fuller L. Low-dose mifepristone followed by vaginal misoprostol at 48 hours for abortion up to 63 days. </a:t>
            </a:r>
            <a:r>
              <a:rPr lang="en-US" sz="850" i="1" dirty="0">
                <a:solidFill>
                  <a:schemeClr val="bg2"/>
                </a:solidFill>
              </a:rPr>
              <a:t>Contraception. </a:t>
            </a:r>
            <a:r>
              <a:rPr lang="en-US" sz="850" dirty="0">
                <a:solidFill>
                  <a:schemeClr val="bg2"/>
                </a:solidFill>
              </a:rPr>
              <a:t>Jan 2000;61(1):41-46.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2 days after mifepristone 200 mg for abortion up to 63 days of pregnancy. </a:t>
            </a:r>
            <a:r>
              <a:rPr lang="en-US" sz="850" i="1" dirty="0">
                <a:solidFill>
                  <a:schemeClr val="bg2"/>
                </a:solidFill>
              </a:rPr>
              <a:t>Contraception. </a:t>
            </a:r>
            <a:r>
              <a:rPr lang="en-US" sz="850" dirty="0">
                <a:solidFill>
                  <a:schemeClr val="bg2"/>
                </a:solidFill>
              </a:rPr>
              <a:t>Oct 2002;66(4):247-250.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at one day after mifepristone for early medical abortion. </a:t>
            </a:r>
            <a:r>
              <a:rPr lang="en-US" sz="850" i="1" dirty="0">
                <a:solidFill>
                  <a:schemeClr val="bg2"/>
                </a:solidFill>
              </a:rPr>
              <a:t>Contraception. </a:t>
            </a:r>
            <a:r>
              <a:rPr lang="en-US" sz="850" dirty="0">
                <a:solidFill>
                  <a:schemeClr val="bg2"/>
                </a:solidFill>
              </a:rPr>
              <a:t>Aug 2001;64(2):81-85.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et al. Vaginal misoprostol administered 1, 2, or 3 days after mifepristone for early medical abortion: A randomized trial. </a:t>
            </a:r>
            <a:r>
              <a:rPr lang="en-US" sz="850" i="1" dirty="0">
                <a:solidFill>
                  <a:schemeClr val="bg2"/>
                </a:solidFill>
              </a:rPr>
              <a:t>Jama. </a:t>
            </a:r>
            <a:r>
              <a:rPr lang="en-US" sz="850" dirty="0">
                <a:solidFill>
                  <a:schemeClr val="bg2"/>
                </a:solidFill>
              </a:rPr>
              <a:t>Oct 18 2000;284(15):1948-1953. </a:t>
            </a:r>
          </a:p>
          <a:p>
            <a:pPr lvl="0"/>
            <a:r>
              <a:rPr lang="en-US" sz="850" dirty="0">
                <a:solidFill>
                  <a:schemeClr val="bg2"/>
                </a:solidFill>
              </a:rPr>
              <a:t>Schaff EA, </a:t>
            </a:r>
            <a:r>
              <a:rPr lang="en-US" sz="850" i="1" dirty="0">
                <a:solidFill>
                  <a:schemeClr val="bg2"/>
                </a:solidFill>
              </a:rPr>
              <a:t>et al</a:t>
            </a:r>
            <a:r>
              <a:rPr lang="en-US" sz="850" dirty="0">
                <a:solidFill>
                  <a:schemeClr val="bg2"/>
                </a:solidFill>
              </a:rPr>
              <a:t>. Vaginal misoprostol administered at home after mifepristone (RU486) for abortion. </a:t>
            </a:r>
            <a:r>
              <a:rPr lang="en-US" sz="850" i="1" dirty="0">
                <a:solidFill>
                  <a:schemeClr val="bg2"/>
                </a:solidFill>
              </a:rPr>
              <a:t>J Fam </a:t>
            </a:r>
            <a:r>
              <a:rPr lang="en-US" sz="850" i="1" dirty="0" err="1">
                <a:solidFill>
                  <a:schemeClr val="bg2"/>
                </a:solidFill>
              </a:rPr>
              <a:t>Pract</a:t>
            </a:r>
            <a:r>
              <a:rPr lang="en-US" sz="850" dirty="0">
                <a:solidFill>
                  <a:schemeClr val="bg2"/>
                </a:solidFill>
              </a:rPr>
              <a:t> 1997;44:353-60.</a:t>
            </a:r>
          </a:p>
          <a:p>
            <a:pPr lvl="0"/>
            <a:r>
              <a:rPr lang="en-US" sz="850" dirty="0">
                <a:solidFill>
                  <a:schemeClr val="bg2"/>
                </a:solidFill>
              </a:rPr>
              <a:t>Sexual and Reproductive Justice (SRJ). Www1.nyc.gov. https://www1.nyc.gov/site/doh/health/health-topics/sexual-reproductive-justice-</a:t>
            </a:r>
            <a:r>
              <a:rPr lang="en-US" sz="850" dirty="0" err="1">
                <a:solidFill>
                  <a:schemeClr val="bg2"/>
                </a:solidFill>
              </a:rPr>
              <a:t>nyc.page</a:t>
            </a:r>
            <a:r>
              <a:rPr lang="en-US" sz="850" dirty="0">
                <a:solidFill>
                  <a:schemeClr val="bg2"/>
                </a:solidFill>
              </a:rPr>
              <a:t>. Published 2022. Accessed May 18, 2022.</a:t>
            </a:r>
          </a:p>
          <a:p>
            <a:pPr lvl="0"/>
            <a:r>
              <a:rPr lang="en-US" sz="850" dirty="0">
                <a:solidFill>
                  <a:schemeClr val="bg2"/>
                </a:solidFill>
              </a:rPr>
              <a:t>Shannon C., E. Wiebe, F. </a:t>
            </a:r>
            <a:r>
              <a:rPr lang="en-US" sz="850" dirty="0" err="1">
                <a:solidFill>
                  <a:schemeClr val="bg2"/>
                </a:solidFill>
              </a:rPr>
              <a:t>Jacot</a:t>
            </a:r>
            <a:r>
              <a:rPr lang="en-US" sz="850" dirty="0">
                <a:solidFill>
                  <a:schemeClr val="bg2"/>
                </a:solidFill>
              </a:rPr>
              <a:t>, E. </a:t>
            </a:r>
            <a:r>
              <a:rPr lang="en-US" sz="850" dirty="0" err="1">
                <a:solidFill>
                  <a:schemeClr val="bg2"/>
                </a:solidFill>
              </a:rPr>
              <a:t>Guilbert</a:t>
            </a:r>
            <a:r>
              <a:rPr lang="en-US" sz="850" dirty="0">
                <a:solidFill>
                  <a:schemeClr val="bg2"/>
                </a:solidFill>
              </a:rPr>
              <a:t>, S. Dunn, W.R. Sheldon, B. </a:t>
            </a:r>
            <a:r>
              <a:rPr lang="en-US" sz="850" dirty="0" err="1">
                <a:solidFill>
                  <a:schemeClr val="bg2"/>
                </a:solidFill>
              </a:rPr>
              <a:t>Winikoff</a:t>
            </a:r>
            <a:r>
              <a:rPr lang="en-US" sz="850" dirty="0">
                <a:solidFill>
                  <a:schemeClr val="bg2"/>
                </a:solidFill>
              </a:rPr>
              <a:t>. Regimens of misoprostol with mifepristone for early medical abortion: a </a:t>
            </a:r>
            <a:r>
              <a:rPr lang="en-US" sz="850" dirty="0" err="1">
                <a:solidFill>
                  <a:schemeClr val="bg2"/>
                </a:solidFill>
              </a:rPr>
              <a:t>randomised</a:t>
            </a:r>
            <a:r>
              <a:rPr lang="en-US" sz="850" dirty="0">
                <a:solidFill>
                  <a:schemeClr val="bg2"/>
                </a:solidFill>
              </a:rPr>
              <a:t> trial. </a:t>
            </a:r>
            <a:r>
              <a:rPr lang="en-US" sz="850" i="1" dirty="0">
                <a:solidFill>
                  <a:schemeClr val="bg2"/>
                </a:solidFill>
              </a:rPr>
              <a:t>British Journal of Obstetrics and </a:t>
            </a:r>
            <a:r>
              <a:rPr lang="en-US" sz="850" i="1" dirty="0" err="1">
                <a:solidFill>
                  <a:schemeClr val="bg2"/>
                </a:solidFill>
              </a:rPr>
              <a:t>Gynaecology</a:t>
            </a:r>
            <a:r>
              <a:rPr lang="en-US" sz="850" dirty="0">
                <a:solidFill>
                  <a:schemeClr val="bg2"/>
                </a:solidFill>
              </a:rPr>
              <a:t> (Jun 2006), 113(6), pp 62-628. </a:t>
            </a:r>
          </a:p>
          <a:p>
            <a:pPr lvl="0"/>
            <a:r>
              <a:rPr lang="en-US" sz="850" dirty="0">
                <a:solidFill>
                  <a:schemeClr val="bg2"/>
                </a:solidFill>
              </a:rPr>
              <a:t>Simon MA. Responding to Intimate Partner Violence During Telehealth Clinical Encounters. JAMA. 2021;325(22):2307–2308. </a:t>
            </a:r>
            <a:r>
              <a:rPr lang="en-US" sz="850" u="sng" dirty="0">
                <a:solidFill>
                  <a:schemeClr val="bg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bg2"/>
              </a:solidFill>
            </a:endParaRPr>
          </a:p>
          <a:p>
            <a:pPr lvl="0"/>
            <a:r>
              <a:rPr lang="en-US" sz="850" dirty="0" err="1">
                <a:solidFill>
                  <a:schemeClr val="bg2"/>
                </a:solidFill>
              </a:rPr>
              <a:t>Swahn</a:t>
            </a:r>
            <a:r>
              <a:rPr lang="en-US" sz="850" dirty="0">
                <a:solidFill>
                  <a:schemeClr val="bg2"/>
                </a:solidFill>
              </a:rPr>
              <a:t> ML, </a:t>
            </a:r>
            <a:r>
              <a:rPr lang="en-US" sz="850" dirty="0" err="1">
                <a:solidFill>
                  <a:schemeClr val="bg2"/>
                </a:solidFill>
              </a:rPr>
              <a:t>Cekan</a:t>
            </a:r>
            <a:r>
              <a:rPr lang="en-US" sz="850" dirty="0">
                <a:solidFill>
                  <a:schemeClr val="bg2"/>
                </a:solidFill>
              </a:rPr>
              <a:t> S, Wang G, </a:t>
            </a:r>
            <a:r>
              <a:rPr lang="en-US" sz="850" dirty="0" err="1">
                <a:solidFill>
                  <a:schemeClr val="bg2"/>
                </a:solidFill>
              </a:rPr>
              <a:t>Lujndstrom</a:t>
            </a:r>
            <a:r>
              <a:rPr lang="en-US" sz="850" dirty="0">
                <a:solidFill>
                  <a:schemeClr val="bg2"/>
                </a:solidFill>
              </a:rPr>
              <a:t> V, </a:t>
            </a:r>
            <a:r>
              <a:rPr lang="en-US" sz="850" dirty="0" err="1">
                <a:solidFill>
                  <a:schemeClr val="bg2"/>
                </a:solidFill>
              </a:rPr>
              <a:t>Bygdeman</a:t>
            </a:r>
            <a:r>
              <a:rPr lang="en-US" sz="850" dirty="0">
                <a:solidFill>
                  <a:schemeClr val="bg2"/>
                </a:solidFill>
              </a:rPr>
              <a:t> M. Pharmacokinetic and clinical studies of RU 486 for fertility regulation. In: Beaulieu EE, Siegel S, eds. </a:t>
            </a:r>
            <a:r>
              <a:rPr lang="en-US" sz="850" i="1" dirty="0">
                <a:solidFill>
                  <a:schemeClr val="bg2"/>
                </a:solidFill>
              </a:rPr>
              <a:t>The </a:t>
            </a:r>
            <a:r>
              <a:rPr lang="en-US" sz="850" i="1" dirty="0" err="1">
                <a:solidFill>
                  <a:schemeClr val="bg2"/>
                </a:solidFill>
              </a:rPr>
              <a:t>Antiprogestin</a:t>
            </a:r>
            <a:r>
              <a:rPr lang="en-US" sz="850" i="1" dirty="0">
                <a:solidFill>
                  <a:schemeClr val="bg2"/>
                </a:solidFill>
              </a:rPr>
              <a:t> Steroid RU 486 and Human Fertility Control</a:t>
            </a:r>
            <a:r>
              <a:rPr lang="en-US" sz="850" dirty="0">
                <a:solidFill>
                  <a:schemeClr val="bg2"/>
                </a:solidFill>
              </a:rPr>
              <a:t>. New York, NY: Plenum; 1985:249-258. </a:t>
            </a:r>
          </a:p>
          <a:p>
            <a:pPr lvl="0"/>
            <a:r>
              <a:rPr lang="en-US" sz="850" dirty="0">
                <a:solidFill>
                  <a:schemeClr val="bg2"/>
                </a:solidFill>
              </a:rPr>
              <a:t>Taylor D, </a:t>
            </a:r>
            <a:r>
              <a:rPr lang="en-US" sz="850" dirty="0" err="1">
                <a:solidFill>
                  <a:schemeClr val="bg2"/>
                </a:solidFill>
              </a:rPr>
              <a:t>Safriet</a:t>
            </a:r>
            <a:r>
              <a:rPr lang="en-US" sz="850" dirty="0">
                <a:solidFill>
                  <a:schemeClr val="bg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bg2"/>
                </a:solidFill>
              </a:rPr>
              <a:t>Telehealth Care For Medication Abortion Protocol</a:t>
            </a:r>
            <a:r>
              <a:rPr lang="en-US" sz="850" dirty="0">
                <a:solidFill>
                  <a:schemeClr val="bg2"/>
                </a:solidFill>
              </a:rPr>
              <a:t>. Reproductive Health Access Project; 2021.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-protocol/. Accessed May 19, 2022.</a:t>
            </a:r>
          </a:p>
          <a:p>
            <a:pPr lvl="0"/>
            <a:r>
              <a:rPr lang="en-US" sz="850" i="1" dirty="0">
                <a:solidFill>
                  <a:schemeClr val="bg2"/>
                </a:solidFill>
              </a:rPr>
              <a:t>Telehealth Care For Medication Abortion Workflow</a:t>
            </a:r>
            <a:r>
              <a:rPr lang="en-US" sz="850" dirty="0">
                <a:solidFill>
                  <a:schemeClr val="bg2"/>
                </a:solidFill>
              </a:rPr>
              <a:t>. Reproductive Health Access Project; 2022.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-workflow/. Accessed May 19, 2022.</a:t>
            </a:r>
          </a:p>
          <a:p>
            <a:pPr lvl="0"/>
            <a:r>
              <a:rPr lang="en-US" sz="850" i="1" dirty="0">
                <a:solidFill>
                  <a:schemeClr val="bg2"/>
                </a:solidFill>
              </a:rPr>
              <a:t>Telehealth, COVID-19, And Intimate Partner Violence: Increasing Safety For People Surviving Abuse</a:t>
            </a:r>
            <a:r>
              <a:rPr lang="en-US" sz="850" dirty="0">
                <a:solidFill>
                  <a:schemeClr val="bg2"/>
                </a:solidFill>
              </a:rPr>
              <a:t>. Futures Without Violence; 2022. https://</a:t>
            </a:r>
            <a:r>
              <a:rPr lang="en-US" sz="850" dirty="0" err="1">
                <a:solidFill>
                  <a:schemeClr val="bg2"/>
                </a:solidFill>
              </a:rPr>
              <a:t>www.futureswithoutviolence.org</a:t>
            </a:r>
            <a:r>
              <a:rPr lang="en-US" sz="850" dirty="0">
                <a:solidFill>
                  <a:schemeClr val="bg2"/>
                </a:solidFill>
              </a:rPr>
              <a:t>/wp-content/uploads/Telehealth-Covid-19-IPV_Clinical-Pathway.pdf. Accessed May 19, 2022.</a:t>
            </a:r>
          </a:p>
          <a:p>
            <a:pPr lvl="0"/>
            <a:r>
              <a:rPr lang="en-US" sz="850" dirty="0">
                <a:solidFill>
                  <a:schemeClr val="bg2"/>
                </a:solidFill>
              </a:rPr>
              <a:t>The Availability and Use of Medication Abortion Care. KFF. https://</a:t>
            </a:r>
            <a:r>
              <a:rPr lang="en-US" sz="850" dirty="0" err="1">
                <a:solidFill>
                  <a:schemeClr val="bg2"/>
                </a:solidFill>
              </a:rPr>
              <a:t>www.kff.org</a:t>
            </a:r>
            <a:r>
              <a:rPr lang="en-US" sz="850" dirty="0">
                <a:solidFill>
                  <a:schemeClr val="bg2"/>
                </a:solidFill>
              </a:rPr>
              <a:t>/infographic/the-availability-and-use-of-medication-abortion-care/. Published 2021. Accessed May 18, 2022.</a:t>
            </a:r>
          </a:p>
          <a:p>
            <a:pPr lvl="0"/>
            <a:r>
              <a:rPr lang="en-US" sz="850" dirty="0">
                <a:solidFill>
                  <a:schemeClr val="bg2"/>
                </a:solidFill>
              </a:rPr>
              <a:t>Ultrasound-as-Needed Protocol for Medication Abortion.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/limited-ultrasound-protocol-for-medication-abortion/. Published 2022. Accessed May 19, 2022.</a:t>
            </a:r>
          </a:p>
          <a:p>
            <a:pPr lvl="0"/>
            <a:r>
              <a:rPr lang="en-US" sz="850" dirty="0">
                <a:solidFill>
                  <a:schemeClr val="bg2"/>
                </a:solidFill>
              </a:rPr>
              <a:t>Unintended Pregnancy in the United States. Guttmacher Institute. https://</a:t>
            </a:r>
            <a:r>
              <a:rPr lang="en-US" sz="850" dirty="0" err="1">
                <a:solidFill>
                  <a:schemeClr val="bg2"/>
                </a:solidFill>
              </a:rPr>
              <a:t>www.guttmacher.org</a:t>
            </a:r>
            <a:r>
              <a:rPr lang="en-US" sz="850" dirty="0">
                <a:solidFill>
                  <a:schemeClr val="bg2"/>
                </a:solidFill>
              </a:rPr>
              <a:t>/fact-sheet/unintended-pregnancy-united-states. Published 2022. Accessed May 18, 2022.</a:t>
            </a:r>
          </a:p>
          <a:p>
            <a:pPr lvl="0"/>
            <a:r>
              <a:rPr lang="en-US" sz="850" dirty="0">
                <a:solidFill>
                  <a:schemeClr val="bg2"/>
                </a:solidFill>
              </a:rPr>
              <a:t>Upadhyay UD, Dworkin SL, Weitz TA, Foster DG. Development and validation of a reproductive autonomy scale. </a:t>
            </a:r>
            <a:r>
              <a:rPr lang="en-US" sz="850" i="1" dirty="0">
                <a:solidFill>
                  <a:schemeClr val="bg2"/>
                </a:solidFill>
              </a:rPr>
              <a:t>Stud Fam </a:t>
            </a:r>
            <a:r>
              <a:rPr lang="en-US" sz="850" i="1" dirty="0" err="1">
                <a:solidFill>
                  <a:schemeClr val="bg2"/>
                </a:solidFill>
              </a:rPr>
              <a:t>Plann</a:t>
            </a:r>
            <a:r>
              <a:rPr lang="en-US" sz="850" dirty="0">
                <a:solidFill>
                  <a:schemeClr val="bg2"/>
                </a:solidFill>
              </a:rPr>
              <a:t>. 2014;45(1):19-41. doi:10.1111/j.1728-4465.2014.00374.x</a:t>
            </a:r>
          </a:p>
          <a:p>
            <a:pPr lvl="0"/>
            <a:r>
              <a:rPr lang="en-US" sz="850" dirty="0">
                <a:solidFill>
                  <a:schemeClr val="bg2"/>
                </a:solidFill>
              </a:rPr>
              <a:t>U.S. Food and Drug Administration. </a:t>
            </a:r>
            <a:r>
              <a:rPr lang="en-US" sz="850" dirty="0" err="1">
                <a:solidFill>
                  <a:schemeClr val="bg2"/>
                </a:solidFill>
              </a:rPr>
              <a:t>Mifeprex</a:t>
            </a:r>
            <a:r>
              <a:rPr lang="en-US" sz="850" dirty="0">
                <a:solidFill>
                  <a:schemeClr val="bg2"/>
                </a:solidFill>
              </a:rPr>
              <a:t> medical review. Available at: https://</a:t>
            </a:r>
            <a:r>
              <a:rPr lang="en-US" sz="850" dirty="0" err="1">
                <a:solidFill>
                  <a:schemeClr val="bg2"/>
                </a:solidFill>
              </a:rPr>
              <a:t>www.accessdata.fda.gov</a:t>
            </a:r>
            <a:r>
              <a:rPr lang="en-US" sz="850" dirty="0">
                <a:solidFill>
                  <a:schemeClr val="bg2"/>
                </a:solidFill>
              </a:rPr>
              <a:t>/</a:t>
            </a:r>
            <a:r>
              <a:rPr lang="en-US" sz="850" dirty="0" err="1">
                <a:solidFill>
                  <a:schemeClr val="bg2"/>
                </a:solidFill>
              </a:rPr>
              <a:t>drugsatfda_docs</a:t>
            </a:r>
            <a:r>
              <a:rPr lang="en-US" sz="850" dirty="0">
                <a:solidFill>
                  <a:schemeClr val="bg2"/>
                </a:solidFill>
              </a:rPr>
              <a:t>/</a:t>
            </a:r>
            <a:r>
              <a:rPr lang="en-US" sz="850" dirty="0" err="1">
                <a:solidFill>
                  <a:schemeClr val="bg2"/>
                </a:solidFill>
              </a:rPr>
              <a:t>nda</a:t>
            </a:r>
            <a:r>
              <a:rPr lang="en-US" sz="850" dirty="0">
                <a:solidFill>
                  <a:schemeClr val="bg2"/>
                </a:solidFill>
              </a:rPr>
              <a:t>/2016/020687Orig1s020MedR.pdf. Published 2021. Accessed February 4, 2021.</a:t>
            </a:r>
          </a:p>
          <a:p>
            <a:pPr lvl="0"/>
            <a:r>
              <a:rPr lang="en-US" sz="850" dirty="0">
                <a:solidFill>
                  <a:schemeClr val="bg2"/>
                </a:solidFill>
              </a:rPr>
              <a:t>U.S. Transgender Survey. National Center for Transgender Equality. https://</a:t>
            </a:r>
            <a:r>
              <a:rPr lang="en-US" sz="850" dirty="0" err="1">
                <a:solidFill>
                  <a:schemeClr val="bg2"/>
                </a:solidFill>
              </a:rPr>
              <a:t>transequality.org</a:t>
            </a:r>
            <a:r>
              <a:rPr lang="en-US" sz="850" dirty="0">
                <a:solidFill>
                  <a:schemeClr val="bg2"/>
                </a:solidFill>
              </a:rPr>
              <a:t>/issues/us-trans-survey. Published 2022. Accessed May 19, 2022.</a:t>
            </a:r>
          </a:p>
          <a:p>
            <a:pPr lvl="0"/>
            <a:r>
              <a:rPr lang="en-US" sz="850" dirty="0">
                <a:solidFill>
                  <a:schemeClr val="bg2"/>
                </a:solidFill>
              </a:rPr>
              <a:t>van Bogaert LJ, </a:t>
            </a:r>
            <a:r>
              <a:rPr lang="en-US" sz="850" dirty="0" err="1">
                <a:solidFill>
                  <a:schemeClr val="bg2"/>
                </a:solidFill>
              </a:rPr>
              <a:t>Sedibe</a:t>
            </a:r>
            <a:r>
              <a:rPr lang="en-US" sz="850" dirty="0">
                <a:solidFill>
                  <a:schemeClr val="bg2"/>
                </a:solidFill>
              </a:rPr>
              <a:t> TM. Efficacy of a single misoprostol regimen in the first and second trimester termination of pregnancy. </a:t>
            </a:r>
            <a:r>
              <a:rPr lang="en-US" sz="850" i="1" dirty="0">
                <a:solidFill>
                  <a:schemeClr val="bg2"/>
                </a:solidFill>
              </a:rPr>
              <a:t>J </a:t>
            </a:r>
            <a:r>
              <a:rPr lang="en-US" sz="850" i="1" dirty="0" err="1">
                <a:solidFill>
                  <a:schemeClr val="bg2"/>
                </a:solidFill>
              </a:rPr>
              <a:t>Obstet</a:t>
            </a:r>
            <a:r>
              <a:rPr lang="en-US" sz="850" i="1" dirty="0">
                <a:solidFill>
                  <a:schemeClr val="bg2"/>
                </a:solidFill>
              </a:rPr>
              <a:t> </a:t>
            </a:r>
            <a:r>
              <a:rPr lang="en-US" sz="850" i="1" dirty="0" err="1">
                <a:solidFill>
                  <a:schemeClr val="bg2"/>
                </a:solidFill>
              </a:rPr>
              <a:t>Gynaecol</a:t>
            </a:r>
            <a:r>
              <a:rPr lang="en-US" sz="850" dirty="0">
                <a:solidFill>
                  <a:schemeClr val="bg2"/>
                </a:solidFill>
              </a:rPr>
              <a:t>. 2007;27(5):510-512. doi:10.1080/01443610701478967</a:t>
            </a:r>
          </a:p>
          <a:p>
            <a:pPr lvl="0"/>
            <a:r>
              <a:rPr lang="en-US" sz="850" dirty="0">
                <a:solidFill>
                  <a:schemeClr val="bg2"/>
                </a:solidFill>
              </a:rPr>
              <a:t>Weeks AD and Stewart P.  The use of low dose mifepristone and vaginal misoprostol for first trimester termination of pregnancy.  </a:t>
            </a:r>
            <a:r>
              <a:rPr lang="en-US" sz="850" i="1" dirty="0">
                <a:solidFill>
                  <a:schemeClr val="bg2"/>
                </a:solidFill>
              </a:rPr>
              <a:t>Br J Fam Planning</a:t>
            </a:r>
            <a:r>
              <a:rPr lang="en-US" sz="850" dirty="0">
                <a:solidFill>
                  <a:schemeClr val="bg2"/>
                </a:solidFill>
              </a:rPr>
              <a:t> 1995;21:85-86.</a:t>
            </a:r>
          </a:p>
          <a:p>
            <a:pPr lvl="0"/>
            <a:r>
              <a:rPr lang="en-US" sz="850" dirty="0">
                <a:solidFill>
                  <a:schemeClr val="bg2"/>
                </a:solidFill>
              </a:rPr>
              <a:t>Weitz, T. A., Taylor, D., Desai, S., Upadhyay, U. D., Waldman, J., </a:t>
            </a:r>
            <a:r>
              <a:rPr lang="en-US" sz="850" dirty="0" err="1">
                <a:solidFill>
                  <a:schemeClr val="bg2"/>
                </a:solidFill>
              </a:rPr>
              <a:t>Battistelli</a:t>
            </a:r>
            <a:r>
              <a:rPr lang="en-US" sz="850" dirty="0">
                <a:solidFill>
                  <a:schemeClr val="bg2"/>
                </a:solidFill>
              </a:rPr>
              <a:t>, M. F., &amp; </a:t>
            </a:r>
            <a:r>
              <a:rPr lang="en-US" sz="850" dirty="0" err="1">
                <a:solidFill>
                  <a:schemeClr val="bg2"/>
                </a:solidFill>
              </a:rPr>
              <a:t>Drey</a:t>
            </a:r>
            <a:r>
              <a:rPr lang="en-US" sz="850" dirty="0">
                <a:solidFill>
                  <a:schemeClr val="bg2"/>
                </a:solidFill>
              </a:rPr>
              <a:t>, E. A. (2013). Safety of Aspiration Abortion Performed by Nurse Practitioners, Certified Nurse Midwives, and Physician Assistants Under a California Legal Waiver. </a:t>
            </a:r>
            <a:r>
              <a:rPr lang="en-US" sz="850" i="1" dirty="0">
                <a:solidFill>
                  <a:schemeClr val="bg2"/>
                </a:solidFill>
              </a:rPr>
              <a:t>American Journal of Public Health</a:t>
            </a:r>
            <a:r>
              <a:rPr lang="en-US" sz="850" dirty="0">
                <a:solidFill>
                  <a:schemeClr val="bg2"/>
                </a:solidFill>
              </a:rPr>
              <a:t>, </a:t>
            </a:r>
            <a:r>
              <a:rPr lang="en-US" sz="850" i="1" dirty="0">
                <a:solidFill>
                  <a:schemeClr val="bg2"/>
                </a:solidFill>
              </a:rPr>
              <a:t>103</a:t>
            </a:r>
            <a:r>
              <a:rPr lang="en-US" sz="850" dirty="0">
                <a:solidFill>
                  <a:schemeClr val="bg2"/>
                </a:solidFill>
              </a:rPr>
              <a:t>(3), 454–461. </a:t>
            </a:r>
            <a:r>
              <a:rPr lang="en-US" sz="850" u="sng" dirty="0">
                <a:solidFill>
                  <a:schemeClr val="bg2"/>
                </a:solidFill>
                <a:hlinkClick r:id="rId9">
                  <a:extLst>
                    <a:ext uri="{A12FA001-AC4F-418D-AE19-62706E023703}">
                      <ahyp:hlinkClr xmlns:ahyp="http://schemas.microsoft.com/office/drawing/2018/hyperlinkcolor" val="tx"/>
                    </a:ext>
                  </a:extLst>
                </a:hlinkClick>
              </a:rPr>
              <a:t>https://doi-org.unh.idm.oclc.org/10.2105/AJPH.2012.301159</a:t>
            </a:r>
            <a:endParaRPr lang="en-US" sz="850" dirty="0">
              <a:solidFill>
                <a:schemeClr val="bg2"/>
              </a:solidFill>
            </a:endParaRPr>
          </a:p>
          <a:p>
            <a:pPr lvl="0"/>
            <a:r>
              <a:rPr lang="en-US" sz="850" dirty="0">
                <a:solidFill>
                  <a:schemeClr val="bg2"/>
                </a:solidFill>
              </a:rPr>
              <a:t>What If Roe Fell? - Center for Reproductive Rights. Center for Reproductive Rights. https://</a:t>
            </a:r>
            <a:r>
              <a:rPr lang="en-US" sz="850" dirty="0" err="1">
                <a:solidFill>
                  <a:schemeClr val="bg2"/>
                </a:solidFill>
              </a:rPr>
              <a:t>reproductiverights.org</a:t>
            </a:r>
            <a:r>
              <a:rPr lang="en-US" sz="850" dirty="0">
                <a:solidFill>
                  <a:schemeClr val="bg2"/>
                </a:solidFill>
              </a:rPr>
              <a:t>/maps/what-if-roe-fell/. Published 2022. Accessed May 18, 2022.</a:t>
            </a:r>
          </a:p>
          <a:p>
            <a:pPr lvl="0"/>
            <a:r>
              <a:rPr lang="en-US" sz="850" dirty="0">
                <a:solidFill>
                  <a:schemeClr val="bg2"/>
                </a:solidFill>
              </a:rPr>
              <a:t>Wiebe ER, Trouton KJ, Lima R. Misoprostol alone vs. methotrexate followed by misoprostol for early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2006 Dec;95(3):286-7</a:t>
            </a:r>
          </a:p>
          <a:p>
            <a:pPr lvl="0"/>
            <a:r>
              <a:rPr lang="en-US" sz="850" dirty="0" err="1">
                <a:solidFill>
                  <a:schemeClr val="bg2"/>
                </a:solidFill>
              </a:rPr>
              <a:t>Winikoff</a:t>
            </a:r>
            <a:r>
              <a:rPr lang="en-US" sz="850" dirty="0">
                <a:solidFill>
                  <a:schemeClr val="bg2"/>
                </a:solidFill>
              </a:rPr>
              <a:t> B. Oral vs buccal administration of misoprostol after mifepristone for medication abortion up to 63 days. </a:t>
            </a:r>
            <a:r>
              <a:rPr lang="en-US" sz="850" i="1" dirty="0">
                <a:solidFill>
                  <a:schemeClr val="bg2"/>
                </a:solidFill>
              </a:rPr>
              <a:t>Obstetrics and Gynecology</a:t>
            </a:r>
            <a:r>
              <a:rPr lang="en-US" sz="850" dirty="0">
                <a:solidFill>
                  <a:schemeClr val="bg2"/>
                </a:solidFill>
              </a:rPr>
              <a:t> 2008, accepted for publication. </a:t>
            </a:r>
          </a:p>
          <a:p>
            <a:pPr lvl="0"/>
            <a:r>
              <a:rPr lang="en-US" sz="850" dirty="0">
                <a:solidFill>
                  <a:schemeClr val="bg2"/>
                </a:solidFill>
              </a:rPr>
              <a:t>When Abortion is Not Available. Innovating Education in Reproductive Health. https://innovating-</a:t>
            </a:r>
            <a:r>
              <a:rPr lang="en-US" sz="850" dirty="0" err="1">
                <a:solidFill>
                  <a:schemeClr val="bg2"/>
                </a:solidFill>
              </a:rPr>
              <a:t>education.org</a:t>
            </a:r>
            <a:r>
              <a:rPr lang="en-US" sz="850" dirty="0">
                <a:solidFill>
                  <a:schemeClr val="bg2"/>
                </a:solidFill>
              </a:rPr>
              <a:t>/course/when-abortion-is-not-available/. Published 2022. Accessed May 19, 2022.</a:t>
            </a:r>
          </a:p>
          <a:p>
            <a:pPr lvl="0"/>
            <a:r>
              <a:rPr lang="en-US" sz="850" dirty="0">
                <a:solidFill>
                  <a:schemeClr val="bg2"/>
                </a:solidFill>
              </a:rPr>
              <a:t>WHO guideline on self-care interventions for health and well-being. Geneva: World Health Organization; 2021. </a:t>
            </a:r>
            <a:r>
              <a:rPr lang="en-US" sz="850" dirty="0" err="1">
                <a:solidFill>
                  <a:schemeClr val="bg2"/>
                </a:solidFill>
              </a:rPr>
              <a:t>Licence</a:t>
            </a:r>
            <a:r>
              <a:rPr lang="en-US" sz="850" dirty="0">
                <a:solidFill>
                  <a:schemeClr val="bg2"/>
                </a:solidFill>
              </a:rPr>
              <a:t>: CC BY-NC-SA 3.0 IGO.</a:t>
            </a:r>
          </a:p>
          <a:p>
            <a:pPr lvl="0"/>
            <a:r>
              <a:rPr lang="en-US" sz="850" dirty="0">
                <a:solidFill>
                  <a:schemeClr val="bg2"/>
                </a:solidFill>
              </a:rPr>
              <a:t>World Health Organization. Medical management of abortion. Available at:  https://</a:t>
            </a:r>
            <a:r>
              <a:rPr lang="en-US" sz="850" dirty="0" err="1">
                <a:solidFill>
                  <a:schemeClr val="bg2"/>
                </a:solidFill>
              </a:rPr>
              <a:t>apps.who.int</a:t>
            </a:r>
            <a:r>
              <a:rPr lang="en-US" sz="850" dirty="0">
                <a:solidFill>
                  <a:schemeClr val="bg2"/>
                </a:solidFill>
              </a:rPr>
              <a:t>/iris/bitstream/handle/10665/278968/9789241550406-eng.pdf?ua=1. Accessed January 26, 2021. </a:t>
            </a:r>
          </a:p>
          <a:p>
            <a:pPr lvl="0"/>
            <a:r>
              <a:rPr lang="en-US" sz="850" dirty="0">
                <a:solidFill>
                  <a:schemeClr val="bg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bg2"/>
                </a:solidFill>
              </a:rPr>
              <a:t>BJOG</a:t>
            </a:r>
            <a:r>
              <a:rPr lang="en-US" sz="850" dirty="0">
                <a:solidFill>
                  <a:schemeClr val="bg2"/>
                </a:solidFill>
              </a:rPr>
              <a:t> </a:t>
            </a:r>
            <a:r>
              <a:rPr lang="en-US" sz="850" i="1" dirty="0">
                <a:solidFill>
                  <a:schemeClr val="bg2"/>
                </a:solidFill>
              </a:rPr>
              <a:t>2000 107(4): 524-530</a:t>
            </a:r>
            <a:endParaRPr lang="en-US" sz="850" dirty="0">
              <a:solidFill>
                <a:schemeClr val="bg2"/>
              </a:solidFill>
            </a:endParaRPr>
          </a:p>
          <a:p>
            <a:r>
              <a:rPr lang="en-US" sz="85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3" y="3725780"/>
            <a:ext cx="6955972"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375054897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/r/MAB101Post</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0858533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88905" y="5804574"/>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000012" y="5715657"/>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43140" y="5076479"/>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accent3"/>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697354"/>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info@reproductiveaccess.org</a:t>
            </a:r>
            <a:r>
              <a:rPr lang="en-US" sz="3600" dirty="0">
                <a:solidFill>
                  <a:schemeClr val="accent3"/>
                </a:solidFill>
                <a:latin typeface="Twentieth Century"/>
                <a:ea typeface="Twentieth Century"/>
                <a:cs typeface="Twentieth Century"/>
                <a:sym typeface="Twentieth Century"/>
              </a:rPr>
              <a:t> </a:t>
            </a: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+1 646-895-6464: RHAP</a:t>
            </a:r>
            <a:endParaRPr lang="en-US" sz="9600" dirty="0">
              <a:solidFill>
                <a:schemeClr val="bg2"/>
              </a:solidFill>
            </a:endParaRP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+1 234 567 8910</a:t>
            </a:r>
            <a:endParaRPr lang="en-US" sz="9600" dirty="0">
              <a:solidFill>
                <a:schemeClr val="bg2"/>
              </a:solidFill>
            </a:endParaRPr>
          </a:p>
          <a:p>
            <a:pPr hangingPunct="1">
              <a:lnSpc>
                <a:spcPct val="100000"/>
              </a:lnSpc>
            </a:pPr>
            <a:endParaRPr lang="en-US" sz="3600" dirty="0">
              <a:solidFill>
                <a:schemeClr val="bg2"/>
              </a:solidFill>
            </a:endParaRPr>
          </a:p>
          <a:p>
            <a:pPr hangingPunct="1">
              <a:lnSpc>
                <a:spcPct val="100000"/>
              </a:lnSpc>
            </a:pPr>
            <a:endParaRPr lang="en-US" sz="3600" dirty="0">
              <a:solidFill>
                <a:schemeClr val="bg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Reproductive Health Access Project</a:t>
            </a:r>
            <a:endParaRPr lang="en-US" sz="9600" dirty="0">
              <a:solidFill>
                <a:schemeClr val="bg2"/>
              </a:solidFill>
            </a:endParaRP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PO Box 21191</a:t>
            </a: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New York, NY 10025</a:t>
            </a:r>
            <a:endParaRPr lang="en-US" sz="9600" dirty="0">
              <a:solidFill>
                <a:schemeClr val="bg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87436631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3156537" y="-4358640"/>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accent3"/>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758" name="TextBox 60"/>
          <p:cNvSpPr txBox="1"/>
          <p:nvPr/>
        </p:nvSpPr>
        <p:spPr>
          <a:xfrm>
            <a:off x="14082385" y="4888186"/>
            <a:ext cx="2872205" cy="166199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r">
              <a:defRPr sz="9600">
                <a:solidFill>
                  <a:schemeClr val="accent1"/>
                </a:solidFill>
              </a:defRPr>
            </a:lvl1pPr>
          </a:lstStyle>
          <a:p>
            <a:r>
              <a:rPr lang="en-US" b="1" dirty="0">
                <a:latin typeface="Tw Cen MT" panose="020B0602020104020603" pitchFamily="34" charset="77"/>
              </a:rPr>
              <a:t>88%</a:t>
            </a:r>
            <a:endParaRPr b="1" dirty="0">
              <a:latin typeface="Tw Cen MT" panose="020B0602020104020603" pitchFamily="34" charset="77"/>
            </a:endParaRPr>
          </a:p>
        </p:txBody>
      </p:sp>
      <p:sp>
        <p:nvSpPr>
          <p:cNvPr id="89" name="TextBox 8">
            <a:extLst>
              <a:ext uri="{FF2B5EF4-FFF2-40B4-BE49-F238E27FC236}">
                <a16:creationId xmlns:a16="http://schemas.microsoft.com/office/drawing/2014/main" id="{722FB753-2DAE-7249-BDD1-DF6C22484148}"/>
              </a:ext>
            </a:extLst>
          </p:cNvPr>
          <p:cNvSpPr txBox="1"/>
          <p:nvPr/>
        </p:nvSpPr>
        <p:spPr>
          <a:xfrm>
            <a:off x="14434570" y="6550177"/>
            <a:ext cx="7912245" cy="184665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bg2"/>
                </a:solidFill>
                <a:latin typeface="Tw Cen MT" panose="020B0602020104020603" pitchFamily="34" charset="77"/>
              </a:rPr>
              <a:t>Of abortions occur in the first 12 weeks of pregnancy</a:t>
            </a:r>
            <a:endParaRPr sz="5400" dirty="0">
              <a:solidFill>
                <a:schemeClr val="bg2"/>
              </a:solidFill>
              <a:latin typeface="Tw Cen MT" panose="020B0602020104020603" pitchFamily="34" charset="77"/>
            </a:endParaRPr>
          </a:p>
        </p:txBody>
      </p:sp>
      <p:graphicFrame>
        <p:nvGraphicFramePr>
          <p:cNvPr id="93" name="Google Shape;179;p6">
            <a:extLst>
              <a:ext uri="{FF2B5EF4-FFF2-40B4-BE49-F238E27FC236}">
                <a16:creationId xmlns:a16="http://schemas.microsoft.com/office/drawing/2014/main" id="{F1637983-6152-6D90-D66F-BBC97B2E9A99}"/>
              </a:ext>
            </a:extLst>
          </p:cNvPr>
          <p:cNvGraphicFramePr/>
          <p:nvPr>
            <p:extLst>
              <p:ext uri="{D42A27DB-BD31-4B8C-83A1-F6EECF244321}">
                <p14:modId xmlns:p14="http://schemas.microsoft.com/office/powerpoint/2010/main" val="2267613290"/>
              </p:ext>
            </p:extLst>
          </p:nvPr>
        </p:nvGraphicFramePr>
        <p:xfrm>
          <a:off x="-1842684" y="449728"/>
          <a:ext cx="18797274" cy="13233615"/>
        </p:xfrm>
        <a:graphic>
          <a:graphicData uri="http://schemas.openxmlformats.org/drawingml/2006/chart">
            <c:chart xmlns:c="http://schemas.openxmlformats.org/drawingml/2006/chart" xmlns:r="http://schemas.openxmlformats.org/officeDocument/2006/relationships" r:id="rId3"/>
          </a:graphicData>
        </a:graphic>
      </p:graphicFrame>
      <p:sp>
        <p:nvSpPr>
          <p:cNvPr id="94" name="Google Shape;180;p6">
            <a:extLst>
              <a:ext uri="{FF2B5EF4-FFF2-40B4-BE49-F238E27FC236}">
                <a16:creationId xmlns:a16="http://schemas.microsoft.com/office/drawing/2014/main" id="{24A8A200-8CDE-79C3-7AD0-DA055E3429C4}"/>
              </a:ext>
            </a:extLst>
          </p:cNvPr>
          <p:cNvSpPr txBox="1"/>
          <p:nvPr/>
        </p:nvSpPr>
        <p:spPr>
          <a:xfrm>
            <a:off x="22346815" y="13406344"/>
            <a:ext cx="2667000" cy="27699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1200" b="1" i="1" u="none" strike="noStrike" cap="none" dirty="0">
                <a:solidFill>
                  <a:schemeClr val="dk1"/>
                </a:solidFill>
                <a:latin typeface="Calibri"/>
                <a:ea typeface="Calibri"/>
                <a:cs typeface="Calibri"/>
                <a:sym typeface="Calibri"/>
              </a:rPr>
              <a:t>Guttmacher Institute, 2019</a:t>
            </a:r>
            <a:endParaRPr sz="1200" b="1" i="1"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19040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48" name="Google Shape;186;p7">
            <a:extLst>
              <a:ext uri="{FF2B5EF4-FFF2-40B4-BE49-F238E27FC236}">
                <a16:creationId xmlns:a16="http://schemas.microsoft.com/office/drawing/2014/main" id="{70A8A735-C135-7561-BA9B-192B206A3F53}"/>
              </a:ext>
            </a:extLst>
          </p:cNvPr>
          <p:cNvPicPr preferRelativeResize="0"/>
          <p:nvPr/>
        </p:nvPicPr>
        <p:blipFill rotWithShape="1">
          <a:blip r:embed="rId4">
            <a:alphaModFix/>
          </a:blip>
          <a:srcRect/>
          <a:stretch/>
        </p:blipFill>
        <p:spPr>
          <a:xfrm>
            <a:off x="4284340" y="-1"/>
            <a:ext cx="15815321" cy="13730353"/>
          </a:xfrm>
          <a:prstGeom prst="rect">
            <a:avLst/>
          </a:prstGeom>
          <a:noFill/>
          <a:ln>
            <a:solidFill>
              <a:schemeClr val="bg1"/>
            </a:solidFill>
          </a:ln>
        </p:spPr>
      </p:pic>
      <p:sp>
        <p:nvSpPr>
          <p:cNvPr id="33" name="TextBox 32">
            <a:extLst>
              <a:ext uri="{FF2B5EF4-FFF2-40B4-BE49-F238E27FC236}">
                <a16:creationId xmlns:a16="http://schemas.microsoft.com/office/drawing/2014/main" id="{1EC5E656-D48C-59BF-C74A-E110100CD9F4}"/>
              </a:ext>
            </a:extLst>
          </p:cNvPr>
          <p:cNvSpPr txBox="1"/>
          <p:nvPr/>
        </p:nvSpPr>
        <p:spPr>
          <a:xfrm>
            <a:off x="22734428" y="13410435"/>
            <a:ext cx="1878201" cy="2462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dirty="0">
                <a:solidFill>
                  <a:schemeClr val="bg2"/>
                </a:solidFill>
              </a:rPr>
              <a:t>Guttmacher Institute, 2022</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42776801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1" y="717506"/>
            <a:ext cx="19938657" cy="1676400"/>
          </a:xfrm>
          <a:prstGeom prst="rect">
            <a:avLst/>
          </a:prstGeom>
        </p:spPr>
        <p:txBody>
          <a:bodyPr>
            <a:noAutofit/>
          </a:bodyPr>
          <a:lstStyle/>
          <a:p>
            <a:pPr hangingPunct="1">
              <a:lnSpc>
                <a:spcPts val="4688"/>
              </a:lnSpc>
            </a:pPr>
            <a:r>
              <a:rPr lang="en-US" sz="9600" dirty="0"/>
              <a:t>Abortion Access Inequities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199" y="2061537"/>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6" y="1903871"/>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4" name="Google Shape;200;p9">
            <a:extLst>
              <a:ext uri="{FF2B5EF4-FFF2-40B4-BE49-F238E27FC236}">
                <a16:creationId xmlns:a16="http://schemas.microsoft.com/office/drawing/2014/main" id="{CFA25BB1-9BC1-ABF6-6FE3-73234D0A8305}"/>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5125558" y="2591992"/>
            <a:ext cx="14132884" cy="10629657"/>
          </a:xfrm>
          <a:prstGeom prst="rect">
            <a:avLst/>
          </a:prstGeom>
          <a:noFill/>
          <a:ln>
            <a:solidFill>
              <a:schemeClr val="bg1"/>
            </a:solidFill>
          </a:ln>
        </p:spPr>
      </p:pic>
      <p:sp>
        <p:nvSpPr>
          <p:cNvPr id="33" name="TextBox 32">
            <a:extLst>
              <a:ext uri="{FF2B5EF4-FFF2-40B4-BE49-F238E27FC236}">
                <a16:creationId xmlns:a16="http://schemas.microsoft.com/office/drawing/2014/main" id="{A4C8FF45-B217-9982-2DE2-EC30D60C844C}"/>
              </a:ext>
            </a:extLst>
          </p:cNvPr>
          <p:cNvSpPr txBox="1"/>
          <p:nvPr/>
        </p:nvSpPr>
        <p:spPr>
          <a:xfrm>
            <a:off x="17326954" y="13346670"/>
            <a:ext cx="7057046"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r"/>
            <a:r>
              <a:rPr lang="en-US" sz="1200" b="1" dirty="0">
                <a:solidFill>
                  <a:srgbClr val="395B6F"/>
                </a:solidFill>
              </a:rPr>
              <a:t>Guttmacher Institute, 2020</a:t>
            </a:r>
            <a:endParaRPr kumimoji="0" lang="en-US" sz="1200" b="1" i="0" u="none" strike="noStrike" cap="none" spc="0" normalizeH="0" baseline="0" dirty="0">
              <a:ln>
                <a:noFill/>
              </a:ln>
              <a:solidFill>
                <a:srgbClr val="395B6F"/>
              </a:solidFill>
              <a:effectLst/>
              <a:uFillTx/>
              <a:latin typeface="+mj-lt"/>
              <a:ea typeface="+mj-ea"/>
              <a:cs typeface="+mj-cs"/>
              <a:sym typeface="Helvetica"/>
            </a:endParaRPr>
          </a:p>
        </p:txBody>
      </p:sp>
    </p:spTree>
    <p:extLst>
      <p:ext uri="{BB962C8B-B14F-4D97-AF65-F5344CB8AC3E}">
        <p14:creationId xmlns:p14="http://schemas.microsoft.com/office/powerpoint/2010/main" val="790314945"/>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10727</TotalTime>
  <Words>30272</Words>
  <Application>Microsoft Macintosh PowerPoint</Application>
  <PresentationFormat>Custom</PresentationFormat>
  <Paragraphs>1563</Paragraphs>
  <Slides>51</Slides>
  <Notes>51</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arial, sans-serif</vt:lpstr>
      <vt:lpstr>ArialMT</vt:lpstr>
      <vt:lpstr>Calibri</vt:lpstr>
      <vt:lpstr>Tw Cen MT</vt:lpstr>
      <vt:lpstr>Twentieth Century</vt:lpstr>
      <vt:lpstr>Office Theme</vt:lpstr>
      <vt:lpstr>MEDICATION ABORTION IN EARLY PREGNANCY</vt:lpstr>
      <vt:lpstr>DISCLOSURES</vt:lpstr>
      <vt:lpstr>CE PRE-TEST.</vt:lpstr>
      <vt:lpstr>LEARNING OBJECTIVES.</vt:lpstr>
      <vt:lpstr>TERMINOLOGY</vt:lpstr>
      <vt:lpstr>TERMINOLOGY</vt:lpstr>
      <vt:lpstr>PowerPoint Presentation</vt:lpstr>
      <vt:lpstr>PowerPoint Presentation</vt:lpstr>
      <vt:lpstr>Abortion Access Inequities</vt:lpstr>
      <vt:lpstr>PowerPoint Presentation</vt:lpstr>
      <vt:lpstr>Who Provides Abortions?</vt:lpstr>
      <vt:lpstr>Safety of Abortion</vt:lpstr>
      <vt:lpstr>Medication Abortion Regimens: Three Choices</vt:lpstr>
      <vt:lpstr>FDA REMS on Mifepristone</vt:lpstr>
      <vt:lpstr>Medication Abortion With Mifepristone + Misoprostol: Things to Know</vt:lpstr>
      <vt:lpstr>Aspiration Abortion: Things to Know</vt:lpstr>
      <vt:lpstr>Misoprostol Route and Timing</vt:lpstr>
      <vt:lpstr>PowerPoint Presentation</vt:lpstr>
      <vt:lpstr>PATIENT CASE: Yolanda </vt:lpstr>
      <vt:lpstr>Counseling Yolanda</vt:lpstr>
      <vt:lpstr>Yolanda: Next Steps</vt:lpstr>
      <vt:lpstr>Indications for Sonography: Ultrasound As Needed Protocol</vt:lpstr>
      <vt:lpstr>Providing the medications to Yolanda</vt:lpstr>
      <vt:lpstr>PowerPoint Presentation</vt:lpstr>
      <vt:lpstr>Anticipatory Guidance</vt:lpstr>
      <vt:lpstr>Options for Contraception</vt:lpstr>
      <vt:lpstr>Options for Follow Up</vt:lpstr>
      <vt:lpstr>Phone Calls After Medication Abortion</vt:lpstr>
      <vt:lpstr>PATIENT CASE: Ty </vt:lpstr>
      <vt:lpstr>Telehealth Medication Abortion Discussion Points</vt:lpstr>
      <vt:lpstr>TELEHEALTH CARE FOR MEDICATION ABORTION WORKFLOW</vt:lpstr>
      <vt:lpstr>Ty: Additional Considerations</vt:lpstr>
      <vt:lpstr>PATIENT CASE: Sonia </vt:lpstr>
      <vt:lpstr>Self-Managed Abortion / Self-Sourced Medication Abortion Terms</vt:lpstr>
      <vt:lpstr>Values Clarification Exercise on Self-Managed Abortion</vt:lpstr>
      <vt:lpstr>US Data &amp; Demand for Self-Managed/Self-Sourced Abortion</vt:lpstr>
      <vt:lpstr>Safety of SMA</vt:lpstr>
      <vt:lpstr>Misoprostol Alone Medication Abortion</vt:lpstr>
      <vt:lpstr>SMA and Criminalization</vt:lpstr>
      <vt:lpstr>How can we as clinicians support the full range of safe abortion options, including SMA?</vt:lpstr>
      <vt:lpstr>Supporting SMA as clinicians</vt:lpstr>
      <vt:lpstr>Methotrexate and misoprostol medication abortion</vt:lpstr>
      <vt:lpstr>Your turn! Case Studies</vt:lpstr>
      <vt:lpstr>What barriers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96</cp:revision>
  <dcterms:modified xsi:type="dcterms:W3CDTF">2023-06-16T22:24:43Z</dcterms:modified>
</cp:coreProperties>
</file>