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ink/ink7.xml" ContentType="application/inkml+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2.xml" ContentType="application/inkml+xml"/>
  <Override PartName="/ppt/notesSlides/notesSlide20.xml" ContentType="application/vnd.openxmlformats-officedocument.presentationml.notesSlide+xml"/>
  <Override PartName="/ppt/ink/ink13.xml" ContentType="application/inkml+xml"/>
  <Override PartName="/ppt/notesSlides/notesSlide21.xml" ContentType="application/vnd.openxmlformats-officedocument.presentationml.notesSlide+xml"/>
  <Override PartName="/ppt/ink/ink14.xml" ContentType="application/inkml+xml"/>
  <Override PartName="/ppt/notesSlides/notesSlide22.xml" ContentType="application/vnd.openxmlformats-officedocument.presentationml.notesSlide+xml"/>
  <Override PartName="/ppt/ink/ink15.xml" ContentType="application/inkml+xml"/>
  <Override PartName="/ppt/notesSlides/notesSlide23.xml" ContentType="application/vnd.openxmlformats-officedocument.presentationml.notesSlide+xml"/>
  <Override PartName="/ppt/ink/ink16.xml" ContentType="application/inkml+xml"/>
  <Override PartName="/ppt/notesSlides/notesSlide24.xml" ContentType="application/vnd.openxmlformats-officedocument.presentationml.notesSlide+xml"/>
  <Override PartName="/ppt/ink/ink1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8.xml" ContentType="application/inkml+xml"/>
  <Override PartName="/ppt/notesSlides/notesSlide27.xml" ContentType="application/vnd.openxmlformats-officedocument.presentationml.notesSlide+xml"/>
  <Override PartName="/ppt/ink/ink19.xml" ContentType="application/inkml+xml"/>
  <Override PartName="/ppt/notesSlides/notesSlide28.xml" ContentType="application/vnd.openxmlformats-officedocument.presentationml.notesSlide+xml"/>
  <Override PartName="/ppt/ink/ink20.xml" ContentType="application/inkml+xml"/>
  <Override PartName="/ppt/notesSlides/notesSlide29.xml" ContentType="application/vnd.openxmlformats-officedocument.presentationml.notesSlide+xml"/>
  <Override PartName="/ppt/ink/ink21.xml" ContentType="application/inkml+xml"/>
  <Override PartName="/ppt/notesSlides/notesSlide30.xml" ContentType="application/vnd.openxmlformats-officedocument.presentationml.notesSlide+xml"/>
  <Override PartName="/ppt/ink/ink22.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3.xml" ContentType="application/inkml+xml"/>
  <Override PartName="/ppt/notesSlides/notesSlide33.xml" ContentType="application/vnd.openxmlformats-officedocument.presentationml.notesSlide+xml"/>
  <Override PartName="/ppt/ink/ink24.xml" ContentType="application/inkml+xml"/>
  <Override PartName="/ppt/notesSlides/notesSlide34.xml" ContentType="application/vnd.openxmlformats-officedocument.presentationml.notesSlide+xml"/>
  <Override PartName="/ppt/ink/ink25.xml" ContentType="application/inkml+xml"/>
  <Override PartName="/ppt/notesSlides/notesSlide35.xml" ContentType="application/vnd.openxmlformats-officedocument.presentationml.notesSlide+xml"/>
  <Override PartName="/ppt/ink/ink26.xml" ContentType="application/inkml+xml"/>
  <Override PartName="/ppt/notesSlides/notesSlide36.xml" ContentType="application/vnd.openxmlformats-officedocument.presentationml.notesSlide+xml"/>
  <Override PartName="/ppt/ink/ink27.xml" ContentType="application/inkml+xml"/>
  <Override PartName="/ppt/notesSlides/notesSlide37.xml" ContentType="application/vnd.openxmlformats-officedocument.presentationml.notesSlide+xml"/>
  <Override PartName="/ppt/ink/ink28.xml" ContentType="application/inkml+xml"/>
  <Override PartName="/ppt/notesSlides/notesSlide38.xml" ContentType="application/vnd.openxmlformats-officedocument.presentationml.notesSlide+xml"/>
  <Override PartName="/ppt/ink/ink29.xml" ContentType="application/inkml+xml"/>
  <Override PartName="/ppt/notesSlides/notesSlide39.xml" ContentType="application/vnd.openxmlformats-officedocument.presentationml.notesSlide+xml"/>
  <Override PartName="/ppt/ink/ink30.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3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32.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33.xml" ContentType="application/inkml+xml"/>
  <Override PartName="/ppt/notesSlides/notesSlide46.xml" ContentType="application/vnd.openxmlformats-officedocument.presentationml.notesSlide+xml"/>
  <Override PartName="/ppt/ink/ink34.xml" ContentType="application/inkml+xml"/>
  <Override PartName="/ppt/notesSlides/notesSlide47.xml" ContentType="application/vnd.openxmlformats-officedocument.presentationml.notesSlide+xml"/>
  <Override PartName="/ppt/ink/ink35.xml" ContentType="application/inkml+xml"/>
  <Override PartName="/ppt/notesSlides/notesSlide48.xml" ContentType="application/vnd.openxmlformats-officedocument.presentationml.notesSlide+xml"/>
  <Override PartName="/ppt/ink/ink36.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37.xml" ContentType="application/inkml+xml"/>
  <Override PartName="/ppt/notesSlides/notesSlide51.xml" ContentType="application/vnd.openxmlformats-officedocument.presentationml.notesSlide+xml"/>
  <Override PartName="/ppt/ink/ink3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418" r:id="rId3"/>
    <p:sldId id="417" r:id="rId4"/>
    <p:sldId id="257" r:id="rId5"/>
    <p:sldId id="419" r:id="rId6"/>
    <p:sldId id="420" r:id="rId7"/>
    <p:sldId id="421" r:id="rId8"/>
    <p:sldId id="410" r:id="rId9"/>
    <p:sldId id="407" r:id="rId10"/>
    <p:sldId id="460" r:id="rId11"/>
    <p:sldId id="374" r:id="rId12"/>
    <p:sldId id="376" r:id="rId13"/>
    <p:sldId id="258" r:id="rId14"/>
    <p:sldId id="425" r:id="rId15"/>
    <p:sldId id="426" r:id="rId16"/>
    <p:sldId id="427" r:id="rId17"/>
    <p:sldId id="456" r:id="rId18"/>
    <p:sldId id="429" r:id="rId19"/>
    <p:sldId id="354" r:id="rId20"/>
    <p:sldId id="355" r:id="rId21"/>
    <p:sldId id="430" r:id="rId22"/>
    <p:sldId id="431" r:id="rId23"/>
    <p:sldId id="432" r:id="rId24"/>
    <p:sldId id="433" r:id="rId25"/>
    <p:sldId id="462" r:id="rId26"/>
    <p:sldId id="459" r:id="rId27"/>
    <p:sldId id="434" r:id="rId28"/>
    <p:sldId id="435" r:id="rId29"/>
    <p:sldId id="436" r:id="rId30"/>
    <p:sldId id="437" r:id="rId31"/>
    <p:sldId id="438" r:id="rId32"/>
    <p:sldId id="439" r:id="rId33"/>
    <p:sldId id="440" r:id="rId34"/>
    <p:sldId id="441" r:id="rId35"/>
    <p:sldId id="442" r:id="rId36"/>
    <p:sldId id="443" r:id="rId37"/>
    <p:sldId id="444" r:id="rId38"/>
    <p:sldId id="445" r:id="rId39"/>
    <p:sldId id="446" r:id="rId40"/>
    <p:sldId id="447" r:id="rId41"/>
    <p:sldId id="461" r:id="rId42"/>
    <p:sldId id="449" r:id="rId43"/>
    <p:sldId id="450" r:id="rId44"/>
    <p:sldId id="451" r:id="rId45"/>
    <p:sldId id="452" r:id="rId46"/>
    <p:sldId id="289" r:id="rId47"/>
    <p:sldId id="288" r:id="rId48"/>
    <p:sldId id="457" r:id="rId49"/>
    <p:sldId id="454" r:id="rId50"/>
    <p:sldId id="455" r:id="rId51"/>
    <p:sldId id="285"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3" clrIdx="0">
    <p:extLst>
      <p:ext uri="{19B8F6BF-5375-455C-9EA6-DF929625EA0E}">
        <p15:presenceInfo xmlns:p15="http://schemas.microsoft.com/office/powerpoint/2012/main" userId="d0ed21eec0bf8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18"/>
    <p:restoredTop sz="64207"/>
  </p:normalViewPr>
  <p:slideViewPr>
    <p:cSldViewPr snapToGrid="0" snapToObjects="1">
      <p:cViewPr varScale="1">
        <p:scale>
          <a:sx n="31" d="100"/>
          <a:sy n="31" d="100"/>
        </p:scale>
        <p:origin x="155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22699999999999"/>
          <c:y val="0.20522699999999999"/>
          <c:w val="0.58954499999999999"/>
          <c:h val="0.57704500000000003"/>
        </c:manualLayout>
      </c:layout>
      <c:pieChart>
        <c:varyColors val="0"/>
        <c:ser>
          <c:idx val="0"/>
          <c:order val="0"/>
          <c:tx>
            <c:strRef>
              <c:f>Sheet1!$A$2</c:f>
              <c:strCache>
                <c:ptCount val="1"/>
                <c:pt idx="0">
                  <c:v>Sales</c:v>
                </c:pt>
              </c:strCache>
            </c:strRef>
          </c:tx>
          <c:spPr>
            <a:solidFill>
              <a:srgbClr val="BCBCCF"/>
            </a:solidFill>
            <a:ln w="12700" cap="flat">
              <a:noFill/>
              <a:miter lim="400000"/>
            </a:ln>
            <a:effectLst>
              <a:outerShdw blurRad="63500" algn="tl">
                <a:srgbClr val="000000">
                  <a:alpha val="20000"/>
                </a:srgbClr>
              </a:outerShdw>
            </a:effectLst>
          </c:spPr>
          <c:dPt>
            <c:idx val="0"/>
            <c:bubble3D val="0"/>
            <c:spPr>
              <a:solidFill>
                <a:schemeClr val="accent1"/>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1-9418-A348-9653-962FC8BA3EA7}"/>
              </c:ext>
            </c:extLst>
          </c:dPt>
          <c:dPt>
            <c:idx val="1"/>
            <c:bubble3D val="0"/>
            <c:spPr>
              <a:solidFill>
                <a:schemeClr val="accent1">
                  <a:lumMod val="20000"/>
                  <a:lumOff val="8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3-9418-A348-9653-962FC8BA3EA7}"/>
              </c:ext>
            </c:extLst>
          </c:dPt>
          <c:dPt>
            <c:idx val="2"/>
            <c:bubble3D val="0"/>
            <c:spPr>
              <a:solidFill>
                <a:schemeClr val="accent1">
                  <a:lumMod val="40000"/>
                  <a:lumOff val="6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5-9418-A348-9653-962FC8BA3EA7}"/>
              </c:ext>
            </c:extLst>
          </c:dPt>
          <c:dPt>
            <c:idx val="3"/>
            <c:bubble3D val="0"/>
            <c:spPr>
              <a:solidFill>
                <a:schemeClr val="accent1">
                  <a:lumMod val="60000"/>
                  <a:lumOff val="4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7-9418-A348-9653-962FC8BA3EA7}"/>
              </c:ext>
            </c:extLst>
          </c:dPt>
          <c:dPt>
            <c:idx val="4"/>
            <c:bubble3D val="0"/>
            <c:spPr>
              <a:solidFill>
                <a:schemeClr val="accent1">
                  <a:lumMod val="75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9-9418-A348-9653-962FC8BA3EA7}"/>
              </c:ext>
            </c:extLst>
          </c:dPt>
          <c:dPt>
            <c:idx val="5"/>
            <c:bubble3D val="0"/>
            <c:spPr>
              <a:solidFill>
                <a:schemeClr val="accent1">
                  <a:lumMod val="5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B-9418-A348-9653-962FC8BA3EA7}"/>
              </c:ext>
            </c:extLst>
          </c:dPt>
          <c:dLbls>
            <c:dLbl>
              <c:idx val="0"/>
              <c:layout>
                <c:manualLayout>
                  <c:x val="8.4307092900821196E-3"/>
                  <c:y val="-1.3675061723727901E-16"/>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418-A348-9653-962FC8BA3EA7}"/>
                </c:ext>
              </c:extLst>
            </c:dLbl>
            <c:dLbl>
              <c:idx val="1"/>
              <c:layout>
                <c:manualLayout>
                  <c:x val="-3.6131611243209101E-3"/>
                  <c:y val="0"/>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418-A348-9653-962FC8BA3EA7}"/>
                </c:ext>
              </c:extLst>
            </c:dLbl>
            <c:dLbl>
              <c:idx val="2"/>
              <c:layout>
                <c:manualLayout>
                  <c:x val="-1.6861418580164302E-2"/>
                  <c:y val="2.42424349213229E-2"/>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418-A348-9653-962FC8BA3EA7}"/>
                </c:ext>
              </c:extLst>
            </c:dLbl>
            <c:dLbl>
              <c:idx val="3"/>
              <c:layout>
                <c:manualLayout>
                  <c:x val="-7.4976412506544696E-3"/>
                  <c:y val="6.8775978757107496E-3"/>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418-A348-9653-962FC8BA3EA7}"/>
                </c:ext>
              </c:extLst>
            </c:dLbl>
            <c:dLbl>
              <c:idx val="4"/>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418-A348-9653-962FC8BA3EA7}"/>
                </c:ext>
              </c:extLst>
            </c:dLbl>
            <c:dLbl>
              <c:idx val="5"/>
              <c:layout>
                <c:manualLayout>
                  <c:x val="3.69118074786366E-2"/>
                  <c:y val="-3.3749257749796903E-2"/>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418-A348-9653-962FC8BA3EA7}"/>
                </c:ext>
              </c:extLst>
            </c:dLbl>
            <c:numFmt formatCode="0.0%" sourceLinked="0"/>
            <c:spPr>
              <a:noFill/>
              <a:ln>
                <a:noFill/>
              </a:ln>
              <a:effectLst/>
            </c:spPr>
            <c:txPr>
              <a:bodyPr/>
              <a:lstStyle/>
              <a:p>
                <a:pPr>
                  <a:defRPr sz="2800" b="1" i="0" u="none" strike="noStrike">
                    <a:solidFill>
                      <a:schemeClr val="bg2"/>
                    </a:solidFill>
                    <a:latin typeface="Arial"/>
                  </a:defRPr>
                </a:pPr>
                <a:endParaRPr lang="en-US"/>
              </a:p>
            </c:txPr>
            <c:dLblPos val="outEnd"/>
            <c:showLegendKey val="0"/>
            <c:showVal val="0"/>
            <c:showCatName val="1"/>
            <c:showSerName val="0"/>
            <c:showPercent val="1"/>
            <c:showBubbleSize val="0"/>
            <c:showLeaderLines val="1"/>
            <c:leaderLines>
              <c:spPr>
                <a:ln w="9525" cap="flat">
                  <a:solidFill>
                    <a:srgbClr val="A6A6A6"/>
                  </a:solidFill>
                  <a:prstDash val="solid"/>
                  <a:round/>
                </a:ln>
                <a:effectLst/>
              </c:spPr>
            </c:leaderLines>
            <c:extLst>
              <c:ext xmlns:c15="http://schemas.microsoft.com/office/drawing/2012/chart" uri="{CE6537A1-D6FC-4f65-9D91-7224C49458BB}"/>
            </c:extLst>
          </c:dLbls>
          <c:cat>
            <c:strRef>
              <c:f>Sheet1!$B$1:$G$1</c:f>
              <c:strCache>
                <c:ptCount val="6"/>
                <c:pt idx="0">
                  <c:v>&lt;8 weeks</c:v>
                </c:pt>
                <c:pt idx="1">
                  <c:v>9-10 weeks</c:v>
                </c:pt>
                <c:pt idx="2">
                  <c:v>11-12 weeks</c:v>
                </c:pt>
                <c:pt idx="3">
                  <c:v>13-15 weeks</c:v>
                </c:pt>
                <c:pt idx="4">
                  <c:v>16-20 weeks</c:v>
                </c:pt>
                <c:pt idx="5">
                  <c:v>&gt;21 weeks</c:v>
                </c:pt>
              </c:strCache>
            </c:strRef>
          </c:cat>
          <c:val>
            <c:numRef>
              <c:f>Sheet1!$B$2:$G$2</c:f>
              <c:numCache>
                <c:formatCode>General</c:formatCode>
                <c:ptCount val="6"/>
                <c:pt idx="0">
                  <c:v>0.65400000000000003</c:v>
                </c:pt>
                <c:pt idx="1">
                  <c:v>0.14699999999999999</c:v>
                </c:pt>
                <c:pt idx="2">
                  <c:v>8.2000000000000003E-2</c:v>
                </c:pt>
                <c:pt idx="3">
                  <c:v>6.3E-2</c:v>
                </c:pt>
                <c:pt idx="4">
                  <c:v>4.1000000000000002E-2</c:v>
                </c:pt>
                <c:pt idx="5">
                  <c:v>1.2999999999999999E-2</c:v>
                </c:pt>
              </c:numCache>
            </c:numRef>
          </c:val>
          <c:extLst>
            <c:ext xmlns:c16="http://schemas.microsoft.com/office/drawing/2014/chart" uri="{C3380CC4-5D6E-409C-BE32-E72D297353CC}">
              <c16:uniqueId val="{0000000C-9418-A348-9653-962FC8BA3EA7}"/>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8027,'357'-17'0,"1"1"0,1 0 0,-4-1 0,-24 5 0,-6 0 0,1 2 0,-5 1 0,-4 2 0,-4 2 0,1 1 0,1-1 0,2 1 0,-1 1 0,4 0 0,4-1 0,15 0 0,6-1 0,3 1 0,3 0-454,17 0 1,3 0 0,3 1 0,6-1 0,-58 1 0,3 1 0,2-1 0,7 0 0,4 1 453,-27 1 0,6 0 0,1 0 0,7 1 0,1-1 0,4 1 0,26-1 0,3 1 0,5 0 0,4 0 0,6-1 0,4 1-127,-13 0 1,5-1 0,5 0 0,3 0 0,5 1-1,-3-1 1,2 0 0,-42 1 0,1 0 0,2-1-1,-1 1 1,3 0 0,-2 0 0,0 0 0,2 0 126,3 0 0,1-1 0,1 1 0,0 0 0,0 0 0,0 0 0,-1 0 0,1 1 0,-1-1 0,-1 1 0,0 0 0,1 0 0,-1 0 0,1 0 0,-1 0 0,-1 1-40,1-1 1,1 1 0,-3-1 0,3 1 0,-2 0 0,-3 0-1,1 0 1,-5 0 0,37 1 0,-2 0 0,-4 0 0,1 1-1,-4-1 1,-4 1 0,-3 0 39,-25 0 0,-3 0 0,-4 0 0,-4 0 0,2 0 0,2 0 0,0 1 0,12-1 0,2 0 0,2 0 0,0 0 0,-2 0 0,-3 0 0,-8 0-72,27 0 0,-5 0 0,-4-1 1,-3 1-1,-6 0 0,-1 1 1,35 2-1,-5 1 0,-6 1 1,1 0-1,-3 1 0,-4 2 1,-3 0-1,1 0 0,1-1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jstor.org/stable/2331766632.%20%0D3" TargetMode="Externa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ccessdata.fda.gov/scripts/cder/rems/index.cfm?event=RemsDetails.page&amp;REMS=390"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reproductiveaccess.org/resource/order-mifepristone/" TargetMode="External"/><Relationship Id="rId4" Type="http://schemas.openxmlformats.org/officeDocument/2006/relationships/hyperlink" Target="https://www.reproductiveaccess.org/resource/mifepristone-patient-agreemen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5.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uttmacher.org/fact-sheet/induced-abortion-united-state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Faso</a:t>
            </a:r>
            <a:r>
              <a:rPr lang="en-US" dirty="0"/>
              <a:t>, MD.</a:t>
            </a:r>
          </a:p>
        </p:txBody>
      </p:sp>
    </p:spTree>
    <p:extLst>
      <p:ext uri="{BB962C8B-B14F-4D97-AF65-F5344CB8AC3E}">
        <p14:creationId xmlns:p14="http://schemas.microsoft.com/office/powerpoint/2010/main" val="66410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In June 2022, the Supreme Court’s decision on Dobbs v. Jackson Women’s Health overturned Roe v. Wade and Planned Parenthood v. Casey, meaning that the right to abortion would be determined by the states. </a:t>
            </a:r>
          </a:p>
          <a:p>
            <a:pPr marL="0" lvl="0" indent="0" algn="l" rtl="0">
              <a:spcBef>
                <a:spcPts val="0"/>
              </a:spcBef>
              <a:spcAft>
                <a:spcPts val="0"/>
              </a:spcAft>
              <a:buNone/>
            </a:pPr>
            <a:r>
              <a:rPr lang="en-US" b="0" dirty="0"/>
              <a:t> </a:t>
            </a:r>
          </a:p>
          <a:p>
            <a:pPr marL="0" lvl="0" indent="0" algn="l" rtl="0">
              <a:spcBef>
                <a:spcPts val="0"/>
              </a:spcBef>
              <a:spcAft>
                <a:spcPts val="0"/>
              </a:spcAft>
              <a:buNone/>
            </a:pPr>
            <a:r>
              <a:rPr lang="en-US" b="0" dirty="0"/>
              <a:t>Dark red states had trigger laws on the books that banned abortion immediately. </a:t>
            </a:r>
          </a:p>
          <a:p>
            <a:pPr marL="0" lvl="0" indent="0" algn="l" rtl="0">
              <a:spcBef>
                <a:spcPts val="0"/>
              </a:spcBef>
              <a:spcAft>
                <a:spcPts val="0"/>
              </a:spcAft>
              <a:buNone/>
            </a:pPr>
            <a:r>
              <a:rPr lang="en-US" b="0" dirty="0"/>
              <a:t>Dark and light orange states have c</a:t>
            </a:r>
            <a:r>
              <a:rPr lang="en-US" sz="2400" b="0" i="0" dirty="0">
                <a:effectLst/>
                <a:latin typeface="+mn-lt"/>
                <a:ea typeface="+mn-ea"/>
                <a:cs typeface="+mn-cs"/>
                <a:sym typeface="Calibri"/>
              </a:rPr>
              <a:t>onstructed a web of abortion laws and regulations that restrict or support whether, when and under what circumstances providers can offer abortion care and a pregnant individual can obtain an abortion. Most of these states are likely to ban abortion outright. </a:t>
            </a:r>
            <a:endParaRPr lang="en-US" b="0" dirty="0"/>
          </a:p>
          <a:p>
            <a:pPr marL="0" lvl="0" indent="0" algn="l" rtl="0">
              <a:spcBef>
                <a:spcPts val="0"/>
              </a:spcBef>
              <a:spcAft>
                <a:spcPts val="0"/>
              </a:spcAft>
              <a:buNone/>
            </a:pPr>
            <a:endParaRPr lang="en-US" b="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The states in blue are where abortion care is protected by law or likely to remain protected. Blue and yellow states on this map also may represent surge states – places where people can find the nearest abortion care if you live in a state that bans abortion. </a:t>
            </a:r>
            <a:r>
              <a:rPr lang="en-US" dirty="0">
                <a:effectLst/>
                <a:latin typeface="Arial" panose="020B0604020202020204" pitchFamily="34" charset="0"/>
              </a:rPr>
              <a:t>The estimated number of abortions provided by a clinician in states where abortion remained legal with few restrictions </a:t>
            </a:r>
            <a:r>
              <a:rPr lang="en-US" i="1" dirty="0">
                <a:effectLst/>
                <a:latin typeface="Arial" panose="020B0604020202020204" pitchFamily="34" charset="0"/>
              </a:rPr>
              <a:t>increased </a:t>
            </a:r>
            <a:r>
              <a:rPr lang="en-US" dirty="0">
                <a:effectLst/>
                <a:latin typeface="Arial" panose="020B0604020202020204" pitchFamily="34" charset="0"/>
              </a:rPr>
              <a:t>from 62,600 abortions in April before the Dobbs decision to </a:t>
            </a:r>
            <a:r>
              <a:rPr lang="en-US" sz="1800" dirty="0">
                <a:effectLst/>
                <a:latin typeface="ArialMT"/>
              </a:rPr>
              <a:t>88,020 abortions in March 2023. States with the largest increases in the total number of abortions provided by a clinician during the nine-month period after </a:t>
            </a:r>
            <a:r>
              <a:rPr lang="en-US" sz="1800" i="1" dirty="0">
                <a:effectLst/>
                <a:latin typeface="Arial" panose="020B0604020202020204" pitchFamily="34" charset="0"/>
              </a:rPr>
              <a:t>Dobbs</a:t>
            </a:r>
            <a:r>
              <a:rPr lang="en-US" sz="1800" dirty="0">
                <a:effectLst/>
                <a:latin typeface="ArialMT"/>
              </a:rPr>
              <a:t>, which we call “surge states,” include Florida (12,460), Illinois (12,400), North Carolina (7,930), Colorado (4,500) California (4,260).</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This calls attention to the need to expand abortion access points in protective states. Expanding access to medication abortion in primary care settings can an opportunity to do that. We can alleviate the intense demand that abortion clinics will face if we are able to provide abortion care for our own patients, within their own health center. </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This includes family physicians, pediatricians, and internists </a:t>
            </a:r>
            <a:r>
              <a:rPr lang="en-US" dirty="0"/>
              <a:t>-- not just OBGYNs</a:t>
            </a:r>
            <a:r>
              <a:rPr lang="en-US" sz="2400" b="0" i="0" dirty="0">
                <a:solidFill>
                  <a:schemeClr val="dk1"/>
                </a:solidFill>
                <a:latin typeface="+mn-lt"/>
                <a:ea typeface="+mn-ea"/>
                <a:cs typeface="+mn-cs"/>
                <a:sym typeface="Calibri"/>
              </a:rPr>
              <a:t>. </a:t>
            </a:r>
          </a:p>
          <a:p>
            <a:pPr marL="457200" lvl="0" indent="-317500" algn="l" rtl="0">
              <a:spcBef>
                <a:spcPts val="0"/>
              </a:spcBef>
              <a:spcAft>
                <a:spcPts val="0"/>
              </a:spcAft>
              <a:buSzPts val="1400"/>
              <a:buChar char="●"/>
            </a:pPr>
            <a:r>
              <a:rPr lang="en-US" dirty="0"/>
              <a:t>Th</a:t>
            </a:r>
            <a:r>
              <a:rPr lang="en-US" sz="2400" b="0" i="0" dirty="0">
                <a:solidFill>
                  <a:schemeClr val="dk1"/>
                </a:solidFill>
                <a:latin typeface="+mn-lt"/>
                <a:ea typeface="+mn-ea"/>
                <a:cs typeface="+mn-cs"/>
                <a:sym typeface="Calibri"/>
              </a:rPr>
              <a:t>is includes advanced practice clinicians like nurse practitioners, nurse midwives, and physician assistants.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a:t>
            </a:r>
            <a:r>
              <a:rPr lang="en-US" dirty="0"/>
              <a:t>April</a:t>
            </a:r>
            <a:r>
              <a:rPr lang="en-US" sz="2400" b="0" i="0" dirty="0">
                <a:solidFill>
                  <a:schemeClr val="dk1"/>
                </a:solidFill>
                <a:latin typeface="+mn-lt"/>
                <a:ea typeface="+mn-ea"/>
                <a:cs typeface="+mn-cs"/>
                <a:sym typeface="Calibri"/>
              </a:rPr>
              <a:t> 2022, 3</a:t>
            </a:r>
            <a:r>
              <a:rPr lang="en-US" dirty="0"/>
              <a:t>5</a:t>
            </a:r>
            <a:r>
              <a:rPr lang="en-US" sz="2400" b="0" i="0" dirty="0">
                <a:solidFill>
                  <a:schemeClr val="dk1"/>
                </a:solidFill>
                <a:latin typeface="+mn-lt"/>
                <a:ea typeface="+mn-ea"/>
                <a:cs typeface="+mn-cs"/>
                <a:sym typeface="Calibri"/>
              </a:rPr>
              <a:t> states require an abortion to be performed by a licensed physician. </a:t>
            </a:r>
            <a:endParaRPr lang="en-US" dirty="0"/>
          </a:p>
          <a:p>
            <a:pPr marL="457200" lvl="0" indent="-304800" algn="l" rtl="0">
              <a:spcBef>
                <a:spcPts val="0"/>
              </a:spcBef>
              <a:spcAft>
                <a:spcPts val="0"/>
              </a:spcAft>
              <a:buClr>
                <a:schemeClr val="dk1"/>
              </a:buClr>
              <a:buSzPts val="1200"/>
              <a:buFont typeface="Calibri"/>
              <a:buChar char="●"/>
            </a:pPr>
            <a:r>
              <a:rPr lang="en-US" sz="2400" b="0" i="0" dirty="0">
                <a:solidFill>
                  <a:schemeClr val="dk1"/>
                </a:solidFill>
                <a:latin typeface="+mn-lt"/>
                <a:ea typeface="+mn-ea"/>
                <a:cs typeface="+mn-cs"/>
                <a:sym typeface="Calibri"/>
              </a:rPr>
              <a:t>In MS, only OBGYNs are allowed to provide abortion 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endParaRPr lang="en-US" dirty="0"/>
          </a:p>
          <a:p>
            <a:pPr marL="0" lvl="0" indent="0" algn="l" rtl="0">
              <a:spcBef>
                <a:spcPts val="0"/>
              </a:spcBef>
              <a:spcAft>
                <a:spcPts val="0"/>
              </a:spcAft>
              <a:buNone/>
            </a:pPr>
            <a:endParaRPr lang="en-US" sz="2400" b="0" i="1" u="sng" dirty="0">
              <a:solidFill>
                <a:schemeClr val="dk1"/>
              </a:solidFill>
              <a:latin typeface="+mn-lt"/>
              <a:ea typeface="+mn-ea"/>
              <a:cs typeface="+mn-cs"/>
              <a:sym typeface="Calibri"/>
              <a:hlinkClick r:id="rId5">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three different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Methotrexate + misoprostol, which is not commonly used in the US. We’ll talk more about this regimen briefly at the end.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arial, sans-serif"/>
              </a:rPr>
              <a:t>Before looking at the protocol, it’s important to understand how these medications are regulated – because they are.</a:t>
            </a:r>
            <a:endParaRPr lang="en-US" dirty="0">
              <a:effectLst/>
            </a:endParaRPr>
          </a:p>
          <a:p>
            <a:pPr marL="0" marR="0">
              <a:spcBef>
                <a:spcPts val="0"/>
              </a:spcBef>
              <a:spcAft>
                <a:spcPts val="0"/>
              </a:spcAft>
            </a:pPr>
            <a:r>
              <a:rPr lang="en-US" dirty="0">
                <a:effectLst/>
                <a:latin typeface="arial, sans-serif"/>
              </a:rPr>
              <a:t>In December 2021, the FDA completed a comprehensive review of the mifepristone REMS (risk evaluation and mitigation strategy) and announced changes to its original rules. In January 2023, these rules were finalized.</a:t>
            </a:r>
            <a:endParaRPr lang="en-US" dirty="0">
              <a:effectLst/>
            </a:endParaRPr>
          </a:p>
          <a:p>
            <a:pPr marL="457200" marR="0">
              <a:spcBef>
                <a:spcPts val="0"/>
              </a:spcBef>
              <a:spcAft>
                <a:spcPts val="0"/>
              </a:spcAft>
            </a:pPr>
            <a:r>
              <a:rPr lang="en-US" dirty="0">
                <a:effectLst/>
                <a:latin typeface="arial, sans-serif"/>
              </a:rPr>
              <a:t>- Previously, mifepristone could only be dispensed IN CLINIC – not through a pharmacy (brick &amp; mortar nor online/mail order). But now the FDA has lifted this restriction and will allow pharmacies to dispense mifepristone too, in-person or via mail. Note: in states where telemedicine for abortion is banned, mifepristone cannot be mailed. </a:t>
            </a:r>
            <a:endParaRPr lang="en-US" dirty="0">
              <a:effectLst/>
            </a:endParaRPr>
          </a:p>
          <a:p>
            <a:pPr marL="457200" marR="0">
              <a:spcBef>
                <a:spcPts val="0"/>
              </a:spcBef>
              <a:spcAft>
                <a:spcPts val="0"/>
              </a:spcAft>
            </a:pPr>
            <a:r>
              <a:rPr lang="en-US" dirty="0">
                <a:effectLst/>
                <a:latin typeface="arial, sans-serif"/>
              </a:rPr>
              <a:t>- Providers still need to be certified to prescribe and dispense – which, entails at least 1 clinician in a health center/ system to certify that they have the clinical knowledge to provide medication abortion and submit this form to the manufacturer of mifepristone (</a:t>
            </a:r>
            <a:r>
              <a:rPr lang="en-US" dirty="0" err="1">
                <a:effectLst/>
                <a:latin typeface="arial, sans-serif"/>
              </a:rPr>
              <a:t>Danco</a:t>
            </a:r>
            <a:r>
              <a:rPr lang="en-US" dirty="0">
                <a:effectLst/>
                <a:latin typeface="arial, sans-serif"/>
              </a:rPr>
              <a:t> or </a:t>
            </a:r>
            <a:r>
              <a:rPr lang="en-US" dirty="0" err="1">
                <a:effectLst/>
                <a:latin typeface="arial, sans-serif"/>
              </a:rPr>
              <a:t>GenBioPro</a:t>
            </a:r>
            <a:r>
              <a:rPr lang="en-US" dirty="0">
                <a:effectLst/>
                <a:latin typeface="arial, sans-serif"/>
              </a:rPr>
              <a:t>). All other providers who provide mifepristone are considered under the supervision of the certified provider. </a:t>
            </a:r>
            <a:endParaRPr lang="en-US" dirty="0">
              <a:effectLst/>
            </a:endParaRPr>
          </a:p>
          <a:p>
            <a:pPr marL="457200" marR="0">
              <a:spcBef>
                <a:spcPts val="0"/>
              </a:spcBef>
              <a:spcAft>
                <a:spcPts val="0"/>
              </a:spcAft>
            </a:pPr>
            <a:r>
              <a:rPr lang="en-US" dirty="0">
                <a:effectLst/>
                <a:latin typeface="arial, sans-serif"/>
              </a:rPr>
              <a:t>- Now, pharmacists will have to be certified to dispense mifepristone. </a:t>
            </a:r>
            <a:endParaRPr lang="en-US" dirty="0">
              <a:effectLst/>
            </a:endParaRPr>
          </a:p>
          <a:p>
            <a:pPr marL="457200" marR="0">
              <a:spcBef>
                <a:spcPts val="0"/>
              </a:spcBef>
              <a:spcAft>
                <a:spcPts val="0"/>
              </a:spcAft>
            </a:pPr>
            <a:r>
              <a:rPr lang="en-US" dirty="0">
                <a:effectLst/>
                <a:latin typeface="arial, sans-serif"/>
              </a:rPr>
              <a:t>- Pharmacies that wish to become certified must sign a new Pharmacy Agreement Form</a:t>
            </a:r>
            <a:r>
              <a:rPr lang="en-US" b="1" dirty="0">
                <a:solidFill>
                  <a:srgbClr val="0563C1"/>
                </a:solidFill>
                <a:effectLst/>
                <a:latin typeface="arial, sans-serif"/>
                <a:hlinkClick r:id="rId3"/>
              </a:rPr>
              <a:t> </a:t>
            </a:r>
            <a:r>
              <a:rPr lang="en-US" dirty="0">
                <a:effectLst/>
                <a:latin typeface="arial, sans-serif"/>
              </a:rPr>
              <a:t>that requires pharmacies to designate an authorized representative to carry out the certification process and oversee implementation and compliance with the mifepristone REMS program on behalf of the pharmacy.</a:t>
            </a:r>
            <a:endParaRPr lang="en-US" dirty="0">
              <a:effectLst/>
            </a:endParaRPr>
          </a:p>
          <a:p>
            <a:pPr marL="457200" marR="0">
              <a:spcBef>
                <a:spcPts val="0"/>
              </a:spcBef>
              <a:spcAft>
                <a:spcPts val="0"/>
              </a:spcAft>
            </a:pPr>
            <a:r>
              <a:rPr lang="en-US" dirty="0">
                <a:effectLst/>
                <a:latin typeface="arial, sans-serif"/>
              </a:rPr>
              <a:t>- Providers that want their patients to obtain mifepristone through the pharmacy (whether through mail or brick and mortar) will have to send the pharmacy their signed prescriber agreement. </a:t>
            </a:r>
            <a:endParaRPr lang="en-US" dirty="0">
              <a:effectLst/>
            </a:endParaRPr>
          </a:p>
          <a:p>
            <a:pPr marL="457200" marR="0">
              <a:spcBef>
                <a:spcPts val="0"/>
              </a:spcBef>
              <a:spcAft>
                <a:spcPts val="0"/>
              </a:spcAft>
            </a:pPr>
            <a:r>
              <a:rPr lang="en-US" dirty="0">
                <a:effectLst/>
                <a:latin typeface="arial, sans-serif"/>
              </a:rPr>
              <a:t>- Currently, online pharmacies like American Mail Order Pharmacy and Honeybee are certified pharmacies. CVS and Walgreens appear to be pursuing certification. </a:t>
            </a:r>
            <a:endParaRPr lang="en-US" dirty="0">
              <a:effectLst/>
            </a:endParaRPr>
          </a:p>
          <a:p>
            <a:pPr marL="457200" marR="0">
              <a:spcBef>
                <a:spcPts val="0"/>
              </a:spcBef>
              <a:spcAft>
                <a:spcPts val="0"/>
              </a:spcAft>
            </a:pPr>
            <a:r>
              <a:rPr lang="en-US" dirty="0">
                <a:effectLst/>
                <a:latin typeface="arial, sans-serif"/>
              </a:rPr>
              <a:t>- Lastly, patients still need to sign an FDA agreement for using mifepristone, whether or not it’s for medication abortion or EPL. </a:t>
            </a:r>
            <a:endParaRPr lang="en-US" dirty="0">
              <a:effectLst/>
            </a:endParaRPr>
          </a:p>
          <a:p>
            <a:pPr marL="457200" marR="0">
              <a:spcBef>
                <a:spcPts val="0"/>
              </a:spcBef>
              <a:spcAft>
                <a:spcPts val="0"/>
              </a:spcAft>
            </a:pPr>
            <a:r>
              <a:rPr lang="en-US" dirty="0">
                <a:effectLst/>
                <a:latin typeface="arial, sans-serif"/>
              </a:rPr>
              <a:t> </a:t>
            </a:r>
            <a:endParaRPr lang="en-US" dirty="0">
              <a:effectLst/>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4"/>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5"/>
              </a:rPr>
              <a:t>https://www.reproductiveaccess.org/resource/order-mifepristone/</a:t>
            </a:r>
            <a:endParaRPr lang="en-US" dirty="0">
              <a:effectLst/>
            </a:endParaRPr>
          </a:p>
          <a:p>
            <a:pPr marL="457200" marR="0">
              <a:spcBef>
                <a:spcPts val="0"/>
              </a:spcBef>
              <a:spcAft>
                <a:spcPts val="0"/>
              </a:spcAft>
            </a:pPr>
            <a:r>
              <a:rPr lang="en-US">
                <a:effectLst/>
                <a:latin typeface="arial, sans-serif"/>
              </a:rPr>
              <a:t>- Provider </a:t>
            </a:r>
            <a:r>
              <a:rPr lang="en-US" dirty="0">
                <a:effectLst/>
                <a:latin typeface="arial, sans-serif"/>
              </a:rPr>
              <a:t>and pharmacy agreements </a:t>
            </a:r>
            <a:r>
              <a:rPr lang="en-US" dirty="0">
                <a:solidFill>
                  <a:srgbClr val="0563C1"/>
                </a:solidFill>
                <a:effectLst/>
                <a:latin typeface="arial, sans-serif"/>
                <a:hlinkClick r:id="rId3"/>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Difference between D&amp;C and aspiration: </a:t>
            </a:r>
            <a:endParaRPr lang="en-US" dirty="0"/>
          </a:p>
          <a:p>
            <a:pPr marL="0" lvl="0" indent="0" algn="l" rtl="0">
              <a:spcBef>
                <a:spcPts val="0"/>
              </a:spcBef>
              <a:spcAft>
                <a:spcPts val="0"/>
              </a:spcAft>
              <a:buNone/>
            </a:pPr>
            <a:r>
              <a:rPr lang="en-US" dirty="0"/>
              <a:t>Typical procedure for aspiration abortion uses simple vacuum technique with smooth cannula inserted into uterus and removes pregnancy. There is no other instrumentation to remove pregnancy other than that gentle suction. D&amp;C is more invasive: it uses cutting rather than suction. D&amp;C is not an indication for abortion up to 16 weeks if you can safely exit with a vacuum aspiration. </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two effective routes to take the misoprostol, buccal and vaginal. Buccal means the misoprostol is held and absorbed in the patient’s cheeks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Note: if this workshop is </a:t>
            </a:r>
            <a:r>
              <a:rPr lang="en-US" sz="1200" b="1" u="sng" dirty="0">
                <a:solidFill>
                  <a:schemeClr val="accent4"/>
                </a:solidFill>
              </a:rPr>
              <a:t>not</a:t>
            </a:r>
            <a:r>
              <a:rPr lang="en-US" sz="1200" b="1" dirty="0">
                <a:solidFill>
                  <a:schemeClr val="accent4"/>
                </a:solidFill>
              </a:rPr>
              <a:t> being facilitated through RHAP, there is no CE credit or contact hours available</a:t>
            </a:r>
            <a:endParaRPr lang="en-US" sz="12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2022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2022 Clinical Guidelines: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Anticipatory Guidance: within 24 hours after taking misoprostol, patient can expect:</a:t>
            </a:r>
          </a:p>
          <a:p>
            <a:pPr marL="457200" lvl="0" indent="-317500" algn="l" rtl="0">
              <a:spcBef>
                <a:spcPts val="0"/>
              </a:spcBef>
              <a:spcAft>
                <a:spcPts val="0"/>
              </a:spcAft>
              <a:buSzPts val="1400"/>
              <a:buChar char="●"/>
            </a:pPr>
            <a:r>
              <a:rPr lang="en-US" dirty="0"/>
              <a:t>Lots of cramping </a:t>
            </a:r>
          </a:p>
          <a:p>
            <a:pPr marL="457200" lvl="0" indent="-317500" algn="l" rtl="0">
              <a:spcBef>
                <a:spcPts val="0"/>
              </a:spcBef>
              <a:spcAft>
                <a:spcPts val="0"/>
              </a:spcAft>
              <a:buSzPts val="1400"/>
              <a:buChar char="●"/>
            </a:pPr>
            <a:r>
              <a:rPr lang="en-US" dirty="0"/>
              <a:t>Heavy bleeding – sometimes heavier than a period</a:t>
            </a:r>
          </a:p>
          <a:p>
            <a:pPr marL="457200" lvl="0" indent="-317500" algn="l" rtl="0">
              <a:spcBef>
                <a:spcPts val="0"/>
              </a:spcBef>
              <a:spcAft>
                <a:spcPts val="0"/>
              </a:spcAft>
              <a:buSzPts val="1400"/>
              <a:buChar char="●"/>
            </a:pPr>
            <a:r>
              <a:rPr lang="en-US" dirty="0"/>
              <a:t>Passage of clots and possibly passage of grayish tissue</a:t>
            </a:r>
          </a:p>
          <a:p>
            <a:pPr marL="457200" lvl="0" indent="-317500" algn="l" rtl="0">
              <a:spcBef>
                <a:spcPts val="0"/>
              </a:spcBef>
              <a:spcAft>
                <a:spcPts val="0"/>
              </a:spcAft>
              <a:buSzPts val="1400"/>
              <a:buChar char="●"/>
            </a:pPr>
            <a:r>
              <a:rPr lang="en-US" dirty="0"/>
              <a:t>Miso can sometimes induce side effects: stomach upset, diarrhea, fever/chills, headaches. GI-related side effects are more common with buccal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Family Planning</a:t>
            </a:r>
          </a:p>
          <a:p>
            <a:endParaRPr lang="en-US" dirty="0"/>
          </a:p>
          <a:p>
            <a:r>
              <a:rPr lang="en-US" dirty="0"/>
              <a:t>https://</a:t>
            </a:r>
            <a:r>
              <a:rPr lang="en-US" dirty="0" err="1"/>
              <a:t>societyfp.org</a:t>
            </a:r>
            <a:r>
              <a:rPr lang="en-US"/>
              <a:t>/clinical-guidance/</a:t>
            </a: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 – now you can initiate IUD or implant, inject depo (if they have chosen 1 of these methods); if they started another method before this visit, ask how that’s going.</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As of December 2021, 19 states ban or restrict the use of telehealth medication abortion. If the audience works primarily in states where telehealth medication abortion is banned, feel free to skip this case study.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rPr>
              <a:t>Support your patient to come to an informed conclusion of what works best for them.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or in-office pick-up</a:t>
            </a:r>
          </a:p>
          <a:p>
            <a:pPr marL="171450" lvl="0" indent="-171450" algn="l" rtl="0">
              <a:spcBef>
                <a:spcPts val="0"/>
              </a:spcBef>
              <a:spcAft>
                <a:spcPts val="0"/>
              </a:spcAft>
              <a:buClr>
                <a:schemeClr val="dk1"/>
              </a:buClr>
              <a:buSzPts val="1200"/>
              <a:buFont typeface="Arial"/>
              <a:buChar char="•"/>
            </a:pPr>
            <a:r>
              <a:rPr lang="en-US" b="0" dirty="0"/>
              <a:t>If mailing is an option, include both mifepristone and 4-8 200mcg pills of misoprostol. Include a urine pregnancy test for follow-up testing, take home instructions, contact info, a copy of the consent if possible, and pain medicine like ibuprofen. </a:t>
            </a:r>
            <a:endParaRPr lang="en-US"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lvl="0" indent="-171450" algn="l" rtl="0">
              <a:spcBef>
                <a:spcPts val="0"/>
              </a:spcBef>
              <a:spcAft>
                <a:spcPts val="0"/>
              </a:spcAft>
              <a:buClr>
                <a:schemeClr val="dk1"/>
              </a:buClr>
              <a:buSzPts val="1200"/>
              <a:buFont typeface="Arial"/>
              <a:buChar char="•"/>
            </a:pPr>
            <a:r>
              <a:rPr lang="en-US" b="0" dirty="0"/>
              <a:t>Your health center may have a courier service or way of mailing the pills that are already stocked at your institution</a:t>
            </a:r>
            <a:endParaRPr lang="en-US" dirty="0"/>
          </a:p>
          <a:p>
            <a:pPr marL="171450" lvl="0" indent="-171450" algn="l" rtl="0">
              <a:spcBef>
                <a:spcPts val="0"/>
              </a:spcBef>
              <a:spcAft>
                <a:spcPts val="0"/>
              </a:spcAft>
              <a:buClr>
                <a:schemeClr val="dk1"/>
              </a:buClr>
              <a:buSzPts val="1200"/>
              <a:buFont typeface="Arial"/>
              <a:buChar char="•"/>
            </a:pPr>
            <a:r>
              <a:rPr lang="en-US" b="0" dirty="0"/>
              <a:t>Online pharmacies that are certified to provide mifepristone under FDA REMS. As of February 2022, only Honeybee and one other online pharmacy are able to do this.</a:t>
            </a:r>
            <a:endParaRPr lang="en-US" dirty="0"/>
          </a:p>
          <a:p>
            <a:pPr marL="171450" lvl="0" indent="-171450" algn="l" rtl="0">
              <a:spcBef>
                <a:spcPts val="0"/>
              </a:spcBef>
              <a:spcAft>
                <a:spcPts val="0"/>
              </a:spcAft>
              <a:buClr>
                <a:schemeClr val="dk1"/>
              </a:buClr>
              <a:buSzPts val="1200"/>
              <a:buFont typeface="Arial"/>
              <a:buChar cha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endParaRPr lang="en-US" dirty="0"/>
          </a:p>
          <a:p>
            <a:pPr marL="171450" lvl="0" indent="-171450" algn="l" rtl="0">
              <a:spcBef>
                <a:spcPts val="0"/>
              </a:spcBef>
              <a:spcAft>
                <a:spcPts val="0"/>
              </a:spcAft>
              <a:buClr>
                <a:schemeClr val="dk1"/>
              </a:buClr>
              <a:buSzPts val="1200"/>
              <a:buFont typeface="Arial"/>
              <a:buChar cha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endParaRPr lang="en-US" dirty="0"/>
          </a:p>
          <a:p>
            <a:pPr marL="171450" lvl="0" indent="-171450" algn="l" rtl="0">
              <a:spcBef>
                <a:spcPts val="0"/>
              </a:spcBef>
              <a:spcAft>
                <a:spcPts val="0"/>
              </a:spcAft>
              <a:buClr>
                <a:schemeClr val="dk1"/>
              </a:buClr>
              <a:buSzPts val="1200"/>
              <a:buFont typeface="Arial"/>
              <a:buChar char="•"/>
            </a:pPr>
            <a:r>
              <a:rPr lang="en-US" b="0" dirty="0"/>
              <a:t>If interested in Honeybee or want to learn more, can contact </a:t>
            </a:r>
            <a:r>
              <a:rPr lang="en-US" b="0" dirty="0" err="1"/>
              <a:t>prescribers@honeybeehealth.com</a:t>
            </a:r>
            <a:r>
              <a:rPr lang="en-US" b="0" dirty="0"/>
              <a:t> </a:t>
            </a:r>
            <a:r>
              <a:rPr lang="en-US" dirty="0"/>
              <a:t>(reference hearing about Honeybee through RHAP)</a:t>
            </a:r>
          </a:p>
          <a:p>
            <a:pPr marL="171450" lvl="0" indent="-171450" algn="l" rtl="0">
              <a:spcBef>
                <a:spcPts val="0"/>
              </a:spcBef>
              <a:spcAft>
                <a:spcPts val="0"/>
              </a:spcAft>
              <a:buClr>
                <a:schemeClr val="dk1"/>
              </a:buClr>
              <a:buSzPts val="1200"/>
              <a:buFont typeface="Arial"/>
              <a:buChar char="•"/>
            </a:pPr>
            <a:r>
              <a:rPr lang="en-US" b="0" dirty="0"/>
              <a:t>[Note to facilitator: if you are familiar with other pharmacies that provide and mail the abortion pills, please share your experiences and information with the audience]</a:t>
            </a:r>
            <a:endParaRPr lang="en-US"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171450" marR="0" lvl="0" indent="-171450" algn="l" rtl="0">
              <a:lnSpc>
                <a:spcPct val="100000"/>
              </a:lnSpc>
              <a:spcBef>
                <a:spcPts val="0"/>
              </a:spcBef>
              <a:spcAft>
                <a:spcPts val="0"/>
              </a:spcAft>
              <a:buClr>
                <a:schemeClr val="dk1"/>
              </a:buClr>
              <a:buSzPts val="1200"/>
              <a:buFont typeface="Arial"/>
              <a:buChar char="•"/>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dirty="0"/>
              <a:t>NOTE: This slide is currently hidden from presenter view as we work to develop a short values clarification exercise on self-managed abortion. The notes below are for the RHAP team to work on as we develop a short values clarification exercise on SMA. </a:t>
            </a:r>
          </a:p>
          <a:p>
            <a:pPr marL="228600" lvl="0" indent="-228600" algn="l" rtl="0">
              <a:spcBef>
                <a:spcPts val="0"/>
              </a:spcBef>
              <a:spcAft>
                <a:spcPts val="0"/>
              </a:spcAft>
              <a:buNone/>
            </a:pPr>
            <a:endParaRPr lang="en-US" dirty="0"/>
          </a:p>
          <a:p>
            <a:pPr marL="228600" lvl="0" indent="-22860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228600" lvl="0" indent="-228600" algn="l" rtl="0">
              <a:spcBef>
                <a:spcPts val="0"/>
              </a:spcBef>
              <a:spcAft>
                <a:spcPts val="0"/>
              </a:spcAft>
              <a:buNone/>
            </a:pPr>
            <a:r>
              <a:rPr lang="en-US" i="1" dirty="0"/>
              <a:t>Note to Facilitator: Consider walking through a short values clarification exercise</a:t>
            </a:r>
          </a:p>
          <a:p>
            <a:pPr marL="0" lvl="0" indent="0" algn="l" rtl="0">
              <a:spcBef>
                <a:spcPts val="300"/>
              </a:spcBef>
              <a:spcAft>
                <a:spcPts val="0"/>
              </a:spcAft>
              <a:buNone/>
            </a:pPr>
            <a:endParaRPr lang="en-US" dirty="0"/>
          </a:p>
          <a:p>
            <a:pPr marL="228600" lvl="0" indent="-228600" algn="l" rtl="0">
              <a:spcBef>
                <a:spcPts val="300"/>
              </a:spcBef>
              <a:spcAft>
                <a:spcPts val="0"/>
              </a:spcAft>
              <a:buNone/>
            </a:pPr>
            <a:r>
              <a:rPr lang="en-US" b="1" dirty="0"/>
              <a:t>Notes to incorporate:</a:t>
            </a:r>
            <a:endParaRPr lang="en-US" dirty="0"/>
          </a:p>
          <a:p>
            <a:pPr marL="228600" lvl="0" indent="-228600" algn="l" rtl="0">
              <a:spcBef>
                <a:spcPts val="300"/>
              </a:spcBef>
              <a:spcAft>
                <a:spcPts val="0"/>
              </a:spcAft>
              <a:buClr>
                <a:schemeClr val="dk1"/>
              </a:buClr>
              <a:buSzPts val="1100"/>
              <a:buFont typeface="Arial"/>
              <a:buChar char="•"/>
            </a:pPr>
            <a:r>
              <a:rPr lang="en-US" dirty="0"/>
              <a:t>People should have access to the full range of safe and effective options for abortion care, including self-management with medication</a:t>
            </a:r>
          </a:p>
          <a:p>
            <a:pPr marL="228600" lvl="0" indent="-228600" algn="l" rtl="0">
              <a:spcBef>
                <a:spcPts val="300"/>
              </a:spcBef>
              <a:spcAft>
                <a:spcPts val="0"/>
              </a:spcAft>
              <a:buClr>
                <a:schemeClr val="dk1"/>
              </a:buClr>
              <a:buSzPts val="1100"/>
              <a:buFont typeface="Arial"/>
              <a:buChar char="•"/>
            </a:pPr>
            <a:r>
              <a:rPr lang="en-US" dirty="0"/>
              <a:t>It is essential that those seeking SMA have a source of accurate information and access to medical care if necessary</a:t>
            </a:r>
          </a:p>
          <a:p>
            <a:pPr marL="228600" lvl="0" indent="-228600" algn="l" rtl="0">
              <a:spcBef>
                <a:spcPts val="300"/>
              </a:spcBef>
              <a:spcAft>
                <a:spcPts val="0"/>
              </a:spcAft>
              <a:buClr>
                <a:schemeClr val="dk1"/>
              </a:buClr>
              <a:buSzPts val="1100"/>
              <a:buFont typeface="Arial"/>
              <a:buChar char="•"/>
            </a:pPr>
            <a:r>
              <a:rPr lang="en-US" dirty="0"/>
              <a:t>Once someone has decided to have an abortion, they should be able to do so safely, effectively, and with dignity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Reality of a “beyond-Roe” world with Jackson v. Dobbs </a:t>
            </a:r>
          </a:p>
          <a:p>
            <a:pPr marL="171450" lvl="0" indent="-171450" algn="l" rtl="0">
              <a:spcBef>
                <a:spcPts val="0"/>
              </a:spcBef>
              <a:spcAft>
                <a:spcPts val="0"/>
              </a:spcAft>
              <a:buClr>
                <a:schemeClr val="dk1"/>
              </a:buClr>
              <a:buSzPts val="1200"/>
              <a:buFont typeface="Arial"/>
              <a:buChar char="•"/>
            </a:pPr>
            <a:r>
              <a:rPr lang="en-US" dirty="0"/>
              <a:t>Reality is that many people are and having been living in a world without the legal protections of Roe v. Wade</a:t>
            </a:r>
          </a:p>
          <a:p>
            <a:pPr marL="171450" lvl="0" indent="-171450" algn="l" rtl="0">
              <a:spcBef>
                <a:spcPts val="0"/>
              </a:spcBef>
              <a:spcAft>
                <a:spcPts val="0"/>
              </a:spcAft>
              <a:buClr>
                <a:schemeClr val="dk1"/>
              </a:buClr>
              <a:buSzPts val="1200"/>
              <a:buFont typeface="Arial"/>
              <a:buChar char="•"/>
            </a:pPr>
            <a:r>
              <a:rPr lang="en-US" dirty="0"/>
              <a:t>By applying an intersectional lens, we can see that the right to an abortion – access to clinical abortion care -- has never fully been realized in this country and that certain people because of the marginalized identities they hold have been less protected (or not protected at all) by Roe. </a:t>
            </a:r>
          </a:p>
          <a:p>
            <a:pPr marL="171450" lvl="0" indent="-171450" algn="l" rtl="0">
              <a:spcBef>
                <a:spcPts val="0"/>
              </a:spcBef>
              <a:spcAft>
                <a:spcPts val="0"/>
              </a:spcAft>
              <a:buClr>
                <a:schemeClr val="dk1"/>
              </a:buClr>
              <a:buSzPts val="1200"/>
              <a:buFont typeface="Arial"/>
              <a:buChar char="•"/>
            </a:pPr>
            <a:r>
              <a:rPr lang="en-US" dirty="0"/>
              <a:t>People have been self-managing abortion long before their were laws around abortion, and people will continue to do so regardless of what the law says</a:t>
            </a:r>
          </a:p>
          <a:p>
            <a:pPr marL="171450" lvl="0" indent="-171450" algn="l" rtl="0">
              <a:spcBef>
                <a:spcPts val="0"/>
              </a:spcBef>
              <a:spcAft>
                <a:spcPts val="0"/>
              </a:spcAft>
              <a:buClr>
                <a:schemeClr val="dk1"/>
              </a:buClr>
              <a:buSzPts val="1200"/>
              <a:buFont typeface="Arial"/>
              <a:buChar char="•"/>
            </a:pPr>
            <a:r>
              <a:rPr lang="en-US" dirty="0"/>
              <a:t>If Roe is overturned and criminalization of SMA continues, many more people will face the risk of being arrested for having an abortion</a:t>
            </a:r>
          </a:p>
          <a:p>
            <a:pPr marL="171450" lvl="0" indent="-171450" algn="l" rtl="0">
              <a:spcBef>
                <a:spcPts val="0"/>
              </a:spcBef>
              <a:spcAft>
                <a:spcPts val="0"/>
              </a:spcAft>
              <a:buClr>
                <a:schemeClr val="dk1"/>
              </a:buClr>
              <a:buSzPts val="1200"/>
              <a:buFont typeface="Arial"/>
              <a:buChar char="•"/>
            </a:pPr>
            <a:r>
              <a:rPr lang="en-US" dirty="0"/>
              <a:t>Need to decriminalize and support SMA more important than ever</a:t>
            </a:r>
          </a:p>
          <a:p>
            <a:pPr marL="171450" lvl="0" indent="-95250" algn="l" rtl="0">
              <a:spcBef>
                <a:spcPts val="0"/>
              </a:spcBef>
              <a:spcAft>
                <a:spcPts val="0"/>
              </a:spcAft>
              <a:buClr>
                <a:schemeClr val="dk1"/>
              </a:buClr>
              <a:buSzPts val="1200"/>
              <a:buFont typeface="Arial"/>
              <a:buNone/>
            </a:pPr>
            <a:endParaRPr lang="en-US" dirty="0"/>
          </a:p>
          <a:p>
            <a:endParaRPr lang="en-US" dirty="0"/>
          </a:p>
        </p:txBody>
      </p:sp>
    </p:spTree>
    <p:extLst>
      <p:ext uri="{BB962C8B-B14F-4D97-AF65-F5344CB8AC3E}">
        <p14:creationId xmlns:p14="http://schemas.microsoft.com/office/powerpoint/2010/main" val="2815784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7% of US women reported having attempted to self manage in their lifetime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From March 2018 to March 2020, the online service Aid Access identified 57,506 requests from US residents in all 50 states. Barriers to accessing abortion during the COVID-19 pandemic have led to further increases in demand.</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Studies so far have only measured certain pathways to SMA, so demand is likely much higher</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endParaRPr lang="en-US" sz="2400" dirty="0"/>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dirty="0"/>
          </a:p>
          <a:p>
            <a:pPr marL="342900" lvl="0" indent="-260350" algn="l" rtl="0">
              <a:spcBef>
                <a:spcPts val="0"/>
              </a:spcBef>
              <a:spcAft>
                <a:spcPts val="0"/>
              </a:spcAft>
              <a:buClr>
                <a:schemeClr val="dk1"/>
              </a:buClr>
              <a:buSzPts val="1100"/>
              <a:buFont typeface="Arial"/>
              <a:buChar char="•"/>
            </a:pPr>
            <a:r>
              <a:rPr lang="en-US" sz="1100" u="none" dirty="0"/>
              <a:t>WHO states that SMA with miso alone – with accurate information on how to use the pills – is very safe and effective.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b="0" i="0" u="none" dirty="0">
                <a:solidFill>
                  <a:schemeClr val="dk1"/>
                </a:solidFill>
                <a:latin typeface="+mn-lt"/>
                <a:ea typeface="+mn-ea"/>
                <a:cs typeface="+mn-cs"/>
                <a:sym typeface="Calibri"/>
              </a:rPr>
              <a:t>A systematic scoping review of 13,000 evaluable women revealed that this miso-alone was about 78% effective without additional intervention.</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b="1" dirty="0"/>
              <a:t>Repeat doses of misoprostol may be necessary to complete the abortion. </a:t>
            </a:r>
          </a:p>
          <a:p>
            <a:pPr marL="342900" lvl="0" indent="-260350" algn="l" rtl="0">
              <a:spcBef>
                <a:spcPts val="0"/>
              </a:spcBef>
              <a:spcAft>
                <a:spcPts val="0"/>
              </a:spcAft>
              <a:buClr>
                <a:schemeClr val="dk1"/>
              </a:buClr>
              <a:buSzPts val="1100"/>
              <a:buFont typeface="Arial"/>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endParaRPr lang="en-US" sz="1100" dirty="0"/>
          </a:p>
          <a:p>
            <a:pPr marL="342900" lvl="0" indent="-260350" algn="l" rtl="0">
              <a:spcBef>
                <a:spcPts val="0"/>
              </a:spcBef>
              <a:spcAft>
                <a:spcPts val="0"/>
              </a:spcAft>
              <a:buClr>
                <a:schemeClr val="dk1"/>
              </a:buClr>
              <a:buSzPts val="1100"/>
              <a:buFont typeface="Arial"/>
              <a:buChar char="•"/>
            </a:pPr>
            <a:r>
              <a:rPr lang="en-US" sz="1100" u="none" dirty="0"/>
              <a:t>Studies of harm reduction approaches and accompaniment models have shown that when providers counsel on how to use misoprostol safely to induce an abortion and when to seek emergency care, country-wide abortion-related morbidity and mortality declines. </a:t>
            </a:r>
            <a:endParaRPr lang="en-US" sz="1100" dirty="0"/>
          </a:p>
          <a:p>
            <a:pPr marL="800100" lvl="1" indent="-260350" algn="l" rtl="0">
              <a:spcBef>
                <a:spcPts val="0"/>
              </a:spcBef>
              <a:spcAft>
                <a:spcPts val="0"/>
              </a:spcAft>
              <a:buClr>
                <a:schemeClr val="dk1"/>
              </a:buClr>
              <a:buSzPts val="1100"/>
              <a:buFont typeface="Arial"/>
              <a:buChar char="•"/>
            </a:pPr>
            <a:r>
              <a:rPr lang="en-US" sz="1100" u="none" dirty="0"/>
              <a:t>A program called </a:t>
            </a:r>
            <a:r>
              <a:rPr lang="en-US" sz="1100" u="none" dirty="0" err="1"/>
              <a:t>Iniciativas</a:t>
            </a:r>
            <a:r>
              <a:rPr lang="en-US" sz="1100" u="none" dirty="0"/>
              <a:t> </a:t>
            </a:r>
            <a:r>
              <a:rPr lang="en-US" sz="1100" u="none" dirty="0" err="1"/>
              <a:t>Sanitarias</a:t>
            </a:r>
            <a:r>
              <a:rPr lang="en-US" sz="1100" u="none" dirty="0"/>
              <a:t> in Uruguay did just that. This led to the decriminalization of abortion in Uruguay. </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endParaRPr lang="en-US" dirty="0"/>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913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US" dirty="0"/>
              <a:t>Methotrexate IM + Misoprostol vaginally for medication abortion</a:t>
            </a:r>
          </a:p>
          <a:p>
            <a:pPr marL="457200" lvl="0" indent="-317500" algn="l" rtl="0">
              <a:spcBef>
                <a:spcPts val="0"/>
              </a:spcBef>
              <a:spcAft>
                <a:spcPts val="0"/>
              </a:spcAft>
              <a:buSzPts val="1400"/>
              <a:buChar char="●"/>
            </a:pPr>
            <a:r>
              <a:rPr lang="en-US" dirty="0"/>
              <a:t>In countries where mifepristone is widely available, methotrexate is used infrequently.</a:t>
            </a:r>
          </a:p>
          <a:p>
            <a:pPr marL="457200" lvl="0" indent="-317500" algn="l" rtl="0">
              <a:spcBef>
                <a:spcPts val="0"/>
              </a:spcBef>
              <a:spcAft>
                <a:spcPts val="0"/>
              </a:spcAft>
              <a:buSzPts val="1400"/>
              <a:buChar char="●"/>
            </a:pPr>
            <a:r>
              <a:rPr lang="en-US" dirty="0"/>
              <a:t>Methotrexate is less effective – and the process is a little longer and less predictable.</a:t>
            </a:r>
          </a:p>
          <a:p>
            <a:pPr marL="457200" lvl="0" indent="-317500" algn="l" rtl="0">
              <a:spcBef>
                <a:spcPts val="0"/>
              </a:spcBef>
              <a:spcAft>
                <a:spcPts val="0"/>
              </a:spcAft>
              <a:buSzPts val="1400"/>
              <a:buChar char="●"/>
            </a:pPr>
            <a:r>
              <a:rPr lang="en-US" dirty="0"/>
              <a:t>We have protocols approved with Methotrexate only up to 49 days (compared with the 77-day limit for mifepristone). </a:t>
            </a:r>
          </a:p>
          <a:p>
            <a:pPr marL="457200" lvl="0" indent="-317500" algn="l" rtl="0">
              <a:spcBef>
                <a:spcPts val="0"/>
              </a:spcBef>
              <a:spcAft>
                <a:spcPts val="0"/>
              </a:spcAft>
              <a:buSzPts val="1400"/>
              <a:buChar char="●"/>
            </a:pPr>
            <a:r>
              <a:rPr lang="en-US" dirty="0"/>
              <a:t>Methotrexate abortions usually take longer -- may require more visits, additional doses of misoprostol.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methotrexate has some advantages:</a:t>
            </a:r>
          </a:p>
          <a:p>
            <a:pPr marL="0" lvl="0" indent="0" algn="l" rtl="0">
              <a:spcBef>
                <a:spcPts val="0"/>
              </a:spcBef>
              <a:spcAft>
                <a:spcPts val="0"/>
              </a:spcAft>
              <a:buNone/>
            </a:pPr>
            <a:r>
              <a:rPr lang="en-US" dirty="0"/>
              <a:t>-It’s inexpensive compared to mifepristone</a:t>
            </a:r>
          </a:p>
          <a:p>
            <a:pPr marL="0" lvl="0" indent="0" algn="l" rtl="0">
              <a:spcBef>
                <a:spcPts val="0"/>
              </a:spcBef>
              <a:spcAft>
                <a:spcPts val="0"/>
              </a:spcAft>
              <a:buNone/>
            </a:pPr>
            <a:r>
              <a:rPr lang="en-US" dirty="0"/>
              <a:t>-It’s easy to purchase (no special process like FDA REMS or patient agreement)</a:t>
            </a:r>
          </a:p>
          <a:p>
            <a:pPr marL="0" lvl="0" indent="0" algn="l" rtl="0">
              <a:spcBef>
                <a:spcPts val="0"/>
              </a:spcBef>
              <a:spcAft>
                <a:spcPts val="0"/>
              </a:spcAft>
              <a:buNone/>
            </a:pPr>
            <a:r>
              <a:rPr lang="en-US" dirty="0"/>
              <a:t>-It treats early ectopic pregnancy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92795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143987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274461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a:p>
            <a:endParaRPr lang="en-US" dirty="0"/>
          </a:p>
        </p:txBody>
      </p:sp>
    </p:spTree>
    <p:extLst>
      <p:ext uri="{BB962C8B-B14F-4D97-AF65-F5344CB8AC3E}">
        <p14:creationId xmlns:p14="http://schemas.microsoft.com/office/powerpoint/2010/main" val="349979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a:t>
            </a:r>
            <a:r>
              <a:rPr lang="en-US" b="0" dirty="0"/>
              <a:t>do not include or examine data for all birthing people. We recognize that people of all genders, including transgender and non-binary people, also experience pregnancy, use contraception, and have abortions.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US:</a:t>
            </a:r>
          </a:p>
          <a:p>
            <a:pPr marL="0" lvl="0" indent="0" algn="l" rtl="0">
              <a:spcBef>
                <a:spcPts val="0"/>
              </a:spcBef>
              <a:spcAft>
                <a:spcPts val="0"/>
              </a:spcAft>
              <a:buNone/>
            </a:pPr>
            <a:r>
              <a:rPr lang="en-US" dirty="0"/>
              <a:t>88% of abortions are performed in the first trimester.</a:t>
            </a:r>
          </a:p>
          <a:p>
            <a:pPr marL="0" lvl="0" indent="0" algn="l" rtl="0">
              <a:spcBef>
                <a:spcPts val="0"/>
              </a:spcBef>
              <a:spcAft>
                <a:spcPts val="0"/>
              </a:spcAft>
              <a:buNone/>
            </a:pPr>
            <a:r>
              <a:rPr lang="en-US" dirty="0"/>
              <a:t>65% of abortions are performed before nine weeks.</a:t>
            </a:r>
          </a:p>
          <a:p>
            <a:pPr marL="0" lvl="0" indent="0" algn="l" rtl="0">
              <a:spcBef>
                <a:spcPts val="0"/>
              </a:spcBef>
              <a:spcAft>
                <a:spcPts val="0"/>
              </a:spcAft>
              <a:buNone/>
            </a:pPr>
            <a:r>
              <a:rPr lang="en-US" dirty="0"/>
              <a:t>Fewer than 2% of abortions are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Induced Abortion in the United States, Sept 2019 Fact Sheet,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https://www.guttmacher.org/fact-sheet/induced-abortion-united-states</a:t>
            </a:r>
            <a:endParaRPr lang="en-US" dirty="0"/>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4">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2020, medication abortion accounted for 54% of US abortions. This is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over 2 decades of safe and effective use.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https://</a:t>
            </a:r>
            <a:r>
              <a:rPr lang="en-US" dirty="0" err="1"/>
              <a:t>www.guttmacher.org</a:t>
            </a:r>
            <a:r>
              <a:rPr lang="en-US" dirty="0"/>
              <a:t>/article/2022/02/medication-abortion-now-accounts-more-half-all-us-abortions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June 2023, 13 states have a near-total ban on abortion. And 15 states restrict access to medication abortion.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State-based abortion restrictions create a deeply inequitable abortion access landscape dictating not only that access depends on where you live, but also on the resources you have to get abortion care out of state, if needed.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Examples of these laws:</a:t>
            </a:r>
          </a:p>
          <a:p>
            <a:pPr marL="342900" lvl="0" indent="-342900" algn="l" rtl="0">
              <a:spcBef>
                <a:spcPts val="0"/>
              </a:spcBef>
              <a:spcAft>
                <a:spcPts val="0"/>
              </a:spcAft>
              <a:buFontTx/>
              <a:buChar char="-"/>
            </a:pPr>
            <a:r>
              <a:rPr lang="en-US" b="0" dirty="0"/>
              <a:t>limits on gestational age</a:t>
            </a:r>
          </a:p>
          <a:p>
            <a:pPr marL="342900" lvl="0" indent="-342900" algn="l" rtl="0">
              <a:spcBef>
                <a:spcPts val="0"/>
              </a:spcBef>
              <a:spcAft>
                <a:spcPts val="0"/>
              </a:spcAft>
              <a:buFontTx/>
              <a:buChar char="-"/>
            </a:pPr>
            <a:r>
              <a:rPr lang="en-US" b="0" dirty="0"/>
              <a:t>Types of procedures that are allowed</a:t>
            </a:r>
          </a:p>
          <a:p>
            <a:pPr marL="342900" lvl="0" indent="-342900" algn="l" rtl="0">
              <a:spcBef>
                <a:spcPts val="0"/>
              </a:spcBef>
              <a:spcAft>
                <a:spcPts val="0"/>
              </a:spcAft>
              <a:buFontTx/>
              <a:buChar char="-"/>
            </a:pPr>
            <a:r>
              <a:rPr lang="en-US" b="0" dirty="0"/>
              <a:t>Mandated counseling</a:t>
            </a:r>
          </a:p>
          <a:p>
            <a:pPr marL="342900" lvl="0" indent="-342900" algn="l" rtl="0">
              <a:spcBef>
                <a:spcPts val="0"/>
              </a:spcBef>
              <a:spcAft>
                <a:spcPts val="0"/>
              </a:spcAft>
              <a:buFontTx/>
              <a:buChar char="-"/>
            </a:pPr>
            <a:r>
              <a:rPr lang="en-US" b="0" dirty="0"/>
              <a:t>Waiting periods</a:t>
            </a:r>
          </a:p>
          <a:p>
            <a:pPr marL="342900" lvl="0" indent="-342900" algn="l" rtl="0">
              <a:spcBef>
                <a:spcPts val="0"/>
              </a:spcBef>
              <a:spcAft>
                <a:spcPts val="0"/>
              </a:spcAft>
              <a:buFontTx/>
              <a:buChar char="-"/>
            </a:pPr>
            <a:r>
              <a:rPr lang="en-US" b="0" dirty="0"/>
              <a:t>TRAP laws (targeted regulations on abortion providers)</a:t>
            </a:r>
          </a:p>
          <a:p>
            <a:pPr marL="342900" lvl="0" indent="-342900" algn="l" rtl="0">
              <a:spcBef>
                <a:spcPts val="0"/>
              </a:spcBef>
              <a:spcAft>
                <a:spcPts val="0"/>
              </a:spcAft>
              <a:buFontTx/>
              <a:buChar char="-"/>
            </a:pPr>
            <a:r>
              <a:rPr lang="en-US" b="0" dirty="0"/>
              <a:t>Mailing bans</a:t>
            </a:r>
          </a:p>
          <a:p>
            <a:pPr marL="342900" lvl="0" indent="-342900" algn="l" rtl="0">
              <a:spcBef>
                <a:spcPts val="0"/>
              </a:spcBef>
              <a:spcAft>
                <a:spcPts val="0"/>
              </a:spcAft>
              <a:buFontTx/>
              <a:buChar char="-"/>
            </a:pPr>
            <a:r>
              <a:rPr lang="en-US" b="0"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58760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customXml" Target="../ink/ink8.xml"/><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43.png"/><Relationship Id="rId4" Type="http://schemas.openxmlformats.org/officeDocument/2006/relationships/customXml" Target="../ink/ink2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5.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1.xml"/><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customXml" Target="../ink/ink34.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5.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8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10" Type="http://schemas.openxmlformats.org/officeDocument/2006/relationships/customXml" Target="../ink/ink36.xml"/><Relationship Id="rId4" Type="http://schemas.openxmlformats.org/officeDocument/2006/relationships/image" Target="../media/image5.png"/><Relationship Id="rId9" Type="http://schemas.openxmlformats.org/officeDocument/2006/relationships/hyperlink" Target="https://doi-org.unh.idm.oclc.org/10.2105/AJPH.2012.30115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3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70188" cy="6880243"/>
          </a:xfrm>
          <a:prstGeom prst="rect">
            <a:avLst/>
          </a:prstGeom>
        </p:spPr>
        <p:txBody>
          <a:bodyPr>
            <a:normAutofit fontScale="90000"/>
          </a:bodyPr>
          <a:lstStyle/>
          <a:p>
            <a:pPr>
              <a:lnSpc>
                <a:spcPts val="14500"/>
              </a:lnSpc>
            </a:pPr>
            <a:r>
              <a:rPr lang="en-US" sz="16500" b="0" dirty="0">
                <a:solidFill>
                  <a:schemeClr val="bg2"/>
                </a:solidFill>
              </a:rPr>
              <a:t>MEDICATION ABORTION IN EARLY PREGNANCY</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a:extLst>
              <a:ext uri="{FF2B5EF4-FFF2-40B4-BE49-F238E27FC236}">
                <a16:creationId xmlns:a16="http://schemas.microsoft.com/office/drawing/2014/main" id="{A98F1794-9F50-1FA4-7005-782877C7D2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4160" y="789147"/>
            <a:ext cx="23500303" cy="11767107"/>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5958" y="12226499"/>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dk1"/>
                </a:solidFill>
                <a:latin typeface="Calibri"/>
                <a:ea typeface="Calibri"/>
                <a:cs typeface="Calibri"/>
                <a:sym typeface="Calibri"/>
              </a:rPr>
              <a:t>Source</a:t>
            </a:r>
            <a:r>
              <a:rPr lang="en-US" sz="1400" dirty="0">
                <a:solidFill>
                  <a:schemeClr val="dk1"/>
                </a:solidFill>
                <a:latin typeface="Calibri"/>
                <a:ea typeface="Calibri"/>
                <a:cs typeface="Calibri"/>
                <a:sym typeface="Calibri"/>
              </a:rPr>
              <a:t>: https://</a:t>
            </a:r>
            <a:r>
              <a:rPr lang="en-US" sz="1400" dirty="0" err="1">
                <a:solidFill>
                  <a:schemeClr val="dk1"/>
                </a:solidFill>
                <a:latin typeface="Calibri"/>
                <a:ea typeface="Calibri"/>
                <a:cs typeface="Calibri"/>
                <a:sym typeface="Calibri"/>
              </a:rPr>
              <a:t>states.guttmacher.org</a:t>
            </a:r>
            <a:r>
              <a:rPr lang="en-US" sz="1400" dirty="0">
                <a:solidFill>
                  <a:schemeClr val="dk1"/>
                </a:solidFill>
                <a:latin typeface="Calibri"/>
                <a:ea typeface="Calibri"/>
                <a:cs typeface="Calibri"/>
                <a:sym typeface="Calibri"/>
              </a:rPr>
              <a:t>/policies/</a:t>
            </a:r>
            <a:endParaRPr sz="1800"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19752354" y="13003624"/>
            <a:ext cx="674654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bg2"/>
                </a:solidFill>
              </a:rPr>
              <a:t>Map Updated: June 13</a:t>
            </a:r>
            <a:r>
              <a:rPr lang="en-US" sz="2400" baseline="30000" dirty="0">
                <a:solidFill>
                  <a:schemeClr val="bg2"/>
                </a:solidFill>
              </a:rPr>
              <a:t>th</a:t>
            </a:r>
            <a:r>
              <a:rPr lang="en-US" sz="2400" dirty="0">
                <a:solidFill>
                  <a:schemeClr val="bg2"/>
                </a:solidFill>
              </a:rPr>
              <a:t>, 2023</a:t>
            </a:r>
          </a:p>
        </p:txBody>
      </p:sp>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dk1"/>
              </a:buClr>
            </a:pPr>
            <a:r>
              <a:rPr lang="en-US" sz="5400" b="0" dirty="0">
                <a:solidFill>
                  <a:schemeClr val="bg2"/>
                </a:solidFill>
                <a:latin typeface="+mn-lt"/>
              </a:rPr>
              <a:t> Physicians</a:t>
            </a:r>
          </a:p>
          <a:p>
            <a:pPr marL="0" lvl="0" indent="0">
              <a:lnSpc>
                <a:spcPct val="100000"/>
              </a:lnSpc>
              <a:spcBef>
                <a:spcPts val="1000"/>
              </a:spcBef>
              <a:buClr>
                <a:schemeClr val="dk1"/>
              </a:buClr>
              <a:buNone/>
            </a:pPr>
            <a:endParaRPr lang="en-US" sz="5400" b="0" dirty="0">
              <a:solidFill>
                <a:schemeClr val="bg2"/>
              </a:solidFill>
              <a:latin typeface="+mn-lt"/>
            </a:endParaRPr>
          </a:p>
          <a:p>
            <a:pPr marL="228600" lvl="0" indent="-215265">
              <a:lnSpc>
                <a:spcPct val="100000"/>
              </a:lnSpc>
              <a:spcBef>
                <a:spcPts val="1000"/>
              </a:spcBef>
              <a:buClr>
                <a:schemeClr val="dk1"/>
              </a:buClr>
            </a:pPr>
            <a:r>
              <a:rPr lang="en-US" sz="5400" b="0" dirty="0">
                <a:solidFill>
                  <a:schemeClr val="bg2"/>
                </a:solidFill>
                <a:latin typeface="+mn-lt"/>
              </a:rPr>
              <a:t> Advanced Practice Clinicians (nurse practitioners, certified nurse midwives, physician assistants)</a:t>
            </a:r>
          </a:p>
          <a:p>
            <a:pPr marL="0" lvl="0" indent="0">
              <a:lnSpc>
                <a:spcPct val="100000"/>
              </a:lnSpc>
              <a:spcBef>
                <a:spcPts val="1000"/>
              </a:spcBef>
              <a:buNone/>
            </a:pPr>
            <a:endParaRPr lang="en-US" sz="5400" b="0" dirty="0">
              <a:solidFill>
                <a:schemeClr val="bg2"/>
              </a:solidFill>
              <a:latin typeface="+mn-lt"/>
            </a:endParaRPr>
          </a:p>
          <a:p>
            <a:pPr marL="228600" lvl="0" indent="-215265">
              <a:lnSpc>
                <a:spcPct val="100000"/>
              </a:lnSpc>
              <a:spcBef>
                <a:spcPts val="1000"/>
              </a:spcBef>
            </a:pPr>
            <a:r>
              <a:rPr lang="en-US" sz="5400" b="0" dirty="0">
                <a:solidFill>
                  <a:schemeClr val="bg2"/>
                </a:solidFill>
                <a:latin typeface="+mn-lt"/>
              </a:rPr>
              <a:t> Complex Family Planning certification NOT NECESSARY to provide safe abortion care</a:t>
            </a:r>
          </a:p>
          <a:p>
            <a:pPr marL="228600" lvl="0" indent="-50800">
              <a:lnSpc>
                <a:spcPct val="10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873056"/>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2629512"/>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044524" y="2471122"/>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buFont typeface="Arial" panose="020B0604020202020204" pitchFamily="34" charset="0"/>
              <a:buChar char="•"/>
            </a:pPr>
            <a:r>
              <a:rPr lang="en-US" b="0" dirty="0">
                <a:solidFill>
                  <a:schemeClr val="bg2"/>
                </a:solidFill>
                <a:latin typeface="+mn-lt"/>
              </a:rPr>
              <a:t>First trimester abortions </a:t>
            </a:r>
            <a:r>
              <a:rPr lang="en-US" b="0" u="sng" dirty="0">
                <a:solidFill>
                  <a:schemeClr val="bg2"/>
                </a:solidFill>
                <a:latin typeface="+mn-lt"/>
              </a:rPr>
              <a:t>do not </a:t>
            </a:r>
            <a:r>
              <a:rPr lang="en-US" b="0" dirty="0">
                <a:solidFill>
                  <a:schemeClr val="bg2"/>
                </a:solidFill>
                <a:latin typeface="+mn-lt"/>
              </a:rPr>
              <a:t>increase risk of: </a:t>
            </a:r>
          </a:p>
          <a:p>
            <a:pPr lvl="1">
              <a:spcBef>
                <a:spcPts val="500"/>
              </a:spcBef>
              <a:buClr>
                <a:schemeClr val="bg2"/>
              </a:buClr>
              <a:buFont typeface="Arial" panose="020B0604020202020204" pitchFamily="34" charset="0"/>
              <a:buChar char="•"/>
            </a:pPr>
            <a:r>
              <a:rPr lang="en-US" b="0" dirty="0">
                <a:solidFill>
                  <a:schemeClr val="bg2"/>
                </a:solidFill>
                <a:latin typeface="+mn-lt"/>
              </a:rPr>
              <a:t>Infertility</a:t>
            </a:r>
          </a:p>
          <a:p>
            <a:pPr lvl="1">
              <a:spcBef>
                <a:spcPts val="500"/>
              </a:spcBef>
              <a:buClr>
                <a:schemeClr val="bg2"/>
              </a:buClr>
              <a:buFont typeface="Arial" panose="020B0604020202020204" pitchFamily="34" charset="0"/>
              <a:buChar char="•"/>
            </a:pPr>
            <a:r>
              <a:rPr lang="en-US" b="0" dirty="0">
                <a:solidFill>
                  <a:schemeClr val="bg2"/>
                </a:solidFill>
                <a:latin typeface="+mn-lt"/>
              </a:rPr>
              <a:t>Ectopic pregnancy</a:t>
            </a:r>
          </a:p>
          <a:p>
            <a:pPr lvl="1">
              <a:spcBef>
                <a:spcPts val="500"/>
              </a:spcBef>
              <a:buClr>
                <a:schemeClr val="bg2"/>
              </a:buClr>
              <a:buFont typeface="Arial" panose="020B0604020202020204" pitchFamily="34" charset="0"/>
              <a:buChar char="•"/>
            </a:pPr>
            <a:r>
              <a:rPr lang="en-US" b="0" dirty="0">
                <a:solidFill>
                  <a:schemeClr val="bg2"/>
                </a:solidFill>
                <a:latin typeface="+mn-lt"/>
              </a:rPr>
              <a:t>Miscarriage</a:t>
            </a:r>
          </a:p>
          <a:p>
            <a:pPr lvl="1">
              <a:spcBef>
                <a:spcPts val="500"/>
              </a:spcBef>
              <a:buClr>
                <a:schemeClr val="bg2"/>
              </a:buClr>
              <a:buFont typeface="Arial" panose="020B0604020202020204" pitchFamily="34" charset="0"/>
              <a:buChar char="•"/>
            </a:pPr>
            <a:r>
              <a:rPr lang="en-US" b="0" dirty="0">
                <a:solidFill>
                  <a:schemeClr val="bg2"/>
                </a:solidFill>
                <a:latin typeface="+mn-lt"/>
              </a:rPr>
              <a:t>Birth defect</a:t>
            </a:r>
          </a:p>
          <a:p>
            <a:pPr lvl="1">
              <a:spcBef>
                <a:spcPts val="500"/>
              </a:spcBef>
              <a:buClr>
                <a:schemeClr val="bg2"/>
              </a:buClr>
              <a:buFont typeface="Arial" panose="020B0604020202020204" pitchFamily="34" charset="0"/>
              <a:buChar char="•"/>
            </a:pPr>
            <a:r>
              <a:rPr lang="en-US" b="0" dirty="0">
                <a:solidFill>
                  <a:schemeClr val="bg2"/>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222091" y="13278752"/>
            <a:ext cx="12192000" cy="323165"/>
          </a:xfrm>
          <a:prstGeom prst="rect">
            <a:avLst/>
          </a:prstGeom>
        </p:spPr>
        <p:txBody>
          <a:bodyPr>
            <a:spAutoFit/>
          </a:bodyPr>
          <a:lstStyle/>
          <a:p>
            <a:pPr algn="r"/>
            <a:r>
              <a:rPr lang="en-US" sz="1500" dirty="0">
                <a:solidFill>
                  <a:schemeClr val="bg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37703"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81" name="Rectangle 13"/>
          <p:cNvSpPr/>
          <p:nvPr/>
        </p:nvSpPr>
        <p:spPr>
          <a:xfrm>
            <a:off x="8909988" y="3511150"/>
            <a:ext cx="6564024" cy="8266322"/>
          </a:xfrm>
          <a:prstGeom prst="rect">
            <a:avLst/>
          </a:prstGeom>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72498" y="3511150"/>
            <a:ext cx="6564024" cy="8266322"/>
          </a:xfrm>
          <a:prstGeom prst="rect">
            <a:avLst/>
          </a:prstGeom>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37703"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6240" y="3973481"/>
            <a:ext cx="2011680" cy="2011680"/>
          </a:xfrm>
          <a:prstGeom prst="rect">
            <a:avLst/>
          </a:prstGeom>
        </p:spPr>
      </p:pic>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29371"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1" name="Rectangle 50">
            <a:extLst>
              <a:ext uri="{FF2B5EF4-FFF2-40B4-BE49-F238E27FC236}">
                <a16:creationId xmlns:a16="http://schemas.microsoft.com/office/drawing/2014/main" id="{B38961DD-DE9F-DA46-92AE-5A82F9FDB6CA}"/>
              </a:ext>
            </a:extLst>
          </p:cNvPr>
          <p:cNvSpPr/>
          <p:nvPr/>
        </p:nvSpPr>
        <p:spPr>
          <a:xfrm>
            <a:off x="8900213" y="6218538"/>
            <a:ext cx="6564024" cy="1676401"/>
          </a:xfrm>
          <a:prstGeom prst="rect">
            <a:avLst/>
          </a:prstGeom>
          <a:solidFill>
            <a:schemeClr val="accent1"/>
          </a:solidFill>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320401" y="6277587"/>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Methotrexate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82273" y="6218538"/>
            <a:ext cx="6564024" cy="1676401"/>
          </a:xfrm>
          <a:prstGeom prst="rect">
            <a:avLst/>
          </a:prstGeom>
          <a:solidFill>
            <a:schemeClr val="bg2"/>
          </a:solidFill>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710517"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23864"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8035"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65745"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1929371"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pic>
        <p:nvPicPr>
          <p:cNvPr id="24" name="Graphic 23">
            <a:extLst>
              <a:ext uri="{FF2B5EF4-FFF2-40B4-BE49-F238E27FC236}">
                <a16:creationId xmlns:a16="http://schemas.microsoft.com/office/drawing/2014/main" id="{A33EF034-E394-C576-FA5A-5070135BE038}"/>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375550" y="4143005"/>
            <a:ext cx="2011680" cy="1672632"/>
          </a:xfrm>
          <a:prstGeom prst="rect">
            <a:avLst/>
          </a:prstGeom>
        </p:spPr>
      </p:pic>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48670"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pPr>
            <a:r>
              <a:rPr lang="en-US" sz="5400" b="0" dirty="0">
                <a:solidFill>
                  <a:schemeClr val="bg2"/>
                </a:solidFill>
                <a:latin typeface="+mn-lt"/>
              </a:rPr>
              <a:t> No longer need to dispense mifepristone in-office </a:t>
            </a:r>
          </a:p>
          <a:p>
            <a:pPr marL="228600" lvl="0" indent="-254000">
              <a:lnSpc>
                <a:spcPct val="100000"/>
              </a:lnSpc>
              <a:spcBef>
                <a:spcPts val="0"/>
              </a:spcBef>
              <a:buClr>
                <a:schemeClr val="dk1"/>
              </a:buClr>
            </a:pPr>
            <a:r>
              <a:rPr lang="en-US" sz="5400" b="0" dirty="0">
                <a:solidFill>
                  <a:schemeClr val="bg2"/>
                </a:solidFill>
                <a:latin typeface="+mn-lt"/>
              </a:rPr>
              <a:t> Providers &amp; pharmacists must be “certified” to prescribe &amp; dispense</a:t>
            </a:r>
          </a:p>
          <a:p>
            <a:pPr marL="228600" lvl="0" indent="-254000">
              <a:lnSpc>
                <a:spcPct val="100000"/>
              </a:lnSpc>
              <a:spcBef>
                <a:spcPts val="1000"/>
              </a:spcBef>
              <a:buClr>
                <a:schemeClr val="dk1"/>
              </a:buClr>
            </a:pPr>
            <a:r>
              <a:rPr lang="en-US" sz="5400" b="0" dirty="0">
                <a:solidFill>
                  <a:schemeClr val="bg2"/>
                </a:solidFill>
                <a:latin typeface="+mn-lt"/>
              </a:rPr>
              <a:t> Sign FDA patient agreement</a:t>
            </a:r>
            <a:endParaRPr lang="en-US" sz="60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latin typeface="+mn-lt"/>
              </a:rPr>
              <a:t> 98-99% effective</a:t>
            </a:r>
          </a:p>
          <a:p>
            <a:pPr marL="228600" lvl="0" indent="-228600">
              <a:lnSpc>
                <a:spcPct val="100000"/>
              </a:lnSpc>
              <a:spcBef>
                <a:spcPts val="1000"/>
              </a:spcBef>
              <a:buClr>
                <a:schemeClr val="dk1"/>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dk1"/>
              </a:buClr>
            </a:pPr>
            <a:r>
              <a:rPr lang="en-US" sz="5400" b="0" dirty="0">
                <a:solidFill>
                  <a:schemeClr val="bg2"/>
                </a:solidFill>
                <a:latin typeface="+mn-lt"/>
              </a:rPr>
              <a:t> Greater patient autonomy and privacy</a:t>
            </a:r>
          </a:p>
          <a:p>
            <a:pPr marL="228600" lvl="0" indent="-228600">
              <a:lnSpc>
                <a:spcPct val="100000"/>
              </a:lnSpc>
              <a:spcBef>
                <a:spcPts val="1000"/>
              </a:spcBef>
              <a:buClr>
                <a:schemeClr val="dk1"/>
              </a:buClr>
            </a:pPr>
            <a:r>
              <a:rPr lang="en-US" sz="5400" b="0" dirty="0">
                <a:solidFill>
                  <a:schemeClr val="bg2"/>
                </a:solidFill>
                <a:latin typeface="+mn-lt"/>
              </a:rPr>
              <a:t> Less invasive</a:t>
            </a:r>
          </a:p>
          <a:p>
            <a:pPr marL="228600" lvl="0" indent="-228600">
              <a:lnSpc>
                <a:spcPct val="100000"/>
              </a:lnSpc>
              <a:spcBef>
                <a:spcPts val="1000"/>
              </a:spcBef>
              <a:buClr>
                <a:schemeClr val="dk1"/>
              </a:buClr>
            </a:pPr>
            <a:r>
              <a:rPr lang="en-US" sz="5400" b="0" dirty="0">
                <a:solidFill>
                  <a:schemeClr val="bg2"/>
                </a:solidFill>
                <a:latin typeface="+mn-lt"/>
              </a:rPr>
              <a:t> More “natural” </a:t>
            </a:r>
          </a:p>
          <a:p>
            <a:pPr marL="228600" lvl="0" indent="-228600">
              <a:lnSpc>
                <a:spcPct val="100000"/>
              </a:lnSpc>
              <a:spcBef>
                <a:spcPts val="1000"/>
              </a:spcBef>
            </a:pPr>
            <a:r>
              <a:rPr lang="en-US" sz="5400" b="0" dirty="0">
                <a:solidFill>
                  <a:schemeClr val="bg2"/>
                </a:solidFill>
                <a:latin typeface="+mn-lt"/>
              </a:rPr>
              <a:t> Bleeding can be heavy, last longer</a:t>
            </a:r>
          </a:p>
          <a:p>
            <a:pPr marL="228600" lvl="0" indent="-228600">
              <a:lnSpc>
                <a:spcPct val="100000"/>
              </a:lnSpc>
              <a:spcBef>
                <a:spcPts val="1000"/>
              </a:spcBef>
            </a:pPr>
            <a:r>
              <a:rPr lang="en-US" sz="5400" b="0" dirty="0">
                <a:solidFill>
                  <a:schemeClr val="bg2"/>
                </a:solidFill>
                <a:latin typeface="+mn-lt"/>
              </a:rPr>
              <a:t> 77 days (11 weeks) gestation</a:t>
            </a:r>
          </a:p>
          <a:p>
            <a:pPr marL="228600" lvl="0" indent="-228600">
              <a:lnSpc>
                <a:spcPct val="100000"/>
              </a:lnSpc>
              <a:spcBef>
                <a:spcPts val="1000"/>
              </a:spcBef>
              <a:buClr>
                <a:schemeClr val="dk1"/>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5A294A8-DB69-93AB-EF7E-1FF007F54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3396" y="2400793"/>
            <a:ext cx="10356827" cy="10356827"/>
          </a:xfrm>
          <a:prstGeom prst="rect">
            <a:avLst/>
          </a:prstGeom>
        </p:spPr>
      </p:pic>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dk1"/>
              </a:buClr>
            </a:pPr>
            <a:r>
              <a:rPr lang="en-US" b="0" dirty="0">
                <a:solidFill>
                  <a:schemeClr val="bg2"/>
                </a:solidFill>
              </a:rPr>
              <a:t> Slightly more effective (99%)</a:t>
            </a:r>
          </a:p>
          <a:p>
            <a:pPr marL="228600" lvl="0" indent="-228600">
              <a:spcBef>
                <a:spcPts val="1000"/>
              </a:spcBef>
              <a:buClr>
                <a:schemeClr val="dk1"/>
              </a:buClr>
            </a:pPr>
            <a:r>
              <a:rPr lang="en-US" b="0" dirty="0">
                <a:solidFill>
                  <a:schemeClr val="bg2"/>
                </a:solidFill>
              </a:rPr>
              <a:t> Shorter time to completion</a:t>
            </a:r>
          </a:p>
          <a:p>
            <a:pPr marL="228600" lvl="0" indent="-228600">
              <a:spcBef>
                <a:spcPts val="1000"/>
              </a:spcBef>
              <a:buClr>
                <a:schemeClr val="dk1"/>
              </a:buClr>
            </a:pPr>
            <a:r>
              <a:rPr lang="en-US" b="0" dirty="0">
                <a:solidFill>
                  <a:schemeClr val="bg2"/>
                </a:solidFill>
              </a:rPr>
              <a:t> Shorter bleeding duration</a:t>
            </a:r>
          </a:p>
          <a:p>
            <a:pPr marL="228600" lvl="0" indent="-228600">
              <a:spcBef>
                <a:spcPts val="1000"/>
              </a:spcBef>
              <a:buClr>
                <a:schemeClr val="dk1"/>
              </a:buClr>
            </a:pPr>
            <a:r>
              <a:rPr lang="en-US" b="0" dirty="0">
                <a:solidFill>
                  <a:schemeClr val="bg2"/>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bg2"/>
                </a:solidFill>
              </a:rPr>
              <a:t>Image Source: </a:t>
            </a:r>
            <a:r>
              <a:rPr lang="en-US" sz="1000" dirty="0">
                <a:solidFill>
                  <a:schemeClr val="bg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1734428679"/>
              </p:ext>
            </p:extLst>
          </p:nvPr>
        </p:nvGraphicFramePr>
        <p:xfrm>
          <a:off x="1798381" y="2104151"/>
          <a:ext cx="21397042" cy="11244017"/>
        </p:xfrm>
        <a:graphic>
          <a:graphicData uri="http://schemas.openxmlformats.org/drawingml/2006/table">
            <a:tbl>
              <a:tblPr>
                <a:tableStyleId>{33BA23B1-9221-436E-865A-0063620EA4FD}</a:tableStyleId>
              </a:tblPr>
              <a:tblGrid>
                <a:gridCol w="6371066">
                  <a:extLst>
                    <a:ext uri="{9D8B030D-6E8A-4147-A177-3AD203B41FA5}">
                      <a16:colId xmlns:a16="http://schemas.microsoft.com/office/drawing/2014/main" val="20000"/>
                    </a:ext>
                  </a:extLst>
                </a:gridCol>
                <a:gridCol w="8124096">
                  <a:extLst>
                    <a:ext uri="{9D8B030D-6E8A-4147-A177-3AD203B41FA5}">
                      <a16:colId xmlns:a16="http://schemas.microsoft.com/office/drawing/2014/main" val="20001"/>
                    </a:ext>
                  </a:extLst>
                </a:gridCol>
                <a:gridCol w="6901880">
                  <a:extLst>
                    <a:ext uri="{9D8B030D-6E8A-4147-A177-3AD203B41FA5}">
                      <a16:colId xmlns:a16="http://schemas.microsoft.com/office/drawing/2014/main" val="20002"/>
                    </a:ext>
                  </a:extLst>
                </a:gridCol>
              </a:tblGrid>
              <a:tr h="15913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bg2"/>
                          </a:solidFill>
                          <a:sym typeface="Calibri"/>
                        </a:rPr>
                        <a:t>Misoprostol Route</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Buccal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Vaginal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extLst>
                  <a:ext uri="{0D108BD9-81ED-4DB2-BD59-A6C34878D82A}">
                    <a16:rowId xmlns:a16="http://schemas.microsoft.com/office/drawing/2014/main" val="10000"/>
                  </a:ext>
                </a:extLst>
              </a:tr>
              <a:tr h="1400438">
                <a:tc rowSpan="2">
                  <a:txBody>
                    <a:bodyPr/>
                    <a:lstStyle/>
                    <a:p>
                      <a:pPr marL="0" marR="0" lvl="0" indent="0" algn="ctr" rtl="0">
                        <a:spcBef>
                          <a:spcPts val="0"/>
                        </a:spcBef>
                        <a:spcAft>
                          <a:spcPts val="0"/>
                        </a:spcAft>
                        <a:buNone/>
                      </a:pPr>
                      <a:r>
                        <a:rPr lang="en-US" sz="4400" b="1" u="none" dirty="0">
                          <a:solidFill>
                            <a:schemeClr val="bg2"/>
                          </a:solidFill>
                          <a:sym typeface="Calibri"/>
                        </a:rPr>
                        <a:t>Misoprostol Dose</a:t>
                      </a: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a:t>
                      </a:r>
                      <a:endParaRPr sz="3200" b="0" i="0" dirty="0">
                        <a:solidFill>
                          <a:schemeClr val="bg2"/>
                        </a:solidFill>
                        <a:latin typeface="Tw Cen MT" panose="020B0602020104020603" pitchFamily="34" charset="77"/>
                      </a:endParaRP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a:t>
                      </a:r>
                      <a:endParaRPr sz="3200" b="0" i="0" dirty="0">
                        <a:solidFill>
                          <a:schemeClr val="bg2"/>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2"/>
                  </a:ext>
                </a:extLst>
              </a:tr>
              <a:tr h="150963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9-11 Weeks: </a:t>
                      </a:r>
                      <a:r>
                        <a:rPr lang="en-US" sz="4400" b="0" dirty="0">
                          <a:solidFill>
                            <a:schemeClr val="bg2"/>
                          </a:solidFill>
                          <a:sym typeface="Calibri"/>
                        </a:rPr>
                        <a:t>2 doses, 800 mcg each</a:t>
                      </a:r>
                      <a:endParaRPr sz="3200" b="0" i="0" dirty="0">
                        <a:solidFill>
                          <a:schemeClr val="bg2"/>
                        </a:solidFill>
                        <a:latin typeface="Tw Cen MT" panose="020B0602020104020603" pitchFamily="34" charset="77"/>
                      </a:endParaRP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9-11 weeks: </a:t>
                      </a:r>
                      <a:r>
                        <a:rPr lang="en-US" sz="4400" b="0" dirty="0">
                          <a:solidFill>
                            <a:schemeClr val="bg2"/>
                          </a:solidFill>
                          <a:sym typeface="Calibri"/>
                        </a:rPr>
                        <a:t>2 doses, 800 mcg each</a:t>
                      </a:r>
                      <a:endParaRPr sz="3200" b="0" i="0" dirty="0">
                        <a:solidFill>
                          <a:schemeClr val="bg2"/>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3"/>
                  </a:ext>
                </a:extLst>
              </a:tr>
              <a:tr h="2778508">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1"/>
                          </a:solidFill>
                          <a:sym typeface="Calibri"/>
                        </a:rPr>
                        <a:t>Misoprostol Timing</a:t>
                      </a:r>
                      <a:endParaRPr lang="en-US" sz="4400" b="1" i="0" u="none" dirty="0">
                        <a:solidFill>
                          <a:schemeClr val="accent1"/>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24-48 hours after Mifepristone</a:t>
                      </a: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1"/>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4"/>
                  </a:ext>
                </a:extLst>
              </a:tr>
              <a:tr h="384372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1</a:t>
                      </a:r>
                      <a:r>
                        <a:rPr lang="en-US" sz="4400" b="0" baseline="30000" dirty="0">
                          <a:solidFill>
                            <a:schemeClr val="accent1"/>
                          </a:solidFill>
                          <a:sym typeface="Calibri"/>
                        </a:rPr>
                        <a:t>st</a:t>
                      </a:r>
                      <a:r>
                        <a:rPr lang="en-US" sz="4400" b="0" dirty="0">
                          <a:solidFill>
                            <a:schemeClr val="accent1"/>
                          </a:solidFill>
                          <a:sym typeface="Calibri"/>
                        </a:rPr>
                        <a:t> Dose: 24-48 hours after Mifepristone</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sz="4400" b="0" dirty="0">
                        <a:solidFill>
                          <a:schemeClr val="accent1"/>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1"/>
                        </a:solidFill>
                        <a:latin typeface="Tw Cen MT" panose="020B0602020104020603" pitchFamily="34" charset="77"/>
                      </a:endParaRP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1</a:t>
                      </a:r>
                      <a:r>
                        <a:rPr lang="en-US" sz="4400" b="0" baseline="30000" dirty="0">
                          <a:solidFill>
                            <a:schemeClr val="accent1"/>
                          </a:solidFill>
                          <a:sym typeface="Calibri"/>
                        </a:rPr>
                        <a:t>st</a:t>
                      </a:r>
                      <a:r>
                        <a:rPr lang="en-US" sz="4400" b="0" dirty="0">
                          <a:solidFill>
                            <a:schemeClr val="accent1"/>
                          </a:solidFill>
                          <a:sym typeface="Calibri"/>
                        </a:rPr>
                        <a:t> Dose: 6-72 hours after Mifepristone</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dirty="0"/>
                    </a:p>
                  </a:txBody>
                  <a:tcPr marL="91437" marR="91437" marT="45730" marB="45730" anchor="ct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115569"/>
            <a:chOff x="111969" y="836757"/>
            <a:chExt cx="5853673" cy="5691138"/>
          </a:xfrm>
        </p:grpSpPr>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203335"/>
              <a:chOff x="1119674" y="836757"/>
              <a:chExt cx="4180114" cy="1203335"/>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4414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progesterone blockade</a:t>
                </a:r>
                <a:endParaRPr sz="5400" dirty="0"/>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27214"/>
              <a:chOff x="1019788" y="446392"/>
              <a:chExt cx="4384208" cy="1527214"/>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38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uterine cramping and expulsion</a:t>
                </a:r>
                <a:endParaRPr sz="5400" dirty="0"/>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30558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dk1"/>
                </a:solidFill>
                <a:latin typeface="Calibri"/>
                <a:ea typeface="Calibri"/>
                <a:cs typeface="Calibri"/>
                <a:sym typeface="Calibri"/>
              </a:rPr>
              <a:t>Image Source: https://</a:t>
            </a:r>
            <a:r>
              <a:rPr lang="en-US" sz="1000" dirty="0" err="1">
                <a:solidFill>
                  <a:schemeClr val="dk1"/>
                </a:solidFill>
                <a:latin typeface="Calibri"/>
                <a:ea typeface="Calibri"/>
                <a:cs typeface="Calibri"/>
                <a:sym typeface="Calibri"/>
              </a:rPr>
              <a:t>unsplash.com</a:t>
            </a:r>
            <a:r>
              <a:rPr lang="en-US" sz="1000" dirty="0">
                <a:solidFill>
                  <a:schemeClr val="dk1"/>
                </a:solidFill>
                <a:latin typeface="Calibri"/>
                <a:ea typeface="Calibri"/>
                <a:cs typeface="Calibri"/>
                <a:sym typeface="Calibri"/>
              </a:rPr>
              <a:t>/photos/Wh-Gj7ADV6s (by Omar Lopez on </a:t>
            </a:r>
            <a:r>
              <a:rPr lang="en-US" sz="1000" dirty="0" err="1">
                <a:solidFill>
                  <a:schemeClr val="dk1"/>
                </a:solidFill>
                <a:latin typeface="Calibri"/>
                <a:ea typeface="Calibri"/>
                <a:cs typeface="Calibri"/>
                <a:sym typeface="Calibri"/>
              </a:rPr>
              <a:t>Unsplash</a:t>
            </a:r>
            <a:r>
              <a:rPr lang="en-US" sz="1000" dirty="0">
                <a:solidFill>
                  <a:schemeClr val="dk1"/>
                </a:solidFill>
                <a:latin typeface="Calibri"/>
                <a:ea typeface="Calibri"/>
                <a:cs typeface="Calibri"/>
                <a:sym typeface="Calibri"/>
              </a:rPr>
              <a:t>)</a:t>
            </a:r>
            <a:endParaRPr lang="en-US" sz="1000" dirty="0"/>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Photo by Omar Lopez on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/photos/Gx5-zf_HE9w</a:t>
            </a:r>
          </a:p>
          <a:p>
            <a:pPr lvl="0"/>
            <a:endParaRPr lang="en-US" sz="1000" dirty="0">
              <a:solidFill>
                <a:schemeClr val="bg2"/>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bg2"/>
                </a:solidFill>
              </a:rPr>
              <a:t>Photo Source: </a:t>
            </a:r>
            <a:r>
              <a:rPr lang="en-US" sz="1000" dirty="0" err="1">
                <a:solidFill>
                  <a:schemeClr val="bg2"/>
                </a:solidFill>
                <a:latin typeface="Calibri"/>
                <a:ea typeface="Calibri"/>
                <a:cs typeface="Calibri"/>
                <a:sym typeface="Calibri"/>
              </a:rPr>
              <a:t>Unsplash</a:t>
            </a:r>
            <a:r>
              <a:rPr lang="en-US" sz="1000" dirty="0">
                <a:solidFill>
                  <a:schemeClr val="bg2"/>
                </a:solidFill>
                <a:latin typeface="Calibri"/>
                <a:ea typeface="Calibri"/>
                <a:cs typeface="Calibri"/>
                <a:sym typeface="Calibri"/>
              </a:rPr>
              <a:t> by Omar Lopez https://</a:t>
            </a:r>
            <a:r>
              <a:rPr lang="en-US" sz="1000" dirty="0" err="1">
                <a:solidFill>
                  <a:schemeClr val="bg2"/>
                </a:solidFill>
                <a:latin typeface="Calibri"/>
                <a:ea typeface="Calibri"/>
                <a:cs typeface="Calibri"/>
                <a:sym typeface="Calibri"/>
              </a:rPr>
              <a:t>unsplash.com</a:t>
            </a:r>
            <a:r>
              <a:rPr lang="en-US" sz="1000" dirty="0">
                <a:solidFill>
                  <a:schemeClr val="bg2"/>
                </a:solidFill>
                <a:latin typeface="Calibri"/>
                <a:ea typeface="Calibri"/>
                <a:cs typeface="Calibri"/>
                <a:sym typeface="Calibri"/>
              </a:rPr>
              <a:t>/photos/0-uzdU3gUYw </a:t>
            </a:r>
            <a:endParaRPr lang="en-US" sz="1000" dirty="0">
              <a:solidFill>
                <a:schemeClr val="bg2"/>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Uncertain last menstrual period (LMP)</a:t>
            </a:r>
          </a:p>
          <a:p>
            <a:pPr marL="228600" lvl="0" indent="-228600">
              <a:lnSpc>
                <a:spcPct val="100000"/>
              </a:lnSpc>
              <a:spcBef>
                <a:spcPts val="0"/>
              </a:spcBef>
            </a:pPr>
            <a:r>
              <a:rPr lang="en-US" sz="5400" b="0" dirty="0">
                <a:solidFill>
                  <a:schemeClr val="bg2"/>
                </a:solidFill>
              </a:rPr>
              <a:t> No menses after delivery, abortion, recently taking or stopping contraception</a:t>
            </a:r>
          </a:p>
          <a:p>
            <a:pPr marL="228600" lvl="0" indent="-228600">
              <a:lnSpc>
                <a:spcPct val="100000"/>
              </a:lnSpc>
              <a:spcBef>
                <a:spcPts val="1000"/>
              </a:spcBef>
              <a:buClr>
                <a:schemeClr val="dk1"/>
              </a:buClr>
            </a:pPr>
            <a:r>
              <a:rPr lang="en-US" sz="5400" b="0" dirty="0">
                <a:solidFill>
                  <a:schemeClr val="bg2"/>
                </a:solidFill>
              </a:rPr>
              <a:t> Gestational age by LMP &gt; 77 days</a:t>
            </a:r>
          </a:p>
          <a:p>
            <a:pPr marL="228600" lvl="0" indent="-228600">
              <a:lnSpc>
                <a:spcPct val="100000"/>
              </a:lnSpc>
              <a:spcBef>
                <a:spcPts val="1000"/>
              </a:spcBef>
              <a:buClr>
                <a:schemeClr val="dk1"/>
              </a:buClr>
            </a:pPr>
            <a:r>
              <a:rPr lang="en-US" sz="5400" b="0" dirty="0">
                <a:solidFill>
                  <a:schemeClr val="bg2"/>
                </a:solidFill>
              </a:rPr>
              <a:t> Size/date discrepancy or uncertainty</a:t>
            </a:r>
          </a:p>
          <a:p>
            <a:pPr marL="228600" lvl="0" indent="-228600">
              <a:lnSpc>
                <a:spcPct val="100000"/>
              </a:lnSpc>
              <a:spcBef>
                <a:spcPts val="1000"/>
              </a:spcBef>
              <a:buClr>
                <a:schemeClr val="dk1"/>
              </a:buClr>
            </a:pPr>
            <a:r>
              <a:rPr lang="en-US" sz="5400" b="0" dirty="0">
                <a:solidFill>
                  <a:schemeClr val="bg2"/>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latin typeface="+mn-lt"/>
              </a:rPr>
              <a:t>Image Source: </a:t>
            </a:r>
            <a:r>
              <a:rPr lang="en-US" sz="1000" dirty="0">
                <a:solidFill>
                  <a:schemeClr val="bg2"/>
                </a:solidFill>
                <a:latin typeface="+mn-lt"/>
                <a:ea typeface="Calibri"/>
                <a:cs typeface="Calibri"/>
                <a:sym typeface="Calibri"/>
              </a:rPr>
              <a:t>https://</a:t>
            </a:r>
            <a:r>
              <a:rPr lang="en-US" sz="1000" dirty="0" err="1">
                <a:solidFill>
                  <a:schemeClr val="bg2"/>
                </a:solidFill>
                <a:latin typeface="+mn-lt"/>
                <a:ea typeface="Calibri"/>
                <a:cs typeface="Calibri"/>
                <a:sym typeface="Calibri"/>
              </a:rPr>
              <a:t>unsplash.com</a:t>
            </a:r>
            <a:r>
              <a:rPr lang="en-US" sz="1000" dirty="0">
                <a:solidFill>
                  <a:schemeClr val="bg2"/>
                </a:solidFill>
                <a:latin typeface="+mn-lt"/>
                <a:ea typeface="Calibri"/>
                <a:cs typeface="Calibri"/>
                <a:sym typeface="Calibri"/>
              </a:rPr>
              <a:t>/photos/a8cWVqHa0nA by Omar Lopez on </a:t>
            </a:r>
            <a:r>
              <a:rPr lang="en-US" sz="1000" dirty="0" err="1">
                <a:solidFill>
                  <a:schemeClr val="bg2"/>
                </a:solidFill>
                <a:latin typeface="+mn-lt"/>
                <a:ea typeface="Calibri"/>
                <a:cs typeface="Calibri"/>
                <a:sym typeface="Calibri"/>
              </a:rPr>
              <a:t>Unsplash</a:t>
            </a:r>
            <a:endParaRPr lang="en-US" sz="1000" dirty="0">
              <a:solidFill>
                <a:schemeClr val="bg2"/>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153328"/>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bg2"/>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708443"/>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At home, Yolanda takes pain meds, then misoprostol</a:t>
            </a:r>
            <a:endParaRPr sz="6000" dirty="0">
              <a:latin typeface="+mn-lt"/>
            </a:endParaRPr>
          </a:p>
        </p:txBody>
      </p:sp>
      <p:sp>
        <p:nvSpPr>
          <p:cNvPr id="12" name="Google Shape;342;p24">
            <a:extLst>
              <a:ext uri="{FF2B5EF4-FFF2-40B4-BE49-F238E27FC236}">
                <a16:creationId xmlns:a16="http://schemas.microsoft.com/office/drawing/2014/main" id="{3911321E-1D5C-3AA7-74A8-A1030BF65B98}"/>
              </a:ext>
            </a:extLst>
          </p:cNvPr>
          <p:cNvSpPr/>
          <p:nvPr/>
        </p:nvSpPr>
        <p:spPr>
          <a:xfrm>
            <a:off x="11543916" y="0"/>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Anticipatory Guidance: within 24 hours – cramping, heavy bleeding, clots, sometimes GI side effects</a:t>
            </a:r>
            <a:endParaRPr sz="6000" dirty="0">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Same Day: estrogen/progestin pill, patch, ring, implant, progestin-only pill, barrier methods</a:t>
            </a:r>
          </a:p>
          <a:p>
            <a:pPr marL="228600" lvl="0" indent="-228600">
              <a:lnSpc>
                <a:spcPct val="100000"/>
              </a:lnSpc>
              <a:spcBef>
                <a:spcPts val="0"/>
              </a:spcBef>
            </a:pPr>
            <a:r>
              <a:rPr lang="en-US" sz="5400" b="0" dirty="0">
                <a:solidFill>
                  <a:schemeClr val="bg2"/>
                </a:solidFill>
              </a:rPr>
              <a:t> Same Day: DMPA injection (may decrease mifepristone effectiveness)</a:t>
            </a:r>
          </a:p>
          <a:p>
            <a:pPr marL="228600" lvl="0" indent="-228600">
              <a:lnSpc>
                <a:spcPct val="100000"/>
              </a:lnSpc>
              <a:spcBef>
                <a:spcPts val="1000"/>
              </a:spcBef>
              <a:buClr>
                <a:schemeClr val="dk1"/>
              </a:buClr>
            </a:pPr>
            <a:r>
              <a:rPr lang="en-US" sz="5400" b="0" dirty="0">
                <a:solidFill>
                  <a:schemeClr val="bg2"/>
                </a:solidFill>
              </a:rPr>
              <a:t> 4 Days After Misoprostol: IUD</a:t>
            </a:r>
          </a:p>
          <a:p>
            <a:pPr marL="228600" lvl="0" indent="-228600">
              <a:lnSpc>
                <a:spcPct val="100000"/>
              </a:lnSpc>
              <a:spcBef>
                <a:spcPts val="1000"/>
              </a:spcBef>
              <a:buClr>
                <a:schemeClr val="dk1"/>
              </a:buClr>
            </a:pPr>
            <a:r>
              <a:rPr lang="en-US" sz="5400" b="0" dirty="0">
                <a:solidFill>
                  <a:schemeClr val="bg2"/>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dk1"/>
              </a:buClr>
            </a:pPr>
            <a:r>
              <a:rPr lang="en-US" sz="5400" b="0" dirty="0">
                <a:solidFill>
                  <a:schemeClr val="bg2"/>
                </a:solidFill>
                <a:latin typeface="+mn-lt"/>
              </a:rPr>
              <a:t> Follow-up is not required, but can be offered</a:t>
            </a:r>
          </a:p>
          <a:p>
            <a:pPr marL="228600" lvl="0" indent="-253303">
              <a:lnSpc>
                <a:spcPct val="100000"/>
              </a:lnSpc>
              <a:spcBef>
                <a:spcPts val="0"/>
              </a:spcBef>
            </a:pPr>
            <a:r>
              <a:rPr lang="en-US" sz="5400" b="0" dirty="0">
                <a:solidFill>
                  <a:schemeClr val="bg2"/>
                </a:solidFill>
                <a:latin typeface="+mn-lt"/>
              </a:rPr>
              <a:t> Patient-driven follow-up: repeat home pregnancy test in 4 weeks</a:t>
            </a:r>
          </a:p>
          <a:p>
            <a:pPr marL="228600" lvl="0" indent="-253303">
              <a:lnSpc>
                <a:spcPct val="100000"/>
              </a:lnSpc>
              <a:spcBef>
                <a:spcPts val="1000"/>
              </a:spcBef>
              <a:buClr>
                <a:schemeClr val="dk1"/>
              </a:buClr>
            </a:pPr>
            <a:r>
              <a:rPr lang="en-US" sz="5400" b="0" dirty="0">
                <a:solidFill>
                  <a:schemeClr val="bg2"/>
                </a:solidFill>
                <a:latin typeface="+mn-lt"/>
              </a:rPr>
              <a:t> Follow-Up Points:</a:t>
            </a:r>
          </a:p>
          <a:p>
            <a:pPr marL="685800" lvl="1" indent="-278703">
              <a:lnSpc>
                <a:spcPct val="100000"/>
              </a:lnSpc>
              <a:spcBef>
                <a:spcPts val="1000"/>
              </a:spcBef>
              <a:buClr>
                <a:schemeClr val="dk1"/>
              </a:buClr>
            </a:pPr>
            <a:r>
              <a:rPr lang="en-US" sz="5400" b="0" dirty="0">
                <a:solidFill>
                  <a:schemeClr val="bg2"/>
                </a:solidFill>
                <a:latin typeface="+mn-lt"/>
              </a:rPr>
              <a:t> Assure completion: 4 cardinal questions</a:t>
            </a:r>
          </a:p>
          <a:p>
            <a:pPr marL="685800" lvl="1" indent="-278703">
              <a:lnSpc>
                <a:spcPct val="100000"/>
              </a:lnSpc>
              <a:spcBef>
                <a:spcPts val="1000"/>
              </a:spcBef>
              <a:buClr>
                <a:schemeClr val="dk1"/>
              </a:buClr>
            </a:pPr>
            <a:r>
              <a:rPr lang="en-US" sz="5400" b="0" dirty="0">
                <a:solidFill>
                  <a:schemeClr val="bg2"/>
                </a:solidFill>
                <a:latin typeface="+mn-lt"/>
              </a:rPr>
              <a:t> Process experience</a:t>
            </a:r>
          </a:p>
          <a:p>
            <a:pPr marL="685800" lvl="1" indent="-278703">
              <a:lnSpc>
                <a:spcPct val="100000"/>
              </a:lnSpc>
              <a:spcBef>
                <a:spcPts val="1000"/>
              </a:spcBef>
              <a:buClr>
                <a:schemeClr val="dk1"/>
              </a:buClr>
            </a:pPr>
            <a:r>
              <a:rPr lang="en-US" sz="5400" b="0" dirty="0">
                <a:solidFill>
                  <a:schemeClr val="bg2"/>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39811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dk1"/>
              </a:buClr>
            </a:pPr>
            <a:r>
              <a:rPr lang="en-US" sz="5400" b="0" dirty="0">
                <a:solidFill>
                  <a:schemeClr val="bg2"/>
                </a:solidFill>
                <a:latin typeface="+mn-lt"/>
              </a:rPr>
              <a:t> Abortion options counseling</a:t>
            </a:r>
          </a:p>
          <a:p>
            <a:pPr marL="228600" lvl="0" indent="-220980">
              <a:lnSpc>
                <a:spcPct val="80000"/>
              </a:lnSpc>
              <a:spcBef>
                <a:spcPts val="1000"/>
              </a:spcBef>
              <a:buClr>
                <a:schemeClr val="dk1"/>
              </a:buClr>
            </a:pPr>
            <a:r>
              <a:rPr lang="en-US" sz="5400" b="0" dirty="0">
                <a:solidFill>
                  <a:schemeClr val="bg2"/>
                </a:solidFill>
                <a:latin typeface="+mn-lt"/>
              </a:rPr>
              <a:t> Medical history, including LMP for gestational dating</a:t>
            </a:r>
          </a:p>
          <a:p>
            <a:pPr marL="228600" lvl="0" indent="-220980">
              <a:lnSpc>
                <a:spcPct val="80000"/>
              </a:lnSpc>
              <a:spcBef>
                <a:spcPts val="1000"/>
              </a:spcBef>
              <a:buClr>
                <a:schemeClr val="dk1"/>
              </a:buClr>
            </a:pPr>
            <a:r>
              <a:rPr lang="en-US" sz="5400" b="0" dirty="0">
                <a:solidFill>
                  <a:schemeClr val="bg2"/>
                </a:solidFill>
                <a:latin typeface="+mn-lt"/>
              </a:rPr>
              <a:t> Review of expected effects &amp; signs to call clinician</a:t>
            </a:r>
          </a:p>
          <a:p>
            <a:pPr marL="228600" lvl="0" indent="-220980">
              <a:lnSpc>
                <a:spcPct val="80000"/>
              </a:lnSpc>
              <a:spcBef>
                <a:spcPts val="1000"/>
              </a:spcBef>
              <a:buClr>
                <a:schemeClr val="dk1"/>
              </a:buClr>
            </a:pPr>
            <a:r>
              <a:rPr lang="en-US" sz="5400" b="0" dirty="0">
                <a:solidFill>
                  <a:schemeClr val="bg2"/>
                </a:solidFill>
                <a:latin typeface="+mn-lt"/>
              </a:rPr>
              <a:t> Explain protocol and steps for taking mifepristone and misoprostol</a:t>
            </a:r>
          </a:p>
          <a:p>
            <a:pPr marL="228600" lvl="0" indent="-220980">
              <a:lnSpc>
                <a:spcPct val="80000"/>
              </a:lnSpc>
              <a:spcBef>
                <a:spcPts val="1000"/>
              </a:spcBef>
              <a:buClr>
                <a:schemeClr val="dk1"/>
              </a:buClr>
            </a:pPr>
            <a:r>
              <a:rPr lang="en-US" sz="5400" b="0" dirty="0">
                <a:solidFill>
                  <a:schemeClr val="bg2"/>
                </a:solidFill>
                <a:latin typeface="+mn-lt"/>
              </a:rPr>
              <a:t> E-sign patient agreement </a:t>
            </a:r>
          </a:p>
          <a:p>
            <a:pPr marL="228600" lvl="0" indent="-220980">
              <a:lnSpc>
                <a:spcPct val="80000"/>
              </a:lnSpc>
              <a:spcBef>
                <a:spcPts val="1000"/>
              </a:spcBef>
              <a:buClr>
                <a:schemeClr val="dk1"/>
              </a:buClr>
            </a:pPr>
            <a:r>
              <a:rPr lang="en-US" sz="5400" b="0" dirty="0">
                <a:solidFill>
                  <a:schemeClr val="bg2"/>
                </a:solidFill>
                <a:latin typeface="+mn-lt"/>
              </a:rPr>
              <a:t> Talk about options for getting the pills: mailing or in-office pick up</a:t>
            </a:r>
          </a:p>
          <a:p>
            <a:pPr marL="685800" lvl="1" indent="-224790">
              <a:lnSpc>
                <a:spcPct val="80000"/>
              </a:lnSpc>
              <a:spcBef>
                <a:spcPts val="500"/>
              </a:spcBef>
              <a:buClr>
                <a:schemeClr val="dk1"/>
              </a:buClr>
            </a:pPr>
            <a:r>
              <a:rPr lang="en-US" sz="5400" b="0" dirty="0">
                <a:solidFill>
                  <a:schemeClr val="bg2"/>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dk1"/>
              </a:buClr>
            </a:pPr>
            <a:r>
              <a:rPr lang="en-US" sz="5400" b="0" dirty="0">
                <a:solidFill>
                  <a:schemeClr val="bg2"/>
                </a:solidFill>
                <a:latin typeface="+mn-lt"/>
              </a:rPr>
              <a:t> Offer follow-up visit in-person, via telehealth/phone call </a:t>
            </a:r>
          </a:p>
          <a:p>
            <a:pPr marL="228600" lvl="0" indent="-50800">
              <a:lnSpc>
                <a:spcPct val="8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a:t>
            </a:r>
            <a:r>
              <a:rPr lang="en-US" sz="1000" dirty="0" err="1">
                <a:solidFill>
                  <a:schemeClr val="bg2"/>
                </a:solidFill>
              </a:rPr>
              <a:t>genderphotos.vice.com</a:t>
            </a:r>
            <a:r>
              <a:rPr lang="en-US" sz="1000" dirty="0">
                <a:solidFill>
                  <a:schemeClr val="bg2"/>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Self</a:t>
            </a:r>
            <a:r>
              <a:rPr lang="en-US" sz="8800" dirty="0"/>
              <a:t>-Managed Abortion / Self-</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r>
              <a:rPr lang="en-US" sz="5400" b="0" dirty="0">
                <a:solidFill>
                  <a:schemeClr val="bg2"/>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dk1"/>
              </a:buClr>
            </a:pPr>
            <a:r>
              <a:rPr lang="en-US" sz="5400" b="0" dirty="0">
                <a:solidFill>
                  <a:schemeClr val="bg2"/>
                </a:solidFill>
                <a:latin typeface="+mn-lt"/>
              </a:rPr>
              <a:t> With medications, menstrual extraction, botanicals, herbs, other methods</a:t>
            </a:r>
          </a:p>
          <a:p>
            <a:pPr marL="228600" lvl="0" indent="-254000">
              <a:lnSpc>
                <a:spcPct val="100000"/>
              </a:lnSpc>
              <a:spcBef>
                <a:spcPts val="1000"/>
              </a:spcBef>
              <a:buClr>
                <a:schemeClr val="dk1"/>
              </a:buClr>
            </a:pPr>
            <a:r>
              <a:rPr lang="en-US" sz="5400" b="0" dirty="0">
                <a:solidFill>
                  <a:schemeClr val="bg2"/>
                </a:solidFill>
                <a:latin typeface="+mn-lt"/>
              </a:rPr>
              <a:t> Medication Abortion: an abortion with medicines provided by a clinician in-clinic or via telemedicine</a:t>
            </a:r>
          </a:p>
          <a:p>
            <a:pPr marL="228600" lvl="0" indent="-254000">
              <a:lnSpc>
                <a:spcPct val="100000"/>
              </a:lnSpc>
              <a:spcBef>
                <a:spcPts val="1000"/>
              </a:spcBef>
              <a:buClr>
                <a:schemeClr val="dk1"/>
              </a:buClr>
            </a:pPr>
            <a:r>
              <a:rPr lang="en-US" sz="5400" b="0" dirty="0">
                <a:solidFill>
                  <a:schemeClr val="bg2"/>
                </a:solidFill>
                <a:latin typeface="+mn-lt"/>
              </a:rPr>
              <a:t> No one should be criminalized for their abortion</a:t>
            </a: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Tree>
    <p:extLst>
      <p:ext uri="{BB962C8B-B14F-4D97-AF65-F5344CB8AC3E}">
        <p14:creationId xmlns:p14="http://schemas.microsoft.com/office/powerpoint/2010/main" val="141474847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1" y="17"/>
            <a:ext cx="13425186"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Values Clarification Exercise on Self-Managed Abortion</a:t>
            </a:r>
            <a:endParaRPr lang="en-US" sz="880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endParaRPr lang="en-US" sz="5400" b="0" dirty="0">
              <a:solidFill>
                <a:schemeClr val="bg2"/>
              </a:solidFill>
              <a:latin typeface="+mn-lt"/>
            </a:endParaRP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Tree>
    <p:extLst>
      <p:ext uri="{BB962C8B-B14F-4D97-AF65-F5344CB8AC3E}">
        <p14:creationId xmlns:p14="http://schemas.microsoft.com/office/powerpoint/2010/main" val="98043926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9046029" y="569124"/>
            <a:ext cx="17441466" cy="1619736"/>
          </a:xfrm>
          <a:prstGeom prst="rect">
            <a:avLst/>
          </a:prstGeom>
        </p:spPr>
        <p:txBody>
          <a:bodyPr anchor="t">
            <a:noAutofit/>
          </a:bodyPr>
          <a:lstStyle/>
          <a:p>
            <a:pPr algn="l">
              <a:lnSpc>
                <a:spcPts val="12500"/>
              </a:lnSpc>
            </a:pPr>
            <a:r>
              <a:rPr lang="en-US" sz="8800" dirty="0"/>
              <a:t>US Data &amp; </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8800" dirty="0"/>
              <a:t> for Self-Managed/Self-Sourced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9046029" y="3989754"/>
              <a:ext cx="14630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8887257" y="3831364"/>
                <a:ext cx="14947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9046028" y="4418436"/>
            <a:ext cx="13977257"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7% of US women attempted to self-manage </a:t>
            </a:r>
          </a:p>
          <a:p>
            <a:pPr marL="228600" lvl="0" indent="-228600">
              <a:lnSpc>
                <a:spcPct val="100000"/>
              </a:lnSpc>
              <a:spcBef>
                <a:spcPts val="1000"/>
              </a:spcBef>
              <a:buClr>
                <a:schemeClr val="dk1"/>
              </a:buClr>
            </a:pPr>
            <a:r>
              <a:rPr lang="en-US" b="0" dirty="0">
                <a:solidFill>
                  <a:schemeClr val="bg2"/>
                </a:solidFill>
                <a:latin typeface="+mn-lt"/>
              </a:rPr>
              <a:t> Huge increase in demand during COVID-19 pandemic </a:t>
            </a:r>
          </a:p>
          <a:p>
            <a:pPr marL="228600" lvl="0" indent="-228600">
              <a:lnSpc>
                <a:spcPct val="100000"/>
              </a:lnSpc>
              <a:spcBef>
                <a:spcPts val="1000"/>
              </a:spcBef>
              <a:buClr>
                <a:schemeClr val="dk1"/>
              </a:buClr>
            </a:pPr>
            <a:r>
              <a:rPr lang="en-US" b="0" dirty="0">
                <a:solidFill>
                  <a:schemeClr val="bg2"/>
                </a:solidFill>
                <a:latin typeface="+mn-lt"/>
              </a:rPr>
              <a:t> Higher prevalence among black women &amp; Hispanic women compared to white women</a:t>
            </a:r>
          </a:p>
          <a:p>
            <a:pPr marL="228600" lvl="0" indent="-228600">
              <a:lnSpc>
                <a:spcPct val="100000"/>
              </a:lnSpc>
              <a:spcBef>
                <a:spcPts val="1000"/>
              </a:spcBef>
              <a:buClr>
                <a:schemeClr val="dk1"/>
              </a:buClr>
            </a:pPr>
            <a:r>
              <a:rPr lang="en-US" b="0" dirty="0">
                <a:solidFill>
                  <a:schemeClr val="bg2"/>
                </a:solidFill>
                <a:latin typeface="+mn-lt"/>
              </a:rPr>
              <a:t> Why SMA?</a:t>
            </a:r>
          </a:p>
          <a:p>
            <a:pPr marL="1887538" lvl="1" indent="-520700">
              <a:lnSpc>
                <a:spcPct val="100000"/>
              </a:lnSpc>
              <a:spcBef>
                <a:spcPts val="500"/>
              </a:spcBef>
              <a:buClr>
                <a:schemeClr val="dk1"/>
              </a:buClr>
            </a:pPr>
            <a:r>
              <a:rPr lang="en-US" b="0" dirty="0">
                <a:solidFill>
                  <a:schemeClr val="bg2"/>
                </a:solidFill>
                <a:latin typeface="+mn-lt"/>
              </a:rPr>
              <a:t> State-based abortion restrictions</a:t>
            </a:r>
          </a:p>
          <a:p>
            <a:pPr marL="1887538" lvl="1" indent="-520700">
              <a:lnSpc>
                <a:spcPct val="100000"/>
              </a:lnSpc>
              <a:spcBef>
                <a:spcPts val="500"/>
              </a:spcBef>
              <a:buClr>
                <a:schemeClr val="dk1"/>
              </a:buClr>
            </a:pPr>
            <a:r>
              <a:rPr lang="en-US" b="0" dirty="0">
                <a:solidFill>
                  <a:schemeClr val="bg2"/>
                </a:solidFill>
                <a:latin typeface="+mn-lt"/>
              </a:rPr>
              <a:t> Privacy, comfort, autonomy, convenience</a:t>
            </a:r>
          </a:p>
          <a:p>
            <a:pPr marL="1887538" lvl="1" indent="-520700">
              <a:lnSpc>
                <a:spcPct val="100000"/>
              </a:lnSpc>
              <a:spcBef>
                <a:spcPts val="500"/>
              </a:spcBef>
              <a:buClr>
                <a:schemeClr val="dk1"/>
              </a:buClr>
            </a:pPr>
            <a:r>
              <a:rPr lang="en-US" b="0" dirty="0">
                <a:solidFill>
                  <a:schemeClr val="bg2"/>
                </a:solidFill>
                <a:latin typeface="+mn-lt"/>
              </a:rPr>
              <a:t> Avoid risks &amp; harms of discrimination, etc.</a:t>
            </a:r>
          </a:p>
          <a:p>
            <a:pPr marL="228600" lvl="1" indent="0">
              <a:lnSpc>
                <a:spcPct val="100000"/>
              </a:lnSpc>
              <a:spcBef>
                <a:spcPts val="500"/>
              </a:spcBef>
              <a:buClr>
                <a:schemeClr val="dk1"/>
              </a:buClr>
              <a:buNone/>
            </a:pPr>
            <a:endParaRPr lang="en-US" b="0" dirty="0">
              <a:solidFill>
                <a:schemeClr val="bg2"/>
              </a:solidFill>
              <a:latin typeface="+mn-lt"/>
            </a:endParaRPr>
          </a:p>
        </p:txBody>
      </p:sp>
      <p:pic>
        <p:nvPicPr>
          <p:cNvPr id="3" name="Picture 2">
            <a:extLst>
              <a:ext uri="{FF2B5EF4-FFF2-40B4-BE49-F238E27FC236}">
                <a16:creationId xmlns:a16="http://schemas.microsoft.com/office/drawing/2014/main" id="{27DBD358-E358-BE08-9718-640571550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71" y="2997806"/>
            <a:ext cx="7720387" cy="7720387"/>
          </a:xfrm>
          <a:prstGeom prst="rect">
            <a:avLst/>
          </a:prstGeom>
        </p:spPr>
      </p:pic>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spTree>
    <p:extLst>
      <p:ext uri="{BB962C8B-B14F-4D97-AF65-F5344CB8AC3E}">
        <p14:creationId xmlns:p14="http://schemas.microsoft.com/office/powerpoint/2010/main" val="2145919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dk1"/>
              </a:buClr>
            </a:pPr>
            <a:r>
              <a:rPr lang="en-US" b="0" dirty="0">
                <a:solidFill>
                  <a:schemeClr val="bg2"/>
                </a:solidFill>
              </a:rPr>
              <a:t>Self-sourcing abortion pills has made SMA much safer than ever before</a:t>
            </a:r>
          </a:p>
          <a:p>
            <a:pPr>
              <a:spcBef>
                <a:spcPts val="1000"/>
              </a:spcBef>
              <a:buClr>
                <a:schemeClr val="dk1"/>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dk1"/>
              </a:buClr>
            </a:pPr>
            <a:r>
              <a:rPr lang="en-US" b="0" dirty="0">
                <a:solidFill>
                  <a:schemeClr val="bg2"/>
                </a:solidFill>
              </a:rPr>
              <a:t>Patients take the pills at home, manage their abortion, get follow-up if/when they need it</a:t>
            </a:r>
          </a:p>
          <a:p>
            <a:pPr marL="2278063" lvl="1" indent="-650875">
              <a:spcBef>
                <a:spcPts val="1000"/>
              </a:spcBef>
              <a:buClr>
                <a:schemeClr val="dk1"/>
              </a:buClr>
            </a:pPr>
            <a:r>
              <a:rPr lang="en-US" b="0" dirty="0">
                <a:solidFill>
                  <a:schemeClr val="bg2"/>
                </a:solidFill>
              </a:rPr>
              <a:t>Telemedicine is no less safe than in-clinic </a:t>
            </a:r>
          </a:p>
          <a:p>
            <a:pPr>
              <a:spcBef>
                <a:spcPts val="1000"/>
              </a:spcBef>
              <a:buClr>
                <a:schemeClr val="dk1"/>
              </a:buClr>
            </a:pPr>
            <a:r>
              <a:rPr lang="en-US" dirty="0">
                <a:solidFill>
                  <a:schemeClr val="accent1"/>
                </a:solidFill>
              </a:rPr>
              <a:t>Miso-only: </a:t>
            </a:r>
          </a:p>
          <a:p>
            <a:pPr marL="2082800" lvl="1" indent="-520700">
              <a:spcBef>
                <a:spcPts val="500"/>
              </a:spcBef>
              <a:buClr>
                <a:schemeClr val="dk1"/>
              </a:buClr>
            </a:pPr>
            <a:r>
              <a:rPr lang="en-US" b="0" dirty="0">
                <a:solidFill>
                  <a:schemeClr val="bg2"/>
                </a:solidFill>
              </a:rPr>
              <a:t>With accurate information, miso is a safe &amp; effective alternative to </a:t>
            </a:r>
            <a:r>
              <a:rPr lang="en-US" b="0" dirty="0" err="1">
                <a:solidFill>
                  <a:schemeClr val="bg2"/>
                </a:solidFill>
              </a:rPr>
              <a:t>mife</a:t>
            </a:r>
            <a:r>
              <a:rPr lang="en-US" b="0" dirty="0">
                <a:solidFill>
                  <a:schemeClr val="bg2"/>
                </a:solidFill>
              </a:rPr>
              <a:t> + miso</a:t>
            </a:r>
          </a:p>
          <a:p>
            <a:pPr marL="2082800" lvl="1" indent="-520700">
              <a:spcBef>
                <a:spcPts val="500"/>
              </a:spcBef>
              <a:buClr>
                <a:schemeClr val="dk1"/>
              </a:buClr>
            </a:pPr>
            <a:r>
              <a:rPr lang="en-US" b="0" dirty="0">
                <a:solidFill>
                  <a:schemeClr val="bg2"/>
                </a:solidFill>
              </a:rPr>
              <a:t>Repeat doses may be necessary</a:t>
            </a:r>
          </a:p>
          <a:p>
            <a:pPr marL="2082800" lvl="1" indent="-520700">
              <a:spcBef>
                <a:spcPts val="500"/>
              </a:spcBef>
              <a:buClr>
                <a:schemeClr val="dk1"/>
              </a:buClr>
            </a:pPr>
            <a:r>
              <a:rPr lang="en-US" b="0" dirty="0">
                <a:solidFill>
                  <a:schemeClr val="bg2"/>
                </a:solidFill>
              </a:rPr>
              <a:t>Accompaniment models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2" name="Picture 1">
            <a:extLst>
              <a:ext uri="{FF2B5EF4-FFF2-40B4-BE49-F238E27FC236}">
                <a16:creationId xmlns:a16="http://schemas.microsoft.com/office/drawing/2014/main" id="{A7B986D8-6BF7-D46B-E339-8643FC482067}"/>
              </a:ext>
            </a:extLst>
          </p:cNvPr>
          <p:cNvPicPr>
            <a:picLocks noChangeAspect="1"/>
          </p:cNvPicPr>
          <p:nvPr/>
        </p:nvPicPr>
        <p:blipFill>
          <a:blip r:embed="rId5">
            <a:extLst>
              <a:ext uri="{28A0092B-C50C-407E-A947-70E740481C1C}">
                <a14:useLocalDpi xmlns:a14="http://schemas.microsoft.com/office/drawing/2010/main" val="0"/>
              </a:ext>
            </a:extLst>
          </a:blip>
          <a:srcRect l="771" r="771"/>
          <a:stretch/>
        </p:blipFill>
        <p:spPr>
          <a:xfrm>
            <a:off x="17542496" y="817358"/>
            <a:ext cx="5172898" cy="6704973"/>
          </a:xfrm>
          <a:prstGeom prst="rect">
            <a:avLst/>
          </a:prstGeom>
        </p:spPr>
      </p:pic>
      <p:pic>
        <p:nvPicPr>
          <p:cNvPr id="11" name="Picture 10">
            <a:extLst>
              <a:ext uri="{FF2B5EF4-FFF2-40B4-BE49-F238E27FC236}">
                <a16:creationId xmlns:a16="http://schemas.microsoft.com/office/drawing/2014/main" id="{6E7466FF-BF05-56BA-D9D4-BBA3410B323E}"/>
              </a:ext>
            </a:extLst>
          </p:cNvPr>
          <p:cNvPicPr>
            <a:picLocks noChangeAspect="1"/>
          </p:cNvPicPr>
          <p:nvPr/>
        </p:nvPicPr>
        <p:blipFill>
          <a:blip r:embed="rId6">
            <a:extLst>
              <a:ext uri="{28A0092B-C50C-407E-A947-70E740481C1C}">
                <a14:useLocalDpi xmlns:a14="http://schemas.microsoft.com/office/drawing/2010/main" val="0"/>
              </a:ext>
            </a:extLst>
          </a:blip>
          <a:srcRect t="3856" b="3856"/>
          <a:stretch/>
        </p:blipFill>
        <p:spPr>
          <a:xfrm>
            <a:off x="17542496" y="7340216"/>
            <a:ext cx="4474031" cy="5799119"/>
          </a:xfrm>
          <a:prstGeom prst="rect">
            <a:avLst/>
          </a:prstGeom>
        </p:spPr>
      </p:pic>
      <p:sp>
        <p:nvSpPr>
          <p:cNvPr id="3" name="TextBox 2">
            <a:extLst>
              <a:ext uri="{FF2B5EF4-FFF2-40B4-BE49-F238E27FC236}">
                <a16:creationId xmlns:a16="http://schemas.microsoft.com/office/drawing/2014/main" id="{1072D65C-F43A-B403-694B-99D93F6E8A71}"/>
              </a:ext>
            </a:extLst>
          </p:cNvPr>
          <p:cNvSpPr txBox="1"/>
          <p:nvPr/>
        </p:nvSpPr>
        <p:spPr>
          <a:xfrm>
            <a:off x="21137880" y="13377448"/>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Have 12 pills, 200 mcg each</a:t>
            </a:r>
          </a:p>
          <a:p>
            <a:pPr marL="228600" lvl="0" indent="-228600">
              <a:lnSpc>
                <a:spcPct val="100000"/>
              </a:lnSpc>
              <a:spcBef>
                <a:spcPts val="0"/>
              </a:spcBef>
              <a:buClr>
                <a:schemeClr val="dk1"/>
              </a:buClr>
            </a:pPr>
            <a:r>
              <a:rPr lang="en-US" b="0" dirty="0">
                <a:solidFill>
                  <a:schemeClr val="bg2"/>
                </a:solidFill>
                <a:latin typeface="+mn-lt"/>
              </a:rPr>
              <a:t> Pain medicine before misoprostol</a:t>
            </a:r>
          </a:p>
          <a:p>
            <a:pPr marL="228600" lvl="0" indent="-228600">
              <a:lnSpc>
                <a:spcPct val="100000"/>
              </a:lnSpc>
              <a:spcBef>
                <a:spcPts val="0"/>
              </a:spcBef>
              <a:buClr>
                <a:schemeClr val="dk1"/>
              </a:buClr>
            </a:pPr>
            <a:r>
              <a:rPr lang="en-US" b="0" dirty="0">
                <a:solidFill>
                  <a:schemeClr val="bg2"/>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458" y="438326"/>
            <a:ext cx="9816500" cy="12703706"/>
          </a:xfrm>
          <a:prstGeom prst="rect">
            <a:avLst/>
          </a:prstGeom>
          <a:effectLst>
            <a:outerShdw blurRad="389251" sx="102000" sy="102000" algn="ctr" rotWithShape="0">
              <a:prstClr val="black">
                <a:alpha val="40000"/>
              </a:prstClr>
            </a:outerShdw>
          </a:effectLst>
        </p:spPr>
      </p:pic>
      <p:sp>
        <p:nvSpPr>
          <p:cNvPr id="8" name="TextBox 7">
            <a:extLst>
              <a:ext uri="{FF2B5EF4-FFF2-40B4-BE49-F238E27FC236}">
                <a16:creationId xmlns:a16="http://schemas.microsoft.com/office/drawing/2014/main" id="{CCB69CCD-7577-0B3C-F3EF-9DB74ACC2278}"/>
              </a:ext>
            </a:extLst>
          </p:cNvPr>
          <p:cNvSpPr txBox="1"/>
          <p:nvPr/>
        </p:nvSpPr>
        <p:spPr>
          <a:xfrm>
            <a:off x="19545300" y="13388252"/>
            <a:ext cx="12725400"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dk1"/>
              </a:buClr>
            </a:pPr>
            <a:r>
              <a:rPr lang="en-US" sz="5400" b="0" dirty="0">
                <a:solidFill>
                  <a:schemeClr val="bg2"/>
                </a:solidFill>
                <a:latin typeface="+mn-lt"/>
                <a:ea typeface="Calibri"/>
                <a:cs typeface="Calibri"/>
                <a:sym typeface="Calibri"/>
              </a:rPr>
              <a:t> Part of a larger web of criminalization</a:t>
            </a:r>
          </a:p>
          <a:p>
            <a:pPr marL="142875" lvl="0" indent="-171450">
              <a:spcBef>
                <a:spcPts val="0"/>
              </a:spcBef>
              <a:buClr>
                <a:schemeClr val="dk1"/>
              </a:buClr>
            </a:pPr>
            <a:r>
              <a:rPr lang="en-US" sz="5400" b="0" dirty="0">
                <a:solidFill>
                  <a:schemeClr val="bg2"/>
                </a:solidFill>
                <a:latin typeface="+mn-lt"/>
                <a:ea typeface="Calibri"/>
                <a:cs typeface="Calibri"/>
                <a:sym typeface="Calibri"/>
              </a:rPr>
              <a:t> Cases of criminalization always on patients, reported by health care workers</a:t>
            </a:r>
          </a:p>
          <a:p>
            <a:pPr marL="1692275" lvl="1" indent="-488950">
              <a:spcBef>
                <a:spcPts val="0"/>
              </a:spcBef>
              <a:buClr>
                <a:schemeClr val="dk1"/>
              </a:buClr>
            </a:pPr>
            <a:r>
              <a:rPr lang="en-US" sz="5400" b="0" dirty="0">
                <a:solidFill>
                  <a:schemeClr val="bg2"/>
                </a:solidFill>
                <a:latin typeface="+mn-lt"/>
                <a:ea typeface="Calibri"/>
                <a:cs typeface="Calibri"/>
                <a:sym typeface="Calibri"/>
              </a:rPr>
              <a:t>Health care workers not criminalized despite clear HIPAA violations</a:t>
            </a:r>
          </a:p>
          <a:p>
            <a:pPr marL="142875" lvl="0" indent="-171450">
              <a:spcBef>
                <a:spcPts val="0"/>
              </a:spcBef>
              <a:buClr>
                <a:schemeClr val="dk1"/>
              </a:buClr>
            </a:pPr>
            <a:r>
              <a:rPr lang="en-US" sz="5400" b="0" dirty="0">
                <a:solidFill>
                  <a:schemeClr val="bg2"/>
                </a:solidFill>
                <a:latin typeface="+mn-lt"/>
                <a:ea typeface="Calibri"/>
                <a:cs typeface="Calibri"/>
                <a:sym typeface="Calibri"/>
              </a:rPr>
              <a:t> Laws often misapplied by police and prosecutors</a:t>
            </a:r>
          </a:p>
          <a:p>
            <a:pPr marL="142875" lvl="0" indent="-171450">
              <a:spcBef>
                <a:spcPts val="0"/>
              </a:spcBef>
              <a:buClr>
                <a:schemeClr val="dk1"/>
              </a:buClr>
            </a:pPr>
            <a:r>
              <a:rPr lang="en-US" sz="5400" b="0" dirty="0">
                <a:solidFill>
                  <a:schemeClr val="bg2"/>
                </a:solidFill>
                <a:latin typeface="+mn-lt"/>
                <a:ea typeface="Calibri"/>
                <a:cs typeface="Calibri"/>
                <a:sym typeface="Calibri"/>
              </a:rPr>
              <a:t> Criminalization (or fear of) is the main barrier that prevents people from safely managing their abortion</a:t>
            </a: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a:t>
            </a:r>
            <a:r>
              <a:rPr lang="en-US" sz="1000" dirty="0">
                <a:solidFill>
                  <a:schemeClr val="dk1"/>
                </a:solidFill>
                <a:latin typeface="Calibri"/>
                <a:ea typeface="Calibri"/>
                <a:cs typeface="Calibri"/>
                <a:sym typeface="Calibri"/>
              </a:rPr>
              <a:t>https://</a:t>
            </a:r>
            <a:r>
              <a:rPr lang="en-US" sz="1000" dirty="0" err="1">
                <a:solidFill>
                  <a:schemeClr val="dk1"/>
                </a:solidFill>
                <a:latin typeface="Calibri"/>
                <a:ea typeface="Calibri"/>
                <a:cs typeface="Calibri"/>
                <a:sym typeface="Calibri"/>
              </a:rPr>
              <a:t>www.interruptingcriminalization.com</a:t>
            </a:r>
            <a:r>
              <a:rPr lang="en-US" sz="1000" dirty="0">
                <a:solidFill>
                  <a:schemeClr val="dk1"/>
                </a:solidFill>
                <a:latin typeface="Calibri"/>
                <a:ea typeface="Calibri"/>
                <a:cs typeface="Calibri"/>
                <a:sym typeface="Calibri"/>
              </a:rPr>
              <a:t>/decriminalize-abortion </a:t>
            </a:r>
            <a:endParaRPr lang="en-US" sz="1000" dirty="0"/>
          </a:p>
          <a:p>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30200" y="533192"/>
            <a:ext cx="10976916" cy="126496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1) mifepristone and misoprostol, and 2) misoprostol alone</a:t>
            </a:r>
          </a:p>
          <a:p>
            <a:pPr fontAlgn="base">
              <a:lnSpc>
                <a:spcPct val="100000"/>
              </a:lnSpc>
            </a:pPr>
            <a:endParaRPr lang="en-US" sz="5400"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fontAlgn="base">
              <a:lnSpc>
                <a:spcPct val="100000"/>
              </a:lnSpc>
            </a:pPr>
            <a:r>
              <a:rPr lang="en-US" sz="5400" dirty="0">
                <a:solidFill>
                  <a:schemeClr val="bg2"/>
                </a:solidFill>
                <a:latin typeface="+mn-lt"/>
              </a:rPr>
              <a:t> </a:t>
            </a: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bg2"/>
                </a:solidFill>
                <a:latin typeface="+mn-lt"/>
              </a:rPr>
              <a:t>Image Source: </a:t>
            </a:r>
            <a:r>
              <a:rPr lang="en-US" sz="1000" b="1" dirty="0" err="1">
                <a:solidFill>
                  <a:schemeClr val="bg2"/>
                </a:solidFill>
                <a:latin typeface="+mn-lt"/>
              </a:rPr>
              <a:t>Abortiononourownterms.org</a:t>
            </a:r>
            <a:endParaRPr lang="en-US" sz="1000" b="1"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bg2"/>
                </a:solidFill>
                <a:latin typeface="+mn-lt"/>
              </a:rPr>
              <a:t>No mandatory reporting – use your discretion</a:t>
            </a:r>
          </a:p>
          <a:p>
            <a:pPr>
              <a:lnSpc>
                <a:spcPct val="100000"/>
              </a:lnSpc>
              <a:spcBef>
                <a:spcPts val="1000"/>
              </a:spcBef>
              <a:buClr>
                <a:schemeClr val="tx2"/>
              </a:buClr>
            </a:pPr>
            <a:r>
              <a:rPr lang="en-US" sz="5400" b="0" dirty="0">
                <a:solidFill>
                  <a:schemeClr val="bg2"/>
                </a:solidFill>
                <a:latin typeface="+mn-lt"/>
              </a:rPr>
              <a:t>Provide </a:t>
            </a:r>
            <a:r>
              <a:rPr lang="en-US" sz="5400" b="0" dirty="0">
                <a:solidFill>
                  <a:schemeClr val="accent4"/>
                </a:solidFill>
                <a:latin typeface="+mn-lt"/>
              </a:rPr>
              <a:t>INFORMATION</a:t>
            </a:r>
            <a:r>
              <a:rPr lang="en-US" sz="5400" b="0" dirty="0">
                <a:solidFill>
                  <a:schemeClr val="bg2"/>
                </a:solidFill>
                <a:latin typeface="+mn-lt"/>
              </a:rPr>
              <a:t> and </a:t>
            </a:r>
            <a:r>
              <a:rPr lang="en-US" sz="5400" b="0" dirty="0">
                <a:solidFill>
                  <a:schemeClr val="accent4"/>
                </a:solidFill>
                <a:latin typeface="+mn-lt"/>
              </a:rPr>
              <a:t>COUNSELING</a:t>
            </a:r>
            <a:r>
              <a:rPr lang="en-US" sz="5400" b="0" dirty="0">
                <a:solidFill>
                  <a:schemeClr val="bg2"/>
                </a:solidFill>
                <a:latin typeface="+mn-lt"/>
              </a:rPr>
              <a:t> about abortion options, including SMA if they prefer</a:t>
            </a:r>
          </a:p>
          <a:p>
            <a:pPr>
              <a:lnSpc>
                <a:spcPct val="100000"/>
              </a:lnSpc>
              <a:spcBef>
                <a:spcPts val="1000"/>
              </a:spcBef>
              <a:buClr>
                <a:schemeClr val="tx2"/>
              </a:buClr>
            </a:pPr>
            <a:r>
              <a:rPr lang="en-US" sz="5400" b="0" dirty="0">
                <a:solidFill>
                  <a:schemeClr val="bg2"/>
                </a:solidFill>
                <a:latin typeface="+mn-lt"/>
              </a:rPr>
              <a:t>Post abortion care mimics clinical presentation of EPL</a:t>
            </a:r>
          </a:p>
          <a:p>
            <a:pPr>
              <a:lnSpc>
                <a:spcPct val="100000"/>
              </a:lnSpc>
              <a:spcBef>
                <a:spcPts val="1000"/>
              </a:spcBef>
              <a:buClr>
                <a:schemeClr val="tx2"/>
              </a:buClr>
            </a:pPr>
            <a:r>
              <a:rPr lang="en-US" sz="5400" b="0" dirty="0">
                <a:solidFill>
                  <a:schemeClr val="bg2"/>
                </a:solidFill>
                <a:latin typeface="+mn-lt"/>
              </a:rPr>
              <a:t>Educate colleagues using values clarification</a:t>
            </a:r>
          </a:p>
          <a:p>
            <a:pPr>
              <a:lnSpc>
                <a:spcPct val="100000"/>
              </a:lnSpc>
              <a:spcBef>
                <a:spcPts val="1000"/>
              </a:spcBef>
              <a:buClr>
                <a:schemeClr val="tx2"/>
              </a:buClr>
            </a:pPr>
            <a:r>
              <a:rPr lang="en-US" sz="5400" b="0" dirty="0">
                <a:solidFill>
                  <a:schemeClr val="bg2"/>
                </a:solidFill>
                <a:latin typeface="+mn-lt"/>
              </a:rPr>
              <a:t>Review written policies and create policies</a:t>
            </a:r>
          </a:p>
          <a:p>
            <a:pPr>
              <a:lnSpc>
                <a:spcPct val="100000"/>
              </a:lnSpc>
              <a:spcBef>
                <a:spcPts val="1000"/>
              </a:spcBef>
              <a:buClr>
                <a:schemeClr val="tx2"/>
              </a:buClr>
            </a:pPr>
            <a:r>
              <a:rPr lang="en-US" sz="5400" b="0" dirty="0">
                <a:solidFill>
                  <a:schemeClr val="bg2"/>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bg2"/>
                </a:solidFill>
                <a:latin typeface="+mn-lt"/>
              </a:rPr>
              <a:t>Speak about SMA with compassion, respect</a:t>
            </a:r>
          </a:p>
          <a:p>
            <a:pPr>
              <a:lnSpc>
                <a:spcPct val="100000"/>
              </a:lnSpc>
              <a:spcBef>
                <a:spcPts val="1000"/>
              </a:spcBef>
              <a:buClr>
                <a:schemeClr val="tx2"/>
              </a:buClr>
            </a:pPr>
            <a:r>
              <a:rPr lang="en-US" sz="5400" b="0" u="sng" dirty="0">
                <a:solidFill>
                  <a:schemeClr val="bg2"/>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bg2"/>
                </a:solidFill>
                <a:latin typeface="+mn-lt"/>
              </a:rPr>
              <a:t> </a:t>
            </a:r>
          </a:p>
          <a:p>
            <a:pPr marL="2020887" lvl="1" indent="-685800">
              <a:lnSpc>
                <a:spcPct val="100000"/>
              </a:lnSpc>
              <a:spcBef>
                <a:spcPts val="500"/>
              </a:spcBef>
              <a:buClr>
                <a:schemeClr val="tx2"/>
              </a:buClr>
            </a:pPr>
            <a:r>
              <a:rPr lang="en-US" sz="5400" b="0" dirty="0">
                <a:solidFill>
                  <a:schemeClr val="bg2"/>
                </a:solidFill>
                <a:latin typeface="+mn-lt"/>
              </a:rPr>
              <a:t>(844-868-2812)</a:t>
            </a:r>
          </a:p>
          <a:p>
            <a:pPr marL="854075" indent="-685800">
              <a:lnSpc>
                <a:spcPct val="70000"/>
              </a:lnSpc>
              <a:spcBef>
                <a:spcPts val="1000"/>
              </a:spcBef>
              <a:buClr>
                <a:schemeClr val="tx2"/>
              </a:buClr>
            </a:pPr>
            <a:endParaRPr lang="en-US" sz="5400" b="0" dirty="0">
              <a:solidFill>
                <a:schemeClr val="bg2"/>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7128858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0D7C34-304A-573F-22DF-8A91F5F01AE6}"/>
              </a:ext>
            </a:extLst>
          </p:cNvPr>
          <p:cNvSpPr/>
          <p:nvPr/>
        </p:nvSpPr>
        <p:spPr>
          <a:xfrm>
            <a:off x="-33474" y="9154"/>
            <a:ext cx="12140752" cy="13716000"/>
          </a:xfrm>
          <a:prstGeom prst="rect">
            <a:avLst/>
          </a:prstGeom>
          <a:solidFill>
            <a:schemeClr val="accent4">
              <a:lumMod val="40000"/>
              <a:lumOff val="6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51" name="Title 4"/>
          <p:cNvSpPr txBox="1">
            <a:spLocks noGrp="1"/>
          </p:cNvSpPr>
          <p:nvPr>
            <p:ph type="title"/>
          </p:nvPr>
        </p:nvSpPr>
        <p:spPr>
          <a:xfrm>
            <a:off x="2526258" y="5316564"/>
            <a:ext cx="7021288" cy="3741662"/>
          </a:xfrm>
          <a:prstGeom prst="rect">
            <a:avLst/>
          </a:prstGeom>
        </p:spPr>
        <p:txBody>
          <a:bodyPr>
            <a:normAutofit fontScale="90000"/>
          </a:bodyPr>
          <a:lstStyle/>
          <a:p>
            <a:r>
              <a:rPr lang="en-US" b="0" dirty="0"/>
              <a:t>Methotrexate and misoprostol medication abortion</a:t>
            </a:r>
          </a:p>
        </p:txBody>
      </p:sp>
      <p:pic>
        <p:nvPicPr>
          <p:cNvPr id="23" name="Google Shape;465;p41">
            <a:extLst>
              <a:ext uri="{FF2B5EF4-FFF2-40B4-BE49-F238E27FC236}">
                <a16:creationId xmlns:a16="http://schemas.microsoft.com/office/drawing/2014/main" id="{5677055C-3BEB-FA08-CE41-A64866C5BADC}"/>
              </a:ext>
            </a:extLst>
          </p:cNvPr>
          <p:cNvPicPr preferRelativeResize="0"/>
          <p:nvPr/>
        </p:nvPicPr>
        <p:blipFill rotWithShape="1">
          <a:blip r:embed="rId3">
            <a:alphaModFix/>
            <a:biLevel thresh="75000"/>
          </a:blip>
          <a:srcRect b="14654"/>
          <a:stretch/>
        </p:blipFill>
        <p:spPr>
          <a:xfrm>
            <a:off x="13471977" y="2952426"/>
            <a:ext cx="5648919" cy="4706257"/>
          </a:xfrm>
          <a:prstGeom prst="rect">
            <a:avLst/>
          </a:prstGeom>
          <a:noFill/>
          <a:ln>
            <a:noFill/>
          </a:ln>
        </p:spPr>
      </p:pic>
      <p:grpSp>
        <p:nvGrpSpPr>
          <p:cNvPr id="24" name="Google Shape;466;p41">
            <a:extLst>
              <a:ext uri="{FF2B5EF4-FFF2-40B4-BE49-F238E27FC236}">
                <a16:creationId xmlns:a16="http://schemas.microsoft.com/office/drawing/2014/main" id="{DB197547-A88E-D203-723E-6FA30A54BC5B}"/>
              </a:ext>
            </a:extLst>
          </p:cNvPr>
          <p:cNvGrpSpPr/>
          <p:nvPr/>
        </p:nvGrpSpPr>
        <p:grpSpPr>
          <a:xfrm>
            <a:off x="16081212" y="5263652"/>
            <a:ext cx="6494987" cy="5375543"/>
            <a:chOff x="9758624" y="2472542"/>
            <a:chExt cx="1744468" cy="1532479"/>
          </a:xfrm>
          <a:solidFill>
            <a:schemeClr val="tx1"/>
          </a:solidFill>
        </p:grpSpPr>
        <p:grpSp>
          <p:nvGrpSpPr>
            <p:cNvPr id="25" name="Google Shape;467;p41">
              <a:extLst>
                <a:ext uri="{FF2B5EF4-FFF2-40B4-BE49-F238E27FC236}">
                  <a16:creationId xmlns:a16="http://schemas.microsoft.com/office/drawing/2014/main" id="{7E8101BD-79AC-5134-1B35-8EBC431151A6}"/>
                </a:ext>
              </a:extLst>
            </p:cNvPr>
            <p:cNvGrpSpPr/>
            <p:nvPr/>
          </p:nvGrpSpPr>
          <p:grpSpPr>
            <a:xfrm>
              <a:off x="10402583" y="2853002"/>
              <a:ext cx="1100510" cy="1152019"/>
              <a:chOff x="9853427" y="2251819"/>
              <a:chExt cx="1712516" cy="1792671"/>
            </a:xfrm>
            <a:grpFill/>
          </p:grpSpPr>
          <p:sp>
            <p:nvSpPr>
              <p:cNvPr id="33" name="Google Shape;468;p41">
                <a:extLst>
                  <a:ext uri="{FF2B5EF4-FFF2-40B4-BE49-F238E27FC236}">
                    <a16:creationId xmlns:a16="http://schemas.microsoft.com/office/drawing/2014/main" id="{8E6514CF-0B95-CEBE-51EC-4820CF5C9F43}"/>
                  </a:ext>
                </a:extLst>
              </p:cNvPr>
              <p:cNvSpPr/>
              <p:nvPr/>
            </p:nvSpPr>
            <p:spPr>
              <a:xfrm rot="-1509177">
                <a:off x="10094976" y="2705726"/>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469;p41">
                <a:extLst>
                  <a:ext uri="{FF2B5EF4-FFF2-40B4-BE49-F238E27FC236}">
                    <a16:creationId xmlns:a16="http://schemas.microsoft.com/office/drawing/2014/main" id="{5DADE8B8-CF15-34F3-E27D-73F537AE1578}"/>
                  </a:ext>
                </a:extLst>
              </p:cNvPr>
              <p:cNvSpPr/>
              <p:nvPr/>
            </p:nvSpPr>
            <p:spPr>
              <a:xfrm rot="-1509177">
                <a:off x="10029293" y="2474118"/>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470;p41">
                <a:extLst>
                  <a:ext uri="{FF2B5EF4-FFF2-40B4-BE49-F238E27FC236}">
                    <a16:creationId xmlns:a16="http://schemas.microsoft.com/office/drawing/2014/main" id="{A41571A0-D35F-016B-A9A8-4C7E3922A39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1;p41">
                <a:extLst>
                  <a:ext uri="{FF2B5EF4-FFF2-40B4-BE49-F238E27FC236}">
                    <a16:creationId xmlns:a16="http://schemas.microsoft.com/office/drawing/2014/main" id="{10A51E91-597C-C1EF-10EB-7DF7FA10A367}"/>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72;p41">
              <a:extLst>
                <a:ext uri="{FF2B5EF4-FFF2-40B4-BE49-F238E27FC236}">
                  <a16:creationId xmlns:a16="http://schemas.microsoft.com/office/drawing/2014/main" id="{07652AC2-AB01-DDF3-5031-C95CA102DB78}"/>
                </a:ext>
              </a:extLst>
            </p:cNvPr>
            <p:cNvGrpSpPr/>
            <p:nvPr/>
          </p:nvGrpSpPr>
          <p:grpSpPr>
            <a:xfrm>
              <a:off x="9758624" y="2472542"/>
              <a:ext cx="1489941" cy="1514175"/>
              <a:chOff x="8939972" y="2565084"/>
              <a:chExt cx="1489941" cy="1514175"/>
            </a:xfrm>
            <a:grpFill/>
          </p:grpSpPr>
          <p:grpSp>
            <p:nvGrpSpPr>
              <p:cNvPr id="27" name="Google Shape;473;p41">
                <a:extLst>
                  <a:ext uri="{FF2B5EF4-FFF2-40B4-BE49-F238E27FC236}">
                    <a16:creationId xmlns:a16="http://schemas.microsoft.com/office/drawing/2014/main" id="{CE1C7A62-CF19-7177-C4D2-F317B499010B}"/>
                  </a:ext>
                </a:extLst>
              </p:cNvPr>
              <p:cNvGrpSpPr/>
              <p:nvPr/>
            </p:nvGrpSpPr>
            <p:grpSpPr>
              <a:xfrm rot="-1534139">
                <a:off x="9134688" y="2746162"/>
                <a:ext cx="1100510" cy="1152019"/>
                <a:chOff x="9853427" y="2251819"/>
                <a:chExt cx="1712516" cy="1792671"/>
              </a:xfrm>
              <a:grpFill/>
            </p:grpSpPr>
            <p:sp>
              <p:nvSpPr>
                <p:cNvPr id="29" name="Google Shape;474;p41">
                  <a:extLst>
                    <a:ext uri="{FF2B5EF4-FFF2-40B4-BE49-F238E27FC236}">
                      <a16:creationId xmlns:a16="http://schemas.microsoft.com/office/drawing/2014/main" id="{311354C5-EA9E-4D40-F462-524853C6A601}"/>
                    </a:ext>
                  </a:extLst>
                </p:cNvPr>
                <p:cNvSpPr/>
                <p:nvPr/>
              </p:nvSpPr>
              <p:spPr>
                <a:xfrm rot="-1509177">
                  <a:off x="10094976" y="2705726"/>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475;p41">
                  <a:extLst>
                    <a:ext uri="{FF2B5EF4-FFF2-40B4-BE49-F238E27FC236}">
                      <a16:creationId xmlns:a16="http://schemas.microsoft.com/office/drawing/2014/main" id="{A3D18B51-4505-3D0A-FB81-096700692831}"/>
                    </a:ext>
                  </a:extLst>
                </p:cNvPr>
                <p:cNvSpPr/>
                <p:nvPr/>
              </p:nvSpPr>
              <p:spPr>
                <a:xfrm rot="-1509177">
                  <a:off x="10029293" y="2474118"/>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476;p41">
                  <a:extLst>
                    <a:ext uri="{FF2B5EF4-FFF2-40B4-BE49-F238E27FC236}">
                      <a16:creationId xmlns:a16="http://schemas.microsoft.com/office/drawing/2014/main" id="{54829A4C-FD08-491E-E870-04CFB362260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477;p41">
                  <a:extLst>
                    <a:ext uri="{FF2B5EF4-FFF2-40B4-BE49-F238E27FC236}">
                      <a16:creationId xmlns:a16="http://schemas.microsoft.com/office/drawing/2014/main" id="{6C2B5B00-EAB0-DE60-550E-B18ACD73FABB}"/>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8" name="Google Shape;478;p41">
                <a:extLst>
                  <a:ext uri="{FF2B5EF4-FFF2-40B4-BE49-F238E27FC236}">
                    <a16:creationId xmlns:a16="http://schemas.microsoft.com/office/drawing/2014/main" id="{A0BB8487-0398-47E7-6C3D-8F33F81302F1}"/>
                  </a:ext>
                </a:extLst>
              </p:cNvPr>
              <p:cNvSpPr/>
              <p:nvPr/>
            </p:nvSpPr>
            <p:spPr>
              <a:xfrm rot="166320">
                <a:off x="9767301" y="3324540"/>
                <a:ext cx="387989" cy="488842"/>
              </a:xfrm>
              <a:custGeom>
                <a:avLst/>
                <a:gdLst/>
                <a:ahLst/>
                <a:cxnLst/>
                <a:rect l="l" t="t" r="r" b="b"/>
                <a:pathLst>
                  <a:path w="375449" h="442061" extrusionOk="0">
                    <a:moveTo>
                      <a:pt x="0" y="327004"/>
                    </a:moveTo>
                    <a:lnTo>
                      <a:pt x="266448" y="0"/>
                    </a:lnTo>
                    <a:lnTo>
                      <a:pt x="375449" y="84779"/>
                    </a:lnTo>
                    <a:lnTo>
                      <a:pt x="90834" y="442061"/>
                    </a:lnTo>
                    <a:lnTo>
                      <a:pt x="0" y="327004"/>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3578590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Your turn!</a:t>
            </a:r>
            <a:b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b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What barriers do you anticipate if you were to try to provide medication abortion care in your office?</a:t>
            </a:r>
            <a:endParaRPr lang="en-US" sz="9600" dirty="0"/>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3653"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47818"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89051"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3654"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Special considerations if you receive federal funding</a:t>
            </a:r>
          </a:p>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Laws regulating abortion in your state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Organize a planning committee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Staff support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Pharmacy</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Clinical policies + procedures</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Billing and reimbursement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Professional liability insurance</a:t>
            </a:r>
            <a:endParaRPr lang="en-US" sz="5400" b="0" dirty="0">
              <a:solidFill>
                <a:schemeClr val="bg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42585109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88623" y="-141934"/>
            <a:ext cx="15252782" cy="119323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bg2"/>
                </a:solidFill>
              </a:rPr>
              <a:t>Abortion care guideline. Geneva: World Health Organization; 2022. </a:t>
            </a:r>
            <a:r>
              <a:rPr lang="en-US" sz="1000" dirty="0" err="1">
                <a:solidFill>
                  <a:schemeClr val="bg2"/>
                </a:solidFill>
              </a:rPr>
              <a:t>Licence</a:t>
            </a:r>
            <a:r>
              <a:rPr lang="en-US" sz="1000" dirty="0">
                <a:solidFill>
                  <a:schemeClr val="bg2"/>
                </a:solidFill>
              </a:rPr>
              <a:t>: CC BY-NC-SA 3.0 IGO.</a:t>
            </a:r>
          </a:p>
          <a:p>
            <a:pPr lvl="0"/>
            <a:r>
              <a:rPr lang="en-US" sz="1000" dirty="0">
                <a:solidFill>
                  <a:schemeClr val="bg2"/>
                </a:solidFill>
              </a:rPr>
              <a:t>Access Delivered A Toolkit for Providers Offering Medication Abortion. </a:t>
            </a:r>
            <a:r>
              <a:rPr lang="en-US" sz="1000" dirty="0" err="1">
                <a:solidFill>
                  <a:schemeClr val="bg2"/>
                </a:solidFill>
              </a:rPr>
              <a:t>Familymedicine.uw.edu</a:t>
            </a:r>
            <a:r>
              <a:rPr lang="en-US" sz="1000" dirty="0">
                <a:solidFill>
                  <a:schemeClr val="bg2"/>
                </a:solidFill>
              </a:rPr>
              <a:t>. https://</a:t>
            </a:r>
            <a:r>
              <a:rPr lang="en-US" sz="1000" dirty="0" err="1">
                <a:solidFill>
                  <a:schemeClr val="bg2"/>
                </a:solidFill>
              </a:rPr>
              <a:t>familymedicine.uw.edu</a:t>
            </a:r>
            <a:r>
              <a:rPr lang="en-US" sz="1000" dirty="0">
                <a:solidFill>
                  <a:schemeClr val="bg2"/>
                </a:solidFill>
              </a:rPr>
              <a:t>/</a:t>
            </a:r>
            <a:r>
              <a:rPr lang="en-US" sz="1000" dirty="0" err="1">
                <a:solidFill>
                  <a:schemeClr val="bg2"/>
                </a:solidFill>
              </a:rPr>
              <a:t>accessdelivered</a:t>
            </a:r>
            <a:r>
              <a:rPr lang="en-US" sz="1000" dirty="0">
                <a:solidFill>
                  <a:schemeClr val="bg2"/>
                </a:solidFill>
              </a:rPr>
              <a:t>/. Published 2022. Accessed May 19, 2022.</a:t>
            </a:r>
          </a:p>
          <a:p>
            <a:pPr lvl="0"/>
            <a:r>
              <a:rPr lang="en-US" sz="1000" dirty="0">
                <a:solidFill>
                  <a:schemeClr val="bg2"/>
                </a:solidFill>
              </a:rPr>
              <a:t>Aiken ARA, Broussard K, Johnson DM, Padron E. Motivations and experiences of people seeking medication abortion online in the United States.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2018;50(4):157–163.</a:t>
            </a:r>
          </a:p>
          <a:p>
            <a:pPr lvl="0"/>
            <a:r>
              <a:rPr lang="en-US" sz="1000" dirty="0">
                <a:solidFill>
                  <a:schemeClr val="bg2"/>
                </a:solidFill>
              </a:rPr>
              <a:t>Aiken ARA, </a:t>
            </a:r>
            <a:r>
              <a:rPr lang="en-US" sz="1000" dirty="0" err="1">
                <a:solidFill>
                  <a:schemeClr val="bg2"/>
                </a:solidFill>
              </a:rPr>
              <a:t>Digol</a:t>
            </a:r>
            <a:r>
              <a:rPr lang="en-US" sz="1000" dirty="0">
                <a:solidFill>
                  <a:schemeClr val="bg2"/>
                </a:solidFill>
              </a:rPr>
              <a:t> I, Trussell J, </a:t>
            </a:r>
            <a:r>
              <a:rPr lang="en-US" sz="1000" dirty="0" err="1">
                <a:solidFill>
                  <a:schemeClr val="bg2"/>
                </a:solidFill>
              </a:rPr>
              <a:t>Gomperts</a:t>
            </a:r>
            <a:r>
              <a:rPr lang="en-US" sz="1000" dirty="0">
                <a:solidFill>
                  <a:schemeClr val="bg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bg2"/>
                </a:solidFill>
              </a:rPr>
              <a:t>Aiken A, Romanova E, </a:t>
            </a:r>
            <a:r>
              <a:rPr lang="en-US" sz="1000" dirty="0" err="1">
                <a:solidFill>
                  <a:schemeClr val="bg2"/>
                </a:solidFill>
              </a:rPr>
              <a:t>Morber</a:t>
            </a:r>
            <a:r>
              <a:rPr lang="en-US" sz="1000" dirty="0">
                <a:solidFill>
                  <a:schemeClr val="bg2"/>
                </a:solidFill>
              </a:rPr>
              <a:t> J, </a:t>
            </a:r>
            <a:r>
              <a:rPr lang="en-US" sz="1000" dirty="0" err="1">
                <a:solidFill>
                  <a:schemeClr val="bg2"/>
                </a:solidFill>
              </a:rPr>
              <a:t>Gomperts</a:t>
            </a:r>
            <a:r>
              <a:rPr lang="en-US" sz="1000" dirty="0">
                <a:solidFill>
                  <a:schemeClr val="bg2"/>
                </a:solidFill>
              </a:rPr>
              <a:t> R. Safety and effectiveness of self-managed medication abortion provided using online telemedicine in the United States: A population based study. </a:t>
            </a:r>
            <a:r>
              <a:rPr lang="en-US" sz="1000" i="1" dirty="0">
                <a:solidFill>
                  <a:schemeClr val="bg2"/>
                </a:solidFill>
              </a:rPr>
              <a:t>The Lancet Regional Health - Americas</a:t>
            </a:r>
            <a:r>
              <a:rPr lang="en-US" sz="1000" dirty="0">
                <a:solidFill>
                  <a:schemeClr val="bg2"/>
                </a:solidFill>
              </a:rPr>
              <a:t>. 2022:100200. doi:10.1016/j.lana.2022.100200</a:t>
            </a:r>
          </a:p>
          <a:p>
            <a:pPr lvl="0"/>
            <a:r>
              <a:rPr lang="en-US" sz="1000" dirty="0">
                <a:solidFill>
                  <a:schemeClr val="bg2"/>
                </a:solidFill>
              </a:rPr>
              <a:t>Aiken ARA, Starling JE, </a:t>
            </a:r>
            <a:r>
              <a:rPr lang="en-US" sz="1000" dirty="0" err="1">
                <a:solidFill>
                  <a:schemeClr val="bg2"/>
                </a:solidFill>
              </a:rPr>
              <a:t>Gomperts</a:t>
            </a:r>
            <a:r>
              <a:rPr lang="en-US" sz="1000" dirty="0">
                <a:solidFill>
                  <a:schemeClr val="bg2"/>
                </a:solidFill>
              </a:rPr>
              <a:t> R, Tec M, Scott JG, Aiken CE. Demand for self-managed online telemedicine abortion in the United States during the coronavirus disease 2019 (COVID-19) pandemic. </a:t>
            </a:r>
            <a:r>
              <a:rPr lang="en-US" sz="1000" dirty="0" err="1">
                <a:solidFill>
                  <a:schemeClr val="bg2"/>
                </a:solidFill>
              </a:rPr>
              <a:t>Obstet</a:t>
            </a:r>
            <a:r>
              <a:rPr lang="en-US" sz="1000" dirty="0">
                <a:solidFill>
                  <a:schemeClr val="bg2"/>
                </a:solidFill>
              </a:rPr>
              <a:t> Gynecol. 2020;136(4):835–837.</a:t>
            </a:r>
          </a:p>
          <a:p>
            <a:pPr lvl="0"/>
            <a:r>
              <a:rPr lang="en-US" sz="1000" dirty="0">
                <a:solidFill>
                  <a:schemeClr val="bg2"/>
                </a:solidFill>
              </a:rPr>
              <a:t>Aiken A, Starling J, </a:t>
            </a:r>
            <a:r>
              <a:rPr lang="en-US" sz="1000" dirty="0" err="1">
                <a:solidFill>
                  <a:schemeClr val="bg2"/>
                </a:solidFill>
              </a:rPr>
              <a:t>Gomperts</a:t>
            </a:r>
            <a:r>
              <a:rPr lang="en-US" sz="1000" dirty="0">
                <a:solidFill>
                  <a:schemeClr val="bg2"/>
                </a:solidFill>
              </a:rPr>
              <a:t> R. Factors associated with use of an online telemedicine service to access self-managed medical abortion in the US. JAMA </a:t>
            </a:r>
            <a:r>
              <a:rPr lang="en-US" sz="1000" dirty="0" err="1">
                <a:solidFill>
                  <a:schemeClr val="bg2"/>
                </a:solidFill>
              </a:rPr>
              <a:t>Netw</a:t>
            </a:r>
            <a:r>
              <a:rPr lang="en-US" sz="1000" dirty="0">
                <a:solidFill>
                  <a:schemeClr val="bg2"/>
                </a:solidFill>
              </a:rPr>
              <a:t> Open. 2021;4(5):e2111852.</a:t>
            </a:r>
          </a:p>
          <a:p>
            <a:pPr lvl="0"/>
            <a:r>
              <a:rPr lang="en-US" sz="1000" dirty="0">
                <a:solidFill>
                  <a:schemeClr val="bg2"/>
                </a:solidFill>
              </a:rPr>
              <a:t>All-Options: All-options pregnancy support. All-</a:t>
            </a:r>
            <a:r>
              <a:rPr lang="en-US" sz="1000" dirty="0" err="1">
                <a:solidFill>
                  <a:schemeClr val="bg2"/>
                </a:solidFill>
              </a:rPr>
              <a:t>options.org</a:t>
            </a:r>
            <a:r>
              <a:rPr lang="en-US" sz="1000" dirty="0">
                <a:solidFill>
                  <a:schemeClr val="bg2"/>
                </a:solidFill>
              </a:rPr>
              <a:t>. https://</a:t>
            </a:r>
            <a:r>
              <a:rPr lang="en-US" sz="1000" dirty="0" err="1">
                <a:solidFill>
                  <a:schemeClr val="bg2"/>
                </a:solidFill>
              </a:rPr>
              <a:t>www.all-options.org</a:t>
            </a:r>
            <a:r>
              <a:rPr lang="en-US" sz="1000" dirty="0">
                <a:solidFill>
                  <a:schemeClr val="bg2"/>
                </a:solidFill>
              </a:rPr>
              <a:t>/. Published 2022. Accessed May 19, 2022. </a:t>
            </a:r>
          </a:p>
          <a:p>
            <a:pPr lvl="0"/>
            <a:r>
              <a:rPr lang="en-US" sz="1000" dirty="0">
                <a:solidFill>
                  <a:schemeClr val="bg2"/>
                </a:solidFill>
              </a:rPr>
              <a:t>Anderson E, </a:t>
            </a:r>
            <a:r>
              <a:rPr lang="en-US" sz="1000" dirty="0" err="1">
                <a:solidFill>
                  <a:schemeClr val="bg2"/>
                </a:solidFill>
              </a:rPr>
              <a:t>Salganicoff</a:t>
            </a:r>
            <a:r>
              <a:rPr lang="en-US" sz="1000" dirty="0">
                <a:solidFill>
                  <a:schemeClr val="bg2"/>
                </a:solidFill>
              </a:rPr>
              <a:t> A, Sobel L. State Restrictions on Telehealth Abortion. KFF. https://</a:t>
            </a:r>
            <a:r>
              <a:rPr lang="en-US" sz="1000" dirty="0" err="1">
                <a:solidFill>
                  <a:schemeClr val="bg2"/>
                </a:solidFill>
              </a:rPr>
              <a:t>www.kff.org</a:t>
            </a:r>
            <a:r>
              <a:rPr lang="en-US" sz="1000" dirty="0">
                <a:solidFill>
                  <a:schemeClr val="bg2"/>
                </a:solidFill>
              </a:rPr>
              <a:t>/</a:t>
            </a:r>
            <a:r>
              <a:rPr lang="en-US" sz="1000" dirty="0" err="1">
                <a:solidFill>
                  <a:schemeClr val="bg2"/>
                </a:solidFill>
              </a:rPr>
              <a:t>womens</a:t>
            </a:r>
            <a:r>
              <a:rPr lang="en-US" sz="1000" dirty="0">
                <a:solidFill>
                  <a:schemeClr val="bg2"/>
                </a:solidFill>
              </a:rPr>
              <a:t>-health-policy/slide/state-restrictions-on-telehealth-abortion/. Published 2021. Accessed May 19, 2022.</a:t>
            </a:r>
          </a:p>
          <a:p>
            <a:pPr lvl="0"/>
            <a:r>
              <a:rPr lang="en-US" sz="1000" dirty="0">
                <a:solidFill>
                  <a:schemeClr val="bg2"/>
                </a:solidFill>
              </a:rPr>
              <a:t>An Overview of Abortion Laws. Guttmacher Institute. https://</a:t>
            </a:r>
            <a:r>
              <a:rPr lang="en-US" sz="1000" dirty="0" err="1">
                <a:solidFill>
                  <a:schemeClr val="bg2"/>
                </a:solidFill>
              </a:rPr>
              <a:t>www.guttmacher.org</a:t>
            </a:r>
            <a:r>
              <a:rPr lang="en-US" sz="1000" dirty="0">
                <a:solidFill>
                  <a:schemeClr val="bg2"/>
                </a:solidFill>
              </a:rPr>
              <a:t>/state-policy/explore/overview-abortion-laws. Published 2022. Accessed May 19, 2022.</a:t>
            </a:r>
          </a:p>
          <a:p>
            <a:pPr lvl="0"/>
            <a:r>
              <a:rPr lang="en-US" sz="1000" dirty="0">
                <a:solidFill>
                  <a:schemeClr val="bg2"/>
                </a:solidFill>
              </a:rPr>
              <a:t>Baird D. Mode of action of medical methods of abortion. </a:t>
            </a:r>
            <a:r>
              <a:rPr lang="en-US" sz="1000" i="1" dirty="0">
                <a:solidFill>
                  <a:schemeClr val="bg2"/>
                </a:solidFill>
              </a:rPr>
              <a:t>JAMWA</a:t>
            </a:r>
            <a:r>
              <a:rPr lang="en-US" sz="1000" dirty="0">
                <a:solidFill>
                  <a:schemeClr val="bg2"/>
                </a:solidFill>
              </a:rPr>
              <a:t>. 2000; </a:t>
            </a:r>
            <a:r>
              <a:rPr lang="en-US" sz="1000" b="1" dirty="0">
                <a:solidFill>
                  <a:schemeClr val="bg2"/>
                </a:solidFill>
              </a:rPr>
              <a:t>35</a:t>
            </a:r>
            <a:r>
              <a:rPr lang="en-US" sz="1000" dirty="0">
                <a:solidFill>
                  <a:schemeClr val="bg2"/>
                </a:solidFill>
              </a:rPr>
              <a:t>(3): S121-126. </a:t>
            </a:r>
          </a:p>
          <a:p>
            <a:pPr lvl="0"/>
            <a:r>
              <a:rPr lang="en-US" sz="1000" dirty="0">
                <a:solidFill>
                  <a:schemeClr val="bg2"/>
                </a:solidFill>
              </a:rPr>
              <a:t>Beverly W, </a:t>
            </a:r>
            <a:r>
              <a:rPr lang="en-US" sz="1000" dirty="0" err="1">
                <a:solidFill>
                  <a:schemeClr val="bg2"/>
                </a:solidFill>
              </a:rPr>
              <a:t>Dzuba</a:t>
            </a:r>
            <a:r>
              <a:rPr lang="en-US" sz="1000" dirty="0">
                <a:solidFill>
                  <a:schemeClr val="bg2"/>
                </a:solidFill>
              </a:rPr>
              <a:t> IG, Chong E, et al. Extending Outpatient Medical Abortion Services Through 70 Days of Gestational Age. Obstetrics &amp; Gynecology. 2012;120(5):1070-1076. doi:10.1097/AOG.0b013e31826c315f.</a:t>
            </a:r>
          </a:p>
          <a:p>
            <a:pPr lvl="0"/>
            <a:r>
              <a:rPr lang="en-US" sz="1000" dirty="0">
                <a:solidFill>
                  <a:schemeClr val="bg2"/>
                </a:solidFill>
              </a:rPr>
              <a:t>Blanchard K, Shochet T, </a:t>
            </a:r>
            <a:r>
              <a:rPr lang="en-US" sz="1000" dirty="0" err="1">
                <a:solidFill>
                  <a:schemeClr val="bg2"/>
                </a:solidFill>
              </a:rPr>
              <a:t>Coyaji</a:t>
            </a:r>
            <a:r>
              <a:rPr lang="en-US" sz="1000" dirty="0">
                <a:solidFill>
                  <a:schemeClr val="bg2"/>
                </a:solidFill>
              </a:rPr>
              <a:t> K, </a:t>
            </a:r>
            <a:r>
              <a:rPr lang="en-US" sz="1000" dirty="0" err="1">
                <a:solidFill>
                  <a:schemeClr val="bg2"/>
                </a:solidFill>
              </a:rPr>
              <a:t>Thi</a:t>
            </a:r>
            <a:r>
              <a:rPr lang="en-US" sz="1000" dirty="0">
                <a:solidFill>
                  <a:schemeClr val="bg2"/>
                </a:solidFill>
              </a:rPr>
              <a:t> </a:t>
            </a:r>
            <a:r>
              <a:rPr lang="en-US" sz="1000" dirty="0" err="1">
                <a:solidFill>
                  <a:schemeClr val="bg2"/>
                </a:solidFill>
              </a:rPr>
              <a:t>Nhu</a:t>
            </a:r>
            <a:r>
              <a:rPr lang="en-US" sz="1000" dirty="0">
                <a:solidFill>
                  <a:schemeClr val="bg2"/>
                </a:solidFill>
              </a:rPr>
              <a:t> Ngoc N, </a:t>
            </a:r>
            <a:r>
              <a:rPr lang="en-US" sz="1000" dirty="0" err="1">
                <a:solidFill>
                  <a:schemeClr val="bg2"/>
                </a:solidFill>
              </a:rPr>
              <a:t>Winikoff</a:t>
            </a:r>
            <a:r>
              <a:rPr lang="en-US" sz="1000" dirty="0">
                <a:solidFill>
                  <a:schemeClr val="bg2"/>
                </a:solidFill>
              </a:rPr>
              <a:t> B. Misoprostol alone for early abortion: an evaluation of seven potential regimens. </a:t>
            </a:r>
            <a:r>
              <a:rPr lang="en-US" sz="1000" i="1" dirty="0">
                <a:solidFill>
                  <a:schemeClr val="bg2"/>
                </a:solidFill>
              </a:rPr>
              <a:t>Contraception. </a:t>
            </a:r>
            <a:r>
              <a:rPr lang="en-US" sz="1000" dirty="0">
                <a:solidFill>
                  <a:schemeClr val="bg2"/>
                </a:solidFill>
              </a:rPr>
              <a:t>Aug 2005;72(2):91-97.</a:t>
            </a:r>
          </a:p>
          <a:p>
            <a:pPr lvl="0"/>
            <a:r>
              <a:rPr lang="en-US" sz="1000" dirty="0">
                <a:solidFill>
                  <a:schemeClr val="bg2"/>
                </a:solidFill>
              </a:rPr>
              <a:t>Blanchard K, </a:t>
            </a:r>
            <a:r>
              <a:rPr lang="en-US" sz="1000" dirty="0" err="1">
                <a:solidFill>
                  <a:schemeClr val="bg2"/>
                </a:solidFill>
              </a:rPr>
              <a:t>Winikoff</a:t>
            </a:r>
            <a:r>
              <a:rPr lang="en-US" sz="1000" dirty="0">
                <a:solidFill>
                  <a:schemeClr val="bg2"/>
                </a:solidFill>
              </a:rPr>
              <a:t> B, </a:t>
            </a:r>
            <a:r>
              <a:rPr lang="en-US" sz="1000" dirty="0" err="1">
                <a:solidFill>
                  <a:schemeClr val="bg2"/>
                </a:solidFill>
              </a:rPr>
              <a:t>Ellertson</a:t>
            </a:r>
            <a:r>
              <a:rPr lang="en-US" sz="1000" dirty="0">
                <a:solidFill>
                  <a:schemeClr val="bg2"/>
                </a:solidFill>
              </a:rPr>
              <a:t> C. Misoprostol used alone for the termination of early pregnancy. A review of the evidence. </a:t>
            </a:r>
            <a:r>
              <a:rPr lang="en-US" sz="1000" i="1" dirty="0">
                <a:solidFill>
                  <a:schemeClr val="bg2"/>
                </a:solidFill>
              </a:rPr>
              <a:t>Contraception. </a:t>
            </a:r>
            <a:r>
              <a:rPr lang="en-US" sz="1000" dirty="0">
                <a:solidFill>
                  <a:schemeClr val="bg2"/>
                </a:solidFill>
              </a:rPr>
              <a:t>Apr 1999;59(4):209-217. </a:t>
            </a:r>
          </a:p>
          <a:p>
            <a:pPr lvl="0"/>
            <a:r>
              <a:rPr lang="en-US" sz="1000" dirty="0">
                <a:solidFill>
                  <a:schemeClr val="bg2"/>
                </a:solidFill>
              </a:rPr>
              <a:t>Bracken, H., N.T.N. Ngoc, E. Schaff, K. </a:t>
            </a:r>
            <a:r>
              <a:rPr lang="en-US" sz="1000" dirty="0" err="1">
                <a:solidFill>
                  <a:schemeClr val="bg2"/>
                </a:solidFill>
              </a:rPr>
              <a:t>Coyaji</a:t>
            </a:r>
            <a:r>
              <a:rPr lang="en-US" sz="1000" dirty="0">
                <a:solidFill>
                  <a:schemeClr val="bg2"/>
                </a:solidFill>
              </a:rPr>
              <a:t>, S. </a:t>
            </a:r>
            <a:r>
              <a:rPr lang="en-US" sz="1000" dirty="0" err="1">
                <a:solidFill>
                  <a:schemeClr val="bg2"/>
                </a:solidFill>
              </a:rPr>
              <a:t>Ambardekar</a:t>
            </a:r>
            <a:r>
              <a:rPr lang="en-US" sz="1000" dirty="0">
                <a:solidFill>
                  <a:schemeClr val="bg2"/>
                </a:solidFill>
              </a:rPr>
              <a:t>, E. Westheimer, B. </a:t>
            </a:r>
            <a:r>
              <a:rPr lang="en-US" sz="1000" dirty="0" err="1">
                <a:solidFill>
                  <a:schemeClr val="bg2"/>
                </a:solidFill>
              </a:rPr>
              <a:t>Winikoff</a:t>
            </a:r>
            <a:r>
              <a:rPr lang="en-US" sz="1000" b="1" dirty="0">
                <a:solidFill>
                  <a:schemeClr val="bg2"/>
                </a:solidFill>
              </a:rPr>
              <a:t>.</a:t>
            </a:r>
            <a:r>
              <a:rPr lang="en-US" sz="1000" dirty="0">
                <a:solidFill>
                  <a:schemeClr val="bg2"/>
                </a:solidFill>
              </a:rPr>
              <a:t> Mifepristone Followed in 24 Hours to 48 Hours by Misoprostol for Late First-Trimester Abortion. </a:t>
            </a:r>
            <a:r>
              <a:rPr lang="en-US" sz="1000" i="1" dirty="0">
                <a:solidFill>
                  <a:schemeClr val="bg2"/>
                </a:solidFill>
              </a:rPr>
              <a:t>Obstetrics and Gynecology</a:t>
            </a:r>
            <a:r>
              <a:rPr lang="en-US" sz="1000" dirty="0">
                <a:solidFill>
                  <a:schemeClr val="bg2"/>
                </a:solidFill>
              </a:rPr>
              <a:t> (Apr 2007), 109 pp.895-901. </a:t>
            </a:r>
          </a:p>
          <a:p>
            <a:pPr lvl="0"/>
            <a:r>
              <a:rPr lang="en-US" sz="1000" u="sng" dirty="0">
                <a:solidFill>
                  <a:srgbClr val="B0B938"/>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1000" u="sng" dirty="0">
                <a:solidFill>
                  <a:schemeClr val="bg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bg2"/>
              </a:solidFill>
            </a:endParaRPr>
          </a:p>
          <a:p>
            <a:pPr lvl="0"/>
            <a:r>
              <a:rPr lang="en-US" sz="1000" dirty="0">
                <a:solidFill>
                  <a:schemeClr val="bg2"/>
                </a:solidFill>
              </a:rPr>
              <a:t>Castillo P, </a:t>
            </a:r>
            <a:r>
              <a:rPr lang="en-US" sz="1000" dirty="0" err="1">
                <a:solidFill>
                  <a:schemeClr val="bg2"/>
                </a:solidFill>
              </a:rPr>
              <a:t>Sanhueza</a:t>
            </a:r>
            <a:r>
              <a:rPr lang="en-US" sz="1000" dirty="0">
                <a:solidFill>
                  <a:schemeClr val="bg2"/>
                </a:solidFill>
              </a:rPr>
              <a:t> P, Hernandez EML, </a:t>
            </a:r>
            <a:r>
              <a:rPr lang="en-US" sz="1000" dirty="0" err="1">
                <a:solidFill>
                  <a:schemeClr val="bg2"/>
                </a:solidFill>
              </a:rPr>
              <a:t>Bousieguez</a:t>
            </a:r>
            <a:r>
              <a:rPr lang="en-US" sz="1000" dirty="0">
                <a:solidFill>
                  <a:schemeClr val="bg2"/>
                </a:solidFill>
              </a:rPr>
              <a:t> M, </a:t>
            </a:r>
            <a:r>
              <a:rPr lang="en-US" sz="1000" dirty="0" err="1">
                <a:solidFill>
                  <a:schemeClr val="bg2"/>
                </a:solidFill>
              </a:rPr>
              <a:t>Dzuba</a:t>
            </a:r>
            <a:r>
              <a:rPr lang="en-US" sz="1000" dirty="0">
                <a:solidFill>
                  <a:schemeClr val="bg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bg2"/>
                </a:solidFill>
              </a:rPr>
              <a:t>Chong E, Shochet T, Raymond E et al. Expansion of a direct-to-patient telemedicine abortion service in the United States and experience during the COVID-19 pandemic. </a:t>
            </a:r>
            <a:r>
              <a:rPr lang="en-US" sz="1000" i="1" dirty="0">
                <a:solidFill>
                  <a:schemeClr val="bg2"/>
                </a:solidFill>
              </a:rPr>
              <a:t>Contraception</a:t>
            </a:r>
            <a:r>
              <a:rPr lang="en-US" sz="1000" dirty="0">
                <a:solidFill>
                  <a:schemeClr val="bg2"/>
                </a:solidFill>
              </a:rPr>
              <a:t>. 2021;104(1):43-48. doi:10.1016/j.contraception.2021.03.019</a:t>
            </a:r>
          </a:p>
          <a:p>
            <a:pPr lvl="0"/>
            <a:r>
              <a:rPr lang="en-US" sz="1000" dirty="0">
                <a:solidFill>
                  <a:schemeClr val="bg2"/>
                </a:solidFill>
              </a:rPr>
              <a:t>Contraceptive Pearls: Post Abortion Contraception. </a:t>
            </a:r>
            <a:r>
              <a:rPr lang="en-US" sz="1000" dirty="0" err="1">
                <a:solidFill>
                  <a:schemeClr val="bg2"/>
                </a:solidFill>
              </a:rPr>
              <a:t>Reproductiveaccess</a:t>
            </a:r>
            <a:r>
              <a:rPr lang="en-US" sz="1000" dirty="0">
                <a:solidFill>
                  <a:schemeClr val="bg2"/>
                </a:solidFill>
              </a:rPr>
              <a:t>. https://</a:t>
            </a:r>
            <a:r>
              <a:rPr lang="en-US" sz="1000" dirty="0" err="1">
                <a:solidFill>
                  <a:schemeClr val="bg2"/>
                </a:solidFill>
              </a:rPr>
              <a:t>www.reproductiveaccess.org</a:t>
            </a:r>
            <a:r>
              <a:rPr lang="en-US" sz="1000" dirty="0">
                <a:solidFill>
                  <a:schemeClr val="bg2"/>
                </a:solidFill>
              </a:rPr>
              <a:t>/resource/contraceptive-pearls-post-abortion-contraception/. Published 2021. Accessed May 19, 2022.</a:t>
            </a:r>
          </a:p>
          <a:p>
            <a:pPr lvl="0"/>
            <a:r>
              <a:rPr lang="en-US" sz="1000" dirty="0" err="1">
                <a:solidFill>
                  <a:schemeClr val="bg2"/>
                </a:solidFill>
              </a:rPr>
              <a:t>Coyaji,K</a:t>
            </a:r>
            <a:r>
              <a:rPr lang="en-US" sz="1000" dirty="0">
                <a:solidFill>
                  <a:schemeClr val="bg2"/>
                </a:solidFill>
              </a:rPr>
              <a:t>., U. Krishna, S. </a:t>
            </a:r>
            <a:r>
              <a:rPr lang="en-US" sz="1000" dirty="0" err="1">
                <a:solidFill>
                  <a:schemeClr val="bg2"/>
                </a:solidFill>
              </a:rPr>
              <a:t>Ambardekar</a:t>
            </a:r>
            <a:r>
              <a:rPr lang="en-US" sz="1000" dirty="0">
                <a:solidFill>
                  <a:schemeClr val="bg2"/>
                </a:solidFill>
              </a:rPr>
              <a:t>, H. Bracken, V. </a:t>
            </a:r>
            <a:r>
              <a:rPr lang="en-US" sz="1000" dirty="0" err="1">
                <a:solidFill>
                  <a:schemeClr val="bg2"/>
                </a:solidFill>
              </a:rPr>
              <a:t>Raote</a:t>
            </a:r>
            <a:r>
              <a:rPr lang="en-US" sz="1000" dirty="0">
                <a:solidFill>
                  <a:schemeClr val="bg2"/>
                </a:solidFill>
              </a:rPr>
              <a:t>, A. </a:t>
            </a:r>
            <a:r>
              <a:rPr lang="en-US" sz="1000" dirty="0" err="1">
                <a:solidFill>
                  <a:schemeClr val="bg2"/>
                </a:solidFill>
              </a:rPr>
              <a:t>Mandlekar</a:t>
            </a:r>
            <a:r>
              <a:rPr lang="en-US" sz="1000" dirty="0">
                <a:solidFill>
                  <a:schemeClr val="bg2"/>
                </a:solidFill>
              </a:rPr>
              <a:t>, B. </a:t>
            </a:r>
            <a:r>
              <a:rPr lang="en-US" sz="1000" dirty="0" err="1">
                <a:solidFill>
                  <a:schemeClr val="bg2"/>
                </a:solidFill>
              </a:rPr>
              <a:t>Winikoff</a:t>
            </a:r>
            <a:r>
              <a:rPr lang="en-US" sz="1000" dirty="0">
                <a:solidFill>
                  <a:schemeClr val="bg2"/>
                </a:solidFill>
              </a:rPr>
              <a:t>. Are two doses of misoprostol after mifepristone for early abortion better than one? </a:t>
            </a:r>
            <a:r>
              <a:rPr lang="en-US" sz="1000" i="1" dirty="0">
                <a:solidFill>
                  <a:schemeClr val="bg2"/>
                </a:solidFill>
              </a:rPr>
              <a:t>British Journal of Obstetrics and </a:t>
            </a:r>
            <a:r>
              <a:rPr lang="en-US" sz="1000" i="1" dirty="0" err="1">
                <a:solidFill>
                  <a:schemeClr val="bg2"/>
                </a:solidFill>
              </a:rPr>
              <a:t>Gynaecology</a:t>
            </a:r>
            <a:r>
              <a:rPr lang="en-US" sz="1000" dirty="0">
                <a:solidFill>
                  <a:schemeClr val="bg2"/>
                </a:solidFill>
              </a:rPr>
              <a:t>, (Mar 2007), 114 (3), pp. 271–278. </a:t>
            </a:r>
          </a:p>
          <a:p>
            <a:pPr lvl="0"/>
            <a:r>
              <a:rPr lang="en-US" sz="1000" dirty="0" err="1">
                <a:solidFill>
                  <a:schemeClr val="bg2"/>
                </a:solidFill>
              </a:rPr>
              <a:t>Creinin</a:t>
            </a:r>
            <a:r>
              <a:rPr lang="en-US" sz="1000" dirty="0">
                <a:solidFill>
                  <a:schemeClr val="bg2"/>
                </a:solidFill>
              </a:rPr>
              <a:t> MD, Fox MC, Teal S, Chen A, Schaff EA, </a:t>
            </a:r>
            <a:r>
              <a:rPr lang="en-US" sz="1000" dirty="0" err="1">
                <a:solidFill>
                  <a:schemeClr val="bg2"/>
                </a:solidFill>
              </a:rPr>
              <a:t>Meyn</a:t>
            </a:r>
            <a:r>
              <a:rPr lang="en-US" sz="1000" dirty="0">
                <a:solidFill>
                  <a:schemeClr val="bg2"/>
                </a:solidFill>
              </a:rPr>
              <a:t> LA: MOD Study Trial Group: A randomized comparison of misoprostol 6 to 8 hours versus 24 hours after mifepristone for abortion. </a:t>
            </a:r>
            <a:r>
              <a:rPr lang="en-US" sz="1000" i="1" dirty="0">
                <a:solidFill>
                  <a:schemeClr val="bg2"/>
                </a:solidFill>
              </a:rPr>
              <a:t>Obstet. Gynecol. </a:t>
            </a:r>
            <a:r>
              <a:rPr lang="en-US" sz="1000" dirty="0">
                <a:solidFill>
                  <a:schemeClr val="bg2"/>
                </a:solidFill>
              </a:rPr>
              <a:t>2004 103(5 Pt. 1): 851-859</a:t>
            </a:r>
          </a:p>
          <a:p>
            <a:pPr lvl="0"/>
            <a:r>
              <a:rPr lang="en-US" sz="1000" u="sng" dirty="0">
                <a:solidFill>
                  <a:srgbClr val="B0B938"/>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rgbClr val="B0B938"/>
                </a:solidFill>
                <a:hlinkClick r:id="rId6">
                  <a:extLst>
                    <a:ext uri="{A12FA001-AC4F-418D-AE19-62706E023703}">
                      <ahyp:hlinkClr xmlns:ahyp="http://schemas.microsoft.com/office/drawing/2018/hyperlinkcolor" val="tx"/>
                    </a:ext>
                  </a:extLst>
                </a:hlinkClick>
              </a:rPr>
              <a:t>MMWR Recomm Rep</a:t>
            </a:r>
            <a:r>
              <a:rPr lang="en-US" sz="1000" u="sng" dirty="0">
                <a:solidFill>
                  <a:schemeClr val="bg2"/>
                </a:solidFill>
                <a:hlinkClick r:id="rId6">
                  <a:extLst>
                    <a:ext uri="{A12FA001-AC4F-418D-AE19-62706E023703}">
                      <ahyp:hlinkClr xmlns:ahyp="http://schemas.microsoft.com/office/drawing/2018/hyperlinkcolor" val="tx"/>
                    </a:ext>
                  </a:extLst>
                </a:hlinkClick>
              </a:rPr>
              <a:t>. 2016;65(4):1. </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bg2"/>
              </a:solidFill>
            </a:endParaRPr>
          </a:p>
          <a:p>
            <a:pPr lvl="0"/>
            <a:r>
              <a:rPr lang="en-US" sz="1000" dirty="0">
                <a:solidFill>
                  <a:schemeClr val="bg2"/>
                </a:solidFill>
              </a:rPr>
              <a:t>Diaz-Tello F, Grant E, Lin C et al. </a:t>
            </a:r>
            <a:r>
              <a:rPr lang="en-US" sz="1000" i="1" dirty="0">
                <a:solidFill>
                  <a:schemeClr val="bg2"/>
                </a:solidFill>
              </a:rPr>
              <a:t>Abortion Decriminalization Is Part Of The Larger Struggle Against Policing And Criminalization: How Our Movements Can Organize In Solidarity With Each Other</a:t>
            </a:r>
            <a:r>
              <a:rPr lang="en-US" sz="1000" dirty="0">
                <a:solidFill>
                  <a:schemeClr val="bg2"/>
                </a:solidFill>
              </a:rPr>
              <a:t>. Interrupting Criminalization; 2022. https://static1.squarespace.com/static/5ee39ec764dbd7179cf1243c/t/6194235775f2a0615ea53cde/1637098383973/</a:t>
            </a:r>
            <a:r>
              <a:rPr lang="en-US" sz="1000" dirty="0" err="1">
                <a:solidFill>
                  <a:schemeClr val="bg2"/>
                </a:solidFill>
              </a:rPr>
              <a:t>Decriminalize+Abortion</a:t>
            </a:r>
            <a:r>
              <a:rPr lang="en-US" sz="1000" dirty="0">
                <a:solidFill>
                  <a:schemeClr val="bg2"/>
                </a:solidFill>
              </a:rPr>
              <a:t>. Accessed May 19, 2022.</a:t>
            </a:r>
          </a:p>
          <a:p>
            <a:pPr lvl="0"/>
            <a:r>
              <a:rPr lang="en-US" sz="1000" dirty="0">
                <a:solidFill>
                  <a:schemeClr val="bg2"/>
                </a:solidFill>
              </a:rPr>
              <a:t>Donovan MK. Self-managed medication abortion: expanding the available options for U.S. abortion care. Guttmacher Policy Rev. 2018;21:41–47.</a:t>
            </a:r>
          </a:p>
          <a:p>
            <a:pPr lvl="0"/>
            <a:r>
              <a:rPr lang="en-US" sz="1000" i="1" dirty="0">
                <a:solidFill>
                  <a:schemeClr val="bg2"/>
                </a:solidFill>
              </a:rPr>
              <a:t>Do's and </a:t>
            </a:r>
            <a:r>
              <a:rPr lang="en-US" sz="1000" i="1" dirty="0" err="1">
                <a:solidFill>
                  <a:schemeClr val="bg2"/>
                </a:solidFill>
              </a:rPr>
              <a:t>Dont's</a:t>
            </a:r>
            <a:r>
              <a:rPr lang="en-US" sz="1000" dirty="0">
                <a:solidFill>
                  <a:schemeClr val="bg2"/>
                </a:solidFill>
              </a:rPr>
              <a:t>. Bixby Center for Global Reproductive Health; 2021. https://</a:t>
            </a:r>
            <a:r>
              <a:rPr lang="en-US" sz="1000" dirty="0" err="1">
                <a:solidFill>
                  <a:schemeClr val="bg2"/>
                </a:solidFill>
              </a:rPr>
              <a:t>www.innovating-education.org</a:t>
            </a:r>
            <a:r>
              <a:rPr lang="en-US" sz="1000" dirty="0">
                <a:solidFill>
                  <a:schemeClr val="bg2"/>
                </a:solidFill>
              </a:rPr>
              <a:t>/2020/12/dos-and-</a:t>
            </a:r>
            <a:r>
              <a:rPr lang="en-US" sz="1000" dirty="0" err="1">
                <a:solidFill>
                  <a:schemeClr val="bg2"/>
                </a:solidFill>
              </a:rPr>
              <a:t>donts</a:t>
            </a:r>
            <a:r>
              <a:rPr lang="en-US" sz="1000" dirty="0">
                <a:solidFill>
                  <a:schemeClr val="bg2"/>
                </a:solidFill>
              </a:rPr>
              <a:t>/. Accessed April 21, 2022. </a:t>
            </a:r>
          </a:p>
          <a:p>
            <a:pPr lvl="0"/>
            <a:r>
              <a:rPr lang="en-US" sz="1000" i="1" dirty="0">
                <a:solidFill>
                  <a:schemeClr val="bg2"/>
                </a:solidFill>
              </a:rPr>
              <a:t>Early Abortion Options</a:t>
            </a:r>
            <a:r>
              <a:rPr lang="en-US" sz="1000" dirty="0">
                <a:solidFill>
                  <a:schemeClr val="bg2"/>
                </a:solidFill>
              </a:rPr>
              <a:t>. Reproductive Health Access Project; 2022. https://</a:t>
            </a:r>
            <a:r>
              <a:rPr lang="en-US" sz="1000" dirty="0" err="1">
                <a:solidFill>
                  <a:schemeClr val="bg2"/>
                </a:solidFill>
              </a:rPr>
              <a:t>www.reproductiveaccess.org</a:t>
            </a:r>
            <a:r>
              <a:rPr lang="en-US" sz="1000" dirty="0">
                <a:solidFill>
                  <a:schemeClr val="bg2"/>
                </a:solidFill>
              </a:rPr>
              <a:t>/resource/early-abortion-options/. Accessed May 19, 2022.</a:t>
            </a:r>
          </a:p>
          <a:p>
            <a:pPr lvl="0"/>
            <a:r>
              <a:rPr lang="en-US" sz="1000" i="1" dirty="0">
                <a:solidFill>
                  <a:schemeClr val="bg2"/>
                </a:solidFill>
              </a:rPr>
              <a:t>Feminist Medication Abortion Accompaniment 101</a:t>
            </a:r>
            <a:r>
              <a:rPr lang="en-US" sz="1000" dirty="0">
                <a:solidFill>
                  <a:schemeClr val="bg2"/>
                </a:solidFill>
              </a:rPr>
              <a:t>. Ibis Reproductive Health; 2021. https://</a:t>
            </a:r>
            <a:r>
              <a:rPr lang="en-US" sz="1000" dirty="0" err="1">
                <a:solidFill>
                  <a:schemeClr val="bg2"/>
                </a:solidFill>
              </a:rPr>
              <a:t>www.ibisreproductivehealth.org</a:t>
            </a:r>
            <a:r>
              <a:rPr lang="en-US" sz="1000" dirty="0">
                <a:solidFill>
                  <a:schemeClr val="bg2"/>
                </a:solidFill>
              </a:rPr>
              <a:t>/sites/default/files/files/publications/Abortion%20accompaniment%20101.pdf. Accessed May 19, 2022.</a:t>
            </a:r>
          </a:p>
          <a:p>
            <a:pPr lvl="0"/>
            <a:r>
              <a:rPr lang="en-US" sz="1000" dirty="0">
                <a:solidFill>
                  <a:schemeClr val="bg2"/>
                </a:solidFill>
              </a:rPr>
              <a:t>Finer LB and </a:t>
            </a:r>
            <a:r>
              <a:rPr lang="en-US" sz="1000" dirty="0" err="1">
                <a:solidFill>
                  <a:schemeClr val="bg2"/>
                </a:solidFill>
              </a:rPr>
              <a:t>Zolna</a:t>
            </a:r>
            <a:r>
              <a:rPr lang="en-US" sz="1000" dirty="0">
                <a:solidFill>
                  <a:schemeClr val="bg2"/>
                </a:solidFill>
              </a:rPr>
              <a:t> MR, Declines in Unintended Pregnancy in the United States, 2008–2011; </a:t>
            </a:r>
            <a:r>
              <a:rPr lang="en-US" sz="1000" i="1" dirty="0">
                <a:solidFill>
                  <a:schemeClr val="bg2"/>
                </a:solidFill>
              </a:rPr>
              <a:t>The New England Journal of Medicine </a:t>
            </a:r>
            <a:r>
              <a:rPr lang="en-US" sz="1000" dirty="0">
                <a:solidFill>
                  <a:schemeClr val="bg2"/>
                </a:solidFill>
              </a:rPr>
              <a:t>2016, 374(9):843-52.</a:t>
            </a:r>
          </a:p>
          <a:p>
            <a:pPr lvl="0"/>
            <a:r>
              <a:rPr lang="en-US" sz="1000" dirty="0">
                <a:solidFill>
                  <a:schemeClr val="bg2"/>
                </a:solidFill>
              </a:rPr>
              <a:t>Guest J, </a:t>
            </a:r>
            <a:r>
              <a:rPr lang="en-US" sz="1000" dirty="0" err="1">
                <a:solidFill>
                  <a:schemeClr val="bg2"/>
                </a:solidFill>
              </a:rPr>
              <a:t>Chien</a:t>
            </a:r>
            <a:r>
              <a:rPr lang="en-US" sz="1000" dirty="0">
                <a:solidFill>
                  <a:schemeClr val="bg2"/>
                </a:solidFill>
              </a:rPr>
              <a:t> P, Thomson M, </a:t>
            </a:r>
            <a:r>
              <a:rPr lang="en-US" sz="1000" dirty="0" err="1">
                <a:solidFill>
                  <a:schemeClr val="bg2"/>
                </a:solidFill>
              </a:rPr>
              <a:t>Kosseim</a:t>
            </a:r>
            <a:r>
              <a:rPr lang="en-US" sz="1000" dirty="0">
                <a:solidFill>
                  <a:schemeClr val="bg2"/>
                </a:solidFill>
              </a:rPr>
              <a:t> ML. </a:t>
            </a:r>
            <a:r>
              <a:rPr lang="en-US" sz="1000" dirty="0" err="1">
                <a:solidFill>
                  <a:schemeClr val="bg2"/>
                </a:solidFill>
              </a:rPr>
              <a:t>Randomised</a:t>
            </a:r>
            <a:r>
              <a:rPr lang="en-US" sz="1000" dirty="0">
                <a:solidFill>
                  <a:schemeClr val="bg2"/>
                </a:solidFill>
              </a:rPr>
              <a:t> controlled trial comparing efficacy of same day administration of mifepristone and misoprostol for termination of pregnancy with the standard 36- to 48-hour protocol. </a:t>
            </a:r>
            <a:r>
              <a:rPr lang="en-US" sz="1000" i="1" dirty="0" err="1">
                <a:solidFill>
                  <a:schemeClr val="bg2"/>
                </a:solidFill>
              </a:rPr>
              <a:t>Bjog</a:t>
            </a:r>
            <a:r>
              <a:rPr lang="en-US" sz="1000" i="1" dirty="0">
                <a:solidFill>
                  <a:schemeClr val="bg2"/>
                </a:solidFill>
              </a:rPr>
              <a:t>. </a:t>
            </a:r>
            <a:r>
              <a:rPr lang="en-US" sz="1000" dirty="0">
                <a:solidFill>
                  <a:schemeClr val="bg2"/>
                </a:solidFill>
              </a:rPr>
              <a:t>Oct 2005;112(10):1457. </a:t>
            </a:r>
          </a:p>
          <a:p>
            <a:pPr lvl="0"/>
            <a:r>
              <a:rPr lang="en-US" sz="1000" dirty="0">
                <a:solidFill>
                  <a:schemeClr val="bg2"/>
                </a:solidFill>
              </a:rPr>
              <a:t>Herrmann WL </a:t>
            </a:r>
            <a:r>
              <a:rPr lang="en-US" sz="1000" i="1" dirty="0">
                <a:solidFill>
                  <a:schemeClr val="bg2"/>
                </a:solidFill>
              </a:rPr>
              <a:t>et al</a:t>
            </a:r>
            <a:r>
              <a:rPr lang="en-US" sz="1000" dirty="0">
                <a:solidFill>
                  <a:schemeClr val="bg2"/>
                </a:solidFill>
              </a:rPr>
              <a:t>.  Effects of the antiprogesterone RU 486 in early pregnancy and during the menstrual cycle.  </a:t>
            </a:r>
            <a:r>
              <a:rPr lang="en-US" sz="1000" i="1" dirty="0">
                <a:solidFill>
                  <a:schemeClr val="bg2"/>
                </a:solidFill>
              </a:rPr>
              <a:t>Future aspects in contraception</a:t>
            </a:r>
            <a:r>
              <a:rPr lang="en-US" sz="1000" dirty="0">
                <a:solidFill>
                  <a:schemeClr val="bg2"/>
                </a:solidFill>
              </a:rPr>
              <a:t>. 1984 Ch. 22:249-70.</a:t>
            </a:r>
          </a:p>
          <a:p>
            <a:pPr lvl="0"/>
            <a:r>
              <a:rPr lang="en-US" sz="1000" dirty="0">
                <a:solidFill>
                  <a:schemeClr val="bg2"/>
                </a:solidFill>
              </a:rPr>
              <a:t>Ho PC, Blumenthal PD, </a:t>
            </a:r>
            <a:r>
              <a:rPr lang="en-US" sz="1000" dirty="0" err="1">
                <a:solidFill>
                  <a:schemeClr val="bg2"/>
                </a:solidFill>
              </a:rPr>
              <a:t>Gemzell</a:t>
            </a:r>
            <a:r>
              <a:rPr lang="en-US" sz="1000" dirty="0">
                <a:solidFill>
                  <a:schemeClr val="bg2"/>
                </a:solidFill>
              </a:rPr>
              <a:t>-Danielsson K, Gómez Ponce de León R, Mittal S, Tang OS. Misoprostol for the termination of pregnancy with a live fetus at 13 to 26 weeks. </a:t>
            </a:r>
            <a:r>
              <a:rPr lang="en-US" sz="1000" i="1" dirty="0">
                <a:solidFill>
                  <a:schemeClr val="bg2"/>
                </a:solidFill>
              </a:rPr>
              <a:t>Int J </a:t>
            </a:r>
            <a:r>
              <a:rPr lang="en-US" sz="1000" i="1" dirty="0" err="1">
                <a:solidFill>
                  <a:schemeClr val="bg2"/>
                </a:solidFill>
              </a:rPr>
              <a:t>Gynaecol</a:t>
            </a:r>
            <a:r>
              <a:rPr lang="en-US" sz="1000" i="1" dirty="0">
                <a:solidFill>
                  <a:schemeClr val="bg2"/>
                </a:solidFill>
              </a:rPr>
              <a:t> Obstet</a:t>
            </a:r>
            <a:r>
              <a:rPr lang="en-US" sz="1000" dirty="0">
                <a:solidFill>
                  <a:schemeClr val="bg2"/>
                </a:solidFill>
              </a:rPr>
              <a:t>. 2007 Dec;99 Suppl 2:S178-81</a:t>
            </a:r>
          </a:p>
          <a:p>
            <a:pPr lvl="0"/>
            <a:r>
              <a:rPr lang="en-US" sz="1000" dirty="0">
                <a:solidFill>
                  <a:schemeClr val="bg2"/>
                </a:solidFill>
              </a:rPr>
              <a:t>Holistic Abortions [@</a:t>
            </a:r>
            <a:r>
              <a:rPr lang="en-US" sz="1000" dirty="0" err="1">
                <a:solidFill>
                  <a:schemeClr val="bg2"/>
                </a:solidFill>
              </a:rPr>
              <a:t>holistic.abortions</a:t>
            </a:r>
            <a:r>
              <a:rPr lang="en-US" sz="1000" dirty="0">
                <a:solidFill>
                  <a:schemeClr val="bg2"/>
                </a:solidFill>
              </a:rPr>
              <a:t>]. (n.d.). Posts [Instagram profile]. Retrieved May 19, 2022, from https://</a:t>
            </a:r>
            <a:r>
              <a:rPr lang="en-US" sz="1000" dirty="0" err="1">
                <a:solidFill>
                  <a:schemeClr val="bg2"/>
                </a:solidFill>
              </a:rPr>
              <a:t>www.instagram.com</a:t>
            </a:r>
            <a:r>
              <a:rPr lang="en-US" sz="1000" dirty="0">
                <a:solidFill>
                  <a:schemeClr val="bg2"/>
                </a:solidFill>
              </a:rPr>
              <a:t>/</a:t>
            </a:r>
            <a:r>
              <a:rPr lang="en-US" sz="1000" dirty="0" err="1">
                <a:solidFill>
                  <a:schemeClr val="bg2"/>
                </a:solidFill>
              </a:rPr>
              <a:t>holistic.abortions</a:t>
            </a:r>
            <a:endParaRPr lang="en-US" sz="1000" dirty="0">
              <a:solidFill>
                <a:schemeClr val="bg2"/>
              </a:solidFill>
            </a:endParaRPr>
          </a:p>
          <a:p>
            <a:pPr lvl="0"/>
            <a:r>
              <a:rPr lang="en-US" sz="1000" dirty="0">
                <a:solidFill>
                  <a:schemeClr val="bg2"/>
                </a:solidFill>
              </a:rPr>
              <a:t>If/When/How. Self-Managed Abortion and the Law. What health care providers need to know.</a:t>
            </a:r>
          </a:p>
          <a:p>
            <a:pPr lvl="0"/>
            <a:r>
              <a:rPr lang="en-US" sz="1000" dirty="0">
                <a:solidFill>
                  <a:schemeClr val="bg2"/>
                </a:solidFill>
              </a:rPr>
              <a:t>If/When/How. Supporting people who end pregnancies: necessary for reproductive justice. Available at: https://</a:t>
            </a:r>
            <a:r>
              <a:rPr lang="en-US" sz="1000" dirty="0" err="1">
                <a:solidFill>
                  <a:schemeClr val="bg2"/>
                </a:solidFill>
              </a:rPr>
              <a:t>www.ifwhenhow.org</a:t>
            </a:r>
            <a:r>
              <a:rPr lang="en-US" sz="1000" dirty="0">
                <a:solidFill>
                  <a:schemeClr val="bg2"/>
                </a:solidFill>
              </a:rPr>
              <a:t>/wp-content/uploads/2020/04/FINAL-Fact-Sheet-Self-Managed-Abortion-.pdf. Accessed February 11, 2021.  </a:t>
            </a:r>
          </a:p>
          <a:p>
            <a:pPr lvl="0"/>
            <a:r>
              <a:rPr lang="en-US" sz="1000" i="1" dirty="0">
                <a:solidFill>
                  <a:schemeClr val="bg2"/>
                </a:solidFill>
              </a:rPr>
              <a:t>Indications For Sonography For Medication Abortion</a:t>
            </a:r>
            <a:r>
              <a:rPr lang="en-US" sz="1000" dirty="0">
                <a:solidFill>
                  <a:schemeClr val="bg2"/>
                </a:solidFill>
              </a:rPr>
              <a:t>. Reproductive Health Access Project; 2019. https://</a:t>
            </a:r>
            <a:r>
              <a:rPr lang="en-US" sz="1000" dirty="0" err="1">
                <a:solidFill>
                  <a:schemeClr val="bg2"/>
                </a:solidFill>
              </a:rPr>
              <a:t>www.reproductiveaccess.org</a:t>
            </a:r>
            <a:r>
              <a:rPr lang="en-US" sz="1000" dirty="0">
                <a:solidFill>
                  <a:schemeClr val="bg2"/>
                </a:solidFill>
              </a:rPr>
              <a:t>/resource/indications-sonography-medication-abortion/. Accessed May 19, 2022.</a:t>
            </a:r>
          </a:p>
          <a:p>
            <a:pPr lvl="0"/>
            <a:r>
              <a:rPr lang="en-US" sz="1000" dirty="0">
                <a:solidFill>
                  <a:schemeClr val="bg2"/>
                </a:solidFill>
              </a:rPr>
              <a:t>Induced Abortion in the United States, Sept 2019 Fact Sheet, </a:t>
            </a:r>
            <a:r>
              <a:rPr lang="en-US" sz="1000" u="sng" dirty="0">
                <a:solidFill>
                  <a:schemeClr val="bg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bg2"/>
              </a:solidFill>
            </a:endParaRPr>
          </a:p>
          <a:p>
            <a:pPr lvl="0"/>
            <a:r>
              <a:rPr lang="en-US" sz="1000" dirty="0">
                <a:solidFill>
                  <a:schemeClr val="bg2"/>
                </a:solidFill>
              </a:rPr>
              <a:t>Jain JK, Dutton C, Harwood B, Meckstroth KR, </a:t>
            </a:r>
            <a:r>
              <a:rPr lang="en-US" sz="1000" dirty="0" err="1">
                <a:solidFill>
                  <a:schemeClr val="bg2"/>
                </a:solidFill>
              </a:rPr>
              <a:t>Mishell</a:t>
            </a:r>
            <a:r>
              <a:rPr lang="en-US" sz="1000" dirty="0">
                <a:solidFill>
                  <a:schemeClr val="bg2"/>
                </a:solidFill>
              </a:rPr>
              <a:t> DR, Jr. A prospective randomized, double-blinded, placebo-controlled trial comparing mifepristone and vaginal misoprostol to vaginal misoprostol alone for elective termination of early pregnancy. </a:t>
            </a:r>
            <a:r>
              <a:rPr lang="en-US" sz="1000" i="1" dirty="0">
                <a:solidFill>
                  <a:schemeClr val="bg2"/>
                </a:solidFill>
              </a:rPr>
              <a:t>Hum </a:t>
            </a:r>
            <a:r>
              <a:rPr lang="en-US" sz="1000" i="1" dirty="0" err="1">
                <a:solidFill>
                  <a:schemeClr val="bg2"/>
                </a:solidFill>
              </a:rPr>
              <a:t>Reprod</a:t>
            </a:r>
            <a:r>
              <a:rPr lang="en-US" sz="1000" i="1" dirty="0">
                <a:solidFill>
                  <a:schemeClr val="bg2"/>
                </a:solidFill>
              </a:rPr>
              <a:t>. </a:t>
            </a:r>
            <a:r>
              <a:rPr lang="en-US" sz="1000" dirty="0">
                <a:solidFill>
                  <a:schemeClr val="bg2"/>
                </a:solidFill>
              </a:rPr>
              <a:t>Jun 2002;17(6):1477-1482. </a:t>
            </a:r>
          </a:p>
          <a:p>
            <a:pPr lvl="0"/>
            <a:r>
              <a:rPr lang="en-US" sz="1000" u="sng" dirty="0">
                <a:solidFill>
                  <a:srgbClr val="B0B938"/>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rgbClr val="B0B938"/>
                </a:solidFill>
                <a:hlinkClick r:id="rId9">
                  <a:extLst>
                    <a:ext uri="{A12FA001-AC4F-418D-AE19-62706E023703}">
                      <ahyp:hlinkClr xmlns:ahyp="http://schemas.microsoft.com/office/drawing/2018/hyperlinkcolor" val="tx"/>
                    </a:ext>
                  </a:extLst>
                </a:hlinkClick>
              </a:rPr>
              <a:t>Contraception. </a:t>
            </a:r>
            <a:r>
              <a:rPr lang="en-US" sz="1000" u="sng" dirty="0">
                <a:solidFill>
                  <a:schemeClr val="bg2"/>
                </a:solidFill>
                <a:hlinkClick r:id="rId9">
                  <a:extLst>
                    <a:ext uri="{A12FA001-AC4F-418D-AE19-62706E023703}">
                      <ahyp:hlinkClr xmlns:ahyp="http://schemas.microsoft.com/office/drawing/2018/hyperlinkcolor" val="tx"/>
                    </a:ext>
                  </a:extLst>
                </a:hlinkClick>
              </a:rPr>
              <a:t>2004;70(1):11. </a:t>
            </a:r>
            <a:endParaRPr lang="en-US" sz="1000" dirty="0">
              <a:solidFill>
                <a:schemeClr val="bg2"/>
              </a:solidFill>
            </a:endParaRPr>
          </a:p>
          <a:p>
            <a:pPr lvl="0"/>
            <a:r>
              <a:rPr lang="en-US" sz="1000" dirty="0" err="1">
                <a:solidFill>
                  <a:schemeClr val="bg2"/>
                </a:solidFill>
              </a:rPr>
              <a:t>Jerman</a:t>
            </a:r>
            <a:r>
              <a:rPr lang="en-US" sz="1000" dirty="0">
                <a:solidFill>
                  <a:schemeClr val="bg2"/>
                </a:solidFill>
              </a:rPr>
              <a:t> J, Jones R, </a:t>
            </a:r>
            <a:r>
              <a:rPr lang="en-US" sz="1000" dirty="0" err="1">
                <a:solidFill>
                  <a:schemeClr val="bg2"/>
                </a:solidFill>
              </a:rPr>
              <a:t>Onda</a:t>
            </a:r>
            <a:r>
              <a:rPr lang="en-US" sz="1000" dirty="0">
                <a:solidFill>
                  <a:schemeClr val="bg2"/>
                </a:solidFill>
              </a:rPr>
              <a:t> T. Characteristics of U.S. Abortion Patients in 2014 and Changes Since 2008. Guttmacher Institute. https://</a:t>
            </a:r>
            <a:r>
              <a:rPr lang="en-US" sz="1000" dirty="0" err="1">
                <a:solidFill>
                  <a:schemeClr val="bg2"/>
                </a:solidFill>
              </a:rPr>
              <a:t>www.guttmacher.org</a:t>
            </a:r>
            <a:r>
              <a:rPr lang="en-US" sz="1000" dirty="0">
                <a:solidFill>
                  <a:schemeClr val="bg2"/>
                </a:solidFill>
              </a:rPr>
              <a:t>/report/characteristics-us-abortion-patients-2014. Published 2016. Accessed May 18, 2022.</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Abortion Incidence and Service Availability In the United States, 2014. </a:t>
            </a:r>
            <a:r>
              <a:rPr lang="en-US" sz="1000" i="1" dirty="0" err="1">
                <a:solidFill>
                  <a:schemeClr val="bg2"/>
                </a:solidFill>
              </a:rPr>
              <a:t>Perspect</a:t>
            </a:r>
            <a:r>
              <a:rPr lang="en-US" sz="1000" i="1" dirty="0">
                <a:solidFill>
                  <a:schemeClr val="bg2"/>
                </a:solidFill>
              </a:rPr>
              <a:t> Sex </a:t>
            </a:r>
            <a:r>
              <a:rPr lang="en-US" sz="1000" i="1" dirty="0" err="1">
                <a:solidFill>
                  <a:schemeClr val="bg2"/>
                </a:solidFill>
              </a:rPr>
              <a:t>Reprod</a:t>
            </a:r>
            <a:r>
              <a:rPr lang="en-US" sz="1000" i="1" dirty="0">
                <a:solidFill>
                  <a:schemeClr val="bg2"/>
                </a:solidFill>
              </a:rPr>
              <a:t> Health</a:t>
            </a:r>
            <a:r>
              <a:rPr lang="en-US" sz="1000" dirty="0">
                <a:solidFill>
                  <a:schemeClr val="bg2"/>
                </a:solidFill>
              </a:rPr>
              <a:t>. 2017;49(1). doi:10.1363/psrh.12015</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Population Group Abortion Rates and Lifetime Incidence of Abortion: United States, 2008–2014. </a:t>
            </a:r>
            <a:r>
              <a:rPr lang="en-US" sz="1000" i="1" dirty="0">
                <a:solidFill>
                  <a:schemeClr val="bg2"/>
                </a:solidFill>
              </a:rPr>
              <a:t>Am J Public Health</a:t>
            </a:r>
            <a:r>
              <a:rPr lang="en-US" sz="1000" dirty="0">
                <a:solidFill>
                  <a:schemeClr val="bg2"/>
                </a:solidFill>
              </a:rPr>
              <a:t>. 2017;107(12):1904-1909. doi:10.2105/ajph.2017.304042</a:t>
            </a:r>
          </a:p>
          <a:p>
            <a:pPr lvl="0"/>
            <a:r>
              <a:rPr lang="en-US" sz="1000" dirty="0">
                <a:solidFill>
                  <a:schemeClr val="bg2"/>
                </a:solidFill>
              </a:rPr>
              <a:t>Jones R, Nash E, Cross L, Philbin J, </a:t>
            </a:r>
            <a:r>
              <a:rPr lang="en-US" sz="1000" dirty="0" err="1">
                <a:solidFill>
                  <a:schemeClr val="bg2"/>
                </a:solidFill>
              </a:rPr>
              <a:t>Kristein</a:t>
            </a:r>
            <a:r>
              <a:rPr lang="en-US" sz="1000" dirty="0">
                <a:solidFill>
                  <a:schemeClr val="bg2"/>
                </a:solidFill>
              </a:rPr>
              <a:t> M. Medication Abortion Now Accounts for More Than Half of All US Abortions. Guttmacher Institute. https://</a:t>
            </a:r>
            <a:r>
              <a:rPr lang="en-US" sz="1000" dirty="0" err="1">
                <a:solidFill>
                  <a:schemeClr val="bg2"/>
                </a:solidFill>
              </a:rPr>
              <a:t>www.guttmacher.org</a:t>
            </a:r>
            <a:r>
              <a:rPr lang="en-US" sz="1000" dirty="0">
                <a:solidFill>
                  <a:schemeClr val="bg2"/>
                </a:solidFill>
              </a:rPr>
              <a:t>/article/2022/02/medication-abortion-now-accounts-more-half-all-us-abortions. Published 2022. Accessed May 18, 2022.</a:t>
            </a:r>
          </a:p>
          <a:p>
            <a:pPr lvl="0"/>
            <a:r>
              <a:rPr lang="en-US" sz="1000" dirty="0">
                <a:solidFill>
                  <a:schemeClr val="bg2"/>
                </a:solidFill>
              </a:rPr>
              <a:t>Kapp N, </a:t>
            </a:r>
            <a:r>
              <a:rPr lang="en-US" sz="1000" dirty="0" err="1">
                <a:solidFill>
                  <a:schemeClr val="bg2"/>
                </a:solidFill>
              </a:rPr>
              <a:t>Eckersberger</a:t>
            </a:r>
            <a:r>
              <a:rPr lang="en-US" sz="1000" dirty="0">
                <a:solidFill>
                  <a:schemeClr val="bg2"/>
                </a:solidFill>
              </a:rPr>
              <a:t> E, </a:t>
            </a:r>
            <a:r>
              <a:rPr lang="en-US" sz="1000" dirty="0" err="1">
                <a:solidFill>
                  <a:schemeClr val="bg2"/>
                </a:solidFill>
              </a:rPr>
              <a:t>Lavelanet</a:t>
            </a:r>
            <a:r>
              <a:rPr lang="en-US" sz="1000" dirty="0">
                <a:solidFill>
                  <a:schemeClr val="bg2"/>
                </a:solidFill>
              </a:rPr>
              <a:t> A, Rodriguez MI. Medical abortion in the late first trimester: a systematic review. Contraception. 2019;99(2):77-86. </a:t>
            </a:r>
            <a:r>
              <a:rPr lang="en-US" sz="1000" dirty="0" err="1">
                <a:solidFill>
                  <a:schemeClr val="bg2"/>
                </a:solidFill>
              </a:rPr>
              <a:t>doi</a:t>
            </a:r>
            <a:r>
              <a:rPr lang="en-US" sz="1000" dirty="0">
                <a:solidFill>
                  <a:schemeClr val="bg2"/>
                </a:solidFill>
              </a:rPr>
              <a:t>: 10.1016/j.contraception.2018.11.002.</a:t>
            </a:r>
          </a:p>
          <a:p>
            <a:pPr lvl="0"/>
            <a:r>
              <a:rPr lang="en-US" sz="1000" i="1" dirty="0">
                <a:solidFill>
                  <a:schemeClr val="bg2"/>
                </a:solidFill>
              </a:rPr>
              <a:t>Language and Impact</a:t>
            </a:r>
            <a:r>
              <a:rPr lang="en-US" sz="1000" dirty="0">
                <a:solidFill>
                  <a:schemeClr val="bg2"/>
                </a:solidFill>
              </a:rPr>
              <a:t>. A project of the Bixby Center for Global Reproductive Health; 2021. https://</a:t>
            </a:r>
            <a:r>
              <a:rPr lang="en-US" sz="1000" dirty="0" err="1">
                <a:solidFill>
                  <a:schemeClr val="bg2"/>
                </a:solidFill>
              </a:rPr>
              <a:t>www.innovating-education.org</a:t>
            </a:r>
            <a:r>
              <a:rPr lang="en-US" sz="1000" dirty="0">
                <a:solidFill>
                  <a:schemeClr val="bg2"/>
                </a:solidFill>
              </a:rPr>
              <a:t>/2020/12/language-and-impact/. Accessed April 21, 2022. </a:t>
            </a:r>
          </a:p>
          <a:p>
            <a:pPr lvl="0"/>
            <a:r>
              <a:rPr lang="en-US" sz="1000" dirty="0">
                <a:solidFill>
                  <a:schemeClr val="bg2"/>
                </a:solidFill>
              </a:rPr>
              <a:t>Learning Resources - Reproductive Health. </a:t>
            </a:r>
            <a:r>
              <a:rPr lang="en-US" sz="1000" dirty="0" err="1">
                <a:solidFill>
                  <a:schemeClr val="bg2"/>
                </a:solidFill>
              </a:rPr>
              <a:t>lgbtqiahealtheducation.org</a:t>
            </a:r>
            <a:r>
              <a:rPr lang="en-US" sz="1000" dirty="0">
                <a:solidFill>
                  <a:schemeClr val="bg2"/>
                </a:solidFill>
              </a:rPr>
              <a:t>. https://</a:t>
            </a:r>
            <a:r>
              <a:rPr lang="en-US" sz="1000" dirty="0" err="1">
                <a:solidFill>
                  <a:schemeClr val="bg2"/>
                </a:solidFill>
              </a:rPr>
              <a:t>www.lgbtqiahealtheducation.org</a:t>
            </a:r>
            <a:r>
              <a:rPr lang="en-US" sz="1000" dirty="0">
                <a:solidFill>
                  <a:schemeClr val="bg2"/>
                </a:solidFill>
              </a:rPr>
              <a:t>/resources/in/reproductive-health/. Published 2022. Accessed May 19, 2022.</a:t>
            </a:r>
          </a:p>
          <a:p>
            <a:pPr lvl="0"/>
            <a:r>
              <a:rPr lang="en-US" sz="1000" dirty="0">
                <a:solidFill>
                  <a:schemeClr val="bg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bg2"/>
                </a:solidFill>
              </a:rPr>
              <a:t>Luo E, </a:t>
            </a:r>
            <a:r>
              <a:rPr lang="en-US" sz="1000" dirty="0" err="1">
                <a:solidFill>
                  <a:schemeClr val="bg2"/>
                </a:solidFill>
              </a:rPr>
              <a:t>Golen</a:t>
            </a:r>
            <a:r>
              <a:rPr lang="en-US" sz="1000" dirty="0">
                <a:solidFill>
                  <a:schemeClr val="bg2"/>
                </a:solidFill>
              </a:rPr>
              <a:t> T, Kimball A. Rising to the challenge of screening for intimate partner violence during Covid-19. STAT. https://</a:t>
            </a:r>
            <a:r>
              <a:rPr lang="en-US" sz="1000" dirty="0" err="1">
                <a:solidFill>
                  <a:schemeClr val="bg2"/>
                </a:solidFill>
              </a:rPr>
              <a:t>www.statnews.com</a:t>
            </a:r>
            <a:r>
              <a:rPr lang="en-US" sz="1000" dirty="0">
                <a:solidFill>
                  <a:schemeClr val="bg2"/>
                </a:solidFill>
              </a:rPr>
              <a:t>/2020/07/17/rising-to-the-challenge-of-screening-for-intimate-partner-violence-during-covid-19/. Published 2020. Accessed May 19, 2022.</a:t>
            </a:r>
          </a:p>
          <a:p>
            <a:r>
              <a:rPr lang="en-US" sz="100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4524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0"/>
            <a:ext cx="15252782" cy="117398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850" dirty="0">
                <a:solidFill>
                  <a:schemeClr val="bg2"/>
                </a:solidFill>
              </a:rPr>
              <a:t>M, Pinckney J, White L. </a:t>
            </a:r>
            <a:r>
              <a:rPr lang="en-US" sz="850" i="1" dirty="0">
                <a:solidFill>
                  <a:schemeClr val="bg2"/>
                </a:solidFill>
              </a:rPr>
              <a:t>Ensuring Access To Safe Abortion Care For Black Women</a:t>
            </a:r>
            <a:r>
              <a:rPr lang="en-US" sz="850" dirty="0">
                <a:solidFill>
                  <a:schemeClr val="bg2"/>
                </a:solidFill>
              </a:rPr>
              <a:t>. National Black Women’s Reproductive Justice Agenda; 2020. http://</a:t>
            </a:r>
            <a:r>
              <a:rPr lang="en-US" sz="850" dirty="0" err="1">
                <a:solidFill>
                  <a:schemeClr val="bg2"/>
                </a:solidFill>
              </a:rPr>
              <a:t>blackrj.org</a:t>
            </a:r>
            <a:r>
              <a:rPr lang="en-US" sz="850" dirty="0">
                <a:solidFill>
                  <a:schemeClr val="bg2"/>
                </a:solidFill>
              </a:rPr>
              <a:t>/wp-content/uploads/2020/04/6217-IOOV_Abortion.pdf. Accessed May 18, 2022.</a:t>
            </a:r>
          </a:p>
          <a:p>
            <a:pPr lvl="0"/>
            <a:r>
              <a:rPr lang="en-US" sz="850" u="sng" dirty="0">
                <a:solidFill>
                  <a:srgbClr val="B0B938"/>
                </a:solidFill>
                <a:hlinkClick r:id="rId5">
                  <a:extLst>
                    <a:ext uri="{A12FA001-AC4F-418D-AE19-62706E023703}">
                      <ahyp:hlinkClr xmlns:ahyp="http://schemas.microsoft.com/office/drawing/2018/hyperlinkcolor" val="tx"/>
                    </a:ext>
                  </a:extLst>
                </a:hlinkClick>
              </a:rPr>
              <a:t>Matulich M, Cansino C, Culwell KR, Creinin MD. </a:t>
            </a:r>
            <a:r>
              <a:rPr lang="en-US" sz="85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850" u="sng" dirty="0">
                <a:solidFill>
                  <a:schemeClr val="bg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bg2"/>
              </a:solidFill>
            </a:endParaRPr>
          </a:p>
          <a:p>
            <a:pPr lvl="0"/>
            <a:r>
              <a:rPr lang="en-US" sz="850" dirty="0">
                <a:solidFill>
                  <a:schemeClr val="bg2"/>
                </a:solidFill>
              </a:rPr>
              <a:t>Medicaid Coverage of Abortion. Guttmacher Institute. https://</a:t>
            </a:r>
            <a:r>
              <a:rPr lang="en-US" sz="850" dirty="0" err="1">
                <a:solidFill>
                  <a:schemeClr val="bg2"/>
                </a:solidFill>
              </a:rPr>
              <a:t>www.guttmacher.org</a:t>
            </a:r>
            <a:r>
              <a:rPr lang="en-US" sz="850" dirty="0">
                <a:solidFill>
                  <a:schemeClr val="bg2"/>
                </a:solidFill>
              </a:rPr>
              <a:t>/evidence-you-can-use/</a:t>
            </a:r>
            <a:r>
              <a:rPr lang="en-US" sz="850" dirty="0" err="1">
                <a:solidFill>
                  <a:schemeClr val="bg2"/>
                </a:solidFill>
              </a:rPr>
              <a:t>medicaid</a:t>
            </a:r>
            <a:r>
              <a:rPr lang="en-US" sz="850" dirty="0">
                <a:solidFill>
                  <a:schemeClr val="bg2"/>
                </a:solidFill>
              </a:rPr>
              <a:t>-coverage-abortion. Published 2021. Accessed May 18, 2022.</a:t>
            </a:r>
          </a:p>
          <a:p>
            <a:pPr lvl="0"/>
            <a:r>
              <a:rPr lang="en-US" sz="850" dirty="0">
                <a:solidFill>
                  <a:schemeClr val="bg2"/>
                </a:solidFill>
              </a:rPr>
              <a:t>Medication Abortion: State Laws and Policies. Guttmacher Institute. https://</a:t>
            </a:r>
            <a:r>
              <a:rPr lang="en-US" sz="850" dirty="0" err="1">
                <a:solidFill>
                  <a:schemeClr val="bg2"/>
                </a:solidFill>
              </a:rPr>
              <a:t>www.guttmacher.org</a:t>
            </a:r>
            <a:r>
              <a:rPr lang="en-US" sz="850" dirty="0">
                <a:solidFill>
                  <a:schemeClr val="bg2"/>
                </a:solidFill>
              </a:rPr>
              <a:t>/state-policy/explore/medication-abortion. Published 2022. Accessed May 18, 2022.</a:t>
            </a:r>
          </a:p>
          <a:p>
            <a:pPr lvl="0"/>
            <a:r>
              <a:rPr lang="en-US" sz="850" dirty="0">
                <a:solidFill>
                  <a:schemeClr val="bg2"/>
                </a:solidFill>
              </a:rPr>
              <a:t>Misoprostol only: Recommended regimen. Ipas. https://</a:t>
            </a:r>
            <a:r>
              <a:rPr lang="en-US" sz="850" dirty="0" err="1">
                <a:solidFill>
                  <a:schemeClr val="bg2"/>
                </a:solidFill>
              </a:rPr>
              <a:t>www.ipas.org</a:t>
            </a:r>
            <a:r>
              <a:rPr lang="en-US" sz="850" dirty="0">
                <a:solidFill>
                  <a:schemeClr val="bg2"/>
                </a:solidFill>
              </a:rPr>
              <a:t>/clinical-update/</a:t>
            </a:r>
            <a:r>
              <a:rPr lang="en-US" sz="850" dirty="0" err="1">
                <a:solidFill>
                  <a:schemeClr val="bg2"/>
                </a:solidFill>
              </a:rPr>
              <a:t>english</a:t>
            </a:r>
            <a:r>
              <a:rPr lang="en-US" sz="850" dirty="0">
                <a:solidFill>
                  <a:schemeClr val="bg2"/>
                </a:solidFill>
              </a:rPr>
              <a:t>/recommendations-for-abortion-before-13-weeks-gestation/medical-abortion/misoprostol-only-recommended-regimen/. Published 2021. Accessed May 19, 2022</a:t>
            </a:r>
          </a:p>
          <a:p>
            <a:pPr lvl="0"/>
            <a:r>
              <a:rPr lang="en-US" sz="850" dirty="0">
                <a:solidFill>
                  <a:schemeClr val="bg2"/>
                </a:solidFill>
              </a:rPr>
              <a:t>Moreno-Ruiz NL, </a:t>
            </a:r>
            <a:r>
              <a:rPr lang="en-US" sz="850" dirty="0" err="1">
                <a:solidFill>
                  <a:schemeClr val="bg2"/>
                </a:solidFill>
              </a:rPr>
              <a:t>Borgatta</a:t>
            </a:r>
            <a:r>
              <a:rPr lang="en-US" sz="850" dirty="0">
                <a:solidFill>
                  <a:schemeClr val="bg2"/>
                </a:solidFill>
              </a:rPr>
              <a:t> L, </a:t>
            </a:r>
            <a:r>
              <a:rPr lang="en-US" sz="850" dirty="0" err="1">
                <a:solidFill>
                  <a:schemeClr val="bg2"/>
                </a:solidFill>
              </a:rPr>
              <a:t>Yanow</a:t>
            </a:r>
            <a:r>
              <a:rPr lang="en-US" sz="850" dirty="0">
                <a:solidFill>
                  <a:schemeClr val="bg2"/>
                </a:solidFill>
              </a:rPr>
              <a:t> S, Kapp N, Wiebe ER, </a:t>
            </a:r>
            <a:r>
              <a:rPr lang="en-US" sz="850" dirty="0" err="1">
                <a:solidFill>
                  <a:schemeClr val="bg2"/>
                </a:solidFill>
              </a:rPr>
              <a:t>Winikoff</a:t>
            </a:r>
            <a:r>
              <a:rPr lang="en-US" sz="850" dirty="0">
                <a:solidFill>
                  <a:schemeClr val="bg2"/>
                </a:solidFill>
              </a:rPr>
              <a:t> B. Alternatives to mifepristone for early medical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2007 Mar;96(3):212-8</a:t>
            </a:r>
          </a:p>
          <a:p>
            <a:pPr lvl="0"/>
            <a:r>
              <a:rPr lang="en-US" sz="850" dirty="0" err="1">
                <a:solidFill>
                  <a:schemeClr val="bg2"/>
                </a:solidFill>
              </a:rPr>
              <a:t>Moseson</a:t>
            </a:r>
            <a:r>
              <a:rPr lang="en-US" sz="850" dirty="0">
                <a:solidFill>
                  <a:schemeClr val="bg2"/>
                </a:solidFill>
              </a:rPr>
              <a:t> H, Bullard K, </a:t>
            </a:r>
            <a:r>
              <a:rPr lang="en-US" sz="850" dirty="0" err="1">
                <a:solidFill>
                  <a:schemeClr val="bg2"/>
                </a:solidFill>
              </a:rPr>
              <a:t>Cisternas</a:t>
            </a:r>
            <a:r>
              <a:rPr lang="en-US" sz="850" dirty="0">
                <a:solidFill>
                  <a:schemeClr val="bg2"/>
                </a:solidFill>
              </a:rPr>
              <a:t> C, Grosso B, Vera V, </a:t>
            </a:r>
            <a:r>
              <a:rPr lang="en-US" sz="850" dirty="0" err="1">
                <a:solidFill>
                  <a:schemeClr val="bg2"/>
                </a:solidFill>
              </a:rPr>
              <a:t>Gerdts</a:t>
            </a:r>
            <a:r>
              <a:rPr lang="en-US" sz="850" dirty="0">
                <a:solidFill>
                  <a:schemeClr val="bg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bg2"/>
                </a:solidFill>
              </a:rPr>
              <a:t>Moseson</a:t>
            </a:r>
            <a:r>
              <a:rPr lang="en-US" sz="850" dirty="0">
                <a:solidFill>
                  <a:schemeClr val="bg2"/>
                </a:solidFill>
              </a:rPr>
              <a:t> H, Herold S, </a:t>
            </a:r>
            <a:r>
              <a:rPr lang="en-US" sz="850" dirty="0" err="1">
                <a:solidFill>
                  <a:schemeClr val="bg2"/>
                </a:solidFill>
              </a:rPr>
              <a:t>Filippa</a:t>
            </a:r>
            <a:r>
              <a:rPr lang="en-US" sz="850" dirty="0">
                <a:solidFill>
                  <a:schemeClr val="bg2"/>
                </a:solidFill>
              </a:rPr>
              <a:t> S, Barr-Walker J, Baum SE, </a:t>
            </a:r>
            <a:r>
              <a:rPr lang="en-US" sz="850" dirty="0" err="1">
                <a:solidFill>
                  <a:schemeClr val="bg2"/>
                </a:solidFill>
              </a:rPr>
              <a:t>Gerdts</a:t>
            </a:r>
            <a:r>
              <a:rPr lang="en-US" sz="850" dirty="0">
                <a:solidFill>
                  <a:schemeClr val="bg2"/>
                </a:solidFill>
              </a:rPr>
              <a:t> C. Self-managed abortion: A systematic scoping review. Best </a:t>
            </a:r>
            <a:r>
              <a:rPr lang="en-US" sz="850" dirty="0" err="1">
                <a:solidFill>
                  <a:schemeClr val="bg2"/>
                </a:solidFill>
              </a:rPr>
              <a:t>Pract</a:t>
            </a:r>
            <a:r>
              <a:rPr lang="en-US" sz="850" dirty="0">
                <a:solidFill>
                  <a:schemeClr val="bg2"/>
                </a:solidFill>
              </a:rPr>
              <a:t> Res Clin </a:t>
            </a:r>
            <a:r>
              <a:rPr lang="en-US" sz="850" dirty="0" err="1">
                <a:solidFill>
                  <a:schemeClr val="bg2"/>
                </a:solidFill>
              </a:rPr>
              <a:t>Obstet</a:t>
            </a:r>
            <a:r>
              <a:rPr lang="en-US" sz="850" dirty="0">
                <a:solidFill>
                  <a:schemeClr val="bg2"/>
                </a:solidFill>
              </a:rPr>
              <a:t> </a:t>
            </a:r>
            <a:r>
              <a:rPr lang="en-US" sz="850" dirty="0" err="1">
                <a:solidFill>
                  <a:schemeClr val="bg2"/>
                </a:solidFill>
              </a:rPr>
              <a:t>Gynaecol</a:t>
            </a:r>
            <a:r>
              <a:rPr lang="en-US" sz="850" dirty="0">
                <a:solidFill>
                  <a:schemeClr val="bg2"/>
                </a:solidFill>
              </a:rPr>
              <a:t>. 2020;63:87-110. doi:10.1016/j.bpobgyn.2019.08.002</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Egwuatu</a:t>
            </a:r>
            <a:r>
              <a:rPr lang="en-US" sz="850" dirty="0">
                <a:solidFill>
                  <a:schemeClr val="bg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bg2"/>
                </a:solidFill>
              </a:rPr>
              <a:t>The Lancet Global Health</a:t>
            </a:r>
            <a:r>
              <a:rPr lang="en-US" sz="850" dirty="0">
                <a:solidFill>
                  <a:schemeClr val="bg2"/>
                </a:solidFill>
              </a:rPr>
              <a:t>. 2022;10(1). doi:10.1016/s2214-109x(21)00461-7</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Raifman</a:t>
            </a:r>
            <a:r>
              <a:rPr lang="en-US" sz="850" dirty="0">
                <a:solidFill>
                  <a:schemeClr val="bg2"/>
                </a:solidFill>
              </a:rPr>
              <a:t>, S. </a:t>
            </a:r>
            <a:r>
              <a:rPr lang="en-US" sz="850" i="1" dirty="0">
                <a:solidFill>
                  <a:schemeClr val="bg2"/>
                </a:solidFill>
              </a:rPr>
              <a:t>et al.</a:t>
            </a:r>
            <a:r>
              <a:rPr lang="en-US" sz="850" dirty="0">
                <a:solidFill>
                  <a:schemeClr val="bg2"/>
                </a:solidFill>
              </a:rPr>
              <a:t> Self-managed medication abortion outcomes: results from a prospective pilot study. </a:t>
            </a:r>
            <a:r>
              <a:rPr lang="en-US" sz="850" i="1" dirty="0" err="1">
                <a:solidFill>
                  <a:schemeClr val="bg2"/>
                </a:solidFill>
              </a:rPr>
              <a:t>Reprod</a:t>
            </a:r>
            <a:r>
              <a:rPr lang="en-US" sz="850" i="1" dirty="0">
                <a:solidFill>
                  <a:schemeClr val="bg2"/>
                </a:solidFill>
              </a:rPr>
              <a:t> Health</a:t>
            </a:r>
            <a:r>
              <a:rPr lang="en-US" sz="850" dirty="0">
                <a:solidFill>
                  <a:schemeClr val="bg2"/>
                </a:solidFill>
              </a:rPr>
              <a:t> </a:t>
            </a:r>
            <a:r>
              <a:rPr lang="en-US" sz="850" b="1" dirty="0">
                <a:solidFill>
                  <a:schemeClr val="bg2"/>
                </a:solidFill>
              </a:rPr>
              <a:t>17, </a:t>
            </a:r>
            <a:r>
              <a:rPr lang="en-US" sz="850" dirty="0">
                <a:solidFill>
                  <a:schemeClr val="bg2"/>
                </a:solidFill>
              </a:rPr>
              <a:t>164 (2020). https://</a:t>
            </a:r>
            <a:r>
              <a:rPr lang="en-US" sz="850" dirty="0" err="1">
                <a:solidFill>
                  <a:schemeClr val="bg2"/>
                </a:solidFill>
              </a:rPr>
              <a:t>doi.org</a:t>
            </a:r>
            <a:r>
              <a:rPr lang="en-US" sz="850" dirty="0">
                <a:solidFill>
                  <a:schemeClr val="bg2"/>
                </a:solidFill>
              </a:rPr>
              <a:t>/10.1186/s12978-020-01016-4</a:t>
            </a:r>
          </a:p>
          <a:p>
            <a:pPr lvl="0"/>
            <a:r>
              <a:rPr lang="en-US" sz="850" dirty="0">
                <a:solidFill>
                  <a:schemeClr val="bg2"/>
                </a:solidFill>
              </a:rPr>
              <a:t>National Academies of Sciences, Engineering, and Medicine. 2018. </a:t>
            </a:r>
            <a:r>
              <a:rPr lang="en-US" sz="850" i="1" dirty="0">
                <a:solidFill>
                  <a:schemeClr val="bg2"/>
                </a:solidFill>
              </a:rPr>
              <a:t>The Safety and Quality of Abortion Care in the United States</a:t>
            </a:r>
            <a:r>
              <a:rPr lang="en-US" sz="850" dirty="0">
                <a:solidFill>
                  <a:schemeClr val="bg2"/>
                </a:solidFill>
              </a:rPr>
              <a:t>. Washington, DC: The National Academies Press. https://</a:t>
            </a:r>
            <a:r>
              <a:rPr lang="en-US" sz="850" dirty="0" err="1">
                <a:solidFill>
                  <a:schemeClr val="bg2"/>
                </a:solidFill>
              </a:rPr>
              <a:t>doi.org</a:t>
            </a:r>
            <a:r>
              <a:rPr lang="en-US" sz="850" dirty="0">
                <a:solidFill>
                  <a:schemeClr val="bg2"/>
                </a:solidFill>
              </a:rPr>
              <a:t>/10.17226/24950.</a:t>
            </a:r>
          </a:p>
          <a:p>
            <a:pPr lvl="0"/>
            <a:r>
              <a:rPr lang="en-US" sz="850" dirty="0">
                <a:solidFill>
                  <a:schemeClr val="bg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bg2"/>
                </a:solidFill>
              </a:rPr>
              <a:t>Patient-Centered Pregnancy Options Counseling.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/education/</a:t>
            </a:r>
            <a:r>
              <a:rPr lang="en-US" sz="850" dirty="0" err="1">
                <a:solidFill>
                  <a:schemeClr val="bg2"/>
                </a:solidFill>
              </a:rPr>
              <a:t>rhedi</a:t>
            </a:r>
            <a:r>
              <a:rPr lang="en-US" sz="850" dirty="0">
                <a:solidFill>
                  <a:schemeClr val="bg2"/>
                </a:solidFill>
              </a:rPr>
              <a:t>-curriculum/patient-centered-pregnancy-options-counseling/. Published 2022. Accessed May 19, 2022.</a:t>
            </a:r>
          </a:p>
          <a:p>
            <a:pPr lvl="0"/>
            <a:r>
              <a:rPr lang="en-US" sz="850" dirty="0">
                <a:solidFill>
                  <a:schemeClr val="bg2"/>
                </a:solidFill>
              </a:rPr>
              <a:t>Potter JE, Stevenson AJ, Coleman-</a:t>
            </a:r>
            <a:r>
              <a:rPr lang="en-US" sz="850" dirty="0" err="1">
                <a:solidFill>
                  <a:schemeClr val="bg2"/>
                </a:solidFill>
              </a:rPr>
              <a:t>Minahan</a:t>
            </a:r>
            <a:r>
              <a:rPr lang="en-US" sz="850" dirty="0">
                <a:solidFill>
                  <a:schemeClr val="bg2"/>
                </a:solidFill>
              </a:rPr>
              <a:t> K, et al. Challenging unintended pregnancy as an indicator of reproductive autonomy. </a:t>
            </a:r>
            <a:r>
              <a:rPr lang="en-US" sz="850" i="1" dirty="0">
                <a:solidFill>
                  <a:schemeClr val="bg2"/>
                </a:solidFill>
              </a:rPr>
              <a:t>Contraception</a:t>
            </a:r>
            <a:r>
              <a:rPr lang="en-US" sz="850" dirty="0">
                <a:solidFill>
                  <a:schemeClr val="bg2"/>
                </a:solidFill>
              </a:rPr>
              <a:t>. 2019;100(1):1-4. doi:10.1016/j.contraception.2019.02.005</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Policy Guidelines For Abortion Care</a:t>
            </a:r>
            <a:r>
              <a:rPr lang="en-US" sz="850" dirty="0">
                <a:solidFill>
                  <a:schemeClr val="bg2"/>
                </a:solidFill>
              </a:rPr>
              <a:t>. National Abortion Federation; 2020. https://5aa1b2xfmfh2e2mk03kk8rsx-wpengine.netdna-ssl.com/wp-content/uploads/2020_CPGs.pdf. Accessed May 18, 2022.</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Guidelines For Abortion Care</a:t>
            </a:r>
            <a:r>
              <a:rPr lang="en-US" sz="850" dirty="0">
                <a:solidFill>
                  <a:schemeClr val="bg2"/>
                </a:solidFill>
              </a:rPr>
              <a:t>. National Abortion Federation; 2022. https://</a:t>
            </a:r>
            <a:r>
              <a:rPr lang="en-US" sz="850" dirty="0" err="1">
                <a:solidFill>
                  <a:schemeClr val="bg2"/>
                </a:solidFill>
              </a:rPr>
              <a:t>prochoice.org</a:t>
            </a:r>
            <a:r>
              <a:rPr lang="en-US" sz="850" dirty="0">
                <a:solidFill>
                  <a:schemeClr val="bg2"/>
                </a:solidFill>
              </a:rPr>
              <a:t>/providers/quality-standards/. Accessed May 19, 2022.</a:t>
            </a:r>
          </a:p>
          <a:p>
            <a:pPr lvl="0"/>
            <a:r>
              <a:rPr lang="en-US" sz="850" dirty="0">
                <a:solidFill>
                  <a:schemeClr val="bg2"/>
                </a:solidFill>
              </a:rPr>
              <a:t>Provision of Abortion Care by Advanced Practice Nurses and Physician Assistants. </a:t>
            </a:r>
            <a:r>
              <a:rPr lang="en-US" sz="850" dirty="0" err="1">
                <a:solidFill>
                  <a:schemeClr val="bg2"/>
                </a:solidFill>
              </a:rPr>
              <a:t>Apha.org</a:t>
            </a:r>
            <a:r>
              <a:rPr lang="en-US" sz="850" dirty="0">
                <a:solidFill>
                  <a:schemeClr val="bg2"/>
                </a:solidFill>
              </a:rPr>
              <a:t>. https://</a:t>
            </a:r>
            <a:r>
              <a:rPr lang="en-US" sz="850" dirty="0" err="1">
                <a:solidFill>
                  <a:schemeClr val="bg2"/>
                </a:solidFill>
              </a:rPr>
              <a:t>www.apha.org</a:t>
            </a:r>
            <a:r>
              <a:rPr lang="en-US" sz="850" dirty="0">
                <a:solidFill>
                  <a:schemeClr val="bg2"/>
                </a:solidFill>
              </a:rPr>
              <a:t>/policies-and-advocacy/public-health-policy-statements/policy-database/2014/07/28/16/00/provision-of-abortion-care-by-advanced-practice-nurses-and-physician-assistants. Published 2011. Accessed May 19, 2022.</a:t>
            </a:r>
          </a:p>
          <a:p>
            <a:pPr lvl="0"/>
            <a:r>
              <a:rPr lang="en-US" sz="850" dirty="0">
                <a:solidFill>
                  <a:schemeClr val="bg2"/>
                </a:solidFill>
              </a:rPr>
              <a:t>Rachel K. Jones, Jenna </a:t>
            </a:r>
            <a:r>
              <a:rPr lang="en-US" sz="850" dirty="0" err="1">
                <a:solidFill>
                  <a:schemeClr val="bg2"/>
                </a:solidFill>
              </a:rPr>
              <a:t>Jerman</a:t>
            </a:r>
            <a:r>
              <a:rPr lang="en-US" sz="850" dirty="0">
                <a:solidFill>
                  <a:schemeClr val="bg2"/>
                </a:solidFill>
              </a:rPr>
              <a:t>, “Population Group Abortion Rates and Lifetime Incidence of Abortion: United States, 2008–2014”, </a:t>
            </a:r>
            <a:r>
              <a:rPr lang="en-US" sz="850" i="1" dirty="0">
                <a:solidFill>
                  <a:schemeClr val="bg2"/>
                </a:solidFill>
              </a:rPr>
              <a:t>American Journal of Public Health</a:t>
            </a:r>
            <a:r>
              <a:rPr lang="en-US" sz="850" dirty="0">
                <a:solidFill>
                  <a:schemeClr val="bg2"/>
                </a:solidFill>
              </a:rPr>
              <a:t> 107, no. 12 (December 1, 2017): pp. 1904-1909.</a:t>
            </a:r>
          </a:p>
          <a:p>
            <a:pPr lvl="0"/>
            <a:r>
              <a:rPr lang="en-US" sz="850" dirty="0">
                <a:solidFill>
                  <a:schemeClr val="bg2"/>
                </a:solidFill>
              </a:rPr>
              <a:t>Ralph LJ, Ehrenreich K, </a:t>
            </a:r>
            <a:r>
              <a:rPr lang="en-US" sz="850" dirty="0" err="1">
                <a:solidFill>
                  <a:schemeClr val="bg2"/>
                </a:solidFill>
              </a:rPr>
              <a:t>Barar</a:t>
            </a:r>
            <a:r>
              <a:rPr lang="en-US" sz="850" dirty="0">
                <a:solidFill>
                  <a:schemeClr val="bg2"/>
                </a:solidFill>
              </a:rPr>
              <a:t> R, et al. Accuracy of self-assessment of gestational duration among people seeking abortion [published online ahead of print, 2021 Dec 17]. </a:t>
            </a:r>
            <a:r>
              <a:rPr lang="en-US" sz="850" i="1" dirty="0">
                <a:solidFill>
                  <a:schemeClr val="bg2"/>
                </a:solidFill>
              </a:rPr>
              <a:t>Am J </a:t>
            </a:r>
            <a:r>
              <a:rPr lang="en-US" sz="850" i="1" dirty="0" err="1">
                <a:solidFill>
                  <a:schemeClr val="bg2"/>
                </a:solidFill>
              </a:rPr>
              <a:t>Obstet</a:t>
            </a:r>
            <a:r>
              <a:rPr lang="en-US" sz="850" i="1" dirty="0">
                <a:solidFill>
                  <a:schemeClr val="bg2"/>
                </a:solidFill>
              </a:rPr>
              <a:t> Gynecol</a:t>
            </a:r>
            <a:r>
              <a:rPr lang="en-US" sz="850" dirty="0">
                <a:solidFill>
                  <a:schemeClr val="bg2"/>
                </a:solidFill>
              </a:rPr>
              <a:t>. 2021;S0002-9378(21)02683-1. doi:10.1016/j.ajog.2021.11.1373</a:t>
            </a:r>
          </a:p>
          <a:p>
            <a:pPr lvl="0"/>
            <a:r>
              <a:rPr lang="en-US" sz="850" dirty="0">
                <a:solidFill>
                  <a:schemeClr val="bg2"/>
                </a:solidFill>
              </a:rPr>
              <a:t>Ralph L, Foster DG, </a:t>
            </a:r>
            <a:r>
              <a:rPr lang="en-US" sz="850" dirty="0" err="1">
                <a:solidFill>
                  <a:schemeClr val="bg2"/>
                </a:solidFill>
              </a:rPr>
              <a:t>Raifman</a:t>
            </a:r>
            <a:r>
              <a:rPr lang="en-US" sz="850" dirty="0">
                <a:solidFill>
                  <a:schemeClr val="bg2"/>
                </a:solidFill>
              </a:rPr>
              <a:t> S. Prevalence of self-managed abortion among women of reproductive age in the United States. JAMA </a:t>
            </a:r>
            <a:r>
              <a:rPr lang="en-US" sz="850" dirty="0" err="1">
                <a:solidFill>
                  <a:schemeClr val="bg2"/>
                </a:solidFill>
              </a:rPr>
              <a:t>Netw</a:t>
            </a:r>
            <a:r>
              <a:rPr lang="en-US" sz="850" dirty="0">
                <a:solidFill>
                  <a:schemeClr val="bg2"/>
                </a:solidFill>
              </a:rPr>
              <a:t> Open. 2020;3(12):e2029245.</a:t>
            </a:r>
          </a:p>
          <a:p>
            <a:pPr lvl="0"/>
            <a:r>
              <a:rPr lang="en-US" sz="850" dirty="0">
                <a:solidFill>
                  <a:schemeClr val="bg2"/>
                </a:solidFill>
              </a:rPr>
              <a:t>Raymond EG, Harrison MS, Weaver MA. Efficacy of misoprostol alone for first-trimester medical abortion: a systematic review. </a:t>
            </a:r>
            <a:r>
              <a:rPr lang="en-US" sz="850" dirty="0" err="1">
                <a:solidFill>
                  <a:schemeClr val="bg2"/>
                </a:solidFill>
              </a:rPr>
              <a:t>Obstet</a:t>
            </a:r>
            <a:r>
              <a:rPr lang="en-US" sz="850" dirty="0">
                <a:solidFill>
                  <a:schemeClr val="bg2"/>
                </a:solidFill>
              </a:rPr>
              <a:t> Gynecol. 2019;133(1):137–147.</a:t>
            </a:r>
          </a:p>
          <a:p>
            <a:pPr lvl="0"/>
            <a:r>
              <a:rPr lang="en-US" sz="850" u="sng" dirty="0">
                <a:solidFill>
                  <a:srgbClr val="B0B938"/>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u="sng" dirty="0">
                <a:solidFill>
                  <a:srgbClr val="B0B938"/>
                </a:solidFill>
                <a:hlinkClick r:id="rId6">
                  <a:extLst>
                    <a:ext uri="{A12FA001-AC4F-418D-AE19-62706E023703}">
                      <ahyp:hlinkClr xmlns:ahyp="http://schemas.microsoft.com/office/drawing/2018/hyperlinkcolor" val="tx"/>
                    </a:ext>
                  </a:extLst>
                </a:hlinkClick>
              </a:rPr>
              <a:t>Obstet Gynecol</a:t>
            </a:r>
            <a:r>
              <a:rPr lang="en-US" sz="850" u="sng" dirty="0">
                <a:solidFill>
                  <a:schemeClr val="bg2"/>
                </a:solidFill>
                <a:hlinkClick r:id="rId6">
                  <a:extLst>
                    <a:ext uri="{A12FA001-AC4F-418D-AE19-62706E023703}">
                      <ahyp:hlinkClr xmlns:ahyp="http://schemas.microsoft.com/office/drawing/2018/hyperlinkcolor" val="tx"/>
                    </a:ext>
                  </a:extLst>
                </a:hlinkClick>
              </a:rPr>
              <a:t>. 2016;128(4):739.  </a:t>
            </a:r>
            <a:endParaRPr lang="en-US" sz="850" dirty="0">
              <a:solidFill>
                <a:schemeClr val="bg2"/>
              </a:solidFill>
            </a:endParaRPr>
          </a:p>
          <a:p>
            <a:pPr lvl="0"/>
            <a:r>
              <a:rPr lang="en-US" sz="850" u="sng" dirty="0">
                <a:solidFill>
                  <a:srgbClr val="B0B938"/>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u="sng" dirty="0">
                <a:solidFill>
                  <a:srgbClr val="B0B938"/>
                </a:solidFill>
                <a:hlinkClick r:id="rId7">
                  <a:extLst>
                    <a:ext uri="{A12FA001-AC4F-418D-AE19-62706E023703}">
                      <ahyp:hlinkClr xmlns:ahyp="http://schemas.microsoft.com/office/drawing/2018/hyperlinkcolor" val="tx"/>
                    </a:ext>
                  </a:extLst>
                </a:hlinkClick>
              </a:rPr>
              <a:t>Obstet Gynecol</a:t>
            </a:r>
            <a:r>
              <a:rPr lang="en-US" sz="850" u="sng" dirty="0">
                <a:solidFill>
                  <a:schemeClr val="bg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bg2"/>
              </a:solidFill>
            </a:endParaRPr>
          </a:p>
          <a:p>
            <a:pPr lvl="0"/>
            <a:r>
              <a:rPr lang="en-US" sz="850" dirty="0">
                <a:solidFill>
                  <a:schemeClr val="bg2"/>
                </a:solidFill>
              </a:rPr>
              <a:t>Reproductive Justice Briefing Book: A Primer on Reproductive Justice and Social Change. </a:t>
            </a:r>
            <a:r>
              <a:rPr lang="en-US" sz="850" dirty="0" err="1">
                <a:solidFill>
                  <a:schemeClr val="bg2"/>
                </a:solidFill>
              </a:rPr>
              <a:t>Law.berkeley.edu</a:t>
            </a:r>
            <a:r>
              <a:rPr lang="en-US" sz="850" dirty="0">
                <a:solidFill>
                  <a:schemeClr val="bg2"/>
                </a:solidFill>
              </a:rPr>
              <a:t>. https://</a:t>
            </a:r>
            <a:r>
              <a:rPr lang="en-US" sz="850" dirty="0" err="1">
                <a:solidFill>
                  <a:schemeClr val="bg2"/>
                </a:solidFill>
              </a:rPr>
              <a:t>www.law.berkeley.edu</a:t>
            </a:r>
            <a:r>
              <a:rPr lang="en-US" sz="850" dirty="0">
                <a:solidFill>
                  <a:schemeClr val="bg2"/>
                </a:solidFill>
              </a:rPr>
              <a:t>/</a:t>
            </a:r>
            <a:r>
              <a:rPr lang="en-US" sz="850" dirty="0" err="1">
                <a:solidFill>
                  <a:schemeClr val="bg2"/>
                </a:solidFill>
              </a:rPr>
              <a:t>php</a:t>
            </a:r>
            <a:r>
              <a:rPr lang="en-US" sz="850" dirty="0">
                <a:solidFill>
                  <a:schemeClr val="bg2"/>
                </a:solidFill>
              </a:rPr>
              <a:t>-programs/courses/</a:t>
            </a:r>
            <a:r>
              <a:rPr lang="en-US" sz="850" dirty="0" err="1">
                <a:solidFill>
                  <a:schemeClr val="bg2"/>
                </a:solidFill>
              </a:rPr>
              <a:t>fileDL.php?fID</a:t>
            </a:r>
            <a:r>
              <a:rPr lang="en-US" sz="850" dirty="0">
                <a:solidFill>
                  <a:schemeClr val="bg2"/>
                </a:solidFill>
              </a:rPr>
              <a:t>=4051. Published 2022. Accessed May 18, 2022.</a:t>
            </a:r>
          </a:p>
          <a:p>
            <a:pPr lvl="0"/>
            <a:r>
              <a:rPr lang="en-US" sz="850" dirty="0">
                <a:solidFill>
                  <a:schemeClr val="bg2"/>
                </a:solidFill>
              </a:rPr>
              <a:t>Reproductive Justice – In Our Own Voice. </a:t>
            </a:r>
            <a:r>
              <a:rPr lang="en-US" sz="850" dirty="0" err="1">
                <a:solidFill>
                  <a:schemeClr val="bg2"/>
                </a:solidFill>
              </a:rPr>
              <a:t>Blackrj.org</a:t>
            </a:r>
            <a:r>
              <a:rPr lang="en-US" sz="850" dirty="0">
                <a:solidFill>
                  <a:schemeClr val="bg2"/>
                </a:solidFill>
              </a:rPr>
              <a:t>. https://</a:t>
            </a:r>
            <a:r>
              <a:rPr lang="en-US" sz="850" dirty="0" err="1">
                <a:solidFill>
                  <a:schemeClr val="bg2"/>
                </a:solidFill>
              </a:rPr>
              <a:t>blackrj.org</a:t>
            </a:r>
            <a:r>
              <a:rPr lang="en-US" sz="850" dirty="0">
                <a:solidFill>
                  <a:schemeClr val="bg2"/>
                </a:solidFill>
              </a:rPr>
              <a:t>/our-issues/reproductive-justice/. Published 2022. Accessed May 18, 2022.</a:t>
            </a:r>
          </a:p>
          <a:p>
            <a:pPr lvl="0"/>
            <a:r>
              <a:rPr lang="en-US" sz="850" dirty="0">
                <a:solidFill>
                  <a:schemeClr val="bg2"/>
                </a:solidFill>
              </a:rPr>
              <a:t>Reproductive Justice — Sister Song. Sister Song. https://</a:t>
            </a:r>
            <a:r>
              <a:rPr lang="en-US" sz="850" dirty="0" err="1">
                <a:solidFill>
                  <a:schemeClr val="bg2"/>
                </a:solidFill>
              </a:rPr>
              <a:t>www.sistersong.net</a:t>
            </a:r>
            <a:r>
              <a:rPr lang="en-US" sz="850" dirty="0">
                <a:solidFill>
                  <a:schemeClr val="bg2"/>
                </a:solidFill>
              </a:rPr>
              <a:t>/reproductive-justice. Published 2022. Accessed May 18, 2022.</a:t>
            </a:r>
          </a:p>
          <a:p>
            <a:pPr lvl="0"/>
            <a:r>
              <a:rPr lang="en-US" sz="850" dirty="0">
                <a:solidFill>
                  <a:schemeClr val="bg2"/>
                </a:solidFill>
              </a:rPr>
              <a:t>Roosevelt L, </a:t>
            </a:r>
            <a:r>
              <a:rPr lang="en-US" sz="850" dirty="0" err="1">
                <a:solidFill>
                  <a:schemeClr val="bg2"/>
                </a:solidFill>
              </a:rPr>
              <a:t>Pietzmeier</a:t>
            </a:r>
            <a:r>
              <a:rPr lang="en-US" sz="850" dirty="0">
                <a:solidFill>
                  <a:schemeClr val="bg2"/>
                </a:solidFill>
              </a:rPr>
              <a:t> S, Reed R. Clinically and Culturally Competent Care for Transgender and Nonbinary People. </a:t>
            </a:r>
            <a:r>
              <a:rPr lang="en-US" sz="850" i="1" dirty="0">
                <a:solidFill>
                  <a:schemeClr val="bg2"/>
                </a:solidFill>
              </a:rPr>
              <a:t>The Journal of Perinatal &amp; Neonatal Nursing. </a:t>
            </a:r>
            <a:r>
              <a:rPr lang="en-US" sz="850" dirty="0">
                <a:solidFill>
                  <a:schemeClr val="bg2"/>
                </a:solidFill>
              </a:rPr>
              <a:t>2021; 35 (2): 142-149. </a:t>
            </a:r>
            <a:r>
              <a:rPr lang="en-US" sz="850" dirty="0" err="1">
                <a:solidFill>
                  <a:schemeClr val="bg2"/>
                </a:solidFill>
              </a:rPr>
              <a:t>doi</a:t>
            </a:r>
            <a:r>
              <a:rPr lang="en-US" sz="850" dirty="0">
                <a:solidFill>
                  <a:schemeClr val="bg2"/>
                </a:solidFill>
              </a:rPr>
              <a:t>: 10.1097/JPN.0000000000000560</a:t>
            </a:r>
          </a:p>
          <a:p>
            <a:pPr lvl="0"/>
            <a:r>
              <a:rPr lang="en-US" sz="850" dirty="0">
                <a:solidFill>
                  <a:schemeClr val="bg2"/>
                </a:solidFill>
              </a:rPr>
              <a:t>Schaff EA,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Franks P, Gore BZ, </a:t>
            </a:r>
            <a:r>
              <a:rPr lang="en-US" sz="850" dirty="0" err="1">
                <a:solidFill>
                  <a:schemeClr val="bg2"/>
                </a:solidFill>
              </a:rPr>
              <a:t>Poppema</a:t>
            </a:r>
            <a:r>
              <a:rPr lang="en-US" sz="850" dirty="0">
                <a:solidFill>
                  <a:schemeClr val="bg2"/>
                </a:solidFill>
              </a:rPr>
              <a:t> S. Low-dose mifepristone 200 mg and vaginal misoprostol for abortion. Contraception. Jan 1999;59(1):1-6. </a:t>
            </a:r>
          </a:p>
          <a:p>
            <a:pPr lvl="0"/>
            <a:r>
              <a:rPr lang="en-US" sz="850" dirty="0">
                <a:solidFill>
                  <a:schemeClr val="bg2"/>
                </a:solidFill>
              </a:rPr>
              <a:t>Schaff EA, Fielding SL,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Fuller L. Low-dose mifepristone followed by vaginal misoprostol at 48 hours for abortion up to 63 days. </a:t>
            </a:r>
            <a:r>
              <a:rPr lang="en-US" sz="850" i="1" dirty="0">
                <a:solidFill>
                  <a:schemeClr val="bg2"/>
                </a:solidFill>
              </a:rPr>
              <a:t>Contraception. </a:t>
            </a:r>
            <a:r>
              <a:rPr lang="en-US" sz="850" dirty="0">
                <a:solidFill>
                  <a:schemeClr val="bg2"/>
                </a:solidFill>
              </a:rPr>
              <a:t>Jan 2000;61(1):41-46.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2 days after mifepristone 200 mg for abortion up to 63 days of pregnancy. </a:t>
            </a:r>
            <a:r>
              <a:rPr lang="en-US" sz="850" i="1" dirty="0">
                <a:solidFill>
                  <a:schemeClr val="bg2"/>
                </a:solidFill>
              </a:rPr>
              <a:t>Contraception. </a:t>
            </a:r>
            <a:r>
              <a:rPr lang="en-US" sz="850" dirty="0">
                <a:solidFill>
                  <a:schemeClr val="bg2"/>
                </a:solidFill>
              </a:rPr>
              <a:t>Oct 2002;66(4):247-250.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at one day after mifepristone for early medical abortion. </a:t>
            </a:r>
            <a:r>
              <a:rPr lang="en-US" sz="850" i="1" dirty="0">
                <a:solidFill>
                  <a:schemeClr val="bg2"/>
                </a:solidFill>
              </a:rPr>
              <a:t>Contraception. </a:t>
            </a:r>
            <a:r>
              <a:rPr lang="en-US" sz="850" dirty="0">
                <a:solidFill>
                  <a:schemeClr val="bg2"/>
                </a:solidFill>
              </a:rPr>
              <a:t>Aug 2001;64(2):81-85.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et al. Vaginal misoprostol administered 1, 2, or 3 days after mifepristone for early medical abortion: A randomized trial. </a:t>
            </a:r>
            <a:r>
              <a:rPr lang="en-US" sz="850" i="1" dirty="0">
                <a:solidFill>
                  <a:schemeClr val="bg2"/>
                </a:solidFill>
              </a:rPr>
              <a:t>Jama. </a:t>
            </a:r>
            <a:r>
              <a:rPr lang="en-US" sz="850" dirty="0">
                <a:solidFill>
                  <a:schemeClr val="bg2"/>
                </a:solidFill>
              </a:rPr>
              <a:t>Oct 18 2000;284(15):1948-1953. </a:t>
            </a:r>
          </a:p>
          <a:p>
            <a:pPr lvl="0"/>
            <a:r>
              <a:rPr lang="en-US" sz="850" dirty="0">
                <a:solidFill>
                  <a:schemeClr val="bg2"/>
                </a:solidFill>
              </a:rPr>
              <a:t>Schaff EA, </a:t>
            </a:r>
            <a:r>
              <a:rPr lang="en-US" sz="850" i="1" dirty="0">
                <a:solidFill>
                  <a:schemeClr val="bg2"/>
                </a:solidFill>
              </a:rPr>
              <a:t>et al</a:t>
            </a:r>
            <a:r>
              <a:rPr lang="en-US" sz="850" dirty="0">
                <a:solidFill>
                  <a:schemeClr val="bg2"/>
                </a:solidFill>
              </a:rPr>
              <a:t>. Vaginal misoprostol administered at home after mifepristone (RU486) for abortion. </a:t>
            </a:r>
            <a:r>
              <a:rPr lang="en-US" sz="850" i="1" dirty="0">
                <a:solidFill>
                  <a:schemeClr val="bg2"/>
                </a:solidFill>
              </a:rPr>
              <a:t>J Fam </a:t>
            </a:r>
            <a:r>
              <a:rPr lang="en-US" sz="850" i="1" dirty="0" err="1">
                <a:solidFill>
                  <a:schemeClr val="bg2"/>
                </a:solidFill>
              </a:rPr>
              <a:t>Pract</a:t>
            </a:r>
            <a:r>
              <a:rPr lang="en-US" sz="850" dirty="0">
                <a:solidFill>
                  <a:schemeClr val="bg2"/>
                </a:solidFill>
              </a:rPr>
              <a:t> 1997;44:353-60.</a:t>
            </a:r>
          </a:p>
          <a:p>
            <a:pPr lvl="0"/>
            <a:r>
              <a:rPr lang="en-US" sz="850" dirty="0">
                <a:solidFill>
                  <a:schemeClr val="bg2"/>
                </a:solidFill>
              </a:rPr>
              <a:t>Sexual and Reproductive Justice (SRJ). Www1.nyc.gov. https://www1.nyc.gov/site/doh/health/health-topics/sexual-reproductive-justice-</a:t>
            </a:r>
            <a:r>
              <a:rPr lang="en-US" sz="850" dirty="0" err="1">
                <a:solidFill>
                  <a:schemeClr val="bg2"/>
                </a:solidFill>
              </a:rPr>
              <a:t>nyc.page</a:t>
            </a:r>
            <a:r>
              <a:rPr lang="en-US" sz="850" dirty="0">
                <a:solidFill>
                  <a:schemeClr val="bg2"/>
                </a:solidFill>
              </a:rPr>
              <a:t>. Published 2022. Accessed May 18, 2022.</a:t>
            </a:r>
          </a:p>
          <a:p>
            <a:pPr lvl="0"/>
            <a:r>
              <a:rPr lang="en-US" sz="850" dirty="0">
                <a:solidFill>
                  <a:schemeClr val="bg2"/>
                </a:solidFill>
              </a:rPr>
              <a:t>Shannon C., E. Wiebe, F. </a:t>
            </a:r>
            <a:r>
              <a:rPr lang="en-US" sz="850" dirty="0" err="1">
                <a:solidFill>
                  <a:schemeClr val="bg2"/>
                </a:solidFill>
              </a:rPr>
              <a:t>Jacot</a:t>
            </a:r>
            <a:r>
              <a:rPr lang="en-US" sz="850" dirty="0">
                <a:solidFill>
                  <a:schemeClr val="bg2"/>
                </a:solidFill>
              </a:rPr>
              <a:t>, E. </a:t>
            </a:r>
            <a:r>
              <a:rPr lang="en-US" sz="850" dirty="0" err="1">
                <a:solidFill>
                  <a:schemeClr val="bg2"/>
                </a:solidFill>
              </a:rPr>
              <a:t>Guilbert</a:t>
            </a:r>
            <a:r>
              <a:rPr lang="en-US" sz="850" dirty="0">
                <a:solidFill>
                  <a:schemeClr val="bg2"/>
                </a:solidFill>
              </a:rPr>
              <a:t>, S. Dunn, W.R. Sheldon, B. </a:t>
            </a:r>
            <a:r>
              <a:rPr lang="en-US" sz="850" dirty="0" err="1">
                <a:solidFill>
                  <a:schemeClr val="bg2"/>
                </a:solidFill>
              </a:rPr>
              <a:t>Winikoff</a:t>
            </a:r>
            <a:r>
              <a:rPr lang="en-US" sz="850" dirty="0">
                <a:solidFill>
                  <a:schemeClr val="bg2"/>
                </a:solidFill>
              </a:rPr>
              <a:t>. Regimens of misoprostol with mifepristone for early medical abortion: a </a:t>
            </a:r>
            <a:r>
              <a:rPr lang="en-US" sz="850" dirty="0" err="1">
                <a:solidFill>
                  <a:schemeClr val="bg2"/>
                </a:solidFill>
              </a:rPr>
              <a:t>randomised</a:t>
            </a:r>
            <a:r>
              <a:rPr lang="en-US" sz="850" dirty="0">
                <a:solidFill>
                  <a:schemeClr val="bg2"/>
                </a:solidFill>
              </a:rPr>
              <a:t> trial. </a:t>
            </a:r>
            <a:r>
              <a:rPr lang="en-US" sz="850" i="1" dirty="0">
                <a:solidFill>
                  <a:schemeClr val="bg2"/>
                </a:solidFill>
              </a:rPr>
              <a:t>British Journal of Obstetrics and </a:t>
            </a:r>
            <a:r>
              <a:rPr lang="en-US" sz="850" i="1" dirty="0" err="1">
                <a:solidFill>
                  <a:schemeClr val="bg2"/>
                </a:solidFill>
              </a:rPr>
              <a:t>Gynaecology</a:t>
            </a:r>
            <a:r>
              <a:rPr lang="en-US" sz="850" dirty="0">
                <a:solidFill>
                  <a:schemeClr val="bg2"/>
                </a:solidFill>
              </a:rPr>
              <a:t> (Jun 2006), 113(6), pp 62-628. </a:t>
            </a:r>
          </a:p>
          <a:p>
            <a:pPr lvl="0"/>
            <a:r>
              <a:rPr lang="en-US" sz="850" dirty="0">
                <a:solidFill>
                  <a:schemeClr val="bg2"/>
                </a:solidFill>
              </a:rPr>
              <a:t>Simon MA. Responding to Intimate Partner Violence During Telehealth Clinical Encounters. JAMA. 2021;325(22):2307–2308. </a:t>
            </a:r>
            <a:r>
              <a:rPr lang="en-US" sz="850" u="sng" dirty="0">
                <a:solidFill>
                  <a:schemeClr val="bg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bg2"/>
              </a:solidFill>
            </a:endParaRPr>
          </a:p>
          <a:p>
            <a:pPr lvl="0"/>
            <a:r>
              <a:rPr lang="en-US" sz="850" dirty="0" err="1">
                <a:solidFill>
                  <a:schemeClr val="bg2"/>
                </a:solidFill>
              </a:rPr>
              <a:t>Swahn</a:t>
            </a:r>
            <a:r>
              <a:rPr lang="en-US" sz="850" dirty="0">
                <a:solidFill>
                  <a:schemeClr val="bg2"/>
                </a:solidFill>
              </a:rPr>
              <a:t> ML, </a:t>
            </a:r>
            <a:r>
              <a:rPr lang="en-US" sz="850" dirty="0" err="1">
                <a:solidFill>
                  <a:schemeClr val="bg2"/>
                </a:solidFill>
              </a:rPr>
              <a:t>Cekan</a:t>
            </a:r>
            <a:r>
              <a:rPr lang="en-US" sz="850" dirty="0">
                <a:solidFill>
                  <a:schemeClr val="bg2"/>
                </a:solidFill>
              </a:rPr>
              <a:t> S, Wang G, </a:t>
            </a:r>
            <a:r>
              <a:rPr lang="en-US" sz="850" dirty="0" err="1">
                <a:solidFill>
                  <a:schemeClr val="bg2"/>
                </a:solidFill>
              </a:rPr>
              <a:t>Lujndstrom</a:t>
            </a:r>
            <a:r>
              <a:rPr lang="en-US" sz="850" dirty="0">
                <a:solidFill>
                  <a:schemeClr val="bg2"/>
                </a:solidFill>
              </a:rPr>
              <a:t> V, </a:t>
            </a:r>
            <a:r>
              <a:rPr lang="en-US" sz="850" dirty="0" err="1">
                <a:solidFill>
                  <a:schemeClr val="bg2"/>
                </a:solidFill>
              </a:rPr>
              <a:t>Bygdeman</a:t>
            </a:r>
            <a:r>
              <a:rPr lang="en-US" sz="850" dirty="0">
                <a:solidFill>
                  <a:schemeClr val="bg2"/>
                </a:solidFill>
              </a:rPr>
              <a:t> M. Pharmacokinetic and clinical studies of RU 486 for fertility regulation. In: Beaulieu EE, Siegel S, eds. </a:t>
            </a:r>
            <a:r>
              <a:rPr lang="en-US" sz="850" i="1" dirty="0">
                <a:solidFill>
                  <a:schemeClr val="bg2"/>
                </a:solidFill>
              </a:rPr>
              <a:t>The </a:t>
            </a:r>
            <a:r>
              <a:rPr lang="en-US" sz="850" i="1" dirty="0" err="1">
                <a:solidFill>
                  <a:schemeClr val="bg2"/>
                </a:solidFill>
              </a:rPr>
              <a:t>Antiprogestin</a:t>
            </a:r>
            <a:r>
              <a:rPr lang="en-US" sz="850" i="1" dirty="0">
                <a:solidFill>
                  <a:schemeClr val="bg2"/>
                </a:solidFill>
              </a:rPr>
              <a:t> Steroid RU 486 and Human Fertility Control</a:t>
            </a:r>
            <a:r>
              <a:rPr lang="en-US" sz="850" dirty="0">
                <a:solidFill>
                  <a:schemeClr val="bg2"/>
                </a:solidFill>
              </a:rPr>
              <a:t>. New York, NY: Plenum; 1985:249-258. </a:t>
            </a:r>
          </a:p>
          <a:p>
            <a:pPr lvl="0"/>
            <a:r>
              <a:rPr lang="en-US" sz="850" dirty="0">
                <a:solidFill>
                  <a:schemeClr val="bg2"/>
                </a:solidFill>
              </a:rPr>
              <a:t>Taylor D, </a:t>
            </a:r>
            <a:r>
              <a:rPr lang="en-US" sz="850" dirty="0" err="1">
                <a:solidFill>
                  <a:schemeClr val="bg2"/>
                </a:solidFill>
              </a:rPr>
              <a:t>Safriet</a:t>
            </a:r>
            <a:r>
              <a:rPr lang="en-US" sz="850" dirty="0">
                <a:solidFill>
                  <a:schemeClr val="bg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bg2"/>
                </a:solidFill>
              </a:rPr>
              <a:t>Telehealth Care For Medication Abortion Protocol</a:t>
            </a:r>
            <a:r>
              <a:rPr lang="en-US" sz="850" dirty="0">
                <a:solidFill>
                  <a:schemeClr val="bg2"/>
                </a:solidFill>
              </a:rPr>
              <a:t>. Reproductive Health Access Project; 2021.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-protocol/. Accessed May 19, 2022.</a:t>
            </a:r>
          </a:p>
          <a:p>
            <a:pPr lvl="0"/>
            <a:r>
              <a:rPr lang="en-US" sz="850" i="1" dirty="0">
                <a:solidFill>
                  <a:schemeClr val="bg2"/>
                </a:solidFill>
              </a:rPr>
              <a:t>Telehealth Care For Medication Abortion Workflow</a:t>
            </a:r>
            <a:r>
              <a:rPr lang="en-US" sz="850" dirty="0">
                <a:solidFill>
                  <a:schemeClr val="bg2"/>
                </a:solidFill>
              </a:rPr>
              <a:t>. Reproductive Health Access Project; 2022.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-workflow/. Accessed May 19, 2022.</a:t>
            </a:r>
          </a:p>
          <a:p>
            <a:pPr lvl="0"/>
            <a:r>
              <a:rPr lang="en-US" sz="850" i="1" dirty="0">
                <a:solidFill>
                  <a:schemeClr val="bg2"/>
                </a:solidFill>
              </a:rPr>
              <a:t>Telehealth, COVID-19, And Intimate Partner Violence: Increasing Safety For People Surviving Abuse</a:t>
            </a:r>
            <a:r>
              <a:rPr lang="en-US" sz="850" dirty="0">
                <a:solidFill>
                  <a:schemeClr val="bg2"/>
                </a:solidFill>
              </a:rPr>
              <a:t>. Futures Without Violence; 2022. https://</a:t>
            </a:r>
            <a:r>
              <a:rPr lang="en-US" sz="850" dirty="0" err="1">
                <a:solidFill>
                  <a:schemeClr val="bg2"/>
                </a:solidFill>
              </a:rPr>
              <a:t>www.futureswithoutviolence.org</a:t>
            </a:r>
            <a:r>
              <a:rPr lang="en-US" sz="850" dirty="0">
                <a:solidFill>
                  <a:schemeClr val="bg2"/>
                </a:solidFill>
              </a:rPr>
              <a:t>/wp-content/uploads/Telehealth-Covid-19-IPV_Clinical-Pathway.pdf. Accessed May 19, 2022.</a:t>
            </a:r>
          </a:p>
          <a:p>
            <a:pPr lvl="0"/>
            <a:r>
              <a:rPr lang="en-US" sz="850" dirty="0">
                <a:solidFill>
                  <a:schemeClr val="bg2"/>
                </a:solidFill>
              </a:rPr>
              <a:t>The Availability and Use of Medication Abortion Care. KFF. https://</a:t>
            </a:r>
            <a:r>
              <a:rPr lang="en-US" sz="850" dirty="0" err="1">
                <a:solidFill>
                  <a:schemeClr val="bg2"/>
                </a:solidFill>
              </a:rPr>
              <a:t>www.kff.org</a:t>
            </a:r>
            <a:r>
              <a:rPr lang="en-US" sz="850" dirty="0">
                <a:solidFill>
                  <a:schemeClr val="bg2"/>
                </a:solidFill>
              </a:rPr>
              <a:t>/infographic/the-availability-and-use-of-medication-abortion-care/. Published 2021. Accessed May 18, 2022.</a:t>
            </a:r>
          </a:p>
          <a:p>
            <a:pPr lvl="0"/>
            <a:r>
              <a:rPr lang="en-US" sz="850" dirty="0">
                <a:solidFill>
                  <a:schemeClr val="bg2"/>
                </a:solidFill>
              </a:rPr>
              <a:t>Ultrasound-as-Needed Protocol for Medication Abortion.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/limited-ultrasound-protocol-for-medication-abortion/. Published 2022. Accessed May 19, 2022.</a:t>
            </a:r>
          </a:p>
          <a:p>
            <a:pPr lvl="0"/>
            <a:r>
              <a:rPr lang="en-US" sz="850" dirty="0">
                <a:solidFill>
                  <a:schemeClr val="bg2"/>
                </a:solidFill>
              </a:rPr>
              <a:t>Unintended Pregnancy in the United States. Guttmacher Institute. https://</a:t>
            </a:r>
            <a:r>
              <a:rPr lang="en-US" sz="850" dirty="0" err="1">
                <a:solidFill>
                  <a:schemeClr val="bg2"/>
                </a:solidFill>
              </a:rPr>
              <a:t>www.guttmacher.org</a:t>
            </a:r>
            <a:r>
              <a:rPr lang="en-US" sz="850" dirty="0">
                <a:solidFill>
                  <a:schemeClr val="bg2"/>
                </a:solidFill>
              </a:rPr>
              <a:t>/fact-sheet/unintended-pregnancy-united-states. Published 2022. Accessed May 18, 2022.</a:t>
            </a:r>
          </a:p>
          <a:p>
            <a:pPr lvl="0"/>
            <a:r>
              <a:rPr lang="en-US" sz="850" dirty="0">
                <a:solidFill>
                  <a:schemeClr val="bg2"/>
                </a:solidFill>
              </a:rPr>
              <a:t>Upadhyay UD, Dworkin SL, Weitz TA, Foster DG. Development and validation of a reproductive autonomy scale. </a:t>
            </a:r>
            <a:r>
              <a:rPr lang="en-US" sz="850" i="1" dirty="0">
                <a:solidFill>
                  <a:schemeClr val="bg2"/>
                </a:solidFill>
              </a:rPr>
              <a:t>Stud Fam </a:t>
            </a:r>
            <a:r>
              <a:rPr lang="en-US" sz="850" i="1" dirty="0" err="1">
                <a:solidFill>
                  <a:schemeClr val="bg2"/>
                </a:solidFill>
              </a:rPr>
              <a:t>Plann</a:t>
            </a:r>
            <a:r>
              <a:rPr lang="en-US" sz="850" dirty="0">
                <a:solidFill>
                  <a:schemeClr val="bg2"/>
                </a:solidFill>
              </a:rPr>
              <a:t>. 2014;45(1):19-41. doi:10.1111/j.1728-4465.2014.00374.x</a:t>
            </a:r>
          </a:p>
          <a:p>
            <a:pPr lvl="0"/>
            <a:r>
              <a:rPr lang="en-US" sz="850" dirty="0">
                <a:solidFill>
                  <a:schemeClr val="bg2"/>
                </a:solidFill>
              </a:rPr>
              <a:t>U.S. Food and Drug Administration. </a:t>
            </a:r>
            <a:r>
              <a:rPr lang="en-US" sz="850" dirty="0" err="1">
                <a:solidFill>
                  <a:schemeClr val="bg2"/>
                </a:solidFill>
              </a:rPr>
              <a:t>Mifeprex</a:t>
            </a:r>
            <a:r>
              <a:rPr lang="en-US" sz="850" dirty="0">
                <a:solidFill>
                  <a:schemeClr val="bg2"/>
                </a:solidFill>
              </a:rPr>
              <a:t> medical review. Available at: https://</a:t>
            </a:r>
            <a:r>
              <a:rPr lang="en-US" sz="850" dirty="0" err="1">
                <a:solidFill>
                  <a:schemeClr val="bg2"/>
                </a:solidFill>
              </a:rPr>
              <a:t>www.accessdata.fda.gov</a:t>
            </a:r>
            <a:r>
              <a:rPr lang="en-US" sz="850" dirty="0">
                <a:solidFill>
                  <a:schemeClr val="bg2"/>
                </a:solidFill>
              </a:rPr>
              <a:t>/</a:t>
            </a:r>
            <a:r>
              <a:rPr lang="en-US" sz="850" dirty="0" err="1">
                <a:solidFill>
                  <a:schemeClr val="bg2"/>
                </a:solidFill>
              </a:rPr>
              <a:t>drugsatfda_docs</a:t>
            </a:r>
            <a:r>
              <a:rPr lang="en-US" sz="850" dirty="0">
                <a:solidFill>
                  <a:schemeClr val="bg2"/>
                </a:solidFill>
              </a:rPr>
              <a:t>/</a:t>
            </a:r>
            <a:r>
              <a:rPr lang="en-US" sz="850" dirty="0" err="1">
                <a:solidFill>
                  <a:schemeClr val="bg2"/>
                </a:solidFill>
              </a:rPr>
              <a:t>nda</a:t>
            </a:r>
            <a:r>
              <a:rPr lang="en-US" sz="850" dirty="0">
                <a:solidFill>
                  <a:schemeClr val="bg2"/>
                </a:solidFill>
              </a:rPr>
              <a:t>/2016/020687Orig1s020MedR.pdf. Published 2021. Accessed February 4, 2021.</a:t>
            </a:r>
          </a:p>
          <a:p>
            <a:pPr lvl="0"/>
            <a:r>
              <a:rPr lang="en-US" sz="850" dirty="0">
                <a:solidFill>
                  <a:schemeClr val="bg2"/>
                </a:solidFill>
              </a:rPr>
              <a:t>U.S. Transgender Survey. National Center for Transgender Equality. https://</a:t>
            </a:r>
            <a:r>
              <a:rPr lang="en-US" sz="850" dirty="0" err="1">
                <a:solidFill>
                  <a:schemeClr val="bg2"/>
                </a:solidFill>
              </a:rPr>
              <a:t>transequality.org</a:t>
            </a:r>
            <a:r>
              <a:rPr lang="en-US" sz="850" dirty="0">
                <a:solidFill>
                  <a:schemeClr val="bg2"/>
                </a:solidFill>
              </a:rPr>
              <a:t>/issues/us-trans-survey. Published 2022. Accessed May 19, 2022.</a:t>
            </a:r>
          </a:p>
          <a:p>
            <a:pPr lvl="0"/>
            <a:r>
              <a:rPr lang="en-US" sz="850" dirty="0">
                <a:solidFill>
                  <a:schemeClr val="bg2"/>
                </a:solidFill>
              </a:rPr>
              <a:t>van Bogaert LJ, </a:t>
            </a:r>
            <a:r>
              <a:rPr lang="en-US" sz="850" dirty="0" err="1">
                <a:solidFill>
                  <a:schemeClr val="bg2"/>
                </a:solidFill>
              </a:rPr>
              <a:t>Sedibe</a:t>
            </a:r>
            <a:r>
              <a:rPr lang="en-US" sz="850" dirty="0">
                <a:solidFill>
                  <a:schemeClr val="bg2"/>
                </a:solidFill>
              </a:rPr>
              <a:t> TM. Efficacy of a single misoprostol regimen in the first and second trimester termination of pregnancy. </a:t>
            </a:r>
            <a:r>
              <a:rPr lang="en-US" sz="850" i="1" dirty="0">
                <a:solidFill>
                  <a:schemeClr val="bg2"/>
                </a:solidFill>
              </a:rPr>
              <a:t>J </a:t>
            </a:r>
            <a:r>
              <a:rPr lang="en-US" sz="850" i="1" dirty="0" err="1">
                <a:solidFill>
                  <a:schemeClr val="bg2"/>
                </a:solidFill>
              </a:rPr>
              <a:t>Obstet</a:t>
            </a:r>
            <a:r>
              <a:rPr lang="en-US" sz="850" i="1" dirty="0">
                <a:solidFill>
                  <a:schemeClr val="bg2"/>
                </a:solidFill>
              </a:rPr>
              <a:t> </a:t>
            </a:r>
            <a:r>
              <a:rPr lang="en-US" sz="850" i="1" dirty="0" err="1">
                <a:solidFill>
                  <a:schemeClr val="bg2"/>
                </a:solidFill>
              </a:rPr>
              <a:t>Gynaecol</a:t>
            </a:r>
            <a:r>
              <a:rPr lang="en-US" sz="850" dirty="0">
                <a:solidFill>
                  <a:schemeClr val="bg2"/>
                </a:solidFill>
              </a:rPr>
              <a:t>. 2007;27(5):510-512. doi:10.1080/01443610701478967</a:t>
            </a:r>
          </a:p>
          <a:p>
            <a:pPr lvl="0"/>
            <a:r>
              <a:rPr lang="en-US" sz="850" dirty="0">
                <a:solidFill>
                  <a:schemeClr val="bg2"/>
                </a:solidFill>
              </a:rPr>
              <a:t>Weeks AD and Stewart P.  The use of low dose mifepristone and vaginal misoprostol for first trimester termination of pregnancy.  </a:t>
            </a:r>
            <a:r>
              <a:rPr lang="en-US" sz="850" i="1" dirty="0">
                <a:solidFill>
                  <a:schemeClr val="bg2"/>
                </a:solidFill>
              </a:rPr>
              <a:t>Br J Fam Planning</a:t>
            </a:r>
            <a:r>
              <a:rPr lang="en-US" sz="850" dirty="0">
                <a:solidFill>
                  <a:schemeClr val="bg2"/>
                </a:solidFill>
              </a:rPr>
              <a:t> 1995;21:85-86.</a:t>
            </a:r>
          </a:p>
          <a:p>
            <a:pPr lvl="0"/>
            <a:r>
              <a:rPr lang="en-US" sz="850" dirty="0">
                <a:solidFill>
                  <a:schemeClr val="bg2"/>
                </a:solidFill>
              </a:rPr>
              <a:t>Weitz, T. A., Taylor, D., Desai, S., Upadhyay, U. D., Waldman, J., </a:t>
            </a:r>
            <a:r>
              <a:rPr lang="en-US" sz="850" dirty="0" err="1">
                <a:solidFill>
                  <a:schemeClr val="bg2"/>
                </a:solidFill>
              </a:rPr>
              <a:t>Battistelli</a:t>
            </a:r>
            <a:r>
              <a:rPr lang="en-US" sz="850" dirty="0">
                <a:solidFill>
                  <a:schemeClr val="bg2"/>
                </a:solidFill>
              </a:rPr>
              <a:t>, M. F., &amp; </a:t>
            </a:r>
            <a:r>
              <a:rPr lang="en-US" sz="850" dirty="0" err="1">
                <a:solidFill>
                  <a:schemeClr val="bg2"/>
                </a:solidFill>
              </a:rPr>
              <a:t>Drey</a:t>
            </a:r>
            <a:r>
              <a:rPr lang="en-US" sz="850" dirty="0">
                <a:solidFill>
                  <a:schemeClr val="bg2"/>
                </a:solidFill>
              </a:rPr>
              <a:t>, E. A. (2013). Safety of Aspiration Abortion Performed by Nurse Practitioners, Certified Nurse Midwives, and Physician Assistants Under a California Legal Waiver. </a:t>
            </a:r>
            <a:r>
              <a:rPr lang="en-US" sz="850" i="1" dirty="0">
                <a:solidFill>
                  <a:schemeClr val="bg2"/>
                </a:solidFill>
              </a:rPr>
              <a:t>American Journal of Public Health</a:t>
            </a:r>
            <a:r>
              <a:rPr lang="en-US" sz="850" dirty="0">
                <a:solidFill>
                  <a:schemeClr val="bg2"/>
                </a:solidFill>
              </a:rPr>
              <a:t>, </a:t>
            </a:r>
            <a:r>
              <a:rPr lang="en-US" sz="850" i="1" dirty="0">
                <a:solidFill>
                  <a:schemeClr val="bg2"/>
                </a:solidFill>
              </a:rPr>
              <a:t>103</a:t>
            </a:r>
            <a:r>
              <a:rPr lang="en-US" sz="850" dirty="0">
                <a:solidFill>
                  <a:schemeClr val="bg2"/>
                </a:solidFill>
              </a:rPr>
              <a:t>(3), 454–461. </a:t>
            </a:r>
            <a:r>
              <a:rPr lang="en-US" sz="850" u="sng" dirty="0">
                <a:solidFill>
                  <a:schemeClr val="bg2"/>
                </a:solidFill>
                <a:hlinkClick r:id="rId9">
                  <a:extLst>
                    <a:ext uri="{A12FA001-AC4F-418D-AE19-62706E023703}">
                      <ahyp:hlinkClr xmlns:ahyp="http://schemas.microsoft.com/office/drawing/2018/hyperlinkcolor" val="tx"/>
                    </a:ext>
                  </a:extLst>
                </a:hlinkClick>
              </a:rPr>
              <a:t>https://doi-org.unh.idm.oclc.org/10.2105/AJPH.2012.301159</a:t>
            </a:r>
            <a:endParaRPr lang="en-US" sz="850" dirty="0">
              <a:solidFill>
                <a:schemeClr val="bg2"/>
              </a:solidFill>
            </a:endParaRPr>
          </a:p>
          <a:p>
            <a:pPr lvl="0"/>
            <a:r>
              <a:rPr lang="en-US" sz="850" dirty="0">
                <a:solidFill>
                  <a:schemeClr val="bg2"/>
                </a:solidFill>
              </a:rPr>
              <a:t>What If Roe Fell? - Center for Reproductive Rights. Center for Reproductive Rights. https://</a:t>
            </a:r>
            <a:r>
              <a:rPr lang="en-US" sz="850" dirty="0" err="1">
                <a:solidFill>
                  <a:schemeClr val="bg2"/>
                </a:solidFill>
              </a:rPr>
              <a:t>reproductiverights.org</a:t>
            </a:r>
            <a:r>
              <a:rPr lang="en-US" sz="850" dirty="0">
                <a:solidFill>
                  <a:schemeClr val="bg2"/>
                </a:solidFill>
              </a:rPr>
              <a:t>/maps/what-if-roe-fell/. Published 2022. Accessed May 18, 2022.</a:t>
            </a:r>
          </a:p>
          <a:p>
            <a:pPr lvl="0"/>
            <a:r>
              <a:rPr lang="en-US" sz="850" dirty="0">
                <a:solidFill>
                  <a:schemeClr val="bg2"/>
                </a:solidFill>
              </a:rPr>
              <a:t>Wiebe ER, Trouton KJ, Lima R. Misoprostol alone vs. methotrexate followed by misoprostol for early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2006 Dec;95(3):286-7</a:t>
            </a:r>
          </a:p>
          <a:p>
            <a:pPr lvl="0"/>
            <a:r>
              <a:rPr lang="en-US" sz="850" dirty="0" err="1">
                <a:solidFill>
                  <a:schemeClr val="bg2"/>
                </a:solidFill>
              </a:rPr>
              <a:t>Winikoff</a:t>
            </a:r>
            <a:r>
              <a:rPr lang="en-US" sz="850" dirty="0">
                <a:solidFill>
                  <a:schemeClr val="bg2"/>
                </a:solidFill>
              </a:rPr>
              <a:t> B. Oral vs buccal administration of misoprostol after mifepristone for medication abortion up to 63 days. </a:t>
            </a:r>
            <a:r>
              <a:rPr lang="en-US" sz="850" i="1" dirty="0">
                <a:solidFill>
                  <a:schemeClr val="bg2"/>
                </a:solidFill>
              </a:rPr>
              <a:t>Obstetrics and Gynecology</a:t>
            </a:r>
            <a:r>
              <a:rPr lang="en-US" sz="850" dirty="0">
                <a:solidFill>
                  <a:schemeClr val="bg2"/>
                </a:solidFill>
              </a:rPr>
              <a:t> 2008, accepted for publication. </a:t>
            </a:r>
          </a:p>
          <a:p>
            <a:pPr lvl="0"/>
            <a:r>
              <a:rPr lang="en-US" sz="850" dirty="0">
                <a:solidFill>
                  <a:schemeClr val="bg2"/>
                </a:solidFill>
              </a:rPr>
              <a:t>When Abortion is Not Available. Innovating Education in Reproductive Health. https://innovating-</a:t>
            </a:r>
            <a:r>
              <a:rPr lang="en-US" sz="850" dirty="0" err="1">
                <a:solidFill>
                  <a:schemeClr val="bg2"/>
                </a:solidFill>
              </a:rPr>
              <a:t>education.org</a:t>
            </a:r>
            <a:r>
              <a:rPr lang="en-US" sz="850" dirty="0">
                <a:solidFill>
                  <a:schemeClr val="bg2"/>
                </a:solidFill>
              </a:rPr>
              <a:t>/course/when-abortion-is-not-available/. Published 2022. Accessed May 19, 2022.</a:t>
            </a:r>
          </a:p>
          <a:p>
            <a:pPr lvl="0"/>
            <a:r>
              <a:rPr lang="en-US" sz="850" dirty="0">
                <a:solidFill>
                  <a:schemeClr val="bg2"/>
                </a:solidFill>
              </a:rPr>
              <a:t>WHO guideline on self-care interventions for health and well-being. Geneva: World Health Organization; 2021. </a:t>
            </a:r>
            <a:r>
              <a:rPr lang="en-US" sz="850" dirty="0" err="1">
                <a:solidFill>
                  <a:schemeClr val="bg2"/>
                </a:solidFill>
              </a:rPr>
              <a:t>Licence</a:t>
            </a:r>
            <a:r>
              <a:rPr lang="en-US" sz="850" dirty="0">
                <a:solidFill>
                  <a:schemeClr val="bg2"/>
                </a:solidFill>
              </a:rPr>
              <a:t>: CC BY-NC-SA 3.0 IGO.</a:t>
            </a:r>
          </a:p>
          <a:p>
            <a:pPr lvl="0"/>
            <a:r>
              <a:rPr lang="en-US" sz="850" dirty="0">
                <a:solidFill>
                  <a:schemeClr val="bg2"/>
                </a:solidFill>
              </a:rPr>
              <a:t>World Health Organization. Medical management of abortion. Available at:  https://</a:t>
            </a:r>
            <a:r>
              <a:rPr lang="en-US" sz="850" dirty="0" err="1">
                <a:solidFill>
                  <a:schemeClr val="bg2"/>
                </a:solidFill>
              </a:rPr>
              <a:t>apps.who.int</a:t>
            </a:r>
            <a:r>
              <a:rPr lang="en-US" sz="850" dirty="0">
                <a:solidFill>
                  <a:schemeClr val="bg2"/>
                </a:solidFill>
              </a:rPr>
              <a:t>/iris/bitstream/handle/10665/278968/9789241550406-eng.pdf?ua=1. Accessed January 26, 2021. </a:t>
            </a:r>
          </a:p>
          <a:p>
            <a:pPr lvl="0"/>
            <a:r>
              <a:rPr lang="en-US" sz="850" dirty="0">
                <a:solidFill>
                  <a:schemeClr val="bg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bg2"/>
                </a:solidFill>
              </a:rPr>
              <a:t>BJOG</a:t>
            </a:r>
            <a:r>
              <a:rPr lang="en-US" sz="850" dirty="0">
                <a:solidFill>
                  <a:schemeClr val="bg2"/>
                </a:solidFill>
              </a:rPr>
              <a:t> </a:t>
            </a:r>
            <a:r>
              <a:rPr lang="en-US" sz="850" i="1" dirty="0">
                <a:solidFill>
                  <a:schemeClr val="bg2"/>
                </a:solidFill>
              </a:rPr>
              <a:t>2000 107(4): 524-530</a:t>
            </a:r>
            <a:endParaRPr lang="en-US" sz="850" dirty="0">
              <a:solidFill>
                <a:schemeClr val="bg2"/>
              </a:solidFill>
            </a:endParaRPr>
          </a:p>
          <a:p>
            <a:r>
              <a:rPr lang="en-US" sz="85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3" y="3725780"/>
            <a:ext cx="6955972"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75054897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info@reproductiveaccess.org</a:t>
            </a:r>
            <a:r>
              <a:rPr lang="en-US" sz="3600" dirty="0">
                <a:solidFill>
                  <a:schemeClr val="accent3"/>
                </a:solidFill>
                <a:latin typeface="Twentieth Century"/>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+1 646-895-6464: RHAP</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+1 234 567 8910</a:t>
            </a:r>
            <a:endParaRPr lang="en-US" sz="9600" dirty="0">
              <a:solidFill>
                <a:schemeClr val="bg2"/>
              </a:solidFill>
            </a:endParaRPr>
          </a:p>
          <a:p>
            <a:pPr hangingPunct="1">
              <a:lnSpc>
                <a:spcPct val="100000"/>
              </a:lnSpc>
            </a:pP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New York, NY 10025</a:t>
            </a:r>
            <a:endParaRPr lang="en-US" sz="9600" dirty="0">
              <a:solidFill>
                <a:schemeClr val="bg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87436631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156537"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accent3"/>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758" name="TextBox 60"/>
          <p:cNvSpPr txBox="1"/>
          <p:nvPr/>
        </p:nvSpPr>
        <p:spPr>
          <a:xfrm>
            <a:off x="14082385" y="4888186"/>
            <a:ext cx="2872205" cy="16619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r">
              <a:defRPr sz="9600">
                <a:solidFill>
                  <a:schemeClr val="accent1"/>
                </a:solidFill>
              </a:defRPr>
            </a:lvl1pPr>
          </a:lstStyle>
          <a:p>
            <a:r>
              <a:rPr lang="en-US" b="1" dirty="0">
                <a:latin typeface="Tw Cen MT" panose="020B0602020104020603" pitchFamily="34" charset="77"/>
              </a:rPr>
              <a:t>88%</a:t>
            </a:r>
            <a:endParaRPr b="1" dirty="0">
              <a:latin typeface="Tw Cen MT" panose="020B0602020104020603" pitchFamily="34" charset="77"/>
            </a:endParaRPr>
          </a:p>
        </p:txBody>
      </p:sp>
      <p:sp>
        <p:nvSpPr>
          <p:cNvPr id="89" name="TextBox 8">
            <a:extLst>
              <a:ext uri="{FF2B5EF4-FFF2-40B4-BE49-F238E27FC236}">
                <a16:creationId xmlns:a16="http://schemas.microsoft.com/office/drawing/2014/main" id="{722FB753-2DAE-7249-BDD1-DF6C22484148}"/>
              </a:ext>
            </a:extLst>
          </p:cNvPr>
          <p:cNvSpPr txBox="1"/>
          <p:nvPr/>
        </p:nvSpPr>
        <p:spPr>
          <a:xfrm>
            <a:off x="14434570" y="6550177"/>
            <a:ext cx="7912245" cy="184665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rPr>
              <a:t>Of abortions occur in the first 12 weeks of pregnancy</a:t>
            </a:r>
            <a:endParaRPr sz="5400" dirty="0">
              <a:solidFill>
                <a:schemeClr val="bg2"/>
              </a:solidFill>
              <a:latin typeface="Tw Cen MT" panose="020B0602020104020603" pitchFamily="34" charset="77"/>
            </a:endParaRPr>
          </a:p>
        </p:txBody>
      </p:sp>
      <p:graphicFrame>
        <p:nvGraphicFramePr>
          <p:cNvPr id="93" name="Google Shape;179;p6">
            <a:extLst>
              <a:ext uri="{FF2B5EF4-FFF2-40B4-BE49-F238E27FC236}">
                <a16:creationId xmlns:a16="http://schemas.microsoft.com/office/drawing/2014/main" id="{F1637983-6152-6D90-D66F-BBC97B2E9A99}"/>
              </a:ext>
            </a:extLst>
          </p:cNvPr>
          <p:cNvGraphicFramePr/>
          <p:nvPr>
            <p:extLst>
              <p:ext uri="{D42A27DB-BD31-4B8C-83A1-F6EECF244321}">
                <p14:modId xmlns:p14="http://schemas.microsoft.com/office/powerpoint/2010/main" val="2267613290"/>
              </p:ext>
            </p:extLst>
          </p:nvPr>
        </p:nvGraphicFramePr>
        <p:xfrm>
          <a:off x="-1842684" y="449728"/>
          <a:ext cx="18797274" cy="13233615"/>
        </p:xfrm>
        <a:graphic>
          <a:graphicData uri="http://schemas.openxmlformats.org/drawingml/2006/chart">
            <c:chart xmlns:c="http://schemas.openxmlformats.org/drawingml/2006/chart" xmlns:r="http://schemas.openxmlformats.org/officeDocument/2006/relationships" r:id="rId3"/>
          </a:graphicData>
        </a:graphic>
      </p:graphicFrame>
      <p:sp>
        <p:nvSpPr>
          <p:cNvPr id="94" name="Google Shape;180;p6">
            <a:extLst>
              <a:ext uri="{FF2B5EF4-FFF2-40B4-BE49-F238E27FC236}">
                <a16:creationId xmlns:a16="http://schemas.microsoft.com/office/drawing/2014/main" id="{24A8A200-8CDE-79C3-7AD0-DA055E3429C4}"/>
              </a:ext>
            </a:extLst>
          </p:cNvPr>
          <p:cNvSpPr txBox="1"/>
          <p:nvPr/>
        </p:nvSpPr>
        <p:spPr>
          <a:xfrm>
            <a:off x="22346815" y="13406344"/>
            <a:ext cx="2667000" cy="27699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200" b="1" i="1" u="none" strike="noStrike" cap="none" dirty="0">
                <a:solidFill>
                  <a:schemeClr val="dk1"/>
                </a:solidFill>
                <a:latin typeface="Calibri"/>
                <a:ea typeface="Calibri"/>
                <a:cs typeface="Calibri"/>
                <a:sym typeface="Calibri"/>
              </a:rPr>
              <a:t>Guttmacher Institute, 2019</a:t>
            </a:r>
            <a:endParaRPr sz="1200" b="1" i="1"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19040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48" name="Google Shape;186;p7">
            <a:extLst>
              <a:ext uri="{FF2B5EF4-FFF2-40B4-BE49-F238E27FC236}">
                <a16:creationId xmlns:a16="http://schemas.microsoft.com/office/drawing/2014/main" id="{70A8A735-C135-7561-BA9B-192B206A3F53}"/>
              </a:ext>
            </a:extLst>
          </p:cNvPr>
          <p:cNvPicPr preferRelativeResize="0"/>
          <p:nvPr/>
        </p:nvPicPr>
        <p:blipFill rotWithShape="1">
          <a:blip r:embed="rId4">
            <a:alphaModFix/>
          </a:blip>
          <a:srcRect/>
          <a:stretch/>
        </p:blipFill>
        <p:spPr>
          <a:xfrm>
            <a:off x="4284340" y="-1"/>
            <a:ext cx="15815321" cy="13730353"/>
          </a:xfrm>
          <a:prstGeom prst="rect">
            <a:avLst/>
          </a:prstGeom>
          <a:noFill/>
          <a:ln>
            <a:solidFill>
              <a:schemeClr val="bg1"/>
            </a:solidFill>
          </a:ln>
        </p:spPr>
      </p:pic>
      <p:sp>
        <p:nvSpPr>
          <p:cNvPr id="33" name="TextBox 32">
            <a:extLst>
              <a:ext uri="{FF2B5EF4-FFF2-40B4-BE49-F238E27FC236}">
                <a16:creationId xmlns:a16="http://schemas.microsoft.com/office/drawing/2014/main" id="{1EC5E656-D48C-59BF-C74A-E110100CD9F4}"/>
              </a:ext>
            </a:extLst>
          </p:cNvPr>
          <p:cNvSpPr txBox="1"/>
          <p:nvPr/>
        </p:nvSpPr>
        <p:spPr>
          <a:xfrm>
            <a:off x="22734428" y="13410435"/>
            <a:ext cx="1878201"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dirty="0">
                <a:solidFill>
                  <a:schemeClr val="bg2"/>
                </a:solidFill>
              </a:rPr>
              <a:t>Guttmacher Institute, 2022</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42776801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2061537"/>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903871"/>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200;p9">
            <a:extLst>
              <a:ext uri="{FF2B5EF4-FFF2-40B4-BE49-F238E27FC236}">
                <a16:creationId xmlns:a16="http://schemas.microsoft.com/office/drawing/2014/main" id="{CFA25BB1-9BC1-ABF6-6FE3-73234D0A8305}"/>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5125558" y="2591992"/>
            <a:ext cx="14132884" cy="10629657"/>
          </a:xfrm>
          <a:prstGeom prst="rect">
            <a:avLst/>
          </a:prstGeom>
          <a:noFill/>
          <a:ln>
            <a:solidFill>
              <a:schemeClr val="bg1"/>
            </a:solidFill>
          </a:ln>
        </p:spPr>
      </p:pic>
      <p:sp>
        <p:nvSpPr>
          <p:cNvPr id="33" name="TextBox 32">
            <a:extLst>
              <a:ext uri="{FF2B5EF4-FFF2-40B4-BE49-F238E27FC236}">
                <a16:creationId xmlns:a16="http://schemas.microsoft.com/office/drawing/2014/main" id="{A4C8FF45-B217-9982-2DE2-EC30D60C844C}"/>
              </a:ext>
            </a:extLst>
          </p:cNvPr>
          <p:cNvSpPr txBox="1"/>
          <p:nvPr/>
        </p:nvSpPr>
        <p:spPr>
          <a:xfrm>
            <a:off x="17326954" y="13346670"/>
            <a:ext cx="7057046"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r"/>
            <a:r>
              <a:rPr lang="en-US" sz="1200" b="1" dirty="0">
                <a:solidFill>
                  <a:srgbClr val="395B6F"/>
                </a:solidFill>
              </a:rPr>
              <a:t>Guttmacher Institute, 2020</a:t>
            </a:r>
            <a:endParaRPr kumimoji="0" lang="en-US" sz="1200" b="1" i="0" u="none" strike="noStrike" cap="none" spc="0" normalizeH="0" baseline="0" dirty="0">
              <a:ln>
                <a:noFill/>
              </a:ln>
              <a:solidFill>
                <a:srgbClr val="395B6F"/>
              </a:solidFill>
              <a:effectLst/>
              <a:uFillTx/>
              <a:latin typeface="+mj-lt"/>
              <a:ea typeface="+mj-ea"/>
              <a:cs typeface="+mj-cs"/>
              <a:sym typeface="Helvetica"/>
            </a:endParaRPr>
          </a:p>
        </p:txBody>
      </p:sp>
    </p:spTree>
    <p:extLst>
      <p:ext uri="{BB962C8B-B14F-4D97-AF65-F5344CB8AC3E}">
        <p14:creationId xmlns:p14="http://schemas.microsoft.com/office/powerpoint/2010/main" val="790314945"/>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9302</TotalTime>
  <Words>30253</Words>
  <Application>Microsoft Macintosh PowerPoint</Application>
  <PresentationFormat>Custom</PresentationFormat>
  <Paragraphs>1557</Paragraphs>
  <Slides>51</Slides>
  <Notes>51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arial, sans-serif</vt:lpstr>
      <vt:lpstr>ArialMT</vt:lpstr>
      <vt:lpstr>Calibri</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Anticipatory Guidance</vt:lpstr>
      <vt:lpstr>PowerPoint Presentation</vt:lpstr>
      <vt:lpstr>Options for Contraception</vt:lpstr>
      <vt:lpstr>Options for Follow Up</vt:lpstr>
      <vt:lpstr>Phone Calls After Medication Abortion</vt:lpstr>
      <vt:lpstr>PATIENT CASE: Ty </vt:lpstr>
      <vt:lpstr>Telehealth Medication Abortion Discussion Points</vt:lpstr>
      <vt:lpstr>TELEHEALTH CARE FOR MEDICATION ABORTION WORKFLOW</vt:lpstr>
      <vt:lpstr>Ty: Additional Considerations</vt:lpstr>
      <vt:lpstr>PATIENT CASE: Sonia </vt:lpstr>
      <vt:lpstr>Self-Managed Abortion / Self-Sourced Medication Abortion Terms</vt:lpstr>
      <vt:lpstr>Values Clarification Exercise on Self-Managed Abortion</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Methotrexate and misoprostol medication abortion</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93</cp:revision>
  <dcterms:modified xsi:type="dcterms:W3CDTF">2023-06-16T22:24:52Z</dcterms:modified>
</cp:coreProperties>
</file>