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notesSlides/notesSlide35.xml" ContentType="application/vnd.openxmlformats-officedocument.presentationml.notesSlide+xml"/>
  <Override PartName="/ppt/ink/ink27.xml" ContentType="application/inkml+xml"/>
  <Override PartName="/ppt/notesSlides/notesSlide36.xml" ContentType="application/vnd.openxmlformats-officedocument.presentationml.notesSlide+xml"/>
  <Override PartName="/ppt/ink/ink28.xml" ContentType="application/inkml+xml"/>
  <Override PartName="/ppt/notesSlides/notesSlide37.xml" ContentType="application/vnd.openxmlformats-officedocument.presentationml.notesSlide+xml"/>
  <Override PartName="/ppt/ink/ink29.xml" ContentType="application/inkml+xml"/>
  <Override PartName="/ppt/notesSlides/notesSlide38.xml" ContentType="application/vnd.openxmlformats-officedocument.presentationml.notesSlide+xml"/>
  <Override PartName="/ppt/ink/ink30.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32.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3.xml" ContentType="application/inkml+xml"/>
  <Override PartName="/ppt/notesSlides/notesSlide45.xml" ContentType="application/vnd.openxmlformats-officedocument.presentationml.notesSlide+xml"/>
  <Override PartName="/ppt/ink/ink34.xml" ContentType="application/inkml+xml"/>
  <Override PartName="/ppt/notesSlides/notesSlide46.xml" ContentType="application/vnd.openxmlformats-officedocument.presentationml.notesSlide+xml"/>
  <Override PartName="/ppt/ink/ink35.xml" ContentType="application/inkml+xml"/>
  <Override PartName="/ppt/notesSlides/notesSlide47.xml" ContentType="application/vnd.openxmlformats-officedocument.presentationml.notesSlide+xml"/>
  <Override PartName="/ppt/ink/ink36.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7.xml" ContentType="application/inkml+xml"/>
  <Override PartName="/ppt/notesSlides/notesSlide50.xml" ContentType="application/vnd.openxmlformats-officedocument.presentationml.notesSlide+xml"/>
  <Override PartName="/ppt/ink/ink3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23" r:id="rId11"/>
    <p:sldId id="374" r:id="rId12"/>
    <p:sldId id="376" r:id="rId13"/>
    <p:sldId id="424" r:id="rId14"/>
    <p:sldId id="425" r:id="rId15"/>
    <p:sldId id="426" r:id="rId16"/>
    <p:sldId id="427" r:id="rId17"/>
    <p:sldId id="456" r:id="rId18"/>
    <p:sldId id="429" r:id="rId19"/>
    <p:sldId id="354" r:id="rId20"/>
    <p:sldId id="355" r:id="rId21"/>
    <p:sldId id="430" r:id="rId22"/>
    <p:sldId id="431" r:id="rId23"/>
    <p:sldId id="432" r:id="rId24"/>
    <p:sldId id="462" r:id="rId25"/>
    <p:sldId id="433" r:id="rId26"/>
    <p:sldId id="459" r:id="rId27"/>
    <p:sldId id="434"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48" r:id="rId42"/>
    <p:sldId id="449" r:id="rId43"/>
    <p:sldId id="450" r:id="rId44"/>
    <p:sldId id="451" r:id="rId45"/>
    <p:sldId id="452" r:id="rId46"/>
    <p:sldId id="457" r:id="rId47"/>
    <p:sldId id="288" r:id="rId48"/>
    <p:sldId id="458" r:id="rId49"/>
    <p:sldId id="454" r:id="rId50"/>
    <p:sldId id="297"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3108"/>
  </p:normalViewPr>
  <p:slideViewPr>
    <p:cSldViewPr snapToGrid="0" snapToObjects="1">
      <p:cViewPr varScale="1">
        <p:scale>
          <a:sx n="31" d="100"/>
          <a:sy n="31" d="100"/>
        </p:scale>
        <p:origin x="12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22699999999999"/>
          <c:y val="0.20522699999999999"/>
          <c:w val="0.58954499999999999"/>
          <c:h val="0.57704500000000003"/>
        </c:manualLayout>
      </c:layout>
      <c:pieChart>
        <c:varyColors val="0"/>
        <c:ser>
          <c:idx val="0"/>
          <c:order val="0"/>
          <c:tx>
            <c:strRef>
              <c:f>Sheet1!$A$2</c:f>
              <c:strCache>
                <c:ptCount val="1"/>
                <c:pt idx="0">
                  <c:v>Sales</c:v>
                </c:pt>
              </c:strCache>
            </c:strRef>
          </c:tx>
          <c:spPr>
            <a:solidFill>
              <a:srgbClr val="BCBCCF"/>
            </a:solidFill>
            <a:ln w="12700" cap="flat">
              <a:noFill/>
              <a:miter lim="400000"/>
            </a:ln>
            <a:effectLst>
              <a:outerShdw blurRad="63500" algn="tl">
                <a:srgbClr val="000000">
                  <a:alpha val="20000"/>
                </a:srgbClr>
              </a:outerShdw>
            </a:effectLst>
          </c:spPr>
          <c:dPt>
            <c:idx val="0"/>
            <c:bubble3D val="0"/>
            <c:spPr>
              <a:solidFill>
                <a:schemeClr val="accent1"/>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1-9418-A348-9653-962FC8BA3EA7}"/>
              </c:ext>
            </c:extLst>
          </c:dPt>
          <c:dPt>
            <c:idx val="1"/>
            <c:bubble3D val="0"/>
            <c:spPr>
              <a:solidFill>
                <a:schemeClr val="accent1">
                  <a:lumMod val="20000"/>
                  <a:lumOff val="8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3-9418-A348-9653-962FC8BA3EA7}"/>
              </c:ext>
            </c:extLst>
          </c:dPt>
          <c:dPt>
            <c:idx val="2"/>
            <c:bubble3D val="0"/>
            <c:spPr>
              <a:solidFill>
                <a:schemeClr val="accent1">
                  <a:lumMod val="40000"/>
                  <a:lumOff val="6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5-9418-A348-9653-962FC8BA3EA7}"/>
              </c:ext>
            </c:extLst>
          </c:dPt>
          <c:dPt>
            <c:idx val="3"/>
            <c:bubble3D val="0"/>
            <c:spPr>
              <a:solidFill>
                <a:schemeClr val="accent1">
                  <a:lumMod val="60000"/>
                  <a:lumOff val="4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7-9418-A348-9653-962FC8BA3EA7}"/>
              </c:ext>
            </c:extLst>
          </c:dPt>
          <c:dPt>
            <c:idx val="4"/>
            <c:bubble3D val="0"/>
            <c:spPr>
              <a:solidFill>
                <a:schemeClr val="accent1">
                  <a:lumMod val="75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9-9418-A348-9653-962FC8BA3EA7}"/>
              </c:ext>
            </c:extLst>
          </c:dPt>
          <c:dPt>
            <c:idx val="5"/>
            <c:bubble3D val="0"/>
            <c:spPr>
              <a:solidFill>
                <a:schemeClr val="accent1">
                  <a:lumMod val="5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B-9418-A348-9653-962FC8BA3EA7}"/>
              </c:ext>
            </c:extLst>
          </c:dPt>
          <c:dLbls>
            <c:dLbl>
              <c:idx val="0"/>
              <c:layout>
                <c:manualLayout>
                  <c:x val="8.4307092900821196E-3"/>
                  <c:y val="-1.3675061723727901E-16"/>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18-A348-9653-962FC8BA3EA7}"/>
                </c:ext>
              </c:extLst>
            </c:dLbl>
            <c:dLbl>
              <c:idx val="1"/>
              <c:layout>
                <c:manualLayout>
                  <c:x val="-3.6131611243209101E-3"/>
                  <c:y val="0"/>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18-A348-9653-962FC8BA3EA7}"/>
                </c:ext>
              </c:extLst>
            </c:dLbl>
            <c:dLbl>
              <c:idx val="2"/>
              <c:layout>
                <c:manualLayout>
                  <c:x val="-1.6861418580164302E-2"/>
                  <c:y val="2.42424349213229E-2"/>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418-A348-9653-962FC8BA3EA7}"/>
                </c:ext>
              </c:extLst>
            </c:dLbl>
            <c:dLbl>
              <c:idx val="3"/>
              <c:layout>
                <c:manualLayout>
                  <c:x val="-7.4976412506544696E-3"/>
                  <c:y val="6.8775978757107496E-3"/>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418-A348-9653-962FC8BA3EA7}"/>
                </c:ext>
              </c:extLst>
            </c:dLbl>
            <c:dLbl>
              <c:idx val="4"/>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418-A348-9653-962FC8BA3EA7}"/>
                </c:ext>
              </c:extLst>
            </c:dLbl>
            <c:dLbl>
              <c:idx val="5"/>
              <c:layout>
                <c:manualLayout>
                  <c:x val="3.69118074786366E-2"/>
                  <c:y val="-3.3749257749796903E-2"/>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18-A348-9653-962FC8BA3EA7}"/>
                </c:ext>
              </c:extLst>
            </c:dLbl>
            <c:numFmt formatCode="0.0%" sourceLinked="0"/>
            <c:spPr>
              <a:noFill/>
              <a:ln>
                <a:noFill/>
              </a:ln>
              <a:effectLst/>
            </c:spPr>
            <c:txPr>
              <a:bodyPr/>
              <a:lstStyle/>
              <a:p>
                <a:pPr>
                  <a:defRPr sz="2800" b="1" i="0" u="none" strike="noStrike">
                    <a:solidFill>
                      <a:schemeClr val="tx1"/>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Sheet1!$B$1:$G$1</c:f>
              <c:strCache>
                <c:ptCount val="6"/>
                <c:pt idx="0">
                  <c:v>&lt;8 weeks</c:v>
                </c:pt>
                <c:pt idx="1">
                  <c:v>9-10 weeks</c:v>
                </c:pt>
                <c:pt idx="2">
                  <c:v>11-12 weeks</c:v>
                </c:pt>
                <c:pt idx="3">
                  <c:v>13-15 weeks</c:v>
                </c:pt>
                <c:pt idx="4">
                  <c:v>16-20 weeks</c:v>
                </c:pt>
                <c:pt idx="5">
                  <c:v>&gt;21 weeks</c:v>
                </c:pt>
              </c:strCache>
            </c:strRef>
          </c:cat>
          <c:val>
            <c:numRef>
              <c:f>Sheet1!$B$2:$G$2</c:f>
              <c:numCache>
                <c:formatCode>General</c:formatCode>
                <c:ptCount val="6"/>
                <c:pt idx="0">
                  <c:v>0.65400000000000003</c:v>
                </c:pt>
                <c:pt idx="1">
                  <c:v>0.14699999999999999</c:v>
                </c:pt>
                <c:pt idx="2">
                  <c:v>8.2000000000000003E-2</c:v>
                </c:pt>
                <c:pt idx="3">
                  <c:v>6.3E-2</c:v>
                </c:pt>
                <c:pt idx="4">
                  <c:v>4.1000000000000002E-2</c:v>
                </c:pt>
                <c:pt idx="5">
                  <c:v>1.2999999999999999E-2</c:v>
                </c:pt>
              </c:numCache>
            </c:numRef>
          </c:val>
          <c:extLst>
            <c:ext xmlns:c16="http://schemas.microsoft.com/office/drawing/2014/chart" uri="{C3380CC4-5D6E-409C-BE32-E72D297353CC}">
              <c16:uniqueId val="{0000000C-9418-A348-9653-962FC8BA3EA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8027,'357'-17'0,"1"1"0,1 0 0,-4-1 0,-24 5 0,-6 0 0,1 2 0,-5 1 0,-4 2 0,-4 2 0,1 1 0,1-1 0,2 1 0,-1 1 0,4 0 0,4-1 0,15 0 0,6-1 0,3 1 0,3 0-454,17 0 1,3 0 0,3 1 0,6-1 0,-58 1 0,3 1 0,2-1 0,7 0 0,4 1 453,-27 1 0,6 0 0,1 0 0,7 1 0,1-1 0,4 1 0,26-1 0,3 1 0,5 0 0,4 0 0,6-1 0,4 1-127,-13 0 1,5-1 0,5 0 0,3 0 0,5 1-1,-3-1 1,2 0 0,-42 1 0,1 0 0,2-1-1,-1 1 1,3 0 0,-2 0 0,0 0 0,2 0 126,3 0 0,1-1 0,1 1 0,0 0 0,0 0 0,0 0 0,-1 0 0,1 1 0,-1-1 0,-1 1 0,0 0 0,1 0 0,-1 0 0,1 0 0,-1 0 0,-1 1-40,1-1 1,1 1 0,-3-1 0,3 1 0,-2 0 0,-3 0-1,1 0 1,-5 0 0,37 1 0,-2 0 0,-4 0 0,1 1-1,-4-1 1,-4 1 0,-3 0 39,-25 0 0,-3 0 0,-4 0 0,-4 0 0,2 0 0,2 0 0,0 1 0,12-1 0,2 0 0,2 0 0,0 0 0,-2 0 0,-3 0 0,-8 0-72,27 0 0,-5 0 0,-4-1 1,-3 1-1,-6 0 0,-1 1 1,35 2-1,-5 1 0,-6 1 1,1 0-1,-3 1 0,-4 2 1,-3 0-1,1 0 0,1-1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jstor.org/stable/2331766632.%20%0D3"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essdata.fda.gov/scripts/cder/rems/index.cfm?event=RemsDetails.page&amp;REMS=39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reproductiveaccess.org/resource/order-mifepristone/" TargetMode="External"/><Relationship Id="rId4" Type="http://schemas.openxmlformats.org/officeDocument/2006/relationships/hyperlink" Target="https://www.reproductiveaccess.org/resource/mifepristone-patient-agreemen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fact-sheet/induced-abortion-united-stat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Faso</a:t>
            </a:r>
            <a:r>
              <a:rPr lang="en-US" dirty="0"/>
              <a:t>, MD.</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This includes family physicians, pediatricians, and internists </a:t>
            </a:r>
            <a:r>
              <a:rPr lang="en-US" dirty="0"/>
              <a:t>-- not just OBGYNs</a:t>
            </a:r>
            <a:r>
              <a:rPr lang="en-US" sz="2400" b="0" i="0" dirty="0">
                <a:solidFill>
                  <a:schemeClr val="dk1"/>
                </a:solidFill>
                <a:latin typeface="+mn-lt"/>
                <a:ea typeface="+mn-ea"/>
                <a:cs typeface="+mn-cs"/>
                <a:sym typeface="Calibri"/>
              </a:rPr>
              <a:t>. </a:t>
            </a:r>
          </a:p>
          <a:p>
            <a:pPr marL="457200" lvl="0" indent="-317500" algn="l" rtl="0">
              <a:spcBef>
                <a:spcPts val="0"/>
              </a:spcBef>
              <a:spcAft>
                <a:spcPts val="0"/>
              </a:spcAft>
              <a:buSzPts val="1400"/>
              <a:buChar char="●"/>
            </a:pPr>
            <a:r>
              <a:rPr lang="en-US" dirty="0"/>
              <a:t>Th</a:t>
            </a:r>
            <a:r>
              <a:rPr lang="en-US" sz="2400" b="0" i="0" dirty="0">
                <a:solidFill>
                  <a:schemeClr val="dk1"/>
                </a:solidFill>
                <a:latin typeface="+mn-lt"/>
                <a:ea typeface="+mn-ea"/>
                <a:cs typeface="+mn-cs"/>
                <a:sym typeface="Calibri"/>
              </a:rPr>
              <a:t>is includes advanced practice clinicians like nurse practitioners, nurse midwives, and physician assistants.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a:t>
            </a:r>
            <a:r>
              <a:rPr lang="en-US" dirty="0"/>
              <a:t>April</a:t>
            </a:r>
            <a:r>
              <a:rPr lang="en-US" sz="2400" b="0" i="0" dirty="0">
                <a:solidFill>
                  <a:schemeClr val="dk1"/>
                </a:solidFill>
                <a:latin typeface="+mn-lt"/>
                <a:ea typeface="+mn-ea"/>
                <a:cs typeface="+mn-cs"/>
                <a:sym typeface="Calibri"/>
              </a:rPr>
              <a:t> 2022, 3</a:t>
            </a:r>
            <a:r>
              <a:rPr lang="en-US" dirty="0"/>
              <a:t>5</a:t>
            </a:r>
            <a:r>
              <a:rPr lang="en-US" sz="2400" b="0" i="0" dirty="0">
                <a:solidFill>
                  <a:schemeClr val="dk1"/>
                </a:solidFill>
                <a:latin typeface="+mn-lt"/>
                <a:ea typeface="+mn-ea"/>
                <a:cs typeface="+mn-cs"/>
                <a:sym typeface="Calibri"/>
              </a:rPr>
              <a:t> states require an abortion to be performed by a licensed physician. </a:t>
            </a:r>
            <a:endParaRPr lang="en-US" dirty="0"/>
          </a:p>
          <a:p>
            <a:pPr marL="457200" lvl="0" indent="-304800" algn="l" rtl="0">
              <a:spcBef>
                <a:spcPts val="0"/>
              </a:spcBef>
              <a:spcAft>
                <a:spcPts val="0"/>
              </a:spcAft>
              <a:buClr>
                <a:schemeClr val="dk1"/>
              </a:buClr>
              <a:buSzPts val="1200"/>
              <a:buFont typeface="Calibri"/>
              <a:buChar char="●"/>
            </a:pPr>
            <a:r>
              <a:rPr lang="en-US" sz="2400" b="0" i="0" dirty="0">
                <a:solidFill>
                  <a:schemeClr val="dk1"/>
                </a:solidFill>
                <a:latin typeface="+mn-lt"/>
                <a:ea typeface="+mn-ea"/>
                <a:cs typeface="+mn-cs"/>
                <a:sym typeface="Calibri"/>
              </a:rPr>
              <a:t>In MS, only OBGYNs are allowed to provide abortion 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sans-serif"/>
              </a:rPr>
              <a:t>Before looking at the protocol, it’s important to understand how these medications are regulated – because they are.</a:t>
            </a:r>
            <a:endParaRPr lang="en-US" dirty="0">
              <a:effectLst/>
            </a:endParaRPr>
          </a:p>
          <a:p>
            <a:pPr marL="0" marR="0">
              <a:spcBef>
                <a:spcPts val="0"/>
              </a:spcBef>
              <a:spcAft>
                <a:spcPts val="0"/>
              </a:spcAft>
            </a:pPr>
            <a:r>
              <a:rPr lang="en-US" dirty="0">
                <a:effectLst/>
                <a:latin typeface="arial, sans-serif"/>
              </a:rPr>
              <a:t>In December 2021, the FDA completed a comprehensive review of the mifepristone REMS (risk evaluation and mitigation strategy) and announced changes to its original rules. In January 2023, these rules were finalized.</a:t>
            </a:r>
            <a:endParaRPr lang="en-US" dirty="0">
              <a:effectLst/>
            </a:endParaRPr>
          </a:p>
          <a:p>
            <a:pPr marL="457200" marR="0">
              <a:spcBef>
                <a:spcPts val="0"/>
              </a:spcBef>
              <a:spcAft>
                <a:spcPts val="0"/>
              </a:spcAft>
            </a:pPr>
            <a:r>
              <a:rPr lang="en-US" dirty="0">
                <a:effectLst/>
                <a:latin typeface="arial, sans-serif"/>
              </a:rPr>
              <a:t>- Previously, mifepristone could only be dispensed IN CLINIC – not through a pharmacy (brick &amp; mortar nor online/mail order). But now the FDA has lifted this restriction and will allow pharmacies to dispense mifepristone too, in-person or via mail. Note: in states where telemedicine for abortion is banned, mifepristone cannot be mailed. </a:t>
            </a:r>
            <a:endParaRPr lang="en-US" dirty="0">
              <a:effectLst/>
            </a:endParaRPr>
          </a:p>
          <a:p>
            <a:pPr marL="457200" marR="0">
              <a:spcBef>
                <a:spcPts val="0"/>
              </a:spcBef>
              <a:spcAft>
                <a:spcPts val="0"/>
              </a:spcAft>
            </a:pPr>
            <a:r>
              <a:rPr lang="en-US" dirty="0">
                <a:effectLst/>
                <a:latin typeface="arial, sans-serif"/>
              </a:rPr>
              <a:t>- Providers still need to be certified to prescribe and dispense – which, entails at least 1 clinician in a health center/ system to certify that they have the clinical knowledge to provide medication abortion and submit this form to the manufacturer of mifepristone (</a:t>
            </a:r>
            <a:r>
              <a:rPr lang="en-US" dirty="0" err="1">
                <a:effectLst/>
                <a:latin typeface="arial, sans-serif"/>
              </a:rPr>
              <a:t>Danco</a:t>
            </a:r>
            <a:r>
              <a:rPr lang="en-US" dirty="0">
                <a:effectLst/>
                <a:latin typeface="arial, sans-serif"/>
              </a:rPr>
              <a:t> or </a:t>
            </a:r>
            <a:r>
              <a:rPr lang="en-US" dirty="0" err="1">
                <a:effectLst/>
                <a:latin typeface="arial, sans-serif"/>
              </a:rPr>
              <a:t>GenBioPro</a:t>
            </a:r>
            <a:r>
              <a:rPr lang="en-US" dirty="0">
                <a:effectLst/>
                <a:latin typeface="arial, sans-serif"/>
              </a:rPr>
              <a:t>). All other providers who provide mifepristone are considered under the supervision of the certified provider. </a:t>
            </a:r>
            <a:endParaRPr lang="en-US" dirty="0">
              <a:effectLst/>
            </a:endParaRPr>
          </a:p>
          <a:p>
            <a:pPr marL="457200" marR="0">
              <a:spcBef>
                <a:spcPts val="0"/>
              </a:spcBef>
              <a:spcAft>
                <a:spcPts val="0"/>
              </a:spcAft>
            </a:pPr>
            <a:r>
              <a:rPr lang="en-US" dirty="0">
                <a:effectLst/>
                <a:latin typeface="arial, sans-serif"/>
              </a:rPr>
              <a:t>- Now, pharmacists will have to be certified to dispense mifepristone. </a:t>
            </a:r>
            <a:endParaRPr lang="en-US" dirty="0">
              <a:effectLst/>
            </a:endParaRPr>
          </a:p>
          <a:p>
            <a:pPr marL="457200" marR="0">
              <a:spcBef>
                <a:spcPts val="0"/>
              </a:spcBef>
              <a:spcAft>
                <a:spcPts val="0"/>
              </a:spcAft>
            </a:pPr>
            <a:r>
              <a:rPr lang="en-US" dirty="0">
                <a:effectLst/>
                <a:latin typeface="arial, sans-serif"/>
              </a:rPr>
              <a:t>- Pharmacies that wish to become certified must sign a new Pharmacy Agreement Form</a:t>
            </a:r>
            <a:r>
              <a:rPr lang="en-US" b="1" dirty="0">
                <a:solidFill>
                  <a:srgbClr val="0563C1"/>
                </a:solidFill>
                <a:effectLst/>
                <a:latin typeface="arial, sans-serif"/>
                <a:hlinkClick r:id="rId3"/>
              </a:rPr>
              <a:t> </a:t>
            </a:r>
            <a:r>
              <a:rPr lang="en-US" dirty="0">
                <a:effectLst/>
                <a:latin typeface="arial, sans-serif"/>
              </a:rPr>
              <a:t>that requires pharmacies to designate an authorized representative to carry out the certification process and oversee implementation and compliance with the mifepristone REMS program on behalf of the pharmacy.</a:t>
            </a:r>
            <a:endParaRPr lang="en-US" dirty="0">
              <a:effectLst/>
            </a:endParaRPr>
          </a:p>
          <a:p>
            <a:pPr marL="457200" marR="0">
              <a:spcBef>
                <a:spcPts val="0"/>
              </a:spcBef>
              <a:spcAft>
                <a:spcPts val="0"/>
              </a:spcAft>
            </a:pPr>
            <a:r>
              <a:rPr lang="en-US" dirty="0">
                <a:effectLst/>
                <a:latin typeface="arial, sans-serif"/>
              </a:rPr>
              <a:t>- Providers that want their patients to obtain mifepristone through the pharmacy (whether through mail or brick and mortar) will have to send the pharmacy their signed prescriber agreement. </a:t>
            </a:r>
            <a:endParaRPr lang="en-US" dirty="0">
              <a:effectLst/>
            </a:endParaRPr>
          </a:p>
          <a:p>
            <a:pPr marL="457200" marR="0">
              <a:spcBef>
                <a:spcPts val="0"/>
              </a:spcBef>
              <a:spcAft>
                <a:spcPts val="0"/>
              </a:spcAft>
            </a:pPr>
            <a:r>
              <a:rPr lang="en-US" dirty="0">
                <a:effectLst/>
                <a:latin typeface="arial, sans-serif"/>
              </a:rPr>
              <a:t>- Currently, online pharmacies like American Mail Order Pharmacy and Honeybee are certified pharmacies. CVS and Walgreens appear to be pursuing certification. </a:t>
            </a:r>
            <a:endParaRPr lang="en-US" dirty="0">
              <a:effectLst/>
            </a:endParaRPr>
          </a:p>
          <a:p>
            <a:pPr marL="457200" marR="0">
              <a:spcBef>
                <a:spcPts val="0"/>
              </a:spcBef>
              <a:spcAft>
                <a:spcPts val="0"/>
              </a:spcAft>
            </a:pPr>
            <a:r>
              <a:rPr lang="en-US" dirty="0">
                <a:effectLst/>
                <a:latin typeface="arial, sans-serif"/>
              </a:rPr>
              <a:t>- Lastly, patients still need to sign an FDA agreement for using mifepristone, whether or not it’s for medication abortion or EPL. </a:t>
            </a:r>
            <a:endParaRPr lang="en-US" dirty="0">
              <a:effectLst/>
            </a:endParaRPr>
          </a:p>
          <a:p>
            <a:pPr marL="457200" marR="0">
              <a:spcBef>
                <a:spcPts val="0"/>
              </a:spcBef>
              <a:spcAft>
                <a:spcPts val="0"/>
              </a:spcAft>
            </a:pPr>
            <a:r>
              <a:rPr lang="en-US" dirty="0">
                <a:effectLst/>
                <a:latin typeface="arial, sans-serif"/>
              </a:rPr>
              <a:t> </a:t>
            </a:r>
            <a:endParaRPr lang="en-US" dirty="0">
              <a:effectLst/>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4"/>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5"/>
              </a:rPr>
              <a:t>https://www.reproductiveaccess.org/resource/order-mifepristone/</a:t>
            </a:r>
            <a:endParaRPr lang="en-US" dirty="0">
              <a:effectLst/>
            </a:endParaRPr>
          </a:p>
          <a:p>
            <a:pPr marL="457200" marR="0">
              <a:spcBef>
                <a:spcPts val="0"/>
              </a:spcBef>
              <a:spcAft>
                <a:spcPts val="0"/>
              </a:spcAft>
            </a:pPr>
            <a:r>
              <a:rPr lang="en-US">
                <a:effectLst/>
                <a:latin typeface="arial, sans-serif"/>
              </a:rPr>
              <a:t>- Provider </a:t>
            </a:r>
            <a:r>
              <a:rPr lang="en-US" dirty="0">
                <a:effectLst/>
                <a:latin typeface="arial, sans-serif"/>
              </a:rPr>
              <a:t>and pharmacy agreements </a:t>
            </a:r>
            <a:r>
              <a:rPr lang="en-US" dirty="0">
                <a:solidFill>
                  <a:srgbClr val="0563C1"/>
                </a:solidFill>
                <a:effectLst/>
                <a:latin typeface="arial, sans-serif"/>
                <a:hlinkClick r:id="rId3"/>
              </a:rPr>
              <a:t>https://www.accessdata.fda.gov/scripts/cder/rems/index.cfm?event=RemsDetails.page&amp;REMS=390</a:t>
            </a:r>
            <a:r>
              <a:rPr lang="en-US" dirty="0">
                <a:effectLst/>
              </a:rPr>
              <a:t> </a:t>
            </a:r>
          </a:p>
          <a:p>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two effective routes to take the misoprostol, buccal and vaginal. Buccal means the misoprostol is held and absorbed in the patient’s cheeks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2022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Anticipatory Guidance: within 24 hours after taking misoprostol, patient can expect:</a:t>
            </a:r>
          </a:p>
          <a:p>
            <a:pPr marL="457200" lvl="0" indent="-317500" algn="l" rtl="0">
              <a:spcBef>
                <a:spcPts val="0"/>
              </a:spcBef>
              <a:spcAft>
                <a:spcPts val="0"/>
              </a:spcAft>
              <a:buSzPts val="1400"/>
              <a:buChar char="●"/>
            </a:pPr>
            <a:r>
              <a:rPr lang="en-US" dirty="0"/>
              <a:t>Lots of cramping </a:t>
            </a:r>
          </a:p>
          <a:p>
            <a:pPr marL="457200" lvl="0" indent="-317500" algn="l" rtl="0">
              <a:spcBef>
                <a:spcPts val="0"/>
              </a:spcBef>
              <a:spcAft>
                <a:spcPts val="0"/>
              </a:spcAft>
              <a:buSzPts val="1400"/>
              <a:buChar char="●"/>
            </a:pPr>
            <a:r>
              <a:rPr lang="en-US" dirty="0"/>
              <a:t>Heavy bleeding – sometimes heavier than a period</a:t>
            </a:r>
          </a:p>
          <a:p>
            <a:pPr marL="457200" lvl="0" indent="-317500" algn="l" rtl="0">
              <a:spcBef>
                <a:spcPts val="0"/>
              </a:spcBef>
              <a:spcAft>
                <a:spcPts val="0"/>
              </a:spcAft>
              <a:buSzPts val="1400"/>
              <a:buChar char="●"/>
            </a:pPr>
            <a:r>
              <a:rPr lang="en-US" dirty="0"/>
              <a:t>Passage of clots and possibly passage of grayish tissue</a:t>
            </a:r>
          </a:p>
          <a:p>
            <a:pPr marL="457200" lvl="0" indent="-317500" algn="l" rtl="0">
              <a:spcBef>
                <a:spcPts val="0"/>
              </a:spcBef>
              <a:spcAft>
                <a:spcPts val="0"/>
              </a:spcAft>
              <a:buSzPts val="1400"/>
              <a:buChar char="●"/>
            </a:pPr>
            <a:r>
              <a:rPr lang="en-US" dirty="0"/>
              <a:t>Miso can sometimes induce side effects: stomach upset, diarrhea, fever/chills, headaches. GI-related side effects are more common with buccal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 – now you can initiate IUD or implant, inject depo (if they have chosen 1 of these methods); if they started another method before this visit, ask how that’s going.</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As of December 2021, 19 states ban or restrict the use of telehealth medication abortion. If the audience works primarily in states where telehealth medication abortion is banned, feel free to skip this case study.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Support your patient to come to an informed conclusion of what works best for them. </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or in-office pick-up</a:t>
            </a:r>
          </a:p>
          <a:p>
            <a:pPr marL="171450" lvl="0" indent="-171450" algn="l" rtl="0">
              <a:spcBef>
                <a:spcPts val="0"/>
              </a:spcBef>
              <a:spcAft>
                <a:spcPts val="0"/>
              </a:spcAft>
              <a:buClr>
                <a:schemeClr val="dk1"/>
              </a:buClr>
              <a:buSzPts val="1200"/>
              <a:buFont typeface="Arial"/>
              <a:buChar char="•"/>
            </a:pPr>
            <a:r>
              <a:rPr lang="en-US" b="0" dirty="0"/>
              <a:t>If mailing is an option, include both mifepristone and 4-8 200mcg pills of misoprostol. Include a urine pregnancy test for follow-up testing, take home instructions, contact info, a copy of the consent if possible, and pain medicine like ibuprofen. </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lvl="0" indent="-171450" algn="l" rtl="0">
              <a:spcBef>
                <a:spcPts val="0"/>
              </a:spcBef>
              <a:spcAft>
                <a:spcPts val="0"/>
              </a:spcAft>
              <a:buClr>
                <a:schemeClr val="dk1"/>
              </a:buClr>
              <a:buSzPts val="1200"/>
              <a:buFont typeface="Arial"/>
              <a:buChar char="•"/>
            </a:pPr>
            <a:r>
              <a:rPr lang="en-US" b="0" dirty="0"/>
              <a:t>Your health center may have a courier service or way of mailing the pills that are already stocked at your institution</a:t>
            </a:r>
            <a:endParaRPr lang="en-US" dirty="0"/>
          </a:p>
          <a:p>
            <a:pPr marL="171450" lvl="0" indent="-171450" algn="l" rtl="0">
              <a:spcBef>
                <a:spcPts val="0"/>
              </a:spcBef>
              <a:spcAft>
                <a:spcPts val="0"/>
              </a:spcAft>
              <a:buClr>
                <a:schemeClr val="dk1"/>
              </a:buClr>
              <a:buSzPts val="1200"/>
              <a:buFont typeface="Arial"/>
              <a:buChar char="•"/>
            </a:pPr>
            <a:r>
              <a:rPr lang="en-US" b="0" dirty="0"/>
              <a:t>Online pharmacies that are certified to provide mifepristone under FDA REMS. As of February 2022, only Honeybee and one other online pharmacy are able to do this.</a:t>
            </a:r>
            <a:endParaRPr lang="en-US" dirty="0"/>
          </a:p>
          <a:p>
            <a:pPr marL="171450" lvl="0" indent="-171450" algn="l" rtl="0">
              <a:spcBef>
                <a:spcPts val="0"/>
              </a:spcBef>
              <a:spcAft>
                <a:spcPts val="0"/>
              </a:spcAft>
              <a:buClr>
                <a:schemeClr val="dk1"/>
              </a:buClr>
              <a:buSzPts val="1200"/>
              <a:buFont typeface="Arial"/>
              <a:buChar cha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endParaRPr lang="en-US" dirty="0"/>
          </a:p>
          <a:p>
            <a:pPr marL="171450" lvl="0" indent="-171450" algn="l" rtl="0">
              <a:spcBef>
                <a:spcPts val="0"/>
              </a:spcBef>
              <a:spcAft>
                <a:spcPts val="0"/>
              </a:spcAft>
              <a:buClr>
                <a:schemeClr val="dk1"/>
              </a:buClr>
              <a:buSzPts val="1200"/>
              <a:buFont typeface="Arial"/>
              <a:buChar cha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endParaRPr lang="en-US" dirty="0"/>
          </a:p>
          <a:p>
            <a:pPr marL="171450" lvl="0" indent="-171450" algn="l" rtl="0">
              <a:spcBef>
                <a:spcPts val="0"/>
              </a:spcBef>
              <a:spcAft>
                <a:spcPts val="0"/>
              </a:spcAft>
              <a:buClr>
                <a:schemeClr val="dk1"/>
              </a:buClr>
              <a:buSzPts val="1200"/>
              <a:buFont typeface="Arial"/>
              <a:buChar char="•"/>
            </a:pPr>
            <a:r>
              <a:rPr lang="en-US" b="0" dirty="0"/>
              <a:t>If interested in Honeybee or want to learn more, can contact </a:t>
            </a:r>
            <a:r>
              <a:rPr lang="en-US" b="0" dirty="0" err="1"/>
              <a:t>prescribers@honeybeehealth.com</a:t>
            </a:r>
            <a:r>
              <a:rPr lang="en-US" b="0" dirty="0"/>
              <a:t> </a:t>
            </a:r>
            <a:r>
              <a:rPr lang="en-US" dirty="0"/>
              <a:t>(reference hearing about Honeybee through RHAP)</a:t>
            </a:r>
          </a:p>
          <a:p>
            <a:pPr marL="171450" lvl="0" indent="-171450" algn="l" rtl="0">
              <a:spcBef>
                <a:spcPts val="0"/>
              </a:spcBef>
              <a:spcAft>
                <a:spcPts val="0"/>
              </a:spcAft>
              <a:buClr>
                <a:schemeClr val="dk1"/>
              </a:buClr>
              <a:buSzPts val="1200"/>
              <a:buFont typeface="Arial"/>
              <a:buChar char="•"/>
            </a:pPr>
            <a:r>
              <a:rPr lang="en-US" b="0" dirty="0"/>
              <a:t>[Note to facilitator: if you are familiar with other pharmacies that provide and mail the abortion pills, please share your experiences and information with the audience]</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dirty="0"/>
              <a:t>NOTE: This slide is currently hidden from presenter view as we work to develop a short values clarification exercise on self-managed abortion. The notes below are for the RHAP team to work on as we develop a short values clarification exercise on SMA. </a:t>
            </a:r>
          </a:p>
          <a:p>
            <a:pPr marL="228600" lvl="0" indent="-228600" algn="l" rtl="0">
              <a:spcBef>
                <a:spcPts val="0"/>
              </a:spcBef>
              <a:spcAft>
                <a:spcPts val="0"/>
              </a:spcAft>
              <a:buNone/>
            </a:pPr>
            <a:endParaRPr lang="en-US" dirty="0"/>
          </a:p>
          <a:p>
            <a:pPr marL="228600" lvl="0" indent="-22860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228600" lvl="0" indent="-228600" algn="l" rtl="0">
              <a:spcBef>
                <a:spcPts val="0"/>
              </a:spcBef>
              <a:spcAft>
                <a:spcPts val="0"/>
              </a:spcAft>
              <a:buNone/>
            </a:pPr>
            <a:r>
              <a:rPr lang="en-US" i="1" dirty="0"/>
              <a:t>Note to Facilitator: Consider walking through a short values clarification exercise</a:t>
            </a:r>
          </a:p>
          <a:p>
            <a:pPr marL="0" lvl="0" indent="0" algn="l" rtl="0">
              <a:spcBef>
                <a:spcPts val="300"/>
              </a:spcBef>
              <a:spcAft>
                <a:spcPts val="0"/>
              </a:spcAft>
              <a:buNone/>
            </a:pPr>
            <a:endParaRPr lang="en-US" dirty="0"/>
          </a:p>
          <a:p>
            <a:pPr marL="228600" lvl="0" indent="-228600" algn="l" rtl="0">
              <a:spcBef>
                <a:spcPts val="300"/>
              </a:spcBef>
              <a:spcAft>
                <a:spcPts val="0"/>
              </a:spcAft>
              <a:buNone/>
            </a:pPr>
            <a:r>
              <a:rPr lang="en-US" b="1" dirty="0"/>
              <a:t>Notes to incorporate:</a:t>
            </a:r>
            <a:endParaRPr lang="en-US" dirty="0"/>
          </a:p>
          <a:p>
            <a:pPr marL="228600" lvl="0" indent="-228600" algn="l" rtl="0">
              <a:spcBef>
                <a:spcPts val="300"/>
              </a:spcBef>
              <a:spcAft>
                <a:spcPts val="0"/>
              </a:spcAft>
              <a:buClr>
                <a:schemeClr val="dk1"/>
              </a:buClr>
              <a:buSzPts val="1100"/>
              <a:buFont typeface="Arial"/>
              <a:buChar char="•"/>
            </a:pPr>
            <a:r>
              <a:rPr lang="en-US" dirty="0"/>
              <a:t>People should have access to the full range of safe and effective options for abortion care, including self-management with medication</a:t>
            </a:r>
          </a:p>
          <a:p>
            <a:pPr marL="228600" lvl="0" indent="-228600" algn="l" rtl="0">
              <a:spcBef>
                <a:spcPts val="300"/>
              </a:spcBef>
              <a:spcAft>
                <a:spcPts val="0"/>
              </a:spcAft>
              <a:buClr>
                <a:schemeClr val="dk1"/>
              </a:buClr>
              <a:buSzPts val="1100"/>
              <a:buFont typeface="Arial"/>
              <a:buChar char="•"/>
            </a:pPr>
            <a:r>
              <a:rPr lang="en-US" dirty="0"/>
              <a:t>It is essential that those seeking SMA have a source of accurate information and access to medical care if necessary</a:t>
            </a:r>
          </a:p>
          <a:p>
            <a:pPr marL="228600" lvl="0" indent="-228600" algn="l" rtl="0">
              <a:spcBef>
                <a:spcPts val="300"/>
              </a:spcBef>
              <a:spcAft>
                <a:spcPts val="0"/>
              </a:spcAft>
              <a:buClr>
                <a:schemeClr val="dk1"/>
              </a:buClr>
              <a:buSzPts val="1100"/>
              <a:buFont typeface="Arial"/>
              <a:buChar char="•"/>
            </a:pPr>
            <a:r>
              <a:rPr lang="en-US" dirty="0"/>
              <a:t>Once someone has decided to have an abortion, they should be able to do so safely, effectively, and with dignity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Reality of a “beyond-Roe” world with Jackson v. Dobbs </a:t>
            </a:r>
          </a:p>
          <a:p>
            <a:pPr marL="171450" lvl="0" indent="-171450" algn="l" rtl="0">
              <a:spcBef>
                <a:spcPts val="0"/>
              </a:spcBef>
              <a:spcAft>
                <a:spcPts val="0"/>
              </a:spcAft>
              <a:buClr>
                <a:schemeClr val="dk1"/>
              </a:buClr>
              <a:buSzPts val="1200"/>
              <a:buFont typeface="Arial"/>
              <a:buChar char="•"/>
            </a:pPr>
            <a:r>
              <a:rPr lang="en-US" dirty="0"/>
              <a:t>Reality is that many people are and having been living in a world without the legal protections of Roe v. Wade</a:t>
            </a:r>
          </a:p>
          <a:p>
            <a:pPr marL="171450" lvl="0" indent="-171450" algn="l" rtl="0">
              <a:spcBef>
                <a:spcPts val="0"/>
              </a:spcBef>
              <a:spcAft>
                <a:spcPts val="0"/>
              </a:spcAft>
              <a:buClr>
                <a:schemeClr val="dk1"/>
              </a:buClr>
              <a:buSzPts val="1200"/>
              <a:buFont typeface="Arial"/>
              <a:buChar char="•"/>
            </a:pPr>
            <a:r>
              <a:rPr lang="en-US" dirty="0"/>
              <a:t>By applying an intersectional lens, we can see that the right to an abortion – access to clinical abortion care -- has never fully been realized in this country and that certain people because of the marginalized identities they hold have been less protected (or not protected at all) by Roe. </a:t>
            </a:r>
          </a:p>
          <a:p>
            <a:pPr marL="171450" lvl="0" indent="-171450" algn="l" rtl="0">
              <a:spcBef>
                <a:spcPts val="0"/>
              </a:spcBef>
              <a:spcAft>
                <a:spcPts val="0"/>
              </a:spcAft>
              <a:buClr>
                <a:schemeClr val="dk1"/>
              </a:buClr>
              <a:buSzPts val="1200"/>
              <a:buFont typeface="Arial"/>
              <a:buChar char="•"/>
            </a:pPr>
            <a:r>
              <a:rPr lang="en-US" dirty="0"/>
              <a:t>People have been self-managing abortion long before their were laws around abortion, and people will continue to do so regardless of what the law says</a:t>
            </a:r>
          </a:p>
          <a:p>
            <a:pPr marL="171450" lvl="0" indent="-171450" algn="l" rtl="0">
              <a:spcBef>
                <a:spcPts val="0"/>
              </a:spcBef>
              <a:spcAft>
                <a:spcPts val="0"/>
              </a:spcAft>
              <a:buClr>
                <a:schemeClr val="dk1"/>
              </a:buClr>
              <a:buSzPts val="1200"/>
              <a:buFont typeface="Arial"/>
              <a:buChar char="•"/>
            </a:pPr>
            <a:r>
              <a:rPr lang="en-US" dirty="0"/>
              <a:t>If Roe is overturned and criminalization of SMA continues, many more people will face the risk of being arrested for having an abortion</a:t>
            </a:r>
          </a:p>
          <a:p>
            <a:pPr marL="171450" lvl="0" indent="-171450" algn="l" rtl="0">
              <a:spcBef>
                <a:spcPts val="0"/>
              </a:spcBef>
              <a:spcAft>
                <a:spcPts val="0"/>
              </a:spcAft>
              <a:buClr>
                <a:schemeClr val="dk1"/>
              </a:buClr>
              <a:buSzPts val="1200"/>
              <a:buFont typeface="Arial"/>
              <a:buChar char="•"/>
            </a:pPr>
            <a:r>
              <a:rPr lang="en-US" dirty="0"/>
              <a:t>Need to decriminalize and support SMA more important than ever</a:t>
            </a:r>
          </a:p>
          <a:p>
            <a:pPr marL="171450" lvl="0" indent="-95250" algn="l" rtl="0">
              <a:spcBef>
                <a:spcPts val="0"/>
              </a:spcBef>
              <a:spcAft>
                <a:spcPts val="0"/>
              </a:spcAft>
              <a:buClr>
                <a:schemeClr val="dk1"/>
              </a:buClr>
              <a:buSzPts val="1200"/>
              <a:buFont typeface="Arial"/>
              <a:buNone/>
            </a:pPr>
            <a:endParaRPr lang="en-US" dirty="0"/>
          </a:p>
          <a:p>
            <a:endParaRPr lang="en-US" dirty="0"/>
          </a:p>
        </p:txBody>
      </p:sp>
    </p:spTree>
    <p:extLst>
      <p:ext uri="{BB962C8B-B14F-4D97-AF65-F5344CB8AC3E}">
        <p14:creationId xmlns:p14="http://schemas.microsoft.com/office/powerpoint/2010/main" val="281578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7% of US women reported having attempted to self manage in their lifetime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From March 2018 to March 2020, the online service Aid Access identified 57,506 requests from US residents in all 50 states. Barriers to accessing abortion during the COVID-19 pandemic have led to further increases in demand.</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Studies so far have only measured certain pathways to SMA, so demand is likely much higher</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endParaRPr lang="en-US" sz="2400" dirty="0"/>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dirty="0"/>
          </a:p>
          <a:p>
            <a:pPr marL="342900" lvl="0" indent="-260350" algn="l" rtl="0">
              <a:spcBef>
                <a:spcPts val="0"/>
              </a:spcBef>
              <a:spcAft>
                <a:spcPts val="0"/>
              </a:spcAft>
              <a:buClr>
                <a:schemeClr val="dk1"/>
              </a:buClr>
              <a:buSzPts val="1100"/>
              <a:buFont typeface="Arial"/>
              <a:buChar char="•"/>
            </a:pPr>
            <a:r>
              <a:rPr lang="en-US" sz="1100" u="none" dirty="0"/>
              <a:t>WHO states that SMA with miso alone – with accurate information on how to use the pills – is very safe and effective.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A systematic scoping review of 13,000 evaluable women revealed that this miso-alone was about 78% effective without additional intervention.</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1" dirty="0"/>
              <a:t>Repeat doses of misoprostol may be necessary to complete the abortion. </a:t>
            </a:r>
          </a:p>
          <a:p>
            <a:pPr marL="342900" lvl="0" indent="-260350" algn="l" rtl="0">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endParaRPr lang="en-US" sz="1100" dirty="0"/>
          </a:p>
          <a:p>
            <a:pPr marL="342900" lvl="0" indent="-260350" algn="l" rtl="0">
              <a:spcBef>
                <a:spcPts val="0"/>
              </a:spcBef>
              <a:spcAft>
                <a:spcPts val="0"/>
              </a:spcAft>
              <a:buClr>
                <a:schemeClr val="dk1"/>
              </a:buClr>
              <a:buSzPts val="1100"/>
              <a:buFont typeface="Arial"/>
              <a:buChar char="•"/>
            </a:pPr>
            <a:r>
              <a:rPr lang="en-US" sz="11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lang="en-US" sz="1100" dirty="0"/>
          </a:p>
          <a:p>
            <a:pPr marL="800100" lvl="1" indent="-260350" algn="l" rtl="0">
              <a:spcBef>
                <a:spcPts val="0"/>
              </a:spcBef>
              <a:spcAft>
                <a:spcPts val="0"/>
              </a:spcAft>
              <a:buClr>
                <a:schemeClr val="dk1"/>
              </a:buClr>
              <a:buSzPts val="1100"/>
              <a:buFont typeface="Arial"/>
              <a:buChar char="•"/>
            </a:pPr>
            <a:r>
              <a:rPr lang="en-US" sz="1100" u="none" dirty="0"/>
              <a:t>A program called </a:t>
            </a:r>
            <a:r>
              <a:rPr lang="en-US" sz="1100" u="none" dirty="0" err="1"/>
              <a:t>Iniciativas</a:t>
            </a:r>
            <a:r>
              <a:rPr lang="en-US" sz="1100" u="none" dirty="0"/>
              <a:t> </a:t>
            </a:r>
            <a:r>
              <a:rPr lang="en-US" sz="1100" u="none" dirty="0" err="1"/>
              <a:t>Sanitarias</a:t>
            </a:r>
            <a:r>
              <a:rPr lang="en-US" sz="1100" u="none" dirty="0"/>
              <a:t> in Uruguay did just that. This led to the decriminalization of abortion in Uruguay. </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endParaRPr lang="en-US" dirty="0"/>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a:t>
            </a:r>
            <a:r>
              <a:rPr lang="en-US" b="0" dirty="0"/>
              <a:t>do not include or examine data for all birthing people. We recognize that people of all genders, including transgender and non-binary people, also experience pregnancy, use contraception, and have abortions.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US:</a:t>
            </a:r>
          </a:p>
          <a:p>
            <a:pPr marL="0" lvl="0" indent="0" algn="l" rtl="0">
              <a:spcBef>
                <a:spcPts val="0"/>
              </a:spcBef>
              <a:spcAft>
                <a:spcPts val="0"/>
              </a:spcAft>
              <a:buNone/>
            </a:pPr>
            <a:r>
              <a:rPr lang="en-US" dirty="0"/>
              <a:t>88% of abortions are performed in the first trimester.</a:t>
            </a:r>
          </a:p>
          <a:p>
            <a:pPr marL="0" lvl="0" indent="0" algn="l" rtl="0">
              <a:spcBef>
                <a:spcPts val="0"/>
              </a:spcBef>
              <a:spcAft>
                <a:spcPts val="0"/>
              </a:spcAft>
              <a:buNone/>
            </a:pPr>
            <a:r>
              <a:rPr lang="en-US" dirty="0"/>
              <a:t>65% of abortions are performed before nine weeks.</a:t>
            </a:r>
          </a:p>
          <a:p>
            <a:pPr marL="0" lvl="0" indent="0" algn="l" rtl="0">
              <a:spcBef>
                <a:spcPts val="0"/>
              </a:spcBef>
              <a:spcAft>
                <a:spcPts val="0"/>
              </a:spcAft>
              <a:buNone/>
            </a:pPr>
            <a:r>
              <a:rPr lang="en-US" dirty="0"/>
              <a:t>Fewer than 2% of abortions are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Induced Abortion in the United States, Sept 2019 Fact Sheet,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https://www.guttmacher.org/fact-sheet/induced-abortion-united-states</a:t>
            </a:r>
            <a:endParaRPr lang="en-US" dirty="0"/>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2020, medication abortion accounted for 54% of US abortions. This is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over 2 decades of safe and effective use.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https://</a:t>
            </a:r>
            <a:r>
              <a:rPr lang="en-US" dirty="0" err="1"/>
              <a:t>www.guttmacher.org</a:t>
            </a:r>
            <a:r>
              <a:rPr lang="en-US" dirty="0"/>
              <a:t>/article/2022/02/medication-abortion-now-accounts-more-half-all-us-abortions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June 2023, 13 states have a near-total ban on abortion. And 15 states restrict access to medication abortion.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State-based abortion restrictions create a deeply inequitable abortion access landscape dictating not only that access depends on where you live, but also on the resources you have to get abortion care out of state, if needed.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Examples of these laws:</a:t>
            </a:r>
          </a:p>
          <a:p>
            <a:pPr marL="342900" lvl="0" indent="-342900" algn="l" rtl="0">
              <a:spcBef>
                <a:spcPts val="0"/>
              </a:spcBef>
              <a:spcAft>
                <a:spcPts val="0"/>
              </a:spcAft>
              <a:buFontTx/>
              <a:buChar char="-"/>
            </a:pPr>
            <a:r>
              <a:rPr lang="en-US" b="0" dirty="0"/>
              <a:t>limits on gestational age</a:t>
            </a:r>
          </a:p>
          <a:p>
            <a:pPr marL="342900" lvl="0" indent="-342900" algn="l" rtl="0">
              <a:spcBef>
                <a:spcPts val="0"/>
              </a:spcBef>
              <a:spcAft>
                <a:spcPts val="0"/>
              </a:spcAft>
              <a:buFontTx/>
              <a:buChar char="-"/>
            </a:pPr>
            <a:r>
              <a:rPr lang="en-US" b="0" dirty="0"/>
              <a:t>Types of procedures that are allowed</a:t>
            </a:r>
          </a:p>
          <a:p>
            <a:pPr marL="342900" lvl="0" indent="-342900" algn="l" rtl="0">
              <a:spcBef>
                <a:spcPts val="0"/>
              </a:spcBef>
              <a:spcAft>
                <a:spcPts val="0"/>
              </a:spcAft>
              <a:buFontTx/>
              <a:buChar char="-"/>
            </a:pPr>
            <a:r>
              <a:rPr lang="en-US" b="0" dirty="0"/>
              <a:t>Mandated counseling</a:t>
            </a:r>
          </a:p>
          <a:p>
            <a:pPr marL="342900" lvl="0" indent="-342900" algn="l" rtl="0">
              <a:spcBef>
                <a:spcPts val="0"/>
              </a:spcBef>
              <a:spcAft>
                <a:spcPts val="0"/>
              </a:spcAft>
              <a:buFontTx/>
              <a:buChar char="-"/>
            </a:pPr>
            <a:r>
              <a:rPr lang="en-US" b="0" dirty="0"/>
              <a:t>Waiting periods</a:t>
            </a:r>
          </a:p>
          <a:p>
            <a:pPr marL="342900" lvl="0" indent="-342900" algn="l" rtl="0">
              <a:spcBef>
                <a:spcPts val="0"/>
              </a:spcBef>
              <a:spcAft>
                <a:spcPts val="0"/>
              </a:spcAft>
              <a:buFontTx/>
              <a:buChar char="-"/>
            </a:pPr>
            <a:r>
              <a:rPr lang="en-US" b="0" dirty="0"/>
              <a:t>TRAP laws (targeted regulations on abortion providers)</a:t>
            </a:r>
          </a:p>
          <a:p>
            <a:pPr marL="342900" lvl="0" indent="-342900" algn="l" rtl="0">
              <a:spcBef>
                <a:spcPts val="0"/>
              </a:spcBef>
              <a:spcAft>
                <a:spcPts val="0"/>
              </a:spcAft>
              <a:buFontTx/>
              <a:buChar char="-"/>
            </a:pPr>
            <a:r>
              <a:rPr lang="en-US" b="0" dirty="0"/>
              <a:t>Mailing bans</a:t>
            </a:r>
          </a:p>
          <a:p>
            <a:pPr marL="342900" lvl="0" indent="-342900" algn="l" rtl="0">
              <a:spcBef>
                <a:spcPts val="0"/>
              </a:spcBef>
              <a:spcAft>
                <a:spcPts val="0"/>
              </a:spcAft>
              <a:buFontTx/>
              <a:buChar char="-"/>
            </a:pPr>
            <a:r>
              <a:rPr lang="en-US" b="0"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In June 2022, the Supreme Court’s decision on Dobbs v. Jackson Women’s Health overturned Roe v. Wade and Planned Parenthood v. Casey, meaning that the right to abortion would be determined by the states. </a:t>
            </a:r>
          </a:p>
          <a:p>
            <a:pPr marL="0" lvl="0" indent="0" algn="l" rtl="0">
              <a:spcBef>
                <a:spcPts val="0"/>
              </a:spcBef>
              <a:spcAft>
                <a:spcPts val="0"/>
              </a:spcAft>
              <a:buNone/>
            </a:pPr>
            <a:r>
              <a:rPr lang="en-US" b="0" dirty="0"/>
              <a:t> </a:t>
            </a:r>
          </a:p>
          <a:p>
            <a:pPr marL="0" lvl="0" indent="0" algn="l" rtl="0">
              <a:spcBef>
                <a:spcPts val="0"/>
              </a:spcBef>
              <a:spcAft>
                <a:spcPts val="0"/>
              </a:spcAft>
              <a:buNone/>
            </a:pPr>
            <a:r>
              <a:rPr lang="en-US" b="0" dirty="0"/>
              <a:t>Dark red states had trigger laws on the books that banned abortion immediately. </a:t>
            </a:r>
          </a:p>
          <a:p>
            <a:pPr marL="0" lvl="0" indent="0" algn="l" rtl="0">
              <a:spcBef>
                <a:spcPts val="0"/>
              </a:spcBef>
              <a:spcAft>
                <a:spcPts val="0"/>
              </a:spcAft>
              <a:buNone/>
            </a:pPr>
            <a:r>
              <a:rPr lang="en-US" b="0" dirty="0"/>
              <a:t>Dark and light orange states have c</a:t>
            </a:r>
            <a:r>
              <a:rPr lang="en-US" sz="2400" b="0" i="0" dirty="0">
                <a:effectLst/>
                <a:latin typeface="+mn-lt"/>
                <a:ea typeface="+mn-ea"/>
                <a:cs typeface="+mn-cs"/>
                <a:sym typeface="Calibri"/>
              </a:rPr>
              <a:t>onstructed a web of abortion laws and regulations that restrict or support whether, when and under what circumstances providers can offer abortion care and a pregnant individual can obtain an abortion. Most of these states are likely to ban abortion outright. </a:t>
            </a:r>
            <a:endParaRPr lang="en-US" b="0" dirty="0"/>
          </a:p>
          <a:p>
            <a:pPr marL="0" lvl="0" indent="0" algn="l" rtl="0">
              <a:spcBef>
                <a:spcPts val="0"/>
              </a:spcBef>
              <a:spcAft>
                <a:spcPts val="0"/>
              </a:spcAft>
              <a:buNone/>
            </a:pPr>
            <a:endParaRPr lang="en-US" b="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The states in blue are where abortion care is protected by law or likely to remain protected. Blue and yellow states on this map also may represent surge states – places where people can find the nearest abortion care if you live in a state that bans abortion. </a:t>
            </a:r>
            <a:r>
              <a:rPr lang="en-US" dirty="0">
                <a:effectLst/>
                <a:latin typeface="Arial" panose="020B0604020202020204" pitchFamily="34" charset="0"/>
              </a:rPr>
              <a:t>The estimated number of abortions provided by a clinician in states where abortion remained legal with few restrictions </a:t>
            </a:r>
            <a:r>
              <a:rPr lang="en-US" i="1" dirty="0">
                <a:effectLst/>
                <a:latin typeface="Arial" panose="020B0604020202020204" pitchFamily="34" charset="0"/>
              </a:rPr>
              <a:t>increased </a:t>
            </a:r>
            <a:r>
              <a:rPr lang="en-US" dirty="0">
                <a:effectLst/>
                <a:latin typeface="Arial" panose="020B0604020202020204" pitchFamily="34" charset="0"/>
              </a:rPr>
              <a:t>from 62,600 abortions in April before the Dobbs decision to </a:t>
            </a:r>
            <a:r>
              <a:rPr lang="en-US" sz="1800" dirty="0">
                <a:effectLst/>
                <a:latin typeface="ArialMT"/>
              </a:rPr>
              <a:t>88,020 abortions in March 2023. States with the largest increases in the total number of abortions provided by a clinician during the nine-month period after </a:t>
            </a:r>
            <a:r>
              <a:rPr lang="en-US" sz="1800" i="1" dirty="0">
                <a:effectLst/>
                <a:latin typeface="Arial" panose="020B0604020202020204" pitchFamily="34" charset="0"/>
              </a:rPr>
              <a:t>Dobbs</a:t>
            </a:r>
            <a:r>
              <a:rPr lang="en-US" sz="1800" dirty="0">
                <a:effectLst/>
                <a:latin typeface="ArialMT"/>
              </a:rPr>
              <a:t>, which we call “surge states,” include Florida (12,460), Illinois (12,400), North Carolina (7,930), Colorado (4,500) California (4,260).</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This calls attention to the need to expand abortion access points in protective states. Expanding access to medication abortion in primary care settings can an opportunity to do that. We can alleviate the intense demand that abortion clinics will face if we are able to provide abortion care for our own patients, within their own health center.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4" Type="http://schemas.openxmlformats.org/officeDocument/2006/relationships/image" Target="../media/image18.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5.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1.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4.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a:extLst>
              <a:ext uri="{FF2B5EF4-FFF2-40B4-BE49-F238E27FC236}">
                <a16:creationId xmlns:a16="http://schemas.microsoft.com/office/drawing/2014/main" id="{A98F1794-9F50-1FA4-7005-782877C7D2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536" y="466884"/>
            <a:ext cx="23500301" cy="11767106"/>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6761" y="11906490"/>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344BA5AB-BBE5-F383-F6EF-95B90D432259}"/>
              </a:ext>
            </a:extLst>
          </p:cNvPr>
          <p:cNvSpPr txBox="1"/>
          <p:nvPr/>
        </p:nvSpPr>
        <p:spPr>
          <a:xfrm>
            <a:off x="17147004" y="12870314"/>
            <a:ext cx="7236996"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j-lt"/>
                <a:ea typeface="+mj-ea"/>
                <a:cs typeface="+mj-cs"/>
                <a:sym typeface="Helvetica"/>
              </a:rPr>
              <a:t>Map Last updated: June 13, 2023</a:t>
            </a:r>
          </a:p>
        </p:txBody>
      </p:sp>
    </p:spTree>
    <p:extLst>
      <p:ext uri="{BB962C8B-B14F-4D97-AF65-F5344CB8AC3E}">
        <p14:creationId xmlns:p14="http://schemas.microsoft.com/office/powerpoint/2010/main" val="29620007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3396" y="2400793"/>
            <a:ext cx="10356827" cy="1035682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4164557713"/>
              </p:ext>
            </p:extLst>
          </p:nvPr>
        </p:nvGraphicFramePr>
        <p:xfrm>
          <a:off x="1798381" y="2104151"/>
          <a:ext cx="21397042" cy="11244017"/>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1</a:t>
                      </a:r>
                      <a:r>
                        <a:rPr lang="en-US" sz="4400" b="0" baseline="30000" dirty="0">
                          <a:solidFill>
                            <a:schemeClr val="accent3"/>
                          </a:solidFill>
                          <a:sym typeface="Calibri"/>
                        </a:rPr>
                        <a:t>st</a:t>
                      </a:r>
                      <a:r>
                        <a:rPr lang="en-US" sz="4400" b="0" dirty="0">
                          <a:solidFill>
                            <a:schemeClr val="accent3"/>
                          </a:solidFill>
                          <a:sym typeface="Calibri"/>
                        </a:rPr>
                        <a:t> Dose: 24-48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3"/>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1</a:t>
                      </a:r>
                      <a:r>
                        <a:rPr lang="en-US" sz="4400" b="0" baseline="30000" dirty="0">
                          <a:solidFill>
                            <a:schemeClr val="accent3"/>
                          </a:solidFill>
                          <a:sym typeface="Calibri"/>
                        </a:rPr>
                        <a:t>st</a:t>
                      </a:r>
                      <a:r>
                        <a:rPr lang="en-US" sz="4400" b="0" dirty="0">
                          <a:solidFill>
                            <a:schemeClr val="accent3"/>
                          </a:solidFill>
                          <a:sym typeface="Calibri"/>
                        </a:rPr>
                        <a:t> Dose: 6-72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1" y="17"/>
            <a:ext cx="13425186"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Values Clarification Exercise on Self-Managed Abortion</a:t>
            </a:r>
            <a:endParaRPr lang="en-US" sz="880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endParaRPr lang="en-US" sz="5400" b="0" dirty="0">
              <a:solidFill>
                <a:schemeClr val="bg2"/>
              </a:solidFill>
              <a:latin typeface="+mn-lt"/>
            </a:endParaRP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Tree>
    <p:extLst>
      <p:ext uri="{BB962C8B-B14F-4D97-AF65-F5344CB8AC3E}">
        <p14:creationId xmlns:p14="http://schemas.microsoft.com/office/powerpoint/2010/main" val="9804392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046029" y="569124"/>
            <a:ext cx="17441466" cy="1619736"/>
          </a:xfrm>
          <a:prstGeom prst="rect">
            <a:avLst/>
          </a:prstGeom>
        </p:spPr>
        <p:txBody>
          <a:bodyPr anchor="t">
            <a:noAutofit/>
          </a:bodyPr>
          <a:lstStyle/>
          <a:p>
            <a:pPr algn="l">
              <a:lnSpc>
                <a:spcPts val="12500"/>
              </a:lnSpc>
            </a:pPr>
            <a:r>
              <a:rPr lang="en-US" sz="8800" dirty="0"/>
              <a:t>US Data &amp; </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8800" dirty="0"/>
              <a:t> for Self-Managed/Self-Sourced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046029" y="3989754"/>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887257" y="3831364"/>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046028" y="4418436"/>
            <a:ext cx="13977257"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7% of US women attempted to self-manage </a:t>
            </a:r>
          </a:p>
          <a:p>
            <a:pPr marL="228600" lvl="0" indent="-228600">
              <a:lnSpc>
                <a:spcPct val="100000"/>
              </a:lnSpc>
              <a:spcBef>
                <a:spcPts val="1000"/>
              </a:spcBef>
              <a:buClr>
                <a:schemeClr val="tx2"/>
              </a:buClr>
            </a:pPr>
            <a:r>
              <a:rPr lang="en-US" b="0" dirty="0">
                <a:solidFill>
                  <a:schemeClr val="tx1"/>
                </a:solidFill>
                <a:latin typeface="+mn-lt"/>
              </a:rPr>
              <a:t> Huge increase in demand during COVID-19 pandemic </a:t>
            </a:r>
          </a:p>
          <a:p>
            <a:pPr marL="228600" lvl="0" indent="-228600">
              <a:lnSpc>
                <a:spcPct val="100000"/>
              </a:lnSpc>
              <a:spcBef>
                <a:spcPts val="1000"/>
              </a:spcBef>
              <a:buClr>
                <a:schemeClr val="tx2"/>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2"/>
              </a:buClr>
            </a:pPr>
            <a:r>
              <a:rPr lang="en-US" b="0" dirty="0">
                <a:solidFill>
                  <a:schemeClr val="tx1"/>
                </a:solidFill>
                <a:latin typeface="+mn-lt"/>
              </a:rPr>
              <a:t> Why SMA?</a:t>
            </a:r>
          </a:p>
          <a:p>
            <a:pPr marL="1887538" lvl="1" indent="-520700">
              <a:lnSpc>
                <a:spcPct val="100000"/>
              </a:lnSpc>
              <a:spcBef>
                <a:spcPts val="500"/>
              </a:spcBef>
              <a:buClr>
                <a:schemeClr val="tx2"/>
              </a:buClr>
            </a:pPr>
            <a:r>
              <a:rPr lang="en-US" b="0" dirty="0">
                <a:solidFill>
                  <a:schemeClr val="tx1"/>
                </a:solidFill>
                <a:latin typeface="+mn-lt"/>
              </a:rPr>
              <a:t> State-based abortion restrictions</a:t>
            </a:r>
          </a:p>
          <a:p>
            <a:pPr marL="1887538" lvl="1" indent="-520700">
              <a:lnSpc>
                <a:spcPct val="100000"/>
              </a:lnSpc>
              <a:spcBef>
                <a:spcPts val="500"/>
              </a:spcBef>
              <a:buClr>
                <a:schemeClr val="tx2"/>
              </a:buClr>
            </a:pPr>
            <a:r>
              <a:rPr lang="en-US" b="0" dirty="0">
                <a:solidFill>
                  <a:schemeClr val="tx1"/>
                </a:solidFill>
                <a:latin typeface="+mn-lt"/>
              </a:rPr>
              <a:t> Privacy, comfort, autonomy, convenience</a:t>
            </a:r>
          </a:p>
          <a:p>
            <a:pPr marL="1887538" lvl="1" indent="-520700">
              <a:lnSpc>
                <a:spcPct val="100000"/>
              </a:lnSpc>
              <a:spcBef>
                <a:spcPts val="500"/>
              </a:spcBef>
              <a:buClr>
                <a:schemeClr val="tx2"/>
              </a:buClr>
            </a:pPr>
            <a:r>
              <a:rPr lang="en-US" b="0" dirty="0">
                <a:solidFill>
                  <a:schemeClr val="tx1"/>
                </a:solidFill>
                <a:latin typeface="+mn-lt"/>
              </a:rPr>
              <a:t> Avoid risks &amp; harms of discrimination, etc.</a:t>
            </a:r>
          </a:p>
          <a:p>
            <a:pPr marL="228600" lvl="1" indent="0">
              <a:lnSpc>
                <a:spcPct val="100000"/>
              </a:lnSpc>
              <a:spcBef>
                <a:spcPts val="500"/>
              </a:spcBef>
              <a:buClr>
                <a:schemeClr val="tx2"/>
              </a:buClr>
              <a:buNone/>
            </a:pPr>
            <a:endParaRPr lang="en-US" b="0" dirty="0">
              <a:solidFill>
                <a:schemeClr val="tx1"/>
              </a:solidFill>
              <a:latin typeface="+mn-lt"/>
            </a:endParaRPr>
          </a:p>
        </p:txBody>
      </p:sp>
      <p:pic>
        <p:nvPicPr>
          <p:cNvPr id="3" name="Picture 2">
            <a:extLst>
              <a:ext uri="{FF2B5EF4-FFF2-40B4-BE49-F238E27FC236}">
                <a16:creationId xmlns:a16="http://schemas.microsoft.com/office/drawing/2014/main" id="{27DBD358-E358-BE08-9718-640571550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1" y="2997806"/>
            <a:ext cx="7720387" cy="7720387"/>
          </a:xfrm>
          <a:prstGeom prst="rect">
            <a:avLst/>
          </a:prstGeom>
        </p:spPr>
      </p:pic>
      <p:sp>
        <p:nvSpPr>
          <p:cNvPr id="4" name="TextBox 3">
            <a:extLst>
              <a:ext uri="{FF2B5EF4-FFF2-40B4-BE49-F238E27FC236}">
                <a16:creationId xmlns:a16="http://schemas.microsoft.com/office/drawing/2014/main" id="{386420F7-82B9-0C52-FC3D-407F7DC936BB}"/>
              </a:ext>
            </a:extLst>
          </p:cNvPr>
          <p:cNvSpPr txBox="1"/>
          <p:nvPr/>
        </p:nvSpPr>
        <p:spPr>
          <a:xfrm>
            <a:off x="23023285" y="13388252"/>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a:t>
            </a: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solidFill>
                  <a:schemeClr val="bg2"/>
                </a:solidFill>
              </a:rPr>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bg2"/>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758" name="TextBox 60"/>
          <p:cNvSpPr txBox="1"/>
          <p:nvPr/>
        </p:nvSpPr>
        <p:spPr>
          <a:xfrm>
            <a:off x="14082385" y="4888186"/>
            <a:ext cx="2872205" cy="16619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a:defRPr sz="9600">
                <a:solidFill>
                  <a:schemeClr val="accent1"/>
                </a:solidFill>
              </a:defRPr>
            </a:lvl1pPr>
          </a:lstStyle>
          <a:p>
            <a:r>
              <a:rPr lang="en-US" b="1" dirty="0">
                <a:latin typeface="Tw Cen MT" panose="020B0602020104020603" pitchFamily="34" charset="77"/>
              </a:rPr>
              <a:t>88%</a:t>
            </a:r>
            <a:endParaRPr b="1" dirty="0">
              <a:latin typeface="Tw Cen MT" panose="020B0602020104020603" pitchFamily="34" charset="77"/>
            </a:endParaRPr>
          </a:p>
        </p:txBody>
      </p:sp>
      <p:sp>
        <p:nvSpPr>
          <p:cNvPr id="89" name="TextBox 8">
            <a:extLst>
              <a:ext uri="{FF2B5EF4-FFF2-40B4-BE49-F238E27FC236}">
                <a16:creationId xmlns:a16="http://schemas.microsoft.com/office/drawing/2014/main" id="{722FB753-2DAE-7249-BDD1-DF6C22484148}"/>
              </a:ext>
            </a:extLst>
          </p:cNvPr>
          <p:cNvSpPr txBox="1"/>
          <p:nvPr/>
        </p:nvSpPr>
        <p:spPr>
          <a:xfrm>
            <a:off x="14434570" y="6550177"/>
            <a:ext cx="7912245" cy="1846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rPr>
              <a:t>Of abortions occur in the first 12 weeks of pregnancy</a:t>
            </a:r>
            <a:endParaRPr sz="5400" dirty="0">
              <a:solidFill>
                <a:schemeClr val="tx1"/>
              </a:solidFill>
              <a:latin typeface="Tw Cen MT" panose="020B0602020104020603" pitchFamily="34" charset="77"/>
            </a:endParaRPr>
          </a:p>
        </p:txBody>
      </p:sp>
      <p:graphicFrame>
        <p:nvGraphicFramePr>
          <p:cNvPr id="93" name="Google Shape;179;p6">
            <a:extLst>
              <a:ext uri="{FF2B5EF4-FFF2-40B4-BE49-F238E27FC236}">
                <a16:creationId xmlns:a16="http://schemas.microsoft.com/office/drawing/2014/main" id="{F1637983-6152-6D90-D66F-BBC97B2E9A99}"/>
              </a:ext>
            </a:extLst>
          </p:cNvPr>
          <p:cNvGraphicFramePr/>
          <p:nvPr>
            <p:extLst>
              <p:ext uri="{D42A27DB-BD31-4B8C-83A1-F6EECF244321}">
                <p14:modId xmlns:p14="http://schemas.microsoft.com/office/powerpoint/2010/main" val="3678973882"/>
              </p:ext>
            </p:extLst>
          </p:nvPr>
        </p:nvGraphicFramePr>
        <p:xfrm>
          <a:off x="-1842684" y="856697"/>
          <a:ext cx="18797274" cy="13233615"/>
        </p:xfrm>
        <a:graphic>
          <a:graphicData uri="http://schemas.openxmlformats.org/drawingml/2006/chart">
            <c:chart xmlns:c="http://schemas.openxmlformats.org/drawingml/2006/chart" xmlns:r="http://schemas.openxmlformats.org/officeDocument/2006/relationships" r:id="rId3"/>
          </a:graphicData>
        </a:graphic>
      </p:graphicFrame>
      <p:sp>
        <p:nvSpPr>
          <p:cNvPr id="94" name="Google Shape;180;p6">
            <a:extLst>
              <a:ext uri="{FF2B5EF4-FFF2-40B4-BE49-F238E27FC236}">
                <a16:creationId xmlns:a16="http://schemas.microsoft.com/office/drawing/2014/main" id="{24A8A200-8CDE-79C3-7AD0-DA055E3429C4}"/>
              </a:ext>
            </a:extLst>
          </p:cNvPr>
          <p:cNvSpPr txBox="1"/>
          <p:nvPr/>
        </p:nvSpPr>
        <p:spPr>
          <a:xfrm>
            <a:off x="22346815" y="13406344"/>
            <a:ext cx="2667000" cy="2769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200" b="1" i="1" u="none" strike="noStrike" cap="none" dirty="0">
                <a:solidFill>
                  <a:schemeClr val="tx1"/>
                </a:solidFill>
                <a:latin typeface="Calibri"/>
                <a:ea typeface="Calibri"/>
                <a:cs typeface="Calibri"/>
                <a:sym typeface="Calibri"/>
              </a:rPr>
              <a:t>Guttmacher Institute, 2019</a:t>
            </a:r>
            <a:endParaRPr sz="1200" b="1" i="1"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5F9855-93B5-8824-3858-D92F883117BE}"/>
              </a:ext>
            </a:extLst>
          </p:cNvPr>
          <p:cNvSpPr/>
          <p:nvPr/>
        </p:nvSpPr>
        <p:spPr>
          <a:xfrm>
            <a:off x="1329809" y="12926853"/>
            <a:ext cx="4930773" cy="803499"/>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48" name="Google Shape;186;p7">
            <a:extLst>
              <a:ext uri="{FF2B5EF4-FFF2-40B4-BE49-F238E27FC236}">
                <a16:creationId xmlns:a16="http://schemas.microsoft.com/office/drawing/2014/main" id="{70A8A735-C135-7561-BA9B-192B206A3F53}"/>
              </a:ext>
            </a:extLst>
          </p:cNvPr>
          <p:cNvPicPr preferRelativeResize="0"/>
          <p:nvPr/>
        </p:nvPicPr>
        <p:blipFill rotWithShape="1">
          <a:blip r:embed="rId4">
            <a:alphaModFix/>
          </a:blip>
          <a:srcRect/>
          <a:stretch/>
        </p:blipFill>
        <p:spPr>
          <a:xfrm>
            <a:off x="4284340" y="-1"/>
            <a:ext cx="15815321" cy="13730353"/>
          </a:xfrm>
          <a:prstGeom prst="rect">
            <a:avLst/>
          </a:prstGeom>
          <a:noFill/>
          <a:ln>
            <a:solidFill>
              <a:schemeClr val="bg1"/>
            </a:solidFill>
          </a:ln>
        </p:spPr>
      </p:pic>
      <p:sp>
        <p:nvSpPr>
          <p:cNvPr id="33" name="TextBox 32">
            <a:extLst>
              <a:ext uri="{FF2B5EF4-FFF2-40B4-BE49-F238E27FC236}">
                <a16:creationId xmlns:a16="http://schemas.microsoft.com/office/drawing/2014/main" id="{977E2906-2DBC-F5D5-3544-59D26430311C}"/>
              </a:ext>
            </a:extLst>
          </p:cNvPr>
          <p:cNvSpPr txBox="1"/>
          <p:nvPr/>
        </p:nvSpPr>
        <p:spPr>
          <a:xfrm>
            <a:off x="22734428" y="13410435"/>
            <a:ext cx="1878201"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solidFill>
                  <a:schemeClr val="tx1"/>
                </a:solidFill>
              </a:rPr>
              <a:t>Guttmacher Institute, 2022</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B93940-F2CC-7B8F-0D3B-FDAA208254D9}"/>
              </a:ext>
            </a:extLst>
          </p:cNvPr>
          <p:cNvSpPr/>
          <p:nvPr/>
        </p:nvSpPr>
        <p:spPr>
          <a:xfrm>
            <a:off x="1329809" y="12516550"/>
            <a:ext cx="7856388" cy="1213803"/>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200;p9">
            <a:extLst>
              <a:ext uri="{FF2B5EF4-FFF2-40B4-BE49-F238E27FC236}">
                <a16:creationId xmlns:a16="http://schemas.microsoft.com/office/drawing/2014/main" id="{CFA25BB1-9BC1-ABF6-6FE3-73234D0A8305}"/>
              </a:ext>
            </a:extLst>
          </p:cNvPr>
          <p:cNvPicPr preferRelativeResize="0"/>
          <p:nvPr/>
        </p:nvPicPr>
        <p:blipFill rotWithShape="1">
          <a:blip r:embed="rId6">
            <a:extLst>
              <a:ext uri="{28A0092B-C50C-407E-A947-70E740481C1C}">
                <a14:useLocalDpi xmlns:a14="http://schemas.microsoft.com/office/drawing/2010/main" val="0"/>
              </a:ext>
            </a:extLst>
          </a:blip>
          <a:srcRect t="4887"/>
          <a:stretch/>
        </p:blipFill>
        <p:spPr>
          <a:xfrm>
            <a:off x="5125097" y="2773620"/>
            <a:ext cx="14132884" cy="10110236"/>
          </a:xfrm>
          <a:prstGeom prst="rect">
            <a:avLst/>
          </a:prstGeom>
          <a:noFill/>
          <a:ln>
            <a:solidFill>
              <a:schemeClr val="bg1"/>
            </a:solidFill>
          </a:ln>
        </p:spPr>
      </p:pic>
      <p:sp>
        <p:nvSpPr>
          <p:cNvPr id="33" name="TextBox 32">
            <a:extLst>
              <a:ext uri="{FF2B5EF4-FFF2-40B4-BE49-F238E27FC236}">
                <a16:creationId xmlns:a16="http://schemas.microsoft.com/office/drawing/2014/main" id="{A4C8FF45-B217-9982-2DE2-EC30D60C844C}"/>
              </a:ext>
            </a:extLst>
          </p:cNvPr>
          <p:cNvSpPr txBox="1"/>
          <p:nvPr/>
        </p:nvSpPr>
        <p:spPr>
          <a:xfrm>
            <a:off x="17326954" y="13346670"/>
            <a:ext cx="7057046"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r"/>
            <a:r>
              <a:rPr lang="en-US" sz="1200" b="1" dirty="0">
                <a:solidFill>
                  <a:schemeClr val="tx2"/>
                </a:solidFill>
              </a:rPr>
              <a:t>Guttmacher Institute, 2020 </a:t>
            </a:r>
            <a:endParaRPr kumimoji="0" lang="en-US" sz="1200" b="1" i="0" u="none" strike="noStrike" cap="none" spc="0" normalizeH="0" baseline="0" dirty="0">
              <a:ln>
                <a:noFill/>
              </a:ln>
              <a:solidFill>
                <a:schemeClr val="tx2"/>
              </a:solidFill>
              <a:effectLst/>
              <a:uFillTx/>
              <a:latin typeface="+mj-lt"/>
              <a:ea typeface="+mj-ea"/>
              <a:cs typeface="+mj-cs"/>
              <a:sym typeface="Helvetica"/>
            </a:endParaRPr>
          </a:p>
        </p:txBody>
      </p:sp>
    </p:spTree>
    <p:extLst>
      <p:ext uri="{BB962C8B-B14F-4D97-AF65-F5344CB8AC3E}">
        <p14:creationId xmlns:p14="http://schemas.microsoft.com/office/powerpoint/2010/main" val="790314945"/>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3288</TotalTime>
  <Words>30225</Words>
  <Application>Microsoft Macintosh PowerPoint</Application>
  <PresentationFormat>Custom</PresentationFormat>
  <Paragraphs>1551</Paragraphs>
  <Slides>51</Slides>
  <Notes>50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sans-serif</vt:lpstr>
      <vt:lpstr>ArialMT</vt:lpstr>
      <vt:lpstr>Calibri</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PowerPoint Presentation</vt:lpstr>
      <vt:lpstr>Anticipatory Guidance</vt:lpstr>
      <vt:lpstr>Options for Contraception</vt:lpstr>
      <vt:lpstr>Options for Follow Up</vt:lpstr>
      <vt:lpstr>Phone Calls After Medication Abortion</vt:lpstr>
      <vt:lpstr>PATIENT CASE: Ty </vt:lpstr>
      <vt:lpstr>Telehealth Medication Abortion Discussion Points</vt:lpstr>
      <vt:lpstr>TELEHEALTH CARE FOR MEDICATION ABORTION WORKFLOW</vt:lpstr>
      <vt:lpstr>Ty: Additional Considerations</vt:lpstr>
      <vt:lpstr>PATIENT CASE: Sonia </vt:lpstr>
      <vt:lpstr>Self-Managed Abortion / Self-Sourced Medication Abortion Terms</vt:lpstr>
      <vt:lpstr>Values Clarification Exercise on Self-Managed Abortion</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74</cp:revision>
  <dcterms:modified xsi:type="dcterms:W3CDTF">2023-06-16T22:28:32Z</dcterms:modified>
</cp:coreProperties>
</file>