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ink/ink4.xml" ContentType="application/inkml+xml"/>
  <Override PartName="/ppt/ink/ink5.xml" ContentType="application/inkml+xml"/>
  <Override PartName="/ppt/notesSlides/notesSlide6.xml" ContentType="application/vnd.openxmlformats-officedocument.presentationml.notesSlide+xml"/>
  <Override PartName="/ppt/ink/ink6.xml" ContentType="application/inkml+xml"/>
  <Override PartName="/ppt/notesSlides/notesSlide7.xml" ContentType="application/vnd.openxmlformats-officedocument.presentationml.notesSlide+xml"/>
  <Override PartName="/ppt/ink/ink7.xml" ContentType="application/inkml+xml"/>
  <Override PartName="/ppt/notesSlides/notesSlide8.xml" ContentType="application/vnd.openxmlformats-officedocument.presentationml.notesSlide+xml"/>
  <Override PartName="/ppt/ink/ink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ink/ink12.xml" ContentType="application/inkml+xml"/>
  <Override PartName="/ppt/notesSlides/notesSlide17.xml" ContentType="application/vnd.openxmlformats-officedocument.presentationml.notesSlide+xml"/>
  <Override PartName="/ppt/ink/ink13.xml" ContentType="application/inkml+xml"/>
  <Override PartName="/ppt/notesSlides/notesSlide18.xml" ContentType="application/vnd.openxmlformats-officedocument.presentationml.notesSlide+xml"/>
  <Override PartName="/ppt/ink/ink1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6.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7.xml" ContentType="application/inkml+xml"/>
  <Override PartName="/ppt/notesSlides/notesSlide38.xml" ContentType="application/vnd.openxmlformats-officedocument.presentationml.notesSlide+xml"/>
  <Override PartName="/ppt/ink/ink28.xml" ContentType="application/inkml+xml"/>
  <Override PartName="/ppt/notesSlides/notesSlide39.xml" ContentType="application/vnd.openxmlformats-officedocument.presentationml.notesSlide+xml"/>
  <Override PartName="/ppt/ink/ink29.xml" ContentType="application/inkml+xml"/>
  <Override PartName="/ppt/notesSlides/notesSlide40.xml" ContentType="application/vnd.openxmlformats-officedocument.presentationml.notesSlide+xml"/>
  <Override PartName="/ppt/ink/ink30.xml" ContentType="application/inkml+xml"/>
  <Override PartName="/ppt/notesSlides/notesSlide41.xml" ContentType="application/vnd.openxmlformats-officedocument.presentationml.notesSlide+xml"/>
  <Override PartName="/ppt/ink/ink31.xml" ContentType="application/inkml+xml"/>
  <Override PartName="/ppt/notesSlides/notesSlide42.xml" ContentType="application/vnd.openxmlformats-officedocument.presentationml.notesSlide+xml"/>
  <Override PartName="/ppt/ink/ink3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430" r:id="rId3"/>
    <p:sldId id="418" r:id="rId4"/>
    <p:sldId id="342" r:id="rId5"/>
    <p:sldId id="343" r:id="rId6"/>
    <p:sldId id="344" r:id="rId7"/>
    <p:sldId id="345" r:id="rId8"/>
    <p:sldId id="432" r:id="rId9"/>
    <p:sldId id="346" r:id="rId10"/>
    <p:sldId id="347" r:id="rId11"/>
    <p:sldId id="348" r:id="rId12"/>
    <p:sldId id="349" r:id="rId13"/>
    <p:sldId id="365" r:id="rId14"/>
    <p:sldId id="258" r:id="rId15"/>
    <p:sldId id="433" r:id="rId16"/>
    <p:sldId id="434" r:id="rId17"/>
    <p:sldId id="435" r:id="rId18"/>
    <p:sldId id="436" r:id="rId19"/>
    <p:sldId id="261" r:id="rId20"/>
    <p:sldId id="351" r:id="rId21"/>
    <p:sldId id="260" r:id="rId22"/>
    <p:sldId id="352" r:id="rId23"/>
    <p:sldId id="353" r:id="rId24"/>
    <p:sldId id="354" r:id="rId25"/>
    <p:sldId id="364" r:id="rId26"/>
    <p:sldId id="366" r:id="rId27"/>
    <p:sldId id="357" r:id="rId28"/>
    <p:sldId id="358" r:id="rId29"/>
    <p:sldId id="291" r:id="rId30"/>
    <p:sldId id="363" r:id="rId31"/>
    <p:sldId id="361" r:id="rId32"/>
    <p:sldId id="362" r:id="rId33"/>
    <p:sldId id="367" r:id="rId34"/>
    <p:sldId id="368" r:id="rId35"/>
    <p:sldId id="290" r:id="rId36"/>
    <p:sldId id="369" r:id="rId37"/>
    <p:sldId id="370" r:id="rId38"/>
    <p:sldId id="341" r:id="rId39"/>
    <p:sldId id="275" r:id="rId40"/>
    <p:sldId id="439" r:id="rId41"/>
    <p:sldId id="257" r:id="rId42"/>
    <p:sldId id="289" r:id="rId43"/>
    <p:sldId id="288" r:id="rId44"/>
    <p:sldId id="429" r:id="rId45"/>
    <p:sldId id="285"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1"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7"/>
    <p:restoredTop sz="86991"/>
  </p:normalViewPr>
  <p:slideViewPr>
    <p:cSldViewPr snapToGrid="0" snapToObjects="1">
      <p:cViewPr>
        <p:scale>
          <a:sx n="39" d="100"/>
          <a:sy n="39" d="100"/>
        </p:scale>
        <p:origin x="304"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3:59.634"/>
    </inkml:context>
    <inkml:brush xml:id="br0">
      <inkml:brushProperty name="width" value="0.88194" units="cm"/>
      <inkml:brushProperty name="height" value="0.88194" units="cm"/>
      <inkml:brushProperty name="color" value="#B0B938"/>
    </inkml:brush>
  </inkml:definitions>
  <inkml:trace contextRef="#ctx0" brushRef="#br0">2 230 8027,'377'-18'0,"1"-1"0,-1 0 0,1 1 0,-30 3 0,-4 2 0,-2 2 0,0 0 0,-9 4 0,-2 1 0,0 1 0,2 0 0,1 0 0,1 1 0,2 1 0,4-2 0,19 1 0,4-2 0,3 1 0,4 0-454,17 1 1,4 0 0,4 0 0,5 0 0,-61 1 0,3 0 0,3-1 0,6 2 0,6-1 453,-30 2 0,5 0 0,5 0 0,4 0 0,3 1 0,4-1 0,27 0 0,3 1 0,4 0 0,6 0 0,5 0 0,7-1-127,-18 1 1,8-1 0,6 0 0,3 0 0,3 0-1,1 0 1,-2 1 0,-43-1 0,1 1 0,1 0-1,1-1 1,1 1 0,0 0 0,1 0 0,0 0 126,3 0 0,2-1 0,0 1 0,0 0 0,1 0 0,-1 0 0,1 0 0,-1 1 0,-1-1 0,0 1 0,0 0 0,0 0 0,0 1 0,0-1 0,-1 0 0,1 1-40,-2 0 1,2-1 0,-1 1 0,0 0 0,0 0 0,-2 0-1,-2 1 1,-3-1 0,37 2 0,-2-1 0,-1 1 0,-2 0-1,-4 0 1,-2 0 0,-5 1 39,-26-1 0,-5 1 0,-3-1 0,-2 1 0,-1 0 0,3 0 0,2-1 0,10 1 0,4 0 0,2 0 0,-1-1 0,-2 1 0,-4 0 0,-7-1-72,27 1 0,-4-1 0,-4-1 1,-4 2-1,-4 0 0,-5 1 1,40 2-1,-7 1 0,-4 1 1,-2 0-1,-1 2 0,-6 1 1,-1 1-1,1-1 0,-1 1 1,1-1-1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3:10.703"/>
    </inkml:context>
    <inkml:brush xml:id="br0">
      <inkml:brushProperty name="width" value="0.17143" units="cm"/>
      <inkml:brushProperty name="height" value="0.17143" units="cm"/>
      <inkml:brushProperty name="color" value="#F6630D"/>
    </inkml:brush>
  </inkml:definitions>
  <inkml:trace contextRef="#ctx0" brushRef="#br0">1 1 8027,'0'0'0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DF5B1F"/>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0T18:32:18.938"/>
    </inkml:context>
    <inkml:brush xml:id="br0">
      <inkml:brushProperty name="width" value="0.88194" units="cm"/>
      <inkml:brushProperty name="height" value="0.88194" units="cm"/>
      <inkml:brushProperty name="color" value="#B0B938"/>
    </inkml:brush>
  </inkml:definitions>
  <inkml:trace contextRef="#ctx0" brushRef="#br0">13719 202 8027,'-121'-17'0,"0"1"0,0 0 0,1-1 0,9 5 0,1 0 0,0 2 0,1 1 0,3 2 0,0 2 0,0 1 0,0-1 0,-1 1 0,0 1 0,-1 0 0,-1-1 0,-6 0 0,-1-1 0,-1 1 0,-2 0-454,-5 0 1,-1 0 0,-2 1 0,-1-1 0,20 1 0,-2 1 0,-1-1 0,-1 0 0,-3 1 453,10 1 0,-1 0 0,-2 0 0,-1 1 0,-2-1 0,0 1 0,-9-1 0,-1 1 0,-2 0 0,-1 0 0,-2-1 0,-2 1-127,5 0 1,-2-1 0,-1 0 0,-2 0 0,-1 1-1,0-1 1,0 0 0,15 1 0,-2 0 0,1-1-1,-1 1 1,0 0 0,0 0 0,0 0 0,0 0 126,-2 0 0,1-1 0,-2 1 0,2 0 0,-2 0 0,1 0 0,0 0 0,0 1 0,0-1 0,1 1 0,-1 0 0,1 0 0,-1 0 0,0 0 0,1 0 0,0 1-40,-1-1 1,1 1 0,0-1 0,0 1 0,-1 0 0,2 0-1,0 0 1,1 0 0,-12 1 0,0 0 0,2 0 0,-1 1-1,2-1 1,1 1 0,1 0 39,9 0 0,1 0 0,1 0 0,1 0 0,-1 0 0,1 0 0,-2 1 0,-2-1 0,-2 0 0,-1 0 0,1 0 0,0 0 0,1 0 0,3 0-72,-9 0 0,1 0 0,2-1 1,1 1-1,2 0 0,1 1 1,-13 2-1,2 1 0,2 1 1,0 0-1,1 1 0,1 2 1,1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82 8027,'64'-16'0,"0"1"0,-1-1 0,-8 5 0,-3 1 0,-1 3 0,13 2 0,-2 4 0,-1 4 0,2 3 0,4 1 0,1 2 0,-20 0 0,1 2 0,0 0-166,1 1 1,0 0 0,0 1 0,-1 1 0,0 0 0,-2 2 165,18 11 0,-1 3 0,5 1 0,-2 3 0,-10-2 0,-2 2 0,1 4 0,-1 2 0,-3-3 0,-3 1 0,-5 2 0,-3 2 79,-6-1 1,-3 2 0,-4-1 0,-3 1-80,14 41 0,-11 16 41,-15-45 0,-3 3 0,-3 5 0,-3 2-41,0 8 0,-2 4 0,-1 13 0,0 5 0,0 11 0,-2 4 0,-4-31 0,-3 1 0,0 2 0,-1 7 0,0 2 0,-1 1-144,-1 4 0,0 1 1,-1 1-1,1 1 1,-1 2-1,1-1 144,1 0 0,1 1 0,0-2 0,1-1 0,0 0 0,2-3 0,1-9 0,1-3 0,1 2 0,0 4 0,1 0 0,0-1 14,1 26 0,2-3 1,-1-2-1,0 1-14,-2-2 0,4-1 0,5-7 0,5-2 0,2 2 0,5-3 0,7-17 0,5-4 0,6 7 0,5-6 0,2-15 0,4-5 0,1 1 0,3-4 0,2-4 0,3-3 0,4 5 0,2-1 0,1-3 0,1-2 0,-19-12 0,0 1 0,1-1 0,0 2 0,1-1 0,-2 1 0,16 13 0,-2 2 0,-3 1 0,-2-1 0,-4-5 0,0-1 0,2 3 0,-1-2 0,-6-7 0,-2-3 0,-3-2 0,-3-2 0,18 15 0,-11-10 0,-9-9 0,-8-9 868,-3-6-868,-9-13 445,-6 12-445,-33-21 0,8 18 0,-24-21 0,22 12 0,0 0 0,0 0 0,0 0 0,0 0 0,0 0 0,1 0 0,-9 3 0,-3 6 0,-17 29 0,-6 21 0,-1 10 0,21-32 0,0 1 0,-3 3 0,0 2 0,1 4 0,-1 0 0,-3 0 0,0 0 0,5 4 0,0 1 0,1-5 0,1 0 0,5 0 0,1 0 0,-2-5 0,1 0 0,-14 40 0,-1-7 0,12-6 0,6-13 0,5 10 0,5 0 0,-1-10 0,8-9 0,-1 9 0,6 10 0,0-4 0,0 10 0,0 3 0,0 7 0,0 2 0,0 10 0,0 0 0,0 12 0,0-3 0,0-3 0,0 4 0,0-10 0,0 9 0,0-9 0,0 9 0,2-9 0,4 9 0,3 3 0,-1-47 0,1 1 0,-1 1 0,1 0 0,-1 6 0,1 1 0,-1-3 0,0 1 0,1 3 0,-1 0 0,1-3 0,-1-1 0,1-1 0,-1 0 0,1-1 0,-1 0 0,1 3 0,1-1 0,1-4 0,0 0 0,-1 5 0,-1-1 0,2-3 0,1-2 0,-2 2 0,1-2 0,0-3 0,0-1 0,8 53 0,3-6 0,-3 4 0,-2-13 0,0 9 0,0-6 0,-1 3 0,1-9 0,-5 6 0,-1-13 0,-2-2 0,4-4 0,-1-3 0,-8-12 0,1 2 0,3-9 0,-3-9 0,3 3 0,-3-12 0,-3-1 0,4-8 0,-4-1 0,-2 0 0,0 13 0,0 5 0,0 8 0,0 2 0,0 13 0,0 6 0,0 7 0,0 2 0,0 0 0,0-2 0,0-7 0,-4 0 0,-7-19 0,-2 4 0,-15-23 0,-4-2 0,-14-17 0,-1-5 0,-14-13 0,26 0 0,-2 0 0,-5 0 0,0 0 0,-1 0 0,-1 0 0,-3 0 0,-1 0 0,-1 0 0,0 0 0,-4 0 0,-1 0 0,-1 0 0,-1 3 0,-5 5 0,-2 6 0,-3 10 0,-3 8 0,15-3 0,-3 4 0,-1 5 0,9 1 0,0 0 0,0 0 0,-1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DF5B1F"/>
    </inkml:brush>
  </inkml:definitions>
  <inkml:trace contextRef="#ctx0" brushRef="#br0">18544 202 8027,'-164'-17'0,"2"1"0,-2 0 0,1-1 0,13 5 0,1 0 0,1 2 0,1 1 0,3 2 0,1 2 0,0 1 0,-1-1 0,-1 1 0,1 1 0,-2 0 0,-1-1 0,-8 0 0,-3-1 0,0 1 0,-3 0-454,-6 0 1,-3 0 0,0 1 0,-4-1 0,27 1 0,-1 1 0,-2-1 0,-2 0 0,-2 1 453,12 1 0,-2 0 0,-2 0 0,-2 1 0,-1-1 0,-1 1 0,-13-1 0,-1 1 0,-1 0 0,-3 0 0,-3-1 0,-2 1-127,8 0 1,-4-1 0,-2 0 0,-2 0 0,-2 1-1,1-1 1,0 0 0,19 1 0,-1 0 0,0-1-1,0 1 1,-1 0 0,0 0 0,0 0 0,0 0 126,-2 0 0,0-1 0,-1 1 0,1 0 0,-1 0 0,1 0 0,-1 0 0,1 1 0,-1-1 0,2 1 0,-2 0 0,1 0 0,1 0 0,-2 0 0,2 0 0,-1 1-40,1-1 1,-1 1 0,0-1 0,1 1 0,-1 0 0,2 0-1,0 0 1,1 0 0,-16 1 0,2 0 0,0 0 0,1 1-1,0-1 1,3 1 0,1 0 39,12 0 0,2 0 0,1 0 0,1 0 0,0 0 0,-1 0 0,-1 1 0,-4-1 0,-1 0 0,-2 0 0,1 0 0,1 0 0,1 0 0,2 0-72,-10 0 0,1 0 0,3-1 1,1 1-1,1 0 0,3 1 1,-17 2-1,2 1 0,3 1 1,0 0-1,0 1 0,3 2 1,1 0-1,-1 0 0,0-1 1,1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3:10.703"/>
    </inkml:context>
    <inkml:brush xml:id="br0">
      <inkml:brushProperty name="width" value="0.17143" units="cm"/>
      <inkml:brushProperty name="height" value="0.17143" units="cm"/>
      <inkml:brushProperty name="color" value="#F6630D"/>
    </inkml:brush>
  </inkml:definitions>
  <inkml:trace contextRef="#ctx0" brushRef="#br0">1 1 8027,'0'0'0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productiveaccess.org/resource/what-is-a-miscarriag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www.karinashor.com/" TargetMode="External"/><Relationship Id="rId4" Type="http://schemas.openxmlformats.org/officeDocument/2006/relationships/hyperlink" Target="https://www.reproductiveaccess.org/resource/miscarriage-treatment-optio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January 2024</a:t>
            </a:r>
            <a:endParaRPr lang="en-US" dirty="0"/>
          </a:p>
        </p:txBody>
      </p:sp>
    </p:spTree>
    <p:extLst>
      <p:ext uri="{BB962C8B-B14F-4D97-AF65-F5344CB8AC3E}">
        <p14:creationId xmlns:p14="http://schemas.microsoft.com/office/powerpoint/2010/main" val="415868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rPr>
              <a:t>Resource: https://</a:t>
            </a:r>
            <a:r>
              <a:rPr lang="en-US" dirty="0" err="1">
                <a:solidFill>
                  <a:srgbClr val="000000"/>
                </a:solidFill>
              </a:rPr>
              <a:t>www.reproductiveaccess.org</a:t>
            </a:r>
            <a:r>
              <a:rPr lang="en-US" dirty="0">
                <a:solidFill>
                  <a:srgbClr val="000000"/>
                </a:solidFill>
              </a:rPr>
              <a:t>/wp-content/uploads/2014/10/2017-11-EPL-algorithm.pdf</a:t>
            </a:r>
          </a:p>
          <a:p>
            <a:endParaRPr lang="en-US" dirty="0"/>
          </a:p>
        </p:txBody>
      </p:sp>
    </p:spTree>
    <p:extLst>
      <p:ext uri="{BB962C8B-B14F-4D97-AF65-F5344CB8AC3E}">
        <p14:creationId xmlns:p14="http://schemas.microsoft.com/office/powerpoint/2010/main" val="81018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These new guidelines are very conservative, and are designed to have nearly a 0% false positive rate.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p:txBody>
      </p:sp>
    </p:spTree>
    <p:extLst>
      <p:ext uri="{BB962C8B-B14F-4D97-AF65-F5344CB8AC3E}">
        <p14:creationId xmlns:p14="http://schemas.microsoft.com/office/powerpoint/2010/main" val="52698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If the 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is greater than 3,000-3,500, a gestational sac should be visible on Ultrasound - if not, suspect ectopic </a:t>
            </a:r>
            <a:r>
              <a:rPr lang="en-US" dirty="0">
                <a:solidFill>
                  <a:srgbClr val="000000"/>
                </a:solidFill>
              </a:rPr>
              <a:t>(multiple gestations would be the exception- where </a:t>
            </a:r>
            <a:r>
              <a:rPr lang="en-US" dirty="0" err="1">
                <a:solidFill>
                  <a:srgbClr val="000000"/>
                </a:solidFill>
              </a:rPr>
              <a:t>hcg</a:t>
            </a:r>
            <a:r>
              <a:rPr lang="en-US" dirty="0">
                <a:solidFill>
                  <a:srgbClr val="000000"/>
                </a:solidFill>
              </a:rPr>
              <a:t> levels are often higher than singletons)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000000"/>
                </a:solidFill>
                <a:latin typeface="Arial"/>
                <a:ea typeface="Arial"/>
                <a:cs typeface="Arial"/>
                <a:sym typeface="Arial"/>
              </a:rPr>
              <a:t>References: </a:t>
            </a: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chemeClr val="dk1"/>
              </a:buClr>
              <a:buSzPts val="1400"/>
              <a:buFont typeface="Arial"/>
              <a:buNone/>
            </a:pPr>
            <a:r>
              <a:rPr lang="en-US" b="0" i="0" dirty="0" err="1">
                <a:solidFill>
                  <a:srgbClr val="444746"/>
                </a:solidFill>
                <a:effectLst/>
                <a:latin typeface="Google Sans"/>
              </a:rPr>
              <a:t>Schauberger</a:t>
            </a:r>
            <a:r>
              <a:rPr lang="en-US" b="0" i="0" dirty="0">
                <a:solidFill>
                  <a:srgbClr val="444746"/>
                </a:solidFill>
                <a:effectLst/>
                <a:latin typeface="Google Sans"/>
              </a:rPr>
              <a:t> CW, </a:t>
            </a:r>
            <a:r>
              <a:rPr lang="en-US" b="0" i="0" dirty="0" err="1">
                <a:solidFill>
                  <a:srgbClr val="444746"/>
                </a:solidFill>
                <a:effectLst/>
                <a:latin typeface="Google Sans"/>
              </a:rPr>
              <a:t>Mathiason</a:t>
            </a:r>
            <a:r>
              <a:rPr lang="en-US" b="0" i="0" dirty="0">
                <a:solidFill>
                  <a:srgbClr val="444746"/>
                </a:solidFill>
                <a:effectLst/>
                <a:latin typeface="Google Sans"/>
              </a:rPr>
              <a:t> MA, Rooney BL. Ultrasound assessment of first-trimester bleeding. </a:t>
            </a:r>
            <a:r>
              <a:rPr lang="en-US" b="0" i="0" dirty="0" err="1">
                <a:solidFill>
                  <a:srgbClr val="444746"/>
                </a:solidFill>
                <a:effectLst/>
                <a:latin typeface="Google Sans"/>
              </a:rPr>
              <a:t>Obstet</a:t>
            </a:r>
            <a:r>
              <a:rPr lang="en-US" b="0" i="0" dirty="0">
                <a:solidFill>
                  <a:srgbClr val="444746"/>
                </a:solidFill>
                <a:effectLst/>
                <a:latin typeface="Google Sans"/>
              </a:rPr>
              <a:t> Gynecol. 2005;105(2):333-338.</a:t>
            </a: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521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Other factors to consider are the patient’s desire to continue the pregnancy and their willingness to postpone intervention in order to confirm pregnancy loss with 100% certainty.</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You will also want to review with the patient what to expect if they decide to wait for intervention. Help them assess how they feel about the potential for spontaneous passage of pregnancy tissue, and their ability to accommodate an unscheduled procedure (is their employer going to be flexible with time off, do they have any childcare or other concerns that could be a factor?), and if they are concerned about the anxiety this experience can induce for some people.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Remember, everyone is different – what is important to the patient in front of you might not be what is important to the patient you saw last week. Keep the patient’s individual wants, needs, and concerns centered throughout treatment planning.</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endParaRPr lang="en-US" dirty="0">
              <a:solidFill>
                <a:srgbClr val="09142A"/>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5917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Counsel patients on all 3 options and support them in their decision making process by asking open ended questions about their values and preferences. Some factors to take into consideration are the physical experience (pain, bleeding, safety, time), privacy, and past experiences.</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Different patients will have different preferences, and it is your job to give them the information they need in order to make the decision that is best for them – not direct them on what you think is best. Patients report higher levels of satisfaction when their treatment plan follows the preferences that they have voiced to their provider.</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Kim C, Barnard S, Neilson JP, Hickey M, Vazquez JC, Dou L. Medical treatments for incomplete miscarriage. </a:t>
            </a:r>
            <a:r>
              <a:rPr lang="en-US" i="1" dirty="0">
                <a:solidFill>
                  <a:srgbClr val="09142A"/>
                </a:solidFill>
                <a:highlight>
                  <a:srgbClr val="FFFFFF"/>
                </a:highlight>
                <a:latin typeface="Roboto"/>
                <a:ea typeface="Roboto"/>
                <a:cs typeface="Roboto"/>
                <a:sym typeface="Roboto"/>
              </a:rPr>
              <a:t>Cochrane Database Syst Rev</a:t>
            </a:r>
            <a:r>
              <a:rPr lang="en-US" dirty="0">
                <a:solidFill>
                  <a:srgbClr val="09142A"/>
                </a:solidFill>
                <a:highlight>
                  <a:srgbClr val="FFFFFF"/>
                </a:highlight>
                <a:latin typeface="Roboto"/>
                <a:ea typeface="Roboto"/>
                <a:cs typeface="Roboto"/>
                <a:sym typeface="Roboto"/>
              </a:rPr>
              <a:t>. 2017;(1):CD007223.</a:t>
            </a:r>
          </a:p>
          <a:p>
            <a:pPr marL="0" lvl="0" indent="0" algn="l" rtl="0">
              <a:spcBef>
                <a:spcPts val="0"/>
              </a:spcBef>
              <a:spcAft>
                <a:spcPts val="0"/>
              </a:spcAft>
              <a:buClr>
                <a:srgbClr val="000000"/>
              </a:buClr>
              <a:buSzPts val="1800"/>
              <a:buFont typeface="Arial"/>
              <a:buNone/>
            </a:pPr>
            <a:r>
              <a:rPr lang="en-US" dirty="0">
                <a:solidFill>
                  <a:srgbClr val="212121"/>
                </a:solidFill>
                <a:highlight>
                  <a:srgbClr val="FFFFFF"/>
                </a:highlight>
                <a:latin typeface="Roboto"/>
                <a:ea typeface="Roboto"/>
                <a:cs typeface="Roboto"/>
                <a:sym typeface="Roboto"/>
              </a:rPr>
              <a:t>Hendriks E, </a:t>
            </a:r>
            <a:r>
              <a:rPr lang="en-US" dirty="0" err="1">
                <a:solidFill>
                  <a:srgbClr val="212121"/>
                </a:solidFill>
                <a:highlight>
                  <a:srgbClr val="FFFFFF"/>
                </a:highlight>
                <a:latin typeface="Roboto"/>
                <a:ea typeface="Roboto"/>
                <a:cs typeface="Roboto"/>
                <a:sym typeface="Roboto"/>
              </a:rPr>
              <a:t>MacNaughton</a:t>
            </a:r>
            <a:r>
              <a:rPr lang="en-US" dirty="0">
                <a:solidFill>
                  <a:srgbClr val="212121"/>
                </a:solidFill>
                <a:highlight>
                  <a:srgbClr val="FFFFFF"/>
                </a:highlight>
                <a:latin typeface="Roboto"/>
                <a:ea typeface="Roboto"/>
                <a:cs typeface="Roboto"/>
                <a:sym typeface="Roboto"/>
              </a:rPr>
              <a:t> H, </a:t>
            </a:r>
            <a:r>
              <a:rPr lang="en-US" dirty="0" err="1">
                <a:solidFill>
                  <a:srgbClr val="212121"/>
                </a:solidFill>
                <a:highlight>
                  <a:srgbClr val="FFFFFF"/>
                </a:highlight>
                <a:latin typeface="Roboto"/>
                <a:ea typeface="Roboto"/>
                <a:cs typeface="Roboto"/>
                <a:sym typeface="Roboto"/>
              </a:rPr>
              <a:t>MacKenzie</a:t>
            </a:r>
            <a:r>
              <a:rPr lang="en-US" dirty="0">
                <a:solidFill>
                  <a:srgbClr val="212121"/>
                </a:solidFill>
                <a:highlight>
                  <a:srgbClr val="FFFFFF"/>
                </a:highlight>
                <a:latin typeface="Roboto"/>
                <a:ea typeface="Roboto"/>
                <a:cs typeface="Roboto"/>
                <a:sym typeface="Roboto"/>
              </a:rPr>
              <a:t> MC. First Trimester Bleeding: Evaluation and Management. </a:t>
            </a:r>
            <a:r>
              <a:rPr lang="en-US" i="1" dirty="0">
                <a:solidFill>
                  <a:srgbClr val="212121"/>
                </a:solidFill>
                <a:highlight>
                  <a:srgbClr val="FFFFFF"/>
                </a:highlight>
                <a:latin typeface="Roboto"/>
                <a:ea typeface="Roboto"/>
                <a:cs typeface="Roboto"/>
                <a:sym typeface="Roboto"/>
              </a:rPr>
              <a:t>Am Fam Physician</a:t>
            </a:r>
            <a:r>
              <a:rPr lang="en-US" dirty="0">
                <a:solidFill>
                  <a:srgbClr val="212121"/>
                </a:solidFill>
                <a:highlight>
                  <a:srgbClr val="FFFFFF"/>
                </a:highlight>
                <a:latin typeface="Roboto"/>
                <a:ea typeface="Roboto"/>
                <a:cs typeface="Roboto"/>
                <a:sym typeface="Roboto"/>
              </a:rPr>
              <a:t>. 2019;99(3):166-174.</a:t>
            </a:r>
          </a:p>
          <a:p>
            <a:pPr marL="0" lvl="0" indent="0" algn="l" rtl="0">
              <a:spcBef>
                <a:spcPts val="0"/>
              </a:spcBef>
              <a:spcAft>
                <a:spcPts val="0"/>
              </a:spcAft>
              <a:buClr>
                <a:srgbClr val="000000"/>
              </a:buClr>
              <a:buSzPts val="1800"/>
              <a:buFont typeface="Arial"/>
              <a:buNone/>
            </a:pPr>
            <a:endParaRPr lang="en-US" dirty="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Innovating Education in Reproductive Health. “Counseling and Decision-making for EPL Management.” https://</a:t>
            </a:r>
            <a:r>
              <a:rPr lang="en-US" dirty="0" err="1">
                <a:solidFill>
                  <a:srgbClr val="09142A"/>
                </a:solidFill>
                <a:highlight>
                  <a:srgbClr val="FFFFFF"/>
                </a:highlight>
                <a:latin typeface="Roboto"/>
                <a:ea typeface="Roboto"/>
                <a:cs typeface="Roboto"/>
                <a:sym typeface="Roboto"/>
              </a:rPr>
              <a:t>www.innovating-education.org</a:t>
            </a:r>
            <a:r>
              <a:rPr lang="en-US" dirty="0">
                <a:solidFill>
                  <a:srgbClr val="09142A"/>
                </a:solidFill>
                <a:highlight>
                  <a:srgbClr val="FFFFFF"/>
                </a:highlight>
                <a:latin typeface="Roboto"/>
                <a:ea typeface="Roboto"/>
                <a:cs typeface="Roboto"/>
                <a:sym typeface="Roboto"/>
              </a:rPr>
              <a:t>/2021/02/counseling-and-decision-making-for-</a:t>
            </a:r>
            <a:r>
              <a:rPr lang="en-US" dirty="0" err="1">
                <a:solidFill>
                  <a:srgbClr val="09142A"/>
                </a:solidFill>
                <a:highlight>
                  <a:srgbClr val="FFFFFF"/>
                </a:highlight>
                <a:latin typeface="Roboto"/>
                <a:ea typeface="Roboto"/>
                <a:cs typeface="Roboto"/>
                <a:sym typeface="Roboto"/>
              </a:rPr>
              <a:t>epl</a:t>
            </a:r>
            <a:r>
              <a:rPr lang="en-US" dirty="0">
                <a:solidFill>
                  <a:srgbClr val="09142A"/>
                </a:solidFill>
                <a:highlight>
                  <a:srgbClr val="FFFFFF"/>
                </a:highlight>
                <a:latin typeface="Roboto"/>
                <a:ea typeface="Roboto"/>
                <a:cs typeface="Roboto"/>
                <a:sym typeface="Roboto"/>
              </a:rPr>
              <a:t>-management/. Accessed Oct 26 2023.</a:t>
            </a:r>
          </a:p>
        </p:txBody>
      </p:sp>
    </p:spTree>
    <p:extLst>
      <p:ext uri="{BB962C8B-B14F-4D97-AF65-F5344CB8AC3E}">
        <p14:creationId xmlns:p14="http://schemas.microsoft.com/office/powerpoint/2010/main" val="291999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When counseling patients on their options, you will want to present thorough and unbiased information. This can be a lot for patients to absorb at once, so it can be helpful to use patient education materials for them to follow along and take with them after the visit.</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cover how each option works, what will happen, expected pain, efficacy, length of time, and what will happen if it does not work or takes too long.</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reiterate that all treatment options are safe, they can still become pregnant in the future if they want to, and  that they did not cause the pregnancy loss.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280775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72776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133045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participants about next steps.</a:t>
            </a:r>
            <a:endParaRPr lang="en-US" dirty="0"/>
          </a:p>
          <a:p>
            <a:pPr marL="0" lvl="0" indent="0" algn="l" rtl="0">
              <a:spcBef>
                <a:spcPts val="0"/>
              </a:spcBef>
              <a:spcAft>
                <a:spcPts val="0"/>
              </a:spcAft>
              <a:buClr>
                <a:schemeClr val="dk1"/>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History and Physical:</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-Was her last period normal (is LMP accurate?)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-If pelvic pain - midline or lateral?</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-Prior PID? Miscarriages? </a:t>
            </a:r>
            <a:r>
              <a:rPr lang="en-US" dirty="0">
                <a:solidFill>
                  <a:srgbClr val="000000"/>
                </a:solidFill>
              </a:rPr>
              <a:t>Surgeries?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-Uterine size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-Tissue or just blood from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And how much bleeding is she having?</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Clinical Signs of First Trimester Pregnancy Loss: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 presents with pelvic pain with or without bleeding and a positive pregnancy test</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bleeding</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 fetal heart tones on doppler exam after 10 weeks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-Report from radiology - Non-viable pregnancy on ultrasound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Clinicians can make this diagnosis and offer treatment to your patient.  No need to send every patient with a positive pregnancy test and vaginal bleeding to the ER!</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Image Source: https://</a:t>
            </a:r>
            <a:r>
              <a:rPr lang="en-US" dirty="0" err="1">
                <a:solidFill>
                  <a:srgbClr val="000000"/>
                </a:solidFill>
              </a:rPr>
              <a:t>unsplash.com</a:t>
            </a:r>
            <a:r>
              <a:rPr lang="en-US" dirty="0">
                <a:solidFill>
                  <a:srgbClr val="000000"/>
                </a:solidFill>
              </a:rPr>
              <a:t>/photos/U4JDjYmjn1g</a:t>
            </a:r>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341028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For Jennifer: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-Blood is seen on speculum exam, but no tissue.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There was NO adnexal tenderness or mass on the physical exam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Walk through the algorithm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You, as the clinician, decide to proceed with an ultrasound which shows…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44546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If you haven’t already, please complete this pre-test on your phone in order to get CME or CNE for your participation in this workshop. You can access the pre-test at…..</a:t>
            </a:r>
          </a:p>
          <a:p>
            <a:endParaRPr lang="en-US" dirty="0"/>
          </a:p>
          <a:p>
            <a:pPr marL="0" marR="0" lvl="0" indent="0" algn="ctr" defTabSz="182880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mn-lt"/>
              </a:rPr>
              <a:t>https://</a:t>
            </a:r>
            <a:r>
              <a:rPr lang="en-US" sz="2400" b="1" dirty="0" err="1">
                <a:solidFill>
                  <a:schemeClr val="accent1"/>
                </a:solidFill>
                <a:latin typeface="+mn-lt"/>
              </a:rPr>
              <a:t>www.surveymonkey.com</a:t>
            </a:r>
            <a:r>
              <a:rPr lang="en-US" sz="2400" b="1" dirty="0">
                <a:solidFill>
                  <a:schemeClr val="accent1"/>
                </a:solidFill>
                <a:latin typeface="+mn-lt"/>
              </a:rPr>
              <a:t>/r/</a:t>
            </a:r>
            <a:r>
              <a:rPr lang="en-US" sz="2400" b="1" dirty="0" err="1">
                <a:solidFill>
                  <a:schemeClr val="accent1"/>
                </a:solidFill>
                <a:latin typeface="+mn-lt"/>
              </a:rPr>
              <a:t>eplpre</a:t>
            </a:r>
            <a:endParaRPr lang="en-US" sz="2400" b="1" dirty="0">
              <a:solidFill>
                <a:schemeClr val="accent1"/>
              </a:solidFill>
              <a:latin typeface="+mn-lt"/>
            </a:endParaRPr>
          </a:p>
          <a:p>
            <a:endParaRPr lang="en-US" dirty="0"/>
          </a:p>
        </p:txBody>
      </p:sp>
    </p:spTree>
    <p:extLst>
      <p:ext uri="{BB962C8B-B14F-4D97-AF65-F5344CB8AC3E}">
        <p14:creationId xmlns:p14="http://schemas.microsoft.com/office/powerpoint/2010/main" val="4046404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Complete and careful scanning of the sac both longitudinally and </a:t>
            </a:r>
            <a:r>
              <a:rPr lang="en-US" dirty="0">
                <a:solidFill>
                  <a:srgbClr val="000000"/>
                </a:solidFill>
              </a:rPr>
              <a:t>transverse </a:t>
            </a:r>
            <a:r>
              <a:rPr lang="en-US" dirty="0">
                <a:solidFill>
                  <a:srgbClr val="000000"/>
                </a:solidFill>
                <a:latin typeface="Arial"/>
                <a:ea typeface="Arial"/>
                <a:cs typeface="Arial"/>
                <a:sym typeface="Arial"/>
              </a:rPr>
              <a:t>to make sure one is not missing the yolk sac.</a:t>
            </a:r>
          </a:p>
          <a:p>
            <a:pPr marL="0" lvl="0" indent="0" algn="l" rtl="0">
              <a:spcBef>
                <a:spcPts val="0"/>
              </a:spcBef>
              <a:spcAft>
                <a:spcPts val="0"/>
              </a:spcAft>
              <a:buClr>
                <a:srgbClr val="000000"/>
              </a:buClr>
              <a:buSzPts val="14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cs typeface="Arial"/>
                <a:sym typeface="Arial"/>
              </a:rPr>
              <a:t>Image: Family Medicine Digital Resources Library (https://</a:t>
            </a:r>
            <a:r>
              <a:rPr lang="en-US" dirty="0" err="1">
                <a:solidFill>
                  <a:srgbClr val="000000"/>
                </a:solidFill>
                <a:latin typeface="Arial"/>
                <a:cs typeface="Arial"/>
                <a:sym typeface="Arial"/>
              </a:rPr>
              <a:t>resourcelibrary.stfm.org</a:t>
            </a:r>
            <a:r>
              <a:rPr lang="en-US" dirty="0">
                <a:solidFill>
                  <a:srgbClr val="000000"/>
                </a:solidFill>
                <a:latin typeface="Arial"/>
                <a:cs typeface="Arial"/>
                <a:sym typeface="Arial"/>
              </a:rPr>
              <a:t>/</a:t>
            </a:r>
            <a:r>
              <a:rPr lang="en-US" dirty="0" err="1">
                <a:solidFill>
                  <a:srgbClr val="000000"/>
                </a:solidFill>
                <a:latin typeface="Arial"/>
                <a:cs typeface="Arial"/>
                <a:sym typeface="Arial"/>
              </a:rPr>
              <a:t>viewdocument</a:t>
            </a:r>
            <a:r>
              <a:rPr lang="en-US" dirty="0">
                <a:solidFill>
                  <a:srgbClr val="000000"/>
                </a:solidFill>
                <a:latin typeface="Arial"/>
                <a:cs typeface="Arial"/>
                <a:sym typeface="Arial"/>
              </a:rPr>
              <a:t>/family-medicine-digital-resources-l)</a:t>
            </a:r>
            <a:endParaRPr lang="en-US" dirty="0"/>
          </a:p>
        </p:txBody>
      </p:sp>
    </p:spTree>
    <p:extLst>
      <p:ext uri="{BB962C8B-B14F-4D97-AF65-F5344CB8AC3E}">
        <p14:creationId xmlns:p14="http://schemas.microsoft.com/office/powerpoint/2010/main" val="301801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Our patient Jennifer had a MSD &gt;25 with no embryo. This finding is diagnostic of early pregnancy loss.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These guidelines are very conservative, and are designed to have a 0% false positive rate.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a:p>
            <a:endParaRPr lang="en-US" dirty="0"/>
          </a:p>
        </p:txBody>
      </p:sp>
    </p:spTree>
    <p:extLst>
      <p:ext uri="{BB962C8B-B14F-4D97-AF65-F5344CB8AC3E}">
        <p14:creationId xmlns:p14="http://schemas.microsoft.com/office/powerpoint/2010/main" val="208925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Remember – half of all pregnancies are unintended, not everyone is sad to lose a pregnancy.</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Very important to give info to the partner that pregnancy loss is no one’s fault.</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cs typeface="Arial"/>
                <a:sym typeface="Arial"/>
              </a:rPr>
              <a:t>Optional Activity: </a:t>
            </a:r>
            <a:r>
              <a:rPr lang="en-US" dirty="0">
                <a:solidFill>
                  <a:srgbClr val="000000"/>
                </a:solidFill>
                <a:latin typeface="Arial"/>
                <a:cs typeface="Arial"/>
                <a:sym typeface="Arial"/>
              </a:rPr>
              <a:t>Have participants break into pairs (one will be Jennifer, one will be the provider) to role-play giving the diagnosis of early pregnancy loss and counseling for all three options. Jennifer will choose expectant management. Can use RHAP resource as a counseling guide: https://</a:t>
            </a:r>
            <a:r>
              <a:rPr lang="en-US" dirty="0" err="1">
                <a:solidFill>
                  <a:srgbClr val="000000"/>
                </a:solidFill>
                <a:latin typeface="Arial"/>
                <a:cs typeface="Arial"/>
                <a:sym typeface="Arial"/>
              </a:rPr>
              <a:t>www.reproductiveaccess.org</a:t>
            </a:r>
            <a:r>
              <a:rPr lang="en-US" dirty="0">
                <a:solidFill>
                  <a:srgbClr val="000000"/>
                </a:solidFill>
                <a:latin typeface="Arial"/>
                <a:cs typeface="Arial"/>
                <a:sym typeface="Arial"/>
              </a:rPr>
              <a:t>/resource/miscarriage-treatment-options/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b="1" u="sng" dirty="0">
                <a:solidFill>
                  <a:srgbClr val="000000"/>
                </a:solidFill>
                <a:latin typeface="Arial"/>
                <a:ea typeface="Arial"/>
                <a:cs typeface="Arial"/>
                <a:sym typeface="Arial"/>
              </a:rPr>
              <a:t>Miscarriage myths:</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Air travel</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Blunt abdominal trauma</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Contraceptive use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Exercise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HPV vaccine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Previous abortions</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Sexual activity</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Important in counseling: patient can decide on </a:t>
            </a:r>
            <a:r>
              <a:rPr lang="en-US" dirty="0">
                <a:solidFill>
                  <a:srgbClr val="000000"/>
                </a:solidFill>
              </a:rPr>
              <a:t>their</a:t>
            </a:r>
            <a:r>
              <a:rPr lang="en-US" dirty="0">
                <a:solidFill>
                  <a:srgbClr val="000000"/>
                </a:solidFill>
                <a:latin typeface="Arial"/>
                <a:ea typeface="Arial"/>
                <a:cs typeface="Arial"/>
                <a:sym typeface="Arial"/>
              </a:rPr>
              <a:t> management option.  Better mental health outcomes when </a:t>
            </a:r>
            <a:r>
              <a:rPr lang="en-US" dirty="0">
                <a:solidFill>
                  <a:srgbClr val="000000"/>
                </a:solidFill>
              </a:rPr>
              <a:t>the patient is</a:t>
            </a:r>
            <a:r>
              <a:rPr lang="en-US" dirty="0">
                <a:solidFill>
                  <a:srgbClr val="000000"/>
                </a:solidFill>
                <a:latin typeface="Arial"/>
                <a:ea typeface="Arial"/>
                <a:cs typeface="Arial"/>
                <a:sym typeface="Arial"/>
              </a:rPr>
              <a:t> involved in the decision making.  </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Cochrane review found all options have pros and cons and that all should be offered.</a:t>
            </a:r>
          </a:p>
          <a:p>
            <a:pPr marL="0" lvl="0" indent="0" algn="l" rtl="0">
              <a:spcBef>
                <a:spcPts val="0"/>
              </a:spcBef>
              <a:spcAft>
                <a:spcPts val="0"/>
              </a:spcAft>
              <a:buClr>
                <a:srgbClr val="000000"/>
              </a:buClr>
              <a:buSzPts val="1400"/>
              <a:buFont typeface="Arial"/>
              <a:buNone/>
            </a:pPr>
            <a:endParaRPr lang="en-US" dirty="0">
              <a:solidFill>
                <a:srgbClr val="000000"/>
              </a:solidFill>
            </a:endParaRPr>
          </a:p>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sz="1800" dirty="0">
                <a:solidFill>
                  <a:srgbClr val="002D64"/>
                </a:solidFill>
                <a:highlight>
                  <a:srgbClr val="FFFFFF"/>
                </a:highlight>
              </a:rPr>
              <a:t>Ghosh J, </a:t>
            </a:r>
            <a:r>
              <a:rPr lang="en-US" sz="1800" dirty="0" err="1">
                <a:solidFill>
                  <a:srgbClr val="002D64"/>
                </a:solidFill>
                <a:highlight>
                  <a:srgbClr val="FFFFFF"/>
                </a:highlight>
              </a:rPr>
              <a:t>Papadopoulou</a:t>
            </a:r>
            <a:r>
              <a:rPr lang="en-US" sz="1800" dirty="0">
                <a:solidFill>
                  <a:srgbClr val="002D64"/>
                </a:solidFill>
                <a:highlight>
                  <a:srgbClr val="FFFFFF"/>
                </a:highlight>
              </a:rPr>
              <a:t> A, Devall AJ, Jeffery HC, Beeson LE, Do V, Price MJ, Tobias A, </a:t>
            </a:r>
            <a:r>
              <a:rPr lang="en-US" sz="1800" dirty="0" err="1">
                <a:solidFill>
                  <a:srgbClr val="002D64"/>
                </a:solidFill>
                <a:highlight>
                  <a:srgbClr val="FFFFFF"/>
                </a:highlight>
              </a:rPr>
              <a:t>Tunçalp</a:t>
            </a:r>
            <a:r>
              <a:rPr lang="en-US" sz="1800" dirty="0">
                <a:solidFill>
                  <a:srgbClr val="002D64"/>
                </a:solidFill>
                <a:highlight>
                  <a:srgbClr val="FFFFFF"/>
                </a:highlight>
              </a:rPr>
              <a:t> </a:t>
            </a:r>
            <a:r>
              <a:rPr lang="en-US" sz="1800" dirty="0" err="1">
                <a:solidFill>
                  <a:srgbClr val="002D64"/>
                </a:solidFill>
                <a:highlight>
                  <a:srgbClr val="FFFFFF"/>
                </a:highlight>
              </a:rPr>
              <a:t>Ö</a:t>
            </a:r>
            <a:r>
              <a:rPr lang="en-US" sz="1800" dirty="0">
                <a:solidFill>
                  <a:srgbClr val="002D64"/>
                </a:solidFill>
                <a:highlight>
                  <a:srgbClr val="FFFFFF"/>
                </a:highlight>
              </a:rPr>
              <a:t>, </a:t>
            </a:r>
            <a:r>
              <a:rPr lang="en-US" sz="1800" dirty="0" err="1">
                <a:solidFill>
                  <a:srgbClr val="002D64"/>
                </a:solidFill>
                <a:highlight>
                  <a:srgbClr val="FFFFFF"/>
                </a:highlight>
              </a:rPr>
              <a:t>Lavelanet</a:t>
            </a:r>
            <a:r>
              <a:rPr lang="en-US" sz="1800" dirty="0">
                <a:solidFill>
                  <a:srgbClr val="002D64"/>
                </a:solidFill>
                <a:highlight>
                  <a:srgbClr val="FFFFFF"/>
                </a:highlight>
              </a:rPr>
              <a:t> A, </a:t>
            </a:r>
            <a:r>
              <a:rPr lang="en-US" sz="1800" dirty="0" err="1">
                <a:solidFill>
                  <a:srgbClr val="002D64"/>
                </a:solidFill>
                <a:highlight>
                  <a:srgbClr val="FFFFFF"/>
                </a:highlight>
              </a:rPr>
              <a:t>Gülmezoglu</a:t>
            </a:r>
            <a:r>
              <a:rPr lang="en-US" sz="1800" dirty="0">
                <a:solidFill>
                  <a:srgbClr val="002D64"/>
                </a:solidFill>
                <a:highlight>
                  <a:srgbClr val="FFFFFF"/>
                </a:highlight>
              </a:rPr>
              <a:t> AM, </a:t>
            </a:r>
            <a:r>
              <a:rPr lang="en-US" sz="1800" dirty="0" err="1">
                <a:solidFill>
                  <a:srgbClr val="002D64"/>
                </a:solidFill>
                <a:highlight>
                  <a:srgbClr val="FFFFFF"/>
                </a:highlight>
              </a:rPr>
              <a:t>Coomarasamy</a:t>
            </a:r>
            <a:r>
              <a:rPr lang="en-US" sz="1800" dirty="0">
                <a:solidFill>
                  <a:srgbClr val="002D64"/>
                </a:solidFill>
                <a:highlight>
                  <a:srgbClr val="FFFFFF"/>
                </a:highlight>
              </a:rPr>
              <a:t> A, </a:t>
            </a:r>
            <a:r>
              <a:rPr lang="en-US" sz="1800" dirty="0" err="1">
                <a:solidFill>
                  <a:srgbClr val="002D64"/>
                </a:solidFill>
                <a:highlight>
                  <a:srgbClr val="FFFFFF"/>
                </a:highlight>
              </a:rPr>
              <a:t>Gallos</a:t>
            </a:r>
            <a:r>
              <a:rPr lang="en-US" sz="1800" dirty="0">
                <a:solidFill>
                  <a:srgbClr val="002D64"/>
                </a:solidFill>
                <a:highlight>
                  <a:srgbClr val="FFFFFF"/>
                </a:highlight>
              </a:rPr>
              <a:t> ID. Methods for managing miscarriage: a network meta-analysis. Cochrane Database of Systematic Reviews 2021, Issue 6. Art. No.: CD012602. DOI: 10.1002/14651858.CD012602.pub2.</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/25392468193/</a:t>
            </a:r>
          </a:p>
        </p:txBody>
      </p:sp>
    </p:spTree>
    <p:extLst>
      <p:ext uri="{BB962C8B-B14F-4D97-AF65-F5344CB8AC3E}">
        <p14:creationId xmlns:p14="http://schemas.microsoft.com/office/powerpoint/2010/main" val="4134554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Many patients will need time to absorb the diagnosis and may not want any initial intervention.  Important to reassure them that this is a safe option if patient is clinically stable (no hemorrhage or infection).</a:t>
            </a:r>
            <a:endParaRPr lang="en-US" dirty="0"/>
          </a:p>
          <a:p>
            <a:endParaRPr lang="en-US" dirty="0"/>
          </a:p>
        </p:txBody>
      </p:sp>
    </p:spTree>
    <p:extLst>
      <p:ext uri="{BB962C8B-B14F-4D97-AF65-F5344CB8AC3E}">
        <p14:creationId xmlns:p14="http://schemas.microsoft.com/office/powerpoint/2010/main" val="2527948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When counseling patients about the likelihood of expectant management being successful, it is important to have a sense of how successful each option is.  One can remember them by thinking that, of course, an incomplete will finish on it’s own most easily.  Note though, that anembryonic pregnancies have the lowest success rate without intervention (they have the highest failure rate for medical management also).  Not sure why this is, but that empty sac just hangs in there…while a demise is more likely to be rejected, and come out with less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 other important point to note is that these statistics came from a study, where there were established end points, as noted.  In real clinical time, we might wait longer than 49 days, or try combinations of medication and expectant management.</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863019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dirty="0">
                <a:solidFill>
                  <a:srgbClr val="000000"/>
                </a:solidFill>
                <a:latin typeface="Arial"/>
                <a:ea typeface="Arial"/>
                <a:cs typeface="Arial"/>
                <a:sym typeface="Arial"/>
              </a:rPr>
              <a:t>Butler C, </a:t>
            </a:r>
            <a:r>
              <a:rPr lang="en-US" dirty="0" err="1">
                <a:solidFill>
                  <a:srgbClr val="000000"/>
                </a:solidFill>
                <a:latin typeface="Arial"/>
                <a:ea typeface="Arial"/>
                <a:cs typeface="Arial"/>
                <a:sym typeface="Arial"/>
              </a:rPr>
              <a:t>Kelsberg</a:t>
            </a:r>
            <a:r>
              <a:rPr lang="en-US" dirty="0">
                <a:solidFill>
                  <a:srgbClr val="000000"/>
                </a:solidFill>
                <a:latin typeface="Arial"/>
                <a:ea typeface="Arial"/>
                <a:cs typeface="Arial"/>
                <a:sym typeface="Arial"/>
              </a:rPr>
              <a:t> G, St Anna L, Crawford P. Clinical inquiries. How long is expectant management safe in first-trimester miscarriage? J Fam </a:t>
            </a:r>
            <a:r>
              <a:rPr lang="en-US" dirty="0" err="1">
                <a:solidFill>
                  <a:srgbClr val="000000"/>
                </a:solidFill>
                <a:latin typeface="Arial"/>
                <a:ea typeface="Arial"/>
                <a:cs typeface="Arial"/>
                <a:sym typeface="Arial"/>
              </a:rPr>
              <a:t>Pract</a:t>
            </a:r>
            <a:r>
              <a:rPr lang="en-US" dirty="0">
                <a:solidFill>
                  <a:srgbClr val="000000"/>
                </a:solidFill>
                <a:latin typeface="Arial"/>
                <a:ea typeface="Arial"/>
                <a:cs typeface="Arial"/>
                <a:sym typeface="Arial"/>
              </a:rPr>
              <a:t> 2005;54:889-90.</a:t>
            </a:r>
            <a:endParaRPr lang="en-US" dirty="0"/>
          </a:p>
          <a:p>
            <a:endParaRPr lang="en-US" dirty="0"/>
          </a:p>
        </p:txBody>
      </p:sp>
    </p:spTree>
    <p:extLst>
      <p:ext uri="{BB962C8B-B14F-4D97-AF65-F5344CB8AC3E}">
        <p14:creationId xmlns:p14="http://schemas.microsoft.com/office/powerpoint/2010/main" val="382883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should call clinician for heavy bleeding defined as soaking two pads per hour for two hours back to back. This can usually be managed by phone.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ask about signs of hypovolemia.  Encourage fluid intake &amp; ibuprofen and call back in one hour.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will generally abate during this time.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Risks – some studies show more trips to the ER.  This may point to the need for better anticipatory guidance and misoprostol to have on hand.</a:t>
            </a:r>
            <a:endParaRPr lang="en-US" dirty="0"/>
          </a:p>
        </p:txBody>
      </p:sp>
    </p:spTree>
    <p:extLst>
      <p:ext uri="{BB962C8B-B14F-4D97-AF65-F5344CB8AC3E}">
        <p14:creationId xmlns:p14="http://schemas.microsoft.com/office/powerpoint/2010/main" val="9298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if anyone has done this?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often choose </a:t>
            </a:r>
            <a:r>
              <a:rPr lang="en-US" dirty="0">
                <a:solidFill>
                  <a:srgbClr val="000000"/>
                </a:solidFill>
              </a:rPr>
              <a:t>medication management</a:t>
            </a:r>
            <a:r>
              <a:rPr lang="en-US" dirty="0">
                <a:solidFill>
                  <a:srgbClr val="000000"/>
                </a:solidFill>
                <a:latin typeface="Arial"/>
                <a:ea typeface="Arial"/>
                <a:cs typeface="Arial"/>
                <a:sym typeface="Arial"/>
              </a:rPr>
              <a:t> because it feels more natural and yet happens more predictably</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t>Standard dosing of 800mcg of miso administered vaginally required a second dose of miso in 15-40% of patients (</a:t>
            </a:r>
            <a:r>
              <a:rPr lang="en-US" dirty="0" err="1"/>
              <a:t>schrieber</a:t>
            </a:r>
            <a:r>
              <a:rPr lang="en-US" dirty="0"/>
              <a:t>). Now, with the addition of Mifepristone, we have improved success rates if a patient does decide to treat their early pregnancy loss with medication.</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Administration of miso vaginally vs buccal does not have difference in success (</a:t>
            </a:r>
            <a:r>
              <a:rPr lang="en-US" dirty="0" err="1"/>
              <a:t>cochrane</a:t>
            </a:r>
            <a:r>
              <a:rPr lang="en-US" dirty="0"/>
              <a:t> 2017 review) but buccally can give more GI side-effects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References: </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highlight>
                  <a:srgbClr val="FFFFFF"/>
                </a:highlight>
              </a:rPr>
              <a:t>Kim C, Barnard S, Neilson JP, Hickey M, Vazquez JC, Dou L. Medical treatments for incomplete miscarriage. Cochrane Database Syst Rev 2017;1:CD007223-CD007223</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254787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2400" dirty="0">
              <a:solidFill>
                <a:srgbClr val="44697D"/>
              </a:solidFill>
              <a:latin typeface="Calibri"/>
              <a:ea typeface="Calibri"/>
              <a:cs typeface="Calibri"/>
              <a:sym typeface="Calibri"/>
            </a:endParaRPr>
          </a:p>
          <a:p>
            <a:pPr lvl="0"/>
            <a:endParaRPr lang="en-US" sz="2400" dirty="0">
              <a:solidFill>
                <a:srgbClr val="44697D"/>
              </a:solidFill>
              <a:latin typeface="Calibri"/>
              <a:ea typeface="Calibri"/>
              <a:cs typeface="Calibri"/>
              <a:sym typeface="Calibri"/>
            </a:endParaRPr>
          </a:p>
          <a:p>
            <a:pPr lvl="0"/>
            <a:r>
              <a:rPr lang="en-US" sz="2400" dirty="0">
                <a:solidFill>
                  <a:srgbClr val="44697D"/>
                </a:solidFill>
                <a:latin typeface="Calibri"/>
                <a:ea typeface="Calibri"/>
                <a:cs typeface="Calibri"/>
                <a:sym typeface="Calibri"/>
              </a:rPr>
              <a:t>References:</a:t>
            </a:r>
          </a:p>
          <a:p>
            <a:pPr lvl="0"/>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lvl="0">
              <a:spcBef>
                <a:spcPts val="300"/>
              </a:spcBef>
            </a:pPr>
            <a:r>
              <a:rPr lang="en-US" sz="2400" dirty="0">
                <a:solidFill>
                  <a:srgbClr val="44697D"/>
                </a:solidFill>
                <a:latin typeface="Calibri"/>
                <a:ea typeface="Calibri"/>
                <a:cs typeface="Calibri"/>
                <a:sym typeface="Calibri"/>
              </a:rPr>
              <a:t>Butler, Charles et al. “Clinical Inquiries. How Long Is Expectant Management Safe in First-Trimester Miscarriage?” </a:t>
            </a:r>
            <a:r>
              <a:rPr lang="en-US" sz="2400" i="1" dirty="0">
                <a:solidFill>
                  <a:srgbClr val="44697D"/>
                </a:solidFill>
                <a:latin typeface="Calibri"/>
                <a:ea typeface="Calibri"/>
                <a:cs typeface="Calibri"/>
                <a:sym typeface="Calibri"/>
              </a:rPr>
              <a:t>The Journal of family practice</a:t>
            </a:r>
            <a:r>
              <a:rPr lang="en-US" sz="2400" dirty="0">
                <a:solidFill>
                  <a:srgbClr val="44697D"/>
                </a:solidFill>
                <a:latin typeface="Calibri"/>
                <a:ea typeface="Calibri"/>
                <a:cs typeface="Calibri"/>
                <a:sym typeface="Calibri"/>
              </a:rPr>
              <a:t> 54.10 (2005): 889–890.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a:solidFill>
                  <a:srgbClr val="44697D"/>
                </a:solidFill>
                <a:latin typeface="Calibri"/>
                <a:ea typeface="Calibri"/>
                <a:cs typeface="Calibri"/>
                <a:sym typeface="Calibri"/>
              </a:rPr>
              <a:t>Emily M. Godfrey, Lawrence Leeman, and Panna Lossy. “Early Pregnancy Loss Needn’t Require a Trip to the Hospital.” </a:t>
            </a:r>
            <a:r>
              <a:rPr lang="en-US" sz="2400" i="1" dirty="0">
                <a:solidFill>
                  <a:srgbClr val="44697D"/>
                </a:solidFill>
                <a:latin typeface="Calibri"/>
                <a:ea typeface="Calibri"/>
                <a:cs typeface="Calibri"/>
                <a:sym typeface="Calibri"/>
              </a:rPr>
              <a:t>Journal of Family Practice</a:t>
            </a:r>
            <a:r>
              <a:rPr lang="en-US" sz="2400" dirty="0">
                <a:solidFill>
                  <a:srgbClr val="44697D"/>
                </a:solidFill>
                <a:latin typeface="Calibri"/>
                <a:ea typeface="Calibri"/>
                <a:cs typeface="Calibri"/>
                <a:sym typeface="Calibri"/>
              </a:rPr>
              <a:t> 58.11 (2009): 585–590.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defTabSz="1828800" eaLnBrk="1" fontAlgn="auto" latinLnBrk="0" hangingPunct="1">
              <a:lnSpc>
                <a:spcPct val="100000"/>
              </a:lnSpc>
              <a:spcBef>
                <a:spcPts val="300"/>
              </a:spcBef>
              <a:spcAft>
                <a:spcPts val="0"/>
              </a:spcAft>
              <a:buClrTx/>
              <a:buSzTx/>
              <a:buFontTx/>
              <a:buNone/>
              <a:tabLst/>
              <a:defRPr/>
            </a:pPr>
            <a:endParaRPr lang="en-US" sz="2400" dirty="0">
              <a:solidFill>
                <a:srgbClr val="44697D"/>
              </a:solidFill>
              <a:latin typeface="Calibri"/>
              <a:ea typeface="Calibri"/>
              <a:cs typeface="Calibri"/>
              <a:sym typeface="Calibri"/>
            </a:endParaRPr>
          </a:p>
          <a:p>
            <a:pPr lvl="0">
              <a:spcBef>
                <a:spcPts val="300"/>
              </a:spcBef>
            </a:pPr>
            <a:endParaRPr lang="en-US" sz="2400" dirty="0">
              <a:solidFill>
                <a:srgbClr val="44697D"/>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380145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rgbClr val="000000"/>
              </a:buClr>
              <a:buSzPts val="1100"/>
              <a:buFont typeface="Arial"/>
              <a:buNone/>
            </a:pPr>
            <a:r>
              <a:rPr lang="en-US" sz="1600" dirty="0" err="1">
                <a:solidFill>
                  <a:srgbClr val="454545"/>
                </a:solidFill>
                <a:latin typeface="Arial"/>
                <a:ea typeface="Arial"/>
                <a:cs typeface="Arial"/>
                <a:sym typeface="Arial"/>
              </a:rPr>
              <a:t>Schrieber’s</a:t>
            </a:r>
            <a:r>
              <a:rPr lang="en-US" sz="1600" dirty="0">
                <a:solidFill>
                  <a:srgbClr val="454545"/>
                </a:solidFill>
                <a:latin typeface="Arial"/>
                <a:ea typeface="Arial"/>
                <a:cs typeface="Arial"/>
                <a:sym typeface="Arial"/>
              </a:rPr>
              <a:t> study at two days of follow up showed an absolute difference in the rate of treatment success to be 16.7%</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Incomplete = persistent sac OR endometrial lining &gt;30mm  </a:t>
            </a:r>
            <a:endParaRPr lang="en-US" sz="800"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Again - we see that the empty sac is tougher to come out</a:t>
            </a:r>
            <a:r>
              <a:rPr lang="en-US" sz="800" dirty="0">
                <a:solidFill>
                  <a:srgbClr val="000000"/>
                </a:solidFill>
                <a:latin typeface="Arial"/>
                <a:ea typeface="Arial"/>
                <a:cs typeface="Arial"/>
                <a:sym typeface="Arial"/>
              </a:rPr>
              <a:t>.</a:t>
            </a: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US" dirty="0">
                <a:solidFill>
                  <a:srgbClr val="000000"/>
                </a:solidFill>
                <a:latin typeface="Arial"/>
                <a:ea typeface="Arial"/>
                <a:cs typeface="Arial"/>
                <a:sym typeface="Arial"/>
              </a:rPr>
              <a:t>Reference: Schreiber, CA et al. Mifepristone Pretreatment for the Medical Management of Early Pregnancy Loss N </a:t>
            </a:r>
            <a:r>
              <a:rPr lang="en-US" dirty="0" err="1">
                <a:solidFill>
                  <a:srgbClr val="000000"/>
                </a:solidFill>
                <a:latin typeface="Arial"/>
                <a:ea typeface="Arial"/>
                <a:cs typeface="Arial"/>
                <a:sym typeface="Arial"/>
              </a:rPr>
              <a:t>Engl</a:t>
            </a:r>
            <a:r>
              <a:rPr lang="en-US" dirty="0">
                <a:solidFill>
                  <a:srgbClr val="000000"/>
                </a:solidFill>
                <a:latin typeface="Arial"/>
                <a:ea typeface="Arial"/>
                <a:cs typeface="Arial"/>
                <a:sym typeface="Arial"/>
              </a:rPr>
              <a:t> J Med 2018; 378:2161-2170</a:t>
            </a:r>
            <a:endParaRPr lang="en-US" sz="40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760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Please UPDATE if any presenters DO disclose a relevant financial relationship. Examples of how to word disclosures can be found in Identification, Mitigation, and Disclosure Toolkit (CME/CNE Materials folder)</a:t>
            </a: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After 1st trimester may need hospital management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err="1">
                <a:solidFill>
                  <a:srgbClr val="000000"/>
                </a:solidFill>
              </a:rPr>
              <a:t>Danco</a:t>
            </a:r>
            <a:r>
              <a:rPr lang="en-US" dirty="0">
                <a:solidFill>
                  <a:srgbClr val="000000"/>
                </a:solidFill>
              </a:rPr>
              <a:t> and </a:t>
            </a:r>
            <a:r>
              <a:rPr lang="en-US" dirty="0" err="1">
                <a:solidFill>
                  <a:srgbClr val="000000"/>
                </a:solidFill>
              </a:rPr>
              <a:t>GenBioPro</a:t>
            </a:r>
            <a:r>
              <a:rPr lang="en-US" dirty="0">
                <a:solidFill>
                  <a:srgbClr val="000000"/>
                </a:solidFill>
              </a:rPr>
              <a:t> forms only needed if using mifepristone due to the Risk Evaluation and Management . Miso-only regimens do not require special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93311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Alternatives: can take misoprostol buccally or sublingually, but can result in more GI side effects (consider giving an anti-emetic as well)</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a:t>
            </a:r>
            <a:r>
              <a:rPr lang="en-US" dirty="0">
                <a:solidFill>
                  <a:srgbClr val="000000"/>
                </a:solidFill>
                <a:latin typeface="Arial"/>
                <a:ea typeface="Arial"/>
                <a:cs typeface="Arial"/>
                <a:sym typeface="Arial"/>
              </a:rPr>
              <a:t>epeat </a:t>
            </a:r>
            <a:r>
              <a:rPr lang="en-US" dirty="0">
                <a:solidFill>
                  <a:srgbClr val="000000"/>
                </a:solidFill>
              </a:rPr>
              <a:t>misoprostol dose can be given as early as 3 hours after, or up to 1 week after; based on data from medication abortion, repeat dose may increase effectiveness if measuring 9+0 weeks or greater.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Miso - patient should be instructed to lie down for 30 min following insertion of miso. It can be dispensed in the office if available or prescribed through a pharmacy. Consider prescribing a second dose of 800 mcg in case heavy bleeding does not occur within 12-24 hours of the first dose.</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Ibuprofen: instruct patient to take prior to misoprostol and then every 6 hours as needed. </a:t>
            </a:r>
            <a:r>
              <a:rPr lang="en-US" b="0" i="0" dirty="0">
                <a:solidFill>
                  <a:srgbClr val="444746"/>
                </a:solidFill>
                <a:effectLst/>
                <a:latin typeface="Google Sans"/>
              </a:rPr>
              <a:t>Take ibuprofen (Motrin or Advil), naproxen (Aleve), or acetaminophen (Tylenol) for pain according to the instructions on the package. Take this with food to avoid an upset stomach.</a:t>
            </a: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r>
              <a:rPr lang="en-US" b="0" i="0" dirty="0">
                <a:solidFill>
                  <a:srgbClr val="444746"/>
                </a:solidFill>
                <a:effectLst/>
                <a:latin typeface="Google Sans"/>
              </a:rPr>
              <a:t>Reference:</a:t>
            </a:r>
          </a:p>
          <a:p>
            <a:pPr marL="0" marR="0" lvl="0" indent="0" algn="l" defTabSz="18288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marL="0" lvl="0" indent="0" algn="l" rtl="0">
              <a:spcBef>
                <a:spcPts val="0"/>
              </a:spcBef>
              <a:spcAft>
                <a:spcPts val="0"/>
              </a:spcAft>
              <a:buClr>
                <a:srgbClr val="000000"/>
              </a:buClr>
              <a:buSzPts val="1400"/>
              <a:buFont typeface="Arial"/>
              <a:buNone/>
            </a:pPr>
            <a:endParaRPr lang="en-US" dirty="0"/>
          </a:p>
        </p:txBody>
      </p:sp>
    </p:spTree>
    <p:extLst>
      <p:ext uri="{BB962C8B-B14F-4D97-AF65-F5344CB8AC3E}">
        <p14:creationId xmlns:p14="http://schemas.microsoft.com/office/powerpoint/2010/main" val="3252892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Pre-treat with Ibuprofe</a:t>
            </a:r>
            <a:r>
              <a:rPr lang="en-US" dirty="0">
                <a:solidFill>
                  <a:srgbClr val="000000"/>
                </a:solidFill>
              </a:rPr>
              <a:t>n</a:t>
            </a:r>
            <a:endParaRPr lang="en-US" dirty="0"/>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 typically lasts up to 2 weeks with spotting until the next period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Cramping - usually starts within the first few hours, NSAIDs are very helpful</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Fever and/or chills - common side effect.  If lasts more than 24 hours, then evaluate for infection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Nausea and vomiting - more common after oral miso, should resolve in 6 hours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Diarrhea - also more common after oral, will resolve in 24 hours</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a:solidFill>
                  <a:srgbClr val="44697D"/>
                </a:solidFill>
                <a:latin typeface="Calibri"/>
                <a:ea typeface="Calibri"/>
                <a:cs typeface="Calibri"/>
                <a:sym typeface="Calibri"/>
              </a:rPr>
              <a:t>Zhang, Jun et al. “A Comparison of Medical Management with Misoprostol and Surgical Management for Early Pregnancy Failure.” </a:t>
            </a:r>
            <a:r>
              <a:rPr lang="en-US" sz="2400" i="1" dirty="0">
                <a:solidFill>
                  <a:srgbClr val="44697D"/>
                </a:solidFill>
                <a:latin typeface="Calibri"/>
                <a:ea typeface="Calibri"/>
                <a:cs typeface="Calibri"/>
                <a:sym typeface="Calibri"/>
              </a:rPr>
              <a:t>The New England journal of medicine</a:t>
            </a:r>
            <a:r>
              <a:rPr lang="en-US" sz="2400" dirty="0">
                <a:solidFill>
                  <a:srgbClr val="44697D"/>
                </a:solidFill>
                <a:latin typeface="Calibri"/>
                <a:ea typeface="Calibri"/>
                <a:cs typeface="Calibri"/>
                <a:sym typeface="Calibri"/>
              </a:rPr>
              <a:t> 353.8 (2005): 761–769.</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sz="2400" dirty="0">
              <a:solidFill>
                <a:srgbClr val="44697D"/>
              </a:solidFill>
              <a:latin typeface="Calibri"/>
              <a:ea typeface="Calibri"/>
              <a:cs typeface="Calibri"/>
              <a:sym typeface="Calibri"/>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596672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Heavy bleeding defined as soaking two pads per hour for two hours back to back - and still can usually be managed by phone for another hour, the bleeding generally abates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check for signs of hypovolemia.  Encourage fluid intake &amp; ibuprofen and call back in one hour</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4775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 plan for when the misoprostol doesn’t work - either in office aspiration or referral - same as when expectant management doesn’t work.</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Patient handouts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Danco</a:t>
            </a:r>
            <a:r>
              <a:rPr lang="en-US" dirty="0">
                <a:solidFill>
                  <a:srgbClr val="000000"/>
                </a:solidFill>
                <a:latin typeface="Arial"/>
                <a:ea typeface="Arial"/>
                <a:cs typeface="Arial"/>
                <a:sym typeface="Arial"/>
              </a:rPr>
              <a:t> or </a:t>
            </a:r>
            <a:r>
              <a:rPr lang="en-US" dirty="0" err="1">
                <a:solidFill>
                  <a:srgbClr val="000000"/>
                </a:solidFill>
                <a:latin typeface="Arial"/>
                <a:ea typeface="Arial"/>
                <a:cs typeface="Arial"/>
                <a:sym typeface="Arial"/>
              </a:rPr>
              <a:t>GenBioPro</a:t>
            </a:r>
            <a:r>
              <a:rPr lang="en-US" dirty="0">
                <a:solidFill>
                  <a:srgbClr val="000000"/>
                </a:solidFill>
                <a:latin typeface="Arial"/>
                <a:ea typeface="Arial"/>
                <a:cs typeface="Arial"/>
                <a:sym typeface="Arial"/>
              </a:rPr>
              <a:t> Patient Agreement Form and Medication Guide – using an additional evidence-based consent form can be helpful and more patient centered</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On-call group all familiar with medication management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Resource for handouts: </a:t>
            </a:r>
            <a:r>
              <a:rPr lang="en-US" dirty="0" err="1">
                <a:solidFill>
                  <a:srgbClr val="000000"/>
                </a:solidFill>
                <a:latin typeface="Arial"/>
                <a:ea typeface="Arial"/>
                <a:cs typeface="Arial"/>
                <a:sym typeface="Arial"/>
              </a:rPr>
              <a:t>www.reproductiveaccess.org</a:t>
            </a:r>
            <a:endParaRPr lang="en-US" dirty="0"/>
          </a:p>
        </p:txBody>
      </p:sp>
    </p:spTree>
    <p:extLst>
      <p:ext uri="{BB962C8B-B14F-4D97-AF65-F5344CB8AC3E}">
        <p14:creationId xmlns:p14="http://schemas.microsoft.com/office/powerpoint/2010/main" val="4199368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To confirm completion of EPL, clinicians may order a repeat beta HCG level or a repeat ultrasound.</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with drop of more than 50% 48-72 hours later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Or </a:t>
            </a:r>
            <a:r>
              <a:rPr lang="en-US" dirty="0">
                <a:solidFill>
                  <a:srgbClr val="000000"/>
                </a:solidFill>
              </a:rPr>
              <a:t>v</a:t>
            </a:r>
            <a:r>
              <a:rPr lang="en-US" dirty="0">
                <a:solidFill>
                  <a:srgbClr val="000000"/>
                </a:solidFill>
                <a:latin typeface="Arial"/>
                <a:ea typeface="Arial"/>
                <a:cs typeface="Arial"/>
                <a:sym typeface="Arial"/>
              </a:rPr>
              <a:t>aginal ultrasound with no sac or pregnancy after one had been documented as being intrauterine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Discuss issue of endometrial thickness – leads to too much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Note: if either of these criteria are met, no further following of quant </a:t>
            </a:r>
            <a:r>
              <a:rPr lang="en-US" dirty="0" err="1">
                <a:solidFill>
                  <a:srgbClr val="000000"/>
                </a:solidFill>
                <a:latin typeface="Arial"/>
                <a:ea typeface="Arial"/>
                <a:cs typeface="Arial"/>
                <a:sym typeface="Arial"/>
              </a:rPr>
              <a:t>hcgs</a:t>
            </a:r>
            <a:r>
              <a:rPr lang="en-US" dirty="0">
                <a:solidFill>
                  <a:srgbClr val="000000"/>
                </a:solidFill>
                <a:latin typeface="Arial"/>
                <a:ea typeface="Arial"/>
                <a:cs typeface="Arial"/>
                <a:sym typeface="Arial"/>
              </a:rPr>
              <a:t> is needed</a:t>
            </a:r>
            <a:endParaRPr lang="en-US" dirty="0"/>
          </a:p>
          <a:p>
            <a:endParaRPr lang="en-US" dirty="0"/>
          </a:p>
        </p:txBody>
      </p:sp>
    </p:spTree>
    <p:extLst>
      <p:ext uri="{BB962C8B-B14F-4D97-AF65-F5344CB8AC3E}">
        <p14:creationId xmlns:p14="http://schemas.microsoft.com/office/powerpoint/2010/main" val="74272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i="0" dirty="0">
                <a:solidFill>
                  <a:srgbClr val="212121"/>
                </a:solidFill>
                <a:effectLst/>
                <a:latin typeface="Cambria" panose="02040503050406030204" pitchFamily="18" charset="0"/>
              </a:rPr>
              <a:t>Uterine aspiration utilizes a vacuum source for the evacuation of the uterus. It can be performed on an outpatient basis with local anesthesia or analgesics. Vacuum aspiration can be used without electricity with a hand‐held vacuum syringe (Manual Vacuum Aspiration).</a:t>
            </a: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Good to have an MVA syringe and cannula here to pass around, and to spend a minute on this slide and the next for people who have no experience or exposure to abortion - since they will be counseling patients and need to have a sense of what their patients may be experiencing.</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solidFill>
                  <a:srgbClr val="000000"/>
                </a:solidFill>
                <a:latin typeface="Verdana"/>
                <a:ea typeface="Verdana"/>
                <a:cs typeface="Verdana"/>
                <a:sym typeface="Verdana"/>
              </a:rPr>
              <a:t>Office electric vacuum aspiration also an option, but less likely to be used in non-gyn offices</a:t>
            </a:r>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r>
              <a:rPr lang="en-US" dirty="0">
                <a:solidFill>
                  <a:srgbClr val="000000"/>
                </a:solidFill>
                <a:latin typeface="Verdana"/>
                <a:ea typeface="Verdana"/>
                <a:cs typeface="Verdana"/>
                <a:sym typeface="Verdana"/>
              </a:rPr>
              <a:t>References:</a:t>
            </a:r>
          </a:p>
          <a:p>
            <a:pPr marL="0" lvl="0" indent="0" algn="l" rtl="0">
              <a:spcBef>
                <a:spcPts val="0"/>
              </a:spcBef>
              <a:spcAft>
                <a:spcPts val="0"/>
              </a:spcAft>
              <a:buClr>
                <a:srgbClr val="000000"/>
              </a:buClr>
              <a:buSzPts val="1400"/>
              <a:buFont typeface="Verdana"/>
              <a:buNone/>
            </a:pPr>
            <a:r>
              <a:rPr lang="en-US" dirty="0" err="1">
                <a:solidFill>
                  <a:srgbClr val="000000"/>
                </a:solidFill>
                <a:latin typeface="Verdana"/>
                <a:ea typeface="Verdana"/>
                <a:cs typeface="Verdana"/>
                <a:sym typeface="Verdana"/>
              </a:rPr>
              <a:t>Forna</a:t>
            </a:r>
            <a:r>
              <a:rPr lang="en-US" dirty="0">
                <a:solidFill>
                  <a:srgbClr val="000000"/>
                </a:solidFill>
                <a:latin typeface="Verdana"/>
                <a:ea typeface="Verdana"/>
                <a:cs typeface="Verdana"/>
                <a:sym typeface="Verdana"/>
              </a:rPr>
              <a:t> F, </a:t>
            </a:r>
            <a:r>
              <a:rPr lang="en-US" dirty="0" err="1">
                <a:solidFill>
                  <a:srgbClr val="000000"/>
                </a:solidFill>
                <a:latin typeface="Verdana"/>
                <a:ea typeface="Verdana"/>
                <a:cs typeface="Verdana"/>
                <a:sym typeface="Verdana"/>
              </a:rPr>
              <a:t>Gulmezoglu</a:t>
            </a:r>
            <a:r>
              <a:rPr lang="en-US" dirty="0">
                <a:solidFill>
                  <a:srgbClr val="000000"/>
                </a:solidFill>
                <a:latin typeface="Verdana"/>
                <a:ea typeface="Verdana"/>
                <a:cs typeface="Verdana"/>
                <a:sym typeface="Verdana"/>
              </a:rPr>
              <a:t> AM. Surgical procedures to evacuate incomplete abortion. </a:t>
            </a:r>
            <a:r>
              <a:rPr lang="en-US" i="1" dirty="0">
                <a:solidFill>
                  <a:srgbClr val="000000"/>
                </a:solidFill>
                <a:latin typeface="Arial"/>
                <a:ea typeface="Arial"/>
                <a:cs typeface="Arial"/>
                <a:sym typeface="Arial"/>
              </a:rPr>
              <a:t>Cochrane Database Syst Rev. </a:t>
            </a:r>
            <a:r>
              <a:rPr lang="en-US" dirty="0">
                <a:solidFill>
                  <a:srgbClr val="000000"/>
                </a:solidFill>
                <a:latin typeface="Verdana"/>
                <a:ea typeface="Verdana"/>
                <a:cs typeface="Verdana"/>
                <a:sym typeface="Verdana"/>
              </a:rPr>
              <a:t>2001(1):CD001993</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Tunçalp</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Ozge</a:t>
            </a:r>
            <a:r>
              <a:rPr lang="en-US" dirty="0">
                <a:solidFill>
                  <a:srgbClr val="000000"/>
                </a:solidFill>
                <a:latin typeface="Arial"/>
                <a:ea typeface="Arial"/>
                <a:cs typeface="Arial"/>
                <a:sym typeface="Arial"/>
              </a:rPr>
              <a:t>, A. </a:t>
            </a:r>
            <a:r>
              <a:rPr lang="en-US" dirty="0" err="1">
                <a:solidFill>
                  <a:srgbClr val="000000"/>
                </a:solidFill>
                <a:latin typeface="Arial"/>
                <a:ea typeface="Arial"/>
                <a:cs typeface="Arial"/>
                <a:sym typeface="Arial"/>
              </a:rPr>
              <a:t>Metin</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Gülmezoglu</a:t>
            </a:r>
            <a:r>
              <a:rPr lang="en-US" dirty="0">
                <a:solidFill>
                  <a:srgbClr val="000000"/>
                </a:solidFill>
                <a:latin typeface="Arial"/>
                <a:ea typeface="Arial"/>
                <a:cs typeface="Arial"/>
                <a:sym typeface="Arial"/>
              </a:rPr>
              <a:t>, and João Paulo Souza. “Surgical Procedures for Evacuating Incomplete Miscarriage.” </a:t>
            </a:r>
            <a:r>
              <a:rPr lang="en-US" i="1" dirty="0">
                <a:solidFill>
                  <a:srgbClr val="000000"/>
                </a:solidFill>
                <a:latin typeface="Arial"/>
                <a:ea typeface="Arial"/>
                <a:cs typeface="Arial"/>
                <a:sym typeface="Arial"/>
              </a:rPr>
              <a:t>Cochrane database of systematic reviews </a:t>
            </a:r>
            <a:r>
              <a:rPr lang="en-US" dirty="0">
                <a:solidFill>
                  <a:srgbClr val="000000"/>
                </a:solidFill>
                <a:latin typeface="Arial"/>
                <a:ea typeface="Arial"/>
                <a:cs typeface="Arial"/>
                <a:sym typeface="Arial"/>
              </a:rPr>
              <a:t>9 (2010): CD001993.</a:t>
            </a:r>
            <a:endParaRPr lang="en-US" dirty="0"/>
          </a:p>
          <a:p>
            <a:endParaRPr lang="en-US" dirty="0"/>
          </a:p>
        </p:txBody>
      </p:sp>
    </p:spTree>
    <p:extLst>
      <p:ext uri="{BB962C8B-B14F-4D97-AF65-F5344CB8AC3E}">
        <p14:creationId xmlns:p14="http://schemas.microsoft.com/office/powerpoint/2010/main" val="919919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rPr>
              <a:t>Main disadvantage is limits to sedation- generally can’t have deep or general anesthesia in the office. Otherwise, the procedure is exactly the same as what would happen in the operating room. </a:t>
            </a:r>
          </a:p>
          <a:p>
            <a:pPr marL="0" lvl="0" indent="0" algn="l" rtl="0">
              <a:spcBef>
                <a:spcPts val="0"/>
              </a:spcBef>
              <a:spcAft>
                <a:spcPts val="0"/>
              </a:spcAft>
              <a:buClr>
                <a:srgbClr val="000000"/>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1569433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dirty="0">
                <a:solidFill>
                  <a:srgbClr val="000000"/>
                </a:solidFill>
                <a:latin typeface="Arial"/>
                <a:ea typeface="Arial"/>
                <a:cs typeface="Arial"/>
                <a:sym typeface="Arial"/>
              </a:rPr>
              <a:t>Necessary equipment includes: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MVA syringe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Cannulae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Speculum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Tenaculum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Dilators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Procedure takes 5–10 minutes. </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Clinicians will:</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Dilate cervix, insert cannula to fundus, aspirate</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Examine tissue to confirm removal of products of conception</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Light bleeding and cramping for 3-7 days.</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MVA handouts at </a:t>
            </a:r>
            <a:r>
              <a:rPr lang="en-US" dirty="0" err="1">
                <a:solidFill>
                  <a:srgbClr val="000000"/>
                </a:solidFill>
                <a:latin typeface="Arial"/>
                <a:ea typeface="Arial"/>
                <a:cs typeface="Arial"/>
                <a:sym typeface="Arial"/>
              </a:rPr>
              <a:t>www.reproductiveaccess.org</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859036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3279-9B62-6B6E-BF19-2DDBAE17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CF4DB-154E-EE7C-59FB-F92A3048D7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B8AC09-6373-CE82-1090-D46122F9B75A}"/>
              </a:ext>
            </a:extLst>
          </p:cNvPr>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dirty="0"/>
              <a:t>Note for facilitator: After reviewing this slide, transition to going through the case studies in the Learners/Facilitator’s Guides (handouts).  There are 4 case study options you can choose to work through with participants. You can work through them as an entire group or assign breakout groups for a small group of people to work on 1 or several cases, then come back together to talk through them. </a:t>
            </a: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a:solidFill>
                  <a:srgbClr val="44697D"/>
                </a:solidFill>
                <a:latin typeface="Calibri"/>
                <a:ea typeface="Calibri"/>
                <a:cs typeface="Calibri"/>
                <a:sym typeface="Calibri"/>
              </a:rPr>
              <a:t>https://</a:t>
            </a:r>
            <a:r>
              <a:rPr lang="en-US" sz="2400" dirty="0" err="1">
                <a:solidFill>
                  <a:srgbClr val="44697D"/>
                </a:solidFill>
                <a:latin typeface="Calibri"/>
                <a:ea typeface="Calibri"/>
                <a:cs typeface="Calibri"/>
                <a:sym typeface="Calibri"/>
              </a:rPr>
              <a:t>www.reproductiveaccess.org</a:t>
            </a:r>
            <a:r>
              <a:rPr lang="en-US" sz="2400" dirty="0">
                <a:solidFill>
                  <a:srgbClr val="44697D"/>
                </a:solidFill>
                <a:latin typeface="Calibri"/>
                <a:ea typeface="Calibri"/>
                <a:cs typeface="Calibri"/>
                <a:sym typeface="Calibri"/>
              </a:rPr>
              <a:t>/resource/</a:t>
            </a:r>
            <a:r>
              <a:rPr lang="en-US" sz="2400" dirty="0" err="1">
                <a:solidFill>
                  <a:srgbClr val="44697D"/>
                </a:solidFill>
                <a:latin typeface="Calibri"/>
                <a:ea typeface="Calibri"/>
                <a:cs typeface="Calibri"/>
                <a:sym typeface="Calibri"/>
              </a:rPr>
              <a:t>mva</a:t>
            </a:r>
            <a:r>
              <a:rPr lang="en-US" sz="2400" dirty="0">
                <a:solidFill>
                  <a:srgbClr val="44697D"/>
                </a:solidFill>
                <a:latin typeface="Calibri"/>
                <a:ea typeface="Calibri"/>
                <a:cs typeface="Calibri"/>
                <a:sym typeface="Calibri"/>
              </a:rPr>
              <a:t>-aftercare-instructions/ </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309741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Discuss: the term that is most patient-centered is pregnancy loss.  Spontaneous abortion has an association for </a:t>
            </a:r>
            <a:r>
              <a:rPr lang="en-US" dirty="0">
                <a:solidFill>
                  <a:srgbClr val="000000"/>
                </a:solidFill>
              </a:rPr>
              <a:t>patients</a:t>
            </a:r>
            <a:r>
              <a:rPr lang="en-US" dirty="0">
                <a:solidFill>
                  <a:srgbClr val="000000"/>
                </a:solidFill>
                <a:latin typeface="Arial"/>
                <a:ea typeface="Arial"/>
                <a:cs typeface="Arial"/>
                <a:sym typeface="Arial"/>
              </a:rPr>
              <a:t> with a choice to stop a pregnancy and miscarriage sounds like they somehow “miss- carried” or did something wrong. </a:t>
            </a:r>
            <a:r>
              <a:rPr lang="en-US" b="1" dirty="0">
                <a:solidFill>
                  <a:srgbClr val="000000"/>
                </a:solidFill>
                <a:latin typeface="Arial"/>
                <a:ea typeface="Arial"/>
                <a:cs typeface="Arial"/>
                <a:sym typeface="Arial"/>
              </a:rPr>
              <a:t>This is rarely the case, and it is important for you and your patient to understand this. </a:t>
            </a:r>
          </a:p>
          <a:p>
            <a:pPr marL="0" lvl="0" indent="0" algn="l" rtl="0">
              <a:spcBef>
                <a:spcPts val="0"/>
              </a:spcBef>
              <a:spcAft>
                <a:spcPts val="0"/>
              </a:spcAft>
              <a:buClr>
                <a:srgbClr val="000000"/>
              </a:buClr>
              <a:buSzPts val="1400"/>
              <a:buFont typeface="Arial"/>
              <a:buNone/>
            </a:pPr>
            <a:endParaRPr lang="en-US" b="1"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Reference: American College of Obstetricians and Gynecologists. "Early </a:t>
            </a:r>
            <a:r>
              <a:rPr lang="en-US" dirty="0">
                <a:solidFill>
                  <a:srgbClr val="000000"/>
                </a:solidFill>
              </a:rPr>
              <a:t>P</a:t>
            </a:r>
            <a:r>
              <a:rPr lang="en-US" dirty="0">
                <a:solidFill>
                  <a:srgbClr val="000000"/>
                </a:solidFill>
                <a:latin typeface="Arial"/>
                <a:ea typeface="Arial"/>
                <a:cs typeface="Arial"/>
                <a:sym typeface="Arial"/>
              </a:rPr>
              <a:t>regnancy </a:t>
            </a:r>
            <a:r>
              <a:rPr lang="en-US" dirty="0">
                <a:solidFill>
                  <a:srgbClr val="000000"/>
                </a:solidFill>
              </a:rPr>
              <a:t>L</a:t>
            </a:r>
            <a:r>
              <a:rPr lang="en-US" dirty="0">
                <a:solidFill>
                  <a:srgbClr val="000000"/>
                </a:solidFill>
                <a:latin typeface="Arial"/>
                <a:ea typeface="Arial"/>
                <a:cs typeface="Arial"/>
                <a:sym typeface="Arial"/>
              </a:rPr>
              <a:t>oss. ACOG Practice Bulletin No. </a:t>
            </a:r>
            <a:r>
              <a:rPr lang="en-US" dirty="0">
                <a:solidFill>
                  <a:srgbClr val="000000"/>
                </a:solidFill>
              </a:rPr>
              <a:t>200</a:t>
            </a:r>
            <a:r>
              <a:rPr lang="en-US"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Obstet</a:t>
            </a:r>
            <a:r>
              <a:rPr lang="en-US" i="1"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Gynecol</a:t>
            </a:r>
            <a:r>
              <a:rPr lang="en-US" i="1"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vol</a:t>
            </a:r>
            <a:r>
              <a:rPr lang="en-US" dirty="0">
                <a:solidFill>
                  <a:srgbClr val="000000"/>
                </a:solidFill>
              </a:rPr>
              <a:t>. 132, no. 5</a:t>
            </a:r>
            <a:r>
              <a:rPr lang="en-US" dirty="0">
                <a:solidFill>
                  <a:srgbClr val="000000"/>
                </a:solidFill>
                <a:latin typeface="Arial"/>
                <a:ea typeface="Arial"/>
                <a:cs typeface="Arial"/>
                <a:sym typeface="Arial"/>
              </a:rPr>
              <a:t> (</a:t>
            </a:r>
            <a:r>
              <a:rPr lang="en-US" dirty="0">
                <a:solidFill>
                  <a:srgbClr val="000000"/>
                </a:solidFill>
              </a:rPr>
              <a:t>2018</a:t>
            </a:r>
            <a:r>
              <a:rPr lang="en-US" dirty="0">
                <a:solidFill>
                  <a:srgbClr val="000000"/>
                </a:solidFill>
                <a:latin typeface="Arial"/>
                <a:ea typeface="Arial"/>
                <a:cs typeface="Arial"/>
                <a:sym typeface="Arial"/>
              </a:rPr>
              <a:t>): </a:t>
            </a:r>
            <a:r>
              <a:rPr lang="en-US" dirty="0">
                <a:solidFill>
                  <a:srgbClr val="000000"/>
                </a:solidFill>
              </a:rPr>
              <a:t>e197-207</a:t>
            </a:r>
            <a:r>
              <a:rPr lang="en-US" dirty="0">
                <a:solidFill>
                  <a:srgbClr val="000000"/>
                </a:solidFill>
                <a:latin typeface="Arial"/>
                <a:ea typeface="Arial"/>
                <a:cs typeface="Arial"/>
                <a:sym typeface="Arial"/>
              </a:rPr>
              <a: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dirty="0">
                <a:solidFill>
                  <a:srgbClr val="000000"/>
                </a:solidFill>
                <a:latin typeface="Arial"/>
                <a:ea typeface="Arial"/>
                <a:cs typeface="Arial"/>
                <a:sym typeface="Arial"/>
              </a:rPr>
              <a:t>American College of Obstetricians and Gynecologists. “Early Pregnancy Loss: Frequently Asked Questions”. https://</a:t>
            </a:r>
            <a:r>
              <a:rPr lang="en-US" dirty="0" err="1">
                <a:solidFill>
                  <a:srgbClr val="000000"/>
                </a:solidFill>
                <a:latin typeface="Arial"/>
                <a:ea typeface="Arial"/>
                <a:cs typeface="Arial"/>
                <a:sym typeface="Arial"/>
              </a:rPr>
              <a:t>www.acog.org</a:t>
            </a:r>
            <a:r>
              <a:rPr lang="en-US" dirty="0">
                <a:solidFill>
                  <a:srgbClr val="000000"/>
                </a:solidFill>
                <a:latin typeface="Arial"/>
                <a:ea typeface="Arial"/>
                <a:cs typeface="Arial"/>
                <a:sym typeface="Arial"/>
              </a:rPr>
              <a:t>/</a:t>
            </a:r>
            <a:r>
              <a:rPr lang="en-US" dirty="0" err="1">
                <a:solidFill>
                  <a:srgbClr val="000000"/>
                </a:solidFill>
                <a:latin typeface="Arial"/>
                <a:ea typeface="Arial"/>
                <a:cs typeface="Arial"/>
                <a:sym typeface="Arial"/>
              </a:rPr>
              <a:t>womens</a:t>
            </a:r>
            <a:r>
              <a:rPr lang="en-US" dirty="0">
                <a:solidFill>
                  <a:srgbClr val="000000"/>
                </a:solidFill>
                <a:latin typeface="Arial"/>
                <a:ea typeface="Arial"/>
                <a:cs typeface="Arial"/>
                <a:sym typeface="Arial"/>
              </a:rPr>
              <a:t>-health/</a:t>
            </a:r>
            <a:r>
              <a:rPr lang="en-US" dirty="0" err="1">
                <a:solidFill>
                  <a:srgbClr val="000000"/>
                </a:solidFill>
                <a:latin typeface="Arial"/>
                <a:ea typeface="Arial"/>
                <a:cs typeface="Arial"/>
                <a:sym typeface="Arial"/>
              </a:rPr>
              <a:t>faqs</a:t>
            </a:r>
            <a:r>
              <a:rPr lang="en-US" dirty="0">
                <a:solidFill>
                  <a:srgbClr val="000000"/>
                </a:solidFill>
                <a:latin typeface="Arial"/>
                <a:ea typeface="Arial"/>
                <a:cs typeface="Arial"/>
                <a:sym typeface="Arial"/>
              </a:rPr>
              <a:t>/early-pregnancy-loss. Accessed 25 Oct 2023.</a:t>
            </a:r>
          </a:p>
          <a:p>
            <a:pPr marL="0" lvl="0" indent="0" algn="l" rtl="0">
              <a:spcBef>
                <a:spcPts val="0"/>
              </a:spcBef>
              <a:spcAft>
                <a:spcPts val="0"/>
              </a:spcAft>
              <a:buClr>
                <a:srgbClr val="000000"/>
              </a:buClr>
              <a:buSzPts val="1400"/>
              <a:buFont typeface="Arial"/>
              <a:buNone/>
            </a:pPr>
            <a:endParaRPr lang="en-US" b="1" dirty="0"/>
          </a:p>
        </p:txBody>
      </p:sp>
    </p:spTree>
    <p:extLst>
      <p:ext uri="{BB962C8B-B14F-4D97-AF65-F5344CB8AC3E}">
        <p14:creationId xmlns:p14="http://schemas.microsoft.com/office/powerpoint/2010/main" val="4042883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t>RHAP factsheets:</a:t>
            </a:r>
          </a:p>
          <a:p>
            <a:pPr marL="0" lvl="0" indent="0" algn="l" rtl="0">
              <a:spcBef>
                <a:spcPts val="0"/>
              </a:spcBef>
              <a:spcAft>
                <a:spcPts val="0"/>
              </a:spcAft>
              <a:buClr>
                <a:srgbClr val="000000"/>
              </a:buClr>
              <a:buSzPts val="1400"/>
              <a:buFont typeface="Arial"/>
              <a:buNone/>
            </a:pPr>
            <a:endParaRPr lang="en-US" dirty="0"/>
          </a:p>
          <a:p>
            <a:pPr marL="457200" lvl="0" indent="-304800" algn="l" rtl="0">
              <a:spcBef>
                <a:spcPts val="0"/>
              </a:spcBef>
              <a:spcAft>
                <a:spcPts val="0"/>
              </a:spcAft>
              <a:buSzPts val="1200"/>
              <a:buAutoNum type="arabicPeriod"/>
            </a:pPr>
            <a:r>
              <a:rPr lang="en-US" u="sng" dirty="0">
                <a:hlinkClick r:id="rId3"/>
              </a:rPr>
              <a:t>https://www.reproductiveaccess.org/resource/what-is-a-miscarriage/</a:t>
            </a:r>
            <a:r>
              <a:rPr lang="en-US" dirty="0"/>
              <a:t> </a:t>
            </a:r>
            <a:r>
              <a:rPr lang="en-US" dirty="0">
                <a:highlight>
                  <a:srgbClr val="FFFFFF"/>
                </a:highlight>
              </a:rPr>
              <a:t>This comprehensive fact sheet answers common questions about what early pregnancy loss (miscarriage) is, and provides resources for those who have experienced pregnancy loss. </a:t>
            </a:r>
          </a:p>
          <a:p>
            <a:pPr marL="457200" lvl="0" indent="-304800" algn="l" rtl="0">
              <a:spcBef>
                <a:spcPts val="0"/>
              </a:spcBef>
              <a:spcAft>
                <a:spcPts val="0"/>
              </a:spcAft>
              <a:buSzPts val="1200"/>
              <a:buAutoNum type="arabicPeriod"/>
            </a:pPr>
            <a:r>
              <a:rPr lang="en-US" u="sng" dirty="0">
                <a:hlinkClick r:id="rId4"/>
              </a:rPr>
              <a:t>https://www.reproductiveaccess.org/resource/miscarriage-treatment-options/</a:t>
            </a:r>
            <a:r>
              <a:rPr lang="en-US" dirty="0"/>
              <a:t> </a:t>
            </a:r>
            <a:r>
              <a:rPr lang="en-US" dirty="0">
                <a:highlight>
                  <a:srgbClr val="FFFFFF"/>
                </a:highlight>
              </a:rPr>
              <a:t>This fact sheet explains three early pregnancy loss, or miscarriage, treatment options and the frequently asked questions patients may have such as “what causes an early pregnancy loss?” and “can I still have children afterward?”.</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dirty="0">
                <a:highlight>
                  <a:srgbClr val="FFFFFF"/>
                </a:highlight>
              </a:rPr>
              <a:t>https://</a:t>
            </a:r>
            <a:r>
              <a:rPr lang="en-US" dirty="0" err="1">
                <a:highlight>
                  <a:srgbClr val="FFFFFF"/>
                </a:highlight>
              </a:rPr>
              <a:t>www.reproductiveaccess.org</a:t>
            </a:r>
            <a:r>
              <a:rPr lang="en-US" dirty="0">
                <a:highlight>
                  <a:srgbClr val="FFFFFF"/>
                </a:highlight>
              </a:rPr>
              <a:t>/resource/</a:t>
            </a:r>
            <a:r>
              <a:rPr lang="en-US" dirty="0" err="1">
                <a:highlight>
                  <a:srgbClr val="FFFFFF"/>
                </a:highlight>
              </a:rPr>
              <a:t>mva</a:t>
            </a:r>
            <a:r>
              <a:rPr lang="en-US" dirty="0">
                <a:highlight>
                  <a:srgbClr val="FFFFFF"/>
                </a:highlight>
              </a:rPr>
              <a:t>-aftercare-instructions/ </a:t>
            </a:r>
            <a:r>
              <a:rPr lang="en-US" b="0" dirty="0">
                <a:solidFill>
                  <a:srgbClr val="545454"/>
                </a:solidFill>
                <a:effectLst/>
                <a:latin typeface="Open Sans" panose="020F0502020204030204" pitchFamily="34" charset="0"/>
              </a:rPr>
              <a:t>Manual Vacuum Aspiration (MVA) Procedure Aftercare (Take home instructions)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/resource/early-pregnancy-loss-miscarriage-treatment-medication-management-with-misoprostol-only/ </a:t>
            </a:r>
            <a:r>
              <a:rPr lang="en-US" b="0" i="0" dirty="0">
                <a:solidFill>
                  <a:srgbClr val="545454"/>
                </a:solidFill>
                <a:effectLst/>
                <a:latin typeface="Open Sans" panose="020B0606030504020204" pitchFamily="34" charset="0"/>
              </a:rPr>
              <a:t>This patient fact sheet explains medication treatment (using misoprostol-only)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/resource/miscarriage-treatment-medication/ </a:t>
            </a:r>
            <a:r>
              <a:rPr lang="en-US" b="0" i="0" dirty="0">
                <a:solidFill>
                  <a:srgbClr val="545454"/>
                </a:solidFill>
                <a:effectLst/>
                <a:latin typeface="Open Sans" panose="020B0606030504020204" pitchFamily="34" charset="0"/>
              </a:rPr>
              <a:t>This patient fact sheet explains medication treatment (using mifepristone and misoprostol)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/2021/10/destigmatizing-early-pregnancy-loss-</a:t>
            </a:r>
            <a:r>
              <a:rPr lang="en-US" b="0" i="0" dirty="0" err="1">
                <a:solidFill>
                  <a:srgbClr val="545454"/>
                </a:solidFill>
                <a:effectLst/>
                <a:latin typeface="Open Sans" panose="020B0606030504020204" pitchFamily="34" charset="0"/>
              </a:rPr>
              <a:t>anitas</a:t>
            </a:r>
            <a:r>
              <a:rPr lang="en-US" b="0" i="0" dirty="0">
                <a:solidFill>
                  <a:srgbClr val="545454"/>
                </a:solidFill>
                <a:effectLst/>
                <a:latin typeface="Open Sans" panose="020B0606030504020204" pitchFamily="34" charset="0"/>
              </a:rPr>
              <a:t>-miscarriage-zine/ </a:t>
            </a:r>
            <a:r>
              <a:rPr lang="en-US" b="0" i="1" dirty="0">
                <a:solidFill>
                  <a:srgbClr val="545454"/>
                </a:solidFill>
                <a:effectLst/>
                <a:latin typeface="Open Sans" panose="020B0606030504020204" pitchFamily="34" charset="0"/>
              </a:rPr>
              <a:t>Anita’s Miscarriage: A Story of Early Pregnancy Loss</a:t>
            </a:r>
            <a:r>
              <a:rPr lang="en-US" b="0" i="0" dirty="0">
                <a:solidFill>
                  <a:srgbClr val="545454"/>
                </a:solidFill>
                <a:effectLst/>
                <a:latin typeface="Open Sans" panose="020B0606030504020204" pitchFamily="34" charset="0"/>
              </a:rPr>
              <a:t> is a zine that follows one couple’s experience with an early pregnancy loss. This evidence-based resource explains the treatment options a person can access when experiencing an early pregnancy loss. We have included a file to view online as well as a file you can print out and assemble into a booklet. The art in this zine is by illustrator </a:t>
            </a:r>
            <a:r>
              <a:rPr lang="en-US" b="0" i="0" u="none" strike="noStrike" dirty="0">
                <a:solidFill>
                  <a:srgbClr val="31759A"/>
                </a:solidFill>
                <a:effectLst/>
                <a:latin typeface="Open Sans" panose="020B0606030504020204" pitchFamily="34" charset="0"/>
                <a:hlinkClick r:id="rId5"/>
              </a:rPr>
              <a:t>Karina Shor.</a:t>
            </a: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u="none" strike="noStrike" dirty="0">
                <a:solidFill>
                  <a:srgbClr val="31759A"/>
                </a:solidFill>
                <a:effectLst/>
                <a:latin typeface="Open Sans" panose="020B0606030504020204" pitchFamily="34" charset="0"/>
              </a:rPr>
              <a:t>https://</a:t>
            </a:r>
            <a:r>
              <a:rPr lang="en-US" b="0" i="0" u="none" strike="noStrike" dirty="0" err="1">
                <a:solidFill>
                  <a:srgbClr val="31759A"/>
                </a:solidFill>
                <a:effectLst/>
                <a:latin typeface="Open Sans" panose="020B0606030504020204" pitchFamily="34" charset="0"/>
              </a:rPr>
              <a:t>www.reproductiveaccess.org</a:t>
            </a:r>
            <a:r>
              <a:rPr lang="en-US" b="0" i="0" u="none" strike="noStrike" dirty="0">
                <a:solidFill>
                  <a:srgbClr val="31759A"/>
                </a:solidFill>
                <a:effectLst/>
                <a:latin typeface="Open Sans" panose="020B0606030504020204" pitchFamily="34" charset="0"/>
              </a:rPr>
              <a:t>/resource/protocol-medication-management-</a:t>
            </a:r>
            <a:r>
              <a:rPr lang="en-US" b="0" i="0" u="none" strike="noStrike" dirty="0" err="1">
                <a:solidFill>
                  <a:srgbClr val="31759A"/>
                </a:solidFill>
                <a:effectLst/>
                <a:latin typeface="Open Sans" panose="020B0606030504020204" pitchFamily="34" charset="0"/>
              </a:rPr>
              <a:t>epl</a:t>
            </a:r>
            <a:r>
              <a:rPr lang="en-US" b="0" i="0" u="none" strike="noStrike" dirty="0">
                <a:solidFill>
                  <a:srgbClr val="31759A"/>
                </a:solidFill>
                <a:effectLst/>
                <a:latin typeface="Open Sans" panose="020B0606030504020204" pitchFamily="34" charset="0"/>
              </a:rPr>
              <a:t>-miso-only/ </a:t>
            </a:r>
            <a:r>
              <a:rPr lang="en-US" b="0" i="0" dirty="0">
                <a:solidFill>
                  <a:srgbClr val="545454"/>
                </a:solidFill>
                <a:effectLst/>
                <a:latin typeface="Open Sans" panose="020B0606030504020204" pitchFamily="34" charset="0"/>
              </a:rPr>
              <a:t>Protocols for Medication Management of Early Pregnancy Loss – Miso Only</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/resource/protocol-medication-management-</a:t>
            </a:r>
            <a:r>
              <a:rPr lang="en-US" b="0" i="0" dirty="0" err="1">
                <a:solidFill>
                  <a:srgbClr val="545454"/>
                </a:solidFill>
                <a:effectLst/>
                <a:latin typeface="Open Sans" panose="020B0606030504020204" pitchFamily="34" charset="0"/>
              </a:rPr>
              <a:t>epl</a:t>
            </a:r>
            <a:r>
              <a:rPr lang="en-US" b="0" i="0" dirty="0">
                <a:solidFill>
                  <a:srgbClr val="545454"/>
                </a:solidFill>
                <a:effectLst/>
                <a:latin typeface="Open Sans" panose="020B0606030504020204" pitchFamily="34" charset="0"/>
              </a:rPr>
              <a:t>-</a:t>
            </a:r>
            <a:r>
              <a:rPr lang="en-US" b="0" i="0" dirty="0" err="1">
                <a:solidFill>
                  <a:srgbClr val="545454"/>
                </a:solidFill>
                <a:effectLst/>
                <a:latin typeface="Open Sans" panose="020B0606030504020204" pitchFamily="34" charset="0"/>
              </a:rPr>
              <a:t>mife</a:t>
            </a:r>
            <a:r>
              <a:rPr lang="en-US" b="0" i="0" dirty="0">
                <a:solidFill>
                  <a:srgbClr val="545454"/>
                </a:solidFill>
                <a:effectLst/>
                <a:latin typeface="Open Sans" panose="020B0606030504020204" pitchFamily="34" charset="0"/>
              </a:rPr>
              <a:t>-miso/ Clinical protocol for medication management of miscarriage using mifepristone and misoprostol.</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dirty="0">
              <a:solidFill>
                <a:srgbClr val="545454"/>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dirty="0">
              <a:solidFill>
                <a:srgbClr val="545454"/>
              </a:solidFill>
              <a:effectLst/>
              <a:latin typeface="Open Sans" panose="020F0502020204030204" pitchFamily="34" charset="0"/>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0" algn="l" rtl="0">
              <a:lnSpc>
                <a:spcPct val="115000"/>
              </a:lnSpc>
              <a:spcBef>
                <a:spcPts val="0"/>
              </a:spcBef>
              <a:spcAft>
                <a:spcPts val="0"/>
              </a:spcAft>
              <a:buNone/>
            </a:pPr>
            <a:endParaRPr lang="en-US" dirty="0"/>
          </a:p>
          <a:p>
            <a:pPr marL="45720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564347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Updated: </a:t>
            </a:r>
            <a:r>
              <a:rPr lang="en-US" dirty="0">
                <a:solidFill>
                  <a:srgbClr val="000000"/>
                </a:solidFill>
              </a:rPr>
              <a:t>October 2021</a:t>
            </a:r>
          </a:p>
          <a:p>
            <a:pPr marL="0" lvl="0" indent="0" algn="l" rtl="0">
              <a:spcBef>
                <a:spcPts val="0"/>
              </a:spcBef>
              <a:spcAft>
                <a:spcPts val="0"/>
              </a:spcAft>
              <a:buClr>
                <a:schemeClr val="dk1"/>
              </a:buClr>
              <a:buSzPts val="1400"/>
              <a:buFont typeface="Arial"/>
              <a:buNone/>
            </a:pPr>
            <a:endParaRPr lang="en-US" dirty="0">
              <a:solidFill>
                <a:srgbClr val="000000"/>
              </a:solidFill>
            </a:endParaRPr>
          </a:p>
        </p:txBody>
      </p:sp>
    </p:spTree>
    <p:extLst>
      <p:ext uri="{BB962C8B-B14F-4D97-AF65-F5344CB8AC3E}">
        <p14:creationId xmlns:p14="http://schemas.microsoft.com/office/powerpoint/2010/main" val="3285030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Please complete this post-test on your phone in order to get CE credit for your participation in this workshop. You can access the post-test at…..</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p>
          <a:p>
            <a:pPr marL="0" marR="0" lvl="0" indent="0" defTabSz="1828800" eaLnBrk="1" fontAlgn="auto" latinLnBrk="0" hangingPunct="1">
              <a:lnSpc>
                <a:spcPct val="100000"/>
              </a:lnSpc>
              <a:spcBef>
                <a:spcPts val="0"/>
              </a:spcBef>
              <a:spcAft>
                <a:spcPts val="0"/>
              </a:spcAft>
              <a:buClrTx/>
              <a:buSzTx/>
              <a:buFontTx/>
              <a:buNone/>
              <a:tabLst/>
              <a:defRPr/>
            </a:pPr>
            <a:r>
              <a:rPr lang="en-US" dirty="0"/>
              <a:t>https://</a:t>
            </a:r>
            <a:r>
              <a:rPr lang="en-US" dirty="0" err="1"/>
              <a:t>www.surveymonkey.com</a:t>
            </a:r>
            <a:r>
              <a:rPr lang="en-US" dirty="0"/>
              <a:t>/r/</a:t>
            </a:r>
            <a:r>
              <a:rPr lang="en-US" dirty="0" err="1"/>
              <a:t>EPLPost</a:t>
            </a:r>
            <a:endParaRPr lang="en-US" dirty="0"/>
          </a:p>
          <a:p>
            <a:endParaRPr lang="en-US" dirty="0"/>
          </a:p>
        </p:txBody>
      </p:sp>
    </p:spTree>
    <p:extLst>
      <p:ext uri="{BB962C8B-B14F-4D97-AF65-F5344CB8AC3E}">
        <p14:creationId xmlns:p14="http://schemas.microsoft.com/office/powerpoint/2010/main" val="106529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audience to define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Definitions: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Threatened Abortion: Bleeding before 20 weeks of pregnancy with a closed cervix. Pregnancy is viable at time of diagnosis.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Incomplete Abortion: Some, but not all products of conception have passed.</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Missed Abortion: Early pregnancy loss is diagnosed on ultrasound but patient is asymptomatic.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Anembryonic Pregnancy: Pregnancy in which a gestational sac develops without any embryonic structures (no yolk sac or fetal pole). Previously referred to as “empty sac” or blighted ovum</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Embryonic or Fetal Demise: Subcategory of early pregnancy loss in which an embryonic or fetal tissue is present but is not viable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Ectopic Pregnancy: Any pregnancy outside of the endometrium. Most commonly in the fallopian tube, but can also be in the cervix, ovary, or abdomen</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Pregnancy of Unknown Location: When a patient presents with a positive pregnancy test, but no pregnancy is seen on ultrasound. Differential includes early intrauterine pregnancy, early pregnancy loss, and ectopic pregnancy.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endParaRPr lang="en-US" dirty="0"/>
          </a:p>
        </p:txBody>
      </p:sp>
    </p:spTree>
    <p:extLst>
      <p:ext uri="{BB962C8B-B14F-4D97-AF65-F5344CB8AC3E}">
        <p14:creationId xmlns:p14="http://schemas.microsoft.com/office/powerpoint/2010/main" val="186005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One in four women will experience early pregnancy loss in her lifetime*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457200" lvl="0" indent="-317500" algn="l" rtl="0">
              <a:spcBef>
                <a:spcPts val="0"/>
              </a:spcBef>
              <a:spcAft>
                <a:spcPts val="0"/>
              </a:spcAft>
              <a:buSzPts val="1400"/>
              <a:buChar char="●"/>
            </a:pPr>
            <a:r>
              <a:rPr lang="en-US" dirty="0">
                <a:solidFill>
                  <a:srgbClr val="000000"/>
                </a:solidFill>
              </a:rPr>
              <a:t>Note to facilitator: </a:t>
            </a:r>
            <a:r>
              <a:rPr lang="en-US" dirty="0"/>
              <a:t>At RHAP we recommend mentioning that many times if we’re showing data or quoting studies they may describe their patient population as “women” – what they are referring to is cisgender women.  We know that people of all genders can experience early pregnancy loss, use contraception, birth children, and have abortions. That is why we talk about our patients and we do not use the word WOMEN to describe the people who come to our clinics/offices, because that leaves out a significant portion of our patient population.</a:t>
            </a:r>
            <a:endParaRPr lang="en-US"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10% of diagnosed pregnancies result in a pregnancy loss - increasing in frequency with age, up to 80% at age 45</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Some may only form a gestational sac, also sometimes called an anembryonic pregnancy, or the demise may occur after the embryo forms.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Most miscarriages happen at 6 weeks, with another smaller peak at 10 weeks gestational age.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The cause of approximately 50% of EPL is chromosomal abnormalities.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p:txBody>
      </p:sp>
    </p:spTree>
    <p:extLst>
      <p:ext uri="{BB962C8B-B14F-4D97-AF65-F5344CB8AC3E}">
        <p14:creationId xmlns:p14="http://schemas.microsoft.com/office/powerpoint/2010/main" val="3778110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a:solidFill>
                  <a:srgbClr val="000000"/>
                </a:solidFill>
              </a:rPr>
              <a:t>Advanced maternal age and a previous pregnancy loss are the most commonly associated risk factors with EPL. However, given the prevalence, further testing is not recommended until patients experience 2 or more episodes of EPL.</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dirty="0">
              <a:solidFill>
                <a:srgbClr val="000000"/>
              </a:solidFil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highlight>
                  <a:srgbClr val="FFFF00"/>
                </a:highlight>
              </a:rPr>
              <a:t>Sometimes, the language used in medicine can perpetuate stigma. While you may have to note “Advanced maternal age” and/or “geriatric pregnancy” in a patient’s chart, you should shift the language you use with patients. For example, you can say something like, “</a:t>
            </a:r>
            <a:r>
              <a:rPr lang="en-US" b="0" dirty="0">
                <a:solidFill>
                  <a:srgbClr val="000000"/>
                </a:solidFill>
              </a:rPr>
              <a:t>There</a:t>
            </a:r>
            <a:r>
              <a:rPr lang="en-US" b="0" dirty="0">
                <a:solidFill>
                  <a:srgbClr val="000000"/>
                </a:solidFill>
                <a:highlight>
                  <a:srgbClr val="FFFF00"/>
                </a:highlight>
              </a:rPr>
              <a:t> are many benefits to becoming pregnant later in life, but one risk is that it can increase your risk for early pregnancy loss.”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b="0"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latin typeface="Arial"/>
                <a:ea typeface="Arial"/>
                <a:cs typeface="Arial"/>
                <a:sym typeface="Arial"/>
              </a:rPr>
              <a:t>Early pregnancy loss is typically a random event. Activities like working, exercising, stress, arguments, having sex, morning sickness, and/or having used birth control pills before getting pregnant do not cause EPL. Few medications can cause EPL. </a:t>
            </a:r>
          </a:p>
          <a:p>
            <a:pPr marL="0" lvl="0" indent="0" algn="l" rtl="0">
              <a:spcBef>
                <a:spcPts val="0"/>
              </a:spcBef>
              <a:spcAft>
                <a:spcPts val="0"/>
              </a:spcAft>
              <a:buClr>
                <a:srgbClr val="000000"/>
              </a:buClr>
              <a:buSzPts val="1800"/>
              <a:buFont typeface="Arial"/>
              <a:buNone/>
            </a:pPr>
            <a:endParaRPr lang="en-US" b="0"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Data for chart: Advanced Fertility Center of Chicago. “Maternal age and Pregnancy Loss Rate.”  https://</a:t>
            </a:r>
            <a:r>
              <a:rPr lang="en-US" dirty="0" err="1"/>
              <a:t>advancedfertility.com</a:t>
            </a:r>
            <a:r>
              <a:rPr lang="en-US" dirty="0"/>
              <a:t>/patient-education/causes-of-infertility/age-and-fertility/, Accessed 25 Oct 2023.</a:t>
            </a:r>
          </a:p>
        </p:txBody>
      </p:sp>
    </p:spTree>
    <p:extLst>
      <p:ext uri="{BB962C8B-B14F-4D97-AF65-F5344CB8AC3E}">
        <p14:creationId xmlns:p14="http://schemas.microsoft.com/office/powerpoint/2010/main" val="370951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Especially in desired pregnancies, it is important to distinguish between viable and nonviable pregnancies with a high degree of certainty before proceeding with treatment. The history and physical exam can be combined with Beta HCG levels and ultrasound results to make this diagnosis.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Clinical findings that are suspicious for EPL include: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Vaginal bleeding (common, occurring in up to 25% of pregnancies</a:t>
            </a:r>
            <a:r>
              <a:rPr lang="en-US" dirty="0">
                <a:solidFill>
                  <a:srgbClr val="000000"/>
                </a:solidFill>
              </a:rPr>
              <a:t>-</a:t>
            </a:r>
            <a:r>
              <a:rPr lang="en-US" dirty="0">
                <a:solidFill>
                  <a:srgbClr val="000000"/>
                </a:solidFill>
                <a:latin typeface="Arial"/>
                <a:ea typeface="Arial"/>
                <a:cs typeface="Arial"/>
                <a:sym typeface="Arial"/>
              </a:rPr>
              <a:t> </a:t>
            </a:r>
            <a:r>
              <a:rPr lang="en-US" dirty="0">
                <a:solidFill>
                  <a:srgbClr val="000000"/>
                </a:solidFill>
              </a:rPr>
              <a:t>can be</a:t>
            </a:r>
            <a:r>
              <a:rPr lang="en-US" dirty="0">
                <a:solidFill>
                  <a:srgbClr val="000000"/>
                </a:solidFill>
                <a:latin typeface="Arial"/>
                <a:ea typeface="Arial"/>
                <a:cs typeface="Arial"/>
                <a:sym typeface="Arial"/>
              </a:rPr>
              <a:t> normal</a:t>
            </a:r>
            <a:r>
              <a:rPr lang="en-US" dirty="0">
                <a:solidFill>
                  <a:srgbClr val="000000"/>
                </a:solidFill>
              </a:rPr>
              <a:t> but generally</a:t>
            </a:r>
            <a:r>
              <a:rPr lang="en-US" dirty="0">
                <a:solidFill>
                  <a:srgbClr val="000000"/>
                </a:solidFill>
                <a:latin typeface="Arial"/>
                <a:ea typeface="Arial"/>
                <a:cs typeface="Arial"/>
                <a:sym typeface="Arial"/>
              </a:rPr>
              <a:t> requir</a:t>
            </a:r>
            <a:r>
              <a:rPr lang="en-US" dirty="0">
                <a:solidFill>
                  <a:srgbClr val="000000"/>
                </a:solidFill>
              </a:rPr>
              <a:t>es</a:t>
            </a:r>
            <a:r>
              <a:rPr lang="en-US" dirty="0">
                <a:solidFill>
                  <a:srgbClr val="000000"/>
                </a:solidFill>
                <a:latin typeface="Arial"/>
                <a:ea typeface="Arial"/>
                <a:cs typeface="Arial"/>
                <a:sym typeface="Arial"/>
              </a:rPr>
              <a:t> further evaluation)</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a:t>
            </a:r>
            <a:r>
              <a:rPr lang="en-US" dirty="0">
                <a:solidFill>
                  <a:srgbClr val="000000"/>
                </a:solidFill>
              </a:rPr>
              <a:t>P</a:t>
            </a:r>
            <a:r>
              <a:rPr lang="en-US" dirty="0">
                <a:solidFill>
                  <a:srgbClr val="000000"/>
                </a:solidFill>
                <a:latin typeface="Arial"/>
                <a:ea typeface="Arial"/>
                <a:cs typeface="Arial"/>
                <a:sym typeface="Arial"/>
              </a:rPr>
              <a:t>elvic pain or cramping (with or without bleeding) and a positive pregnancy test</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No fetal heart tones on doppler exam after 10 weeks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Bimanual exam with a size-dates discrepancy</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Speculum exam with an open cervical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or POCs seen in the vaginal vault or at the cervix</a:t>
            </a:r>
          </a:p>
          <a:p>
            <a:pPr marL="0" lvl="0" indent="-76200" algn="l" rtl="0">
              <a:spcBef>
                <a:spcPts val="0"/>
              </a:spcBef>
              <a:spcAft>
                <a:spcPts val="0"/>
              </a:spcAft>
              <a:buClr>
                <a:srgbClr val="000000"/>
              </a:buClr>
              <a:buSzPts val="1200"/>
              <a:buFont typeface="Arial"/>
              <a:buChar char="-"/>
            </a:pPr>
            <a:endParaRPr lang="en-US" dirty="0">
              <a:solidFill>
                <a:srgbClr val="000000"/>
              </a:solidFill>
              <a:latin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200"/>
              <a:buFont typeface="Arial"/>
              <a:buNone/>
              <a:tabLst/>
              <a:defRPr/>
            </a:pPr>
            <a:r>
              <a:rPr lang="en-US" b="0" dirty="0">
                <a:solidFill>
                  <a:srgbClr val="000000"/>
                </a:solidFill>
                <a:highlight>
                  <a:srgbClr val="FFFF00"/>
                </a:highlight>
                <a:latin typeface="Arial"/>
                <a:cs typeface="Arial"/>
                <a:sym typeface="Arial"/>
              </a:rPr>
              <a:t>You should take a patient centered approach when counseling patients about early pregnancy loss. If EPL has not been confirmed, be sure to manage patient’s expectations appropriately. If EPL has been confirmed, you can use open ended questions and allow the patient to express openly how they are feeling. However they are feeling is valid. In either scenario, make sure they know what the next steps are and when you will be in touch. </a:t>
            </a:r>
          </a:p>
          <a:p>
            <a:pPr marL="0" lvl="0" indent="0" algn="l" rtl="0">
              <a:spcBef>
                <a:spcPts val="0"/>
              </a:spcBef>
              <a:spcAft>
                <a:spcPts val="0"/>
              </a:spcAft>
              <a:buClr>
                <a:srgbClr val="000000"/>
              </a:buClr>
              <a:buSzPts val="1200"/>
              <a:buFont typeface="Arial"/>
              <a:buNone/>
            </a:pPr>
            <a:endParaRPr lang="en-US" b="0" dirty="0">
              <a:solidFill>
                <a:srgbClr val="000000"/>
              </a:solidFill>
              <a:highlight>
                <a:srgbClr val="FFFF00"/>
              </a:highlight>
              <a:latin typeface="Arial"/>
              <a:cs typeface="Arial"/>
              <a:sym typeface="Arial"/>
            </a:endParaRPr>
          </a:p>
          <a:p>
            <a:pPr marL="0" lvl="0" indent="0" algn="l" rtl="0">
              <a:spcBef>
                <a:spcPts val="0"/>
              </a:spcBef>
              <a:spcAft>
                <a:spcPts val="0"/>
              </a:spcAft>
              <a:buClr>
                <a:srgbClr val="000000"/>
              </a:buClr>
              <a:buSzPts val="1200"/>
              <a:buFont typeface="Arial"/>
              <a:buNone/>
            </a:pPr>
            <a:r>
              <a:rPr lang="en-US" b="0" dirty="0">
                <a:solidFill>
                  <a:srgbClr val="000000"/>
                </a:solidFill>
                <a:highlight>
                  <a:srgbClr val="FFFF00"/>
                </a:highlight>
                <a:latin typeface="Arial"/>
                <a:cs typeface="Arial"/>
                <a:sym typeface="Arial"/>
              </a:rPr>
              <a:t>Ask the group: How would you approach counseling a patient who is experiencing symptoms of EPL? Can you draw on any past experience you might have delivering difficult news to a patient?</a:t>
            </a:r>
          </a:p>
          <a:p>
            <a:pPr marL="0" lvl="0" indent="0" algn="l" rtl="0">
              <a:spcBef>
                <a:spcPts val="0"/>
              </a:spcBef>
              <a:spcAft>
                <a:spcPts val="0"/>
              </a:spcAft>
              <a:buClr>
                <a:srgbClr val="000000"/>
              </a:buClr>
              <a:buSzPts val="1200"/>
              <a:buFont typeface="Arial"/>
              <a:buNone/>
            </a:pPr>
            <a:endParaRPr lang="en-US" b="0"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p:txBody>
      </p:sp>
    </p:spTree>
    <p:extLst>
      <p:ext uri="{BB962C8B-B14F-4D97-AF65-F5344CB8AC3E}">
        <p14:creationId xmlns:p14="http://schemas.microsoft.com/office/powerpoint/2010/main" val="165895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Introduce the Algorithm, will be going through this along with the cases.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219140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5_Title Slide">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
          <p:cNvSpPr>
            <a:spLocks noGrp="1"/>
          </p:cNvSpPr>
          <p:nvPr>
            <p:ph type="pic" idx="2"/>
          </p:nvPr>
        </p:nvSpPr>
        <p:spPr>
          <a:xfrm>
            <a:off x="0" y="0"/>
            <a:ext cx="24384001" cy="13716000"/>
          </a:xfrm>
          <a:prstGeom prst="rect">
            <a:avLst/>
          </a:prstGeom>
          <a:noFill/>
          <a:ln>
            <a:noFill/>
          </a:ln>
        </p:spPr>
      </p:sp>
      <p:sp>
        <p:nvSpPr>
          <p:cNvPr id="19" name="Google Shape;19;p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410416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62" name="Title Text"/>
          <p:cNvSpPr txBox="1">
            <a:spLocks noGrp="1"/>
          </p:cNvSpPr>
          <p:nvPr>
            <p:ph type="title" hasCustomPrompt="1"/>
          </p:nvPr>
        </p:nvSpPr>
        <p:spPr>
          <a:xfrm>
            <a:off x="2476500" y="7249886"/>
            <a:ext cx="19431000" cy="3962401"/>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5">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63" r:id="rId9"/>
    <p:sldLayoutId id="2147483668" r:id="rId10"/>
    <p:sldLayoutId id="2147483673" r:id="rId11"/>
    <p:sldLayoutId id="2147483674" r:id="rId12"/>
    <p:sldLayoutId id="2147483675" r:id="rId13"/>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3.xml"/><Relationship Id="rId1" Type="http://schemas.openxmlformats.org/officeDocument/2006/relationships/slideLayout" Target="../slideLayouts/slideLayout3.xml"/><Relationship Id="rId11" Type="http://schemas.openxmlformats.org/officeDocument/2006/relationships/image" Target="../media/image5.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customXml" Target="../ink/ink10.xml"/></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customXml" Target="../ink/ink1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customXml" Target="../ink/ink18.xml"/></Relationships>
</file>

<file path=ppt/slides/_rels/slide2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customXml" Target="../ink/ink2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6.png"/><Relationship Id="rId7" Type="http://schemas.openxmlformats.org/officeDocument/2006/relationships/customXml" Target="../ink/ink30.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3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customXml" Target="../ink/ink5.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b="0" dirty="0">
                <a:solidFill>
                  <a:schemeClr val="bg2"/>
                </a:solidFill>
              </a:rPr>
              <a:t>EARLY PREGNANCY LOSS</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OFFICE EVALUATION AND MANAGEMENT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34353" y="12884323"/>
            <a:ext cx="465785"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597185" y="755952"/>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6445" y="1066800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743804"/>
            <a:ext cx="19522852" cy="10402908"/>
          </a:xfrm>
          <a:prstGeom prst="rect">
            <a:avLst/>
          </a:prstGeom>
          <a:noFill/>
          <a:ln>
            <a:solidFill>
              <a:schemeClr val="bg1"/>
            </a:solidFill>
          </a:ln>
        </p:spPr>
      </p:pic>
    </p:spTree>
    <p:extLst>
      <p:ext uri="{BB962C8B-B14F-4D97-AF65-F5344CB8AC3E}">
        <p14:creationId xmlns:p14="http://schemas.microsoft.com/office/powerpoint/2010/main" val="9191736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3088" y="12905588"/>
            <a:ext cx="535761"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6752" y="426735"/>
            <a:ext cx="24384000" cy="1778934"/>
          </a:xfrm>
          <a:prstGeom prst="rect">
            <a:avLst/>
          </a:prstGeom>
          <a:noFill/>
          <a:ln>
            <a:noFill/>
          </a:ln>
        </p:spPr>
        <p:txBody>
          <a:bodyPr anchor="t">
            <a:noAutofit/>
          </a:bodyPr>
          <a:lstStyle/>
          <a:p>
            <a:pPr algn="ctr">
              <a:lnSpc>
                <a:spcPts val="12500"/>
              </a:lnSpc>
              <a:tabLst>
                <a:tab pos="6792913" algn="l"/>
              </a:tabLst>
            </a:pPr>
            <a:r>
              <a:rPr lang="en-US" sz="5700" dirty="0"/>
              <a:t>ALGORITHM FOR DIAGNOSIS OF PREGNANCY OF UNKNOWN LOCATION (PUL)</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1105201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3" name="Google Shape;316;p46">
            <a:extLst>
              <a:ext uri="{FF2B5EF4-FFF2-40B4-BE49-F238E27FC236}">
                <a16:creationId xmlns:a16="http://schemas.microsoft.com/office/drawing/2014/main" id="{C879D2E9-4A2E-E444-A4D5-A24B65A19BDC}"/>
              </a:ext>
            </a:extLst>
          </p:cNvPr>
          <p:cNvPicPr preferRelativeResize="0"/>
          <p:nvPr/>
        </p:nvPicPr>
        <p:blipFill>
          <a:blip r:embed="rId4">
            <a:alphaModFix/>
          </a:blip>
          <a:stretch>
            <a:fillRect/>
          </a:stretch>
        </p:blipFill>
        <p:spPr>
          <a:xfrm>
            <a:off x="2345548" y="2570321"/>
            <a:ext cx="20118152" cy="9140111"/>
          </a:xfrm>
          <a:prstGeom prst="rect">
            <a:avLst/>
          </a:prstGeom>
          <a:noFill/>
          <a:ln>
            <a:solidFill>
              <a:schemeClr val="bg1"/>
            </a:solidFill>
          </a:ln>
        </p:spPr>
      </p:pic>
      <p:pic>
        <p:nvPicPr>
          <p:cNvPr id="37" name="Google Shape;317;p46">
            <a:extLst>
              <a:ext uri="{FF2B5EF4-FFF2-40B4-BE49-F238E27FC236}">
                <a16:creationId xmlns:a16="http://schemas.microsoft.com/office/drawing/2014/main" id="{198D382C-34A1-CE4C-9062-45B4973639CA}"/>
              </a:ext>
            </a:extLst>
          </p:cNvPr>
          <p:cNvPicPr preferRelativeResize="0"/>
          <p:nvPr/>
        </p:nvPicPr>
        <p:blipFill>
          <a:blip r:embed="rId5">
            <a:alphaModFix/>
          </a:blip>
          <a:stretch>
            <a:fillRect/>
          </a:stretch>
        </p:blipFill>
        <p:spPr>
          <a:xfrm>
            <a:off x="2345548" y="11718813"/>
            <a:ext cx="20118152" cy="1287184"/>
          </a:xfrm>
          <a:prstGeom prst="rect">
            <a:avLst/>
          </a:prstGeom>
          <a:noFill/>
          <a:ln>
            <a:solidFill>
              <a:schemeClr val="bg1"/>
            </a:solidFill>
          </a:ln>
        </p:spPr>
      </p:pic>
    </p:spTree>
    <p:extLst>
      <p:ext uri="{BB962C8B-B14F-4D97-AF65-F5344CB8AC3E}">
        <p14:creationId xmlns:p14="http://schemas.microsoft.com/office/powerpoint/2010/main" val="5978691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49294" y="12884323"/>
            <a:ext cx="62257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2688"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extLst>
              <p:ext uri="{D42A27DB-BD31-4B8C-83A1-F6EECF244321}">
                <p14:modId xmlns:p14="http://schemas.microsoft.com/office/powerpoint/2010/main" val="646746147"/>
              </p:ext>
            </p:extLst>
          </p:nvPr>
        </p:nvGraphicFramePr>
        <p:xfrm>
          <a:off x="1316049" y="2101286"/>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 7 mm and no heartbeat</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  25 mm and no embryo</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2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a scan that showed a gestational sac without a yolk sac</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chemeClr val="bg2"/>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&lt; 7 mm and no heartbeat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16-24 mm and no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7-13 days after a scan that showed a gestational sac without a yolk sac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7-10 days after a scan that showed a gestational sac with a yolk sac</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 6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last menstrual period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Empty amnion (amnion seen adjacent to yolk sac, with no visible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Enlarged yolk sac (&gt; 7 mm)</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Small gestational sac in relation to the size of the embryo (&lt; 5 mm difference between mean sac diameter and crown-rump length)</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9652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70559" y="12905588"/>
            <a:ext cx="53656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401497"/>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318308" y="225582"/>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9648" y="11166093"/>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189108" y="2175236"/>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25" name="Picture 24" descr="A table with a list of medical information&#10;&#10;Description automatically generated with medium confidence">
            <a:extLst>
              <a:ext uri="{FF2B5EF4-FFF2-40B4-BE49-F238E27FC236}">
                <a16:creationId xmlns:a16="http://schemas.microsoft.com/office/drawing/2014/main" id="{53CB2042-FCE1-FCAA-30C9-F979A8BFB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20" y="1978279"/>
            <a:ext cx="18650507" cy="11154177"/>
          </a:xfrm>
          <a:prstGeom prst="rect">
            <a:avLst/>
          </a:prstGeom>
        </p:spPr>
      </p:pic>
    </p:spTree>
    <p:extLst>
      <p:ext uri="{BB962C8B-B14F-4D97-AF65-F5344CB8AC3E}">
        <p14:creationId xmlns:p14="http://schemas.microsoft.com/office/powerpoint/2010/main" val="8781386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90424" y="12884323"/>
            <a:ext cx="845240" cy="533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302" name="Title 3"/>
          <p:cNvSpPr txBox="1">
            <a:spLocks noGrp="1"/>
          </p:cNvSpPr>
          <p:nvPr>
            <p:ph type="title"/>
          </p:nvPr>
        </p:nvSpPr>
        <p:spPr>
          <a:xfrm>
            <a:off x="2476500" y="924335"/>
            <a:ext cx="19431000" cy="1676400"/>
          </a:xfrm>
          <a:prstGeom prst="rect">
            <a:avLst/>
          </a:prstGeom>
        </p:spPr>
        <p:txBody>
          <a:bodyPr>
            <a:normAutofit/>
          </a:bodyPr>
          <a:lstStyle/>
          <a:p>
            <a:r>
              <a:rPr lang="en-US" sz="9600" b="0" dirty="0">
                <a:ea typeface="Open Sans" panose="020B0606030504020204" pitchFamily="34" charset="0"/>
                <a:cs typeface="Open Sans" panose="020B0606030504020204" pitchFamily="34" charset="0"/>
              </a:rPr>
              <a:t>OTHER FACTORS TO CONSIDER</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2" name="Content Placeholder 2">
            <a:extLst>
              <a:ext uri="{FF2B5EF4-FFF2-40B4-BE49-F238E27FC236}">
                <a16:creationId xmlns:a16="http://schemas.microsoft.com/office/drawing/2014/main" id="{229C1E08-CEC2-81ED-FFB4-011044E90A8C}"/>
              </a:ext>
            </a:extLst>
          </p:cNvPr>
          <p:cNvSpPr txBox="1">
            <a:spLocks/>
          </p:cNvSpPr>
          <p:nvPr/>
        </p:nvSpPr>
        <p:spPr>
          <a:xfrm>
            <a:off x="1617091" y="3366875"/>
            <a:ext cx="20290410" cy="782154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03350" lvl="2" indent="-857250">
              <a:lnSpc>
                <a:spcPts val="7200"/>
              </a:lnSpc>
              <a:spcBef>
                <a:spcPts val="0"/>
              </a:spcBef>
              <a:buClr>
                <a:schemeClr val="bg2"/>
              </a:buClr>
            </a:pPr>
            <a:r>
              <a:rPr lang="en-US" sz="6000" b="0" dirty="0">
                <a:solidFill>
                  <a:schemeClr val="bg2"/>
                </a:solidFill>
                <a:latin typeface="+mn-lt"/>
                <a:ea typeface="Arial"/>
                <a:cs typeface="Arial"/>
                <a:sym typeface="Arial"/>
              </a:rPr>
              <a:t>Patient’s desire to continue pregnancy</a:t>
            </a:r>
          </a:p>
          <a:p>
            <a:pPr marL="1403350" lvl="2" indent="-857250">
              <a:lnSpc>
                <a:spcPts val="7200"/>
              </a:lnSpc>
              <a:spcBef>
                <a:spcPts val="0"/>
              </a:spcBef>
              <a:buClr>
                <a:schemeClr val="bg2"/>
              </a:buClr>
            </a:pPr>
            <a:r>
              <a:rPr lang="en-US" sz="6000" b="0" dirty="0">
                <a:solidFill>
                  <a:schemeClr val="bg2"/>
                </a:solidFill>
                <a:latin typeface="+mn-lt"/>
                <a:ea typeface="Arial"/>
                <a:cs typeface="Arial"/>
                <a:sym typeface="Arial"/>
              </a:rPr>
              <a:t>Patient’s willingness to postpone intervention to confirm pregnancy loss with 100% certainty</a:t>
            </a:r>
          </a:p>
          <a:p>
            <a:pPr marL="1403350" lvl="2" indent="-857250">
              <a:lnSpc>
                <a:spcPts val="7200"/>
              </a:lnSpc>
              <a:spcBef>
                <a:spcPts val="0"/>
              </a:spcBef>
              <a:buClr>
                <a:schemeClr val="bg2"/>
              </a:buClr>
            </a:pPr>
            <a:r>
              <a:rPr lang="en-US" sz="6000" b="0" dirty="0">
                <a:solidFill>
                  <a:schemeClr val="bg2"/>
                </a:solidFill>
                <a:latin typeface="+mn-lt"/>
                <a:ea typeface="Arial"/>
                <a:cs typeface="Arial"/>
                <a:sym typeface="Arial"/>
              </a:rPr>
              <a:t>Potential consequences of waiting for intervention (i.e., spontaneous passage of pregnancy tissue, the need/difficulty of an unscheduled procedure, anxiety)</a:t>
            </a:r>
          </a:p>
          <a:p>
            <a:pPr marL="730250" lvl="2" indent="-184150">
              <a:spcBef>
                <a:spcPts val="0"/>
              </a:spcBef>
              <a:buClr>
                <a:schemeClr val="bg2">
                  <a:lumMod val="25000"/>
                  <a:lumOff val="75000"/>
                </a:schemeClr>
              </a:buClr>
            </a:pPr>
            <a:endParaRPr lang="en-US" sz="6000" b="0" dirty="0">
              <a:solidFill>
                <a:schemeClr val="bg2"/>
              </a:solidFill>
              <a:latin typeface="+mn-lt"/>
              <a:ea typeface="Arial"/>
              <a:cs typeface="Arial"/>
              <a:sym typeface="Arial"/>
            </a:endParaRPr>
          </a:p>
        </p:txBody>
      </p:sp>
      <p:pic>
        <p:nvPicPr>
          <p:cNvPr id="3" name="Picture 2">
            <a:extLst>
              <a:ext uri="{FF2B5EF4-FFF2-40B4-BE49-F238E27FC236}">
                <a16:creationId xmlns:a16="http://schemas.microsoft.com/office/drawing/2014/main" id="{2440A9FC-C652-C4F4-3F4A-2B219A891BA6}"/>
              </a:ext>
            </a:extLst>
          </p:cNvPr>
          <p:cNvPicPr>
            <a:picLocks noChangeAspect="1"/>
          </p:cNvPicPr>
          <p:nvPr/>
        </p:nvPicPr>
        <p:blipFill rotWithShape="1">
          <a:blip r:embed="rId11">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rot="16200000" flipH="1">
            <a:off x="15160433" y="4834712"/>
            <a:ext cx="6230772" cy="11929374"/>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85722"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69160" y="12917564"/>
            <a:ext cx="887770" cy="5219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281" name="Rectangle 13"/>
          <p:cNvSpPr/>
          <p:nvPr/>
        </p:nvSpPr>
        <p:spPr>
          <a:xfrm>
            <a:off x="8909988" y="3409133"/>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34254" y="3409133"/>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85722" y="3409133"/>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OUTPATIENT MANAGEMENT</a:t>
            </a:r>
            <a:endParaRPr b="0" dirty="0"/>
          </a:p>
        </p:txBody>
      </p:sp>
      <p:pic>
        <p:nvPicPr>
          <p:cNvPr id="5" name="Graphic 4" descr="Alarm clock">
            <a:extLst>
              <a:ext uri="{FF2B5EF4-FFF2-40B4-BE49-F238E27FC236}">
                <a16:creationId xmlns:a16="http://schemas.microsoft.com/office/drawing/2014/main" id="{A6C6F365-4053-374E-A819-78D7DCE48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0726" y="3647737"/>
            <a:ext cx="2277540" cy="2277540"/>
          </a:xfrm>
          <a:prstGeom prst="rect">
            <a:avLst/>
          </a:prstGeom>
        </p:spPr>
      </p:pic>
      <p:pic>
        <p:nvPicPr>
          <p:cNvPr id="7" name="Graphic 6" descr="Needle">
            <a:extLst>
              <a:ext uri="{FF2B5EF4-FFF2-40B4-BE49-F238E27FC236}">
                <a16:creationId xmlns:a16="http://schemas.microsoft.com/office/drawing/2014/main" id="{002045E3-78D7-6A42-A8A0-07BBA3F5D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13528" y="3688584"/>
            <a:ext cx="2112867" cy="2112867"/>
          </a:xfrm>
          <a:prstGeom prst="rect">
            <a:avLst/>
          </a:prstGeom>
        </p:spPr>
      </p:pic>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616" y="3871464"/>
            <a:ext cx="2011680" cy="2011680"/>
          </a:xfrm>
          <a:prstGeom prst="rect">
            <a:avLst/>
          </a:prstGeom>
        </p:spPr>
      </p:pic>
      <mc:AlternateContent xmlns:mc="http://schemas.openxmlformats.org/markup-compatibility/2006" xmlns:p14="http://schemas.microsoft.com/office/powerpoint/2010/main">
        <mc:Choice Requires="p14">
          <p:contentPart p14:bwMode="auto" r:id="rId9">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77390"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EXPECTANT</a:t>
            </a:r>
            <a:endParaRPr lang="en-US" sz="6000" dirty="0"/>
          </a:p>
        </p:txBody>
      </p:sp>
      <p:sp>
        <p:nvSpPr>
          <p:cNvPr id="60" name="Title 3">
            <a:extLst>
              <a:ext uri="{FF2B5EF4-FFF2-40B4-BE49-F238E27FC236}">
                <a16:creationId xmlns:a16="http://schemas.microsoft.com/office/drawing/2014/main" id="{55FC83CE-D306-7F40-BC75-B2575BEABD46}"/>
              </a:ext>
            </a:extLst>
          </p:cNvPr>
          <p:cNvSpPr txBox="1">
            <a:spLocks/>
          </p:cNvSpPr>
          <p:nvPr/>
        </p:nvSpPr>
        <p:spPr>
          <a:xfrm>
            <a:off x="2322880" y="8320191"/>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Watchful waiting</a:t>
            </a:r>
            <a:endParaRPr lang="en-US" sz="6000" dirty="0">
              <a:solidFill>
                <a:schemeClr val="bg2"/>
              </a:solidFill>
            </a:endParaRPr>
          </a:p>
        </p:txBody>
      </p:sp>
      <p:sp>
        <p:nvSpPr>
          <p:cNvPr id="61" name="Rectangle 50">
            <a:extLst>
              <a:ext uri="{FF2B5EF4-FFF2-40B4-BE49-F238E27FC236}">
                <a16:creationId xmlns:a16="http://schemas.microsoft.com/office/drawing/2014/main" id="{B38961DD-DE9F-DA46-92AE-5A82F9FDB6CA}"/>
              </a:ext>
            </a:extLst>
          </p:cNvPr>
          <p:cNvSpPr/>
          <p:nvPr/>
        </p:nvSpPr>
        <p:spPr>
          <a:xfrm>
            <a:off x="8903415" y="6116814"/>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295083" y="617557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MEDICATION</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44029"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672273"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PROCEDURE</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75748" y="8320191"/>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Mifepristone*</a:t>
            </a:r>
          </a:p>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
        <p:nvSpPr>
          <p:cNvPr id="66" name="Title 3">
            <a:extLst>
              <a:ext uri="{FF2B5EF4-FFF2-40B4-BE49-F238E27FC236}">
                <a16:creationId xmlns:a16="http://schemas.microsoft.com/office/drawing/2014/main" id="{ABF4FE86-BCB8-5449-BD36-FACB4AF846EF}"/>
              </a:ext>
            </a:extLst>
          </p:cNvPr>
          <p:cNvSpPr txBox="1">
            <a:spLocks/>
          </p:cNvSpPr>
          <p:nvPr/>
        </p:nvSpPr>
        <p:spPr>
          <a:xfrm>
            <a:off x="16925018" y="8429919"/>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Uterine Aspiration</a:t>
            </a:r>
            <a:endParaRPr lang="en-US" sz="6000" dirty="0">
              <a:solidFill>
                <a:schemeClr val="bg2"/>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161709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sp>
        <p:nvSpPr>
          <p:cNvPr id="21" name="Google Shape;341;p49">
            <a:extLst>
              <a:ext uri="{FF2B5EF4-FFF2-40B4-BE49-F238E27FC236}">
                <a16:creationId xmlns:a16="http://schemas.microsoft.com/office/drawing/2014/main" id="{C1CB3A5D-DF5F-6745-8FBF-275EAE52AD31}"/>
              </a:ext>
            </a:extLst>
          </p:cNvPr>
          <p:cNvSpPr txBox="1"/>
          <p:nvPr/>
        </p:nvSpPr>
        <p:spPr>
          <a:xfrm>
            <a:off x="1660041" y="12043517"/>
            <a:ext cx="20993731" cy="5778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44697D"/>
              </a:buClr>
              <a:buSzPts val="1100"/>
              <a:buFont typeface="Arial"/>
              <a:buNone/>
            </a:pPr>
            <a:r>
              <a:rPr lang="en-US" sz="4000" b="0" i="1" u="none" strike="noStrike" cap="none" dirty="0">
                <a:solidFill>
                  <a:srgbClr val="44697D"/>
                </a:solidFill>
                <a:latin typeface="Calibri"/>
                <a:ea typeface="Calibri"/>
                <a:cs typeface="Calibri"/>
                <a:sym typeface="Calibri"/>
              </a:rPr>
              <a:t>* Mifepristone is not always available.  With mifepristone, the success rate is 84% overall.  With only misoprostol, the success rate is 67% overall.  </a:t>
            </a:r>
            <a:endParaRPr sz="4000" b="0" i="1" u="none" strike="noStrike" cap="none" dirty="0">
              <a:solidFill>
                <a:srgbClr val="44697D"/>
              </a:solidFill>
              <a:latin typeface="Calibri"/>
              <a:ea typeface="Calibri"/>
              <a:cs typeface="Calibri"/>
              <a:sym typeface="Calibri"/>
            </a:endParaRPr>
          </a:p>
        </p:txBody>
      </p:sp>
    </p:spTree>
    <p:extLst>
      <p:ext uri="{BB962C8B-B14F-4D97-AF65-F5344CB8AC3E}">
        <p14:creationId xmlns:p14="http://schemas.microsoft.com/office/powerpoint/2010/main" val="28052365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154218" y="12926853"/>
            <a:ext cx="734013" cy="4914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Counseling: Expectant</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3" name="Rectangle 50">
            <a:extLst>
              <a:ext uri="{FF2B5EF4-FFF2-40B4-BE49-F238E27FC236}">
                <a16:creationId xmlns:a16="http://schemas.microsoft.com/office/drawing/2014/main" id="{6AEF35F8-2DAF-D9EF-1A40-D0DD69CD3DDD}"/>
              </a:ext>
            </a:extLst>
          </p:cNvPr>
          <p:cNvSpPr/>
          <p:nvPr/>
        </p:nvSpPr>
        <p:spPr>
          <a:xfrm>
            <a:off x="888231" y="5961044"/>
            <a:ext cx="6287580"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4" name="Rectangle 50">
            <a:extLst>
              <a:ext uri="{FF2B5EF4-FFF2-40B4-BE49-F238E27FC236}">
                <a16:creationId xmlns:a16="http://schemas.microsoft.com/office/drawing/2014/main" id="{FC5A4B8C-961B-1955-FF7C-0CE2700C3F38}"/>
              </a:ext>
            </a:extLst>
          </p:cNvPr>
          <p:cNvSpPr/>
          <p:nvPr/>
        </p:nvSpPr>
        <p:spPr>
          <a:xfrm>
            <a:off x="888231" y="3253950"/>
            <a:ext cx="6287580"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6" name="Graphic 5" descr="Alarm clock">
            <a:extLst>
              <a:ext uri="{FF2B5EF4-FFF2-40B4-BE49-F238E27FC236}">
                <a16:creationId xmlns:a16="http://schemas.microsoft.com/office/drawing/2014/main" id="{D63904ED-2199-FCB8-FB14-83279764AC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253" y="3508456"/>
            <a:ext cx="2277540" cy="2277540"/>
          </a:xfrm>
          <a:prstGeom prst="rect">
            <a:avLst/>
          </a:prstGeom>
        </p:spPr>
      </p:pic>
      <p:sp>
        <p:nvSpPr>
          <p:cNvPr id="8" name="Title 3">
            <a:extLst>
              <a:ext uri="{FF2B5EF4-FFF2-40B4-BE49-F238E27FC236}">
                <a16:creationId xmlns:a16="http://schemas.microsoft.com/office/drawing/2014/main" id="{DEAA65F7-BA2E-CCC3-9373-F721F689A9C5}"/>
              </a:ext>
            </a:extLst>
          </p:cNvPr>
          <p:cNvSpPr txBox="1">
            <a:spLocks/>
          </p:cNvSpPr>
          <p:nvPr/>
        </p:nvSpPr>
        <p:spPr>
          <a:xfrm>
            <a:off x="1170197" y="6053807"/>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EXPECTANT</a:t>
            </a:r>
            <a:endParaRPr lang="en-US" sz="6000" dirty="0"/>
          </a:p>
        </p:txBody>
      </p:sp>
      <p:sp>
        <p:nvSpPr>
          <p:cNvPr id="10" name="Title 3">
            <a:extLst>
              <a:ext uri="{FF2B5EF4-FFF2-40B4-BE49-F238E27FC236}">
                <a16:creationId xmlns:a16="http://schemas.microsoft.com/office/drawing/2014/main" id="{5FC8CC31-4329-EB6A-B197-6F07A60A74D7}"/>
              </a:ext>
            </a:extLst>
          </p:cNvPr>
          <p:cNvSpPr txBox="1">
            <a:spLocks/>
          </p:cNvSpPr>
          <p:nvPr/>
        </p:nvSpPr>
        <p:spPr>
          <a:xfrm>
            <a:off x="1422943" y="8290660"/>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Watchful waiting</a:t>
            </a:r>
            <a:endParaRPr lang="en-US" sz="6000" dirty="0">
              <a:solidFill>
                <a:schemeClr val="bg2"/>
              </a:solidFill>
            </a:endParaRPr>
          </a:p>
        </p:txBody>
      </p:sp>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Wait for the pregnancy tissue to pass on its own</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May occur at any time with cramps and bleeding</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Works 70-80% of the time, but can work better if they already have some bleeding</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Can take a few weeks</a:t>
            </a:r>
          </a:p>
          <a:p>
            <a:pPr marL="730250" lvl="2" indent="-184150">
              <a:lnSpc>
                <a:spcPts val="7200"/>
              </a:lnSpc>
              <a:spcBef>
                <a:spcPts val="0"/>
              </a:spcBef>
              <a:buClr>
                <a:schemeClr val="bg2">
                  <a:lumMod val="25000"/>
                  <a:lumOff val="75000"/>
                </a:schemeClr>
              </a:buClr>
            </a:pPr>
            <a:r>
              <a:rPr lang="en-US" sz="6000" b="0" dirty="0">
                <a:solidFill>
                  <a:schemeClr val="bg2"/>
                </a:solidFill>
                <a:latin typeface="+mn-lt"/>
                <a:ea typeface="Arial"/>
                <a:cs typeface="Arial"/>
                <a:sym typeface="Arial"/>
              </a:rPr>
              <a:t> If it doesn’t work or takes too long, patient can return for medication or procedure</a:t>
            </a:r>
          </a:p>
          <a:p>
            <a:pPr marL="730250" lvl="2" indent="-184150">
              <a:spcBef>
                <a:spcPts val="0"/>
              </a:spcBef>
              <a:buClr>
                <a:schemeClr val="bg2">
                  <a:lumMod val="25000"/>
                  <a:lumOff val="75000"/>
                </a:schemeClr>
              </a:buClr>
            </a:pPr>
            <a:endParaRPr lang="en-US" sz="6000" b="0" dirty="0">
              <a:solidFill>
                <a:schemeClr val="bg2"/>
              </a:solidFill>
              <a:latin typeface="+mn-lt"/>
              <a:ea typeface="Arial"/>
              <a:cs typeface="Arial"/>
              <a:sym typeface="Arial"/>
            </a:endParaRPr>
          </a:p>
        </p:txBody>
      </p:sp>
    </p:spTree>
    <p:extLst>
      <p:ext uri="{BB962C8B-B14F-4D97-AF65-F5344CB8AC3E}">
        <p14:creationId xmlns:p14="http://schemas.microsoft.com/office/powerpoint/2010/main" val="42421869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196748" y="12948118"/>
            <a:ext cx="721939" cy="4180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302" name="Title 3"/>
          <p:cNvSpPr txBox="1">
            <a:spLocks noGrp="1"/>
          </p:cNvSpPr>
          <p:nvPr>
            <p:ph type="title"/>
          </p:nvPr>
        </p:nvSpPr>
        <p:spPr>
          <a:xfrm>
            <a:off x="2476500" y="701869"/>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Counseling: Medication</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305115"/>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147599"/>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391893" y="2793905"/>
            <a:ext cx="16960021" cy="1093918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Mifepristone to stop pregnancy and misoprostol to pass pregnancy tissue</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Take mifepristone first, then 24 hours later place misoprostol in vagina or between cheek and gums</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Misoprostol may cause nausea, diarrhea, and/or low fever</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Works 75-90% of the time</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Works in 84% of patients within 2 days</a:t>
            </a:r>
          </a:p>
          <a:p>
            <a:pPr marL="730250" lvl="2" indent="-184150">
              <a:lnSpc>
                <a:spcPts val="7200"/>
              </a:lnSpc>
              <a:spcBef>
                <a:spcPts val="0"/>
              </a:spcBef>
              <a:buClr>
                <a:schemeClr val="bg2"/>
              </a:buClr>
            </a:pPr>
            <a:r>
              <a:rPr lang="en-US" sz="5200" b="0" dirty="0">
                <a:solidFill>
                  <a:schemeClr val="bg2"/>
                </a:solidFill>
                <a:latin typeface="+mn-lt"/>
                <a:ea typeface="Arial"/>
                <a:cs typeface="Arial"/>
                <a:sym typeface="Arial"/>
              </a:rPr>
              <a:t> If it doesn’t work or takes too long, patient can get another dose of misoprostol or procedure</a:t>
            </a:r>
          </a:p>
          <a:p>
            <a:pPr marL="730250" lvl="2" indent="-184150">
              <a:spcBef>
                <a:spcPts val="0"/>
              </a:spcBef>
              <a:buClr>
                <a:schemeClr val="bg2">
                  <a:lumMod val="25000"/>
                  <a:lumOff val="75000"/>
                </a:schemeClr>
              </a:buClr>
            </a:pPr>
            <a:endParaRPr lang="en-US" sz="5200" b="0" dirty="0">
              <a:solidFill>
                <a:schemeClr val="bg2"/>
              </a:solidFill>
              <a:latin typeface="+mn-lt"/>
              <a:ea typeface="Arial"/>
              <a:cs typeface="Arial"/>
              <a:sym typeface="Arial"/>
            </a:endParaRPr>
          </a:p>
        </p:txBody>
      </p:sp>
      <p:sp>
        <p:nvSpPr>
          <p:cNvPr id="2" name="Rectangle 13">
            <a:extLst>
              <a:ext uri="{FF2B5EF4-FFF2-40B4-BE49-F238E27FC236}">
                <a16:creationId xmlns:a16="http://schemas.microsoft.com/office/drawing/2014/main" id="{AD6FDEE8-88C6-62BE-6866-350FD586FCFD}"/>
              </a:ext>
            </a:extLst>
          </p:cNvPr>
          <p:cNvSpPr/>
          <p:nvPr/>
        </p:nvSpPr>
        <p:spPr>
          <a:xfrm>
            <a:off x="17396489" y="3245847"/>
            <a:ext cx="6095981"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5" name="Graphic 4" descr="Medicine">
            <a:extLst>
              <a:ext uri="{FF2B5EF4-FFF2-40B4-BE49-F238E27FC236}">
                <a16:creationId xmlns:a16="http://schemas.microsoft.com/office/drawing/2014/main" id="{E2DF3966-187F-55C8-D03C-760630AD99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76719" y="3715065"/>
            <a:ext cx="2011680" cy="2011680"/>
          </a:xfrm>
          <a:prstGeom prst="rect">
            <a:avLst/>
          </a:prstGeom>
        </p:spPr>
      </p:pic>
      <p:sp>
        <p:nvSpPr>
          <p:cNvPr id="7" name="Rectangle 50">
            <a:extLst>
              <a:ext uri="{FF2B5EF4-FFF2-40B4-BE49-F238E27FC236}">
                <a16:creationId xmlns:a16="http://schemas.microsoft.com/office/drawing/2014/main" id="{762EA587-1221-B989-06D1-583F024835B5}"/>
              </a:ext>
            </a:extLst>
          </p:cNvPr>
          <p:cNvSpPr/>
          <p:nvPr/>
        </p:nvSpPr>
        <p:spPr>
          <a:xfrm>
            <a:off x="17389916" y="5953528"/>
            <a:ext cx="6095981"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9" name="Title 3">
            <a:extLst>
              <a:ext uri="{FF2B5EF4-FFF2-40B4-BE49-F238E27FC236}">
                <a16:creationId xmlns:a16="http://schemas.microsoft.com/office/drawing/2014/main" id="{C7B64C10-311A-822F-04CB-7320F9BA0D30}"/>
              </a:ext>
            </a:extLst>
          </p:cNvPr>
          <p:cNvSpPr txBox="1">
            <a:spLocks/>
          </p:cNvSpPr>
          <p:nvPr/>
        </p:nvSpPr>
        <p:spPr>
          <a:xfrm>
            <a:off x="17781584" y="6012284"/>
            <a:ext cx="531552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MEDICATION</a:t>
            </a:r>
            <a:endParaRPr lang="en-US" sz="6000" dirty="0"/>
          </a:p>
        </p:txBody>
      </p:sp>
      <p:sp>
        <p:nvSpPr>
          <p:cNvPr id="12" name="Title 3">
            <a:extLst>
              <a:ext uri="{FF2B5EF4-FFF2-40B4-BE49-F238E27FC236}">
                <a16:creationId xmlns:a16="http://schemas.microsoft.com/office/drawing/2014/main" id="{BFF2D731-FBBB-6784-7986-68E3FC00A9B4}"/>
              </a:ext>
            </a:extLst>
          </p:cNvPr>
          <p:cNvSpPr txBox="1">
            <a:spLocks/>
          </p:cNvSpPr>
          <p:nvPr/>
        </p:nvSpPr>
        <p:spPr>
          <a:xfrm>
            <a:off x="17485662" y="8142250"/>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Mifepristone*</a:t>
            </a:r>
          </a:p>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Tree>
    <p:extLst>
      <p:ext uri="{BB962C8B-B14F-4D97-AF65-F5344CB8AC3E}">
        <p14:creationId xmlns:p14="http://schemas.microsoft.com/office/powerpoint/2010/main" val="973881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238718" y="12926853"/>
            <a:ext cx="651615" cy="500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dirty="0"/>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ea typeface="Open Sans" panose="020B0606030504020204" pitchFamily="34" charset="0"/>
                <a:cs typeface="Open Sans" panose="020B0606030504020204" pitchFamily="34" charset="0"/>
              </a:rPr>
              <a:t>Counseling: Procedure</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Pregnancy tissue is removed by clinician during in-office procedure called Manual Vacuum Aspiration</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Can be done with local anesthesia or sedation</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May have mild to strong cramps during procedure, light bleeding/cramping for 3-7 days after</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Procedure takes 5-10 minutes</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Works 98-100% of the time</a:t>
            </a:r>
          </a:p>
          <a:p>
            <a:pPr marL="730250" lvl="2" indent="-184150">
              <a:lnSpc>
                <a:spcPts val="7200"/>
              </a:lnSpc>
              <a:spcBef>
                <a:spcPts val="0"/>
              </a:spcBef>
              <a:buClr>
                <a:schemeClr val="bg2">
                  <a:lumMod val="25000"/>
                  <a:lumOff val="75000"/>
                </a:schemeClr>
              </a:buClr>
            </a:pPr>
            <a:r>
              <a:rPr lang="en-US" sz="5400" b="0" dirty="0">
                <a:solidFill>
                  <a:schemeClr val="bg2"/>
                </a:solidFill>
                <a:latin typeface="+mn-lt"/>
                <a:ea typeface="Arial"/>
                <a:cs typeface="Arial"/>
                <a:sym typeface="Arial"/>
              </a:rPr>
              <a:t> If it doesn’t work (rare), patient can return for another procedure</a:t>
            </a:r>
          </a:p>
        </p:txBody>
      </p:sp>
      <p:sp>
        <p:nvSpPr>
          <p:cNvPr id="9" name="Rectangle 43">
            <a:extLst>
              <a:ext uri="{FF2B5EF4-FFF2-40B4-BE49-F238E27FC236}">
                <a16:creationId xmlns:a16="http://schemas.microsoft.com/office/drawing/2014/main" id="{195F393D-4465-029F-E393-4453C33CC24C}"/>
              </a:ext>
            </a:extLst>
          </p:cNvPr>
          <p:cNvSpPr/>
          <p:nvPr/>
        </p:nvSpPr>
        <p:spPr>
          <a:xfrm>
            <a:off x="967257" y="3312705"/>
            <a:ext cx="6135780"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12" name="Graphic 11" descr="Needle">
            <a:extLst>
              <a:ext uri="{FF2B5EF4-FFF2-40B4-BE49-F238E27FC236}">
                <a16:creationId xmlns:a16="http://schemas.microsoft.com/office/drawing/2014/main" id="{3F0CE4C0-05D1-B616-E6E0-B7184963E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2421" y="3609703"/>
            <a:ext cx="2112867" cy="2112867"/>
          </a:xfrm>
          <a:prstGeom prst="rect">
            <a:avLst/>
          </a:prstGeom>
        </p:spPr>
      </p:pic>
      <p:sp>
        <p:nvSpPr>
          <p:cNvPr id="13" name="Rectangle 50">
            <a:extLst>
              <a:ext uri="{FF2B5EF4-FFF2-40B4-BE49-F238E27FC236}">
                <a16:creationId xmlns:a16="http://schemas.microsoft.com/office/drawing/2014/main" id="{7FAE94B7-A095-A226-F4B9-3C7A19D2FC19}"/>
              </a:ext>
            </a:extLst>
          </p:cNvPr>
          <p:cNvSpPr/>
          <p:nvPr/>
        </p:nvSpPr>
        <p:spPr>
          <a:xfrm>
            <a:off x="977032" y="6019799"/>
            <a:ext cx="6135780"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14" name="Title 3">
            <a:extLst>
              <a:ext uri="{FF2B5EF4-FFF2-40B4-BE49-F238E27FC236}">
                <a16:creationId xmlns:a16="http://schemas.microsoft.com/office/drawing/2014/main" id="{E5A949E2-68D4-4543-BAE9-23631F6D51B5}"/>
              </a:ext>
            </a:extLst>
          </p:cNvPr>
          <p:cNvSpPr txBox="1">
            <a:spLocks/>
          </p:cNvSpPr>
          <p:nvPr/>
        </p:nvSpPr>
        <p:spPr>
          <a:xfrm>
            <a:off x="1183098" y="608705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PROCEDURE</a:t>
            </a:r>
            <a:endParaRPr lang="en-US" sz="6000" dirty="0"/>
          </a:p>
        </p:txBody>
      </p:sp>
      <p:sp>
        <p:nvSpPr>
          <p:cNvPr id="15" name="Title 3">
            <a:extLst>
              <a:ext uri="{FF2B5EF4-FFF2-40B4-BE49-F238E27FC236}">
                <a16:creationId xmlns:a16="http://schemas.microsoft.com/office/drawing/2014/main" id="{E3927226-04CE-7D44-79B3-8CBF20FA8EE4}"/>
              </a:ext>
            </a:extLst>
          </p:cNvPr>
          <p:cNvSpPr txBox="1">
            <a:spLocks/>
          </p:cNvSpPr>
          <p:nvPr/>
        </p:nvSpPr>
        <p:spPr>
          <a:xfrm>
            <a:off x="1426068" y="8408170"/>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Uterine Aspiration</a:t>
            </a:r>
            <a:endParaRPr lang="en-US" sz="6000" dirty="0">
              <a:solidFill>
                <a:schemeClr val="bg2"/>
              </a:solidFill>
            </a:endParaRPr>
          </a:p>
        </p:txBody>
      </p:sp>
    </p:spTree>
    <p:extLst>
      <p:ext uri="{BB962C8B-B14F-4D97-AF65-F5344CB8AC3E}">
        <p14:creationId xmlns:p14="http://schemas.microsoft.com/office/powerpoint/2010/main" val="28536927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54964" y="12957333"/>
            <a:ext cx="598476" cy="362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336" name="Rectangle: Rounded Corners 25"/>
          <p:cNvSpPr/>
          <p:nvPr/>
        </p:nvSpPr>
        <p:spPr>
          <a:xfrm>
            <a:off x="13093580" y="11259607"/>
            <a:ext cx="1498405" cy="1498405"/>
          </a:xfrm>
          <a:prstGeom prst="roundRect">
            <a:avLst>
              <a:gd name="adj" fmla="val 16667"/>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grpSp>
        <p:nvGrpSpPr>
          <p:cNvPr id="339" name="Group 26"/>
          <p:cNvGrpSpPr/>
          <p:nvPr/>
        </p:nvGrpSpPr>
        <p:grpSpPr>
          <a:xfrm>
            <a:off x="13523693" y="11515546"/>
            <a:ext cx="638177" cy="930234"/>
            <a:chOff x="0" y="0"/>
            <a:chExt cx="638176" cy="930232"/>
          </a:xfrm>
        </p:grpSpPr>
        <p:sp>
          <p:nvSpPr>
            <p:cNvPr id="337" name="AutoShape 113"/>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38" name="AutoShape 114"/>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3093580" y="6175862"/>
            <a:ext cx="10882860" cy="5681042"/>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 </a:t>
            </a:r>
          </a:p>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 </a:t>
            </a:r>
          </a:p>
          <a:p>
            <a:pPr indent="-182563" hangingPunct="1">
              <a:spcBef>
                <a:spcPts val="1163"/>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LMP was 7 weeks ago </a:t>
            </a:r>
          </a:p>
          <a:p>
            <a:pPr indent="-182563" hangingPunct="1">
              <a:spcBef>
                <a:spcPts val="1163"/>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Positive urine pregnancy</a:t>
            </a:r>
          </a:p>
          <a:p>
            <a:pPr indent="-182563" hangingPunct="1">
              <a:spcBef>
                <a:spcPts val="1163"/>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is having some vaginal bleeding</a:t>
            </a: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020932" y="11580953"/>
            <a:ext cx="8526561" cy="646331"/>
          </a:xfrm>
          <a:prstGeom prst="rect">
            <a:avLst/>
          </a:prstGeom>
        </p:spPr>
        <p:txBody>
          <a:bodyPr wrap="square">
            <a:spAutoFit/>
          </a:bodyPr>
          <a:lstStyle/>
          <a:p>
            <a:pPr hangingPunct="1">
              <a:buClr>
                <a:srgbClr val="44697D"/>
              </a:buClr>
              <a:buSzPts val="2800"/>
            </a:pPr>
            <a:r>
              <a:rPr lang="en-US" altLang="en-US"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ADDITIONAL HISTORY? AND ON PHYSICAL?  </a:t>
            </a:r>
          </a:p>
        </p:txBody>
      </p:sp>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845" t="-165" r="38207" b="165"/>
          <a:stretch/>
        </p:blipFill>
        <p:spPr>
          <a:xfrm>
            <a:off x="1223278" y="0"/>
            <a:ext cx="10882860" cy="13716000"/>
          </a:xfr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4" name="Rectangle 3">
            <a:extLst>
              <a:ext uri="{FF2B5EF4-FFF2-40B4-BE49-F238E27FC236}">
                <a16:creationId xmlns:a16="http://schemas.microsoft.com/office/drawing/2014/main" id="{2D4FD169-4745-0A4F-A017-E9562E464E1E}"/>
              </a:ext>
            </a:extLst>
          </p:cNvPr>
          <p:cNvSpPr/>
          <p:nvPr/>
        </p:nvSpPr>
        <p:spPr>
          <a:xfrm>
            <a:off x="12655296" y="-131805"/>
            <a:ext cx="11728704" cy="13990320"/>
          </a:xfrm>
          <a:prstGeom prst="rect">
            <a:avLst/>
          </a:prstGeom>
          <a:solidFill>
            <a:schemeClr val="tx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5"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b="1" dirty="0">
                <a:solidFill>
                  <a:schemeClr val="bg2"/>
                </a:solidFill>
                <a:latin typeface="Tw Cen MT" panose="020B0602020104020603" pitchFamily="34" charset="77"/>
              </a:rPr>
              <a:t>Please complete this pre-test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accent1"/>
                </a:solidFill>
                <a:latin typeface="+mn-lt"/>
              </a:rPr>
              <a:t>https://</a:t>
            </a:r>
            <a:r>
              <a:rPr lang="en-US" sz="4800" b="1" dirty="0" err="1">
                <a:solidFill>
                  <a:schemeClr val="accent1"/>
                </a:solidFill>
                <a:latin typeface="+mn-lt"/>
              </a:rPr>
              <a:t>www.surveymonkey.com</a:t>
            </a:r>
            <a:r>
              <a:rPr lang="en-US" sz="4800" b="1" dirty="0">
                <a:solidFill>
                  <a:schemeClr val="accent1"/>
                </a:solidFill>
                <a:latin typeface="+mn-lt"/>
              </a:rPr>
              <a:t>/r/</a:t>
            </a:r>
            <a:r>
              <a:rPr lang="en-US" sz="4800" b="1" dirty="0" err="1">
                <a:solidFill>
                  <a:schemeClr val="accent1"/>
                </a:solidFill>
                <a:latin typeface="+mn-lt"/>
              </a:rPr>
              <a:t>eplpre</a:t>
            </a:r>
            <a:endParaRPr sz="4800" b="1" dirty="0">
              <a:solidFill>
                <a:schemeClr val="accent1"/>
              </a:solidFill>
              <a:latin typeface="+mn-lt"/>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t>CE PRE-TEST.</a:t>
            </a:r>
          </a:p>
        </p:txBody>
      </p:sp>
      <p:pic>
        <p:nvPicPr>
          <p:cNvPr id="3" name="Picture 2">
            <a:extLst>
              <a:ext uri="{FF2B5EF4-FFF2-40B4-BE49-F238E27FC236}">
                <a16:creationId xmlns:a16="http://schemas.microsoft.com/office/drawing/2014/main" id="{C36177E1-16FA-5849-8333-25AFE1456A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41724003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163524" y="12896373"/>
            <a:ext cx="79044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52597" y="672298"/>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82661" y="1096731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692513"/>
            <a:ext cx="19522852" cy="10402908"/>
          </a:xfrm>
          <a:prstGeom prst="rect">
            <a:avLst/>
          </a:prstGeom>
          <a:noFill/>
          <a:ln>
            <a:solidFill>
              <a:schemeClr val="bg1"/>
            </a:solidFill>
          </a:ln>
        </p:spPr>
      </p:pic>
    </p:spTree>
    <p:extLst>
      <p:ext uri="{BB962C8B-B14F-4D97-AF65-F5344CB8AC3E}">
        <p14:creationId xmlns:p14="http://schemas.microsoft.com/office/powerpoint/2010/main" val="17161542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87D533C-4DFD-8344-B8C4-6C283BE50A89}"/>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brightnessContrast bright="-32000" contrast="22000"/>
                    </a14:imgEffect>
                  </a14:imgLayer>
                </a14:imgProps>
              </a:ext>
              <a:ext uri="{28A0092B-C50C-407E-A947-70E740481C1C}">
                <a14:useLocalDpi xmlns:a14="http://schemas.microsoft.com/office/drawing/2010/main" val="0"/>
              </a:ext>
            </a:extLst>
          </a:blip>
          <a:srcRect l="2258" t="5210" r="2258" b="16666"/>
          <a:stretch/>
        </p:blipFill>
        <p:spPr>
          <a:xfrm>
            <a:off x="0" y="0"/>
            <a:ext cx="24384000" cy="13716000"/>
          </a:xfrm>
        </p:spPr>
      </p:pic>
      <p:sp>
        <p:nvSpPr>
          <p:cNvPr id="327" name="Rectangle 7"/>
          <p:cNvSpPr/>
          <p:nvPr/>
        </p:nvSpPr>
        <p:spPr>
          <a:xfrm>
            <a:off x="10668000" y="9977973"/>
            <a:ext cx="13716000" cy="3745647"/>
          </a:xfrm>
          <a:prstGeom prst="rect">
            <a:avLst/>
          </a:prstGeom>
          <a:solidFill>
            <a:schemeClr val="tx1">
              <a:alpha val="80228"/>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328" name="TextBox 8"/>
          <p:cNvSpPr txBox="1"/>
          <p:nvPr/>
        </p:nvSpPr>
        <p:spPr>
          <a:xfrm>
            <a:off x="11301984" y="10695542"/>
            <a:ext cx="12472416" cy="255858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indent="-177800" algn="ctr" hangingPunct="1">
              <a:buClr>
                <a:srgbClr val="C00000"/>
              </a:buClr>
              <a:buSzPts val="2800"/>
              <a:defRPr/>
            </a:pPr>
            <a:r>
              <a:rPr lang="en-US" sz="6000" b="1" dirty="0">
                <a:solidFill>
                  <a:schemeClr val="accent4"/>
                </a:solidFill>
                <a:ea typeface="Arial"/>
                <a:cs typeface="Arial"/>
                <a:sym typeface="Arial"/>
              </a:rPr>
              <a:t>ANEMBRYONIC GESTATION</a:t>
            </a:r>
          </a:p>
          <a:p>
            <a:pPr indent="-152400" algn="ctr" hangingPunct="1">
              <a:buClr>
                <a:schemeClr val="dk1"/>
              </a:buClr>
              <a:buSzPts val="2400"/>
              <a:defRPr/>
            </a:pPr>
            <a:r>
              <a:rPr lang="en-US" sz="4800" dirty="0">
                <a:solidFill>
                  <a:schemeClr val="bg2"/>
                </a:solidFill>
                <a:ea typeface="Arial"/>
                <a:cs typeface="Arial"/>
                <a:sym typeface="Arial"/>
              </a:rPr>
              <a:t>Mean sac diameter &gt;25 mm with no embryo</a:t>
            </a:r>
          </a:p>
        </p:txBody>
      </p:sp>
      <p:sp>
        <p:nvSpPr>
          <p:cNvPr id="326" name="Title 2"/>
          <p:cNvSpPr txBox="1">
            <a:spLocks noGrp="1"/>
          </p:cNvSpPr>
          <p:nvPr>
            <p:ph type="title"/>
          </p:nvPr>
        </p:nvSpPr>
        <p:spPr>
          <a:xfrm>
            <a:off x="2476500" y="8135111"/>
            <a:ext cx="19431000" cy="2545191"/>
          </a:xfrm>
          <a:prstGeom prst="rect">
            <a:avLst/>
          </a:prstGeom>
        </p:spPr>
        <p:txBody>
          <a:bodyPr>
            <a:noAutofit/>
          </a:bodyPr>
          <a:lstStyle/>
          <a:p>
            <a:r>
              <a:rPr lang="en-US" sz="12000" b="0" dirty="0">
                <a:solidFill>
                  <a:schemeClr val="tx1"/>
                </a:solidFill>
              </a:rPr>
              <a:t>JENNIFER’S ULTRASOUND.</a:t>
            </a:r>
            <a:endParaRPr sz="12000" b="0" dirty="0">
              <a:solidFill>
                <a:schemeClr val="tx1"/>
              </a:solidFill>
            </a:endParaRP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C389A93-2971-BE48-8DF5-52F113F0C628}"/>
                  </a:ext>
                </a:extLst>
              </p14:cNvPr>
              <p14:cNvContentPartPr/>
              <p14:nvPr/>
            </p14:nvContentPartPr>
            <p14:xfrm>
              <a:off x="2691789" y="10229759"/>
              <a:ext cx="15449907" cy="94833"/>
            </p14:xfrm>
          </p:contentPart>
        </mc:Choice>
        <mc:Fallback xmlns="">
          <p:pic>
            <p:nvPicPr>
              <p:cNvPr id="12" name="Ink 11">
                <a:extLst>
                  <a:ext uri="{FF2B5EF4-FFF2-40B4-BE49-F238E27FC236}">
                    <a16:creationId xmlns:a16="http://schemas.microsoft.com/office/drawing/2014/main" id="{8C389A93-2971-BE48-8DF5-52F113F0C628}"/>
                  </a:ext>
                </a:extLst>
              </p:cNvPr>
              <p:cNvPicPr/>
              <p:nvPr/>
            </p:nvPicPr>
            <p:blipFill>
              <a:blip r:embed="rId6"/>
              <a:stretch>
                <a:fillRect/>
              </a:stretch>
            </p:blipFill>
            <p:spPr>
              <a:xfrm>
                <a:off x="2533016" y="10071345"/>
                <a:ext cx="15767092" cy="411302"/>
              </a:xfrm>
              <a:prstGeom prst="rect">
                <a:avLst/>
              </a:prstGeom>
            </p:spPr>
          </p:pic>
        </mc:Fallback>
      </mc:AlternateContent>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5924" y="12865893"/>
            <a:ext cx="56799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4585" y="110356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extLst>
              <p:ext uri="{D42A27DB-BD31-4B8C-83A1-F6EECF244321}">
                <p14:modId xmlns:p14="http://schemas.microsoft.com/office/powerpoint/2010/main" val="484847835"/>
              </p:ext>
            </p:extLst>
          </p:nvPr>
        </p:nvGraphicFramePr>
        <p:xfrm>
          <a:off x="1316049" y="2280212"/>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 7 mm and no heartbeat</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  25 mm and no embryo</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2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a scan that showed a gestational sac without a yolk sac</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rgbClr val="44697D"/>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&lt; 7 mm and no heartbeat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16-24 mm and no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7-13 days after a scan that showed a gestational sac without a yolk sac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7-10 days after a scan that showed a gestational sac with a yolk sac</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 6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last menstrual period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Empty amnion (amnion seen adjacent to yolk sac, with no visible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Enlarged yolk sac (&gt; 7 mm)</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Small gestational sac in relation to the size of the embryo (&lt; 5 mm difference between mean sac diameter and crown-rump length)</a:t>
                      </a:r>
                      <a:endParaRPr sz="3600" dirty="0">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718402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093580" y="2378175"/>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5378280" y="8482400"/>
            <a:ext cx="8598160" cy="3557384"/>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This is not her fault</a:t>
            </a:r>
          </a:p>
          <a:p>
            <a:pPr indent="-182563"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can decide on the management option</a:t>
            </a: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378280" y="6363407"/>
            <a:ext cx="8598160" cy="1938992"/>
          </a:xfrm>
          <a:prstGeom prst="rect">
            <a:avLst/>
          </a:prstGeom>
        </p:spPr>
        <p:txBody>
          <a:bodyPr wrap="square">
            <a:spAutoFit/>
          </a:bodyPr>
          <a:lstStyle/>
          <a:p>
            <a:pPr hangingPunct="1">
              <a:buClr>
                <a:srgbClr val="44697D"/>
              </a:buClr>
              <a:buSzPts val="2800"/>
            </a:pPr>
            <a:r>
              <a:rPr lang="en-US" altLang="en-US" sz="6000"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What does she need to know?</a:t>
            </a:r>
          </a:p>
        </p:txBody>
      </p:sp>
      <p:sp>
        <p:nvSpPr>
          <p:cNvPr id="13" name="Freeform 17">
            <a:extLst>
              <a:ext uri="{FF2B5EF4-FFF2-40B4-BE49-F238E27FC236}">
                <a16:creationId xmlns:a16="http://schemas.microsoft.com/office/drawing/2014/main" id="{4CAE1F6C-2515-324C-B22D-87CF58E19C2E}"/>
              </a:ext>
            </a:extLst>
          </p:cNvPr>
          <p:cNvSpPr/>
          <p:nvPr/>
        </p:nvSpPr>
        <p:spPr>
          <a:xfrm>
            <a:off x="13498241" y="6419539"/>
            <a:ext cx="1254111" cy="1242682"/>
          </a:xfrm>
          <a:custGeom>
            <a:avLst/>
            <a:gdLst/>
            <a:ahLst/>
            <a:cxnLst>
              <a:cxn ang="0">
                <a:pos x="wd2" y="hd2"/>
              </a:cxn>
              <a:cxn ang="5400000">
                <a:pos x="wd2" y="hd2"/>
              </a:cxn>
              <a:cxn ang="10800000">
                <a:pos x="wd2" y="hd2"/>
              </a:cxn>
              <a:cxn ang="16200000">
                <a:pos x="wd2" y="hd2"/>
              </a:cxn>
            </a:cxnLst>
            <a:rect l="0" t="0" r="r" b="b"/>
            <a:pathLst>
              <a:path w="21600" h="21202" extrusionOk="0">
                <a:moveTo>
                  <a:pt x="10847" y="25"/>
                </a:moveTo>
                <a:cubicBezTo>
                  <a:pt x="4555" y="25"/>
                  <a:pt x="0" y="4579"/>
                  <a:pt x="0" y="10825"/>
                </a:cubicBezTo>
                <a:cubicBezTo>
                  <a:pt x="0" y="16647"/>
                  <a:pt x="4977" y="21202"/>
                  <a:pt x="10847" y="21202"/>
                </a:cubicBezTo>
                <a:cubicBezTo>
                  <a:pt x="17045" y="21202"/>
                  <a:pt x="21600" y="16225"/>
                  <a:pt x="21600" y="10402"/>
                </a:cubicBezTo>
                <a:cubicBezTo>
                  <a:pt x="21600" y="4579"/>
                  <a:pt x="16623" y="-398"/>
                  <a:pt x="10847" y="25"/>
                </a:cubicBezTo>
                <a:close/>
                <a:moveTo>
                  <a:pt x="10847" y="17070"/>
                </a:moveTo>
                <a:cubicBezTo>
                  <a:pt x="10377" y="17070"/>
                  <a:pt x="10377" y="17070"/>
                  <a:pt x="10377" y="17070"/>
                </a:cubicBezTo>
                <a:cubicBezTo>
                  <a:pt x="9579" y="17070"/>
                  <a:pt x="9157" y="16225"/>
                  <a:pt x="9157" y="15379"/>
                </a:cubicBezTo>
                <a:cubicBezTo>
                  <a:pt x="9157" y="14581"/>
                  <a:pt x="9579" y="13736"/>
                  <a:pt x="10847" y="13736"/>
                </a:cubicBezTo>
                <a:cubicBezTo>
                  <a:pt x="11645" y="14159"/>
                  <a:pt x="12068" y="14581"/>
                  <a:pt x="12068" y="15379"/>
                </a:cubicBezTo>
                <a:cubicBezTo>
                  <a:pt x="12068" y="16647"/>
                  <a:pt x="11645" y="17070"/>
                  <a:pt x="10847" y="17070"/>
                </a:cubicBezTo>
                <a:close/>
                <a:moveTo>
                  <a:pt x="14557" y="9604"/>
                </a:moveTo>
                <a:cubicBezTo>
                  <a:pt x="14134" y="9604"/>
                  <a:pt x="13758" y="9979"/>
                  <a:pt x="13336" y="10402"/>
                </a:cubicBezTo>
                <a:cubicBezTo>
                  <a:pt x="12490" y="11247"/>
                  <a:pt x="12490" y="11247"/>
                  <a:pt x="12490" y="11247"/>
                </a:cubicBezTo>
                <a:cubicBezTo>
                  <a:pt x="12068" y="11247"/>
                  <a:pt x="12068" y="11670"/>
                  <a:pt x="12068" y="11670"/>
                </a:cubicBezTo>
                <a:cubicBezTo>
                  <a:pt x="11645" y="12092"/>
                  <a:pt x="11645" y="12092"/>
                  <a:pt x="11645" y="12468"/>
                </a:cubicBezTo>
                <a:cubicBezTo>
                  <a:pt x="9157" y="12468"/>
                  <a:pt x="9157" y="12468"/>
                  <a:pt x="9157" y="12468"/>
                </a:cubicBezTo>
                <a:cubicBezTo>
                  <a:pt x="9157" y="11670"/>
                  <a:pt x="9157" y="11247"/>
                  <a:pt x="9579" y="10402"/>
                </a:cubicBezTo>
                <a:cubicBezTo>
                  <a:pt x="10377" y="9979"/>
                  <a:pt x="11645" y="9181"/>
                  <a:pt x="11645" y="9181"/>
                </a:cubicBezTo>
                <a:lnTo>
                  <a:pt x="12068" y="8759"/>
                </a:lnTo>
                <a:cubicBezTo>
                  <a:pt x="12068" y="8289"/>
                  <a:pt x="12490" y="7866"/>
                  <a:pt x="12490" y="7866"/>
                </a:cubicBezTo>
                <a:cubicBezTo>
                  <a:pt x="12490" y="7491"/>
                  <a:pt x="12068" y="7115"/>
                  <a:pt x="12068" y="6645"/>
                </a:cubicBezTo>
                <a:cubicBezTo>
                  <a:pt x="11645" y="6223"/>
                  <a:pt x="11270" y="6223"/>
                  <a:pt x="10847" y="6223"/>
                </a:cubicBezTo>
                <a:cubicBezTo>
                  <a:pt x="10377" y="6223"/>
                  <a:pt x="10002" y="6223"/>
                  <a:pt x="9579" y="6645"/>
                </a:cubicBezTo>
                <a:cubicBezTo>
                  <a:pt x="9157" y="7115"/>
                  <a:pt x="9157" y="7491"/>
                  <a:pt x="9157" y="7866"/>
                </a:cubicBezTo>
                <a:cubicBezTo>
                  <a:pt x="9157" y="8289"/>
                  <a:pt x="9157" y="8289"/>
                  <a:pt x="9157" y="8289"/>
                </a:cubicBezTo>
                <a:cubicBezTo>
                  <a:pt x="6668" y="8289"/>
                  <a:pt x="6668" y="8289"/>
                  <a:pt x="6668" y="8289"/>
                </a:cubicBezTo>
                <a:cubicBezTo>
                  <a:pt x="6668" y="7866"/>
                  <a:pt x="6668" y="7866"/>
                  <a:pt x="6668" y="7866"/>
                </a:cubicBezTo>
                <a:cubicBezTo>
                  <a:pt x="6668" y="6223"/>
                  <a:pt x="7043" y="5378"/>
                  <a:pt x="8311" y="4579"/>
                </a:cubicBezTo>
                <a:cubicBezTo>
                  <a:pt x="8734" y="4157"/>
                  <a:pt x="9579" y="4157"/>
                  <a:pt x="10847" y="4157"/>
                </a:cubicBezTo>
                <a:cubicBezTo>
                  <a:pt x="12068" y="4157"/>
                  <a:pt x="12913" y="4157"/>
                  <a:pt x="13758" y="5002"/>
                </a:cubicBezTo>
                <a:cubicBezTo>
                  <a:pt x="14557" y="5378"/>
                  <a:pt x="14979" y="6223"/>
                  <a:pt x="14979" y="7491"/>
                </a:cubicBezTo>
                <a:cubicBezTo>
                  <a:pt x="14979" y="8289"/>
                  <a:pt x="14979" y="8759"/>
                  <a:pt x="14557" y="9604"/>
                </a:cubicBezTo>
                <a:close/>
              </a:path>
            </a:pathLst>
          </a:custGeom>
          <a:solidFill>
            <a:schemeClr val="accent3"/>
          </a:solidFill>
          <a:ln w="12700">
            <a:miter lim="400000"/>
          </a:ln>
        </p:spPr>
        <p:txBody>
          <a:bodyPr lIns="91438" rIns="91438" anchor="ctr"/>
          <a:lstStyle/>
          <a:p>
            <a:pPr>
              <a:defRPr sz="2400"/>
            </a:pPr>
            <a:endParaRPr sz="4800"/>
          </a:p>
        </p:txBody>
      </p:sp>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2535" r="4517"/>
          <a:stretch/>
        </p:blipFill>
        <p:spPr>
          <a:xfrm>
            <a:off x="1049309" y="0"/>
            <a:ext cx="10882860" cy="13716000"/>
          </a:xfrm>
        </p:spPr>
      </p:pic>
    </p:spTree>
    <p:extLst>
      <p:ext uri="{BB962C8B-B14F-4D97-AF65-F5344CB8AC3E}">
        <p14:creationId xmlns:p14="http://schemas.microsoft.com/office/powerpoint/2010/main" val="108137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82880" y="12789693"/>
            <a:ext cx="71372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99262" y="750163"/>
            <a:ext cx="13585475" cy="2053998"/>
          </a:xfrm>
          <a:prstGeom prst="rect">
            <a:avLst/>
          </a:prstGeom>
        </p:spPr>
        <p:txBody>
          <a:bodyPr anchor="t">
            <a:noAutofit/>
          </a:bodyPr>
          <a:lstStyle/>
          <a:p>
            <a:pPr>
              <a:lnSpc>
                <a:spcPts val="12500"/>
              </a:lnSpc>
            </a:pPr>
            <a:r>
              <a:rPr lang="en-US" sz="8800" b="0" dirty="0"/>
              <a:t>EXPECTANT MANAGEMENT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615963" y="244831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457193" y="2289923"/>
                <a:ext cx="11469254" cy="399386"/>
              </a:xfrm>
              <a:prstGeom prst="rect">
                <a:avLst/>
              </a:prstGeom>
            </p:spPr>
          </p:pic>
        </mc:Fallback>
      </mc:AlternateContent>
      <p:sp>
        <p:nvSpPr>
          <p:cNvPr id="2" name="Oval 1">
            <a:extLst>
              <a:ext uri="{FF2B5EF4-FFF2-40B4-BE49-F238E27FC236}">
                <a16:creationId xmlns:a16="http://schemas.microsoft.com/office/drawing/2014/main" id="{37DCD5EE-5FF4-C141-BDF6-1438D6477958}"/>
              </a:ext>
            </a:extLst>
          </p:cNvPr>
          <p:cNvSpPr/>
          <p:nvPr/>
        </p:nvSpPr>
        <p:spPr>
          <a:xfrm>
            <a:off x="7650479" y="3474719"/>
            <a:ext cx="9083040" cy="8903493"/>
          </a:xfrm>
          <a:prstGeom prst="ellipse">
            <a:avLst/>
          </a:prstGeom>
          <a:solidFill>
            <a:schemeClr val="tx1"/>
          </a:solidFill>
          <a:ln w="3175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cxnSp>
        <p:nvCxnSpPr>
          <p:cNvPr id="4" name="Straight Connector 3">
            <a:extLst>
              <a:ext uri="{FF2B5EF4-FFF2-40B4-BE49-F238E27FC236}">
                <a16:creationId xmlns:a16="http://schemas.microsoft.com/office/drawing/2014/main" id="{CAEA5EA9-32F3-1A40-8EB9-1C812A0C85B6}"/>
              </a:ext>
            </a:extLst>
          </p:cNvPr>
          <p:cNvCxnSpPr/>
          <p:nvPr/>
        </p:nvCxnSpPr>
        <p:spPr>
          <a:xfrm>
            <a:off x="12191999" y="5396626"/>
            <a:ext cx="0" cy="2529840"/>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759CA0B3-C1E1-F142-AA07-560B3291B158}"/>
              </a:ext>
            </a:extLst>
          </p:cNvPr>
          <p:cNvCxnSpPr>
            <a:cxnSpLocks/>
          </p:cNvCxnSpPr>
          <p:nvPr/>
        </p:nvCxnSpPr>
        <p:spPr>
          <a:xfrm flipH="1">
            <a:off x="9296401" y="7926465"/>
            <a:ext cx="2895598" cy="1921906"/>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92893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56844" y="12835413"/>
            <a:ext cx="1066543" cy="6776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043199" y="546980"/>
            <a:ext cx="20943094" cy="1778934"/>
          </a:xfrm>
          <a:prstGeom prst="rect">
            <a:avLst/>
          </a:prstGeom>
          <a:noFill/>
          <a:ln>
            <a:noFill/>
          </a:ln>
        </p:spPr>
        <p:txBody>
          <a:bodyPr anchor="t">
            <a:noAutofit/>
          </a:bodyPr>
          <a:lstStyle/>
          <a:p>
            <a:pPr algn="ctr">
              <a:lnSpc>
                <a:spcPts val="12500"/>
              </a:lnSpc>
              <a:tabLst>
                <a:tab pos="6792913" algn="l"/>
              </a:tabLst>
            </a:pPr>
            <a:r>
              <a:rPr lang="en-US" sz="8800" b="0" dirty="0"/>
              <a:t>SUCCESS OF EXPECTANT MANAGEMENT</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0" y="1102923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267;p36">
            <a:extLst>
              <a:ext uri="{FF2B5EF4-FFF2-40B4-BE49-F238E27FC236}">
                <a16:creationId xmlns:a16="http://schemas.microsoft.com/office/drawing/2014/main" id="{233DBF30-2773-9F4C-B97D-104B14844C73}"/>
              </a:ext>
            </a:extLst>
          </p:cNvPr>
          <p:cNvGraphicFramePr/>
          <p:nvPr>
            <p:extLst>
              <p:ext uri="{D42A27DB-BD31-4B8C-83A1-F6EECF244321}">
                <p14:modId xmlns:p14="http://schemas.microsoft.com/office/powerpoint/2010/main" val="2510133355"/>
              </p:ext>
            </p:extLst>
          </p:nvPr>
        </p:nvGraphicFramePr>
        <p:xfrm>
          <a:off x="2043198" y="2454513"/>
          <a:ext cx="20943095" cy="10835763"/>
        </p:xfrm>
        <a:graphic>
          <a:graphicData uri="http://schemas.openxmlformats.org/drawingml/2006/table">
            <a:tbl>
              <a:tblPr>
                <a:noFill/>
              </a:tblPr>
              <a:tblGrid>
                <a:gridCol w="4949483">
                  <a:extLst>
                    <a:ext uri="{9D8B030D-6E8A-4147-A177-3AD203B41FA5}">
                      <a16:colId xmlns:a16="http://schemas.microsoft.com/office/drawing/2014/main" val="20000"/>
                    </a:ext>
                  </a:extLst>
                </a:gridCol>
                <a:gridCol w="3674571">
                  <a:extLst>
                    <a:ext uri="{9D8B030D-6E8A-4147-A177-3AD203B41FA5}">
                      <a16:colId xmlns:a16="http://schemas.microsoft.com/office/drawing/2014/main" val="20001"/>
                    </a:ext>
                  </a:extLst>
                </a:gridCol>
                <a:gridCol w="4106347">
                  <a:extLst>
                    <a:ext uri="{9D8B030D-6E8A-4147-A177-3AD203B41FA5}">
                      <a16:colId xmlns:a16="http://schemas.microsoft.com/office/drawing/2014/main" val="2194023417"/>
                    </a:ext>
                  </a:extLst>
                </a:gridCol>
                <a:gridCol w="4106347">
                  <a:extLst>
                    <a:ext uri="{9D8B030D-6E8A-4147-A177-3AD203B41FA5}">
                      <a16:colId xmlns:a16="http://schemas.microsoft.com/office/drawing/2014/main" val="1334721202"/>
                    </a:ext>
                  </a:extLst>
                </a:gridCol>
                <a:gridCol w="4106347">
                  <a:extLst>
                    <a:ext uri="{9D8B030D-6E8A-4147-A177-3AD203B41FA5}">
                      <a16:colId xmlns:a16="http://schemas.microsoft.com/office/drawing/2014/main" val="20002"/>
                    </a:ext>
                  </a:extLst>
                </a:gridCol>
              </a:tblGrid>
              <a:tr h="3273763">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Group</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N</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7</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14</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Success Day 46</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614075">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Incomplete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221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117 (53%)</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185 (84%)</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201 (91%)</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846319">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Fetal demise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138</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41  (30%)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81  (59%)</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105 (76%)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Anembryonic</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92</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23  (25%)</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48  (52%)</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61 (66%)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3010552"/>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1" u="none" strike="noStrike" cap="none" dirty="0">
                          <a:solidFill>
                            <a:schemeClr val="bg2"/>
                          </a:solidFill>
                          <a:sym typeface="Calibri"/>
                        </a:rPr>
                        <a:t>TOTAL</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451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a:solidFill>
                            <a:srgbClr val="44697D"/>
                          </a:solidFill>
                          <a:sym typeface="Calibri"/>
                        </a:rPr>
                        <a:t>181 (40%)</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314 (70%)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367 (81%)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44954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282364" y="12774453"/>
            <a:ext cx="593936" cy="7191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61045" y="5986488"/>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Timing not predictable</a:t>
            </a:r>
          </a:p>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Less effective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Need for emergent uterine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Hemorrhage/transfusion (very rare)</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8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bg2"/>
                </a:solidFill>
                <a:latin typeface="Tw Cen MT" panose="020B0602020104020603" pitchFamily="34" charset="77"/>
              </a:rPr>
              <a:t>EXPECTANT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106771" y="5986488"/>
            <a:ext cx="7962310" cy="4616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More Private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More “natural”</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No medication side effects</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Availability</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
        <p:nvSpPr>
          <p:cNvPr id="21" name="TextBox 20">
            <a:extLst>
              <a:ext uri="{FF2B5EF4-FFF2-40B4-BE49-F238E27FC236}">
                <a16:creationId xmlns:a16="http://schemas.microsoft.com/office/drawing/2014/main" id="{C659125C-0CD3-B941-B066-486D4BFE58AB}"/>
              </a:ext>
            </a:extLst>
          </p:cNvPr>
          <p:cNvSpPr txBox="1"/>
          <p:nvPr/>
        </p:nvSpPr>
        <p:spPr>
          <a:xfrm>
            <a:off x="1395620" y="13061270"/>
            <a:ext cx="12981708"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rtl="0">
              <a:spcBef>
                <a:spcPts val="0"/>
              </a:spcBef>
              <a:spcAft>
                <a:spcPts val="0"/>
              </a:spcAft>
              <a:buClr>
                <a:schemeClr val="accent3"/>
              </a:buClr>
              <a:buSzPts val="1400"/>
              <a:buFont typeface="Arial"/>
              <a:buNone/>
            </a:pPr>
            <a:r>
              <a:rPr lang="en-US" sz="3200" b="0" i="0" u="none" strike="noStrike" cap="none" dirty="0">
                <a:solidFill>
                  <a:schemeClr val="bg2"/>
                </a:solidFill>
                <a:latin typeface="Arial"/>
                <a:ea typeface="Arial"/>
                <a:cs typeface="Arial"/>
                <a:sym typeface="Arial"/>
              </a:rPr>
              <a:t>Butler et al J Fam </a:t>
            </a:r>
            <a:r>
              <a:rPr lang="en-US" sz="3200" b="0" i="0" u="none" strike="noStrike" cap="none" dirty="0" err="1">
                <a:solidFill>
                  <a:schemeClr val="bg2"/>
                </a:solidFill>
                <a:latin typeface="Arial"/>
                <a:ea typeface="Arial"/>
                <a:cs typeface="Arial"/>
                <a:sym typeface="Arial"/>
              </a:rPr>
              <a:t>Pract</a:t>
            </a:r>
            <a:r>
              <a:rPr lang="en-US" sz="3200" b="0" i="0" u="none" strike="noStrike" cap="none" dirty="0">
                <a:solidFill>
                  <a:schemeClr val="bg2"/>
                </a:solidFill>
                <a:latin typeface="Arial"/>
                <a:ea typeface="Arial"/>
                <a:cs typeface="Arial"/>
                <a:sym typeface="Arial"/>
              </a:rPr>
              <a:t> 2005 54:889-90</a:t>
            </a:r>
            <a:endParaRPr lang="en-US" sz="3200" dirty="0">
              <a:solidFill>
                <a:schemeClr val="bg2"/>
              </a:solidFill>
            </a:endParaRPr>
          </a:p>
        </p:txBody>
      </p:sp>
    </p:spTree>
    <p:extLst>
      <p:ext uri="{BB962C8B-B14F-4D97-AF65-F5344CB8AC3E}">
        <p14:creationId xmlns:p14="http://schemas.microsoft.com/office/powerpoint/2010/main" val="10932145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38784" y="12774453"/>
            <a:ext cx="461316"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09684" y="940078"/>
            <a:ext cx="13585475" cy="3562235"/>
          </a:xfrm>
          <a:prstGeom prst="rect">
            <a:avLst/>
          </a:prstGeom>
        </p:spPr>
        <p:txBody>
          <a:bodyPr anchor="t">
            <a:noAutofit/>
          </a:bodyPr>
          <a:lstStyle/>
          <a:p>
            <a:pPr algn="l">
              <a:lnSpc>
                <a:spcPts val="12500"/>
              </a:lnSpc>
            </a:pPr>
            <a:r>
              <a:rPr lang="en-US" sz="8800" dirty="0"/>
              <a:t>PATIENT INSTRUCTIONS: EXPECTANT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368926" y="2596747"/>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210516" y="2438357"/>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68926" y="4502313"/>
            <a:ext cx="15296488"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96900" lvl="0">
              <a:spcBef>
                <a:spcPts val="0"/>
              </a:spcBef>
              <a:buClr>
                <a:schemeClr val="accent3"/>
              </a:buClr>
            </a:pPr>
            <a:r>
              <a:rPr lang="en-US" sz="5400" b="0" dirty="0">
                <a:solidFill>
                  <a:schemeClr val="bg2"/>
                </a:solidFill>
                <a:latin typeface="+mn-lt"/>
                <a:ea typeface="Calibri"/>
                <a:cs typeface="Calibri"/>
                <a:sym typeface="Calibri"/>
              </a:rPr>
              <a:t>Expect cramping and heavy bleeding </a:t>
            </a:r>
            <a:endParaRPr lang="en-US" sz="5400" b="0" dirty="0">
              <a:solidFill>
                <a:schemeClr val="bg2"/>
              </a:solidFill>
              <a:latin typeface="+mn-lt"/>
              <a:ea typeface="Arial"/>
              <a:cs typeface="Arial"/>
              <a:sym typeface="Arial"/>
            </a:endParaRPr>
          </a:p>
          <a:p>
            <a:pPr marL="596900" lvl="0" indent="-444500">
              <a:spcBef>
                <a:spcPts val="0"/>
              </a:spcBef>
              <a:buClr>
                <a:schemeClr val="accent3"/>
              </a:buClr>
              <a:buNone/>
            </a:pPr>
            <a:endParaRPr lang="en-US" sz="3200" b="0" dirty="0">
              <a:solidFill>
                <a:schemeClr val="bg2"/>
              </a:solidFill>
              <a:latin typeface="+mn-lt"/>
              <a:ea typeface="Calibri"/>
              <a:cs typeface="Calibri"/>
              <a:sym typeface="Calibri"/>
            </a:endParaRPr>
          </a:p>
          <a:p>
            <a:pPr marL="596900" lvl="0">
              <a:spcBef>
                <a:spcPts val="0"/>
              </a:spcBef>
              <a:buClr>
                <a:schemeClr val="accent3"/>
              </a:buClr>
            </a:pPr>
            <a:r>
              <a:rPr lang="en-US" sz="5400" b="0" dirty="0">
                <a:solidFill>
                  <a:schemeClr val="bg2"/>
                </a:solidFill>
                <a:latin typeface="+mn-lt"/>
                <a:ea typeface="Calibri"/>
                <a:cs typeface="Calibri"/>
                <a:sym typeface="Calibri"/>
              </a:rPr>
              <a:t>Pain control: ibuprofen, heating pad</a:t>
            </a:r>
            <a:endParaRPr lang="en-US" sz="5400" dirty="0">
              <a:solidFill>
                <a:schemeClr val="bg2"/>
              </a:solidFill>
              <a:latin typeface="+mn-lt"/>
            </a:endParaRPr>
          </a:p>
          <a:p>
            <a:pPr marL="596900" lvl="0">
              <a:spcBef>
                <a:spcPts val="0"/>
              </a:spcBef>
              <a:buClr>
                <a:schemeClr val="accent3"/>
              </a:buClr>
              <a:buNone/>
            </a:pPr>
            <a:endParaRPr lang="en-US" sz="3200" b="0" dirty="0">
              <a:solidFill>
                <a:schemeClr val="bg2"/>
              </a:solidFill>
              <a:latin typeface="+mn-lt"/>
              <a:ea typeface="Calibri"/>
              <a:cs typeface="Calibri"/>
              <a:sym typeface="Calibri"/>
            </a:endParaRPr>
          </a:p>
          <a:p>
            <a:pPr marL="596900" lvl="0">
              <a:spcBef>
                <a:spcPts val="0"/>
              </a:spcBef>
              <a:buClr>
                <a:schemeClr val="accent3"/>
              </a:buClr>
            </a:pPr>
            <a:r>
              <a:rPr lang="en-US" sz="5400" b="0" dirty="0">
                <a:solidFill>
                  <a:schemeClr val="bg2"/>
                </a:solidFill>
                <a:latin typeface="+mn-lt"/>
                <a:ea typeface="Calibri"/>
                <a:cs typeface="Calibri"/>
                <a:sym typeface="Calibri"/>
              </a:rPr>
              <a:t>Call for “heavy bleeding”: soaking through ≥ 2 pads per hour for two hours in a row</a:t>
            </a:r>
            <a:endParaRPr lang="en-US" sz="5400" dirty="0">
              <a:solidFill>
                <a:schemeClr val="bg2"/>
              </a:solidFill>
              <a:latin typeface="+mn-lt"/>
            </a:endParaRPr>
          </a:p>
          <a:p>
            <a:pPr marL="596900" lvl="0">
              <a:spcBef>
                <a:spcPts val="400"/>
              </a:spcBef>
              <a:buClr>
                <a:schemeClr val="accent3"/>
              </a:buClr>
              <a:buNone/>
            </a:pPr>
            <a:endParaRPr lang="en-US" sz="3200" b="0" dirty="0">
              <a:solidFill>
                <a:schemeClr val="bg2"/>
              </a:solidFill>
              <a:latin typeface="+mn-lt"/>
              <a:ea typeface="Calibri"/>
              <a:cs typeface="Calibri"/>
              <a:sym typeface="Calibri"/>
            </a:endParaRPr>
          </a:p>
          <a:p>
            <a:pPr marL="596900" lvl="0">
              <a:spcBef>
                <a:spcPts val="400"/>
              </a:spcBef>
              <a:buClr>
                <a:schemeClr val="accent3"/>
              </a:buClr>
            </a:pPr>
            <a:r>
              <a:rPr lang="en-US" sz="5400" b="0" dirty="0">
                <a:solidFill>
                  <a:schemeClr val="bg2"/>
                </a:solidFill>
                <a:latin typeface="+mn-lt"/>
                <a:ea typeface="Calibri"/>
                <a:cs typeface="Calibri"/>
                <a:sym typeface="Calibri"/>
              </a:rPr>
              <a:t>Give contact information for reaching clinician</a:t>
            </a:r>
            <a:endParaRPr lang="en-US" sz="5400" dirty="0">
              <a:solidFill>
                <a:schemeClr val="bg2"/>
              </a:solidFill>
              <a:latin typeface="+mn-lt"/>
            </a:endParaRPr>
          </a:p>
          <a:p>
            <a:pPr marL="596900" lvl="0" indent="-444500">
              <a:spcBef>
                <a:spcPts val="400"/>
              </a:spcBef>
              <a:buClr>
                <a:schemeClr val="accent3"/>
              </a:buClr>
              <a:buNone/>
            </a:pPr>
            <a:endParaRPr lang="en-US" sz="3200" b="0" dirty="0">
              <a:solidFill>
                <a:schemeClr val="bg2"/>
              </a:solidFill>
              <a:latin typeface="+mn-lt"/>
              <a:ea typeface="Calibri"/>
              <a:cs typeface="Calibri"/>
              <a:sym typeface="Calibri"/>
            </a:endParaRPr>
          </a:p>
          <a:p>
            <a:pPr marL="596900" lvl="0">
              <a:spcBef>
                <a:spcPts val="400"/>
              </a:spcBef>
              <a:buClr>
                <a:schemeClr val="accent3"/>
              </a:buClr>
            </a:pPr>
            <a:r>
              <a:rPr lang="en-US" sz="5400" b="0" dirty="0">
                <a:solidFill>
                  <a:schemeClr val="bg2"/>
                </a:solidFill>
                <a:latin typeface="+mn-lt"/>
                <a:ea typeface="Calibri"/>
                <a:cs typeface="Calibri"/>
                <a:sym typeface="Calibri"/>
              </a:rPr>
              <a:t>Patient does NOT need to bring products of conception back to the clinician</a:t>
            </a:r>
            <a:endParaRPr lang="en-US" sz="54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4459" y="-802678"/>
            <a:ext cx="8002421" cy="15321355"/>
          </a:xfrm>
          <a:prstGeom prst="rect">
            <a:avLst/>
          </a:prstGeom>
        </p:spPr>
      </p:pic>
    </p:spTree>
    <p:extLst>
      <p:ext uri="{BB962C8B-B14F-4D97-AF65-F5344CB8AC3E}">
        <p14:creationId xmlns:p14="http://schemas.microsoft.com/office/powerpoint/2010/main" val="34267730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24484" y="12774453"/>
            <a:ext cx="67466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grpSp>
        <p:nvGrpSpPr>
          <p:cNvPr id="339" name="Group 26"/>
          <p:cNvGrpSpPr/>
          <p:nvPr/>
        </p:nvGrpSpPr>
        <p:grpSpPr>
          <a:xfrm>
            <a:off x="13487119" y="11391787"/>
            <a:ext cx="638177" cy="930234"/>
            <a:chOff x="0" y="0"/>
            <a:chExt cx="638176" cy="930232"/>
          </a:xfrm>
        </p:grpSpPr>
        <p:sp>
          <p:nvSpPr>
            <p:cNvPr id="337" name="AutoShape 113"/>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38" name="AutoShape 114"/>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277864" y="2610762"/>
            <a:ext cx="12082900" cy="2407381"/>
          </a:xfrm>
          <a:prstGeom prst="rect">
            <a:avLst/>
          </a:prstGeom>
        </p:spPr>
        <p:txBody>
          <a:bodyPr anchor="t">
            <a:noAutofit/>
          </a:bodyPr>
          <a:lstStyle/>
          <a:p>
            <a:pPr algn="ctr">
              <a:lnSpc>
                <a:spcPts val="13500"/>
              </a:lnSpc>
            </a:pPr>
            <a:r>
              <a:rPr lang="en-US" sz="7200" b="0" dirty="0">
                <a:latin typeface="Tw Cen MT" panose="020B0602020104020603" pitchFamily="34" charset="77"/>
                <a:ea typeface="Open Sans" panose="020B0606030504020204" pitchFamily="34" charset="0"/>
                <a:cs typeface="Open Sans" panose="020B0606030504020204" pitchFamily="34" charset="0"/>
              </a:rPr>
              <a:t>MEDICAL MANAGEMENT: MIFEPRISTONE AND MISOPROSTOL</a:t>
            </a:r>
          </a:p>
        </p:txBody>
      </p:sp>
      <p:sp>
        <p:nvSpPr>
          <p:cNvPr id="8" name="Rectangle 7">
            <a:extLst>
              <a:ext uri="{FF2B5EF4-FFF2-40B4-BE49-F238E27FC236}">
                <a16:creationId xmlns:a16="http://schemas.microsoft.com/office/drawing/2014/main" id="{C18BDB1E-54A1-BB47-A94F-925BF34E1749}"/>
              </a:ext>
            </a:extLst>
          </p:cNvPr>
          <p:cNvSpPr/>
          <p:nvPr/>
        </p:nvSpPr>
        <p:spPr>
          <a:xfrm>
            <a:off x="12907651" y="9000363"/>
            <a:ext cx="10882860" cy="2726387"/>
          </a:xfrm>
          <a:prstGeom prst="rect">
            <a:avLst/>
          </a:prstGeom>
        </p:spPr>
        <p:txBody>
          <a:bodyPr wrap="square">
            <a:spAutoFit/>
          </a:bodyPr>
          <a:lstStyle/>
          <a:p>
            <a:pPr lvl="0" algn="ctr"/>
            <a:r>
              <a:rPr lang="en-US" sz="5400" dirty="0">
                <a:solidFill>
                  <a:schemeClr val="bg2"/>
                </a:solidFill>
                <a:latin typeface="+mn-lt"/>
                <a:ea typeface="Arial"/>
                <a:cs typeface="Arial"/>
                <a:sym typeface="Arial"/>
              </a:rPr>
              <a:t>Jennifer </a:t>
            </a:r>
            <a:r>
              <a:rPr lang="en-US" sz="5400" dirty="0">
                <a:solidFill>
                  <a:schemeClr val="bg2"/>
                </a:solidFill>
                <a:latin typeface="+mn-lt"/>
              </a:rPr>
              <a:t>does not want to wait anymore</a:t>
            </a:r>
          </a:p>
          <a:p>
            <a:pPr indent="-182563" hangingPunct="1">
              <a:spcBef>
                <a:spcPts val="1075"/>
              </a:spcBef>
              <a:spcAft>
                <a:spcPct val="0"/>
              </a:spcAft>
              <a:buClr>
                <a:schemeClr val="accent3"/>
              </a:buClr>
              <a:buSzPct val="100000"/>
            </a:pPr>
            <a:endParaRPr lang="en-US" altLang="en-US" sz="5400" dirty="0">
              <a:solidFill>
                <a:schemeClr val="bg2"/>
              </a:solidFill>
              <a:latin typeface="+mn-lt"/>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4043983" y="8098166"/>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885215" y="7939851"/>
                <a:ext cx="8927371" cy="389504"/>
              </a:xfrm>
              <a:prstGeom prst="rect">
                <a:avLst/>
              </a:prstGeom>
            </p:spPr>
          </p:pic>
        </mc:Fallback>
      </mc:AlternateContent>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8845" t="-165" r="38207" b="165"/>
          <a:stretch/>
        </p:blipFill>
        <p:spPr>
          <a:xfrm>
            <a:off x="1223278" y="0"/>
            <a:ext cx="10882860" cy="13716000"/>
          </a:xfrm>
        </p:spPr>
      </p:pic>
    </p:spTree>
    <p:extLst>
      <p:ext uri="{BB962C8B-B14F-4D97-AF65-F5344CB8AC3E}">
        <p14:creationId xmlns:p14="http://schemas.microsoft.com/office/powerpoint/2010/main" val="1743770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tx1">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320464"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86829" y="6338467"/>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Side effects from medications</a:t>
            </a:r>
          </a:p>
          <a:p>
            <a:pPr marL="571500" indent="-571500" algn="l">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Need for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Hemorrhage or  transfusion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Mifepristone not available widely</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9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bg2"/>
                </a:solidFill>
                <a:latin typeface="Tw Cen MT" panose="020B0602020104020603" pitchFamily="34" charset="77"/>
              </a:rPr>
              <a:t>MEDICAL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bg2"/>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260309" y="6335205"/>
            <a:ext cx="7962310" cy="535531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Timing of bleeding more predictable than expectant management</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Private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rPr>
              <a:t>Flexible timing</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Tree>
    <p:extLst>
      <p:ext uri="{BB962C8B-B14F-4D97-AF65-F5344CB8AC3E}">
        <p14:creationId xmlns:p14="http://schemas.microsoft.com/office/powerpoint/2010/main" val="32110963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3</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38339" y="12899144"/>
            <a:ext cx="655878"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87849" y="1100792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2429609" y="847813"/>
            <a:ext cx="19524780" cy="1676400"/>
          </a:xfrm>
          <a:prstGeom prst="rect">
            <a:avLst/>
          </a:prstGeom>
        </p:spPr>
        <p:txBody>
          <a:bodyPr>
            <a:noAutofit/>
          </a:bodyPr>
          <a:lstStyle/>
          <a:p>
            <a:pPr algn="ctr"/>
            <a:r>
              <a:rPr lang="en-US" b="0" dirty="0"/>
              <a:t>SUCCESS RATES WITH MISOPROSTOL ALONE VS MIFEPRISTONE AND MISOPROSTOL</a:t>
            </a:r>
          </a:p>
        </p:txBody>
      </p:sp>
      <p:graphicFrame>
        <p:nvGraphicFramePr>
          <p:cNvPr id="38" name="Google Shape;267;p36">
            <a:extLst>
              <a:ext uri="{FF2B5EF4-FFF2-40B4-BE49-F238E27FC236}">
                <a16:creationId xmlns:a16="http://schemas.microsoft.com/office/drawing/2014/main" id="{A5CB7A53-BF5C-144C-987B-EAB0DD3145FD}"/>
              </a:ext>
            </a:extLst>
          </p:cNvPr>
          <p:cNvGraphicFramePr/>
          <p:nvPr>
            <p:extLst>
              <p:ext uri="{D42A27DB-BD31-4B8C-83A1-F6EECF244321}">
                <p14:modId xmlns:p14="http://schemas.microsoft.com/office/powerpoint/2010/main" val="2395314765"/>
              </p:ext>
            </p:extLst>
          </p:nvPr>
        </p:nvGraphicFramePr>
        <p:xfrm>
          <a:off x="2758563" y="5653469"/>
          <a:ext cx="18866871" cy="7347858"/>
        </p:xfrm>
        <a:graphic>
          <a:graphicData uri="http://schemas.openxmlformats.org/drawingml/2006/table">
            <a:tbl>
              <a:tblPr>
                <a:noFill/>
              </a:tblPr>
              <a:tblGrid>
                <a:gridCol w="7335295">
                  <a:extLst>
                    <a:ext uri="{9D8B030D-6E8A-4147-A177-3AD203B41FA5}">
                      <a16:colId xmlns:a16="http://schemas.microsoft.com/office/drawing/2014/main" val="20000"/>
                    </a:ext>
                  </a:extLst>
                </a:gridCol>
                <a:gridCol w="5445834">
                  <a:extLst>
                    <a:ext uri="{9D8B030D-6E8A-4147-A177-3AD203B41FA5}">
                      <a16:colId xmlns:a16="http://schemas.microsoft.com/office/drawing/2014/main" val="20001"/>
                    </a:ext>
                  </a:extLst>
                </a:gridCol>
                <a:gridCol w="6085742">
                  <a:extLst>
                    <a:ext uri="{9D8B030D-6E8A-4147-A177-3AD203B41FA5}">
                      <a16:colId xmlns:a16="http://schemas.microsoft.com/office/drawing/2014/main" val="20002"/>
                    </a:ext>
                  </a:extLst>
                </a:gridCol>
              </a:tblGrid>
              <a:tr h="27382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i="0" dirty="0">
                          <a:solidFill>
                            <a:schemeClr val="bg2"/>
                          </a:solidFill>
                          <a:latin typeface="Tw Cen MT" panose="020B0602020104020603" pitchFamily="34" charset="77"/>
                          <a:ea typeface="Calibri"/>
                          <a:cs typeface="Calibri"/>
                          <a:sym typeface="Calibri"/>
                        </a:rPr>
                        <a:t>SUCCESS RATE (EXPULSION OF GESTATIONAL SAC) BY DAY 2</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MISOPROSTOL ALONE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MIFEPRISTONE AND MISOPROSTOL</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350034">
                <a:tc>
                  <a:txBody>
                    <a:bodyPr/>
                    <a:lstStyle/>
                    <a:p>
                      <a:pPr marL="0" marR="0" lvl="0" indent="0" algn="ctr" rtl="0">
                        <a:spcBef>
                          <a:spcPts val="0"/>
                        </a:spcBef>
                        <a:spcAft>
                          <a:spcPts val="0"/>
                        </a:spcAft>
                        <a:buNone/>
                      </a:pPr>
                      <a:r>
                        <a:rPr lang="en-US" sz="4400" b="1" i="0" u="none" dirty="0">
                          <a:solidFill>
                            <a:schemeClr val="bg2"/>
                          </a:solidFill>
                          <a:latin typeface="Tw Cen MT" panose="020B0602020104020603" pitchFamily="34" charset="77"/>
                          <a:ea typeface="Calibri"/>
                          <a:cs typeface="Calibri"/>
                          <a:sym typeface="Calibri"/>
                        </a:rPr>
                        <a:t>ALL SUBCATEGORIES OF EPL</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67%</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84%</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544286">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EMBRYONIC DEMISE</a:t>
                      </a:r>
                      <a:endParaRPr lang="en-US" sz="3200" b="1" i="0" dirty="0">
                        <a:solidFill>
                          <a:schemeClr val="bg2"/>
                        </a:solidFill>
                        <a:latin typeface="Tw Cen MT" panose="020B0602020104020603" pitchFamily="34" charset="77"/>
                      </a:endParaRPr>
                    </a:p>
                    <a:p>
                      <a:pPr marL="0" marR="0" lvl="0" indent="0" algn="ctr" rtl="0">
                        <a:spcBef>
                          <a:spcPts val="0"/>
                        </a:spcBef>
                        <a:spcAft>
                          <a:spcPts val="0"/>
                        </a:spcAft>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68%</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1715319">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ANEMBRYONIC</a:t>
                      </a:r>
                      <a:endParaRPr lang="en-US" sz="3200" b="1" i="0" dirty="0">
                        <a:solidFill>
                          <a:schemeClr val="bg2"/>
                        </a:solidFill>
                        <a:latin typeface="Tw Cen MT" panose="020B0602020104020603" pitchFamily="34" charset="77"/>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80%</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
        <p:nvSpPr>
          <p:cNvPr id="39" name="Rectangle 38">
            <a:extLst>
              <a:ext uri="{FF2B5EF4-FFF2-40B4-BE49-F238E27FC236}">
                <a16:creationId xmlns:a16="http://schemas.microsoft.com/office/drawing/2014/main" id="{E76B0B07-AC32-6945-939C-F48BB2E1F4C2}"/>
              </a:ext>
            </a:extLst>
          </p:cNvPr>
          <p:cNvSpPr/>
          <p:nvPr/>
        </p:nvSpPr>
        <p:spPr>
          <a:xfrm>
            <a:off x="2254269" y="2849664"/>
            <a:ext cx="19700120" cy="2554545"/>
          </a:xfrm>
          <a:prstGeom prst="rect">
            <a:avLst/>
          </a:prstGeom>
        </p:spPr>
        <p:txBody>
          <a:bodyPr wrap="square">
            <a:spAutoFit/>
          </a:bodyPr>
          <a:lstStyle/>
          <a:p>
            <a:pPr algn="ctr"/>
            <a:r>
              <a:rPr lang="en-US" altLang="en-US" sz="4000" b="1" dirty="0">
                <a:solidFill>
                  <a:schemeClr val="bg2"/>
                </a:solidFill>
                <a:latin typeface="Tw Cen MT" panose="020B0602020104020603" pitchFamily="34" charset="77"/>
                <a:ea typeface="Calibri" panose="020F0502020204030204" pitchFamily="34" charset="0"/>
                <a:cs typeface="Calibri" panose="020F0502020204030204" pitchFamily="34" charset="0"/>
              </a:rPr>
              <a:t>Medical management can be done with misoprostol alone or with the combination of mifepristone followed by misoprostol 24 hours later. While data shows higher effectiveness with </a:t>
            </a:r>
            <a:r>
              <a:rPr lang="en-US" altLang="en-US" sz="4000" b="1" dirty="0" err="1">
                <a:solidFill>
                  <a:schemeClr val="bg2"/>
                </a:solidFill>
                <a:latin typeface="Tw Cen MT" panose="020B0602020104020603" pitchFamily="34" charset="77"/>
                <a:ea typeface="Calibri" panose="020F0502020204030204" pitchFamily="34" charset="0"/>
                <a:cs typeface="Calibri" panose="020F0502020204030204" pitchFamily="34" charset="0"/>
              </a:rPr>
              <a:t>mife</a:t>
            </a:r>
            <a:r>
              <a:rPr lang="en-US" altLang="en-US" sz="4000" b="1" dirty="0">
                <a:solidFill>
                  <a:schemeClr val="bg2"/>
                </a:solidFill>
                <a:latin typeface="Tw Cen MT" panose="020B0602020104020603" pitchFamily="34" charset="77"/>
                <a:ea typeface="Calibri" panose="020F0502020204030204" pitchFamily="34" charset="0"/>
                <a:cs typeface="Calibri" panose="020F0502020204030204" pitchFamily="34" charset="0"/>
              </a:rPr>
              <a:t> vs. miso-only, miso-only can be used safely, effectively, and is more widely available in many places.</a:t>
            </a:r>
          </a:p>
        </p:txBody>
      </p:sp>
    </p:spTree>
    <p:extLst>
      <p:ext uri="{BB962C8B-B14F-4D97-AF65-F5344CB8AC3E}">
        <p14:creationId xmlns:p14="http://schemas.microsoft.com/office/powerpoint/2010/main" val="34008644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55212" y="12732889"/>
            <a:ext cx="897734"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5" y="387822"/>
            <a:ext cx="15708405" cy="3595990"/>
          </a:xfrm>
          <a:prstGeom prst="rect">
            <a:avLst/>
          </a:prstGeom>
        </p:spPr>
        <p:txBody>
          <a:bodyPr anchor="t">
            <a:noAutofit/>
          </a:bodyPr>
          <a:lstStyle/>
          <a:p>
            <a:pPr algn="l">
              <a:lnSpc>
                <a:spcPct val="100000"/>
              </a:lnSpc>
            </a:pPr>
            <a:r>
              <a:rPr lang="en-US" sz="8800" dirty="0"/>
              <a:t>GUIDELINES FOR MEDICAL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020965" y="317954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6862195" y="302115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160224" y="3725516"/>
            <a:ext cx="17429886" cy="9445177"/>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Candidates</a:t>
            </a:r>
            <a:endParaRPr lang="en-US" sz="5400" dirty="0">
              <a:solidFill>
                <a:schemeClr val="accent1"/>
              </a:solidFill>
              <a:latin typeface="+mn-lt"/>
            </a:endParaRPr>
          </a:p>
          <a:p>
            <a:pPr marL="1073150" lvl="1" indent="0">
              <a:spcBef>
                <a:spcPts val="0"/>
              </a:spcBef>
              <a:buNone/>
            </a:pPr>
            <a:r>
              <a:rPr lang="en-US" sz="4800" b="0" dirty="0">
                <a:solidFill>
                  <a:schemeClr val="bg2"/>
                </a:solidFill>
                <a:latin typeface="+mn-lt"/>
                <a:ea typeface="Arial"/>
                <a:cs typeface="Arial"/>
                <a:sym typeface="Arial"/>
              </a:rPr>
              <a:t>Those with diagnosis of nonviable intrauterine pregnancy less than 12 weeks by ultrasound</a:t>
            </a:r>
          </a:p>
          <a:p>
            <a:pPr marL="1637029" lvl="2" indent="-514350">
              <a:spcBef>
                <a:spcPts val="0"/>
              </a:spcBef>
              <a:buNone/>
            </a:pPr>
            <a:endParaRPr lang="en-US" sz="1400" b="0" dirty="0">
              <a:solidFill>
                <a:srgbClr val="44697D"/>
              </a:solidFill>
              <a:latin typeface="+mn-lt"/>
              <a:ea typeface="Arial"/>
              <a:cs typeface="Arial"/>
              <a:sym typeface="Arial"/>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2. Labs</a:t>
            </a:r>
            <a:endParaRPr lang="en-US" sz="5400" dirty="0">
              <a:solidFill>
                <a:schemeClr val="accent1"/>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Rh screen if &gt; 8 weeks (if status is not available)</a:t>
            </a:r>
            <a:endParaRPr lang="en-US" sz="4800" dirty="0">
              <a:solidFill>
                <a:schemeClr val="bg2"/>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Hematocrit</a:t>
            </a:r>
            <a:endParaRPr lang="en-US" sz="4800" dirty="0">
              <a:solidFill>
                <a:schemeClr val="bg2"/>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Quantitative serum </a:t>
            </a:r>
            <a:r>
              <a:rPr lang="en-US" sz="4800" b="0" dirty="0" err="1">
                <a:solidFill>
                  <a:schemeClr val="bg2"/>
                </a:solidFill>
                <a:latin typeface="+mn-lt"/>
                <a:ea typeface="Arial"/>
                <a:cs typeface="Arial"/>
                <a:sym typeface="Arial"/>
              </a:rPr>
              <a:t>hCG</a:t>
            </a:r>
            <a:r>
              <a:rPr lang="en-US" sz="4800" b="0" dirty="0">
                <a:solidFill>
                  <a:schemeClr val="bg2"/>
                </a:solidFill>
                <a:latin typeface="+mn-lt"/>
                <a:ea typeface="Arial"/>
                <a:cs typeface="Arial"/>
                <a:sym typeface="Arial"/>
              </a:rPr>
              <a:t> (quant not always needed if ultrasound diagnosis is definitive)</a:t>
            </a:r>
            <a:endParaRPr lang="en-US" sz="4800" dirty="0">
              <a:solidFill>
                <a:schemeClr val="bg2"/>
              </a:solidFill>
              <a:latin typeface="+mn-lt"/>
            </a:endParaRPr>
          </a:p>
          <a:p>
            <a:pPr marL="1637029" lvl="2" indent="-514350">
              <a:spcBef>
                <a:spcPts val="0"/>
              </a:spcBef>
              <a:buClr>
                <a:schemeClr val="bg2"/>
              </a:buClr>
            </a:pPr>
            <a:r>
              <a:rPr lang="en-US" sz="4800" b="0" dirty="0">
                <a:solidFill>
                  <a:schemeClr val="bg2"/>
                </a:solidFill>
                <a:latin typeface="+mn-lt"/>
                <a:ea typeface="Arial"/>
                <a:cs typeface="Arial"/>
                <a:sym typeface="Arial"/>
              </a:rPr>
              <a:t>Consider gonorrhea/chlamydia if patient is at risk</a:t>
            </a:r>
          </a:p>
          <a:p>
            <a:pPr marL="1122679" lvl="2" indent="0">
              <a:spcBef>
                <a:spcPts val="0"/>
              </a:spcBef>
              <a:buClr>
                <a:srgbClr val="D55C3C"/>
              </a:buClr>
              <a:buSzPts val="2000"/>
              <a:buNone/>
            </a:pPr>
            <a:endParaRPr lang="en-US" sz="1400" dirty="0">
              <a:latin typeface="+mn-lt"/>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3. Consent forms </a:t>
            </a:r>
            <a:endParaRPr lang="en-US" sz="5400" dirty="0">
              <a:solidFill>
                <a:schemeClr val="accent1"/>
              </a:solidFill>
              <a:latin typeface="+mn-lt"/>
            </a:endParaRPr>
          </a:p>
          <a:p>
            <a:pPr marL="1073150" lvl="1" indent="0">
              <a:spcBef>
                <a:spcPts val="0"/>
              </a:spcBef>
              <a:buNone/>
            </a:pPr>
            <a:r>
              <a:rPr lang="en-US" sz="4800" b="0" dirty="0" err="1">
                <a:solidFill>
                  <a:schemeClr val="bg2"/>
                </a:solidFill>
                <a:latin typeface="+mn-lt"/>
                <a:ea typeface="Arial"/>
                <a:cs typeface="Arial"/>
                <a:sym typeface="Arial"/>
              </a:rPr>
              <a:t>Danco</a:t>
            </a:r>
            <a:r>
              <a:rPr lang="en-US" sz="4800" b="0" dirty="0">
                <a:solidFill>
                  <a:schemeClr val="bg2"/>
                </a:solidFill>
                <a:latin typeface="+mn-lt"/>
                <a:ea typeface="Arial"/>
                <a:cs typeface="Arial"/>
                <a:sym typeface="Arial"/>
              </a:rPr>
              <a:t> or </a:t>
            </a:r>
            <a:r>
              <a:rPr lang="en-US" sz="4800" b="0" dirty="0" err="1">
                <a:solidFill>
                  <a:schemeClr val="bg2"/>
                </a:solidFill>
                <a:latin typeface="+mn-lt"/>
                <a:ea typeface="Arial"/>
                <a:cs typeface="Arial"/>
                <a:sym typeface="Arial"/>
              </a:rPr>
              <a:t>GenBioPro</a:t>
            </a:r>
            <a:r>
              <a:rPr lang="en-US" sz="4800" b="0" dirty="0">
                <a:solidFill>
                  <a:schemeClr val="bg2"/>
                </a:solidFill>
                <a:latin typeface="+mn-lt"/>
                <a:ea typeface="Arial"/>
                <a:cs typeface="Arial"/>
                <a:sym typeface="Arial"/>
              </a:rPr>
              <a:t> Patient Agreement Form and Medication Guide</a:t>
            </a:r>
            <a:r>
              <a:rPr lang="en-US" sz="4800" b="0" i="1" dirty="0">
                <a:solidFill>
                  <a:schemeClr val="bg2"/>
                </a:solidFill>
                <a:latin typeface="+mn-lt"/>
                <a:ea typeface="Arial"/>
                <a:cs typeface="Arial"/>
                <a:sym typeface="Arial"/>
              </a:rPr>
              <a:t>; </a:t>
            </a:r>
            <a:r>
              <a:rPr lang="en-US" sz="4800" b="0" dirty="0">
                <a:solidFill>
                  <a:schemeClr val="bg2"/>
                </a:solidFill>
                <a:latin typeface="+mn-lt"/>
                <a:ea typeface="Arial"/>
                <a:cs typeface="Arial"/>
                <a:sym typeface="Arial"/>
              </a:rPr>
              <a:t>consider additional evidence-based, more patient centered consent form</a:t>
            </a:r>
            <a:endParaRPr lang="en-US" sz="480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38040559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461318"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60246" y="301466"/>
            <a:ext cx="15393008" cy="1778934"/>
          </a:xfrm>
          <a:prstGeom prst="rect">
            <a:avLst/>
          </a:prstGeom>
        </p:spPr>
        <p:txBody>
          <a:bodyPr anchor="t">
            <a:noAutofit/>
          </a:bodyPr>
          <a:lstStyle/>
          <a:p>
            <a:pPr algn="l">
              <a:lnSpc>
                <a:spcPts val="12500"/>
              </a:lnSpc>
            </a:pPr>
            <a:r>
              <a:rPr lang="en-US" sz="8800" dirty="0"/>
              <a:t>GUIDELINES FOR MEDICAL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260246" y="376955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101476" y="361116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8202" y="441816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Mifepristone 200mg (one tab) orally</a:t>
            </a:r>
            <a:endParaRPr lang="en-US" sz="5400" b="0" dirty="0">
              <a:solidFill>
                <a:schemeClr val="accent1"/>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Dispensed in the office or by certified pharmacy </a:t>
            </a:r>
            <a:endParaRPr lang="en-US" sz="4800" b="0" dirty="0">
              <a:solidFill>
                <a:schemeClr val="bg2"/>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Patient instructed to take when convenient</a:t>
            </a:r>
          </a:p>
          <a:p>
            <a:pPr marL="1637029" lvl="2" indent="-514350">
              <a:spcBef>
                <a:spcPts val="475"/>
              </a:spcBef>
              <a:buClr>
                <a:schemeClr val="bg2"/>
              </a:buClr>
            </a:pPr>
            <a:endParaRPr lang="en-US" sz="1400" b="0" dirty="0">
              <a:latin typeface="+mn-lt"/>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2. Misoprostol 800mcg (four tabs) vaginally</a:t>
            </a:r>
            <a:endParaRPr lang="en-US" sz="5400" b="0" dirty="0">
              <a:solidFill>
                <a:schemeClr val="accent1"/>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If prescribed with mifepristone, use 24 hours following mifepristone</a:t>
            </a:r>
            <a:endParaRPr lang="en-US" sz="4800" b="0" dirty="0">
              <a:solidFill>
                <a:schemeClr val="bg2"/>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If prescribed alone, use when convenient </a:t>
            </a:r>
            <a:endParaRPr lang="en-US" sz="4800" b="0" dirty="0">
              <a:solidFill>
                <a:schemeClr val="bg2"/>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Repeat misoprostol dose if no bleeding or only light bleeding</a:t>
            </a:r>
          </a:p>
          <a:p>
            <a:pPr marL="1637029" lvl="2" indent="-514350">
              <a:spcBef>
                <a:spcPts val="475"/>
              </a:spcBef>
              <a:buClr>
                <a:schemeClr val="bg2"/>
              </a:buClr>
            </a:pPr>
            <a:endParaRPr lang="en-US" sz="1400" b="0" dirty="0">
              <a:solidFill>
                <a:srgbClr val="44697D"/>
              </a:solidFill>
              <a:latin typeface="+mn-lt"/>
              <a:ea typeface="Arial"/>
              <a:cs typeface="Arial"/>
              <a:sym typeface="Arial"/>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3. Pain management</a:t>
            </a:r>
            <a:endParaRPr lang="en-US" sz="5400" b="0" dirty="0">
              <a:solidFill>
                <a:schemeClr val="accent1"/>
              </a:solidFill>
              <a:latin typeface="+mn-lt"/>
            </a:endParaRPr>
          </a:p>
          <a:p>
            <a:pPr marL="1637029" lvl="2" indent="-514350">
              <a:spcBef>
                <a:spcPts val="475"/>
              </a:spcBef>
              <a:buClr>
                <a:schemeClr val="bg2"/>
              </a:buClr>
            </a:pPr>
            <a:r>
              <a:rPr lang="en-US" sz="4800" b="0" dirty="0">
                <a:solidFill>
                  <a:schemeClr val="bg2"/>
                </a:solidFill>
                <a:latin typeface="+mn-lt"/>
                <a:ea typeface="Arial"/>
                <a:cs typeface="Arial"/>
                <a:sym typeface="Arial"/>
              </a:rPr>
              <a:t>Ibuprofen 600-800 mg Q6 hours </a:t>
            </a:r>
            <a:endParaRPr lang="en-US" sz="4800" b="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p:spTree>
    <p:extLst>
      <p:ext uri="{BB962C8B-B14F-4D97-AF65-F5344CB8AC3E}">
        <p14:creationId xmlns:p14="http://schemas.microsoft.com/office/powerpoint/2010/main" val="24725994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93757" y="12871435"/>
            <a:ext cx="537516" cy="5674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6" y="1440767"/>
            <a:ext cx="15393008" cy="1778934"/>
          </a:xfrm>
          <a:prstGeom prst="rect">
            <a:avLst/>
          </a:prstGeom>
        </p:spPr>
        <p:txBody>
          <a:bodyPr anchor="t">
            <a:noAutofit/>
          </a:bodyPr>
          <a:lstStyle/>
          <a:p>
            <a:pPr algn="l">
              <a:lnSpc>
                <a:spcPts val="12500"/>
              </a:lnSpc>
            </a:pPr>
            <a:r>
              <a:rPr lang="en-US" sz="8800" dirty="0"/>
              <a:t>SIDE EFFECTS OF MISOPROSTOL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270348" y="322358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111578" y="306519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270348" y="3956440"/>
            <a:ext cx="15143626"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Bleeding</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Cramping</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Low grade fevers and/or chills</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Nausea and vomiting</a:t>
            </a:r>
          </a:p>
          <a:p>
            <a:pPr marL="571500" indent="-571500">
              <a:buClr>
                <a:schemeClr val="accent3"/>
              </a:buClr>
              <a:buFont typeface="Arial" panose="020B0604020202020204" pitchFamily="34" charset="0"/>
              <a:buChar char="•"/>
              <a:defRPr/>
            </a:pPr>
            <a:r>
              <a:rPr lang="en-US" sz="5400" b="0" dirty="0">
                <a:solidFill>
                  <a:schemeClr val="bg2"/>
                </a:solidFill>
                <a:ea typeface="Open Sans" panose="020B0606030504020204" pitchFamily="34" charset="0"/>
                <a:cs typeface="Open Sans" panose="020B0606030504020204" pitchFamily="34" charset="0"/>
              </a:rPr>
              <a:t>Diarrhea</a:t>
            </a:r>
          </a:p>
          <a:p>
            <a:pPr marL="25400" indent="0">
              <a:spcBef>
                <a:spcPts val="0"/>
              </a:spcBef>
              <a:buClr>
                <a:srgbClr val="44697D"/>
              </a:buClr>
              <a:buSzPts val="2000"/>
              <a:buNone/>
            </a:pPr>
            <a:endParaRPr lang="en-US" sz="5400" b="0" dirty="0">
              <a:solidFill>
                <a:schemeClr val="bg2"/>
              </a:solidFill>
              <a:latin typeface="+mn-lt"/>
              <a:cs typeface="Arial"/>
              <a:sym typeface="Arial"/>
            </a:endParaRPr>
          </a:p>
          <a:p>
            <a:pPr marL="25400" indent="0">
              <a:spcBef>
                <a:spcPts val="0"/>
              </a:spcBef>
              <a:buClr>
                <a:srgbClr val="44697D"/>
              </a:buClr>
              <a:buSzPts val="2000"/>
              <a:buNone/>
            </a:pPr>
            <a:r>
              <a:rPr lang="en-US" sz="5400" dirty="0">
                <a:solidFill>
                  <a:schemeClr val="bg2"/>
                </a:solidFill>
                <a:latin typeface="+mn-lt"/>
                <a:cs typeface="Arial"/>
                <a:sym typeface="Arial"/>
              </a:rPr>
              <a:t>All side effects should resolve within 24 hours</a:t>
            </a:r>
            <a:endParaRPr lang="en-US" sz="480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13280728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843726"/>
            <a:ext cx="620643" cy="5477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31520" y="1060686"/>
            <a:ext cx="15393008" cy="1778934"/>
          </a:xfrm>
          <a:prstGeom prst="rect">
            <a:avLst/>
          </a:prstGeom>
        </p:spPr>
        <p:txBody>
          <a:bodyPr anchor="t">
            <a:noAutofit/>
          </a:bodyPr>
          <a:lstStyle/>
          <a:p>
            <a:pPr algn="l">
              <a:lnSpc>
                <a:spcPts val="12500"/>
              </a:lnSpc>
            </a:pPr>
            <a:r>
              <a:rPr lang="en-US" sz="8800" b="0" dirty="0"/>
              <a:t>PATIENT INSTRUCTIONS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31520" y="288004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572750" y="272165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13728" y="365894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342900" lvl="0" indent="-342900">
              <a:spcBef>
                <a:spcPts val="0"/>
              </a:spcBef>
              <a:buClr>
                <a:srgbClr val="D55C3C"/>
              </a:buClr>
            </a:pPr>
            <a:r>
              <a:rPr lang="en-US" sz="6000" b="0" dirty="0">
                <a:solidFill>
                  <a:schemeClr val="bg2"/>
                </a:solidFill>
                <a:latin typeface="+mn-lt"/>
                <a:ea typeface="Arial"/>
                <a:cs typeface="Arial"/>
                <a:sym typeface="Arial"/>
              </a:rPr>
              <a:t> Lie down for 30 minutes after using misoprostol; okay if medication falls out after 30 minutes</a:t>
            </a:r>
            <a:endParaRPr lang="en-US" sz="6000" b="0" dirty="0">
              <a:solidFill>
                <a:schemeClr val="bg2"/>
              </a:solidFill>
              <a:latin typeface="+mn-lt"/>
            </a:endParaRPr>
          </a:p>
          <a:p>
            <a:pPr marL="342900" lvl="0" indent="-165100">
              <a:spcBef>
                <a:spcPts val="0"/>
              </a:spcBef>
              <a:buClr>
                <a:srgbClr val="D55C3C"/>
              </a:buClr>
              <a:buNone/>
            </a:pPr>
            <a:endParaRPr lang="en-US" sz="6000" b="0" dirty="0">
              <a:solidFill>
                <a:schemeClr val="bg2"/>
              </a:solidFill>
              <a:latin typeface="+mn-lt"/>
              <a:ea typeface="Calibri"/>
              <a:cs typeface="Calibri"/>
              <a:sym typeface="Calibri"/>
            </a:endParaRPr>
          </a:p>
          <a:p>
            <a:pPr marL="342900" lvl="0" indent="-342900">
              <a:spcBef>
                <a:spcPts val="0"/>
              </a:spcBef>
              <a:buClr>
                <a:srgbClr val="D55C3C"/>
              </a:buClr>
            </a:pPr>
            <a:r>
              <a:rPr lang="en-US" sz="6000" b="0" dirty="0">
                <a:solidFill>
                  <a:schemeClr val="bg2"/>
                </a:solidFill>
                <a:latin typeface="+mn-lt"/>
                <a:ea typeface="Arial"/>
                <a:cs typeface="Arial"/>
                <a:sym typeface="Arial"/>
              </a:rPr>
              <a:t> Warning signs same as for expectant management:</a:t>
            </a:r>
          </a:p>
          <a:p>
            <a:pPr marL="1306829" lvl="2" indent="-285750">
              <a:spcBef>
                <a:spcPts val="563"/>
              </a:spcBef>
              <a:buClr>
                <a:srgbClr val="D55C3C"/>
              </a:buClr>
            </a:pPr>
            <a:r>
              <a:rPr lang="en-US" sz="6000" b="0" dirty="0">
                <a:solidFill>
                  <a:schemeClr val="bg2"/>
                </a:solidFill>
                <a:latin typeface="+mn-lt"/>
                <a:ea typeface="Arial"/>
                <a:cs typeface="Arial"/>
                <a:sym typeface="Arial"/>
              </a:rPr>
              <a:t> Call for “heavy bleeding,” fever, purulent vaginal discharge, or uncontrolled pain not improved with medication</a:t>
            </a:r>
          </a:p>
          <a:p>
            <a:pPr marL="1306829" lvl="2" indent="-285750">
              <a:spcBef>
                <a:spcPts val="563"/>
              </a:spcBef>
              <a:buClr>
                <a:srgbClr val="D55C3C"/>
              </a:buClr>
            </a:pPr>
            <a:r>
              <a:rPr lang="en-US" sz="6000" b="0" dirty="0">
                <a:solidFill>
                  <a:schemeClr val="bg2"/>
                </a:solidFill>
                <a:latin typeface="+mn-lt"/>
                <a:ea typeface="Arial"/>
                <a:cs typeface="Arial"/>
                <a:sym typeface="Arial"/>
              </a:rPr>
              <a:t> Patient does NOT need to bring products of conception back to the clinician</a:t>
            </a:r>
          </a:p>
          <a:p>
            <a:pPr marL="1306829" lvl="2" indent="-285750">
              <a:spcBef>
                <a:spcPts val="563"/>
              </a:spcBef>
              <a:buClr>
                <a:srgbClr val="D55C3C"/>
              </a:buClr>
            </a:pPr>
            <a:r>
              <a:rPr lang="en-US" sz="6000" b="0" dirty="0">
                <a:solidFill>
                  <a:schemeClr val="bg2"/>
                </a:solidFill>
                <a:latin typeface="+mn-lt"/>
                <a:ea typeface="Arial"/>
                <a:cs typeface="Arial"/>
                <a:sym typeface="Arial"/>
              </a:rPr>
              <a:t> Contact information for reaching clinician</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4">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p:spTree>
    <p:extLst>
      <p:ext uri="{BB962C8B-B14F-4D97-AF65-F5344CB8AC3E}">
        <p14:creationId xmlns:p14="http://schemas.microsoft.com/office/powerpoint/2010/main" val="5942489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CF90F-E4CF-4E46-93EF-91556B97EA94}"/>
              </a:ext>
            </a:extLst>
          </p:cNvPr>
          <p:cNvSpPr/>
          <p:nvPr/>
        </p:nvSpPr>
        <p:spPr>
          <a:xfrm>
            <a:off x="2112783" y="11784821"/>
            <a:ext cx="20158433" cy="1272364"/>
          </a:xfrm>
          <a:prstGeom prst="rect">
            <a:avLst/>
          </a:prstGeom>
          <a:solidFill>
            <a:schemeClr val="tx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90" name="Rectangle: Rounded Corners 15"/>
          <p:cNvSpPr/>
          <p:nvPr/>
        </p:nvSpPr>
        <p:spPr>
          <a:xfrm>
            <a:off x="2830216" y="64282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1" name="Rectangle 7"/>
          <p:cNvSpPr txBox="1">
            <a:spLocks noGrp="1"/>
          </p:cNvSpPr>
          <p:nvPr>
            <p:ph type="sldNum" sz="quarter" idx="2"/>
          </p:nvPr>
        </p:nvSpPr>
        <p:spPr>
          <a:xfrm>
            <a:off x="315127" y="12895451"/>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384" name="Title 8"/>
          <p:cNvSpPr txBox="1">
            <a:spLocks noGrp="1"/>
          </p:cNvSpPr>
          <p:nvPr>
            <p:ph type="title"/>
          </p:nvPr>
        </p:nvSpPr>
        <p:spPr>
          <a:xfrm>
            <a:off x="2349361" y="1000944"/>
            <a:ext cx="19524780" cy="1676400"/>
          </a:xfrm>
          <a:prstGeom prst="rect">
            <a:avLst/>
          </a:prstGeom>
        </p:spPr>
        <p:txBody>
          <a:bodyPr>
            <a:noAutofit/>
          </a:bodyPr>
          <a:lstStyle/>
          <a:p>
            <a:r>
              <a:rPr lang="en-US" b="0" dirty="0"/>
              <a:t>WHAT DO YOU NEED TO START USING MIFEPRISTONE FOR EPL IN YOUR PRACTICE?</a:t>
            </a:r>
          </a:p>
        </p:txBody>
      </p:sp>
      <p:sp>
        <p:nvSpPr>
          <p:cNvPr id="385" name="TextBox 10"/>
          <p:cNvSpPr txBox="1"/>
          <p:nvPr/>
        </p:nvSpPr>
        <p:spPr>
          <a:xfrm>
            <a:off x="4621016" y="4617838"/>
            <a:ext cx="6376441" cy="8440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nSpc>
                <a:spcPct val="150000"/>
              </a:lnSpc>
              <a:defRPr sz="2400"/>
            </a:lvl1pPr>
          </a:lstStyle>
          <a:p>
            <a:r>
              <a:rPr lang="en-US" sz="3200" b="1" dirty="0">
                <a:solidFill>
                  <a:schemeClr val="bg2"/>
                </a:solidFill>
                <a:latin typeface="Tw Cen MT" panose="020B0602020104020603" pitchFamily="34" charset="77"/>
              </a:rPr>
              <a:t>Office aspiration or referral</a:t>
            </a:r>
            <a:endParaRPr sz="3200" b="1" dirty="0">
              <a:solidFill>
                <a:schemeClr val="bg2"/>
              </a:solidFill>
              <a:latin typeface="Tw Cen MT" panose="020B0602020104020603" pitchFamily="34" charset="77"/>
            </a:endParaRPr>
          </a:p>
        </p:txBody>
      </p:sp>
      <p:sp>
        <p:nvSpPr>
          <p:cNvPr id="386" name="TextBox 11"/>
          <p:cNvSpPr txBox="1"/>
          <p:nvPr/>
        </p:nvSpPr>
        <p:spPr>
          <a:xfrm>
            <a:off x="4621015" y="3498094"/>
            <a:ext cx="7893210" cy="141577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bg2"/>
                </a:solidFill>
                <a:latin typeface="Tw Cen MT" panose="020B0602020104020603" pitchFamily="34" charset="77"/>
              </a:rPr>
              <a:t>A PLAN FOR WHEN MEDICATION DOESN’T WORK</a:t>
            </a:r>
          </a:p>
        </p:txBody>
      </p:sp>
      <p:sp>
        <p:nvSpPr>
          <p:cNvPr id="387" name="Rectangle: Rounded Corners 12"/>
          <p:cNvSpPr/>
          <p:nvPr/>
        </p:nvSpPr>
        <p:spPr>
          <a:xfrm>
            <a:off x="2830216" y="3715147"/>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9" name="TextBox 14"/>
          <p:cNvSpPr txBox="1"/>
          <p:nvPr/>
        </p:nvSpPr>
        <p:spPr>
          <a:xfrm>
            <a:off x="4576708" y="6263437"/>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DANCO OR GENBIOPRO PATIENT AGREEMENT FORM AND MEDICATION GUIDE</a:t>
            </a:r>
          </a:p>
        </p:txBody>
      </p:sp>
      <p:sp>
        <p:nvSpPr>
          <p:cNvPr id="392" name="TextBox 17"/>
          <p:cNvSpPr txBox="1"/>
          <p:nvPr/>
        </p:nvSpPr>
        <p:spPr>
          <a:xfrm>
            <a:off x="15497700" y="397182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PATIENT HANDOUTS</a:t>
            </a:r>
          </a:p>
        </p:txBody>
      </p:sp>
      <p:sp>
        <p:nvSpPr>
          <p:cNvPr id="393" name="Rectangle: Rounded Corners 18"/>
          <p:cNvSpPr/>
          <p:nvPr/>
        </p:nvSpPr>
        <p:spPr>
          <a:xfrm>
            <a:off x="13739008" y="3604095"/>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95" name="TextBox 20"/>
          <p:cNvSpPr txBox="1"/>
          <p:nvPr/>
        </p:nvSpPr>
        <p:spPr>
          <a:xfrm>
            <a:off x="15544828" y="6086400"/>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COMPLETE PROVIDER CERTIFICATION PROCESS TO STOCK IN OFFICE</a:t>
            </a:r>
          </a:p>
        </p:txBody>
      </p:sp>
      <p:sp>
        <p:nvSpPr>
          <p:cNvPr id="396" name="Rectangle: Rounded Corners 21"/>
          <p:cNvSpPr/>
          <p:nvPr/>
        </p:nvSpPr>
        <p:spPr>
          <a:xfrm>
            <a:off x="13754030" y="6335885"/>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29" name="TextBox 14">
            <a:extLst>
              <a:ext uri="{FF2B5EF4-FFF2-40B4-BE49-F238E27FC236}">
                <a16:creationId xmlns:a16="http://schemas.microsoft.com/office/drawing/2014/main" id="{628B5F2C-6A38-4C45-9AB2-B2F5F6A481E5}"/>
              </a:ext>
            </a:extLst>
          </p:cNvPr>
          <p:cNvSpPr txBox="1"/>
          <p:nvPr/>
        </p:nvSpPr>
        <p:spPr>
          <a:xfrm>
            <a:off x="4621016" y="951026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bg2"/>
                </a:solidFill>
                <a:latin typeface="Tw Cen MT" panose="020B0602020104020603" pitchFamily="34" charset="77"/>
              </a:rPr>
              <a:t>CLINICAL GUIDELINES</a:t>
            </a:r>
          </a:p>
        </p:txBody>
      </p:sp>
      <p:sp>
        <p:nvSpPr>
          <p:cNvPr id="30" name="Rectangle: Rounded Corners 15">
            <a:extLst>
              <a:ext uri="{FF2B5EF4-FFF2-40B4-BE49-F238E27FC236}">
                <a16:creationId xmlns:a16="http://schemas.microsoft.com/office/drawing/2014/main" id="{CDE1568F-6665-9147-9998-BABA6B9C38FB}"/>
              </a:ext>
            </a:extLst>
          </p:cNvPr>
          <p:cNvSpPr/>
          <p:nvPr/>
        </p:nvSpPr>
        <p:spPr>
          <a:xfrm>
            <a:off x="2830216" y="9126607"/>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2" name="Rectangle: Rounded Corners 21">
            <a:extLst>
              <a:ext uri="{FF2B5EF4-FFF2-40B4-BE49-F238E27FC236}">
                <a16:creationId xmlns:a16="http://schemas.microsoft.com/office/drawing/2014/main" id="{09BD99D7-34BF-A94A-AD10-2F75B97B1899}"/>
              </a:ext>
            </a:extLst>
          </p:cNvPr>
          <p:cNvSpPr/>
          <p:nvPr/>
        </p:nvSpPr>
        <p:spPr>
          <a:xfrm>
            <a:off x="13754030" y="90341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grpSp>
        <p:nvGrpSpPr>
          <p:cNvPr id="34" name="Group 29">
            <a:extLst>
              <a:ext uri="{FF2B5EF4-FFF2-40B4-BE49-F238E27FC236}">
                <a16:creationId xmlns:a16="http://schemas.microsoft.com/office/drawing/2014/main" id="{448F67FB-CE1D-1541-9C66-F86D6A98AC05}"/>
              </a:ext>
            </a:extLst>
          </p:cNvPr>
          <p:cNvGrpSpPr/>
          <p:nvPr/>
        </p:nvGrpSpPr>
        <p:grpSpPr>
          <a:xfrm>
            <a:off x="3180934" y="9526964"/>
            <a:ext cx="795559" cy="697646"/>
            <a:chOff x="-19" y="-18"/>
            <a:chExt cx="795558" cy="697645"/>
          </a:xfrm>
        </p:grpSpPr>
        <p:sp>
          <p:nvSpPr>
            <p:cNvPr id="35" name="AutoShape 147">
              <a:extLst>
                <a:ext uri="{FF2B5EF4-FFF2-40B4-BE49-F238E27FC236}">
                  <a16:creationId xmlns:a16="http://schemas.microsoft.com/office/drawing/2014/main" id="{2A7E373A-3D6C-0047-B718-4C752B001D9C}"/>
                </a:ext>
              </a:extLst>
            </p:cNvPr>
            <p:cNvSpPr/>
            <p:nvPr/>
          </p:nvSpPr>
          <p:spPr>
            <a:xfrm>
              <a:off x="-20" y="-19"/>
              <a:ext cx="795559" cy="697646"/>
            </a:xfrm>
            <a:custGeom>
              <a:avLst/>
              <a:gdLst/>
              <a:ahLst/>
              <a:cxnLst>
                <a:cxn ang="0">
                  <a:pos x="wd2" y="hd2"/>
                </a:cxn>
                <a:cxn ang="5400000">
                  <a:pos x="wd2" y="hd2"/>
                </a:cxn>
                <a:cxn ang="10800000">
                  <a:pos x="wd2" y="hd2"/>
                </a:cxn>
                <a:cxn ang="16200000">
                  <a:pos x="wd2" y="hd2"/>
                </a:cxn>
              </a:cxnLst>
              <a:rect l="0" t="0" r="r" b="b"/>
              <a:pathLst>
                <a:path w="20407" h="20712" extrusionOk="0">
                  <a:moveTo>
                    <a:pt x="17707" y="10923"/>
                  </a:moveTo>
                  <a:lnTo>
                    <a:pt x="10658" y="19018"/>
                  </a:lnTo>
                  <a:cubicBezTo>
                    <a:pt x="10408" y="19306"/>
                    <a:pt x="9999" y="19306"/>
                    <a:pt x="9749" y="19018"/>
                  </a:cubicBezTo>
                  <a:lnTo>
                    <a:pt x="2700" y="10923"/>
                  </a:lnTo>
                  <a:cubicBezTo>
                    <a:pt x="818" y="8763"/>
                    <a:pt x="818" y="5248"/>
                    <a:pt x="2700" y="3088"/>
                  </a:cubicBezTo>
                  <a:cubicBezTo>
                    <a:pt x="4513" y="1005"/>
                    <a:pt x="7430" y="932"/>
                    <a:pt x="9339" y="2924"/>
                  </a:cubicBezTo>
                  <a:lnTo>
                    <a:pt x="10203" y="3826"/>
                  </a:lnTo>
                  <a:lnTo>
                    <a:pt x="11068" y="2924"/>
                  </a:lnTo>
                  <a:cubicBezTo>
                    <a:pt x="12977" y="932"/>
                    <a:pt x="15894" y="1005"/>
                    <a:pt x="17707" y="3088"/>
                  </a:cubicBezTo>
                  <a:cubicBezTo>
                    <a:pt x="19589" y="5248"/>
                    <a:pt x="19589" y="8763"/>
                    <a:pt x="17707" y="10923"/>
                  </a:cubicBezTo>
                  <a:moveTo>
                    <a:pt x="18617" y="2044"/>
                  </a:moveTo>
                  <a:cubicBezTo>
                    <a:pt x="16302" y="-616"/>
                    <a:pt x="12602" y="-671"/>
                    <a:pt x="10203" y="1831"/>
                  </a:cubicBezTo>
                  <a:cubicBezTo>
                    <a:pt x="7806" y="-671"/>
                    <a:pt x="4105" y="-616"/>
                    <a:pt x="1790" y="2044"/>
                  </a:cubicBezTo>
                  <a:cubicBezTo>
                    <a:pt x="-596" y="4784"/>
                    <a:pt x="-596" y="9227"/>
                    <a:pt x="1790" y="11968"/>
                  </a:cubicBezTo>
                  <a:cubicBezTo>
                    <a:pt x="2471" y="12751"/>
                    <a:pt x="8839" y="20062"/>
                    <a:pt x="8839" y="20062"/>
                  </a:cubicBezTo>
                  <a:cubicBezTo>
                    <a:pt x="9593" y="20929"/>
                    <a:pt x="10813" y="20929"/>
                    <a:pt x="11568" y="20062"/>
                  </a:cubicBezTo>
                  <a:cubicBezTo>
                    <a:pt x="11568" y="20062"/>
                    <a:pt x="18540" y="12057"/>
                    <a:pt x="18617" y="11968"/>
                  </a:cubicBezTo>
                  <a:cubicBezTo>
                    <a:pt x="21004" y="9227"/>
                    <a:pt x="21004" y="4784"/>
                    <a:pt x="18617" y="2044"/>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6" name="AutoShape 148">
              <a:extLst>
                <a:ext uri="{FF2B5EF4-FFF2-40B4-BE49-F238E27FC236}">
                  <a16:creationId xmlns:a16="http://schemas.microsoft.com/office/drawing/2014/main" id="{C7EBB828-16E9-834D-9848-564CAC02B8FC}"/>
                </a:ext>
              </a:extLst>
            </p:cNvPr>
            <p:cNvSpPr/>
            <p:nvPr/>
          </p:nvSpPr>
          <p:spPr>
            <a:xfrm>
              <a:off x="123754" y="125114"/>
              <a:ext cx="118310" cy="118318"/>
            </a:xfrm>
            <a:custGeom>
              <a:avLst/>
              <a:gdLst/>
              <a:ahLst/>
              <a:cxnLst>
                <a:cxn ang="0">
                  <a:pos x="wd2" y="hd2"/>
                </a:cxn>
                <a:cxn ang="5400000">
                  <a:pos x="wd2" y="hd2"/>
                </a:cxn>
                <a:cxn ang="10800000">
                  <a:pos x="wd2" y="hd2"/>
                </a:cxn>
                <a:cxn ang="16200000">
                  <a:pos x="wd2" y="hd2"/>
                </a:cxn>
              </a:cxnLst>
              <a:rect l="0" t="0" r="r" b="b"/>
              <a:pathLst>
                <a:path w="21600" h="21600" extrusionOk="0">
                  <a:moveTo>
                    <a:pt x="19327" y="0"/>
                  </a:moveTo>
                  <a:cubicBezTo>
                    <a:pt x="19318" y="0"/>
                    <a:pt x="19318" y="4"/>
                    <a:pt x="19309"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5" y="4547"/>
                    <a:pt x="19322" y="4547"/>
                  </a:cubicBezTo>
                  <a:lnTo>
                    <a:pt x="19327" y="4547"/>
                  </a:lnTo>
                  <a:cubicBezTo>
                    <a:pt x="20581" y="4547"/>
                    <a:pt x="21600" y="3528"/>
                    <a:pt x="21600" y="2273"/>
                  </a:cubicBezTo>
                  <a:cubicBezTo>
                    <a:pt x="21600" y="1019"/>
                    <a:pt x="20581" y="0"/>
                    <a:pt x="19327"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38" name="TextBox 17">
            <a:extLst>
              <a:ext uri="{FF2B5EF4-FFF2-40B4-BE49-F238E27FC236}">
                <a16:creationId xmlns:a16="http://schemas.microsoft.com/office/drawing/2014/main" id="{908CAFCD-684F-264A-9EB7-BBABC126BAB5}"/>
              </a:ext>
            </a:extLst>
          </p:cNvPr>
          <p:cNvSpPr txBox="1"/>
          <p:nvPr/>
        </p:nvSpPr>
        <p:spPr>
          <a:xfrm>
            <a:off x="15497700" y="8866111"/>
            <a:ext cx="6857295"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bg2"/>
                </a:solidFill>
                <a:latin typeface="Tw Cen MT" panose="020B0602020104020603" pitchFamily="34" charset="77"/>
              </a:rPr>
              <a:t>ON-CALL GROUP ALL FAMILIAR WITH MEDICAL MANAGEMENT</a:t>
            </a:r>
          </a:p>
        </p:txBody>
      </p:sp>
      <p:pic>
        <p:nvPicPr>
          <p:cNvPr id="3" name="Graphic 2" descr="Playbook">
            <a:extLst>
              <a:ext uri="{FF2B5EF4-FFF2-40B4-BE49-F238E27FC236}">
                <a16:creationId xmlns:a16="http://schemas.microsoft.com/office/drawing/2014/main" id="{5A83E82E-F1AD-B047-AA7C-E9E5D3736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0843" y="3927026"/>
            <a:ext cx="1146278" cy="1146278"/>
          </a:xfrm>
          <a:prstGeom prst="rect">
            <a:avLst/>
          </a:prstGeom>
        </p:spPr>
      </p:pic>
      <p:pic>
        <p:nvPicPr>
          <p:cNvPr id="5" name="Graphic 4" descr="Paper">
            <a:extLst>
              <a:ext uri="{FF2B5EF4-FFF2-40B4-BE49-F238E27FC236}">
                <a16:creationId xmlns:a16="http://schemas.microsoft.com/office/drawing/2014/main" id="{AE800801-8831-FD47-9899-1BED2FEFC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62726" y="3914737"/>
            <a:ext cx="914400" cy="914400"/>
          </a:xfrm>
          <a:prstGeom prst="rect">
            <a:avLst/>
          </a:prstGeom>
        </p:spPr>
      </p:pic>
      <p:pic>
        <p:nvPicPr>
          <p:cNvPr id="7" name="Graphic 6" descr="Contract">
            <a:extLst>
              <a:ext uri="{FF2B5EF4-FFF2-40B4-BE49-F238E27FC236}">
                <a16:creationId xmlns:a16="http://schemas.microsoft.com/office/drawing/2014/main" id="{C6E40796-976E-B146-83BF-2B3CB4C342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8303" y="6717419"/>
            <a:ext cx="914400" cy="914400"/>
          </a:xfrm>
          <a:prstGeom prst="rect">
            <a:avLst/>
          </a:prstGeom>
        </p:spPr>
      </p:pic>
      <p:pic>
        <p:nvPicPr>
          <p:cNvPr id="9" name="Graphic 8" descr="Group brainstorm">
            <a:extLst>
              <a:ext uri="{FF2B5EF4-FFF2-40B4-BE49-F238E27FC236}">
                <a16:creationId xmlns:a16="http://schemas.microsoft.com/office/drawing/2014/main" id="{ECFBF167-D4C8-6F47-8B43-8AB2AA0CA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10327" y="9164320"/>
            <a:ext cx="1211480" cy="1211480"/>
          </a:xfrm>
          <a:prstGeom prst="rect">
            <a:avLst/>
          </a:prstGeom>
        </p:spPr>
      </p:pic>
      <p:pic>
        <p:nvPicPr>
          <p:cNvPr id="11" name="Graphic 10" descr="Medicine">
            <a:extLst>
              <a:ext uri="{FF2B5EF4-FFF2-40B4-BE49-F238E27FC236}">
                <a16:creationId xmlns:a16="http://schemas.microsoft.com/office/drawing/2014/main" id="{0B2C4AF7-DBB7-5D4C-B7B7-9796F6DA74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30069" y="6615457"/>
            <a:ext cx="1012372" cy="1012372"/>
          </a:xfrm>
          <a:prstGeom prst="rect">
            <a:avLst/>
          </a:prstGeom>
        </p:spPr>
      </p:pic>
      <p:sp>
        <p:nvSpPr>
          <p:cNvPr id="52" name="Title 8">
            <a:extLst>
              <a:ext uri="{FF2B5EF4-FFF2-40B4-BE49-F238E27FC236}">
                <a16:creationId xmlns:a16="http://schemas.microsoft.com/office/drawing/2014/main" id="{9AA462BF-1F40-4E4F-9483-A04B0719BC3E}"/>
              </a:ext>
            </a:extLst>
          </p:cNvPr>
          <p:cNvSpPr txBox="1">
            <a:spLocks/>
          </p:cNvSpPr>
          <p:nvPr/>
        </p:nvSpPr>
        <p:spPr>
          <a:xfrm>
            <a:off x="2830216" y="11940095"/>
            <a:ext cx="20158434" cy="92144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a:buClr>
                <a:srgbClr val="FFFFFF"/>
              </a:buClr>
              <a:buSzPts val="1800"/>
            </a:pPr>
            <a:r>
              <a:rPr lang="en-US" altLang="en-US" sz="4400" b="1" dirty="0">
                <a:solidFill>
                  <a:schemeClr val="bg2"/>
                </a:solidFill>
                <a:latin typeface="Tw Cen MT" panose="020B0602020104020603" pitchFamily="34" charset="77"/>
                <a:ea typeface="Calibri" panose="020F0502020204030204" pitchFamily="34" charset="0"/>
                <a:cs typeface="Calibri" panose="020F0502020204030204" pitchFamily="34" charset="0"/>
                <a:sym typeface="Calibri" panose="020F0502020204030204" pitchFamily="34" charset="0"/>
              </a:rPr>
              <a:t>RESOURCE FOR HANDOUTS: WWW.REPRODUCTIVEACCESS.ORG</a:t>
            </a:r>
            <a:endParaRPr lang="en-US" altLang="en-US" sz="3600" b="1" dirty="0">
              <a:solidFill>
                <a:schemeClr val="bg2"/>
              </a:solidFill>
              <a:latin typeface="Tw Cen MT" panose="020B0602020104020603" pitchFamily="34" charset="77"/>
            </a:endParaRPr>
          </a:p>
        </p:txBody>
      </p:sp>
    </p:spTree>
    <p:extLst>
      <p:ext uri="{BB962C8B-B14F-4D97-AF65-F5344CB8AC3E}">
        <p14:creationId xmlns:p14="http://schemas.microsoft.com/office/powerpoint/2010/main" val="416533820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788308"/>
            <a:ext cx="620643"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882420" y="1856404"/>
            <a:ext cx="16670307" cy="1778934"/>
          </a:xfrm>
          <a:prstGeom prst="rect">
            <a:avLst/>
          </a:prstGeom>
        </p:spPr>
        <p:txBody>
          <a:bodyPr anchor="t">
            <a:noAutofit/>
          </a:bodyPr>
          <a:lstStyle/>
          <a:p>
            <a:pPr algn="l">
              <a:lnSpc>
                <a:spcPts val="12500"/>
              </a:lnSpc>
            </a:pPr>
            <a:r>
              <a:rPr lang="en-US" sz="8800" dirty="0"/>
              <a:t>DIAGNOSING COMPLETION AFTER MEDICAL MANAGEMNT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406640" y="568250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247870" y="552411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82420" y="6858000"/>
            <a:ext cx="16977360" cy="493941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0" indent="-381000">
              <a:spcBef>
                <a:spcPts val="0"/>
              </a:spcBef>
              <a:buClr>
                <a:schemeClr val="accent3"/>
              </a:buClr>
              <a:buSzPct val="75000"/>
            </a:pPr>
            <a:r>
              <a:rPr lang="en-US" sz="6000" b="0" dirty="0">
                <a:solidFill>
                  <a:schemeClr val="bg2"/>
                </a:solidFill>
                <a:latin typeface="+mn-lt"/>
                <a:ea typeface="Arial"/>
                <a:cs typeface="Arial"/>
                <a:sym typeface="Arial"/>
              </a:rPr>
              <a:t>Quant </a:t>
            </a:r>
            <a:r>
              <a:rPr lang="en-US" sz="6000" b="0" dirty="0" err="1">
                <a:solidFill>
                  <a:schemeClr val="bg2"/>
                </a:solidFill>
                <a:latin typeface="+mn-lt"/>
                <a:ea typeface="Arial"/>
                <a:cs typeface="Arial"/>
                <a:sym typeface="Arial"/>
              </a:rPr>
              <a:t>bHCG</a:t>
            </a:r>
            <a:r>
              <a:rPr lang="en-US" sz="6000" b="0" dirty="0">
                <a:solidFill>
                  <a:schemeClr val="bg2"/>
                </a:solidFill>
                <a:latin typeface="+mn-lt"/>
                <a:ea typeface="Arial"/>
                <a:cs typeface="Arial"/>
                <a:sym typeface="Arial"/>
              </a:rPr>
              <a:t> drop of more than 50% 48 hours or 80% by 7 days</a:t>
            </a:r>
            <a:endParaRPr lang="en-US" sz="6000" b="0" dirty="0">
              <a:solidFill>
                <a:schemeClr val="bg2"/>
              </a:solidFill>
              <a:latin typeface="+mn-lt"/>
            </a:endParaRPr>
          </a:p>
          <a:p>
            <a:pPr lvl="0" indent="-228600">
              <a:spcBef>
                <a:spcPts val="0"/>
              </a:spcBef>
              <a:buClr>
                <a:schemeClr val="accent3"/>
              </a:buClr>
              <a:buSzPts val="2400"/>
              <a:buNone/>
            </a:pPr>
            <a:endParaRPr lang="en-US" sz="6000" b="0" dirty="0">
              <a:solidFill>
                <a:schemeClr val="bg2"/>
              </a:solidFill>
              <a:latin typeface="+mn-lt"/>
              <a:ea typeface="Arial"/>
              <a:cs typeface="Arial"/>
              <a:sym typeface="Arial"/>
            </a:endParaRPr>
          </a:p>
          <a:p>
            <a:pPr lvl="0" indent="-381000">
              <a:spcBef>
                <a:spcPts val="0"/>
              </a:spcBef>
              <a:buClr>
                <a:schemeClr val="accent3"/>
              </a:buClr>
              <a:buSzPct val="75000"/>
            </a:pPr>
            <a:r>
              <a:rPr lang="en-US" sz="6000" b="0" dirty="0">
                <a:solidFill>
                  <a:schemeClr val="bg2"/>
                </a:solidFill>
                <a:latin typeface="+mn-lt"/>
                <a:ea typeface="Arial"/>
                <a:cs typeface="Arial"/>
                <a:sym typeface="Arial"/>
              </a:rPr>
              <a:t>Vaginal ultrasound with no sac or pregnancy after prior ultrasound documenting intrauterine pregnancy</a:t>
            </a:r>
            <a:br>
              <a:rPr lang="en-US" sz="6000" b="0" dirty="0">
                <a:solidFill>
                  <a:schemeClr val="bg2"/>
                </a:solidFill>
                <a:latin typeface="+mn-lt"/>
                <a:ea typeface="Arial"/>
                <a:cs typeface="Arial"/>
                <a:sym typeface="Arial"/>
              </a:rPr>
            </a:br>
            <a:endParaRPr lang="en-US" sz="60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780500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93756" y="12899144"/>
            <a:ext cx="478105"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6253"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3" name="Rectangle 7">
            <a:extLst>
              <a:ext uri="{FF2B5EF4-FFF2-40B4-BE49-F238E27FC236}">
                <a16:creationId xmlns:a16="http://schemas.microsoft.com/office/drawing/2014/main" id="{483B542C-A96A-D949-9357-DB870B7498CA}"/>
              </a:ext>
            </a:extLst>
          </p:cNvPr>
          <p:cNvSpPr txBox="1">
            <a:spLocks/>
          </p:cNvSpPr>
          <p:nvPr/>
        </p:nvSpPr>
        <p:spPr>
          <a:xfrm>
            <a:off x="306253" y="12926853"/>
            <a:ext cx="478106"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endParaRPr lang="en-US" dirty="0"/>
          </a:p>
        </p:txBody>
      </p:sp>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4272802" y="1060062"/>
            <a:ext cx="15570754" cy="1676400"/>
          </a:xfrm>
          <a:prstGeom prst="rect">
            <a:avLst/>
          </a:prstGeom>
        </p:spPr>
        <p:txBody>
          <a:bodyPr>
            <a:noAutofit/>
          </a:bodyPr>
          <a:lstStyle/>
          <a:p>
            <a:pPr algn="ctr"/>
            <a:r>
              <a:rPr lang="en-US" dirty="0"/>
              <a:t>OFFICE PROCEDURE OPTION: </a:t>
            </a:r>
            <a:r>
              <a:rPr lang="en-US" dirty="0">
                <a:solidFill>
                  <a:schemeClr val="accent1"/>
                </a:solidFill>
              </a:rPr>
              <a:t>UTERINE ASPIRATION</a:t>
            </a:r>
            <a:endParaRPr lang="en-US" b="0" dirty="0">
              <a:solidFill>
                <a:schemeClr val="accent1"/>
              </a:solidFill>
            </a:endParaRPr>
          </a:p>
        </p:txBody>
      </p:sp>
      <p:sp>
        <p:nvSpPr>
          <p:cNvPr id="39" name="Rectangle 38">
            <a:extLst>
              <a:ext uri="{FF2B5EF4-FFF2-40B4-BE49-F238E27FC236}">
                <a16:creationId xmlns:a16="http://schemas.microsoft.com/office/drawing/2014/main" id="{E76B0B07-AC32-6945-939C-F48BB2E1F4C2}"/>
              </a:ext>
            </a:extLst>
          </p:cNvPr>
          <p:cNvSpPr/>
          <p:nvPr/>
        </p:nvSpPr>
        <p:spPr>
          <a:xfrm>
            <a:off x="3006380" y="3395833"/>
            <a:ext cx="18274202" cy="2080057"/>
          </a:xfrm>
          <a:prstGeom prst="rect">
            <a:avLst/>
          </a:prstGeom>
        </p:spPr>
        <p:txBody>
          <a:bodyPr wrap="square">
            <a:spAutoFit/>
          </a:bodyPr>
          <a:lstStyle/>
          <a:p>
            <a:pPr marL="266700" lvl="1" indent="0">
              <a:buSzPts val="1700"/>
            </a:pPr>
            <a:r>
              <a:rPr lang="en-US" sz="4000" b="1" dirty="0">
                <a:solidFill>
                  <a:schemeClr val="bg2"/>
                </a:solidFill>
                <a:latin typeface="+mn-lt"/>
                <a:ea typeface="Arial"/>
                <a:cs typeface="Arial"/>
                <a:sym typeface="Arial"/>
              </a:rPr>
              <a:t>Manual Vacuum Aspiration (MVA)</a:t>
            </a:r>
            <a:endParaRPr lang="en-US" sz="4000" b="1" dirty="0">
              <a:solidFill>
                <a:schemeClr val="bg2"/>
              </a:solidFill>
              <a:latin typeface="+mn-lt"/>
            </a:endParaRPr>
          </a:p>
          <a:p>
            <a:pPr marL="846137" lvl="5" indent="-571500">
              <a:spcBef>
                <a:spcPts val="1075"/>
              </a:spcBef>
              <a:buClr>
                <a:srgbClr val="D55C3C"/>
              </a:buClr>
              <a:buSzPct val="100000"/>
              <a:buFont typeface="Arial" panose="020B0604020202020204" pitchFamily="34" charset="0"/>
              <a:buChar char="•"/>
            </a:pPr>
            <a:r>
              <a:rPr lang="en-US" sz="4000" b="1" dirty="0">
                <a:solidFill>
                  <a:schemeClr val="bg2"/>
                </a:solidFill>
                <a:latin typeface="+mn-lt"/>
                <a:ea typeface="Arial"/>
                <a:cs typeface="Arial"/>
                <a:sym typeface="Arial"/>
              </a:rPr>
              <a:t>Sharp curettage (D</a:t>
            </a:r>
            <a:r>
              <a:rPr lang="en-US" sz="4000" b="1" dirty="0">
                <a:solidFill>
                  <a:schemeClr val="bg2"/>
                </a:solidFill>
                <a:latin typeface="+mn-lt"/>
              </a:rPr>
              <a:t>&amp;</a:t>
            </a:r>
            <a:r>
              <a:rPr lang="en-US" sz="4000" b="1" dirty="0">
                <a:solidFill>
                  <a:schemeClr val="bg2"/>
                </a:solidFill>
                <a:latin typeface="+mn-lt"/>
                <a:ea typeface="Arial"/>
                <a:cs typeface="Arial"/>
                <a:sym typeface="Arial"/>
              </a:rPr>
              <a:t>C) no longer an acceptable option due to higher complication rates</a:t>
            </a:r>
            <a:endParaRPr lang="en-US" sz="4000" b="1" dirty="0">
              <a:solidFill>
                <a:schemeClr val="bg2"/>
              </a:solidFill>
              <a:latin typeface="+mn-lt"/>
            </a:endParaRPr>
          </a:p>
        </p:txBody>
      </p:sp>
      <p:pic>
        <p:nvPicPr>
          <p:cNvPr id="34" name="Google Shape;501;p68" descr="MVA">
            <a:extLst>
              <a:ext uri="{FF2B5EF4-FFF2-40B4-BE49-F238E27FC236}">
                <a16:creationId xmlns:a16="http://schemas.microsoft.com/office/drawing/2014/main" id="{79F4ECA1-0B4B-1146-A383-76F9801A9498}"/>
              </a:ext>
            </a:extLst>
          </p:cNvPr>
          <p:cNvPicPr preferRelativeResize="0"/>
          <p:nvPr/>
        </p:nvPicPr>
        <p:blipFill rotWithShape="1">
          <a:blip r:embed="rId4">
            <a:alphaModFix/>
          </a:blip>
          <a:srcRect/>
          <a:stretch/>
        </p:blipFill>
        <p:spPr>
          <a:xfrm>
            <a:off x="2948669" y="5843290"/>
            <a:ext cx="18219021" cy="6653511"/>
          </a:xfrm>
          <a:prstGeom prst="rect">
            <a:avLst/>
          </a:prstGeom>
          <a:noFill/>
          <a:ln w="19050"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9250904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507968" cy="4818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84852" y="374287"/>
            <a:ext cx="15956185" cy="3562235"/>
          </a:xfrm>
          <a:prstGeom prst="rect">
            <a:avLst/>
          </a:prstGeom>
        </p:spPr>
        <p:txBody>
          <a:bodyPr anchor="t">
            <a:noAutofit/>
          </a:bodyPr>
          <a:lstStyle/>
          <a:p>
            <a:pPr algn="l">
              <a:lnSpc>
                <a:spcPts val="12500"/>
              </a:lnSpc>
            </a:pPr>
            <a:r>
              <a:rPr lang="en-US" sz="7200" dirty="0"/>
              <a:t>Compared to hospital management, office MVA offers these advantages:</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13728" y="3513179"/>
              <a:ext cx="14580290" cy="108470"/>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54957" y="3354784"/>
                <a:ext cx="14897472" cy="424901"/>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84852" y="4251394"/>
            <a:ext cx="15623727" cy="926575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82563" lvl="0" indent="-182563">
              <a:spcBef>
                <a:spcPts val="0"/>
              </a:spcBef>
              <a:buClr>
                <a:srgbClr val="D55C3C"/>
              </a:buClr>
            </a:pPr>
            <a:r>
              <a:rPr lang="en-US" sz="5400" b="0" dirty="0">
                <a:solidFill>
                  <a:schemeClr val="bg2"/>
                </a:solidFill>
                <a:latin typeface="+mn-lt"/>
                <a:ea typeface="Arial"/>
                <a:cs typeface="Arial"/>
                <a:sym typeface="Arial"/>
              </a:rPr>
              <a:t> Can help avoid repeated exams that occur in hospital</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Costs can be higher than MAB, lower than hospital-based care</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Avoid cumbersome OR protocols (NPO requirements, discharge criteria)</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Can be easier to schedule and reduce wait time for patient vs. OR scheduling difficulties</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Can allow patient to stay with care team they already know</a:t>
            </a:r>
            <a:endParaRPr lang="en-US" sz="5400" b="0" dirty="0">
              <a:solidFill>
                <a:schemeClr val="bg2"/>
              </a:solidFill>
              <a:latin typeface="+mn-lt"/>
            </a:endParaRPr>
          </a:p>
          <a:p>
            <a:pPr marL="182563" lvl="0" indent="-182563">
              <a:spcBef>
                <a:spcPts val="1075"/>
              </a:spcBef>
              <a:buClr>
                <a:srgbClr val="D55C3C"/>
              </a:buClr>
            </a:pPr>
            <a:r>
              <a:rPr lang="en-US" sz="5400" b="0" dirty="0">
                <a:solidFill>
                  <a:schemeClr val="bg2"/>
                </a:solidFill>
                <a:latin typeface="+mn-lt"/>
                <a:ea typeface="Arial"/>
                <a:cs typeface="Arial"/>
                <a:sym typeface="Arial"/>
              </a:rPr>
              <a:t> Convenience, privacy, patient autonomy</a:t>
            </a:r>
            <a:endParaRPr lang="en-US" sz="5400" b="0" dirty="0">
              <a:solidFill>
                <a:schemeClr val="bg2"/>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18430856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7335" r="10822"/>
          <a:stretch/>
        </p:blipFill>
        <p:spPr>
          <a:xfrm>
            <a:off x="1097905" y="4"/>
            <a:ext cx="16145064" cy="13715996"/>
          </a:xfrm>
        </p:spPr>
      </p:pic>
      <p:sp>
        <p:nvSpPr>
          <p:cNvPr id="551" name="Title 4"/>
          <p:cNvSpPr txBox="1">
            <a:spLocks noGrp="1"/>
          </p:cNvSpPr>
          <p:nvPr>
            <p:ph type="title"/>
          </p:nvPr>
        </p:nvSpPr>
        <p:spPr>
          <a:xfrm>
            <a:off x="18157370" y="2955748"/>
            <a:ext cx="5690181" cy="2685141"/>
          </a:xfrm>
          <a:prstGeom prst="rect">
            <a:avLst/>
          </a:prstGeom>
        </p:spPr>
        <p:txBody>
          <a:bodyPr>
            <a:normAutofit fontScale="90000"/>
          </a:bodyPr>
          <a:lstStyle/>
          <a:p>
            <a:r>
              <a:rPr lang="en-US" b="0" dirty="0"/>
              <a:t>MVA INSTRUMENTS &amp; SUPPLIES</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5F74A-3234-2D42-A30F-CAE05F907425}"/>
                  </a:ext>
                </a:extLst>
              </p14:cNvPr>
              <p14:cNvContentPartPr/>
              <p14:nvPr/>
            </p14:nvContentPartPr>
            <p14:xfrm rot="10800000" flipH="1">
              <a:off x="18157370" y="6125849"/>
              <a:ext cx="4937760" cy="82966"/>
            </p14:xfrm>
          </p:contentPart>
        </mc:Choice>
        <mc:Fallback xmlns="">
          <p:pic>
            <p:nvPicPr>
              <p:cNvPr id="6" name="Ink 5">
                <a:extLst>
                  <a:ext uri="{FF2B5EF4-FFF2-40B4-BE49-F238E27FC236}">
                    <a16:creationId xmlns:a16="http://schemas.microsoft.com/office/drawing/2014/main" id="{AC85F74A-3234-2D42-A30F-CAE05F907425}"/>
                  </a:ext>
                </a:extLst>
              </p:cNvPr>
              <p:cNvPicPr/>
              <p:nvPr/>
            </p:nvPicPr>
            <p:blipFill>
              <a:blip r:embed="rId5"/>
              <a:stretch>
                <a:fillRect/>
              </a:stretch>
            </p:blipFill>
            <p:spPr>
              <a:xfrm rot="10800000" flipH="1">
                <a:off x="17998610" y="5967459"/>
                <a:ext cx="5254920" cy="399386"/>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1375477"/>
            <a:ext cx="10241280" cy="113082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457200" lvl="1" indent="-190500">
              <a:buClr>
                <a:schemeClr val="bg2"/>
              </a:buClr>
              <a:buSzPct val="100000"/>
              <a:buFont typeface="Arial"/>
              <a:buChar char="•"/>
            </a:pPr>
            <a:r>
              <a:rPr lang="en-US" sz="5400" dirty="0">
                <a:solidFill>
                  <a:schemeClr val="bg2"/>
                </a:solidFill>
                <a:latin typeface="+mn-lt"/>
                <a:ea typeface="Arial"/>
                <a:cs typeface="Arial"/>
                <a:sym typeface="Arial"/>
              </a:rPr>
              <a:t> Conduct a history and physical exam for first trimester bleeding to help distinguish normal from abnormal pregnancies.</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Interpret </a:t>
            </a:r>
            <a:r>
              <a:rPr lang="en-US" sz="5400" dirty="0">
                <a:solidFill>
                  <a:schemeClr val="bg2"/>
                </a:solidFill>
                <a:latin typeface="+mn-lt"/>
              </a:rPr>
              <a:t>u</a:t>
            </a:r>
            <a:r>
              <a:rPr lang="en-US" sz="5400" dirty="0">
                <a:solidFill>
                  <a:schemeClr val="bg2"/>
                </a:solidFill>
                <a:latin typeface="+mn-lt"/>
                <a:ea typeface="Arial"/>
                <a:cs typeface="Arial"/>
                <a:sym typeface="Arial"/>
              </a:rPr>
              <a:t>ltrasound and labs results to diagnose early pregnancy loss (EPL) </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Describe the three options for management of EPL </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Expectant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Medical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Aspiration procedure 	management</a:t>
            </a:r>
            <a:endParaRPr lang="en-US" sz="5400" dirty="0">
              <a:solidFill>
                <a:schemeClr val="bg2"/>
              </a:solidFill>
              <a:latin typeface="+mn-lt"/>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301984" cy="4937247"/>
          </a:xfrm>
          <a:prstGeom prst="rect">
            <a:avLst/>
          </a:prstGeom>
        </p:spPr>
        <p:txBody>
          <a:bodyPr anchor="t">
            <a:normAutofit/>
          </a:bodyPr>
          <a:lstStyle/>
          <a:p>
            <a:pPr>
              <a:lnSpc>
                <a:spcPts val="14500"/>
              </a:lnSpc>
            </a:pPr>
            <a:r>
              <a:rPr lang="en-US" sz="16500" b="0" dirty="0"/>
              <a:t>LEARNING OBJECTIVES.</a:t>
            </a:r>
          </a:p>
        </p:txBody>
      </p:sp>
    </p:spTree>
    <p:extLst>
      <p:ext uri="{BB962C8B-B14F-4D97-AF65-F5344CB8AC3E}">
        <p14:creationId xmlns:p14="http://schemas.microsoft.com/office/powerpoint/2010/main" val="342425804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324D-9A58-B4E6-1842-AC7C4B985D6A}"/>
            </a:ext>
          </a:extLst>
        </p:cNvPr>
        <p:cNvGrpSpPr/>
        <p:nvPr/>
      </p:nvGrpSpPr>
      <p:grpSpPr>
        <a:xfrm>
          <a:off x="0" y="0"/>
          <a:ext cx="0" cy="0"/>
          <a:chOff x="0" y="0"/>
          <a:chExt cx="0" cy="0"/>
        </a:xfrm>
      </p:grpSpPr>
      <p:sp>
        <p:nvSpPr>
          <p:cNvPr id="341" name="Rectangle 7">
            <a:extLst>
              <a:ext uri="{FF2B5EF4-FFF2-40B4-BE49-F238E27FC236}">
                <a16:creationId xmlns:a16="http://schemas.microsoft.com/office/drawing/2014/main" id="{B3FA4758-B0EE-389C-5926-D78B53F081F3}"/>
              </a:ext>
            </a:extLst>
          </p:cNvPr>
          <p:cNvSpPr txBox="1">
            <a:spLocks noGrp="1"/>
          </p:cNvSpPr>
          <p:nvPr>
            <p:ph type="sldNum" sz="quarter" idx="2"/>
          </p:nvPr>
        </p:nvSpPr>
        <p:spPr>
          <a:xfrm>
            <a:off x="321466" y="12871435"/>
            <a:ext cx="507968" cy="5397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C976E378-7A8F-FA2F-47B6-1FC6067FDDA1}"/>
              </a:ext>
            </a:extLst>
          </p:cNvPr>
          <p:cNvSpPr txBox="1">
            <a:spLocks noGrp="1"/>
          </p:cNvSpPr>
          <p:nvPr>
            <p:ph type="title"/>
          </p:nvPr>
        </p:nvSpPr>
        <p:spPr>
          <a:xfrm>
            <a:off x="8122431" y="320051"/>
            <a:ext cx="6227148" cy="3562235"/>
          </a:xfrm>
          <a:prstGeom prst="rect">
            <a:avLst/>
          </a:prstGeom>
        </p:spPr>
        <p:txBody>
          <a:bodyPr anchor="t">
            <a:noAutofit/>
          </a:bodyPr>
          <a:lstStyle/>
          <a:p>
            <a:pPr algn="l">
              <a:lnSpc>
                <a:spcPts val="12500"/>
              </a:lnSpc>
            </a:pPr>
            <a:r>
              <a:rPr lang="en-US" sz="7200" dirty="0"/>
              <a:t>MVA Aftercare</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7D8A7D7F-352A-9F20-8062-7146B196C760}"/>
                  </a:ext>
                </a:extLst>
              </p14:cNvPr>
              <p14:cNvContentPartPr/>
              <p14:nvPr/>
            </p14:nvContentPartPr>
            <p14:xfrm rot="10800000">
              <a:off x="3945860" y="1789498"/>
              <a:ext cx="14580290" cy="108470"/>
            </p14:xfrm>
          </p:contentPart>
        </mc:Choice>
        <mc:Fallback xmlns="">
          <p:pic>
            <p:nvPicPr>
              <p:cNvPr id="18" name="Ink 17">
                <a:extLst>
                  <a:ext uri="{FF2B5EF4-FFF2-40B4-BE49-F238E27FC236}">
                    <a16:creationId xmlns:a16="http://schemas.microsoft.com/office/drawing/2014/main" id="{7D8A7D7F-352A-9F20-8062-7146B196C760}"/>
                  </a:ext>
                </a:extLst>
              </p:cNvPr>
              <p:cNvPicPr/>
              <p:nvPr/>
            </p:nvPicPr>
            <p:blipFill>
              <a:blip r:embed="rId4"/>
              <a:stretch>
                <a:fillRect/>
              </a:stretch>
            </p:blipFill>
            <p:spPr>
              <a:xfrm rot="10800000">
                <a:off x="3787089" y="1631103"/>
                <a:ext cx="14897472" cy="424901"/>
              </a:xfrm>
              <a:prstGeom prst="rect">
                <a:avLst/>
              </a:prstGeom>
            </p:spPr>
          </p:pic>
        </mc:Fallback>
      </mc:AlternateContent>
      <p:sp>
        <p:nvSpPr>
          <p:cNvPr id="24" name="Content Placeholder 2">
            <a:extLst>
              <a:ext uri="{FF2B5EF4-FFF2-40B4-BE49-F238E27FC236}">
                <a16:creationId xmlns:a16="http://schemas.microsoft.com/office/drawing/2014/main" id="{350FECB8-DB10-F343-3E10-0CACA96D6648}"/>
              </a:ext>
            </a:extLst>
          </p:cNvPr>
          <p:cNvSpPr txBox="1">
            <a:spLocks/>
          </p:cNvSpPr>
          <p:nvPr/>
        </p:nvSpPr>
        <p:spPr>
          <a:xfrm>
            <a:off x="884852" y="2572272"/>
            <a:ext cx="21467148" cy="1047645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82563" lvl="0" indent="-182563">
              <a:spcBef>
                <a:spcPts val="0"/>
              </a:spcBef>
              <a:buClr>
                <a:srgbClr val="D55C3C"/>
              </a:buClr>
            </a:pPr>
            <a:r>
              <a:rPr lang="en-US" sz="5000" b="0" dirty="0">
                <a:solidFill>
                  <a:schemeClr val="bg2"/>
                </a:solidFill>
                <a:latin typeface="+mn-lt"/>
                <a:ea typeface="Arial"/>
                <a:cs typeface="Arial"/>
                <a:sym typeface="Arial"/>
              </a:rPr>
              <a:t> Pt can return to normal activities as soon as they feel ready</a:t>
            </a:r>
          </a:p>
          <a:p>
            <a:pPr marL="182563" lvl="0" indent="-182563">
              <a:spcBef>
                <a:spcPts val="0"/>
              </a:spcBef>
              <a:buClr>
                <a:srgbClr val="D55C3C"/>
              </a:buClr>
            </a:pPr>
            <a:r>
              <a:rPr lang="en-US" sz="5000" b="0" dirty="0">
                <a:solidFill>
                  <a:schemeClr val="bg2"/>
                </a:solidFill>
                <a:latin typeface="+mn-lt"/>
                <a:ea typeface="Arial"/>
                <a:cs typeface="Arial"/>
                <a:sym typeface="Arial"/>
              </a:rPr>
              <a:t> Period should return in 4-8 weeks, but varies</a:t>
            </a:r>
          </a:p>
          <a:p>
            <a:pPr marL="182563" lvl="0" indent="-182563">
              <a:spcBef>
                <a:spcPts val="0"/>
              </a:spcBef>
              <a:buClr>
                <a:srgbClr val="D55C3C"/>
              </a:buClr>
            </a:pPr>
            <a:r>
              <a:rPr lang="en-US" sz="5000" b="0" dirty="0">
                <a:solidFill>
                  <a:schemeClr val="bg2"/>
                </a:solidFill>
                <a:latin typeface="+mn-lt"/>
                <a:cs typeface="Arial"/>
                <a:sym typeface="Arial"/>
              </a:rPr>
              <a:t> Pt may experience:</a:t>
            </a:r>
          </a:p>
          <a:p>
            <a:pPr marL="715963" lvl="1" indent="-182563">
              <a:spcBef>
                <a:spcPts val="0"/>
              </a:spcBef>
              <a:buClr>
                <a:srgbClr val="D55C3C"/>
              </a:buClr>
            </a:pPr>
            <a:r>
              <a:rPr lang="en-US" sz="5000" b="0" dirty="0">
                <a:solidFill>
                  <a:schemeClr val="bg2"/>
                </a:solidFill>
                <a:latin typeface="+mn-lt"/>
                <a:cs typeface="Arial"/>
                <a:sym typeface="Arial"/>
              </a:rPr>
              <a:t> Vaginal bleeding as light or heavy as a period for up to 2 weeks after the procedure</a:t>
            </a:r>
          </a:p>
          <a:p>
            <a:pPr marL="715963" lvl="1" indent="-182563">
              <a:spcBef>
                <a:spcPts val="0"/>
              </a:spcBef>
              <a:buClr>
                <a:srgbClr val="D55C3C"/>
              </a:buClr>
            </a:pPr>
            <a:r>
              <a:rPr lang="en-US" sz="5000" b="0" dirty="0">
                <a:solidFill>
                  <a:schemeClr val="bg2"/>
                </a:solidFill>
                <a:latin typeface="+mn-lt"/>
                <a:cs typeface="Arial"/>
                <a:sym typeface="Arial"/>
              </a:rPr>
              <a:t> Cramping for 1 week after the procedure</a:t>
            </a:r>
          </a:p>
          <a:p>
            <a:pPr marL="715963" lvl="1" indent="-182563">
              <a:spcBef>
                <a:spcPts val="0"/>
              </a:spcBef>
              <a:buClr>
                <a:srgbClr val="D55C3C"/>
              </a:buClr>
            </a:pPr>
            <a:r>
              <a:rPr lang="en-US" sz="5000" b="0" dirty="0">
                <a:solidFill>
                  <a:schemeClr val="bg2"/>
                </a:solidFill>
                <a:latin typeface="+mn-lt"/>
                <a:cs typeface="Arial"/>
                <a:sym typeface="Arial"/>
              </a:rPr>
              <a:t> Mixed emotions – this is normal and whatever the patient feels is okay, but can be offered BH support if desired</a:t>
            </a:r>
          </a:p>
          <a:p>
            <a:pPr marL="182563" lvl="0" indent="-182563">
              <a:spcBef>
                <a:spcPts val="0"/>
              </a:spcBef>
              <a:buClr>
                <a:srgbClr val="D55C3C"/>
              </a:buClr>
            </a:pPr>
            <a:r>
              <a:rPr lang="en-US" sz="5000" b="0" dirty="0">
                <a:solidFill>
                  <a:schemeClr val="bg2"/>
                </a:solidFill>
                <a:latin typeface="+mn-lt"/>
                <a:ea typeface="Arial"/>
                <a:cs typeface="Arial"/>
                <a:sym typeface="Arial"/>
              </a:rPr>
              <a:t> Pt should call clinic if:</a:t>
            </a:r>
          </a:p>
          <a:p>
            <a:pPr marL="715963" lvl="1" indent="-182563">
              <a:spcBef>
                <a:spcPts val="0"/>
              </a:spcBef>
              <a:buClr>
                <a:srgbClr val="D55C3C"/>
              </a:buClr>
            </a:pPr>
            <a:r>
              <a:rPr lang="en-US" sz="5000" b="0" dirty="0">
                <a:solidFill>
                  <a:schemeClr val="bg2"/>
                </a:solidFill>
                <a:latin typeface="+mn-lt"/>
                <a:ea typeface="Arial"/>
                <a:cs typeface="Arial"/>
                <a:sym typeface="Arial"/>
              </a:rPr>
              <a:t> Bleeding more than 2 maxi pads per hour</a:t>
            </a:r>
          </a:p>
          <a:p>
            <a:pPr marL="715963" lvl="1" indent="-182563">
              <a:spcBef>
                <a:spcPts val="0"/>
              </a:spcBef>
              <a:buClr>
                <a:srgbClr val="D55C3C"/>
              </a:buClr>
            </a:pPr>
            <a:r>
              <a:rPr lang="en-US" sz="5000" b="0" dirty="0">
                <a:solidFill>
                  <a:schemeClr val="bg2"/>
                </a:solidFill>
                <a:latin typeface="+mn-lt"/>
                <a:ea typeface="Arial"/>
                <a:cs typeface="Arial"/>
                <a:sym typeface="Arial"/>
              </a:rPr>
              <a:t> Severe cramps that do not improve with pain medication</a:t>
            </a:r>
          </a:p>
          <a:p>
            <a:pPr marL="715963" lvl="1" indent="-182563">
              <a:spcBef>
                <a:spcPts val="0"/>
              </a:spcBef>
              <a:buClr>
                <a:srgbClr val="D55C3C"/>
              </a:buClr>
            </a:pPr>
            <a:r>
              <a:rPr lang="en-US" sz="5000" b="0" dirty="0">
                <a:solidFill>
                  <a:schemeClr val="bg2"/>
                </a:solidFill>
                <a:latin typeface="+mn-lt"/>
                <a:ea typeface="Arial"/>
                <a:cs typeface="Arial"/>
                <a:sym typeface="Arial"/>
              </a:rPr>
              <a:t> Dizziness</a:t>
            </a:r>
          </a:p>
          <a:p>
            <a:pPr marL="715963" lvl="1" indent="-182563">
              <a:spcBef>
                <a:spcPts val="0"/>
              </a:spcBef>
              <a:buClr>
                <a:srgbClr val="D55C3C"/>
              </a:buClr>
            </a:pPr>
            <a:r>
              <a:rPr lang="en-US" sz="5000" b="0" dirty="0">
                <a:solidFill>
                  <a:schemeClr val="bg2"/>
                </a:solidFill>
                <a:latin typeface="+mn-lt"/>
                <a:ea typeface="Arial"/>
                <a:cs typeface="Arial"/>
                <a:sym typeface="Arial"/>
              </a:rPr>
              <a:t> Foul-smelling discharge, chills, fever &gt; 101º</a:t>
            </a:r>
          </a:p>
          <a:p>
            <a:pPr marL="715963" lvl="1" indent="-182563">
              <a:spcBef>
                <a:spcPts val="0"/>
              </a:spcBef>
              <a:buClr>
                <a:srgbClr val="D55C3C"/>
              </a:buClr>
            </a:pPr>
            <a:r>
              <a:rPr lang="en-US" sz="5000" b="0" dirty="0">
                <a:solidFill>
                  <a:schemeClr val="bg2"/>
                </a:solidFill>
                <a:latin typeface="+mn-lt"/>
                <a:ea typeface="Arial"/>
                <a:cs typeface="Arial"/>
                <a:sym typeface="Arial"/>
              </a:rPr>
              <a:t> Overwhelming feelings of sadness or grief</a:t>
            </a:r>
          </a:p>
          <a:p>
            <a:pPr marL="533400" lvl="1" indent="0">
              <a:spcBef>
                <a:spcPts val="0"/>
              </a:spcBef>
              <a:buClr>
                <a:srgbClr val="D55C3C"/>
              </a:buClr>
              <a:buNone/>
            </a:pPr>
            <a:endParaRPr lang="en-US" sz="5000" b="0" dirty="0">
              <a:solidFill>
                <a:schemeClr val="bg2"/>
              </a:solidFill>
              <a:latin typeface="+mn-lt"/>
              <a:cs typeface="Arial"/>
              <a:sym typeface="Arial"/>
            </a:endParaRPr>
          </a:p>
        </p:txBody>
      </p:sp>
      <p:pic>
        <p:nvPicPr>
          <p:cNvPr id="10" name="Picture 9">
            <a:extLst>
              <a:ext uri="{FF2B5EF4-FFF2-40B4-BE49-F238E27FC236}">
                <a16:creationId xmlns:a16="http://schemas.microsoft.com/office/drawing/2014/main" id="{6222DBC3-03C0-D42D-2633-D45B8117D2F8}"/>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20868085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956411" y="-802681"/>
            <a:ext cx="15610634" cy="15321355"/>
          </a:xfrm>
          <a:prstGeom prst="rect">
            <a:avLst/>
          </a:prstGeom>
        </p:spPr>
      </p:pic>
      <p:sp>
        <p:nvSpPr>
          <p:cNvPr id="273" name="Rectangle 7"/>
          <p:cNvSpPr txBox="1">
            <a:spLocks noGrp="1"/>
          </p:cNvSpPr>
          <p:nvPr>
            <p:ph type="sldNum" sz="quarter" idx="2"/>
          </p:nvPr>
        </p:nvSpPr>
        <p:spPr>
          <a:xfrm>
            <a:off x="293756" y="12871435"/>
            <a:ext cx="577418" cy="5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277" name="Rectangle 9"/>
          <p:cNvSpPr/>
          <p:nvPr/>
        </p:nvSpPr>
        <p:spPr>
          <a:xfrm>
            <a:off x="12868160"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2868160" y="1951784"/>
            <a:ext cx="11728703" cy="98124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buClr>
                <a:schemeClr val="bg2">
                  <a:lumMod val="50000"/>
                  <a:lumOff val="50000"/>
                </a:schemeClr>
              </a:buClr>
              <a:buSzPct val="100000"/>
              <a:buChar char="•"/>
            </a:pPr>
            <a:r>
              <a:rPr lang="en-US" sz="5400" dirty="0">
                <a:solidFill>
                  <a:schemeClr val="bg2"/>
                </a:solidFill>
                <a:latin typeface="+mn-lt"/>
              </a:rPr>
              <a:t> There are three office options to be offered for miscarriage management: </a:t>
            </a:r>
          </a:p>
          <a:p>
            <a:pPr marL="266700" lvl="8" indent="0">
              <a:spcBef>
                <a:spcPts val="400"/>
              </a:spcBef>
              <a:buClr>
                <a:schemeClr val="bg2">
                  <a:lumMod val="50000"/>
                  <a:lumOff val="50000"/>
                </a:schemeClr>
              </a:buClr>
              <a:buSzPct val="100000"/>
            </a:pPr>
            <a:r>
              <a:rPr lang="en-US" sz="5400" dirty="0">
                <a:solidFill>
                  <a:schemeClr val="bg2"/>
                </a:solidFill>
                <a:latin typeface="+mn-lt"/>
              </a:rPr>
              <a:t> </a:t>
            </a:r>
            <a:r>
              <a:rPr lang="en-US" sz="5400" dirty="0">
                <a:solidFill>
                  <a:schemeClr val="accent1"/>
                </a:solidFill>
                <a:latin typeface="+mn-lt"/>
              </a:rPr>
              <a:t>	- Expectant</a:t>
            </a:r>
          </a:p>
          <a:p>
            <a:pPr marL="266700" lvl="8" indent="0">
              <a:spcBef>
                <a:spcPts val="400"/>
              </a:spcBef>
              <a:buClr>
                <a:schemeClr val="bg2">
                  <a:lumMod val="50000"/>
                  <a:lumOff val="50000"/>
                </a:schemeClr>
              </a:buClr>
              <a:buSzPct val="100000"/>
            </a:pPr>
            <a:r>
              <a:rPr lang="en-US" sz="5400" dirty="0">
                <a:solidFill>
                  <a:schemeClr val="accent1"/>
                </a:solidFill>
                <a:latin typeface="+mn-lt"/>
              </a:rPr>
              <a:t> 	- Medical (mifepristone and 	 	misoprostol, and misoprostol alone)</a:t>
            </a:r>
          </a:p>
          <a:p>
            <a:pPr marL="266700" lvl="8" indent="0">
              <a:spcBef>
                <a:spcPts val="400"/>
              </a:spcBef>
              <a:buClr>
                <a:schemeClr val="bg2">
                  <a:lumMod val="50000"/>
                  <a:lumOff val="50000"/>
                </a:schemeClr>
              </a:buClr>
              <a:buSzPct val="100000"/>
            </a:pPr>
            <a:r>
              <a:rPr lang="en-US" sz="5400" dirty="0">
                <a:solidFill>
                  <a:schemeClr val="accent1"/>
                </a:solidFill>
                <a:latin typeface="+mn-lt"/>
              </a:rPr>
              <a:t> 	- Procedure: MVA </a:t>
            </a:r>
          </a:p>
          <a:p>
            <a:pPr marL="182563" lvl="0" indent="-160973">
              <a:spcBef>
                <a:spcPts val="400"/>
              </a:spcBef>
              <a:buClr>
                <a:schemeClr val="bg2">
                  <a:lumMod val="50000"/>
                  <a:lumOff val="50000"/>
                </a:schemeClr>
              </a:buClr>
              <a:buSzPct val="100000"/>
              <a:buChar char="•"/>
            </a:pPr>
            <a:r>
              <a:rPr lang="en-US" sz="5400" dirty="0">
                <a:solidFill>
                  <a:schemeClr val="bg2"/>
                </a:solidFill>
                <a:latin typeface="+mn-lt"/>
              </a:rPr>
              <a:t> Mental health outcomes for patients are best when they are involved in the decision-making around their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816608" y="4389374"/>
            <a:ext cx="10838688" cy="4937247"/>
          </a:xfrm>
          <a:prstGeom prst="rect">
            <a:avLst/>
          </a:prstGeom>
        </p:spPr>
        <p:txBody>
          <a:bodyPr anchor="t">
            <a:normAutofit fontScale="90000"/>
          </a:bodyPr>
          <a:lstStyle/>
          <a:p>
            <a:pPr>
              <a:lnSpc>
                <a:spcPts val="14500"/>
              </a:lnSpc>
            </a:pPr>
            <a:r>
              <a:rPr lang="en-US" sz="16500" b="0" dirty="0"/>
              <a:t>KEY</a:t>
            </a:r>
            <a:br>
              <a:rPr lang="en-US" sz="16500" b="0" dirty="0"/>
            </a:br>
            <a:r>
              <a:rPr lang="en-US" sz="16500" b="0" dirty="0"/>
              <a:t>LEARNING POINTS.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6732" t="31928" r="71913" b="18380"/>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1429" r="2365" b="566"/>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534934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425851091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48435"/>
            <a:ext cx="15337971" cy="2118279"/>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366716"/>
            <a:ext cx="15353538" cy="10889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850" dirty="0">
                <a:solidFill>
                  <a:srgbClr val="44697D"/>
                </a:solidFill>
                <a:latin typeface="Calibri"/>
                <a:ea typeface="Calibri"/>
                <a:cs typeface="Calibri"/>
                <a:sym typeface="Calibri"/>
              </a:rPr>
              <a:t>Allison JL, Sherwood RS, </a:t>
            </a:r>
            <a:r>
              <a:rPr lang="en-US" sz="1850" dirty="0" err="1">
                <a:solidFill>
                  <a:srgbClr val="44697D"/>
                </a:solidFill>
                <a:latin typeface="Calibri"/>
                <a:ea typeface="Calibri"/>
                <a:cs typeface="Calibri"/>
                <a:sym typeface="Calibri"/>
              </a:rPr>
              <a:t>Schust</a:t>
            </a:r>
            <a:r>
              <a:rPr lang="en-US" sz="1850" dirty="0">
                <a:solidFill>
                  <a:srgbClr val="44697D"/>
                </a:solidFill>
                <a:latin typeface="Calibri"/>
                <a:ea typeface="Calibri"/>
                <a:cs typeface="Calibri"/>
                <a:sym typeface="Calibri"/>
              </a:rPr>
              <a:t> DJ. “Management of first trimester pregnancy loss can be safely moved into the office.” </a:t>
            </a:r>
            <a:r>
              <a:rPr lang="en-US" sz="1850" i="1" dirty="0">
                <a:solidFill>
                  <a:srgbClr val="44697D"/>
                </a:solidFill>
                <a:latin typeface="Calibri"/>
                <a:ea typeface="Calibri"/>
                <a:cs typeface="Calibri"/>
                <a:sym typeface="Calibri"/>
              </a:rPr>
              <a:t>Rev</a:t>
            </a:r>
            <a:r>
              <a:rPr lang="en-US" sz="1850" dirty="0">
                <a:solidFill>
                  <a:srgbClr val="44697D"/>
                </a:solidFill>
                <a:latin typeface="Calibri"/>
                <a:ea typeface="Calibri"/>
                <a:cs typeface="Calibri"/>
                <a:sym typeface="Calibri"/>
              </a:rPr>
              <a:t> </a:t>
            </a:r>
            <a:r>
              <a:rPr lang="en-US" sz="1850" i="1" dirty="0" err="1">
                <a:solidFill>
                  <a:srgbClr val="44697D"/>
                </a:solidFill>
                <a:latin typeface="Calibri"/>
                <a:ea typeface="Calibri"/>
                <a:cs typeface="Calibri"/>
                <a:sym typeface="Calibri"/>
              </a:rPr>
              <a:t>Obstet</a:t>
            </a:r>
            <a:r>
              <a:rPr lang="en-US" sz="1850" i="1" dirty="0">
                <a:solidFill>
                  <a:srgbClr val="44697D"/>
                </a:solidFill>
                <a:latin typeface="Calibri"/>
                <a:ea typeface="Calibri"/>
                <a:cs typeface="Calibri"/>
                <a:sym typeface="Calibri"/>
              </a:rPr>
              <a:t> </a:t>
            </a:r>
            <a:r>
              <a:rPr lang="en-US" sz="1850" i="1" dirty="0" err="1">
                <a:solidFill>
                  <a:srgbClr val="44697D"/>
                </a:solidFill>
                <a:latin typeface="Calibri"/>
                <a:ea typeface="Calibri"/>
                <a:cs typeface="Calibri"/>
                <a:sym typeface="Calibri"/>
              </a:rPr>
              <a:t>Gynecol</a:t>
            </a:r>
            <a:r>
              <a:rPr lang="en-US" sz="1850" dirty="0">
                <a:solidFill>
                  <a:srgbClr val="44697D"/>
                </a:solidFill>
                <a:latin typeface="Calibri"/>
                <a:ea typeface="Calibri"/>
                <a:cs typeface="Calibri"/>
                <a:sym typeface="Calibri"/>
              </a:rPr>
              <a:t>; 2011;4(1):5-14</a:t>
            </a:r>
          </a:p>
          <a:p>
            <a:pPr lvl="0"/>
            <a:r>
              <a:rPr lang="en-US" sz="1850" dirty="0">
                <a:solidFill>
                  <a:srgbClr val="44697D"/>
                </a:solidFill>
                <a:latin typeface="Calibri"/>
                <a:ea typeface="Calibri"/>
                <a:cs typeface="Calibri"/>
                <a:sym typeface="Calibri"/>
              </a:rPr>
              <a:t>American College of Obstetricians and Gynecologists. "Early Pregnancy Loss. ACOG Practice Bulletin No. 200." </a:t>
            </a:r>
            <a:r>
              <a:rPr lang="en-US" sz="1850" dirty="0" err="1">
                <a:solidFill>
                  <a:srgbClr val="44697D"/>
                </a:solidFill>
                <a:latin typeface="Calibri"/>
                <a:ea typeface="Calibri"/>
                <a:cs typeface="Calibri"/>
                <a:sym typeface="Calibri"/>
              </a:rPr>
              <a:t>Obstet</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Gynecol</a:t>
            </a:r>
            <a:r>
              <a:rPr lang="en-US" sz="1850" dirty="0">
                <a:solidFill>
                  <a:srgbClr val="44697D"/>
                </a:solidFill>
                <a:latin typeface="Calibri"/>
                <a:ea typeface="Calibri"/>
                <a:cs typeface="Calibri"/>
                <a:sym typeface="Calibri"/>
              </a:rPr>
              <a:t> vol. 132, no. 5 (2018): e197-207.</a:t>
            </a:r>
          </a:p>
          <a:p>
            <a:pPr lvl="0">
              <a:spcBef>
                <a:spcPts val="300"/>
              </a:spcBef>
            </a:pPr>
            <a:r>
              <a:rPr lang="en-US" sz="1850" dirty="0">
                <a:solidFill>
                  <a:srgbClr val="44697D"/>
                </a:solidFill>
                <a:latin typeface="Calibri"/>
                <a:ea typeface="Calibri"/>
                <a:cs typeface="Calibri"/>
                <a:sym typeface="Calibri"/>
              </a:rPr>
              <a:t>Butler, Charles et al. “Clinical Inquiries. How Long Is Expectant Management Safe in First-Trimester Miscarriage?” </a:t>
            </a:r>
            <a:r>
              <a:rPr lang="en-US" sz="1850" i="1" dirty="0">
                <a:solidFill>
                  <a:srgbClr val="44697D"/>
                </a:solidFill>
                <a:latin typeface="Calibri"/>
                <a:ea typeface="Calibri"/>
                <a:cs typeface="Calibri"/>
                <a:sym typeface="Calibri"/>
              </a:rPr>
              <a:t>The Journal of family practice</a:t>
            </a:r>
            <a:r>
              <a:rPr lang="en-US" sz="1850" dirty="0">
                <a:solidFill>
                  <a:srgbClr val="44697D"/>
                </a:solidFill>
                <a:latin typeface="Calibri"/>
                <a:ea typeface="Calibri"/>
                <a:cs typeface="Calibri"/>
                <a:sym typeface="Calibri"/>
              </a:rPr>
              <a:t> 54.10 (2005): 889–890.</a:t>
            </a:r>
          </a:p>
          <a:p>
            <a:pPr lvl="0">
              <a:spcBef>
                <a:spcPts val="300"/>
              </a:spcBef>
            </a:pPr>
            <a:r>
              <a:rPr lang="en-US" sz="1850" dirty="0">
                <a:solidFill>
                  <a:srgbClr val="44697D"/>
                </a:solidFill>
                <a:latin typeface="Calibri"/>
                <a:ea typeface="Calibri"/>
                <a:cs typeface="Calibri"/>
                <a:sym typeface="Calibri"/>
              </a:rPr>
              <a:t>Chen B, </a:t>
            </a:r>
            <a:r>
              <a:rPr lang="en-US" sz="1850" dirty="0" err="1">
                <a:solidFill>
                  <a:srgbClr val="44697D"/>
                </a:solidFill>
                <a:latin typeface="Calibri"/>
                <a:ea typeface="Calibri"/>
                <a:cs typeface="Calibri"/>
                <a:sym typeface="Calibri"/>
              </a:rPr>
              <a:t>Creinin</a:t>
            </a:r>
            <a:r>
              <a:rPr lang="en-US" sz="1850" dirty="0">
                <a:solidFill>
                  <a:srgbClr val="44697D"/>
                </a:solidFill>
                <a:latin typeface="Calibri"/>
                <a:ea typeface="Calibri"/>
                <a:cs typeface="Calibri"/>
                <a:sym typeface="Calibri"/>
              </a:rPr>
              <a:t> M, “Contemporary Management of Early Pregnancy Failure.” </a:t>
            </a:r>
            <a:r>
              <a:rPr lang="en-US" sz="1850" i="1" dirty="0">
                <a:solidFill>
                  <a:srgbClr val="44697D"/>
                </a:solidFill>
                <a:latin typeface="Calibri"/>
                <a:ea typeface="Calibri"/>
                <a:cs typeface="Calibri"/>
                <a:sym typeface="Calibri"/>
              </a:rPr>
              <a:t>Clin </a:t>
            </a:r>
            <a:r>
              <a:rPr lang="en-US" sz="1850" i="1" dirty="0" err="1">
                <a:solidFill>
                  <a:srgbClr val="44697D"/>
                </a:solidFill>
                <a:latin typeface="Calibri"/>
                <a:ea typeface="Calibri"/>
                <a:cs typeface="Calibri"/>
                <a:sym typeface="Calibri"/>
              </a:rPr>
              <a:t>Obstet</a:t>
            </a:r>
            <a:r>
              <a:rPr lang="en-US" sz="1850" i="1" dirty="0">
                <a:solidFill>
                  <a:srgbClr val="44697D"/>
                </a:solidFill>
                <a:latin typeface="Calibri"/>
                <a:ea typeface="Calibri"/>
                <a:cs typeface="Calibri"/>
                <a:sym typeface="Calibri"/>
              </a:rPr>
              <a:t> and </a:t>
            </a:r>
            <a:r>
              <a:rPr lang="en-US" sz="1850" i="1" dirty="0" err="1">
                <a:solidFill>
                  <a:srgbClr val="44697D"/>
                </a:solidFill>
                <a:latin typeface="Calibri"/>
                <a:ea typeface="Calibri"/>
                <a:cs typeface="Calibri"/>
                <a:sym typeface="Calibri"/>
              </a:rPr>
              <a:t>Gynecol</a:t>
            </a:r>
            <a:r>
              <a:rPr lang="en-US" sz="1850" i="1" dirty="0">
                <a:solidFill>
                  <a:srgbClr val="44697D"/>
                </a:solidFill>
                <a:latin typeface="Calibri"/>
                <a:ea typeface="Calibri"/>
                <a:cs typeface="Calibri"/>
                <a:sym typeface="Calibri"/>
              </a:rPr>
              <a:t> </a:t>
            </a:r>
            <a:r>
              <a:rPr lang="en-US" sz="1850" dirty="0">
                <a:solidFill>
                  <a:srgbClr val="44697D"/>
                </a:solidFill>
                <a:latin typeface="Calibri"/>
                <a:ea typeface="Calibri"/>
                <a:cs typeface="Calibri"/>
                <a:sym typeface="Calibri"/>
              </a:rPr>
              <a:t>Volume 50, Number 1, (2007) 67–88.</a:t>
            </a:r>
          </a:p>
          <a:p>
            <a:pPr lvl="0">
              <a:spcBef>
                <a:spcPts val="300"/>
              </a:spcBef>
            </a:pPr>
            <a:r>
              <a:rPr lang="en-US" sz="1850" dirty="0" err="1">
                <a:solidFill>
                  <a:srgbClr val="44697D"/>
                </a:solidFill>
                <a:latin typeface="Calibri"/>
                <a:ea typeface="Calibri"/>
                <a:cs typeface="Calibri"/>
                <a:sym typeface="Calibri"/>
              </a:rPr>
              <a:t>Creinin</a:t>
            </a:r>
            <a:r>
              <a:rPr lang="en-US" sz="1850" dirty="0">
                <a:solidFill>
                  <a:srgbClr val="44697D"/>
                </a:solidFill>
                <a:latin typeface="Calibri"/>
                <a:ea typeface="Calibri"/>
                <a:cs typeface="Calibri"/>
                <a:sym typeface="Calibri"/>
              </a:rPr>
              <a:t>, Mitchell D. et al. “Factors Related to Successful Misoprostol Treatment for Early Pregnancy Failure.” </a:t>
            </a:r>
            <a:r>
              <a:rPr lang="en-US" sz="1850" i="1" dirty="0">
                <a:solidFill>
                  <a:srgbClr val="44697D"/>
                </a:solidFill>
                <a:latin typeface="Calibri"/>
                <a:ea typeface="Calibri"/>
                <a:cs typeface="Calibri"/>
                <a:sym typeface="Calibri"/>
              </a:rPr>
              <a:t>Obstetrics and gynecology</a:t>
            </a:r>
            <a:r>
              <a:rPr lang="en-US" sz="1850" dirty="0">
                <a:solidFill>
                  <a:srgbClr val="44697D"/>
                </a:solidFill>
                <a:latin typeface="Calibri"/>
                <a:ea typeface="Calibri"/>
                <a:cs typeface="Calibri"/>
                <a:sym typeface="Calibri"/>
              </a:rPr>
              <a:t> 107.4 (2006): 901–907. </a:t>
            </a:r>
          </a:p>
          <a:p>
            <a:pPr lvl="0">
              <a:spcBef>
                <a:spcPts val="300"/>
              </a:spcBef>
            </a:pPr>
            <a:r>
              <a:rPr lang="en-US" sz="1850" dirty="0" err="1">
                <a:solidFill>
                  <a:srgbClr val="44697D"/>
                </a:solidFill>
                <a:latin typeface="Calibri"/>
                <a:ea typeface="Calibri"/>
                <a:cs typeface="Calibri"/>
                <a:sym typeface="Calibri"/>
              </a:rPr>
              <a:t>Doubilet</a:t>
            </a:r>
            <a:r>
              <a:rPr lang="en-US" sz="1850" dirty="0">
                <a:solidFill>
                  <a:srgbClr val="44697D"/>
                </a:solidFill>
                <a:latin typeface="Calibri"/>
                <a:ea typeface="Calibri"/>
                <a:cs typeface="Calibri"/>
                <a:sym typeface="Calibri"/>
              </a:rPr>
              <a:t>, Peter M. et al. “Diagnostic Criteria for Nonviable Pregnancy Early in the First Trimester.” </a:t>
            </a:r>
            <a:r>
              <a:rPr lang="en-US" sz="1850" i="1" dirty="0">
                <a:solidFill>
                  <a:srgbClr val="44697D"/>
                </a:solidFill>
                <a:latin typeface="Calibri"/>
                <a:ea typeface="Calibri"/>
                <a:cs typeface="Calibri"/>
                <a:sym typeface="Calibri"/>
              </a:rPr>
              <a:t>Ultrasound quarterly</a:t>
            </a:r>
            <a:r>
              <a:rPr lang="en-US" sz="1850" dirty="0">
                <a:solidFill>
                  <a:srgbClr val="44697D"/>
                </a:solidFill>
                <a:latin typeface="Calibri"/>
                <a:ea typeface="Calibri"/>
                <a:cs typeface="Calibri"/>
                <a:sym typeface="Calibri"/>
              </a:rPr>
              <a:t> 30.1 (2014): 3–9.</a:t>
            </a:r>
          </a:p>
          <a:p>
            <a:pPr lvl="0">
              <a:spcBef>
                <a:spcPts val="300"/>
              </a:spcBef>
            </a:pPr>
            <a:r>
              <a:rPr lang="en-US" sz="1850" dirty="0">
                <a:solidFill>
                  <a:srgbClr val="44697D"/>
                </a:solidFill>
                <a:latin typeface="Calibri"/>
                <a:ea typeface="Calibri"/>
                <a:cs typeface="Calibri"/>
                <a:sym typeface="Calibri"/>
              </a:rPr>
              <a:t>Emily M. Godfrey, Lawrence Leeman, and Panna Lossy. “Early Pregnancy Loss Needn’t Require a Trip to the Hospital.” </a:t>
            </a:r>
            <a:r>
              <a:rPr lang="en-US" sz="1850" i="1" dirty="0">
                <a:solidFill>
                  <a:srgbClr val="44697D"/>
                </a:solidFill>
                <a:latin typeface="Calibri"/>
                <a:ea typeface="Calibri"/>
                <a:cs typeface="Calibri"/>
                <a:sym typeface="Calibri"/>
              </a:rPr>
              <a:t>Journal of Family Practice</a:t>
            </a:r>
            <a:r>
              <a:rPr lang="en-US" sz="1850" dirty="0">
                <a:solidFill>
                  <a:srgbClr val="44697D"/>
                </a:solidFill>
                <a:latin typeface="Calibri"/>
                <a:ea typeface="Calibri"/>
                <a:cs typeface="Calibri"/>
                <a:sym typeface="Calibri"/>
              </a:rPr>
              <a:t> 58.11 (2009): 585–590.</a:t>
            </a:r>
          </a:p>
          <a:p>
            <a:pPr lvl="0">
              <a:spcBef>
                <a:spcPts val="300"/>
              </a:spcBef>
            </a:pPr>
            <a:r>
              <a:rPr lang="en-US" sz="1850" dirty="0">
                <a:solidFill>
                  <a:srgbClr val="44697D"/>
                </a:solidFill>
                <a:latin typeface="Calibri"/>
                <a:ea typeface="Calibri"/>
                <a:cs typeface="Calibri"/>
                <a:sym typeface="Calibri"/>
              </a:rPr>
              <a:t>Ghosh J, </a:t>
            </a:r>
            <a:r>
              <a:rPr lang="en-US" sz="1850" dirty="0" err="1">
                <a:solidFill>
                  <a:srgbClr val="44697D"/>
                </a:solidFill>
                <a:latin typeface="Calibri"/>
                <a:ea typeface="Calibri"/>
                <a:cs typeface="Calibri"/>
                <a:sym typeface="Calibri"/>
              </a:rPr>
              <a:t>Papadopoulou</a:t>
            </a:r>
            <a:r>
              <a:rPr lang="en-US" sz="1850" dirty="0">
                <a:solidFill>
                  <a:srgbClr val="44697D"/>
                </a:solidFill>
                <a:latin typeface="Calibri"/>
                <a:ea typeface="Calibri"/>
                <a:cs typeface="Calibri"/>
                <a:sym typeface="Calibri"/>
              </a:rPr>
              <a:t> A, Devall AJ, Jeffery HC, Beeson LE, Do V, Price MJ, Tobias A, </a:t>
            </a:r>
            <a:r>
              <a:rPr lang="en-US" sz="1850" dirty="0" err="1">
                <a:solidFill>
                  <a:srgbClr val="44697D"/>
                </a:solidFill>
                <a:latin typeface="Calibri"/>
                <a:ea typeface="Calibri"/>
                <a:cs typeface="Calibri"/>
                <a:sym typeface="Calibri"/>
              </a:rPr>
              <a:t>Tunçalp</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Ö</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Lavelanet</a:t>
            </a:r>
            <a:r>
              <a:rPr lang="en-US" sz="1850" dirty="0">
                <a:solidFill>
                  <a:srgbClr val="44697D"/>
                </a:solidFill>
                <a:latin typeface="Calibri"/>
                <a:ea typeface="Calibri"/>
                <a:cs typeface="Calibri"/>
                <a:sym typeface="Calibri"/>
              </a:rPr>
              <a:t> A, </a:t>
            </a:r>
            <a:r>
              <a:rPr lang="en-US" sz="1850" dirty="0" err="1">
                <a:solidFill>
                  <a:srgbClr val="44697D"/>
                </a:solidFill>
                <a:latin typeface="Calibri"/>
                <a:ea typeface="Calibri"/>
                <a:cs typeface="Calibri"/>
                <a:sym typeface="Calibri"/>
              </a:rPr>
              <a:t>Gülmezoglu</a:t>
            </a:r>
            <a:r>
              <a:rPr lang="en-US" sz="1850" dirty="0">
                <a:solidFill>
                  <a:srgbClr val="44697D"/>
                </a:solidFill>
                <a:latin typeface="Calibri"/>
                <a:ea typeface="Calibri"/>
                <a:cs typeface="Calibri"/>
                <a:sym typeface="Calibri"/>
              </a:rPr>
              <a:t> AM, </a:t>
            </a:r>
            <a:r>
              <a:rPr lang="en-US" sz="1850" dirty="0" err="1">
                <a:solidFill>
                  <a:srgbClr val="44697D"/>
                </a:solidFill>
                <a:latin typeface="Calibri"/>
                <a:ea typeface="Calibri"/>
                <a:cs typeface="Calibri"/>
                <a:sym typeface="Calibri"/>
              </a:rPr>
              <a:t>Coomarasamy</a:t>
            </a:r>
            <a:r>
              <a:rPr lang="en-US" sz="1850" dirty="0">
                <a:solidFill>
                  <a:srgbClr val="44697D"/>
                </a:solidFill>
                <a:latin typeface="Calibri"/>
                <a:ea typeface="Calibri"/>
                <a:cs typeface="Calibri"/>
                <a:sym typeface="Calibri"/>
              </a:rPr>
              <a:t> A, </a:t>
            </a:r>
            <a:r>
              <a:rPr lang="en-US" sz="1850" dirty="0" err="1">
                <a:solidFill>
                  <a:srgbClr val="44697D"/>
                </a:solidFill>
                <a:latin typeface="Calibri"/>
                <a:ea typeface="Calibri"/>
                <a:cs typeface="Calibri"/>
                <a:sym typeface="Calibri"/>
              </a:rPr>
              <a:t>Gallos</a:t>
            </a:r>
            <a:r>
              <a:rPr lang="en-US" sz="1850" dirty="0">
                <a:solidFill>
                  <a:srgbClr val="44697D"/>
                </a:solidFill>
                <a:latin typeface="Calibri"/>
                <a:ea typeface="Calibri"/>
                <a:cs typeface="Calibri"/>
                <a:sym typeface="Calibri"/>
              </a:rPr>
              <a:t> ID. Methods for managing miscarriage: a network meta-analysis. Cochrane Database of Systematic Reviews 2021, Issue 6. Art. No.: CD012602. DOI: 10.1002/14651858.CD012602.pub2.</a:t>
            </a:r>
          </a:p>
          <a:p>
            <a:pPr lvl="0">
              <a:spcBef>
                <a:spcPts val="300"/>
              </a:spcBef>
            </a:pPr>
            <a:r>
              <a:rPr lang="en-US" sz="1850" dirty="0" err="1">
                <a:solidFill>
                  <a:srgbClr val="44697D"/>
                </a:solidFill>
                <a:latin typeface="Calibri"/>
                <a:ea typeface="Calibri"/>
                <a:cs typeface="Calibri"/>
                <a:sym typeface="Calibri"/>
              </a:rPr>
              <a:t>Luise</a:t>
            </a:r>
            <a:r>
              <a:rPr lang="en-US" sz="1850" dirty="0">
                <a:solidFill>
                  <a:srgbClr val="44697D"/>
                </a:solidFill>
                <a:latin typeface="Calibri"/>
                <a:ea typeface="Calibri"/>
                <a:cs typeface="Calibri"/>
                <a:sym typeface="Calibri"/>
              </a:rPr>
              <a:t>, Ciro et al. “Outcome of Expectant Management of Spontaneous First Trimester Miscarriage: Observational Study.” </a:t>
            </a:r>
            <a:r>
              <a:rPr lang="en-US" sz="1850" i="1" dirty="0">
                <a:solidFill>
                  <a:srgbClr val="44697D"/>
                </a:solidFill>
                <a:latin typeface="Calibri"/>
                <a:ea typeface="Calibri"/>
                <a:cs typeface="Calibri"/>
                <a:sym typeface="Calibri"/>
              </a:rPr>
              <a:t>BMJ </a:t>
            </a:r>
            <a:r>
              <a:rPr lang="en-US" sz="1850" dirty="0">
                <a:solidFill>
                  <a:srgbClr val="44697D"/>
                </a:solidFill>
                <a:latin typeface="Calibri"/>
                <a:ea typeface="Calibri"/>
                <a:cs typeface="Calibri"/>
                <a:sym typeface="Calibri"/>
              </a:rPr>
              <a:t>324.7342 (2002): 873–875.</a:t>
            </a:r>
          </a:p>
          <a:p>
            <a:pPr lvl="0">
              <a:spcBef>
                <a:spcPts val="300"/>
              </a:spcBef>
            </a:pPr>
            <a:r>
              <a:rPr lang="en-US" sz="1850" dirty="0" err="1">
                <a:solidFill>
                  <a:srgbClr val="44697D"/>
                </a:solidFill>
                <a:latin typeface="Calibri"/>
                <a:ea typeface="Calibri"/>
                <a:cs typeface="Calibri"/>
                <a:sym typeface="Calibri"/>
              </a:rPr>
              <a:t>Milingos</a:t>
            </a:r>
            <a:r>
              <a:rPr lang="en-US" sz="1850" dirty="0">
                <a:solidFill>
                  <a:srgbClr val="44697D"/>
                </a:solidFill>
                <a:latin typeface="Calibri"/>
                <a:ea typeface="Calibri"/>
                <a:cs typeface="Calibri"/>
                <a:sym typeface="Calibri"/>
              </a:rPr>
              <a:t>, D. S. et al. “Manual Vacuum Aspiration: A Safe Alternative for the Surgical Management of Early Pregnancy Loss.” </a:t>
            </a:r>
            <a:r>
              <a:rPr lang="en-US" sz="1850" i="1" dirty="0">
                <a:solidFill>
                  <a:srgbClr val="44697D"/>
                </a:solidFill>
                <a:latin typeface="Calibri"/>
                <a:ea typeface="Calibri"/>
                <a:cs typeface="Calibri"/>
                <a:sym typeface="Calibri"/>
              </a:rPr>
              <a:t>BJOG: an international journal of obstetrics and </a:t>
            </a:r>
            <a:r>
              <a:rPr lang="en-US" sz="1850" i="1" dirty="0" err="1">
                <a:solidFill>
                  <a:srgbClr val="44697D"/>
                </a:solidFill>
                <a:latin typeface="Calibri"/>
                <a:ea typeface="Calibri"/>
                <a:cs typeface="Calibri"/>
                <a:sym typeface="Calibri"/>
              </a:rPr>
              <a:t>gynaecology</a:t>
            </a:r>
            <a:r>
              <a:rPr lang="en-US" sz="1850" dirty="0">
                <a:solidFill>
                  <a:srgbClr val="44697D"/>
                </a:solidFill>
                <a:latin typeface="Calibri"/>
                <a:ea typeface="Calibri"/>
                <a:cs typeface="Calibri"/>
                <a:sym typeface="Calibri"/>
              </a:rPr>
              <a:t> 116.9 (2009): 1268–1271.</a:t>
            </a:r>
          </a:p>
          <a:p>
            <a:pPr lvl="0">
              <a:spcBef>
                <a:spcPts val="300"/>
              </a:spcBef>
            </a:pPr>
            <a:r>
              <a:rPr lang="en-US" sz="1850" dirty="0" err="1">
                <a:solidFill>
                  <a:srgbClr val="44697D"/>
                </a:solidFill>
                <a:latin typeface="Calibri"/>
                <a:ea typeface="Calibri"/>
                <a:cs typeface="Calibri"/>
                <a:sym typeface="Calibri"/>
              </a:rPr>
              <a:t>Prine</a:t>
            </a:r>
            <a:r>
              <a:rPr lang="en-US" sz="1850" dirty="0">
                <a:solidFill>
                  <a:srgbClr val="44697D"/>
                </a:solidFill>
                <a:latin typeface="Calibri"/>
                <a:ea typeface="Calibri"/>
                <a:cs typeface="Calibri"/>
                <a:sym typeface="Calibri"/>
              </a:rPr>
              <a:t> LW, </a:t>
            </a:r>
            <a:r>
              <a:rPr lang="en-US" sz="1850" dirty="0" err="1">
                <a:solidFill>
                  <a:srgbClr val="44697D"/>
                </a:solidFill>
                <a:latin typeface="Calibri"/>
                <a:ea typeface="Calibri"/>
                <a:cs typeface="Calibri"/>
                <a:sym typeface="Calibri"/>
              </a:rPr>
              <a:t>Macnaughton</a:t>
            </a:r>
            <a:r>
              <a:rPr lang="en-US" sz="1850" dirty="0">
                <a:solidFill>
                  <a:srgbClr val="44697D"/>
                </a:solidFill>
                <a:latin typeface="Calibri"/>
                <a:ea typeface="Calibri"/>
                <a:cs typeface="Calibri"/>
                <a:sym typeface="Calibri"/>
              </a:rPr>
              <a:t>, H. “Office Management of Early Pregnancy Loss.” </a:t>
            </a:r>
            <a:r>
              <a:rPr lang="en-US" sz="1850" i="1" dirty="0">
                <a:solidFill>
                  <a:srgbClr val="44697D"/>
                </a:solidFill>
                <a:latin typeface="Calibri"/>
                <a:ea typeface="Calibri"/>
                <a:cs typeface="Calibri"/>
                <a:sym typeface="Calibri"/>
              </a:rPr>
              <a:t>AAFP</a:t>
            </a:r>
            <a:r>
              <a:rPr lang="en-US" sz="1850" dirty="0">
                <a:solidFill>
                  <a:srgbClr val="44697D"/>
                </a:solidFill>
                <a:latin typeface="Calibri"/>
                <a:ea typeface="Calibri"/>
                <a:cs typeface="Calibri"/>
                <a:sym typeface="Calibri"/>
              </a:rPr>
              <a:t> 84.1 (2011): 75–82.</a:t>
            </a:r>
          </a:p>
          <a:p>
            <a:pPr lvl="0">
              <a:spcBef>
                <a:spcPts val="300"/>
              </a:spcBef>
            </a:pPr>
            <a:r>
              <a:rPr lang="en-US" sz="1850" dirty="0" err="1">
                <a:solidFill>
                  <a:srgbClr val="44697D"/>
                </a:solidFill>
                <a:latin typeface="Calibri"/>
                <a:ea typeface="Calibri"/>
                <a:cs typeface="Calibri"/>
                <a:sym typeface="Calibri"/>
              </a:rPr>
              <a:t>Tunçalp</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Ozge</a:t>
            </a:r>
            <a:r>
              <a:rPr lang="en-US" sz="1850" dirty="0">
                <a:solidFill>
                  <a:srgbClr val="44697D"/>
                </a:solidFill>
                <a:latin typeface="Calibri"/>
                <a:ea typeface="Calibri"/>
                <a:cs typeface="Calibri"/>
                <a:sym typeface="Calibri"/>
              </a:rPr>
              <a:t>, A. </a:t>
            </a:r>
            <a:r>
              <a:rPr lang="en-US" sz="1850" dirty="0" err="1">
                <a:solidFill>
                  <a:srgbClr val="44697D"/>
                </a:solidFill>
                <a:latin typeface="Calibri"/>
                <a:ea typeface="Calibri"/>
                <a:cs typeface="Calibri"/>
                <a:sym typeface="Calibri"/>
              </a:rPr>
              <a:t>Metin</a:t>
            </a:r>
            <a:r>
              <a:rPr lang="en-US" sz="1850" dirty="0">
                <a:solidFill>
                  <a:srgbClr val="44697D"/>
                </a:solidFill>
                <a:latin typeface="Calibri"/>
                <a:ea typeface="Calibri"/>
                <a:cs typeface="Calibri"/>
                <a:sym typeface="Calibri"/>
              </a:rPr>
              <a:t> </a:t>
            </a:r>
            <a:r>
              <a:rPr lang="en-US" sz="1850" dirty="0" err="1">
                <a:solidFill>
                  <a:srgbClr val="44697D"/>
                </a:solidFill>
                <a:latin typeface="Calibri"/>
                <a:ea typeface="Calibri"/>
                <a:cs typeface="Calibri"/>
                <a:sym typeface="Calibri"/>
              </a:rPr>
              <a:t>Gülmezoglu</a:t>
            </a:r>
            <a:r>
              <a:rPr lang="en-US" sz="1850" dirty="0">
                <a:solidFill>
                  <a:srgbClr val="44697D"/>
                </a:solidFill>
                <a:latin typeface="Calibri"/>
                <a:ea typeface="Calibri"/>
                <a:cs typeface="Calibri"/>
                <a:sym typeface="Calibri"/>
              </a:rPr>
              <a:t>, and João Paulo Souza. “Surgical Procedures for Evacuating Incomplete Miscarriage.” </a:t>
            </a:r>
            <a:r>
              <a:rPr lang="en-US" sz="1850" i="1" dirty="0">
                <a:solidFill>
                  <a:srgbClr val="44697D"/>
                </a:solidFill>
                <a:latin typeface="Calibri"/>
                <a:ea typeface="Calibri"/>
                <a:cs typeface="Calibri"/>
                <a:sym typeface="Calibri"/>
              </a:rPr>
              <a:t>Cochrane database of systematic reviews </a:t>
            </a:r>
            <a:r>
              <a:rPr lang="en-US" sz="1850" dirty="0">
                <a:solidFill>
                  <a:srgbClr val="44697D"/>
                </a:solidFill>
                <a:latin typeface="Calibri"/>
                <a:ea typeface="Calibri"/>
                <a:cs typeface="Calibri"/>
                <a:sym typeface="Calibri"/>
              </a:rPr>
              <a:t>9 (2010): CD001993.</a:t>
            </a:r>
          </a:p>
          <a:p>
            <a:pPr lvl="0">
              <a:spcBef>
                <a:spcPts val="300"/>
              </a:spcBef>
            </a:pPr>
            <a:r>
              <a:rPr lang="en-US" sz="1850" dirty="0">
                <a:solidFill>
                  <a:srgbClr val="44697D"/>
                </a:solidFill>
                <a:latin typeface="Calibri"/>
                <a:ea typeface="Calibri"/>
                <a:cs typeface="Calibri"/>
                <a:sym typeface="Calibri"/>
              </a:rPr>
              <a:t>Wallace, Robin, Angela </a:t>
            </a:r>
            <a:r>
              <a:rPr lang="en-US" sz="1850" dirty="0" err="1">
                <a:solidFill>
                  <a:srgbClr val="44697D"/>
                </a:solidFill>
                <a:latin typeface="Calibri"/>
                <a:ea typeface="Calibri"/>
                <a:cs typeface="Calibri"/>
                <a:sym typeface="Calibri"/>
              </a:rPr>
              <a:t>DiLaura</a:t>
            </a:r>
            <a:r>
              <a:rPr lang="en-US" sz="1850" dirty="0">
                <a:solidFill>
                  <a:srgbClr val="44697D"/>
                </a:solidFill>
                <a:latin typeface="Calibri"/>
                <a:ea typeface="Calibri"/>
                <a:cs typeface="Calibri"/>
                <a:sym typeface="Calibri"/>
              </a:rPr>
              <a:t>, and Christine </a:t>
            </a:r>
            <a:r>
              <a:rPr lang="en-US" sz="1850" dirty="0" err="1">
                <a:solidFill>
                  <a:srgbClr val="44697D"/>
                </a:solidFill>
                <a:latin typeface="Calibri"/>
                <a:ea typeface="Calibri"/>
                <a:cs typeface="Calibri"/>
                <a:sym typeface="Calibri"/>
              </a:rPr>
              <a:t>Dehlendorf</a:t>
            </a:r>
            <a:r>
              <a:rPr lang="en-US" sz="1850" dirty="0">
                <a:solidFill>
                  <a:srgbClr val="44697D"/>
                </a:solidFill>
                <a:latin typeface="Calibri"/>
                <a:ea typeface="Calibri"/>
                <a:cs typeface="Calibri"/>
                <a:sym typeface="Calibri"/>
              </a:rPr>
              <a:t>. “‘Every Person’s Just Different’: Women’s Experiences with Counseling for Early Pregnancy Loss Management.” </a:t>
            </a:r>
            <a:r>
              <a:rPr lang="en-US" sz="1850" i="1" dirty="0">
                <a:solidFill>
                  <a:srgbClr val="44697D"/>
                </a:solidFill>
                <a:latin typeface="Calibri"/>
                <a:ea typeface="Calibri"/>
                <a:cs typeface="Calibri"/>
                <a:sym typeface="Calibri"/>
              </a:rPr>
              <a:t>Women’s health issues: official publication of the Jacobs Institute of Women's Health</a:t>
            </a:r>
            <a:r>
              <a:rPr lang="en-US" sz="1850" dirty="0">
                <a:solidFill>
                  <a:srgbClr val="44697D"/>
                </a:solidFill>
                <a:latin typeface="Calibri"/>
                <a:ea typeface="Calibri"/>
                <a:cs typeface="Calibri"/>
                <a:sym typeface="Calibri"/>
              </a:rPr>
              <a:t> 27.4 (2017): 456–462.</a:t>
            </a:r>
          </a:p>
          <a:p>
            <a:pPr lvl="0">
              <a:spcBef>
                <a:spcPts val="300"/>
              </a:spcBef>
            </a:pPr>
            <a:r>
              <a:rPr lang="en-US" sz="1850" dirty="0">
                <a:solidFill>
                  <a:srgbClr val="44697D"/>
                </a:solidFill>
                <a:latin typeface="Calibri"/>
                <a:ea typeface="Calibri"/>
                <a:cs typeface="Calibri"/>
                <a:sym typeface="Calibri"/>
              </a:rPr>
              <a:t>Wallace, Robin R. et al. “Counseling Women with Early Pregnancy Failure: Utilizing Evidence, Preserving Preference.” </a:t>
            </a:r>
            <a:r>
              <a:rPr lang="en-US" sz="1850" i="1" dirty="0">
                <a:solidFill>
                  <a:srgbClr val="44697D"/>
                </a:solidFill>
                <a:latin typeface="Calibri"/>
                <a:ea typeface="Calibri"/>
                <a:cs typeface="Calibri"/>
                <a:sym typeface="Calibri"/>
              </a:rPr>
              <a:t>Patient education and counseling</a:t>
            </a:r>
            <a:r>
              <a:rPr lang="en-US" sz="1850" dirty="0">
                <a:solidFill>
                  <a:srgbClr val="44697D"/>
                </a:solidFill>
                <a:latin typeface="Calibri"/>
                <a:ea typeface="Calibri"/>
                <a:cs typeface="Calibri"/>
                <a:sym typeface="Calibri"/>
              </a:rPr>
              <a:t> 81.3 (2010): 454–461.</a:t>
            </a:r>
          </a:p>
          <a:p>
            <a:pPr lvl="0">
              <a:spcBef>
                <a:spcPts val="300"/>
              </a:spcBef>
            </a:pPr>
            <a:r>
              <a:rPr lang="en-US" sz="1850" dirty="0">
                <a:solidFill>
                  <a:srgbClr val="44697D"/>
                </a:solidFill>
                <a:latin typeface="Calibri"/>
                <a:ea typeface="Calibri"/>
                <a:cs typeface="Calibri"/>
                <a:sym typeface="Calibri"/>
              </a:rPr>
              <a:t>Zhang, Jun et al. “A Comparison of Medical Management with Misoprostol and Surgical Management for Early Pregnancy Failure.” </a:t>
            </a:r>
            <a:r>
              <a:rPr lang="en-US" sz="1850" i="1" dirty="0">
                <a:solidFill>
                  <a:srgbClr val="44697D"/>
                </a:solidFill>
                <a:latin typeface="Calibri"/>
                <a:ea typeface="Calibri"/>
                <a:cs typeface="Calibri"/>
                <a:sym typeface="Calibri"/>
              </a:rPr>
              <a:t>The New England journal of medicine</a:t>
            </a:r>
            <a:r>
              <a:rPr lang="en-US" sz="1850" dirty="0">
                <a:solidFill>
                  <a:srgbClr val="44697D"/>
                </a:solidFill>
                <a:latin typeface="Calibri"/>
                <a:ea typeface="Calibri"/>
                <a:cs typeface="Calibri"/>
                <a:sym typeface="Calibri"/>
              </a:rPr>
              <a:t> 353.8 (2005): 761–769.</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6"/>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285444" y="12789693"/>
            <a:ext cx="54970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2822" y="5068794"/>
            <a:ext cx="9854522" cy="4937247"/>
          </a:xfrm>
          <a:prstGeom prst="rect">
            <a:avLst/>
          </a:prstGeom>
        </p:spPr>
        <p:txBody>
          <a:bodyPr anchor="t">
            <a:normAutofit/>
          </a:bodyPr>
          <a:lstStyle/>
          <a:p>
            <a:pPr>
              <a:lnSpc>
                <a:spcPts val="14500"/>
              </a:lnSpc>
            </a:pPr>
            <a:r>
              <a:rPr lang="en-US" sz="16500" b="0" dirty="0"/>
              <a:t>CE </a:t>
            </a:r>
            <a:br>
              <a:rPr lang="en-US" sz="16500" b="0" dirty="0"/>
            </a:br>
            <a:r>
              <a:rPr lang="en-US" sz="16500" b="0" dirty="0"/>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Tw Cen MT" panose="020B0602020104020603" pitchFamily="34" charset="77"/>
              </a:rPr>
              <a:t>Please complete this post-test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accent1"/>
                </a:solidFill>
                <a:latin typeface="+mn-lt"/>
              </a:rPr>
              <a:t>https://</a:t>
            </a:r>
            <a:r>
              <a:rPr lang="en-US" sz="4800" b="1" dirty="0" err="1">
                <a:solidFill>
                  <a:schemeClr val="accent1"/>
                </a:solidFill>
                <a:latin typeface="+mn-lt"/>
              </a:rPr>
              <a:t>www.surveymonkey.com</a:t>
            </a:r>
            <a:r>
              <a:rPr lang="en-US" sz="4800" b="1" dirty="0">
                <a:solidFill>
                  <a:schemeClr val="accent1"/>
                </a:solidFill>
                <a:latin typeface="+mn-lt"/>
              </a:rPr>
              <a:t>/r/</a:t>
            </a:r>
            <a:r>
              <a:rPr lang="en-US" sz="4800" b="1" dirty="0" err="1">
                <a:solidFill>
                  <a:schemeClr val="accent1"/>
                </a:solidFill>
                <a:latin typeface="+mn-lt"/>
              </a:rPr>
              <a:t>EPLPost</a:t>
            </a:r>
            <a:endParaRPr sz="4800" b="1" dirty="0">
              <a:solidFill>
                <a:schemeClr val="accent1"/>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5571343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l="-1891" r="3" b="49370"/>
          <a:stretch/>
        </p:blipFill>
        <p:spPr>
          <a:xfrm>
            <a:off x="-2862623" y="-4400204"/>
            <a:ext cx="29490632" cy="1465444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17" name="Rectangle 19"/>
          <p:cNvSpPr/>
          <p:nvPr/>
        </p:nvSpPr>
        <p:spPr>
          <a:xfrm>
            <a:off x="3668487" y="0"/>
            <a:ext cx="3291114" cy="40132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85602" y="3077284"/>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13033" y="4727160"/>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54258" y="4568770"/>
                <a:ext cx="11469265"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7521794-ACB1-4441-BBCD-BA86B88345C8}"/>
                  </a:ext>
                </a:extLst>
              </p14:cNvPr>
              <p14:cNvContentPartPr/>
              <p14:nvPr/>
            </p14:nvContentPartPr>
            <p14:xfrm>
              <a:off x="10725171" y="8447554"/>
              <a:ext cx="360" cy="360"/>
            </p14:xfrm>
          </p:contentPart>
        </mc:Choice>
        <mc:Fallback xmlns="">
          <p:pic>
            <p:nvPicPr>
              <p:cNvPr id="16" name="Ink 15">
                <a:extLst>
                  <a:ext uri="{FF2B5EF4-FFF2-40B4-BE49-F238E27FC236}">
                    <a16:creationId xmlns:a16="http://schemas.microsoft.com/office/drawing/2014/main" id="{47521794-ACB1-4441-BBCD-BA86B88345C8}"/>
                  </a:ext>
                </a:extLst>
              </p:cNvPr>
              <p:cNvPicPr/>
              <p:nvPr/>
            </p:nvPicPr>
            <p:blipFill>
              <a:blip r:embed="rId6"/>
              <a:stretch>
                <a:fillRect/>
              </a:stretch>
            </p:blipFill>
            <p:spPr>
              <a:xfrm>
                <a:off x="10694571" y="8416954"/>
                <a:ext cx="61560" cy="61560"/>
              </a:xfrm>
              <a:prstGeom prst="rect">
                <a:avLst/>
              </a:prstGeom>
            </p:spPr>
          </p:pic>
        </mc:Fallback>
      </mc:AlternateContent>
      <p:sp>
        <p:nvSpPr>
          <p:cNvPr id="12" name="Shape 281">
            <a:extLst>
              <a:ext uri="{FF2B5EF4-FFF2-40B4-BE49-F238E27FC236}">
                <a16:creationId xmlns:a16="http://schemas.microsoft.com/office/drawing/2014/main" id="{03226F9C-FF46-DC44-B86B-6015049704CB}"/>
              </a:ext>
            </a:extLst>
          </p:cNvPr>
          <p:cNvSpPr txBox="1">
            <a:spLocks/>
          </p:cNvSpPr>
          <p:nvPr/>
        </p:nvSpPr>
        <p:spPr>
          <a:xfrm>
            <a:off x="3419856" y="6071616"/>
            <a:ext cx="7589520" cy="5711804"/>
          </a:xfrm>
          <a:prstGeom prst="rect">
            <a:avLst/>
          </a:prstGeom>
        </p:spPr>
        <p:txBody>
          <a:bodyPr tIns="45700" bIns="45700"/>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74637" indent="0" algn="r" hangingPunct="1">
              <a:spcBef>
                <a:spcPct val="0"/>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MISCARRIAGE </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EARLY PREGNANCY LOSS (EPL)</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SPONTANEOUS ABORTION</a:t>
            </a:r>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194836" y="6422866"/>
              <a:ext cx="1347637" cy="5300160"/>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105929" y="6334308"/>
                <a:ext cx="1525090" cy="5477636"/>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592051" y="6151149"/>
            <a:ext cx="9738956" cy="563227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Interchangeable for a nonviable pregnancy in the first trimester (&lt;13 weeks of gestation); preferred terminology is early pregnancy loss (EPL)</a:t>
            </a:r>
          </a:p>
        </p:txBody>
      </p:sp>
      <p:sp>
        <p:nvSpPr>
          <p:cNvPr id="10" name="Rectangle 19">
            <a:extLst>
              <a:ext uri="{FF2B5EF4-FFF2-40B4-BE49-F238E27FC236}">
                <a16:creationId xmlns:a16="http://schemas.microsoft.com/office/drawing/2014/main" id="{5F4CEB98-A869-3148-8288-35915803314C}"/>
              </a:ext>
            </a:extLst>
          </p:cNvPr>
          <p:cNvSpPr/>
          <p:nvPr/>
        </p:nvSpPr>
        <p:spPr>
          <a:xfrm>
            <a:off x="31771" y="1264654"/>
            <a:ext cx="24384000" cy="11176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Tree>
    <p:extLst>
      <p:ext uri="{BB962C8B-B14F-4D97-AF65-F5344CB8AC3E}">
        <p14:creationId xmlns:p14="http://schemas.microsoft.com/office/powerpoint/2010/main" val="34730805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3668487" y="0"/>
            <a:ext cx="3291114" cy="3533945"/>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3083912" y="5171996"/>
            <a:ext cx="8374854" cy="2407381"/>
          </a:xfrm>
          <a:prstGeom prst="rect">
            <a:avLst/>
          </a:prstGeom>
        </p:spPr>
        <p:txBody>
          <a:bodyPr anchor="t">
            <a:normAutofit fontScale="90000"/>
          </a:bodyPr>
          <a:lstStyle/>
          <a:p>
            <a:pPr>
              <a:lnSpc>
                <a:spcPts val="12500"/>
              </a:lnSpc>
            </a:pPr>
            <a:r>
              <a:rPr lang="en-US" sz="10000" dirty="0"/>
              <a:t>Additional Terminology</a:t>
            </a:r>
            <a:endParaRPr lang="en-US" sz="10000" b="0" dirty="0"/>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flipH="1">
              <a:off x="3083912" y="8883978"/>
              <a:ext cx="6675120"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flipH="1">
                <a:off x="2925503" y="8725588"/>
                <a:ext cx="6992297"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7521794-ACB1-4441-BBCD-BA86B88345C8}"/>
                  </a:ext>
                </a:extLst>
              </p14:cNvPr>
              <p14:cNvContentPartPr/>
              <p14:nvPr/>
            </p14:nvContentPartPr>
            <p14:xfrm>
              <a:off x="10725171" y="8447554"/>
              <a:ext cx="360" cy="360"/>
            </p14:xfrm>
          </p:contentPart>
        </mc:Choice>
        <mc:Fallback xmlns="">
          <p:pic>
            <p:nvPicPr>
              <p:cNvPr id="16" name="Ink 15">
                <a:extLst>
                  <a:ext uri="{FF2B5EF4-FFF2-40B4-BE49-F238E27FC236}">
                    <a16:creationId xmlns:a16="http://schemas.microsoft.com/office/drawing/2014/main" id="{47521794-ACB1-4441-BBCD-BA86B88345C8}"/>
                  </a:ext>
                </a:extLst>
              </p:cNvPr>
              <p:cNvPicPr/>
              <p:nvPr/>
            </p:nvPicPr>
            <p:blipFill>
              <a:blip r:embed="rId6"/>
              <a:stretch>
                <a:fillRect/>
              </a:stretch>
            </p:blipFill>
            <p:spPr>
              <a:xfrm>
                <a:off x="10694211" y="8416594"/>
                <a:ext cx="61560" cy="61560"/>
              </a:xfrm>
              <a:prstGeom prst="rect">
                <a:avLst/>
              </a:prstGeom>
            </p:spPr>
          </p:pic>
        </mc:Fallback>
      </mc:AlternateContent>
      <p:sp>
        <p:nvSpPr>
          <p:cNvPr id="11" name="TextBox 10">
            <a:extLst>
              <a:ext uri="{FF2B5EF4-FFF2-40B4-BE49-F238E27FC236}">
                <a16:creationId xmlns:a16="http://schemas.microsoft.com/office/drawing/2014/main" id="{3C14E3E1-E2CF-294F-AD58-5E92835763D3}"/>
              </a:ext>
            </a:extLst>
          </p:cNvPr>
          <p:cNvSpPr txBox="1"/>
          <p:nvPr/>
        </p:nvSpPr>
        <p:spPr>
          <a:xfrm>
            <a:off x="12192000" y="2865231"/>
            <a:ext cx="11872442" cy="92379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Threatened Abortion</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Incomplete Abortion</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Missed Abortion</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Anembryonic Pregnancy</a:t>
            </a: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Embryonic or Fetal Demise</a:t>
            </a:r>
            <a:endParaRPr lang="en-US" sz="5400" dirty="0">
              <a:solidFill>
                <a:schemeClr val="bg2"/>
              </a:solidFill>
            </a:endParaRP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Ectopic Pregnancy</a:t>
            </a:r>
            <a:endParaRPr lang="en-US" sz="5400" dirty="0">
              <a:solidFill>
                <a:schemeClr val="bg2"/>
              </a:solidFill>
            </a:endParaRPr>
          </a:p>
          <a:p>
            <a:pPr marL="182563" lvl="0" indent="-182563">
              <a:spcBef>
                <a:spcPts val="563"/>
              </a:spcBef>
              <a:buClr>
                <a:schemeClr val="accent1"/>
              </a:buClr>
              <a:buSzPct val="100000"/>
              <a:buFont typeface="Arial"/>
              <a:buChar char="•"/>
            </a:pPr>
            <a:r>
              <a:rPr lang="en-US" sz="5400" dirty="0">
                <a:solidFill>
                  <a:schemeClr val="bg2"/>
                </a:solidFill>
                <a:ea typeface="Arial"/>
                <a:cs typeface="Arial"/>
                <a:sym typeface="Arial"/>
              </a:rPr>
              <a:t> Pregnancy of Unknown Location (PUL)</a:t>
            </a:r>
            <a:endParaRPr lang="en-US" sz="5400" dirty="0">
              <a:solidFill>
                <a:schemeClr val="bg2"/>
              </a:solidFill>
            </a:endParaRPr>
          </a:p>
        </p:txBody>
      </p:sp>
      <p:sp>
        <p:nvSpPr>
          <p:cNvPr id="9" name="Rectangle 19">
            <a:extLst>
              <a:ext uri="{FF2B5EF4-FFF2-40B4-BE49-F238E27FC236}">
                <a16:creationId xmlns:a16="http://schemas.microsoft.com/office/drawing/2014/main" id="{D9A88EDB-4411-5946-9CBB-06B4ACBB4818}"/>
              </a:ext>
            </a:extLst>
          </p:cNvPr>
          <p:cNvSpPr/>
          <p:nvPr/>
        </p:nvSpPr>
        <p:spPr>
          <a:xfrm>
            <a:off x="0" y="651892"/>
            <a:ext cx="24384000" cy="724611"/>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Tree>
    <p:extLst>
      <p:ext uri="{BB962C8B-B14F-4D97-AF65-F5344CB8AC3E}">
        <p14:creationId xmlns:p14="http://schemas.microsoft.com/office/powerpoint/2010/main" val="27652303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2038794"/>
            <a:ext cx="13585475" cy="3562235"/>
          </a:xfrm>
          <a:prstGeom prst="rect">
            <a:avLst/>
          </a:prstGeom>
        </p:spPr>
        <p:txBody>
          <a:bodyPr anchor="t">
            <a:noAutofit/>
          </a:bodyPr>
          <a:lstStyle/>
          <a:p>
            <a:pPr algn="l">
              <a:lnSpc>
                <a:spcPts val="12500"/>
              </a:lnSpc>
            </a:pPr>
            <a:r>
              <a:rPr lang="en-US" sz="8800" dirty="0"/>
              <a:t>EPIDEMIOLOGY</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3821351"/>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591" y="3662961"/>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76531" y="5533306"/>
            <a:ext cx="15393008" cy="516333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accent3"/>
              </a:buClr>
            </a:pPr>
            <a:r>
              <a:rPr lang="en-US" sz="6000" b="0" dirty="0">
                <a:solidFill>
                  <a:schemeClr val="bg2"/>
                </a:solidFill>
                <a:latin typeface="+mn-lt"/>
                <a:ea typeface="Arial"/>
                <a:cs typeface="Arial"/>
                <a:sym typeface="Arial"/>
              </a:rPr>
              <a:t>1 in 4 women* will experience EPL</a:t>
            </a:r>
            <a:endParaRPr lang="en-US" sz="6000" b="0" dirty="0">
              <a:solidFill>
                <a:schemeClr val="bg2"/>
              </a:solidFill>
              <a:latin typeface="+mn-lt"/>
            </a:endParaRPr>
          </a:p>
          <a:p>
            <a:pPr>
              <a:spcBef>
                <a:spcPts val="563"/>
              </a:spcBef>
              <a:buClr>
                <a:schemeClr val="accent3"/>
              </a:buClr>
            </a:pPr>
            <a:endParaRPr lang="en-US" sz="6000" b="0" dirty="0">
              <a:solidFill>
                <a:schemeClr val="bg2"/>
              </a:solidFill>
              <a:latin typeface="+mn-lt"/>
              <a:ea typeface="Arial"/>
              <a:cs typeface="Arial"/>
              <a:sym typeface="Arial"/>
            </a:endParaRPr>
          </a:p>
          <a:p>
            <a:pPr>
              <a:spcBef>
                <a:spcPts val="563"/>
              </a:spcBef>
              <a:buClr>
                <a:schemeClr val="accent3"/>
              </a:buClr>
            </a:pPr>
            <a:r>
              <a:rPr lang="en-US" sz="6000" b="0" dirty="0">
                <a:solidFill>
                  <a:schemeClr val="bg2"/>
                </a:solidFill>
                <a:latin typeface="+mn-lt"/>
              </a:rPr>
              <a:t>1</a:t>
            </a:r>
            <a:r>
              <a:rPr lang="en-US" sz="6000" b="0" dirty="0">
                <a:solidFill>
                  <a:schemeClr val="bg2"/>
                </a:solidFill>
                <a:latin typeface="+mn-lt"/>
                <a:ea typeface="Arial"/>
                <a:cs typeface="Arial"/>
                <a:sym typeface="Arial"/>
              </a:rPr>
              <a:t>0% of clinically diagnosed pregnancies</a:t>
            </a:r>
            <a:endParaRPr lang="en-US" sz="6000" b="0" dirty="0">
              <a:solidFill>
                <a:schemeClr val="bg2"/>
              </a:solidFill>
              <a:latin typeface="+mn-lt"/>
            </a:endParaRPr>
          </a:p>
          <a:p>
            <a:pPr>
              <a:spcBef>
                <a:spcPts val="563"/>
              </a:spcBef>
              <a:buClr>
                <a:schemeClr val="accent3"/>
              </a:buClr>
            </a:pPr>
            <a:endParaRPr lang="en-US" sz="6000" b="0" dirty="0">
              <a:solidFill>
                <a:schemeClr val="bg2"/>
              </a:solidFill>
              <a:latin typeface="+mn-lt"/>
              <a:ea typeface="Arial"/>
              <a:cs typeface="Arial"/>
              <a:sym typeface="Arial"/>
            </a:endParaRPr>
          </a:p>
          <a:p>
            <a:pPr>
              <a:spcBef>
                <a:spcPts val="563"/>
              </a:spcBef>
              <a:buClr>
                <a:schemeClr val="accent3"/>
              </a:buClr>
            </a:pPr>
            <a:r>
              <a:rPr lang="en-US" sz="6000" b="0" dirty="0">
                <a:solidFill>
                  <a:schemeClr val="bg2"/>
                </a:solidFill>
                <a:latin typeface="+mn-lt"/>
                <a:ea typeface="Arial"/>
                <a:cs typeface="Arial"/>
                <a:sym typeface="Arial"/>
              </a:rPr>
              <a:t>50% caused by chromosomal abnormalities</a:t>
            </a:r>
            <a:endParaRPr lang="en-US" sz="6000" b="0" dirty="0">
              <a:solidFill>
                <a:schemeClr val="bg2"/>
              </a:solidFill>
              <a:latin typeface="+mn-lt"/>
            </a:endParaRPr>
          </a:p>
          <a:p>
            <a:pPr>
              <a:spcBef>
                <a:spcPts val="563"/>
              </a:spcBef>
              <a:buClr>
                <a:schemeClr val="accent3"/>
              </a:buClr>
            </a:pPr>
            <a:endParaRPr lang="en-US" sz="60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9539" y="-802678"/>
            <a:ext cx="8002421" cy="15321355"/>
          </a:xfrm>
          <a:prstGeom prst="rect">
            <a:avLst/>
          </a:prstGeom>
        </p:spPr>
      </p:pic>
    </p:spTree>
    <p:extLst>
      <p:ext uri="{BB962C8B-B14F-4D97-AF65-F5344CB8AC3E}">
        <p14:creationId xmlns:p14="http://schemas.microsoft.com/office/powerpoint/2010/main" val="252914848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732388"/>
            <a:ext cx="13585475" cy="3562235"/>
          </a:xfrm>
          <a:prstGeom prst="rect">
            <a:avLst/>
          </a:prstGeom>
        </p:spPr>
        <p:txBody>
          <a:bodyPr anchor="t">
            <a:noAutofit/>
          </a:bodyPr>
          <a:lstStyle/>
          <a:p>
            <a:pPr algn="l">
              <a:lnSpc>
                <a:spcPts val="12500"/>
              </a:lnSpc>
            </a:pPr>
            <a:r>
              <a:rPr lang="en-US" sz="8800" dirty="0"/>
              <a:t>RISK FACTORS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2313149"/>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231" y="2154759"/>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5306" y="3208499"/>
            <a:ext cx="9153727" cy="99621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563"/>
              </a:spcBef>
              <a:buClr>
                <a:schemeClr val="accent3"/>
              </a:buClr>
            </a:pPr>
            <a:r>
              <a:rPr lang="en-US" sz="6000" b="0" dirty="0">
                <a:solidFill>
                  <a:schemeClr val="bg2"/>
                </a:solidFill>
                <a:latin typeface="+mn-lt"/>
                <a:ea typeface="Arial"/>
                <a:cs typeface="Arial"/>
                <a:sym typeface="Arial"/>
              </a:rPr>
              <a:t>The most common risk factors are advanced maternal age and a previous pregnancy loss</a:t>
            </a:r>
          </a:p>
          <a:p>
            <a:pPr>
              <a:spcBef>
                <a:spcPts val="563"/>
              </a:spcBef>
              <a:buClr>
                <a:schemeClr val="accent3"/>
              </a:buClr>
            </a:pPr>
            <a:r>
              <a:rPr lang="en-US" sz="6000" b="0" dirty="0">
                <a:solidFill>
                  <a:schemeClr val="bg2"/>
                </a:solidFill>
                <a:latin typeface="+mn-lt"/>
                <a:ea typeface="Arial"/>
                <a:cs typeface="Arial"/>
                <a:sym typeface="Arial"/>
              </a:rPr>
              <a:t>Working, exercising, stress, arguments, having sex, morning sickness, and/or having used birth control prior to getting pregnant </a:t>
            </a:r>
            <a:r>
              <a:rPr lang="en-US" sz="6000" dirty="0">
                <a:solidFill>
                  <a:schemeClr val="bg2"/>
                </a:solidFill>
                <a:latin typeface="+mn-lt"/>
                <a:ea typeface="Arial"/>
                <a:cs typeface="Arial"/>
                <a:sym typeface="Arial"/>
              </a:rPr>
              <a:t>do not</a:t>
            </a:r>
            <a:r>
              <a:rPr lang="en-US" sz="6000" b="0" dirty="0">
                <a:solidFill>
                  <a:schemeClr val="bg2"/>
                </a:solidFill>
                <a:latin typeface="+mn-lt"/>
                <a:ea typeface="Arial"/>
                <a:cs typeface="Arial"/>
                <a:sym typeface="Arial"/>
              </a:rPr>
              <a:t> cause EPL</a:t>
            </a:r>
          </a:p>
        </p:txBody>
      </p:sp>
      <p:pic>
        <p:nvPicPr>
          <p:cNvPr id="1026" name="Picture 2">
            <a:extLst>
              <a:ext uri="{FF2B5EF4-FFF2-40B4-BE49-F238E27FC236}">
                <a16:creationId xmlns:a16="http://schemas.microsoft.com/office/drawing/2014/main" id="{A6C64193-9BE2-B31B-EC68-24B3703E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455" y="2924840"/>
            <a:ext cx="14245184" cy="88082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065715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813142" y="1759422"/>
            <a:ext cx="15393008" cy="1778934"/>
          </a:xfrm>
          <a:prstGeom prst="rect">
            <a:avLst/>
          </a:prstGeom>
        </p:spPr>
        <p:txBody>
          <a:bodyPr anchor="t">
            <a:noAutofit/>
          </a:bodyPr>
          <a:lstStyle/>
          <a:p>
            <a:pPr algn="l">
              <a:lnSpc>
                <a:spcPts val="12500"/>
              </a:lnSpc>
            </a:pPr>
            <a:r>
              <a:rPr lang="en-US" sz="8800" dirty="0"/>
              <a:t>SIGNS AND SYMPTOMS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813142" y="410483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654372" y="394644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813142" y="4938651"/>
            <a:ext cx="13513510"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spcBef>
                <a:spcPts val="0"/>
              </a:spcBef>
              <a:buClr>
                <a:schemeClr val="bg2">
                  <a:lumMod val="25000"/>
                  <a:lumOff val="75000"/>
                </a:schemeClr>
              </a:buClr>
            </a:pPr>
            <a:r>
              <a:rPr lang="en-US" sz="6000" b="0" dirty="0">
                <a:solidFill>
                  <a:schemeClr val="bg2"/>
                </a:solidFill>
                <a:latin typeface="+mn-lt"/>
                <a:ea typeface="Arial"/>
                <a:cs typeface="Arial"/>
                <a:sym typeface="Arial"/>
              </a:rPr>
              <a:t> Vaginal bleeding</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Pelvic pain or cramping</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Absent fetal heart tones on Doppler when pregnancy should be &gt; 10 weeks</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Size-dates discrepancy on bimanual exam</a:t>
            </a:r>
            <a:endParaRPr lang="en-US" sz="6000" b="0" dirty="0">
              <a:solidFill>
                <a:schemeClr val="bg2"/>
              </a:solidFill>
              <a:latin typeface="+mn-lt"/>
            </a:endParaRPr>
          </a:p>
          <a:p>
            <a:pPr marL="730250" lvl="2" indent="-184150">
              <a:spcBef>
                <a:spcPts val="1763"/>
              </a:spcBef>
              <a:buClr>
                <a:schemeClr val="bg2">
                  <a:lumMod val="25000"/>
                  <a:lumOff val="75000"/>
                </a:schemeClr>
              </a:buClr>
            </a:pPr>
            <a:r>
              <a:rPr lang="en-US" sz="6000" b="0" dirty="0">
                <a:solidFill>
                  <a:schemeClr val="bg2"/>
                </a:solidFill>
                <a:latin typeface="+mn-lt"/>
                <a:ea typeface="Arial"/>
                <a:cs typeface="Arial"/>
                <a:sym typeface="Arial"/>
              </a:rPr>
              <a:t> POCs seen by clinician at cervical </a:t>
            </a:r>
            <a:r>
              <a:rPr lang="en-US" sz="6000" b="0" dirty="0" err="1">
                <a:solidFill>
                  <a:schemeClr val="bg2"/>
                </a:solidFill>
                <a:latin typeface="+mn-lt"/>
                <a:ea typeface="Arial"/>
                <a:cs typeface="Arial"/>
                <a:sym typeface="Arial"/>
              </a:rPr>
              <a:t>os</a:t>
            </a:r>
            <a:r>
              <a:rPr lang="en-US" sz="6000" b="0" dirty="0">
                <a:solidFill>
                  <a:schemeClr val="bg2"/>
                </a:solidFill>
                <a:latin typeface="+mn-lt"/>
                <a:ea typeface="Arial"/>
                <a:cs typeface="Arial"/>
                <a:sym typeface="Arial"/>
              </a:rPr>
              <a:t> or in vaginal vault on speculum exam</a:t>
            </a:r>
            <a:endParaRPr lang="en-US" sz="6000" b="0" dirty="0">
              <a:solidFill>
                <a:schemeClr val="bg2"/>
              </a:solidFill>
              <a:latin typeface="+mn-lt"/>
            </a:endParaRPr>
          </a:p>
          <a:p>
            <a:pPr marL="182563" lvl="0" indent="-182563">
              <a:spcBef>
                <a:spcPts val="475"/>
              </a:spcBef>
              <a:buClr>
                <a:schemeClr val="bg2">
                  <a:lumMod val="25000"/>
                  <a:lumOff val="75000"/>
                </a:schemeClr>
              </a:buClr>
              <a:buNone/>
            </a:pPr>
            <a:endParaRPr lang="en-US" sz="6000" b="0" dirty="0">
              <a:solidFill>
                <a:schemeClr val="bg2"/>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56106406"/>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64578</TotalTime>
  <Words>7430</Words>
  <Application>Microsoft Macintosh PowerPoint</Application>
  <PresentationFormat>Custom</PresentationFormat>
  <Paragraphs>691</Paragraphs>
  <Slides>45</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Cabin</vt:lpstr>
      <vt:lpstr>Calibri</vt:lpstr>
      <vt:lpstr>Cambria</vt:lpstr>
      <vt:lpstr>Gill Sans</vt:lpstr>
      <vt:lpstr>Google Sans</vt:lpstr>
      <vt:lpstr>Open Sans</vt:lpstr>
      <vt:lpstr>Roboto</vt:lpstr>
      <vt:lpstr>Tw Cen MT</vt:lpstr>
      <vt:lpstr>Twentieth Century</vt:lpstr>
      <vt:lpstr>Verdana</vt:lpstr>
      <vt:lpstr>Office Theme</vt:lpstr>
      <vt:lpstr>EARLY PREGNANCY LOSS</vt:lpstr>
      <vt:lpstr>CE PRE-TEST.</vt:lpstr>
      <vt:lpstr>DISCLOSURES</vt:lpstr>
      <vt:lpstr>LEARNING OBJECTIVES.</vt:lpstr>
      <vt:lpstr>TERMINOLOGY</vt:lpstr>
      <vt:lpstr>Additional Terminology</vt:lpstr>
      <vt:lpstr>EPIDEMIOLOGY</vt:lpstr>
      <vt:lpstr>RISK FACTORS</vt:lpstr>
      <vt:lpstr>SIGNS AND SYMPTOMS OF EPL</vt:lpstr>
      <vt:lpstr>1ST TRIMESTER BLEEDING ALGORITHM</vt:lpstr>
      <vt:lpstr>ALGORITHM FOR DIAGNOSIS OF PREGNANCY OF UNKNOWN LOCATION (PUL)</vt:lpstr>
      <vt:lpstr>DIAGNOSIS – ULTRASOUND FINDINGS</vt:lpstr>
      <vt:lpstr>DIAGNOSIS – ULTRASOUND FINDINGS</vt:lpstr>
      <vt:lpstr>OTHER FACTORS TO CONSIDER</vt:lpstr>
      <vt:lpstr>OUTPATIENT MANAGEMENT</vt:lpstr>
      <vt:lpstr>Counseling: Expectant</vt:lpstr>
      <vt:lpstr>Counseling: Medication</vt:lpstr>
      <vt:lpstr>Counseling: Procedure</vt:lpstr>
      <vt:lpstr>PATIENT CASE: JENNIFER</vt:lpstr>
      <vt:lpstr>1ST TRIMESTER BLEEDING ALGORITHM</vt:lpstr>
      <vt:lpstr>JENNIFER’S ULTRASOUND.</vt:lpstr>
      <vt:lpstr>DIAGNOSIS – ULTRASOUND FINDINGS</vt:lpstr>
      <vt:lpstr>PATIENT CASE: JENNIFER</vt:lpstr>
      <vt:lpstr>EXPECTANT MANAGEMENT</vt:lpstr>
      <vt:lpstr>SUCCESS OF EXPECTANT MANAGEMENT</vt:lpstr>
      <vt:lpstr>PowerPoint Presentation</vt:lpstr>
      <vt:lpstr>PATIENT INSTRUCTIONS: EXPECTANT MANAGEMENT</vt:lpstr>
      <vt:lpstr>MEDICAL MANAGEMENT: MIFEPRISTONE AND MISOPROSTOL</vt:lpstr>
      <vt:lpstr>PowerPoint Presentation</vt:lpstr>
      <vt:lpstr>SUCCESS RATES WITH MISOPROSTOL ALONE VS MIFEPRISTONE AND MISOPROSTOL</vt:lpstr>
      <vt:lpstr>GUIDELINES FOR MEDICAL MANAGEMENT</vt:lpstr>
      <vt:lpstr>GUIDELINES FOR MEDICAL MANAGEMENT</vt:lpstr>
      <vt:lpstr>SIDE EFFECTS OF MISOPROSTOL</vt:lpstr>
      <vt:lpstr>PATIENT INSTRUCTIONS</vt:lpstr>
      <vt:lpstr>WHAT DO YOU NEED TO START USING MIFEPRISTONE FOR EPL IN YOUR PRACTICE?</vt:lpstr>
      <vt:lpstr>DIAGNOSING COMPLETION AFTER MEDICAL MANAGEMNT OF EPL</vt:lpstr>
      <vt:lpstr>OFFICE PROCEDURE OPTION: UTERINE ASPIRATION</vt:lpstr>
      <vt:lpstr>Compared to hospital management, office MVA offers these advantages:</vt:lpstr>
      <vt:lpstr>MVA INSTRUMENTS &amp; SUPPLIES</vt:lpstr>
      <vt:lpstr>MVA Aftercare</vt:lpstr>
      <vt:lpstr>KEY LEARNING POINTS.</vt:lpstr>
      <vt:lpstr>RESOURCES.</vt:lpstr>
      <vt:lpstr>REFERENCES.</vt:lpstr>
      <vt:lpstr>CE  POST-TEST.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86</cp:revision>
  <dcterms:modified xsi:type="dcterms:W3CDTF">2024-01-23T23:15:22Z</dcterms:modified>
</cp:coreProperties>
</file>