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8" r:id="rId28"/>
    <p:sldId id="282" r:id="rId29"/>
  </p:sldIdLst>
  <p:sldSz cx="2438400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MDP+2FmXLoC3dqXU4dYHJHD99m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ndy Bautista" initials="" lastIdx="1" clrIdx="0"/>
  <p:cmAuthor id="1" name="Angeline Ti" initials="" lastIdx="1" clrIdx="1"/>
  <p:cmAuthor id="2" name="Silpa Srinivasulu" initials="" lastIdx="1" clrIdx="2"/>
  <p:cmAuthor id="3" name="Microsoft Office User" initials="MOU" lastIdx="2"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6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60"/>
    <p:restoredTop sz="67785"/>
  </p:normalViewPr>
  <p:slideViewPr>
    <p:cSldViewPr snapToGrid="0">
      <p:cViewPr varScale="1">
        <p:scale>
          <a:sx n="34" d="100"/>
          <a:sy n="34" d="100"/>
        </p:scale>
        <p:origin x="1680" y="176"/>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afe2choose.org/pregnancy-calculato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ubmed.ncbi.nlm.nih.gov/34922922/"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productiveaccess.org/wp-content/uploads/2020/11/MisoFactSheet_Final.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reproductiveaccess.org/wp-content/uploads/2020/08/abortion-pills-protocol-1.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abortionhotline.org/" TargetMode="External"/><Relationship Id="rId4" Type="http://schemas.openxmlformats.org/officeDocument/2006/relationships/hyperlink" Target="https://www.connectandbreathe.or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lancpills.org/find-pill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olitico.com/news/2022/10/31/advance-provision-fda-0006407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productiveaccess.org/resource/elenas-aspiration-abortion-zi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46621/ZRDX9581"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arwendonahue.com/" TargetMode="External"/><Relationship Id="rId4" Type="http://schemas.openxmlformats.org/officeDocument/2006/relationships/hyperlink" Target="https://www.wetestify.org/comics#history-sma"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eprolegaldefensefund.or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reprolegalhelpline.org/"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doi.org/10.1111/sifp.12194" TargetMode="External"/><Relationship Id="rId4" Type="http://schemas.openxmlformats.org/officeDocument/2006/relationships/hyperlink" Target="https://bixbycenter.ucsf.edu/sites/bixbycenter.ucsf.edu/files/Self-managed%20abortion-what%20healthcare%20workers%20need%20to%20know.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uttmacher.org/article/2022/07/even-roe-was-overturned-nearly-one-10-people-obtaining-abortion-traveled-acros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ytimes.com/interactive/2022/us/abortion-laws-roe-v-wade.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abortionpillcme.teachtraining.org/" TargetMode="External"/><Relationship Id="rId3" Type="http://schemas.openxmlformats.org/officeDocument/2006/relationships/hyperlink" Target="https://www.reproductiveaccess.org/resource/medication-abortion-protocol/" TargetMode="External"/><Relationship Id="rId7" Type="http://schemas.openxmlformats.org/officeDocument/2006/relationships/hyperlink" Target="https://www.reproductiveaccess.org/resource/mabfactsheet-miso/"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reproductiveaccess.org/resource/mabfactsheet/" TargetMode="External"/><Relationship Id="rId5" Type="http://schemas.openxmlformats.org/officeDocument/2006/relationships/hyperlink" Target="https://www.reproductiveaccess.org/resource/telehealth-care-for-mab-protocol/" TargetMode="External"/><Relationship Id="rId4" Type="http://schemas.openxmlformats.org/officeDocument/2006/relationships/hyperlink" Target="https://www.reproductiveaccess.org/resource/protocol-medication-abortion-using-misoprostol-alon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111/sifp.1219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 name="Google Shape;9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Updated 2022/12</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This presentation was informed by presentations and evidence-based resources of:</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Ali Lutz, MD (Complex Family Planning Fellow at University of Michigan)</a:t>
            </a:r>
            <a:endParaRPr sz="1200" dirty="0"/>
          </a:p>
          <a:p>
            <a:pPr marL="0" lvl="0" indent="0" algn="l" rtl="0">
              <a:lnSpc>
                <a:spcPct val="100000"/>
              </a:lnSpc>
              <a:spcBef>
                <a:spcPts val="0"/>
              </a:spcBef>
              <a:spcAft>
                <a:spcPts val="0"/>
              </a:spcAft>
              <a:buSzPts val="1400"/>
              <a:buNone/>
            </a:pPr>
            <a:r>
              <a:rPr lang="en-US" sz="1200" dirty="0"/>
              <a:t>Hannah Rosenfield, MD (Reproductive Health Care and Advocacy Fellow at the University of Michigan)</a:t>
            </a:r>
            <a:endParaRPr sz="1200" dirty="0"/>
          </a:p>
          <a:p>
            <a:pPr marL="0" lvl="0" indent="0" algn="l" rtl="0">
              <a:lnSpc>
                <a:spcPct val="100000"/>
              </a:lnSpc>
              <a:spcBef>
                <a:spcPts val="0"/>
              </a:spcBef>
              <a:spcAft>
                <a:spcPts val="0"/>
              </a:spcAft>
              <a:buSzPts val="1400"/>
              <a:buNone/>
            </a:pPr>
            <a:r>
              <a:rPr lang="en-US" sz="1200" dirty="0"/>
              <a:t>Society of Family Planning Interim Clinical Guidelines</a:t>
            </a:r>
            <a:endParaRPr sz="1200" dirty="0"/>
          </a:p>
          <a:p>
            <a:pPr marL="0" lvl="0" indent="0" algn="l" rtl="0">
              <a:lnSpc>
                <a:spcPct val="100000"/>
              </a:lnSpc>
              <a:spcBef>
                <a:spcPts val="0"/>
              </a:spcBef>
              <a:spcAft>
                <a:spcPts val="0"/>
              </a:spcAft>
              <a:buSzPts val="1400"/>
              <a:buNone/>
            </a:pPr>
            <a:r>
              <a:rPr lang="en-US" sz="1200" dirty="0"/>
              <a:t>RHAP’s Clinical Committee</a:t>
            </a:r>
            <a:endParaRPr sz="1200" dirty="0"/>
          </a:p>
          <a:p>
            <a:pPr marL="0" lvl="0" indent="0" algn="l" rtl="0">
              <a:lnSpc>
                <a:spcPct val="100000"/>
              </a:lnSpc>
              <a:spcBef>
                <a:spcPts val="0"/>
              </a:spcBef>
              <a:spcAft>
                <a:spcPts val="0"/>
              </a:spcAft>
              <a:buSzPts val="1400"/>
              <a:buNone/>
            </a:pPr>
            <a:r>
              <a:rPr lang="en-US" sz="1050" dirty="0"/>
              <a:t>Pregnancy Justice (formerly National Advocates for Pregnant Women)</a:t>
            </a:r>
          </a:p>
          <a:p>
            <a:pPr marL="0" lvl="0" indent="0" algn="l" rtl="0">
              <a:lnSpc>
                <a:spcPct val="100000"/>
              </a:lnSpc>
              <a:spcBef>
                <a:spcPts val="0"/>
              </a:spcBef>
              <a:spcAft>
                <a:spcPts val="0"/>
              </a:spcAft>
              <a:buSzPts val="1400"/>
              <a:buNone/>
            </a:pPr>
            <a:r>
              <a:rPr lang="en-US" sz="1200" dirty="0"/>
              <a:t>If/When/How </a:t>
            </a:r>
            <a:endParaRPr sz="1200" dirty="0"/>
          </a:p>
          <a:p>
            <a:pPr marL="0" lvl="0" indent="0" algn="l" rtl="0">
              <a:lnSpc>
                <a:spcPct val="100000"/>
              </a:lnSpc>
              <a:spcBef>
                <a:spcPts val="0"/>
              </a:spcBef>
              <a:spcAft>
                <a:spcPts val="0"/>
              </a:spcAft>
              <a:buSzPts val="1400"/>
              <a:buNone/>
            </a:pPr>
            <a:r>
              <a:rPr lang="en-US" sz="1200" dirty="0"/>
              <a:t>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This presentation does NOT constitute as legal advice. </a:t>
            </a:r>
            <a:endParaRPr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66d022c7f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66d022c7fc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What are the legal issues for a clinician practicing in a state where abortion is legal? Advising a patient in a state where abortion is illegal?</a:t>
            </a:r>
            <a:endParaRPr sz="1200" dirty="0"/>
          </a:p>
          <a:p>
            <a:pPr marL="457200" lvl="0" indent="-304800" algn="l" rtl="0">
              <a:spcBef>
                <a:spcPts val="0"/>
              </a:spcBef>
              <a:spcAft>
                <a:spcPts val="0"/>
              </a:spcAft>
              <a:buSzPts val="1200"/>
              <a:buChar char="●"/>
            </a:pPr>
            <a:r>
              <a:rPr lang="en-US" sz="1200" dirty="0"/>
              <a:t>We can offer factual information without advising Tania to choose a particular course of action.</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Keep in mind that the medical record can be subpoenaed. Document pregnancy with questions - but avoid writing anything that could incriminate Tania.</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Source: College Student Smiling In Class With Students Behind Her by Jacob Lund Photography from </a:t>
            </a:r>
            <a:r>
              <a:rPr lang="en-US" sz="1200" dirty="0" err="1"/>
              <a:t>NounProject.com</a:t>
            </a: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2400"/>
              <a:buFont typeface="Arial"/>
              <a:buNone/>
            </a:pPr>
            <a:r>
              <a:rPr lang="en-US" sz="1200" dirty="0">
                <a:solidFill>
                  <a:srgbClr val="000000"/>
                </a:solidFill>
              </a:rPr>
              <a:t>Sourcing of the medications online seems safe and reliable. </a:t>
            </a:r>
            <a:r>
              <a:rPr lang="en-US" sz="1200" dirty="0"/>
              <a:t>Tania</a:t>
            </a:r>
            <a:r>
              <a:rPr lang="en-US" sz="1200" dirty="0">
                <a:solidFill>
                  <a:srgbClr val="000000"/>
                </a:solidFill>
              </a:rPr>
              <a:t> can reliably access information on where to find abortion pills from online resources like Plan C (https://</a:t>
            </a:r>
            <a:r>
              <a:rPr lang="en-US" sz="1200" dirty="0" err="1">
                <a:solidFill>
                  <a:srgbClr val="000000"/>
                </a:solidFill>
              </a:rPr>
              <a:t>www.plancpills.org</a:t>
            </a:r>
            <a:r>
              <a:rPr lang="en-US" sz="1200" dirty="0">
                <a:solidFill>
                  <a:srgbClr val="000000"/>
                </a:solidFill>
              </a:rPr>
              <a:t>/) and SASS (https://</a:t>
            </a:r>
            <a:r>
              <a:rPr lang="en-US" sz="1200" dirty="0" err="1">
                <a:solidFill>
                  <a:srgbClr val="000000"/>
                </a:solidFill>
              </a:rPr>
              <a:t>abortionpillinfo.org</a:t>
            </a:r>
            <a:r>
              <a:rPr lang="en-US" sz="1200" dirty="0">
                <a:solidFill>
                  <a:srgbClr val="000000"/>
                </a:solidFill>
              </a:rPr>
              <a:t>/) </a:t>
            </a:r>
            <a:endParaRPr sz="1200" dirty="0"/>
          </a:p>
          <a:p>
            <a:pPr marL="0" lvl="0" indent="0" algn="l" rtl="0">
              <a:lnSpc>
                <a:spcPct val="100000"/>
              </a:lnSpc>
              <a:spcBef>
                <a:spcPts val="0"/>
              </a:spcBef>
              <a:spcAft>
                <a:spcPts val="0"/>
              </a:spcAft>
              <a:buSzPts val="2400"/>
              <a:buFont typeface="Calibri"/>
              <a:buNone/>
            </a:pPr>
            <a:endParaRPr sz="1200" dirty="0">
              <a:solidFill>
                <a:srgbClr val="000000"/>
              </a:solidFill>
            </a:endParaRPr>
          </a:p>
          <a:p>
            <a:pPr marL="0" lvl="0" indent="0" algn="l" rtl="0">
              <a:lnSpc>
                <a:spcPct val="100000"/>
              </a:lnSpc>
              <a:spcBef>
                <a:spcPts val="0"/>
              </a:spcBef>
              <a:spcAft>
                <a:spcPts val="0"/>
              </a:spcAft>
              <a:buClr>
                <a:srgbClr val="000000"/>
              </a:buClr>
              <a:buSzPts val="2400"/>
              <a:buFont typeface="Arial"/>
              <a:buNone/>
            </a:pPr>
            <a:r>
              <a:rPr lang="en-US" sz="1200" dirty="0">
                <a:solidFill>
                  <a:srgbClr val="000000"/>
                </a:solidFill>
              </a:rPr>
              <a:t>In a mystery shopper study by </a:t>
            </a:r>
            <a:r>
              <a:rPr lang="en-US" sz="1200" dirty="0" err="1">
                <a:solidFill>
                  <a:srgbClr val="000000"/>
                </a:solidFill>
              </a:rPr>
              <a:t>Gynuity</a:t>
            </a:r>
            <a:r>
              <a:rPr lang="en-US" sz="1200" dirty="0">
                <a:solidFill>
                  <a:srgbClr val="000000"/>
                </a:solidFill>
              </a:rPr>
              <a:t> with Plan C, they searched the internet to find a sample of websites that sold mifepristone and misoprostol to purchasers in the US and attempted to order the products. Ordered 20 mifepristone-misoprostol combination products and 2 misoprostol-only products. Actually obtained 18 </a:t>
            </a:r>
            <a:r>
              <a:rPr lang="en-US" sz="1200" dirty="0" err="1">
                <a:solidFill>
                  <a:srgbClr val="000000"/>
                </a:solidFill>
              </a:rPr>
              <a:t>mife</a:t>
            </a:r>
            <a:r>
              <a:rPr lang="en-US" sz="1200" dirty="0">
                <a:solidFill>
                  <a:srgbClr val="000000"/>
                </a:solidFill>
              </a:rPr>
              <a:t>-miso and 2 miso-only products.</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No site required Rx or medical information</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Took 9.5 days to receive (range 3-21 business days)</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Price of combination products $110-$360</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Did chemical assays to see the exact amount of active ingredients. </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The mifepristone tablets received contained within 8% of the labeled amount of active ingredient.</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All misoprostol tablets contained the compound, but usually less than labeled. </a:t>
            </a:r>
            <a:endParaRPr sz="1200" dirty="0"/>
          </a:p>
          <a:p>
            <a:pPr marL="628650" lvl="1" indent="-19050" algn="l" rtl="0">
              <a:lnSpc>
                <a:spcPct val="100000"/>
              </a:lnSpc>
              <a:spcBef>
                <a:spcPts val="0"/>
              </a:spcBef>
              <a:spcAft>
                <a:spcPts val="0"/>
              </a:spcAft>
              <a:buSzPts val="2400"/>
              <a:buFont typeface="Calibri"/>
              <a:buNone/>
            </a:pPr>
            <a:endParaRPr sz="1200" dirty="0">
              <a:solidFill>
                <a:srgbClr val="000000"/>
              </a:solidFill>
            </a:endParaRPr>
          </a:p>
          <a:p>
            <a:pPr marL="171450" lvl="0"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Plan C developed a report card to grade the quality, ship time, and extent of clinician oversight for these various pill suppliers. The actual report card isn’t updated anymore, but Plan C frequently reviews the online pharmacies it recommends to ensure the information is up-to-date and that the pills remain authentic and good quality. Plan C’s Guide to Abortion Pill Access https://</a:t>
            </a:r>
            <a:r>
              <a:rPr lang="en-US" sz="1200" dirty="0" err="1">
                <a:solidFill>
                  <a:srgbClr val="000000"/>
                </a:solidFill>
              </a:rPr>
              <a:t>www.plancpills.org</a:t>
            </a:r>
            <a:r>
              <a:rPr lang="en-US" sz="1200" dirty="0">
                <a:solidFill>
                  <a:srgbClr val="000000"/>
                </a:solidFill>
              </a:rPr>
              <a:t>/find-pills provides options for at home abortion pill access by state</a:t>
            </a:r>
            <a:endParaRPr sz="1200" dirty="0"/>
          </a:p>
          <a:p>
            <a:pPr marL="171450" lvl="0" indent="-95250" algn="l" rtl="0">
              <a:lnSpc>
                <a:spcPct val="100000"/>
              </a:lnSpc>
              <a:spcBef>
                <a:spcPts val="0"/>
              </a:spcBef>
              <a:spcAft>
                <a:spcPts val="0"/>
              </a:spcAft>
              <a:buSzPts val="1200"/>
              <a:buFont typeface="Calibri"/>
              <a:buChar char="-"/>
            </a:pPr>
            <a:r>
              <a:rPr lang="en-US" sz="1200" i="0" u="none" strike="noStrike" dirty="0"/>
              <a:t>Shelf life of mifepristone and misoprostol should be 2-5 years from manufacture date </a:t>
            </a:r>
            <a:endParaRPr sz="1200" dirty="0">
              <a:solidFill>
                <a:srgbClr val="000000"/>
              </a:solidFill>
            </a:endParaRPr>
          </a:p>
          <a:p>
            <a:pPr marL="171450" lvl="0" indent="-19050" algn="l" rtl="0">
              <a:lnSpc>
                <a:spcPct val="100000"/>
              </a:lnSpc>
              <a:spcBef>
                <a:spcPts val="0"/>
              </a:spcBef>
              <a:spcAft>
                <a:spcPts val="0"/>
              </a:spcAft>
              <a:buSzPts val="2400"/>
              <a:buFont typeface="Calibri"/>
              <a:buNone/>
            </a:pPr>
            <a:endParaRPr sz="1200" dirty="0">
              <a:solidFill>
                <a:srgbClr val="000000"/>
              </a:solidFill>
            </a:endParaRPr>
          </a:p>
          <a:p>
            <a:pPr marL="171450" lvl="0" indent="-19050" algn="l" rtl="0">
              <a:lnSpc>
                <a:spcPct val="100000"/>
              </a:lnSpc>
              <a:spcBef>
                <a:spcPts val="0"/>
              </a:spcBef>
              <a:spcAft>
                <a:spcPts val="0"/>
              </a:spcAft>
              <a:buSzPts val="2400"/>
              <a:buFont typeface="Calibri"/>
              <a:buNone/>
            </a:pPr>
            <a:endParaRPr sz="1200" dirty="0">
              <a:solidFill>
                <a:srgbClr val="000000"/>
              </a:solidFill>
            </a:endParaRPr>
          </a:p>
          <a:p>
            <a:pPr marL="0" lvl="0" indent="0" algn="l" rtl="0">
              <a:lnSpc>
                <a:spcPct val="100000"/>
              </a:lnSpc>
              <a:spcBef>
                <a:spcPts val="0"/>
              </a:spcBef>
              <a:spcAft>
                <a:spcPts val="0"/>
              </a:spcAft>
              <a:buSzPts val="1400"/>
              <a:buNone/>
            </a:pPr>
            <a:r>
              <a:rPr lang="en-US" sz="1200" i="0" dirty="0"/>
              <a:t>References</a:t>
            </a:r>
            <a:endParaRPr sz="1200" dirty="0"/>
          </a:p>
          <a:p>
            <a:pPr marL="0" lvl="0" indent="0" algn="l" rtl="0">
              <a:lnSpc>
                <a:spcPct val="100000"/>
              </a:lnSpc>
              <a:spcBef>
                <a:spcPts val="0"/>
              </a:spcBef>
              <a:spcAft>
                <a:spcPts val="0"/>
              </a:spcAft>
              <a:buSzPts val="1400"/>
              <a:buNone/>
            </a:pPr>
            <a:endParaRPr sz="1200" i="0" dirty="0"/>
          </a:p>
          <a:p>
            <a:pPr marL="0" lvl="0" indent="0" algn="l" rtl="0">
              <a:lnSpc>
                <a:spcPct val="100000"/>
              </a:lnSpc>
              <a:spcBef>
                <a:spcPts val="0"/>
              </a:spcBef>
              <a:spcAft>
                <a:spcPts val="0"/>
              </a:spcAft>
              <a:buSzPts val="1400"/>
              <a:buNone/>
            </a:pPr>
            <a:r>
              <a:rPr lang="en-US" sz="1200" i="0" dirty="0"/>
              <a:t>Murtagh C, Wells E, Raymond EG, </a:t>
            </a:r>
            <a:r>
              <a:rPr lang="en-US" sz="1200" i="0" dirty="0" err="1"/>
              <a:t>Coeytaux</a:t>
            </a:r>
            <a:r>
              <a:rPr lang="en-US" sz="1200" i="0" dirty="0"/>
              <a:t> F, </a:t>
            </a:r>
            <a:r>
              <a:rPr lang="en-US" sz="1200" i="0" dirty="0" err="1"/>
              <a:t>Winikoff</a:t>
            </a:r>
            <a:r>
              <a:rPr lang="en-US" sz="1200" i="0" dirty="0"/>
              <a:t> B. Exploring the feasibility of obtaining mifepristone and misoprostol from the internet. Contraception. 2018 Apr;97(4):287-291. </a:t>
            </a:r>
            <a:r>
              <a:rPr lang="en-US" sz="1200" i="0" dirty="0" err="1"/>
              <a:t>doi</a:t>
            </a:r>
            <a:r>
              <a:rPr lang="en-US" sz="1200" i="0" dirty="0"/>
              <a:t>: 10.1016/j.contraception.2017.09.016. </a:t>
            </a:r>
            <a:r>
              <a:rPr lang="en-US" sz="1200" i="0" dirty="0" err="1"/>
              <a:t>Epub</a:t>
            </a:r>
            <a:r>
              <a:rPr lang="en-US" sz="1200" i="0" dirty="0"/>
              <a:t> 2017 Oct 11. PMID: 29030227.</a:t>
            </a:r>
            <a:endParaRPr sz="1200" dirty="0"/>
          </a:p>
          <a:p>
            <a:pPr marL="0" lvl="0" indent="0" algn="l" rtl="0">
              <a:lnSpc>
                <a:spcPct val="100000"/>
              </a:lnSpc>
              <a:spcBef>
                <a:spcPts val="0"/>
              </a:spcBef>
              <a:spcAft>
                <a:spcPts val="0"/>
              </a:spcAft>
              <a:buSzPts val="1400"/>
              <a:buNone/>
            </a:pPr>
            <a:endParaRPr sz="1200" i="0" dirty="0"/>
          </a:p>
          <a:p>
            <a:pPr marL="0" lvl="0" indent="0" algn="l" rtl="0">
              <a:lnSpc>
                <a:spcPct val="100000"/>
              </a:lnSpc>
              <a:spcBef>
                <a:spcPts val="0"/>
              </a:spcBef>
              <a:spcAft>
                <a:spcPts val="0"/>
              </a:spcAft>
              <a:buSzPts val="1400"/>
              <a:buNone/>
            </a:pPr>
            <a:r>
              <a:rPr lang="en-US" sz="1200" i="0" dirty="0"/>
              <a:t>https://</a:t>
            </a:r>
            <a:r>
              <a:rPr lang="en-US" sz="1200" i="0" dirty="0" err="1"/>
              <a:t>www.plancpills.org</a:t>
            </a:r>
            <a:r>
              <a:rPr lang="en-US" sz="1200" i="0" dirty="0"/>
              <a:t>/</a:t>
            </a:r>
            <a:endParaRPr sz="1200" dirty="0"/>
          </a:p>
          <a:p>
            <a:pPr marL="0" lvl="0" indent="0" algn="l" rtl="0">
              <a:lnSpc>
                <a:spcPct val="100000"/>
              </a:lnSpc>
              <a:spcBef>
                <a:spcPts val="0"/>
              </a:spcBef>
              <a:spcAft>
                <a:spcPts val="0"/>
              </a:spcAft>
              <a:buSzPts val="1400"/>
              <a:buNone/>
            </a:pPr>
            <a:br>
              <a:rPr lang="en-US" sz="1200" i="0" dirty="0"/>
            </a:br>
            <a:endParaRPr sz="1200" i="0" dirty="0"/>
          </a:p>
          <a:p>
            <a:pPr marL="457200" lvl="1" indent="0" algn="l" rtl="0">
              <a:lnSpc>
                <a:spcPct val="100000"/>
              </a:lnSpc>
              <a:spcBef>
                <a:spcPts val="0"/>
              </a:spcBef>
              <a:spcAft>
                <a:spcPts val="0"/>
              </a:spcAft>
              <a:buSzPts val="2400"/>
              <a:buFont typeface="Calibri"/>
              <a:buNone/>
            </a:pPr>
            <a:endParaRPr sz="1200" dirty="0">
              <a:solidFill>
                <a:srgbClr val="000000"/>
              </a:solidFill>
            </a:endParaRPr>
          </a:p>
          <a:p>
            <a:pPr marL="628650" lvl="1" indent="-19050" algn="l" rtl="0">
              <a:lnSpc>
                <a:spcPct val="100000"/>
              </a:lnSpc>
              <a:spcBef>
                <a:spcPts val="0"/>
              </a:spcBef>
              <a:spcAft>
                <a:spcPts val="0"/>
              </a:spcAft>
              <a:buSzPts val="2400"/>
              <a:buFont typeface="Calibri"/>
              <a:buNone/>
            </a:pPr>
            <a:endParaRPr sz="1200" dirty="0">
              <a:solidFill>
                <a:srgbClr val="000000"/>
              </a:solidFill>
            </a:endParaRPr>
          </a:p>
        </p:txBody>
      </p:sp>
      <p:sp>
        <p:nvSpPr>
          <p:cNvPr id="196" name="Google Shape;1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66d022c7f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66d022c7fc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Most pregnant people predict their gestational age accurately.</a:t>
            </a:r>
            <a:endParaRPr sz="1200" dirty="0"/>
          </a:p>
          <a:p>
            <a:pPr marL="0" lvl="0" indent="0" algn="l" rtl="0">
              <a:spcBef>
                <a:spcPts val="0"/>
              </a:spcBef>
              <a:spcAft>
                <a:spcPts val="0"/>
              </a:spcAft>
              <a:buNone/>
            </a:pPr>
            <a:r>
              <a:rPr lang="en-US" sz="1200" dirty="0"/>
              <a:t>Pregnancy calculators can help.</a:t>
            </a:r>
            <a:endParaRPr sz="1200" dirty="0"/>
          </a:p>
          <a:p>
            <a:pPr marL="0" lvl="0" indent="0" algn="l" rtl="0">
              <a:spcBef>
                <a:spcPts val="0"/>
              </a:spcBef>
              <a:spcAft>
                <a:spcPts val="0"/>
              </a:spcAft>
              <a:buNone/>
            </a:pPr>
            <a:r>
              <a:rPr lang="en-US" sz="1200" dirty="0"/>
              <a:t>There’s no abrupt drop-off in medication abortion efficacy at any arbitrary limit - if Tania is actually 11 weeks rather than 8 weeks pregnant, the pills most likely will work, but she may have more bleeding and visible tissue.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People with irregular menses, and those on hormonal birth control at last menses, may need external confirmation of gestational age.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References:</a:t>
            </a:r>
            <a:endParaRPr sz="1200" dirty="0"/>
          </a:p>
          <a:p>
            <a:pPr marL="0" lvl="0" indent="0" algn="l" rtl="0">
              <a:spcBef>
                <a:spcPts val="0"/>
              </a:spcBef>
              <a:spcAft>
                <a:spcPts val="0"/>
              </a:spcAft>
              <a:buNone/>
            </a:pPr>
            <a:endParaRPr sz="1200" dirty="0"/>
          </a:p>
          <a:p>
            <a:pPr marL="0" lvl="0" indent="0" algn="l" rtl="0">
              <a:spcBef>
                <a:spcPts val="0"/>
              </a:spcBef>
              <a:spcAft>
                <a:spcPts val="0"/>
              </a:spcAft>
              <a:buClr>
                <a:schemeClr val="dk1"/>
              </a:buClr>
              <a:buSzPts val="2400"/>
              <a:buFont typeface="Calibri"/>
              <a:buNone/>
            </a:pPr>
            <a:r>
              <a:rPr lang="en-US" sz="1200" dirty="0">
                <a:solidFill>
                  <a:schemeClr val="dk1"/>
                </a:solidFill>
              </a:rPr>
              <a:t>NAF 2022 Clinical Guidelines: https://</a:t>
            </a:r>
            <a:r>
              <a:rPr lang="en-US" sz="1200" dirty="0" err="1">
                <a:solidFill>
                  <a:schemeClr val="dk1"/>
                </a:solidFill>
              </a:rPr>
              <a:t>prochoice.org</a:t>
            </a:r>
            <a:r>
              <a:rPr lang="en-US" sz="1200" dirty="0">
                <a:solidFill>
                  <a:schemeClr val="dk1"/>
                </a:solidFill>
              </a:rPr>
              <a:t>/providers/quality-standards/</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dirty="0">
                <a:solidFill>
                  <a:schemeClr val="dk1"/>
                </a:solidFill>
              </a:rPr>
              <a:t>https://</a:t>
            </a:r>
            <a:r>
              <a:rPr lang="en-US" sz="1200" dirty="0" err="1">
                <a:solidFill>
                  <a:schemeClr val="dk1"/>
                </a:solidFill>
              </a:rPr>
              <a:t>rhedi.org</a:t>
            </a:r>
            <a:r>
              <a:rPr lang="en-US" sz="1200" dirty="0">
                <a:solidFill>
                  <a:schemeClr val="dk1"/>
                </a:solidFill>
              </a:rPr>
              <a:t>/limited-ultrasound-protocol-for-medication-abortion/</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dirty="0">
                <a:solidFill>
                  <a:schemeClr val="dk1"/>
                </a:solidFill>
              </a:rPr>
              <a:t>https://</a:t>
            </a:r>
            <a:r>
              <a:rPr lang="en-US" sz="1200" dirty="0" err="1">
                <a:solidFill>
                  <a:schemeClr val="dk1"/>
                </a:solidFill>
              </a:rPr>
              <a:t>www.reproductiveaccess.org</a:t>
            </a:r>
            <a:r>
              <a:rPr lang="en-US" sz="1200" dirty="0">
                <a:solidFill>
                  <a:schemeClr val="dk1"/>
                </a:solidFill>
              </a:rPr>
              <a:t>/resource/indications-sonography-medication-abortion/ </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u="sng" dirty="0">
                <a:solidFill>
                  <a:schemeClr val="hlink"/>
                </a:solidFill>
                <a:hlinkClick r:id="rId3"/>
              </a:rPr>
              <a:t>https://safe2choose.org/pregnancy-calculator</a:t>
            </a:r>
            <a:r>
              <a:rPr lang="en-US" sz="1200" dirty="0">
                <a:solidFill>
                  <a:schemeClr val="dk1"/>
                </a:solidFill>
              </a:rPr>
              <a:t> </a:t>
            </a:r>
            <a:endParaRPr sz="1200" dirty="0">
              <a:solidFill>
                <a:schemeClr val="dk1"/>
              </a:solidFill>
            </a:endParaRPr>
          </a:p>
          <a:p>
            <a:pPr marL="0" lvl="0" indent="0" algn="l" rtl="0">
              <a:spcBef>
                <a:spcPts val="0"/>
              </a:spcBef>
              <a:spcAft>
                <a:spcPts val="0"/>
              </a:spcAft>
              <a:buClr>
                <a:srgbClr val="212121"/>
              </a:buClr>
              <a:buSzPts val="2400"/>
              <a:buFont typeface="Calibri"/>
              <a:buNone/>
            </a:pPr>
            <a:r>
              <a:rPr lang="en-US" sz="1200" dirty="0">
                <a:solidFill>
                  <a:srgbClr val="212121"/>
                </a:solidFill>
                <a:highlight>
                  <a:schemeClr val="lt1"/>
                </a:highlight>
              </a:rPr>
              <a:t>Ralph LJ, Ehrenreich K, </a:t>
            </a:r>
            <a:r>
              <a:rPr lang="en-US" sz="1200" dirty="0" err="1">
                <a:solidFill>
                  <a:srgbClr val="212121"/>
                </a:solidFill>
                <a:highlight>
                  <a:schemeClr val="lt1"/>
                </a:highlight>
              </a:rPr>
              <a:t>Barar</a:t>
            </a:r>
            <a:r>
              <a:rPr lang="en-US" sz="1200" dirty="0">
                <a:solidFill>
                  <a:srgbClr val="212121"/>
                </a:solidFill>
                <a:highlight>
                  <a:schemeClr val="lt1"/>
                </a:highlight>
              </a:rPr>
              <a:t> R, et al. Accuracy of self-assessment of gestational duration among people seeking abortion [published online ahead of print, 2021 Dec 17]. </a:t>
            </a:r>
            <a:r>
              <a:rPr lang="en-US" sz="1200" i="1" dirty="0">
                <a:solidFill>
                  <a:srgbClr val="212121"/>
                </a:solidFill>
                <a:highlight>
                  <a:schemeClr val="lt1"/>
                </a:highlight>
              </a:rPr>
              <a:t>Am J </a:t>
            </a:r>
            <a:r>
              <a:rPr lang="en-US" sz="1200" i="1" dirty="0" err="1">
                <a:solidFill>
                  <a:srgbClr val="212121"/>
                </a:solidFill>
                <a:highlight>
                  <a:schemeClr val="lt1"/>
                </a:highlight>
              </a:rPr>
              <a:t>Obstet</a:t>
            </a:r>
            <a:r>
              <a:rPr lang="en-US" sz="1200" i="1" dirty="0">
                <a:solidFill>
                  <a:srgbClr val="212121"/>
                </a:solidFill>
                <a:highlight>
                  <a:schemeClr val="lt1"/>
                </a:highlight>
              </a:rPr>
              <a:t> Gynecol</a:t>
            </a:r>
            <a:r>
              <a:rPr lang="en-US" sz="1200" dirty="0">
                <a:solidFill>
                  <a:srgbClr val="212121"/>
                </a:solidFill>
                <a:highlight>
                  <a:schemeClr val="lt1"/>
                </a:highlight>
              </a:rPr>
              <a:t>. 2021;S0002-9378(21)02683-1. doi:10.1016/j.ajog.2021.11.1373</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dirty="0">
                <a:solidFill>
                  <a:schemeClr val="dk1"/>
                </a:solidFill>
                <a:highlight>
                  <a:schemeClr val="lt1"/>
                </a:highlight>
              </a:rPr>
              <a:t>Schonberg, D., et al., </a:t>
            </a:r>
            <a:r>
              <a:rPr lang="en-US" sz="1200" i="1" dirty="0">
                <a:solidFill>
                  <a:schemeClr val="dk1"/>
                </a:solidFill>
                <a:highlight>
                  <a:schemeClr val="lt1"/>
                </a:highlight>
              </a:rPr>
              <a:t>The accuracy of using last menstrual period to determine gestational age for first trimester medication abortion: a systematic review. </a:t>
            </a:r>
            <a:r>
              <a:rPr lang="en-US" sz="1200" dirty="0">
                <a:solidFill>
                  <a:schemeClr val="dk1"/>
                </a:solidFill>
                <a:highlight>
                  <a:schemeClr val="lt1"/>
                </a:highlight>
              </a:rPr>
              <a:t>Contraception, 2014. </a:t>
            </a:r>
            <a:r>
              <a:rPr lang="en-US" sz="1200" b="1" dirty="0">
                <a:solidFill>
                  <a:schemeClr val="dk1"/>
                </a:solidFill>
                <a:highlight>
                  <a:schemeClr val="lt1"/>
                </a:highlight>
              </a:rPr>
              <a:t>90</a:t>
            </a:r>
            <a:r>
              <a:rPr lang="en-US" sz="1200" dirty="0">
                <a:solidFill>
                  <a:schemeClr val="dk1"/>
                </a:solidFill>
                <a:highlight>
                  <a:schemeClr val="lt1"/>
                </a:highlight>
              </a:rPr>
              <a:t>(5): p. 480-7. </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dirty="0">
                <a:solidFill>
                  <a:schemeClr val="dk1"/>
                </a:solidFill>
                <a:highlight>
                  <a:schemeClr val="lt1"/>
                </a:highlight>
              </a:rPr>
              <a:t>Ralph, L.J., et al., </a:t>
            </a:r>
            <a:r>
              <a:rPr lang="en-US" sz="1200" i="1" dirty="0">
                <a:solidFill>
                  <a:schemeClr val="dk1"/>
                </a:solidFill>
                <a:highlight>
                  <a:schemeClr val="lt1"/>
                </a:highlight>
              </a:rPr>
              <a:t>Accuracy of self-assessment of gestational duration among people seeking abortion. </a:t>
            </a:r>
            <a:r>
              <a:rPr lang="en-US" sz="1200" dirty="0">
                <a:solidFill>
                  <a:schemeClr val="dk1"/>
                </a:solidFill>
                <a:highlight>
                  <a:schemeClr val="lt1"/>
                </a:highlight>
              </a:rPr>
              <a:t>Am J </a:t>
            </a:r>
            <a:r>
              <a:rPr lang="en-US" sz="1200" dirty="0" err="1">
                <a:solidFill>
                  <a:schemeClr val="dk1"/>
                </a:solidFill>
                <a:highlight>
                  <a:schemeClr val="lt1"/>
                </a:highlight>
              </a:rPr>
              <a:t>Obstet</a:t>
            </a:r>
            <a:r>
              <a:rPr lang="en-US" sz="1200" dirty="0">
                <a:solidFill>
                  <a:schemeClr val="dk1"/>
                </a:solidFill>
                <a:highlight>
                  <a:schemeClr val="lt1"/>
                </a:highlight>
              </a:rPr>
              <a:t> </a:t>
            </a:r>
            <a:r>
              <a:rPr lang="en-US" sz="1200" dirty="0" err="1">
                <a:solidFill>
                  <a:schemeClr val="dk1"/>
                </a:solidFill>
                <a:highlight>
                  <a:schemeClr val="lt1"/>
                </a:highlight>
              </a:rPr>
              <a:t>Gynecol</a:t>
            </a:r>
            <a:r>
              <a:rPr lang="en-US" sz="1200" dirty="0">
                <a:solidFill>
                  <a:schemeClr val="dk1"/>
                </a:solidFill>
                <a:highlight>
                  <a:schemeClr val="lt1"/>
                </a:highlight>
              </a:rPr>
              <a:t>, 2022. </a:t>
            </a:r>
            <a:r>
              <a:rPr lang="en-US" sz="1200" b="1" dirty="0">
                <a:solidFill>
                  <a:schemeClr val="dk1"/>
                </a:solidFill>
                <a:highlight>
                  <a:schemeClr val="lt1"/>
                </a:highlight>
              </a:rPr>
              <a:t>226</a:t>
            </a:r>
            <a:r>
              <a:rPr lang="en-US" sz="1200" dirty="0">
                <a:solidFill>
                  <a:schemeClr val="dk1"/>
                </a:solidFill>
                <a:highlight>
                  <a:schemeClr val="lt1"/>
                </a:highlight>
              </a:rPr>
              <a:t>(5): p. 710 e1-710 e21. </a:t>
            </a:r>
            <a:endParaRPr sz="1200" dirty="0">
              <a:solidFill>
                <a:schemeClr val="dk1"/>
              </a:solidFill>
            </a:endParaRPr>
          </a:p>
          <a:p>
            <a:pPr marL="0" lvl="0" indent="0" algn="l" rtl="0">
              <a:spcBef>
                <a:spcPts val="0"/>
              </a:spcBef>
              <a:spcAft>
                <a:spcPts val="0"/>
              </a:spcAft>
              <a:buNone/>
            </a:pPr>
            <a:r>
              <a:rPr lang="en-US" sz="1200" dirty="0">
                <a:solidFill>
                  <a:schemeClr val="dk1"/>
                </a:solidFill>
              </a:rPr>
              <a:t>Torchinsky, R. </a:t>
            </a:r>
            <a:r>
              <a:rPr lang="en-US" sz="1200" i="1" dirty="0">
                <a:solidFill>
                  <a:schemeClr val="dk1"/>
                </a:solidFill>
              </a:rPr>
              <a:t>How period tracking apps and data privacy fit into a post-Roe v. Wade climate</a:t>
            </a:r>
            <a:r>
              <a:rPr lang="en-US" sz="1200" dirty="0">
                <a:solidFill>
                  <a:schemeClr val="dk1"/>
                </a:solidFill>
              </a:rPr>
              <a:t>. NPR, 2022. </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en-US" sz="1200" dirty="0">
                <a:solidFill>
                  <a:schemeClr val="dk1"/>
                </a:solidFill>
              </a:rPr>
              <a:t>Society of Family Planning interim clinical recommendations: Self-managed abortion. 2022. https://</a:t>
            </a:r>
            <a:r>
              <a:rPr lang="en-US" sz="1200" dirty="0" err="1">
                <a:solidFill>
                  <a:schemeClr val="dk1"/>
                </a:solidFill>
              </a:rPr>
              <a:t>doi.org</a:t>
            </a:r>
            <a:r>
              <a:rPr lang="en-US" sz="1200" dirty="0">
                <a:solidFill>
                  <a:schemeClr val="dk1"/>
                </a:solidFill>
              </a:rPr>
              <a:t>/10.46621/ZRDX9581.</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None/>
            </a:pPr>
            <a:r>
              <a:rPr lang="en-US" sz="1200" dirty="0">
                <a:solidFill>
                  <a:schemeClr val="dk1"/>
                </a:solidFill>
              </a:rPr>
              <a:t>Harris, L.H. and D. Grossman, </a:t>
            </a:r>
            <a:r>
              <a:rPr lang="en-US" sz="1200" i="1" dirty="0">
                <a:solidFill>
                  <a:schemeClr val="dk1"/>
                </a:solidFill>
              </a:rPr>
              <a:t>Complications of Unsafe and Self-Managed Abortion. </a:t>
            </a:r>
            <a:r>
              <a:rPr lang="en-US" sz="1200" dirty="0">
                <a:solidFill>
                  <a:schemeClr val="dk1"/>
                </a:solidFill>
              </a:rPr>
              <a:t>N </a:t>
            </a:r>
            <a:r>
              <a:rPr lang="en-US" sz="1200" dirty="0" err="1">
                <a:solidFill>
                  <a:schemeClr val="dk1"/>
                </a:solidFill>
              </a:rPr>
              <a:t>Engl</a:t>
            </a:r>
            <a:r>
              <a:rPr lang="en-US" sz="1200" dirty="0">
                <a:solidFill>
                  <a:schemeClr val="dk1"/>
                </a:solidFill>
              </a:rPr>
              <a:t> J Med, 2020. </a:t>
            </a:r>
            <a:r>
              <a:rPr lang="en-US" sz="1200" b="1" dirty="0">
                <a:solidFill>
                  <a:schemeClr val="dk1"/>
                </a:solidFill>
              </a:rPr>
              <a:t>382</a:t>
            </a:r>
            <a:r>
              <a:rPr lang="en-US" sz="1200" dirty="0">
                <a:solidFill>
                  <a:schemeClr val="dk1"/>
                </a:solidFill>
              </a:rPr>
              <a:t>(11): p. 1029-1040. </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i="1" dirty="0">
                <a:solidFill>
                  <a:schemeClr val="dk1"/>
                </a:solidFill>
              </a:rPr>
              <a:t>Medication abortion up to 70 days of gestation. ACOG Practice Bulletin No. 225. </a:t>
            </a:r>
            <a:r>
              <a:rPr lang="en-US" sz="1200" dirty="0" err="1">
                <a:solidFill>
                  <a:schemeClr val="dk1"/>
                </a:solidFill>
              </a:rPr>
              <a:t>Obstet</a:t>
            </a:r>
            <a:r>
              <a:rPr lang="en-US" sz="1200" dirty="0">
                <a:solidFill>
                  <a:schemeClr val="dk1"/>
                </a:solidFill>
              </a:rPr>
              <a:t> </a:t>
            </a:r>
            <a:r>
              <a:rPr lang="en-US" sz="1200" dirty="0" err="1">
                <a:solidFill>
                  <a:schemeClr val="dk1"/>
                </a:solidFill>
              </a:rPr>
              <a:t>Gynecol</a:t>
            </a:r>
            <a:r>
              <a:rPr lang="en-US" sz="1200" dirty="0">
                <a:solidFill>
                  <a:schemeClr val="dk1"/>
                </a:solidFill>
              </a:rPr>
              <a:t>, 2020. </a:t>
            </a:r>
            <a:r>
              <a:rPr lang="en-US" sz="1200" b="1" dirty="0">
                <a:solidFill>
                  <a:schemeClr val="dk1"/>
                </a:solidFill>
              </a:rPr>
              <a:t>136</a:t>
            </a:r>
            <a:r>
              <a:rPr lang="en-US" sz="1200" dirty="0">
                <a:solidFill>
                  <a:schemeClr val="dk1"/>
                </a:solidFill>
              </a:rPr>
              <a:t>: p. 31-47. </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US" sz="1200" dirty="0">
                <a:solidFill>
                  <a:schemeClr val="dk1"/>
                </a:solidFill>
              </a:rPr>
              <a:t>World Health Organization. </a:t>
            </a:r>
            <a:r>
              <a:rPr lang="en-US" sz="1200" i="1" dirty="0">
                <a:solidFill>
                  <a:schemeClr val="dk1"/>
                </a:solidFill>
              </a:rPr>
              <a:t>Abortion care guideline</a:t>
            </a:r>
            <a:r>
              <a:rPr lang="en-US" sz="1200" dirty="0">
                <a:solidFill>
                  <a:schemeClr val="dk1"/>
                </a:solidFill>
              </a:rPr>
              <a:t>. 2022; Available from: https://</a:t>
            </a:r>
            <a:r>
              <a:rPr lang="en-US" sz="1200" dirty="0" err="1">
                <a:solidFill>
                  <a:schemeClr val="dk1"/>
                </a:solidFill>
              </a:rPr>
              <a:t>www.who.int</a:t>
            </a:r>
            <a:r>
              <a:rPr lang="en-US" sz="1200" dirty="0">
                <a:solidFill>
                  <a:schemeClr val="dk1"/>
                </a:solidFill>
              </a:rPr>
              <a:t>/publications/</a:t>
            </a:r>
            <a:r>
              <a:rPr lang="en-US" sz="1200" dirty="0" err="1">
                <a:solidFill>
                  <a:schemeClr val="dk1"/>
                </a:solidFill>
              </a:rPr>
              <a:t>i</a:t>
            </a:r>
            <a:r>
              <a:rPr lang="en-US" sz="1200" dirty="0">
                <a:solidFill>
                  <a:schemeClr val="dk1"/>
                </a:solidFill>
              </a:rPr>
              <a:t>/item/9789240039483.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None/>
            </a:pPr>
            <a:r>
              <a:rPr lang="en-US" sz="1200" dirty="0">
                <a:solidFill>
                  <a:schemeClr val="dk1"/>
                </a:solidFill>
              </a:rPr>
              <a:t>Jayaweera, R.T., H. </a:t>
            </a:r>
            <a:r>
              <a:rPr lang="en-US" sz="1200" dirty="0" err="1">
                <a:solidFill>
                  <a:schemeClr val="dk1"/>
                </a:solidFill>
              </a:rPr>
              <a:t>Moseson</a:t>
            </a:r>
            <a:r>
              <a:rPr lang="en-US" sz="1200" dirty="0">
                <a:solidFill>
                  <a:schemeClr val="dk1"/>
                </a:solidFill>
              </a:rPr>
              <a:t>, and C. </a:t>
            </a:r>
            <a:r>
              <a:rPr lang="en-US" sz="1200" dirty="0" err="1">
                <a:solidFill>
                  <a:schemeClr val="dk1"/>
                </a:solidFill>
              </a:rPr>
              <a:t>Gerdts</a:t>
            </a:r>
            <a:r>
              <a:rPr lang="en-US" sz="1200" dirty="0">
                <a:solidFill>
                  <a:schemeClr val="dk1"/>
                </a:solidFill>
              </a:rPr>
              <a:t>, </a:t>
            </a:r>
            <a:r>
              <a:rPr lang="en-US" sz="1200" i="1" dirty="0">
                <a:solidFill>
                  <a:schemeClr val="dk1"/>
                </a:solidFill>
              </a:rPr>
              <a:t>Misoprostol in the era of COVID-19: a love letter to the original medical abortion pill. </a:t>
            </a:r>
            <a:r>
              <a:rPr lang="en-US" sz="1200" dirty="0">
                <a:solidFill>
                  <a:schemeClr val="dk1"/>
                </a:solidFill>
              </a:rPr>
              <a:t>Sex </a:t>
            </a:r>
            <a:r>
              <a:rPr lang="en-US" sz="1200" dirty="0" err="1">
                <a:solidFill>
                  <a:schemeClr val="dk1"/>
                </a:solidFill>
              </a:rPr>
              <a:t>Reprod</a:t>
            </a:r>
            <a:r>
              <a:rPr lang="en-US" sz="1200" dirty="0">
                <a:solidFill>
                  <a:schemeClr val="dk1"/>
                </a:solidFill>
              </a:rPr>
              <a:t> Health Matters, 2020. </a:t>
            </a:r>
            <a:r>
              <a:rPr lang="en-US" sz="1200" b="1" dirty="0">
                <a:solidFill>
                  <a:schemeClr val="dk1"/>
                </a:solidFill>
              </a:rPr>
              <a:t>28</a:t>
            </a:r>
            <a:r>
              <a:rPr lang="en-US" sz="1200" dirty="0">
                <a:solidFill>
                  <a:schemeClr val="dk1"/>
                </a:solidFill>
              </a:rPr>
              <a:t>(1): p. 1829406.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None/>
            </a:pPr>
            <a:r>
              <a:rPr lang="en-US" sz="1200" dirty="0" err="1">
                <a:solidFill>
                  <a:schemeClr val="dk1"/>
                </a:solidFill>
              </a:rPr>
              <a:t>Gerdts</a:t>
            </a:r>
            <a:r>
              <a:rPr lang="en-US" sz="1200" dirty="0">
                <a:solidFill>
                  <a:schemeClr val="dk1"/>
                </a:solidFill>
              </a:rPr>
              <a:t>, C., et al., </a:t>
            </a:r>
            <a:r>
              <a:rPr lang="en-US" sz="1200" i="1" dirty="0">
                <a:solidFill>
                  <a:schemeClr val="dk1"/>
                </a:solidFill>
              </a:rPr>
              <a:t>Second-trimester medication abortion outside the clinic setting: an analysis of electronic client records from a safe abortion hotline in Indonesia. </a:t>
            </a:r>
            <a:r>
              <a:rPr lang="en-US" sz="1200" dirty="0">
                <a:solidFill>
                  <a:schemeClr val="dk1"/>
                </a:solidFill>
              </a:rPr>
              <a:t>BMJ Sex </a:t>
            </a:r>
            <a:r>
              <a:rPr lang="en-US" sz="1200" dirty="0" err="1">
                <a:solidFill>
                  <a:schemeClr val="dk1"/>
                </a:solidFill>
              </a:rPr>
              <a:t>Reprod</a:t>
            </a:r>
            <a:r>
              <a:rPr lang="en-US" sz="1200" dirty="0">
                <a:solidFill>
                  <a:schemeClr val="dk1"/>
                </a:solidFill>
              </a:rPr>
              <a:t> Health, 2018.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en-US" sz="1200" dirty="0" err="1">
                <a:solidFill>
                  <a:schemeClr val="dk1"/>
                </a:solidFill>
              </a:rPr>
              <a:t>Gomperts</a:t>
            </a:r>
            <a:r>
              <a:rPr lang="en-US" sz="1200" dirty="0">
                <a:solidFill>
                  <a:schemeClr val="dk1"/>
                </a:solidFill>
              </a:rPr>
              <a:t>, R., et al., </a:t>
            </a:r>
            <a:r>
              <a:rPr lang="en-US" sz="1200" i="1" dirty="0">
                <a:solidFill>
                  <a:schemeClr val="dk1"/>
                </a:solidFill>
              </a:rPr>
              <a:t>Provision of medical abortion using telemedicine in Brazil. </a:t>
            </a:r>
            <a:r>
              <a:rPr lang="en-US" sz="1200" dirty="0">
                <a:solidFill>
                  <a:schemeClr val="dk1"/>
                </a:solidFill>
              </a:rPr>
              <a:t>Contraception, 2014. </a:t>
            </a:r>
            <a:r>
              <a:rPr lang="en-US" sz="1200" b="1" dirty="0">
                <a:solidFill>
                  <a:schemeClr val="dk1"/>
                </a:solidFill>
              </a:rPr>
              <a:t>89</a:t>
            </a:r>
            <a:r>
              <a:rPr lang="en-US" sz="1200" dirty="0">
                <a:solidFill>
                  <a:schemeClr val="dk1"/>
                </a:solidFill>
              </a:rPr>
              <a:t>(2): p. 129-33.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en-US" sz="1200" dirty="0" err="1">
                <a:solidFill>
                  <a:schemeClr val="dk1"/>
                </a:solidFill>
              </a:rPr>
              <a:t>Endler</a:t>
            </a:r>
            <a:r>
              <a:rPr lang="en-US" sz="1200" dirty="0">
                <a:solidFill>
                  <a:schemeClr val="dk1"/>
                </a:solidFill>
              </a:rPr>
              <a:t>, M., et al., </a:t>
            </a:r>
            <a:r>
              <a:rPr lang="en-US" sz="1200" i="1" dirty="0">
                <a:solidFill>
                  <a:schemeClr val="dk1"/>
                </a:solidFill>
              </a:rPr>
              <a:t>Safety and acceptability of medical abortion through telemedicine after 9 weeks of gestation: a population-based cohort study. </a:t>
            </a:r>
            <a:r>
              <a:rPr lang="en-US" sz="1200" dirty="0">
                <a:solidFill>
                  <a:schemeClr val="dk1"/>
                </a:solidFill>
              </a:rPr>
              <a:t>BJOG, 2019. </a:t>
            </a:r>
            <a:r>
              <a:rPr lang="en-US" sz="1200" b="1" dirty="0">
                <a:solidFill>
                  <a:schemeClr val="dk1"/>
                </a:solidFill>
              </a:rPr>
              <a:t>126</a:t>
            </a:r>
            <a:r>
              <a:rPr lang="en-US" sz="1200" dirty="0">
                <a:solidFill>
                  <a:schemeClr val="dk1"/>
                </a:solidFill>
              </a:rPr>
              <a:t>(5): p. 609-618.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en-US" sz="1200" dirty="0">
                <a:solidFill>
                  <a:schemeClr val="dk1"/>
                </a:solidFill>
                <a:highlight>
                  <a:srgbClr val="FFFFFF"/>
                </a:highlight>
              </a:rPr>
              <a:t>  </a:t>
            </a:r>
            <a:r>
              <a:rPr lang="en-US" sz="1200" dirty="0">
                <a:solidFill>
                  <a:srgbClr val="1A73E8"/>
                </a:solidFill>
                <a:highlight>
                  <a:srgbClr val="FFFFFF"/>
                </a:highlight>
                <a:uFill>
                  <a:noFill/>
                </a:uFill>
                <a:hlinkClick r:id="rId4">
                  <a:extLst>
                    <a:ext uri="{A12FA001-AC4F-418D-AE19-62706E023703}">
                      <ahyp:hlinkClr xmlns:ahyp="http://schemas.microsoft.com/office/drawing/2018/hyperlinkcolor" val="tx"/>
                    </a:ext>
                  </a:extLst>
                </a:hlinkClick>
              </a:rPr>
              <a:t>https://pubmed.ncbi.nlm.nih.gov/34922922/</a:t>
            </a:r>
            <a:endParaRPr sz="1200" dirty="0">
              <a:solidFill>
                <a:schemeClr val="dk1"/>
              </a:solidFill>
            </a:endParaRPr>
          </a:p>
          <a:p>
            <a:pPr marL="0" lvl="0" indent="0" algn="l" rtl="0">
              <a:spcBef>
                <a:spcPts val="0"/>
              </a:spcBef>
              <a:spcAft>
                <a:spcPts val="0"/>
              </a:spcAft>
              <a:buClr>
                <a:schemeClr val="dk1"/>
              </a:buClr>
              <a:buSzPts val="2400"/>
              <a:buFont typeface="Calibri"/>
              <a:buNone/>
            </a:pPr>
            <a:endParaRPr sz="1200" dirty="0">
              <a:solidFill>
                <a:schemeClr val="dk1"/>
              </a:solidFill>
            </a:endParaRPr>
          </a:p>
          <a:p>
            <a:pPr marL="0" lvl="0" indent="0" algn="l" rtl="0">
              <a:spcBef>
                <a:spcPts val="0"/>
              </a:spcBef>
              <a:spcAft>
                <a:spcPts val="0"/>
              </a:spcAft>
              <a:buNone/>
            </a:pPr>
            <a:endParaRPr sz="1200" dirty="0">
              <a:solidFill>
                <a:srgbClr val="212121"/>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66d022c7fc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66d022c7fc_1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Offer Tania simple instructions for </a:t>
            </a:r>
            <a:r>
              <a:rPr lang="en-US" sz="12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misoprostol alone</a:t>
            </a:r>
            <a:r>
              <a:rPr lang="en-US" sz="1200" dirty="0">
                <a:solidFill>
                  <a:schemeClr val="dk1"/>
                </a:solidFill>
                <a:latin typeface="Calibri"/>
                <a:ea typeface="Calibri"/>
                <a:cs typeface="Calibri"/>
                <a:sym typeface="Calibri"/>
              </a:rPr>
              <a:t> or for </a:t>
            </a:r>
            <a:r>
              <a:rPr lang="en-US" sz="12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mifepristone/misoprostol</a:t>
            </a:r>
            <a:r>
              <a:rPr lang="en-US" sz="1200" dirty="0">
                <a:solidFill>
                  <a:schemeClr val="dk1"/>
                </a:solidFill>
                <a:latin typeface="Calibri"/>
                <a:ea typeface="Calibri"/>
                <a:cs typeface="Calibri"/>
                <a:sym typeface="Calibri"/>
              </a:rPr>
              <a:t>. Providing these instructions to patients carries very little legal risk for clinicians. </a:t>
            </a:r>
            <a:r>
              <a:rPr lang="en-US" sz="1200" dirty="0">
                <a:solidFill>
                  <a:schemeClr val="dk1"/>
                </a:solidFill>
              </a:rPr>
              <a:t>Tania</a:t>
            </a:r>
            <a:r>
              <a:rPr lang="en-US" sz="1200" dirty="0">
                <a:solidFill>
                  <a:schemeClr val="dk1"/>
                </a:solidFill>
                <a:latin typeface="Calibri"/>
                <a:ea typeface="Calibri"/>
                <a:cs typeface="Calibri"/>
                <a:sym typeface="Calibri"/>
              </a:rPr>
              <a:t> should be aware that there may be pill fragments left in the vagina if </a:t>
            </a:r>
            <a:r>
              <a:rPr lang="en-US" sz="1200" dirty="0">
                <a:solidFill>
                  <a:schemeClr val="dk1"/>
                </a:solidFill>
              </a:rPr>
              <a:t>she</a:t>
            </a:r>
            <a:r>
              <a:rPr lang="en-US" sz="1200" dirty="0">
                <a:solidFill>
                  <a:schemeClr val="dk1"/>
                </a:solidFill>
                <a:latin typeface="Calibri"/>
                <a:ea typeface="Calibri"/>
                <a:cs typeface="Calibri"/>
                <a:sym typeface="Calibri"/>
              </a:rPr>
              <a:t> inserts pills vaginally which may be detected if </a:t>
            </a:r>
            <a:r>
              <a:rPr lang="en-US" sz="1200" dirty="0">
                <a:solidFill>
                  <a:schemeClr val="dk1"/>
                </a:solidFill>
              </a:rPr>
              <a:t>she</a:t>
            </a:r>
            <a:r>
              <a:rPr lang="en-US" sz="1200" dirty="0">
                <a:solidFill>
                  <a:schemeClr val="dk1"/>
                </a:solidFill>
                <a:latin typeface="Calibri"/>
                <a:ea typeface="Calibri"/>
                <a:cs typeface="Calibri"/>
                <a:sym typeface="Calibri"/>
              </a:rPr>
              <a:t> presents to a clinic or hospital. Buccal and sublingual insertion of pills do not leave pill fragments, and thus may be less likely to trigger criminalization.</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www.reproductiveaccess.org</a:t>
            </a:r>
            <a:r>
              <a:rPr lang="en-US" sz="1200" dirty="0">
                <a:solidFill>
                  <a:schemeClr val="dk1"/>
                </a:solidFill>
                <a:latin typeface="Calibri"/>
                <a:ea typeface="Calibri"/>
                <a:cs typeface="Calibri"/>
                <a:sym typeface="Calibri"/>
              </a:rPr>
              <a:t>/resource/</a:t>
            </a:r>
            <a:r>
              <a:rPr lang="en-US" sz="1200" dirty="0" err="1">
                <a:solidFill>
                  <a:schemeClr val="dk1"/>
                </a:solidFill>
                <a:latin typeface="Calibri"/>
                <a:ea typeface="Calibri"/>
                <a:cs typeface="Calibri"/>
                <a:sym typeface="Calibri"/>
              </a:rPr>
              <a:t>mabfactsheet</a:t>
            </a:r>
            <a:r>
              <a:rPr lang="en-US"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www.reproductiveaccess.org</a:t>
            </a:r>
            <a:r>
              <a:rPr lang="en-US" sz="1200" dirty="0">
                <a:solidFill>
                  <a:schemeClr val="dk1"/>
                </a:solidFill>
                <a:latin typeface="Calibri"/>
                <a:ea typeface="Calibri"/>
                <a:cs typeface="Calibri"/>
                <a:sym typeface="Calibri"/>
              </a:rPr>
              <a:t>/resource/</a:t>
            </a:r>
            <a:r>
              <a:rPr lang="en-US" sz="1200" dirty="0" err="1">
                <a:solidFill>
                  <a:schemeClr val="dk1"/>
                </a:solidFill>
                <a:latin typeface="Calibri"/>
                <a:ea typeface="Calibri"/>
                <a:cs typeface="Calibri"/>
                <a:sym typeface="Calibri"/>
              </a:rPr>
              <a:t>mabfactsheet</a:t>
            </a:r>
            <a:r>
              <a:rPr lang="en-US" sz="1200" dirty="0">
                <a:solidFill>
                  <a:schemeClr val="dk1"/>
                </a:solidFill>
                <a:latin typeface="Calibri"/>
                <a:ea typeface="Calibri"/>
                <a:cs typeface="Calibri"/>
                <a:sym typeface="Calibri"/>
              </a:rPr>
              <a:t>-miso/</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Possible video resources to share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Doctors without Borders: SMA Video Series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Aid Access: How to Use Abortion Pills Video</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IPAS: How to have an abortion with pills https://</a:t>
            </a:r>
            <a:r>
              <a:rPr lang="en-US" sz="1200" dirty="0" err="1">
                <a:solidFill>
                  <a:schemeClr val="dk1"/>
                </a:solidFill>
                <a:latin typeface="Calibri"/>
                <a:ea typeface="Calibri"/>
                <a:cs typeface="Calibri"/>
                <a:sym typeface="Calibri"/>
              </a:rPr>
              <a:t>www.ipas.org</a:t>
            </a:r>
            <a:r>
              <a:rPr lang="en-US" sz="1200" dirty="0">
                <a:solidFill>
                  <a:schemeClr val="dk1"/>
                </a:solidFill>
                <a:latin typeface="Calibri"/>
                <a:ea typeface="Calibri"/>
                <a:cs typeface="Calibri"/>
                <a:sym typeface="Calibri"/>
              </a:rPr>
              <a:t>/our-work/abortion-self-care/abortion-with-pills/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Image source: RHAP</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66d022c7fc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66d022c7fc_1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Phrases to consider using:</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“Presumed pregnancy with possible complications”</a:t>
            </a:r>
            <a:endParaRPr sz="1200" dirty="0"/>
          </a:p>
          <a:p>
            <a:pPr marL="0" lvl="0" indent="0" algn="l" rtl="0">
              <a:spcBef>
                <a:spcPts val="0"/>
              </a:spcBef>
              <a:spcAft>
                <a:spcPts val="0"/>
              </a:spcAft>
              <a:buNone/>
            </a:pPr>
            <a:r>
              <a:rPr lang="en-US" sz="1200" dirty="0"/>
              <a:t>“Concern about miscarriage/early pregnancy loss”</a:t>
            </a:r>
            <a:endParaRPr sz="1200" dirty="0"/>
          </a:p>
          <a:p>
            <a:pPr marL="0" lvl="0" indent="0" algn="l" rtl="0">
              <a:spcBef>
                <a:spcPts val="0"/>
              </a:spcBef>
              <a:spcAft>
                <a:spcPts val="0"/>
              </a:spcAft>
              <a:buNone/>
            </a:pPr>
            <a:r>
              <a:rPr lang="en-US" sz="1200" dirty="0"/>
              <a:t>“People in this situation find this web site helpful”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Whenever possible, frame information as general education rather than specific advice on ending a pregnancy.</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Remember that medication abortion and miscarriage treatment are nearly identical - keep this in mind when documenting.</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Think about the possibility of “mystery shopper” patients who attempt to entrap and record clinicians breaking a law.</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Verma N, Goyal V, Grossman D, Perritt J, Shih G. Society of Family Planning interim clinical recommendations: </a:t>
            </a:r>
            <a:r>
              <a:rPr lang="en-US" sz="1200" dirty="0" err="1"/>
              <a:t>Selfmanaged</a:t>
            </a:r>
            <a:r>
              <a:rPr lang="en-US" sz="1200" dirty="0"/>
              <a:t> abortion. 2022. </a:t>
            </a:r>
            <a:r>
              <a:rPr lang="en-US" sz="1200" dirty="0" err="1"/>
              <a:t>doi</a:t>
            </a:r>
            <a:r>
              <a:rPr lang="en-US" sz="1200" dirty="0"/>
              <a:t>: 10.46621/ZRDX9581.</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Source: Muslim Businesswoman Working At Home Due To Pandemic Isolation by Jacob Lund Photography from </a:t>
            </a:r>
            <a:r>
              <a:rPr lang="en-US" sz="1200" dirty="0" err="1"/>
              <a:t>NounProject.com</a:t>
            </a:r>
            <a:endParaRPr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66d022c7fc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66d022c7fc_1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Patients should expect heavy bleeding, often with large clots. Those who soak through 2 maxi pads per hour, 2 hours in a row, should contact a clinician. Nonsteroidal anti-inflammatory drugs  (NSAIDs) and/or an extra dose of misoprostol may help with non-emergent heavy bleeding.  The rare patient with symptoms of hypovolemia (dizziness, weakness, fainting) may need in-person medical attention.</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Patients who have no bleeding within 24 hours of the last misoprostol dose should contact a clinician. People with very early gestations may have only light bleeding. Clinicians can advise additional doses of misoprostol for patients who have light or no bleeding. There is no clear maximum number of misoprostol doses. Patients who have symptoms suggesting ectopic pregnancy (severe pelvic pain, dizziness, etc.) need urgent in-person medical attention. </a:t>
            </a:r>
            <a:endParaRPr sz="1200" dirty="0">
              <a:solidFill>
                <a:schemeClr val="dk1"/>
              </a:solidFill>
              <a:latin typeface="Calibri"/>
              <a:ea typeface="Calibri"/>
              <a:cs typeface="Calibri"/>
              <a:sym typeface="Calibri"/>
            </a:endParaRPr>
          </a:p>
          <a:p>
            <a:pPr marL="342900" lvl="0" indent="-19050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342900" lvl="0" indent="-19050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Refer patients to other clinical resources if needed:</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Miscarriage &amp; Abortion Hotline for confidential, private, secure question and answer during SMA process. The hotline is staffed by licensed clinicians. No personal information is required. Spanish and English. </a:t>
            </a:r>
            <a:r>
              <a:rPr lang="en-US" sz="1200" dirty="0" err="1">
                <a:solidFill>
                  <a:schemeClr val="dk1"/>
                </a:solidFill>
                <a:latin typeface="Calibri"/>
                <a:ea typeface="Calibri"/>
                <a:cs typeface="Calibri"/>
                <a:sym typeface="Calibri"/>
              </a:rPr>
              <a:t>www.mahotline.org</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Self-Managed Abortion; Safe &amp; Supported - a project from Women Help Women that supports the rights of people to have information about and access to safe abortion with pills. https://</a:t>
            </a:r>
            <a:r>
              <a:rPr lang="en-US" sz="1200" dirty="0" err="1">
                <a:solidFill>
                  <a:schemeClr val="dk1"/>
                </a:solidFill>
                <a:latin typeface="Calibri"/>
                <a:ea typeface="Calibri"/>
                <a:cs typeface="Calibri"/>
                <a:sym typeface="Calibri"/>
              </a:rPr>
              <a:t>abortionpillinfo.org</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Image Source: Two Students Talking And Smiling In Classroom by Jacob Lund Photography from </a:t>
            </a:r>
            <a:r>
              <a:rPr lang="en-US" sz="1200" dirty="0" err="1">
                <a:solidFill>
                  <a:schemeClr val="dk1"/>
                </a:solidFill>
                <a:latin typeface="Calibri"/>
                <a:ea typeface="Calibri"/>
                <a:cs typeface="Calibri"/>
                <a:sym typeface="Calibri"/>
              </a:rPr>
              <a:t>NounProject.com</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References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World Health Organization. </a:t>
            </a:r>
            <a:r>
              <a:rPr lang="en-US" sz="1200" i="1" dirty="0">
                <a:solidFill>
                  <a:schemeClr val="dk1"/>
                </a:solidFill>
                <a:latin typeface="Calibri"/>
                <a:ea typeface="Calibri"/>
                <a:cs typeface="Calibri"/>
                <a:sym typeface="Calibri"/>
              </a:rPr>
              <a:t>Abortion care guideline</a:t>
            </a:r>
            <a:r>
              <a:rPr lang="en-US" sz="1200" dirty="0">
                <a:solidFill>
                  <a:schemeClr val="dk1"/>
                </a:solidFill>
                <a:latin typeface="Calibri"/>
                <a:ea typeface="Calibri"/>
                <a:cs typeface="Calibri"/>
                <a:sym typeface="Calibri"/>
              </a:rPr>
              <a:t>. 2022; Available from: https://</a:t>
            </a:r>
            <a:r>
              <a:rPr lang="en-US" sz="1200" dirty="0" err="1">
                <a:solidFill>
                  <a:schemeClr val="dk1"/>
                </a:solidFill>
                <a:latin typeface="Calibri"/>
                <a:ea typeface="Calibri"/>
                <a:cs typeface="Calibri"/>
                <a:sym typeface="Calibri"/>
              </a:rPr>
              <a:t>www.who.int</a:t>
            </a:r>
            <a:r>
              <a:rPr lang="en-US" sz="1200" dirty="0">
                <a:solidFill>
                  <a:schemeClr val="dk1"/>
                </a:solidFill>
                <a:latin typeface="Calibri"/>
                <a:ea typeface="Calibri"/>
                <a:cs typeface="Calibri"/>
                <a:sym typeface="Calibri"/>
              </a:rPr>
              <a:t>/publications/</a:t>
            </a:r>
            <a:r>
              <a:rPr lang="en-US" sz="1200" dirty="0" err="1">
                <a:solidFill>
                  <a:schemeClr val="dk1"/>
                </a:solidFill>
                <a:latin typeface="Calibri"/>
                <a:ea typeface="Calibri"/>
                <a:cs typeface="Calibri"/>
                <a:sym typeface="Calibri"/>
              </a:rPr>
              <a:t>i</a:t>
            </a:r>
            <a:r>
              <a:rPr lang="en-US" sz="1200" dirty="0">
                <a:solidFill>
                  <a:schemeClr val="dk1"/>
                </a:solidFill>
                <a:latin typeface="Calibri"/>
                <a:ea typeface="Calibri"/>
                <a:cs typeface="Calibri"/>
                <a:sym typeface="Calibri"/>
              </a:rPr>
              <a:t>/item/9789240039483.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Society of Family Planning interim clinical recommendations: Self-managed abortion. 2022. https://</a:t>
            </a:r>
            <a:r>
              <a:rPr lang="en-US" sz="1200" dirty="0" err="1">
                <a:solidFill>
                  <a:schemeClr val="dk1"/>
                </a:solidFill>
                <a:latin typeface="Calibri"/>
                <a:ea typeface="Calibri"/>
                <a:cs typeface="Calibri"/>
                <a:sym typeface="Calibri"/>
              </a:rPr>
              <a:t>doi.org</a:t>
            </a:r>
            <a:r>
              <a:rPr lang="en-US" sz="1200" dirty="0">
                <a:solidFill>
                  <a:schemeClr val="dk1"/>
                </a:solidFill>
                <a:latin typeface="Calibri"/>
                <a:ea typeface="Calibri"/>
                <a:cs typeface="Calibri"/>
                <a:sym typeface="Calibri"/>
              </a:rPr>
              <a:t>/10.46621/ZRDX9581.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Ipas. </a:t>
            </a:r>
            <a:r>
              <a:rPr lang="en-US" sz="1200" i="1" dirty="0">
                <a:solidFill>
                  <a:schemeClr val="dk1"/>
                </a:solidFill>
                <a:latin typeface="Calibri"/>
                <a:ea typeface="Calibri"/>
                <a:cs typeface="Calibri"/>
                <a:sym typeface="Calibri"/>
              </a:rPr>
              <a:t>How to have an abortion with pills</a:t>
            </a:r>
            <a:r>
              <a:rPr lang="en-US" sz="1200" dirty="0">
                <a:solidFill>
                  <a:schemeClr val="dk1"/>
                </a:solidFill>
                <a:latin typeface="Calibri"/>
                <a:ea typeface="Calibri"/>
                <a:cs typeface="Calibri"/>
                <a:sym typeface="Calibri"/>
              </a:rPr>
              <a:t>. 2021 [cited 2022 April 29]; Available from: https://</a:t>
            </a:r>
            <a:r>
              <a:rPr lang="en-US" sz="1200" dirty="0" err="1">
                <a:solidFill>
                  <a:schemeClr val="dk1"/>
                </a:solidFill>
                <a:latin typeface="Calibri"/>
                <a:ea typeface="Calibri"/>
                <a:cs typeface="Calibri"/>
                <a:sym typeface="Calibri"/>
              </a:rPr>
              <a:t>www.ipas.org</a:t>
            </a:r>
            <a:r>
              <a:rPr lang="en-US" sz="1200" dirty="0">
                <a:solidFill>
                  <a:schemeClr val="dk1"/>
                </a:solidFill>
                <a:latin typeface="Calibri"/>
                <a:ea typeface="Calibri"/>
                <a:cs typeface="Calibri"/>
                <a:sym typeface="Calibri"/>
              </a:rPr>
              <a:t>/resource/how-to-have-an-abortion-with-pills/.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66d022c7fc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66d022c7fc_1_1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Clinicians and people who self-manage abortion can assess abortion completion by history. Strategies people can use to self-assess abortion completion: reviewing checklists of symptoms during and after abortion alone or in combination with home urine pregnancy tests.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A patient who had bleeding at least as heavy as a usual period and who no longer feels pregnant can be reassured. A negative pregnancy test 4 weeks after taking pills assures that the abortion is complete. (Before 4 weeks, a pregnancy test may be positive even if the abortion has succeeded.)</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What can </a:t>
            </a:r>
            <a:r>
              <a:rPr lang="en-US" sz="1200" dirty="0">
                <a:solidFill>
                  <a:schemeClr val="dk1"/>
                </a:solidFill>
              </a:rPr>
              <a:t>you</a:t>
            </a:r>
            <a:r>
              <a:rPr lang="en-US" sz="1200" dirty="0">
                <a:solidFill>
                  <a:schemeClr val="dk1"/>
                </a:solidFill>
                <a:latin typeface="Calibri"/>
                <a:ea typeface="Calibri"/>
                <a:cs typeface="Calibri"/>
                <a:sym typeface="Calibri"/>
              </a:rPr>
              <a:t> advise </a:t>
            </a:r>
            <a:r>
              <a:rPr lang="en-US" sz="1200" dirty="0">
                <a:solidFill>
                  <a:schemeClr val="dk1"/>
                </a:solidFill>
              </a:rPr>
              <a:t>Monica</a:t>
            </a:r>
            <a:r>
              <a:rPr lang="en-US" sz="1200" dirty="0">
                <a:solidFill>
                  <a:schemeClr val="dk1"/>
                </a:solidFill>
                <a:latin typeface="Calibri"/>
                <a:ea typeface="Calibri"/>
                <a:cs typeface="Calibri"/>
                <a:sym typeface="Calibri"/>
              </a:rPr>
              <a:t> to think about/do:</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Pregnancy test after 4 weeks</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No longer feel pregnant (symptoms like nausea, breast/chest tenderness, </a:t>
            </a:r>
            <a:r>
              <a:rPr lang="en-US" sz="1200" dirty="0" err="1">
                <a:solidFill>
                  <a:schemeClr val="dk1"/>
                </a:solidFill>
                <a:latin typeface="Calibri"/>
                <a:ea typeface="Calibri"/>
                <a:cs typeface="Calibri"/>
                <a:sym typeface="Calibri"/>
              </a:rPr>
              <a:t>etc</a:t>
            </a:r>
            <a:r>
              <a:rPr lang="en-US" sz="1200" dirty="0">
                <a:solidFill>
                  <a:schemeClr val="dk1"/>
                </a:solidFill>
                <a:latin typeface="Calibri"/>
                <a:ea typeface="Calibri"/>
                <a:cs typeface="Calibri"/>
                <a:sym typeface="Calibri"/>
              </a:rPr>
              <a:t> go away after taking abortion pills)</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Had bleeding at least as heavy as a usual period (cramping, bleeding, passing of blood clots)</a:t>
            </a:r>
            <a:endParaRPr sz="1200" dirty="0">
              <a:solidFill>
                <a:schemeClr val="dk1"/>
              </a:solidFill>
              <a:latin typeface="Calibri"/>
              <a:ea typeface="Calibri"/>
              <a:cs typeface="Calibri"/>
              <a:sym typeface="Calibri"/>
            </a:endParaRPr>
          </a:p>
          <a:p>
            <a:pPr marL="342900" lvl="0" indent="-19050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Image Source: RHAP</a:t>
            </a:r>
            <a:endParaRPr sz="1200" dirty="0">
              <a:solidFill>
                <a:schemeClr val="dk1"/>
              </a:solidFill>
              <a:latin typeface="Calibri"/>
              <a:ea typeface="Calibri"/>
              <a:cs typeface="Calibri"/>
              <a:sym typeface="Calibri"/>
            </a:endParaRPr>
          </a:p>
          <a:p>
            <a:pPr marL="342900" lvl="0" indent="-19050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References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Schmidt-Hansen M, Cameron S, </a:t>
            </a:r>
            <a:r>
              <a:rPr lang="en-US" sz="1200" dirty="0" err="1">
                <a:solidFill>
                  <a:schemeClr val="dk1"/>
                </a:solidFill>
                <a:latin typeface="Calibri"/>
                <a:ea typeface="Calibri"/>
                <a:cs typeface="Calibri"/>
                <a:sym typeface="Calibri"/>
              </a:rPr>
              <a:t>Lohr</a:t>
            </a:r>
            <a:r>
              <a:rPr lang="en-US" sz="1200" dirty="0">
                <a:solidFill>
                  <a:schemeClr val="dk1"/>
                </a:solidFill>
                <a:latin typeface="Calibri"/>
                <a:ea typeface="Calibri"/>
                <a:cs typeface="Calibri"/>
                <a:sym typeface="Calibri"/>
              </a:rPr>
              <a:t> PA, Hasler E. Follow-up strategies to confirm the success of medical abortion of pregnancies up to 10 weeks' gestation: a systematic review with meta-analyses. </a:t>
            </a:r>
            <a:r>
              <a:rPr lang="en-US" sz="1200" i="1" dirty="0">
                <a:solidFill>
                  <a:schemeClr val="dk1"/>
                </a:solidFill>
                <a:latin typeface="Calibri"/>
                <a:ea typeface="Calibri"/>
                <a:cs typeface="Calibri"/>
                <a:sym typeface="Calibri"/>
              </a:rPr>
              <a:t>Am J </a:t>
            </a:r>
            <a:r>
              <a:rPr lang="en-US" sz="1200" i="1" dirty="0" err="1">
                <a:solidFill>
                  <a:schemeClr val="dk1"/>
                </a:solidFill>
                <a:latin typeface="Calibri"/>
                <a:ea typeface="Calibri"/>
                <a:cs typeface="Calibri"/>
                <a:sym typeface="Calibri"/>
              </a:rPr>
              <a:t>Obstet</a:t>
            </a:r>
            <a:r>
              <a:rPr lang="en-US" sz="1200" i="1" dirty="0">
                <a:solidFill>
                  <a:schemeClr val="dk1"/>
                </a:solidFill>
                <a:latin typeface="Calibri"/>
                <a:ea typeface="Calibri"/>
                <a:cs typeface="Calibri"/>
                <a:sym typeface="Calibri"/>
              </a:rPr>
              <a:t> Gynecol</a:t>
            </a:r>
            <a:r>
              <a:rPr lang="en-US" sz="1200" dirty="0">
                <a:solidFill>
                  <a:schemeClr val="dk1"/>
                </a:solidFill>
                <a:latin typeface="Calibri"/>
                <a:ea typeface="Calibri"/>
                <a:cs typeface="Calibri"/>
                <a:sym typeface="Calibri"/>
              </a:rPr>
              <a:t>. 2020;222(6):551-563.e13. doi:10.1016/j.ajog.2019.11.1244</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Andersen KL, </a:t>
            </a:r>
            <a:r>
              <a:rPr lang="en-US" sz="1200" dirty="0" err="1">
                <a:solidFill>
                  <a:schemeClr val="dk1"/>
                </a:solidFill>
                <a:latin typeface="Calibri"/>
                <a:ea typeface="Calibri"/>
                <a:cs typeface="Calibri"/>
                <a:sym typeface="Calibri"/>
              </a:rPr>
              <a:t>Fjerstad</a:t>
            </a:r>
            <a:r>
              <a:rPr lang="en-US" sz="1200" dirty="0">
                <a:solidFill>
                  <a:schemeClr val="dk1"/>
                </a:solidFill>
                <a:latin typeface="Calibri"/>
                <a:ea typeface="Calibri"/>
                <a:cs typeface="Calibri"/>
                <a:sym typeface="Calibri"/>
              </a:rPr>
              <a:t> M, Basnett I, et al. Determination of medical abortion success by women and community health volunteers in Nepal using a symptom checklist. </a:t>
            </a:r>
            <a:r>
              <a:rPr lang="en-US" sz="1200" i="1" dirty="0">
                <a:solidFill>
                  <a:schemeClr val="dk1"/>
                </a:solidFill>
                <a:latin typeface="Calibri"/>
                <a:ea typeface="Calibri"/>
                <a:cs typeface="Calibri"/>
                <a:sym typeface="Calibri"/>
              </a:rPr>
              <a:t>BMC Pregnancy Childbirth</a:t>
            </a:r>
            <a:r>
              <a:rPr lang="en-US" sz="1200" dirty="0">
                <a:solidFill>
                  <a:schemeClr val="dk1"/>
                </a:solidFill>
                <a:latin typeface="Calibri"/>
                <a:ea typeface="Calibri"/>
                <a:cs typeface="Calibri"/>
                <a:sym typeface="Calibri"/>
              </a:rPr>
              <a:t>. 2018;18(1):161. Published 2018 May 11. doi:10.1186/s12884-018-1804-3</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World Health Organization. </a:t>
            </a:r>
            <a:r>
              <a:rPr lang="en-US" sz="1200" i="1" dirty="0">
                <a:solidFill>
                  <a:schemeClr val="dk1"/>
                </a:solidFill>
                <a:latin typeface="Calibri"/>
                <a:ea typeface="Calibri"/>
                <a:cs typeface="Calibri"/>
                <a:sym typeface="Calibri"/>
              </a:rPr>
              <a:t>Abortion care guideline</a:t>
            </a:r>
            <a:r>
              <a:rPr lang="en-US" sz="1200" dirty="0">
                <a:solidFill>
                  <a:schemeClr val="dk1"/>
                </a:solidFill>
                <a:latin typeface="Calibri"/>
                <a:ea typeface="Calibri"/>
                <a:cs typeface="Calibri"/>
                <a:sym typeface="Calibri"/>
              </a:rPr>
              <a:t>. 2022; Available from: https://</a:t>
            </a:r>
            <a:r>
              <a:rPr lang="en-US" sz="1200" dirty="0" err="1">
                <a:solidFill>
                  <a:schemeClr val="dk1"/>
                </a:solidFill>
                <a:latin typeface="Calibri"/>
                <a:ea typeface="Calibri"/>
                <a:cs typeface="Calibri"/>
                <a:sym typeface="Calibri"/>
              </a:rPr>
              <a:t>www.who.int</a:t>
            </a:r>
            <a:r>
              <a:rPr lang="en-US" sz="1200" dirty="0">
                <a:solidFill>
                  <a:schemeClr val="dk1"/>
                </a:solidFill>
                <a:latin typeface="Calibri"/>
                <a:ea typeface="Calibri"/>
                <a:cs typeface="Calibri"/>
                <a:sym typeface="Calibri"/>
              </a:rPr>
              <a:t>/publications/</a:t>
            </a:r>
            <a:r>
              <a:rPr lang="en-US" sz="1200" dirty="0" err="1">
                <a:solidFill>
                  <a:schemeClr val="dk1"/>
                </a:solidFill>
                <a:latin typeface="Calibri"/>
                <a:ea typeface="Calibri"/>
                <a:cs typeface="Calibri"/>
                <a:sym typeface="Calibri"/>
              </a:rPr>
              <a:t>i</a:t>
            </a:r>
            <a:r>
              <a:rPr lang="en-US" sz="1200" dirty="0">
                <a:solidFill>
                  <a:schemeClr val="dk1"/>
                </a:solidFill>
                <a:latin typeface="Calibri"/>
                <a:ea typeface="Calibri"/>
                <a:cs typeface="Calibri"/>
                <a:sym typeface="Calibri"/>
              </a:rPr>
              <a:t>/item/9789240039483.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Society of Family Planning interim clinical recommendations: Self-managed abortion. 2022. https://</a:t>
            </a:r>
            <a:r>
              <a:rPr lang="en-US" sz="1200" dirty="0" err="1">
                <a:solidFill>
                  <a:schemeClr val="dk1"/>
                </a:solidFill>
                <a:latin typeface="Calibri"/>
                <a:ea typeface="Calibri"/>
                <a:cs typeface="Calibri"/>
                <a:sym typeface="Calibri"/>
              </a:rPr>
              <a:t>doi.org</a:t>
            </a:r>
            <a:r>
              <a:rPr lang="en-US" sz="1200" dirty="0">
                <a:solidFill>
                  <a:schemeClr val="dk1"/>
                </a:solidFill>
                <a:latin typeface="Calibri"/>
                <a:ea typeface="Calibri"/>
                <a:cs typeface="Calibri"/>
                <a:sym typeface="Calibri"/>
              </a:rPr>
              <a:t>/10.46621/ZRDX9581.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Ipas. </a:t>
            </a:r>
            <a:r>
              <a:rPr lang="en-US" sz="1200" i="1" dirty="0">
                <a:solidFill>
                  <a:schemeClr val="dk1"/>
                </a:solidFill>
                <a:latin typeface="Calibri"/>
                <a:ea typeface="Calibri"/>
                <a:cs typeface="Calibri"/>
                <a:sym typeface="Calibri"/>
              </a:rPr>
              <a:t>How to have an abortion with pills</a:t>
            </a:r>
            <a:r>
              <a:rPr lang="en-US" sz="1200" dirty="0">
                <a:solidFill>
                  <a:schemeClr val="dk1"/>
                </a:solidFill>
                <a:latin typeface="Calibri"/>
                <a:ea typeface="Calibri"/>
                <a:cs typeface="Calibri"/>
                <a:sym typeface="Calibri"/>
              </a:rPr>
              <a:t>. 2021 [cited 2022 April 29]; Available from: https://</a:t>
            </a:r>
            <a:r>
              <a:rPr lang="en-US" sz="1200" dirty="0" err="1">
                <a:solidFill>
                  <a:schemeClr val="dk1"/>
                </a:solidFill>
                <a:latin typeface="Calibri"/>
                <a:ea typeface="Calibri"/>
                <a:cs typeface="Calibri"/>
                <a:sym typeface="Calibri"/>
              </a:rPr>
              <a:t>www.ipas.org</a:t>
            </a:r>
            <a:r>
              <a:rPr lang="en-US" sz="1200" dirty="0">
                <a:solidFill>
                  <a:schemeClr val="dk1"/>
                </a:solidFill>
                <a:latin typeface="Calibri"/>
                <a:ea typeface="Calibri"/>
                <a:cs typeface="Calibri"/>
                <a:sym typeface="Calibri"/>
              </a:rPr>
              <a:t>/resource/how-to-have-an-abortion-with-pills/.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Whitehouse, K.C., T. Shochet, and P.A. </a:t>
            </a:r>
            <a:r>
              <a:rPr lang="en-US" sz="1200" dirty="0" err="1">
                <a:solidFill>
                  <a:schemeClr val="dk1"/>
                </a:solidFill>
                <a:latin typeface="Calibri"/>
                <a:ea typeface="Calibri"/>
                <a:cs typeface="Calibri"/>
                <a:sym typeface="Calibri"/>
              </a:rPr>
              <a:t>Lohr</a:t>
            </a:r>
            <a:r>
              <a:rPr lang="en-US" sz="1200"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Efficacy of a low-sensitivity urine pregnancy test for identifying ongoing pregnancy after medication abortion at 64 to 70 days of gestation. </a:t>
            </a:r>
            <a:r>
              <a:rPr lang="en-US" sz="1200" dirty="0">
                <a:solidFill>
                  <a:schemeClr val="dk1"/>
                </a:solidFill>
                <a:latin typeface="Calibri"/>
                <a:ea typeface="Calibri"/>
                <a:cs typeface="Calibri"/>
                <a:sym typeface="Calibri"/>
              </a:rPr>
              <a:t>Contraception, 2022. </a:t>
            </a:r>
            <a:r>
              <a:rPr lang="en-US" sz="1200" b="1" dirty="0">
                <a:solidFill>
                  <a:schemeClr val="dk1"/>
                </a:solidFill>
                <a:latin typeface="Calibri"/>
                <a:ea typeface="Calibri"/>
                <a:cs typeface="Calibri"/>
                <a:sym typeface="Calibri"/>
              </a:rPr>
              <a:t>110</a:t>
            </a:r>
            <a:r>
              <a:rPr lang="en-US" sz="1200" dirty="0">
                <a:solidFill>
                  <a:schemeClr val="dk1"/>
                </a:solidFill>
                <a:latin typeface="Calibri"/>
                <a:ea typeface="Calibri"/>
                <a:cs typeface="Calibri"/>
                <a:sym typeface="Calibri"/>
              </a:rPr>
              <a:t>: p. 21-26.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66d022c7fc_1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66d022c7fc_1_2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dirty="0">
                <a:solidFill>
                  <a:schemeClr val="dk1"/>
                </a:solidFill>
              </a:rPr>
              <a:t>If Monica is </a:t>
            </a:r>
            <a:r>
              <a:rPr lang="en-US" sz="1200" dirty="0">
                <a:solidFill>
                  <a:schemeClr val="dk1"/>
                </a:solidFill>
                <a:latin typeface="Calibri"/>
                <a:ea typeface="Calibri"/>
                <a:cs typeface="Calibri"/>
                <a:sym typeface="Calibri"/>
              </a:rPr>
              <a:t>in a potentially hostile environment, such as a religiously affiliated hospital or a facility in a state where abortion is banned, she may want to avoid telling medical staff that </a:t>
            </a:r>
            <a:r>
              <a:rPr lang="en-US" sz="1200" dirty="0">
                <a:solidFill>
                  <a:schemeClr val="dk1"/>
                </a:solidFill>
              </a:rPr>
              <a:t>she has</a:t>
            </a:r>
            <a:r>
              <a:rPr lang="en-US" sz="1200" dirty="0">
                <a:solidFill>
                  <a:schemeClr val="dk1"/>
                </a:solidFill>
                <a:latin typeface="Calibri"/>
                <a:ea typeface="Calibri"/>
                <a:cs typeface="Calibri"/>
                <a:sym typeface="Calibri"/>
              </a:rPr>
              <a:t> used pills to induce abortion due to risks of criminalization.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Clinicians who refer such patients for emergency care need not mention medication abortion, and can simply document presumptive pregnancy with possible complications. </a:t>
            </a:r>
            <a:r>
              <a:rPr lang="en-US" sz="1200" dirty="0">
                <a:solidFill>
                  <a:schemeClr val="dk1"/>
                </a:solidFill>
              </a:rPr>
              <a:t>If Monica needs</a:t>
            </a:r>
            <a:r>
              <a:rPr lang="en-US" sz="1200" dirty="0">
                <a:solidFill>
                  <a:schemeClr val="dk1"/>
                </a:solidFill>
                <a:latin typeface="Calibri"/>
                <a:ea typeface="Calibri"/>
                <a:cs typeface="Calibri"/>
                <a:sym typeface="Calibri"/>
              </a:rPr>
              <a:t> in-person care, she may present with concern about a miscarriage or ectopic pregnancy.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r>
              <a:rPr lang="en-US" sz="1200" dirty="0">
                <a:solidFill>
                  <a:schemeClr val="dk1"/>
                </a:solidFill>
              </a:rPr>
              <a:t>Remember, misoprostol may be detected if Monica inserts the pills vaginally and has a pelvic exam within ~24 hours. If Monica used </a:t>
            </a:r>
            <a:r>
              <a:rPr lang="en-US" sz="1200" dirty="0">
                <a:solidFill>
                  <a:schemeClr val="dk1"/>
                </a:solidFill>
                <a:latin typeface="Calibri"/>
                <a:ea typeface="Calibri"/>
                <a:cs typeface="Calibri"/>
                <a:sym typeface="Calibri"/>
              </a:rPr>
              <a:t>misoprostol vaginally, she may want to remove pill fragments before seeking care.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Assure </a:t>
            </a:r>
            <a:r>
              <a:rPr lang="en-US" sz="1200" dirty="0">
                <a:solidFill>
                  <a:schemeClr val="dk1"/>
                </a:solidFill>
              </a:rPr>
              <a:t>Monica</a:t>
            </a:r>
            <a:r>
              <a:rPr lang="en-US" sz="1200" dirty="0">
                <a:solidFill>
                  <a:schemeClr val="dk1"/>
                </a:solidFill>
                <a:latin typeface="Calibri"/>
                <a:ea typeface="Calibri"/>
                <a:cs typeface="Calibri"/>
                <a:sym typeface="Calibri"/>
              </a:rPr>
              <a:t> that there is no blood test or exam that proves </a:t>
            </a:r>
            <a:r>
              <a:rPr lang="en-US" sz="1200" dirty="0">
                <a:solidFill>
                  <a:schemeClr val="dk1"/>
                </a:solidFill>
              </a:rPr>
              <a:t>she</a:t>
            </a:r>
            <a:r>
              <a:rPr lang="en-US" sz="1200" dirty="0">
                <a:solidFill>
                  <a:schemeClr val="dk1"/>
                </a:solidFill>
                <a:latin typeface="Calibri"/>
                <a:ea typeface="Calibri"/>
                <a:cs typeface="Calibri"/>
                <a:sym typeface="Calibri"/>
              </a:rPr>
              <a:t> </a:t>
            </a:r>
            <a:r>
              <a:rPr lang="en-US" sz="1200" dirty="0">
                <a:solidFill>
                  <a:schemeClr val="dk1"/>
                </a:solidFill>
              </a:rPr>
              <a:t>has</a:t>
            </a:r>
            <a:r>
              <a:rPr lang="en-US" sz="1200" dirty="0">
                <a:solidFill>
                  <a:schemeClr val="dk1"/>
                </a:solidFill>
                <a:latin typeface="Calibri"/>
                <a:ea typeface="Calibri"/>
                <a:cs typeface="Calibri"/>
                <a:sym typeface="Calibri"/>
              </a:rPr>
              <a:t> attempted to end a pregnancy.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Patients with concerns about digital privacy and criminalization of abortion can get help here:</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digitaldefensefund.org</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ddf</a:t>
            </a:r>
            <a:r>
              <a:rPr lang="en-US" sz="1200" dirty="0">
                <a:solidFill>
                  <a:schemeClr val="dk1"/>
                </a:solidFill>
                <a:latin typeface="Calibri"/>
                <a:ea typeface="Calibri"/>
                <a:cs typeface="Calibri"/>
                <a:sym typeface="Calibri"/>
              </a:rPr>
              <a:t>-guides/abortion-privacy</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www.reprolegalhelpline.org</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For patients who need emotional support, you can refer them to one or more of these resources: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228600" algn="l" rtl="0">
              <a:spcBef>
                <a:spcPts val="0"/>
              </a:spcBef>
              <a:spcAft>
                <a:spcPts val="0"/>
              </a:spcAft>
              <a:buNone/>
            </a:pPr>
            <a:r>
              <a:rPr lang="en-US" sz="1200" dirty="0">
                <a:solidFill>
                  <a:schemeClr val="dk1"/>
                </a:solidFill>
                <a:latin typeface="Calibri"/>
                <a:ea typeface="Calibri"/>
                <a:cs typeface="Calibri"/>
                <a:sym typeface="Calibri"/>
              </a:rPr>
              <a:t>Exhale: </a:t>
            </a:r>
            <a:r>
              <a:rPr lang="en-US" sz="12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https://exhaleprovoice.org/</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228600" algn="l" rtl="0">
              <a:spcBef>
                <a:spcPts val="0"/>
              </a:spcBef>
              <a:spcAft>
                <a:spcPts val="0"/>
              </a:spcAft>
              <a:buNone/>
            </a:pPr>
            <a:r>
              <a:rPr lang="en-US" sz="1200" dirty="0">
                <a:solidFill>
                  <a:schemeClr val="dk1"/>
                </a:solidFill>
                <a:latin typeface="Calibri"/>
                <a:ea typeface="Calibri"/>
                <a:cs typeface="Calibri"/>
                <a:sym typeface="Calibri"/>
              </a:rPr>
              <a:t>Connect &amp; Breathe: </a:t>
            </a:r>
            <a:r>
              <a:rPr lang="en-US" sz="12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https://www.connectandbreathe.org/</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228600" algn="l" rtl="0">
              <a:spcBef>
                <a:spcPts val="0"/>
              </a:spcBef>
              <a:spcAft>
                <a:spcPts val="0"/>
              </a:spcAft>
              <a:buNone/>
            </a:pPr>
            <a:r>
              <a:rPr lang="en-US" sz="1200" dirty="0" err="1">
                <a:solidFill>
                  <a:schemeClr val="dk1"/>
                </a:solidFill>
                <a:latin typeface="Calibri"/>
                <a:ea typeface="Calibri"/>
                <a:cs typeface="Calibri"/>
                <a:sym typeface="Calibri"/>
              </a:rPr>
              <a:t>Reprocare</a:t>
            </a:r>
            <a:r>
              <a:rPr lang="en-US" sz="1200" dirty="0">
                <a:solidFill>
                  <a:schemeClr val="dk1"/>
                </a:solidFill>
                <a:latin typeface="Calibri"/>
                <a:ea typeface="Calibri"/>
                <a:cs typeface="Calibri"/>
                <a:sym typeface="Calibri"/>
              </a:rPr>
              <a:t> Healthline: </a:t>
            </a:r>
            <a:r>
              <a:rPr lang="en-US" sz="1200" u="sng" dirty="0">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https://abortionhotline.org/</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References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Society of Family Planning interim clinical recommendations: Self-managed abortion. 2022. https://</a:t>
            </a:r>
            <a:r>
              <a:rPr lang="en-US" sz="1200" dirty="0" err="1">
                <a:solidFill>
                  <a:schemeClr val="dk1"/>
                </a:solidFill>
                <a:latin typeface="Calibri"/>
                <a:ea typeface="Calibri"/>
                <a:cs typeface="Calibri"/>
                <a:sym typeface="Calibri"/>
              </a:rPr>
              <a:t>doi.org</a:t>
            </a:r>
            <a:r>
              <a:rPr lang="en-US" sz="1200" dirty="0">
                <a:solidFill>
                  <a:schemeClr val="dk1"/>
                </a:solidFill>
                <a:latin typeface="Calibri"/>
                <a:ea typeface="Calibri"/>
                <a:cs typeface="Calibri"/>
                <a:sym typeface="Calibri"/>
              </a:rPr>
              <a:t>/10.46621/ZRDX9581.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If/When/How</a:t>
            </a:r>
          </a:p>
          <a:p>
            <a:pPr marL="0" lvl="0" indent="0" algn="l" rtl="0">
              <a:spcBef>
                <a:spcPts val="0"/>
              </a:spcBef>
              <a:spcAft>
                <a:spcPts val="0"/>
              </a:spcAft>
              <a:buClr>
                <a:schemeClr val="dk1"/>
              </a:buClr>
              <a:buSzPts val="24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Image Source: Two Students Talking And Smiling In Classroom by Jacob Lund Photography from </a:t>
            </a:r>
            <a:r>
              <a:rPr lang="en-US" sz="1200" dirty="0" err="1">
                <a:solidFill>
                  <a:schemeClr val="dk1"/>
                </a:solidFill>
                <a:latin typeface="Calibri"/>
                <a:ea typeface="Calibri"/>
                <a:cs typeface="Calibri"/>
                <a:sym typeface="Calibri"/>
              </a:rPr>
              <a:t>NounProject.com</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6988f842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6988f842f3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highlight>
                  <a:schemeClr val="lt1"/>
                </a:highlight>
              </a:rPr>
              <a:t>Advanced provision has been used in reproductive health care and outside of it to make time-sensitive medications more accessible to patients who need them, like advanced access to prescription-only emergency contraception. For abortion, advanced provision means prescribing or dispensing medication abortion pills to someone who is not pregnant now but may want to use the pills in the future. </a:t>
            </a:r>
            <a:endParaRPr sz="1200" dirty="0">
              <a:solidFill>
                <a:schemeClr val="dk1"/>
              </a:solidFill>
              <a:highlight>
                <a:schemeClr val="lt1"/>
              </a:highlight>
            </a:endParaRPr>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Advance provision of abortion medications has potential legal implications. This is an area where clinicians should proceed with caution. </a:t>
            </a:r>
            <a:r>
              <a:rPr lang="en-US" sz="1200" dirty="0">
                <a:solidFill>
                  <a:schemeClr val="dk1"/>
                </a:solidFill>
                <a:highlight>
                  <a:schemeClr val="lt1"/>
                </a:highlight>
              </a:rPr>
              <a:t>If you’d like specific advice, reach out to a lawyer. </a:t>
            </a:r>
            <a:r>
              <a:rPr lang="en-US" sz="1200" dirty="0">
                <a:solidFill>
                  <a:schemeClr val="dk1"/>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Some laws may apply to advanced provision:</a:t>
            </a:r>
            <a:endParaRPr sz="1200" dirty="0"/>
          </a:p>
          <a:p>
            <a:pPr marL="457200" lvl="0" indent="-304800" algn="l" rtl="0">
              <a:spcBef>
                <a:spcPts val="0"/>
              </a:spcBef>
              <a:spcAft>
                <a:spcPts val="0"/>
              </a:spcAft>
              <a:buSzPts val="1200"/>
              <a:buChar char="●"/>
            </a:pPr>
            <a:r>
              <a:rPr lang="en-US" sz="1200" dirty="0"/>
              <a:t>Federal laws and regulations, like FDA REMS. Because mifepristone is heavily regulated, requiring prescriber &amp; patient agreements, advance prescribing is complex (perhaps not possible legally). The FDA has stated that “mifepristone is not approved for advanced provision of a medical abortion.”</a:t>
            </a:r>
            <a:endParaRPr sz="1200" dirty="0"/>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State abortion laws that prohibit or regulate prescription or provision of abortion-inducing medicines (i.e. bans on abortion)</a:t>
            </a:r>
            <a:endParaRPr sz="1200" dirty="0">
              <a:solidFill>
                <a:schemeClr val="dk1"/>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State laws governing the practice of medicine, nursing and pharmacy</a:t>
            </a:r>
            <a:r>
              <a:rPr lang="en-US" sz="1200" dirty="0">
                <a:solidFill>
                  <a:schemeClr val="dk1"/>
                </a:solidFill>
                <a:highlight>
                  <a:schemeClr val="lt1"/>
                </a:highlight>
              </a:rPr>
              <a:t>: applicable state laws concerning informed consent and the practice of medicine, nursing, and pharmacy, including licensing requirements and laws prohibiting unprofessional conduct, apply to advance provision of mifepristone and misoprostol.</a:t>
            </a:r>
            <a:endParaRPr sz="1200" dirty="0">
              <a:solidFill>
                <a:schemeClr val="dk1"/>
              </a:solidFill>
              <a:highlight>
                <a:schemeClr val="lt1"/>
              </a:highlight>
            </a:endParaRPr>
          </a:p>
          <a:p>
            <a:pPr marL="45720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Generally, patients can obtain pills from a licensed pharmacy or via </a:t>
            </a:r>
            <a:r>
              <a:rPr lang="en-US" sz="1200" u="sng" dirty="0">
                <a:solidFill>
                  <a:srgbClr val="1155CC"/>
                </a:solidFill>
                <a:hlinkClick r:id="rId3">
                  <a:extLst>
                    <a:ext uri="{A12FA001-AC4F-418D-AE19-62706E023703}">
                      <ahyp:hlinkClr xmlns:ahyp="http://schemas.microsoft.com/office/drawing/2018/hyperlinkcolor" val="tx"/>
                    </a:ext>
                  </a:extLst>
                </a:hlinkClick>
              </a:rPr>
              <a:t>Plan C</a:t>
            </a:r>
            <a:r>
              <a:rPr lang="en-US" sz="1200" dirty="0">
                <a:solidFill>
                  <a:schemeClr val="dk1"/>
                </a:solidFill>
              </a:rPr>
              <a:t>. Pills’ shelf life should be 2-5 years from manufacture date. Clinicians may prescribe misoprostol for its FDA indication, reducing the risk of gastric ulcer in patients taking nonsteroidal anti inflammatory medications (NSAIDS). A month’s prescription of misoprostol for ulcer prevention (200 mcg 4 times/day) equals an advance supply covering 10 medication abortions. </a:t>
            </a:r>
            <a:endParaRPr sz="1200" dirty="0">
              <a:solidFill>
                <a:schemeClr val="dk1"/>
              </a:solidFill>
            </a:endParaRPr>
          </a:p>
          <a:p>
            <a:pPr marL="0" lvl="0" indent="0" algn="l" rtl="0">
              <a:lnSpc>
                <a:spcPct val="115000"/>
              </a:lnSpc>
              <a:spcBef>
                <a:spcPts val="0"/>
              </a:spcBef>
              <a:spcAft>
                <a:spcPts val="0"/>
              </a:spcAft>
              <a:buNone/>
            </a:pPr>
            <a:endParaRPr sz="1200" dirty="0"/>
          </a:p>
          <a:p>
            <a:pPr marL="0" lvl="0" indent="0" algn="l" rtl="0">
              <a:spcBef>
                <a:spcPts val="0"/>
              </a:spcBef>
              <a:spcAft>
                <a:spcPts val="0"/>
              </a:spcAft>
              <a:buNone/>
            </a:pPr>
            <a:r>
              <a:rPr lang="en-US" sz="1200" dirty="0"/>
              <a:t>Image Source: Close Up Portrait Of Young Woman Standing At Juice Bar by Jacob Lund Photography from </a:t>
            </a:r>
            <a:r>
              <a:rPr lang="en-US" sz="1200" dirty="0" err="1"/>
              <a:t>NounProject.com</a:t>
            </a:r>
            <a:endParaRPr lang="en-US"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References:</a:t>
            </a:r>
            <a:endParaRPr sz="1200" dirty="0"/>
          </a:p>
          <a:p>
            <a:pPr marL="0" lvl="0" indent="0" algn="l" rtl="0">
              <a:spcBef>
                <a:spcPts val="0"/>
              </a:spcBef>
              <a:spcAft>
                <a:spcPts val="0"/>
              </a:spcAft>
              <a:buNone/>
            </a:pPr>
            <a:r>
              <a:rPr lang="en-US" sz="1200" dirty="0"/>
              <a:t>US Food and Drug Administration. Cytotec (misoprostol). </a:t>
            </a:r>
            <a:endParaRPr sz="1200" dirty="0"/>
          </a:p>
          <a:p>
            <a:pPr marL="0" lvl="0" indent="0" algn="l" rtl="0">
              <a:lnSpc>
                <a:spcPct val="115000"/>
              </a:lnSpc>
              <a:spcBef>
                <a:spcPts val="0"/>
              </a:spcBef>
              <a:spcAft>
                <a:spcPts val="0"/>
              </a:spcAft>
              <a:buClr>
                <a:schemeClr val="dk1"/>
              </a:buClr>
              <a:buSzPts val="1100"/>
              <a:buFont typeface="Arial"/>
              <a:buNone/>
            </a:pPr>
            <a:r>
              <a:rPr lang="en-US" sz="1200" u="sng" dirty="0">
                <a:solidFill>
                  <a:schemeClr val="hlink"/>
                </a:solidFill>
                <a:hlinkClick r:id="rId4"/>
              </a:rPr>
              <a:t>https://www.politico.com/news/2022/10/31/advance-provision-fda-00064075</a:t>
            </a:r>
            <a:r>
              <a:rPr lang="en-US" sz="1200" dirty="0">
                <a:solidFill>
                  <a:schemeClr val="dk1"/>
                </a:solidFill>
              </a:rPr>
              <a:t> </a:t>
            </a:r>
            <a:endParaRPr sz="1200" dirty="0">
              <a:solidFill>
                <a:schemeClr val="dk1"/>
              </a:solidFill>
            </a:endParaRPr>
          </a:p>
          <a:p>
            <a:pPr marL="0" lvl="0" indent="0" algn="l" rtl="0">
              <a:spcBef>
                <a:spcPts val="0"/>
              </a:spcBef>
              <a:spcAft>
                <a:spcPts val="0"/>
              </a:spcAft>
              <a:buNone/>
            </a:pPr>
            <a:r>
              <a:rPr lang="en-US" sz="1200" dirty="0"/>
              <a:t>https://</a:t>
            </a:r>
            <a:r>
              <a:rPr lang="en-US" sz="1200" dirty="0" err="1"/>
              <a:t>www.accessdata.fda.gov</a:t>
            </a:r>
            <a:r>
              <a:rPr lang="en-US" sz="1200" dirty="0"/>
              <a:t>/</a:t>
            </a:r>
            <a:r>
              <a:rPr lang="en-US" sz="1200" dirty="0" err="1"/>
              <a:t>drugsatfda_docs</a:t>
            </a:r>
            <a:r>
              <a:rPr lang="en-US" sz="1200" dirty="0"/>
              <a:t>/label/2002/19268slr037.pdf. </a:t>
            </a:r>
            <a:endParaRPr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b="0" i="0" dirty="0">
                <a:latin typeface="Calibri"/>
                <a:ea typeface="Calibri"/>
                <a:cs typeface="Calibri"/>
                <a:sym typeface="Calibri"/>
              </a:rPr>
              <a:t>Unfortunately, most of those arrested for SMA have been reported by medical providers after someone comes to them seeking help and health care – like what happened to </a:t>
            </a:r>
            <a:r>
              <a:rPr lang="en-US" sz="1200" b="0" i="0" dirty="0" err="1">
                <a:latin typeface="Calibri"/>
                <a:ea typeface="Calibri"/>
                <a:cs typeface="Calibri"/>
                <a:sym typeface="Calibri"/>
              </a:rPr>
              <a:t>Purvi</a:t>
            </a:r>
            <a:r>
              <a:rPr lang="en-US" sz="1200" b="0" i="0" dirty="0">
                <a:latin typeface="Calibri"/>
                <a:ea typeface="Calibri"/>
                <a:cs typeface="Calibri"/>
                <a:sym typeface="Calibri"/>
              </a:rPr>
              <a:t> Patel in Indiana and countless others.  </a:t>
            </a:r>
            <a:endParaRPr sz="1200" b="0" i="0" dirty="0">
              <a:latin typeface="Calibri"/>
              <a:ea typeface="Calibri"/>
              <a:cs typeface="Calibri"/>
              <a:sym typeface="Calibri"/>
            </a:endParaRPr>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b="0" i="0" dirty="0">
                <a:latin typeface="Calibri"/>
                <a:ea typeface="Calibri"/>
                <a:cs typeface="Calibri"/>
                <a:sym typeface="Calibri"/>
              </a:rPr>
              <a:t>[Optional – briefly describe what happened to </a:t>
            </a:r>
            <a:r>
              <a:rPr lang="en-US" sz="1200" b="0" i="0" dirty="0" err="1">
                <a:latin typeface="Calibri"/>
                <a:ea typeface="Calibri"/>
                <a:cs typeface="Calibri"/>
                <a:sym typeface="Calibri"/>
              </a:rPr>
              <a:t>Purvi</a:t>
            </a:r>
            <a:r>
              <a:rPr lang="en-US" sz="1200" b="0" i="0" dirty="0">
                <a:latin typeface="Calibri"/>
                <a:ea typeface="Calibri"/>
                <a:cs typeface="Calibri"/>
                <a:sym typeface="Calibri"/>
              </a:rPr>
              <a:t> Patel]</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She was suffering from heavy vaginal bleeding when she went to a hospital in Indiana</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She insisted the bleeding was not as a result of pregnancy, but after doctors persisted in asking her she admitted she had a miscarriage and, not knowing what to do, put the stillborn remains in a dumpster</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Medical staff at the hospital alerted the police</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Police interrogated Patel without a lawyer present while in the hospital</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Police searched her cellphone, leading them to a series of text messages in which she told a friend that she ordered mifepristone and misoprostol out of the US</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Prosecutors claimed the texts made a case for an illegal abortion and felony charges</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She was charged with feticide and felony neglect of a dependent</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Several years later, a judge overturned the feticide conviction and declared time served on the other</a:t>
            </a:r>
            <a:endParaRPr sz="1200" dirty="0"/>
          </a:p>
          <a:p>
            <a:pPr marL="342900" marR="0" lvl="0" indent="-190500" algn="l" rtl="0">
              <a:lnSpc>
                <a:spcPct val="100000"/>
              </a:lnSpc>
              <a:spcBef>
                <a:spcPts val="0"/>
              </a:spcBef>
              <a:spcAft>
                <a:spcPts val="0"/>
              </a:spcAft>
              <a:buSzPts val="2400"/>
              <a:buFont typeface="Arial"/>
              <a:buNone/>
            </a:pPr>
            <a:endParaRPr sz="1200" b="0" i="0" dirty="0">
              <a:latin typeface="Calibri"/>
              <a:ea typeface="Calibri"/>
              <a:cs typeface="Calibri"/>
              <a:sym typeface="Calibri"/>
            </a:endParaRPr>
          </a:p>
          <a:p>
            <a:pPr marL="0" marR="0" lvl="0" indent="0" algn="l" rtl="0">
              <a:lnSpc>
                <a:spcPct val="100000"/>
              </a:lnSpc>
              <a:spcBef>
                <a:spcPts val="0"/>
              </a:spcBef>
              <a:spcAft>
                <a:spcPts val="0"/>
              </a:spcAft>
              <a:buSzPts val="2400"/>
              <a:buFont typeface="Calibri"/>
              <a:buNone/>
            </a:pPr>
            <a:r>
              <a:rPr lang="en-US" sz="1200" b="0" i="0" dirty="0">
                <a:latin typeface="Calibri"/>
                <a:ea typeface="Calibri"/>
                <a:cs typeface="Calibri"/>
                <a:sym typeface="Calibri"/>
              </a:rPr>
              <a:t>Clinicians </a:t>
            </a:r>
            <a:r>
              <a:rPr lang="en-US" sz="1200" dirty="0"/>
              <a:t>have an obligation to act in the best interests of their patients. This includes an ethical responsibility to place patients’ welfare above the clinicians’ own self-interest or obligations to others.  And yet, there is a long history of healthcare providers reporting pregnant women, predominantly women of color, to state authorities for things they think might be illegal or that they otherwise disapprove of. </a:t>
            </a: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Leading up to </a:t>
            </a:r>
            <a:r>
              <a:rPr lang="en-US" sz="1200" i="1" dirty="0"/>
              <a:t>Dobbs v Jackson Health </a:t>
            </a:r>
            <a:r>
              <a:rPr lang="en-US" sz="1200" i="0" dirty="0"/>
              <a:t>and now, </a:t>
            </a:r>
            <a:r>
              <a:rPr lang="en-US" sz="1200" dirty="0"/>
              <a:t>providers have even voiced concerns about performing emergency procedures for pregnant people—even ending an ectopic pregnancy —despite an “ethical obligation to provide care in cases of medical emergency.” Laws in certain states demand that healthcare providers intervene when they believe that a pregnant woman has exposed a fetus to some risk of harm. In other cases, doctors may feel personally obligated to report.  Regardless of the motive, the result is the same—healthcare providers inadvertently become agents of law enforcement, and in “the worst circumstances, this leads people to be treated as suspects instead of patients, subject to bedside interrogations and legal scrutiny.” This sends a horrible, yet powerful, message to pregnant women everywhere that they cannot trust their healthcare providers, they should not be honest with them, and they should avoid seeking medical help—even in an emergency.</a:t>
            </a:r>
            <a:endParaRPr sz="1200" dirty="0"/>
          </a:p>
          <a:p>
            <a:pPr marL="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2400"/>
              <a:buFont typeface="Calibri"/>
              <a:buNone/>
            </a:pPr>
            <a:r>
              <a:rPr lang="en-US" sz="1200" dirty="0"/>
              <a:t>Image sources: </a:t>
            </a:r>
            <a:endParaRPr sz="1200" dirty="0"/>
          </a:p>
          <a:p>
            <a:pPr marL="0" marR="0" lvl="0" indent="0" algn="l" rtl="0">
              <a:lnSpc>
                <a:spcPct val="100000"/>
              </a:lnSpc>
              <a:spcBef>
                <a:spcPts val="0"/>
              </a:spcBef>
              <a:spcAft>
                <a:spcPts val="0"/>
              </a:spcAft>
              <a:buSzPts val="2400"/>
              <a:buFont typeface="Calibri"/>
              <a:buNone/>
            </a:pPr>
            <a:r>
              <a:rPr lang="en-US" sz="1200" dirty="0"/>
              <a:t>https://</a:t>
            </a:r>
            <a:r>
              <a:rPr lang="en-US" sz="1200" dirty="0" err="1"/>
              <a:t>rewirenewsgroup.com</a:t>
            </a:r>
            <a:r>
              <a:rPr lang="en-US" sz="1200" dirty="0"/>
              <a:t>/</a:t>
            </a:r>
            <a:r>
              <a:rPr lang="en-US" sz="1200" dirty="0" err="1"/>
              <a:t>ablc</a:t>
            </a:r>
            <a:r>
              <a:rPr lang="en-US" sz="1200" dirty="0"/>
              <a:t>/2021/02/08/</a:t>
            </a:r>
            <a:r>
              <a:rPr lang="en-US" sz="1200" dirty="0" err="1"/>
              <a:t>purvi</a:t>
            </a:r>
            <a:r>
              <a:rPr lang="en-US" sz="1200" dirty="0"/>
              <a:t>-</a:t>
            </a:r>
            <a:r>
              <a:rPr lang="en-US" sz="1200" dirty="0" err="1"/>
              <a:t>patel</a:t>
            </a:r>
            <a:r>
              <a:rPr lang="en-US" sz="1200" dirty="0"/>
              <a:t>-and-the-case-of-the-self-managed-abortion/</a:t>
            </a:r>
            <a:endParaRPr sz="1200" dirty="0"/>
          </a:p>
          <a:p>
            <a:pPr marL="0" marR="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lvl="0" indent="0" algn="l" rtl="0">
              <a:lnSpc>
                <a:spcPct val="100000"/>
              </a:lnSpc>
              <a:spcBef>
                <a:spcPts val="0"/>
              </a:spcBef>
              <a:spcAft>
                <a:spcPts val="0"/>
              </a:spcAft>
              <a:buSzPts val="1400"/>
              <a:buNone/>
            </a:pPr>
            <a:r>
              <a:rPr lang="en-US" sz="1200" dirty="0"/>
              <a:t>https://</a:t>
            </a:r>
            <a:r>
              <a:rPr lang="en-US" sz="1200" dirty="0" err="1"/>
              <a:t>www.nationaladvocatesforpregnantwomen.org</a:t>
            </a:r>
            <a:r>
              <a:rPr lang="en-US" sz="1200" dirty="0"/>
              <a:t>/confronting-pregnancy-criminalization/</a:t>
            </a:r>
            <a:endParaRPr sz="1200" dirty="0"/>
          </a:p>
          <a:p>
            <a:pPr marL="0" lvl="0" indent="0" algn="l" rtl="0">
              <a:lnSpc>
                <a:spcPct val="100000"/>
              </a:lnSpc>
              <a:spcBef>
                <a:spcPts val="0"/>
              </a:spcBef>
              <a:spcAft>
                <a:spcPts val="0"/>
              </a:spcAft>
              <a:buSzPts val="1400"/>
              <a:buNone/>
            </a:pPr>
            <a:r>
              <a:rPr lang="en-US" sz="1200" dirty="0"/>
              <a:t>https://</a:t>
            </a:r>
            <a:r>
              <a:rPr lang="en-US" sz="1200" dirty="0" err="1"/>
              <a:t>rewirenewsgroup.com</a:t>
            </a:r>
            <a:r>
              <a:rPr lang="en-US" sz="1200" dirty="0"/>
              <a:t>/</a:t>
            </a:r>
            <a:r>
              <a:rPr lang="en-US" sz="1200" dirty="0" err="1"/>
              <a:t>ablc</a:t>
            </a:r>
            <a:r>
              <a:rPr lang="en-US" sz="1200" dirty="0"/>
              <a:t>/2021/02/08/</a:t>
            </a:r>
            <a:r>
              <a:rPr lang="en-US" sz="1200" dirty="0" err="1"/>
              <a:t>purvi</a:t>
            </a:r>
            <a:r>
              <a:rPr lang="en-US" sz="1200" dirty="0"/>
              <a:t>-</a:t>
            </a:r>
            <a:r>
              <a:rPr lang="en-US" sz="1200" dirty="0" err="1"/>
              <a:t>patel</a:t>
            </a:r>
            <a:r>
              <a:rPr lang="en-US" sz="1200" dirty="0"/>
              <a:t>-and-the-case-of-the-self-managed-abortion/ (image source too)</a:t>
            </a:r>
            <a:endParaRPr sz="120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We can make abortion safer by providing patients with information about their own health. Here, we are talking about what clinicians can safely say in states even where abortion is banned.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b="1" dirty="0"/>
              <a:t>Examples include:</a:t>
            </a:r>
            <a:endParaRPr sz="1200" b="1" dirty="0"/>
          </a:p>
          <a:p>
            <a:pPr marL="342900" marR="0" lvl="0" indent="-266700" algn="l" rtl="0">
              <a:lnSpc>
                <a:spcPct val="100000"/>
              </a:lnSpc>
              <a:spcBef>
                <a:spcPts val="0"/>
              </a:spcBef>
              <a:spcAft>
                <a:spcPts val="0"/>
              </a:spcAft>
              <a:buSzPts val="1200"/>
              <a:buFont typeface="Calibri"/>
              <a:buChar char="•"/>
            </a:pPr>
            <a:r>
              <a:rPr lang="en-US" sz="1200" dirty="0"/>
              <a:t>Options counseling – if needed, assess whether a patient plans to continue a pregnancy through non-judgmental, non-directive counseling</a:t>
            </a:r>
            <a:endParaRPr sz="1200" dirty="0"/>
          </a:p>
          <a:p>
            <a:pPr marL="342900" marR="0" lvl="0" indent="-266700" algn="l" rtl="0">
              <a:lnSpc>
                <a:spcPct val="100000"/>
              </a:lnSpc>
              <a:spcBef>
                <a:spcPts val="0"/>
              </a:spcBef>
              <a:spcAft>
                <a:spcPts val="0"/>
              </a:spcAft>
              <a:buSzPts val="1200"/>
              <a:buFont typeface="Calibri"/>
              <a:buChar char="•"/>
            </a:pPr>
            <a:r>
              <a:rPr lang="en-US" sz="1200" dirty="0"/>
              <a:t>Date the pregnancy – assess the patient’s gestational through LMP or helping a patient get a dating US. </a:t>
            </a:r>
            <a:r>
              <a:rPr lang="en-US" sz="1200" dirty="0">
                <a:solidFill>
                  <a:schemeClr val="dk1"/>
                </a:solidFill>
              </a:rPr>
              <a:t>Studies have demonstrated that routine ultrasound is not necessary prior to medication abortion, because pregnant people are often correct in estimating their gestational age, screening can identify those most at risk for an ectopic. However, patients who are not certain of their GA may be driven to take risks out of desperation. </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Evaluate the patient for any medical conditions that could impact safety of SMA – are they on anticoagulation? Do they have an IUD in place? Risks of ectopic?</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Provide information about safe and effective methods for first trimester abortion with medications</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Review anticipatory guidance around expected side effects and potential complications</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Ensure the patient is aware they can come to you/call you for any follow-up care or questions if any concerns come up</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All of this is arming patients with information they can use to keep themselves safe, and optimizing their health. This is the difference between information and medical advice. </a:t>
            </a:r>
            <a:endParaRPr sz="1200" dirty="0"/>
          </a:p>
          <a:p>
            <a:pPr marL="342900" marR="0" lvl="0" indent="-190500" algn="l" rtl="0">
              <a:lnSpc>
                <a:spcPct val="100000"/>
              </a:lnSpc>
              <a:spcBef>
                <a:spcPts val="0"/>
              </a:spcBef>
              <a:spcAft>
                <a:spcPts val="0"/>
              </a:spcAft>
              <a:buSzPts val="2400"/>
              <a:buFont typeface="Arial"/>
              <a:buNone/>
            </a:pPr>
            <a:endParaRPr sz="1200" dirty="0">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US" sz="1200" b="1" i="0" dirty="0">
                <a:solidFill>
                  <a:schemeClr val="dk1"/>
                </a:solidFill>
              </a:rPr>
              <a:t>Information vs. Advice</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Giving general medical information is protected</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We can all share information about abortion pills, we can all talk about SMA generally for information, how pills have been used around the world and in the US, how to use the pills</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We can talk about other ways people end pregnancies and what we know about these different ways</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It’s safe to acknowledge that SMA is an option – we should so we can better work to destigmatize SMA</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Giving direct advice to a person about their medical situation can put you at risk</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We should be careful about talking about how to access SMA: there are laws that limit ability to give medical advice if not licensed in that state. Referring to Aid Access may be legally risky for some clinicians, but referring to Plan C or SASS, where a patient can then look for places to self-source pills on their own may be safer.</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In reality, giving medical advice regarding WHERE to get medication for SMA or referring for SMA is a low legal risk, but it’s NOT entirely free from risk for health care providers</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When in doubt, ask a lawyer</a:t>
            </a:r>
            <a:endParaRPr sz="1200" dirty="0">
              <a:solidFill>
                <a:schemeClr val="dk1"/>
              </a:solidFill>
            </a:endParaRPr>
          </a:p>
          <a:p>
            <a:pPr marL="0" marR="0" lvl="0" indent="0" algn="l" rtl="0">
              <a:lnSpc>
                <a:spcPct val="100000"/>
              </a:lnSpc>
              <a:spcBef>
                <a:spcPts val="0"/>
              </a:spcBef>
              <a:spcAft>
                <a:spcPts val="0"/>
              </a:spcAft>
              <a:buSzPts val="2400"/>
              <a:buFont typeface="Arial"/>
              <a:buNone/>
            </a:pPr>
            <a:endParaRPr sz="1200" dirty="0">
              <a:solidFill>
                <a:schemeClr val="dk1"/>
              </a:solidFill>
            </a:endParaRPr>
          </a:p>
          <a:p>
            <a:pPr marL="0" marR="0" lvl="0" indent="0" algn="l" rtl="0">
              <a:lnSpc>
                <a:spcPct val="100000"/>
              </a:lnSpc>
              <a:spcBef>
                <a:spcPts val="0"/>
              </a:spcBef>
              <a:spcAft>
                <a:spcPts val="0"/>
              </a:spcAft>
              <a:buSzPts val="2400"/>
              <a:buFont typeface="Arial"/>
              <a:buNone/>
            </a:pPr>
            <a:r>
              <a:rPr lang="en-US" sz="1200" b="1" dirty="0">
                <a:solidFill>
                  <a:schemeClr val="dk1"/>
                </a:solidFill>
              </a:rPr>
              <a:t>NOTE: </a:t>
            </a:r>
            <a:r>
              <a:rPr lang="en-US" sz="1200" dirty="0">
                <a:solidFill>
                  <a:schemeClr val="dk1"/>
                </a:solidFill>
              </a:rPr>
              <a:t>be alert to potential “mystery shopper” situations/risks of anti-abortion groups looking to incriminate clinicians by posing as fake patients and calling/coming to your office to ask about SMA. </a:t>
            </a:r>
            <a:endParaRPr sz="1200" dirty="0">
              <a:solidFill>
                <a:schemeClr val="dk1"/>
              </a:solidFill>
            </a:endParaRPr>
          </a:p>
          <a:p>
            <a:pPr marL="152400" marR="0" lvl="0" indent="0" algn="l" rtl="0">
              <a:lnSpc>
                <a:spcPct val="100000"/>
              </a:lnSpc>
              <a:spcBef>
                <a:spcPts val="0"/>
              </a:spcBef>
              <a:spcAft>
                <a:spcPts val="0"/>
              </a:spcAft>
              <a:buSzPts val="2400"/>
              <a:buFont typeface="Arial"/>
              <a:buNone/>
            </a:pPr>
            <a:endParaRPr sz="1200" dirty="0">
              <a:solidFill>
                <a:schemeClr val="dk1"/>
              </a:solidFill>
            </a:endParaRPr>
          </a:p>
          <a:p>
            <a:pPr marL="152400" marR="0" lvl="0" indent="0" algn="l" rtl="0">
              <a:lnSpc>
                <a:spcPct val="100000"/>
              </a:lnSpc>
              <a:spcBef>
                <a:spcPts val="0"/>
              </a:spcBef>
              <a:spcAft>
                <a:spcPts val="0"/>
              </a:spcAft>
              <a:buSzPts val="2400"/>
              <a:buFont typeface="Arial"/>
              <a:buNone/>
            </a:pPr>
            <a:r>
              <a:rPr lang="en-US" sz="1200" dirty="0">
                <a:solidFill>
                  <a:schemeClr val="dk1"/>
                </a:solidFill>
              </a:rPr>
              <a:t>Image Source: RHAP, Elena’s Aspiration Abortion. </a:t>
            </a:r>
            <a:r>
              <a:rPr lang="en-US" sz="1200" u="sng" dirty="0">
                <a:solidFill>
                  <a:schemeClr val="hlink"/>
                </a:solidFill>
                <a:hlinkClick r:id="rId3"/>
              </a:rPr>
              <a:t>https://www.reproductiveaccess.org/resource/elenas-aspiration-abortion-zine/</a:t>
            </a:r>
            <a:r>
              <a:rPr lang="en-US" sz="1200" dirty="0">
                <a:solidFill>
                  <a:schemeClr val="dk1"/>
                </a:solidFill>
              </a:rPr>
              <a:t> </a:t>
            </a:r>
            <a:endParaRPr sz="1200"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marR="0" lvl="0" indent="0" algn="l" rtl="0">
              <a:lnSpc>
                <a:spcPct val="100000"/>
              </a:lnSpc>
              <a:spcBef>
                <a:spcPts val="0"/>
              </a:spcBef>
              <a:spcAft>
                <a:spcPts val="0"/>
              </a:spcAft>
              <a:buClr>
                <a:schemeClr val="dk1"/>
              </a:buClr>
              <a:buSzPts val="2400"/>
              <a:buFont typeface="Oswald"/>
              <a:buNone/>
            </a:pPr>
            <a:r>
              <a:rPr lang="en-US" sz="1200" dirty="0">
                <a:solidFill>
                  <a:schemeClr val="dk1"/>
                </a:solidFill>
              </a:rPr>
              <a:t>Harris et al. </a:t>
            </a:r>
            <a:r>
              <a:rPr lang="en-US" sz="1200" i="1" dirty="0">
                <a:solidFill>
                  <a:schemeClr val="dk1"/>
                </a:solidFill>
              </a:rPr>
              <a:t>N </a:t>
            </a:r>
            <a:r>
              <a:rPr lang="en-US" sz="1200" i="1" dirty="0" err="1">
                <a:solidFill>
                  <a:schemeClr val="dk1"/>
                </a:solidFill>
              </a:rPr>
              <a:t>Engl</a:t>
            </a:r>
            <a:r>
              <a:rPr lang="en-US" sz="1200" i="1" dirty="0">
                <a:solidFill>
                  <a:schemeClr val="dk1"/>
                </a:solidFill>
              </a:rPr>
              <a:t> J Med,</a:t>
            </a:r>
            <a:r>
              <a:rPr lang="en-US" sz="1200" dirty="0">
                <a:solidFill>
                  <a:schemeClr val="dk1"/>
                </a:solidFill>
              </a:rPr>
              <a:t> 2020. </a:t>
            </a:r>
            <a:r>
              <a:rPr lang="en-US" sz="1200" dirty="0" err="1">
                <a:solidFill>
                  <a:schemeClr val="dk1"/>
                </a:solidFill>
              </a:rPr>
              <a:t>Labandera</a:t>
            </a:r>
            <a:r>
              <a:rPr lang="en-US" sz="1200" dirty="0">
                <a:solidFill>
                  <a:schemeClr val="dk1"/>
                </a:solidFill>
              </a:rPr>
              <a:t> et al. </a:t>
            </a:r>
            <a:r>
              <a:rPr lang="en-US" sz="1200" i="1" dirty="0">
                <a:solidFill>
                  <a:schemeClr val="dk1"/>
                </a:solidFill>
              </a:rPr>
              <a:t>Int J </a:t>
            </a:r>
            <a:r>
              <a:rPr lang="en-US" sz="1200" i="1" dirty="0" err="1">
                <a:solidFill>
                  <a:schemeClr val="dk1"/>
                </a:solidFill>
              </a:rPr>
              <a:t>Gynecol</a:t>
            </a:r>
            <a:r>
              <a:rPr lang="en-US" sz="1200" i="1" dirty="0">
                <a:solidFill>
                  <a:schemeClr val="dk1"/>
                </a:solidFill>
              </a:rPr>
              <a:t> </a:t>
            </a:r>
            <a:r>
              <a:rPr lang="en-US" sz="1200" i="1" dirty="0" err="1">
                <a:solidFill>
                  <a:schemeClr val="dk1"/>
                </a:solidFill>
              </a:rPr>
              <a:t>Obstet</a:t>
            </a:r>
            <a:r>
              <a:rPr lang="en-US" sz="1200" dirty="0">
                <a:solidFill>
                  <a:schemeClr val="dk1"/>
                </a:solidFill>
              </a:rPr>
              <a:t>, 2016. Upadhyay et al. </a:t>
            </a:r>
            <a:r>
              <a:rPr lang="en-US" sz="1200" i="1" dirty="0">
                <a:solidFill>
                  <a:schemeClr val="dk1"/>
                </a:solidFill>
              </a:rPr>
              <a:t>JAMA Int Med</a:t>
            </a:r>
            <a:r>
              <a:rPr lang="en-US" sz="1200" dirty="0">
                <a:solidFill>
                  <a:schemeClr val="dk1"/>
                </a:solidFill>
              </a:rPr>
              <a:t>, 2022.</a:t>
            </a:r>
            <a:r>
              <a:rPr lang="en-US" sz="1200" i="1" dirty="0">
                <a:solidFill>
                  <a:schemeClr val="dk1"/>
                </a:solidFill>
              </a:rPr>
              <a:t> </a:t>
            </a:r>
            <a:endParaRPr sz="1200" dirty="0"/>
          </a:p>
          <a:p>
            <a:pPr marL="0" marR="0" lvl="0" indent="0" algn="l" rtl="0">
              <a:lnSpc>
                <a:spcPct val="100000"/>
              </a:lnSpc>
              <a:spcBef>
                <a:spcPts val="0"/>
              </a:spcBef>
              <a:spcAft>
                <a:spcPts val="0"/>
              </a:spcAft>
              <a:buClr>
                <a:schemeClr val="dk1"/>
              </a:buClr>
              <a:buSzPts val="2400"/>
              <a:buFont typeface="Oswald"/>
              <a:buNone/>
            </a:pPr>
            <a:r>
              <a:rPr lang="en-US" sz="1200" i="0" dirty="0">
                <a:solidFill>
                  <a:schemeClr val="dk1"/>
                </a:solidFill>
              </a:rPr>
              <a:t>Discussions with If/When/How</a:t>
            </a:r>
            <a:endParaRPr sz="1200" dirty="0"/>
          </a:p>
          <a:p>
            <a:pPr marL="0" marR="0" lvl="0" indent="0" algn="l" rtl="0">
              <a:lnSpc>
                <a:spcPct val="100000"/>
              </a:lnSpc>
              <a:spcBef>
                <a:spcPts val="0"/>
              </a:spcBef>
              <a:spcAft>
                <a:spcPts val="0"/>
              </a:spcAft>
              <a:buSzPts val="2400"/>
              <a:buFont typeface="Arial"/>
              <a:buNone/>
            </a:pPr>
            <a:r>
              <a:rPr lang="en-US" sz="1200" dirty="0"/>
              <a:t>Society of Family Planning interim clinical recommendations: Self-managed abortion. 2022. https://</a:t>
            </a:r>
            <a:r>
              <a:rPr lang="en-US" sz="1200" dirty="0" err="1"/>
              <a:t>doi.org</a:t>
            </a:r>
            <a:r>
              <a:rPr lang="en-US" sz="1200" dirty="0"/>
              <a:t>/10.46621/ZRDX9581.</a:t>
            </a:r>
            <a:endParaRPr sz="120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In most cases, the clinical management of patients who have attempted SMA is identical to care of those with spontaneous pregnancy loss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There is </a:t>
            </a:r>
            <a:r>
              <a:rPr lang="en-US" sz="1200" b="1" dirty="0"/>
              <a:t>not currently any lab work that can distinguish</a:t>
            </a:r>
            <a:r>
              <a:rPr lang="en-US" sz="1200" dirty="0"/>
              <a:t> between SMA and EPL.</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The </a:t>
            </a:r>
            <a:r>
              <a:rPr lang="en-US" sz="1200" b="1" dirty="0"/>
              <a:t>bleeding guidelines are the same</a:t>
            </a:r>
            <a:r>
              <a:rPr lang="en-US" sz="1200" dirty="0"/>
              <a:t> for when to seek care after an EPL or SMA (generally soaking 1-2 large pads in an hour x 2 hours, passing large clots, or symptomatic (syncope/near-syncope, profound weakness, difficulty breathing, etc.)</a:t>
            </a:r>
            <a:endParaRPr sz="1200" dirty="0"/>
          </a:p>
          <a:p>
            <a:pPr marL="0" lvl="0" indent="0" algn="l" rtl="0">
              <a:lnSpc>
                <a:spcPct val="100000"/>
              </a:lnSpc>
              <a:spcBef>
                <a:spcPts val="0"/>
              </a:spcBef>
              <a:spcAft>
                <a:spcPts val="0"/>
              </a:spcAft>
              <a:buSzPts val="1400"/>
              <a:buNone/>
            </a:pPr>
            <a:endParaRPr sz="1200" dirty="0"/>
          </a:p>
          <a:p>
            <a:pPr marL="342900" lvl="0" indent="-266700" algn="l" rtl="0">
              <a:lnSpc>
                <a:spcPct val="100000"/>
              </a:lnSpc>
              <a:spcBef>
                <a:spcPts val="0"/>
              </a:spcBef>
              <a:spcAft>
                <a:spcPts val="0"/>
              </a:spcAft>
              <a:buSzPts val="1200"/>
              <a:buFont typeface="Arial"/>
              <a:buChar char="•"/>
            </a:pPr>
            <a:r>
              <a:rPr lang="en-US" sz="1200" dirty="0"/>
              <a:t>No way to test for abortion pills other than potential misoprostol pill fragments in vagina</a:t>
            </a:r>
            <a:endParaRPr sz="1200" dirty="0"/>
          </a:p>
          <a:p>
            <a:pPr marL="342900" lvl="0" indent="-266700" algn="l" rtl="0">
              <a:lnSpc>
                <a:spcPct val="100000"/>
              </a:lnSpc>
              <a:spcBef>
                <a:spcPts val="0"/>
              </a:spcBef>
              <a:spcAft>
                <a:spcPts val="0"/>
              </a:spcAft>
              <a:buSzPts val="1200"/>
              <a:buFont typeface="Arial"/>
              <a:buChar char="•"/>
            </a:pPr>
            <a:r>
              <a:rPr lang="en-US" sz="1200" dirty="0"/>
              <a:t>No way to tell the difference between miscarriage versus abortion</a:t>
            </a:r>
            <a:endParaRPr sz="1200" dirty="0"/>
          </a:p>
          <a:p>
            <a:pPr marL="342900" lvl="0" indent="-266700" algn="l" rtl="0">
              <a:lnSpc>
                <a:spcPct val="100000"/>
              </a:lnSpc>
              <a:spcBef>
                <a:spcPts val="0"/>
              </a:spcBef>
              <a:spcAft>
                <a:spcPts val="0"/>
              </a:spcAft>
              <a:buSzPts val="1200"/>
              <a:buFont typeface="Arial"/>
              <a:buChar char="•"/>
            </a:pPr>
            <a:r>
              <a:rPr lang="en-US" sz="1200" dirty="0"/>
              <a:t>Treatment for bleeding is same for spontaneous abortion (miscarriage) and medication abortion</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marR="0" lvl="0" indent="0" algn="l" rtl="0">
              <a:lnSpc>
                <a:spcPct val="100000"/>
              </a:lnSpc>
              <a:spcBef>
                <a:spcPts val="0"/>
              </a:spcBef>
              <a:spcAft>
                <a:spcPts val="0"/>
              </a:spcAft>
              <a:buSzPts val="2400"/>
              <a:buFont typeface="Calibri"/>
              <a:buNone/>
            </a:pPr>
            <a:endParaRPr lang="en-US" sz="1200" dirty="0"/>
          </a:p>
          <a:p>
            <a:pPr marL="0" marR="0" lvl="0" indent="0" algn="l" rtl="0">
              <a:lnSpc>
                <a:spcPct val="100000"/>
              </a:lnSpc>
              <a:spcBef>
                <a:spcPts val="0"/>
              </a:spcBef>
              <a:spcAft>
                <a:spcPts val="0"/>
              </a:spcAft>
              <a:buSzPts val="2400"/>
              <a:buFont typeface="Calibri"/>
              <a:buNone/>
            </a:pPr>
            <a:r>
              <a:rPr lang="en-US" sz="1200" dirty="0"/>
              <a:t>Society of Family Planning interim clinical recommendations: Self-managed abortion. 2022. </a:t>
            </a:r>
            <a:r>
              <a:rPr lang="en-US" sz="1200" u="sng" dirty="0">
                <a:solidFill>
                  <a:schemeClr val="hlink"/>
                </a:solidFill>
                <a:hlinkClick r:id="rId3"/>
              </a:rPr>
              <a:t>https://doi.org/10.46621/ZRDX9581</a:t>
            </a:r>
            <a:r>
              <a:rPr lang="en-US" sz="1200" dirty="0"/>
              <a:t>.</a:t>
            </a:r>
            <a:endParaRPr sz="1200" dirty="0"/>
          </a:p>
          <a:p>
            <a:pPr marL="0" marR="0" lvl="0" indent="0" algn="l" rtl="0">
              <a:lnSpc>
                <a:spcPct val="100000"/>
              </a:lnSpc>
              <a:spcBef>
                <a:spcPts val="0"/>
              </a:spcBef>
              <a:spcAft>
                <a:spcPts val="0"/>
              </a:spcAft>
              <a:buSzPts val="2400"/>
              <a:buFont typeface="Calibri"/>
              <a:buNone/>
            </a:pPr>
            <a:r>
              <a:rPr lang="en-US" sz="1200" dirty="0"/>
              <a:t>Image Source: We Testify, </a:t>
            </a:r>
            <a:r>
              <a:rPr lang="en-US" sz="1200" u="sng" dirty="0">
                <a:solidFill>
                  <a:schemeClr val="hlink"/>
                </a:solidFill>
                <a:hlinkClick r:id="rId4"/>
              </a:rPr>
              <a:t>https://www.wetestify.org/comics#history-sma</a:t>
            </a:r>
            <a:r>
              <a:rPr lang="en-US" sz="1200" dirty="0"/>
              <a:t>. Art by Arwen Donahue (</a:t>
            </a:r>
            <a:r>
              <a:rPr lang="en-US" sz="1200" u="sng" dirty="0">
                <a:solidFill>
                  <a:schemeClr val="hlink"/>
                </a:solidFill>
                <a:hlinkClick r:id="rId5"/>
              </a:rPr>
              <a:t>https://arwendonahue.com/</a:t>
            </a:r>
            <a:r>
              <a:rPr lang="en-US" sz="1200" dirty="0"/>
              <a:t>) </a:t>
            </a:r>
            <a:endParaRPr sz="1200" dirty="0"/>
          </a:p>
          <a:p>
            <a:pPr marL="0" lvl="0" indent="0" algn="l" rtl="0">
              <a:lnSpc>
                <a:spcPct val="100000"/>
              </a:lnSpc>
              <a:spcBef>
                <a:spcPts val="0"/>
              </a:spcBef>
              <a:spcAft>
                <a:spcPts val="0"/>
              </a:spcAft>
              <a:buSzPts val="1400"/>
              <a:buNone/>
            </a:pPr>
            <a:r>
              <a:rPr lang="en-US" sz="1200" dirty="0"/>
              <a:t> </a:t>
            </a:r>
            <a:endParaRPr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4e8540bdd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g14e8540bddb_0_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Arial"/>
              <a:buNone/>
            </a:pPr>
            <a:r>
              <a:rPr lang="en-US" sz="1200" dirty="0"/>
              <a:t>Self-managed medication abortion is safe and effective. It can be empowering, and it can be life-saving. And there will undoubtedly be times where it is the only option our patients have. Not everyone is going to want to be an advocate for SMA, and that’s okay. But we certainly don’t need to make it riskier for patients, making them mistrust the medical system even more. We have responsibilities to care for our patients and to uphold their autonomy, safety, and health care needs</a:t>
            </a:r>
            <a:endParaRPr sz="1200" dirty="0"/>
          </a:p>
          <a:p>
            <a:pPr marL="342900" lvl="0" indent="-19050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US" sz="1200" dirty="0"/>
              <a:t>So in summary, what can we do?</a:t>
            </a:r>
            <a:endParaRPr sz="1200" dirty="0"/>
          </a:p>
          <a:p>
            <a:pPr marL="342900" lvl="0" indent="-190500" algn="l" rtl="0">
              <a:spcBef>
                <a:spcPts val="0"/>
              </a:spcBef>
              <a:spcAft>
                <a:spcPts val="0"/>
              </a:spcAft>
              <a:buSzPts val="2400"/>
              <a:buFont typeface="Arial"/>
              <a:buNone/>
            </a:pPr>
            <a:endParaRPr sz="1200" dirty="0"/>
          </a:p>
          <a:p>
            <a:pPr marL="342900" lvl="0" indent="-266700" algn="l" rtl="0">
              <a:spcBef>
                <a:spcPts val="0"/>
              </a:spcBef>
              <a:spcAft>
                <a:spcPts val="0"/>
              </a:spcAft>
              <a:buSzPts val="1200"/>
              <a:buFont typeface="Calibri"/>
              <a:buChar char="-"/>
            </a:pPr>
            <a:r>
              <a:rPr lang="en-US" sz="1200" dirty="0"/>
              <a:t>Provide information about abortion, including pregnancy options counseling, including what methods are safest on their own and which may be more risky and why</a:t>
            </a:r>
            <a:endParaRPr sz="1200" dirty="0"/>
          </a:p>
          <a:p>
            <a:pPr marL="342900" lvl="0" indent="-266700" algn="l" rtl="0">
              <a:spcBef>
                <a:spcPts val="0"/>
              </a:spcBef>
              <a:spcAft>
                <a:spcPts val="0"/>
              </a:spcAft>
              <a:buSzPts val="1200"/>
              <a:buFont typeface="Calibri"/>
              <a:buChar char="-"/>
            </a:pPr>
            <a:r>
              <a:rPr lang="en-US" sz="1200" dirty="0"/>
              <a:t>Share information about what to expect from early pregnancy loss/abortion and what symptoms are acceptable and what may be a sign of a complication</a:t>
            </a:r>
            <a:endParaRPr sz="1200" dirty="0"/>
          </a:p>
          <a:p>
            <a:pPr marL="342900" lvl="0" indent="-266700" algn="l" rtl="0">
              <a:spcBef>
                <a:spcPts val="0"/>
              </a:spcBef>
              <a:spcAft>
                <a:spcPts val="0"/>
              </a:spcAft>
              <a:buSzPts val="1200"/>
              <a:buFont typeface="Calibri"/>
              <a:buChar char="-"/>
            </a:pPr>
            <a:r>
              <a:rPr lang="en-US" sz="1200" dirty="0"/>
              <a:t>Provide follow-up care for people who want to confirm their completed abortion, and support them if they come in with heavy bleeding, pain, fevers, or complications – which we know from studies is rare. </a:t>
            </a:r>
            <a:r>
              <a:rPr lang="en-US" sz="1200" b="1" dirty="0"/>
              <a:t>Remember these are same symptoms and potential complications of miscarriage care. </a:t>
            </a:r>
            <a:endParaRPr sz="1200" dirty="0"/>
          </a:p>
          <a:p>
            <a:pPr marL="342900" lvl="0" indent="-349250" algn="l" rtl="0">
              <a:spcBef>
                <a:spcPts val="0"/>
              </a:spcBef>
              <a:spcAft>
                <a:spcPts val="0"/>
              </a:spcAft>
              <a:buClr>
                <a:schemeClr val="dk1"/>
              </a:buClr>
              <a:buSzPts val="1200"/>
              <a:buFont typeface="Calibri"/>
              <a:buChar char="-"/>
            </a:pPr>
            <a:r>
              <a:rPr lang="en-US" sz="1200" dirty="0">
                <a:solidFill>
                  <a:schemeClr val="dk1"/>
                </a:solidFill>
              </a:rPr>
              <a:t>A patient who is bleeding with a positive pregnancy test and non-viable fetus should be treated like anyone pregnant and bleeding. Patient safety is an obligation.</a:t>
            </a:r>
            <a:endParaRPr sz="1200" dirty="0">
              <a:solidFill>
                <a:schemeClr val="dk1"/>
              </a:solidFill>
            </a:endParaRPr>
          </a:p>
          <a:p>
            <a:pPr marL="342900" lvl="0" indent="-349250" algn="l" rtl="0">
              <a:spcBef>
                <a:spcPts val="0"/>
              </a:spcBef>
              <a:spcAft>
                <a:spcPts val="0"/>
              </a:spcAft>
              <a:buClr>
                <a:schemeClr val="dk1"/>
              </a:buClr>
              <a:buSzPts val="1200"/>
              <a:buFont typeface="Calibri"/>
              <a:buChar char="-"/>
            </a:pPr>
            <a:r>
              <a:rPr lang="en-US" sz="1200" dirty="0">
                <a:solidFill>
                  <a:schemeClr val="dk1"/>
                </a:solidFill>
              </a:rPr>
              <a:t>Provide compassionate care. Create a space where people feel safe and can access care without judgement</a:t>
            </a:r>
            <a:endParaRPr sz="1200" dirty="0">
              <a:solidFill>
                <a:schemeClr val="dk1"/>
              </a:solidFill>
            </a:endParaRPr>
          </a:p>
          <a:p>
            <a:pPr marL="342900" lvl="0" indent="-349250" algn="l" rtl="0">
              <a:spcBef>
                <a:spcPts val="0"/>
              </a:spcBef>
              <a:spcAft>
                <a:spcPts val="0"/>
              </a:spcAft>
              <a:buClr>
                <a:schemeClr val="dk1"/>
              </a:buClr>
              <a:buSzPts val="1200"/>
              <a:buFont typeface="Calibri"/>
              <a:buChar char="-"/>
            </a:pPr>
            <a:r>
              <a:rPr lang="en-US" sz="1200" dirty="0">
                <a:solidFill>
                  <a:schemeClr val="dk1"/>
                </a:solidFill>
              </a:rPr>
              <a:t>Educate yourself on the laws, rules, and mandatory reporting requirements in your state and institution</a:t>
            </a:r>
            <a:endParaRPr sz="1200" dirty="0">
              <a:solidFill>
                <a:schemeClr val="dk1"/>
              </a:solidFill>
            </a:endParaRPr>
          </a:p>
          <a:p>
            <a:pPr marL="342900" lvl="0" indent="-266700" algn="l" rtl="0">
              <a:spcBef>
                <a:spcPts val="0"/>
              </a:spcBef>
              <a:spcAft>
                <a:spcPts val="0"/>
              </a:spcAft>
              <a:buSzPts val="1200"/>
              <a:buFont typeface="Calibri"/>
              <a:buChar char="-"/>
            </a:pPr>
            <a:r>
              <a:rPr lang="en-US" sz="1200" dirty="0"/>
              <a:t>Understand the legal implications and talk to a lawyer about your questions. Providers have no duty to report self-managed abortion, and in fact may be violating patient privacy laws by doing so. The majority of those prosecuted for pregnancy loss have been reported by someone within the healthcare system. </a:t>
            </a:r>
            <a:endParaRPr sz="1200" dirty="0"/>
          </a:p>
          <a:p>
            <a:pPr marL="342900" lvl="0" indent="-349250" algn="l" rtl="0">
              <a:spcBef>
                <a:spcPts val="0"/>
              </a:spcBef>
              <a:spcAft>
                <a:spcPts val="0"/>
              </a:spcAft>
              <a:buClr>
                <a:schemeClr val="dk1"/>
              </a:buClr>
              <a:buSzPts val="1200"/>
              <a:buFont typeface="Calibri"/>
              <a:buChar char="-"/>
            </a:pPr>
            <a:r>
              <a:rPr lang="en-US" sz="1200" i="0" dirty="0">
                <a:solidFill>
                  <a:schemeClr val="dk1"/>
                </a:solidFill>
              </a:rPr>
              <a:t>Support your institution with HIPAA and mandatory reporting trainings, engage your colleagues in values clarification exercises and grand rounds on self-managed abortion. </a:t>
            </a:r>
            <a:endParaRPr sz="1200" dirty="0"/>
          </a:p>
          <a:p>
            <a:pPr marL="342900" lvl="0" indent="-266700" algn="l" rtl="0">
              <a:spcBef>
                <a:spcPts val="0"/>
              </a:spcBef>
              <a:spcAft>
                <a:spcPts val="0"/>
              </a:spcAft>
              <a:buSzPts val="1200"/>
              <a:buFont typeface="Calibri"/>
              <a:buChar char="-"/>
            </a:pPr>
            <a:r>
              <a:rPr lang="en-US" sz="1200" dirty="0"/>
              <a:t>Speak about SMA with compassion and respect: </a:t>
            </a:r>
            <a:r>
              <a:rPr lang="en-US" sz="1200" i="0" dirty="0">
                <a:solidFill>
                  <a:schemeClr val="dk1"/>
                </a:solidFill>
              </a:rPr>
              <a:t>Judgment or discouragement from someone in the medical profession may increase feelings of shame and deter people from seeking medical care in the rare event of a post-self-managed abortion complication.</a:t>
            </a:r>
            <a:endParaRPr sz="1200" dirty="0"/>
          </a:p>
          <a:p>
            <a:pPr marL="342900" lvl="0" indent="-349250" algn="l" rtl="0">
              <a:spcBef>
                <a:spcPts val="0"/>
              </a:spcBef>
              <a:spcAft>
                <a:spcPts val="0"/>
              </a:spcAft>
              <a:buClr>
                <a:schemeClr val="dk1"/>
              </a:buClr>
              <a:buSzPts val="1200"/>
              <a:buFont typeface="Calibri"/>
              <a:buChar char="-"/>
            </a:pPr>
            <a:r>
              <a:rPr lang="en-US" sz="1200" i="0" dirty="0">
                <a:solidFill>
                  <a:schemeClr val="dk1"/>
                </a:solidFill>
              </a:rPr>
              <a:t>When talking publicly, medical professionals can emphasize that public health is best served when people who have abortions outside the formal healthcare system can safely turn to that system when and if they need it, without threat of criminal investigation, arrest, or incarceration.</a:t>
            </a:r>
            <a:endParaRPr sz="1200" dirty="0"/>
          </a:p>
          <a:p>
            <a:pPr marL="0" lvl="0" indent="0" algn="l" rtl="0">
              <a:spcBef>
                <a:spcPts val="0"/>
              </a:spcBef>
              <a:spcAft>
                <a:spcPts val="0"/>
              </a:spcAft>
              <a:buNone/>
            </a:pPr>
            <a:endParaRPr sz="1200" i="0" dirty="0">
              <a:solidFill>
                <a:schemeClr val="dk1"/>
              </a:solidFill>
            </a:endParaRPr>
          </a:p>
          <a:p>
            <a:pPr marL="0" lvl="0" indent="0" algn="l" rtl="0">
              <a:spcBef>
                <a:spcPts val="0"/>
              </a:spcBef>
              <a:spcAft>
                <a:spcPts val="0"/>
              </a:spcAft>
              <a:buNone/>
            </a:pPr>
            <a:r>
              <a:rPr lang="en-US" sz="1200" b="1" u="sng" dirty="0">
                <a:solidFill>
                  <a:schemeClr val="dk1"/>
                </a:solidFill>
                <a:hlinkClick r:id="rId3">
                  <a:extLst>
                    <a:ext uri="{A12FA001-AC4F-418D-AE19-62706E023703}">
                      <ahyp:hlinkClr xmlns:ahyp="http://schemas.microsoft.com/office/drawing/2018/hyperlinkcolor" val="tx"/>
                    </a:ext>
                  </a:extLst>
                </a:hlinkClick>
              </a:rPr>
              <a:t>https://reprolegaldefensefund.org/</a:t>
            </a:r>
            <a:r>
              <a:rPr lang="en-US" sz="1200" b="1" dirty="0">
                <a:solidFill>
                  <a:schemeClr val="dk1"/>
                </a:solidFill>
              </a:rPr>
              <a:t> </a:t>
            </a:r>
            <a:endParaRPr sz="1200" dirty="0"/>
          </a:p>
          <a:p>
            <a:pPr marL="0" lvl="0" indent="0" algn="l" rtl="0">
              <a:spcBef>
                <a:spcPts val="0"/>
              </a:spcBef>
              <a:spcAft>
                <a:spcPts val="0"/>
              </a:spcAft>
              <a:buNone/>
            </a:pPr>
            <a:r>
              <a:rPr lang="en-US" sz="1200" b="1" u="sng" dirty="0">
                <a:solidFill>
                  <a:schemeClr val="dk1"/>
                </a:solidFill>
                <a:hlinkClick r:id="rId4">
                  <a:extLst>
                    <a:ext uri="{A12FA001-AC4F-418D-AE19-62706E023703}">
                      <ahyp:hlinkClr xmlns:ahyp="http://schemas.microsoft.com/office/drawing/2018/hyperlinkcolor" val="tx"/>
                    </a:ext>
                  </a:extLst>
                </a:hlinkClick>
              </a:rPr>
              <a:t>http://www.reprolegalhelpline.org/</a:t>
            </a:r>
            <a:r>
              <a:rPr lang="en-US" sz="1200" b="1" dirty="0">
                <a:solidFill>
                  <a:schemeClr val="dk1"/>
                </a:solidFill>
              </a:rPr>
              <a:t>   </a:t>
            </a:r>
            <a:endParaRPr sz="1200" dirty="0"/>
          </a:p>
          <a:p>
            <a:pPr marL="0" lvl="0" indent="0" algn="l" rtl="0">
              <a:spcBef>
                <a:spcPts val="0"/>
              </a:spcBef>
              <a:spcAft>
                <a:spcPts val="0"/>
              </a:spcAft>
              <a:buNone/>
            </a:pPr>
            <a:endParaRPr sz="1200" i="0" dirty="0">
              <a:solidFill>
                <a:schemeClr val="dk1"/>
              </a:solidFill>
            </a:endParaRPr>
          </a:p>
          <a:p>
            <a:pPr marL="0" lvl="0" indent="0" algn="l" rtl="0">
              <a:spcBef>
                <a:spcPts val="0"/>
              </a:spcBef>
              <a:spcAft>
                <a:spcPts val="0"/>
              </a:spcAft>
              <a:buNone/>
            </a:pPr>
            <a:endParaRPr sz="1200" i="0" dirty="0">
              <a:solidFill>
                <a:schemeClr val="dk1"/>
              </a:solidFill>
            </a:endParaRPr>
          </a:p>
          <a:p>
            <a:pPr marL="0" lvl="0" indent="0" algn="l" rtl="0">
              <a:spcBef>
                <a:spcPts val="0"/>
              </a:spcBef>
              <a:spcAft>
                <a:spcPts val="0"/>
              </a:spcAft>
              <a:buNone/>
            </a:pPr>
            <a:r>
              <a:rPr lang="en-US" sz="1200" b="1" i="0" dirty="0">
                <a:solidFill>
                  <a:schemeClr val="dk1"/>
                </a:solidFill>
              </a:rPr>
              <a:t>References</a:t>
            </a:r>
            <a:endParaRPr sz="1200" dirty="0"/>
          </a:p>
          <a:p>
            <a:pPr marL="0" marR="0" lvl="0" indent="0" algn="l" rtl="0">
              <a:lnSpc>
                <a:spcPct val="100000"/>
              </a:lnSpc>
              <a:spcBef>
                <a:spcPts val="0"/>
              </a:spcBef>
              <a:spcAft>
                <a:spcPts val="0"/>
              </a:spcAft>
              <a:buSzPts val="1100"/>
              <a:buFont typeface="Calibri"/>
              <a:buNone/>
            </a:pPr>
            <a:r>
              <a:rPr lang="en-US" sz="1200" u="none" dirty="0"/>
              <a:t>https://</a:t>
            </a:r>
            <a:r>
              <a:rPr lang="en-US" sz="1200" u="none" dirty="0" err="1"/>
              <a:t>www.innovating-education.org</a:t>
            </a:r>
            <a:r>
              <a:rPr lang="en-US" sz="1200" u="none" dirty="0"/>
              <a:t>/course/when-abortion-is-not-available/</a:t>
            </a:r>
            <a:endParaRPr sz="1200" dirty="0"/>
          </a:p>
          <a:p>
            <a:pPr marL="0" marR="0" lvl="0" indent="0" algn="l" rtl="0">
              <a:lnSpc>
                <a:spcPct val="100000"/>
              </a:lnSpc>
              <a:spcBef>
                <a:spcPts val="0"/>
              </a:spcBef>
              <a:spcAft>
                <a:spcPts val="0"/>
              </a:spcAft>
              <a:buSzPts val="1100"/>
              <a:buFont typeface="Calibri"/>
              <a:buNone/>
            </a:pPr>
            <a:r>
              <a:rPr lang="en-US" sz="1200" u="none" dirty="0"/>
              <a:t>https://</a:t>
            </a:r>
            <a:r>
              <a:rPr lang="en-US" sz="1200" u="none" dirty="0" err="1"/>
              <a:t>onlinelibrary.wiley.com</a:t>
            </a:r>
            <a:r>
              <a:rPr lang="en-US" sz="1200" u="none" dirty="0"/>
              <a:t>/</a:t>
            </a:r>
            <a:r>
              <a:rPr lang="en-US" sz="1200" u="none" dirty="0" err="1"/>
              <a:t>doi</a:t>
            </a:r>
            <a:r>
              <a:rPr lang="en-US" sz="1200" u="none" dirty="0"/>
              <a:t>/abs/10.1111/jmwh.13289 </a:t>
            </a:r>
            <a:endParaRPr sz="1200" dirty="0"/>
          </a:p>
          <a:p>
            <a:pPr marL="0" lvl="0" indent="0" algn="l" rtl="0">
              <a:spcBef>
                <a:spcPts val="0"/>
              </a:spcBef>
              <a:spcAft>
                <a:spcPts val="0"/>
              </a:spcAft>
              <a:buNone/>
            </a:pPr>
            <a:r>
              <a:rPr lang="en-US" sz="1200" i="0" dirty="0">
                <a:solidFill>
                  <a:schemeClr val="dk1"/>
                </a:solidFill>
              </a:rPr>
              <a:t>If/When/How. Self-Managed Abortion and the Law. What health care providers need to know. </a:t>
            </a:r>
            <a:endParaRPr sz="1200" dirty="0"/>
          </a:p>
          <a:p>
            <a:pPr marL="0" lvl="0" indent="0" algn="l" rtl="0">
              <a:spcBef>
                <a:spcPts val="0"/>
              </a:spcBef>
              <a:spcAft>
                <a:spcPts val="0"/>
              </a:spcAft>
              <a:buNone/>
            </a:pPr>
            <a:r>
              <a:rPr lang="en-US" sz="1200" i="0" dirty="0">
                <a:solidFill>
                  <a:schemeClr val="dk1"/>
                </a:solidFill>
              </a:rPr>
              <a:t>If/When/How Repro Legal Helpline: http://</a:t>
            </a:r>
            <a:r>
              <a:rPr lang="en-US" sz="1200" i="0" dirty="0" err="1">
                <a:solidFill>
                  <a:schemeClr val="dk1"/>
                </a:solidFill>
              </a:rPr>
              <a:t>www.reprolegalhelpline.org</a:t>
            </a:r>
            <a:r>
              <a:rPr lang="en-US" sz="1200" i="0" dirty="0">
                <a:solidFill>
                  <a:schemeClr val="dk1"/>
                </a:solidFill>
              </a:rPr>
              <a:t>/ </a:t>
            </a:r>
            <a:endParaRPr sz="1200" dirty="0"/>
          </a:p>
          <a:p>
            <a:pPr marL="0" lvl="0" indent="0" algn="l" rtl="0">
              <a:spcBef>
                <a:spcPts val="0"/>
              </a:spcBef>
              <a:spcAft>
                <a:spcPts val="0"/>
              </a:spcAft>
              <a:buNone/>
            </a:pPr>
            <a:r>
              <a:rPr lang="en-US" sz="1200" dirty="0"/>
              <a:t>https://</a:t>
            </a:r>
            <a:r>
              <a:rPr lang="en-US" sz="1200" dirty="0" err="1"/>
              <a:t>bixbycenter.ucsf.edu</a:t>
            </a:r>
            <a:r>
              <a:rPr lang="en-US" sz="1200" dirty="0"/>
              <a:t>/sites/</a:t>
            </a:r>
            <a:r>
              <a:rPr lang="en-US" sz="1200" dirty="0" err="1"/>
              <a:t>bixbycenter.ucsf.edu</a:t>
            </a:r>
            <a:r>
              <a:rPr lang="en-US" sz="1200" dirty="0"/>
              <a:t>/files/Self-managed%20abortion-what%20healthcare%20workers%20need%20to%20know.pdf </a:t>
            </a:r>
            <a:endParaRPr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6" name="Google Shape;286;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 name="Google Shape;293;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0" name="Google Shape;300;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Abigail R.A. Aiken, </a:t>
            </a:r>
            <a:r>
              <a:rPr lang="en-US" sz="1800" dirty="0" err="1">
                <a:effectLst/>
                <a:latin typeface="Arial" panose="020B0604020202020204" pitchFamily="34" charset="0"/>
                <a:ea typeface="Times New Roman" panose="02020603050405020304" pitchFamily="18" charset="0"/>
              </a:rPr>
              <a:t>Evdokia</a:t>
            </a:r>
            <a:r>
              <a:rPr lang="en-US" sz="1800" dirty="0">
                <a:effectLst/>
                <a:latin typeface="Arial" panose="020B0604020202020204" pitchFamily="34" charset="0"/>
                <a:ea typeface="Times New Roman" panose="02020603050405020304" pitchFamily="18" charset="0"/>
              </a:rPr>
              <a:t> P. Romanova, Julia R. </a:t>
            </a:r>
            <a:r>
              <a:rPr lang="en-US" sz="1800" dirty="0" err="1">
                <a:effectLst/>
                <a:latin typeface="Arial" panose="020B0604020202020204" pitchFamily="34" charset="0"/>
                <a:ea typeface="Times New Roman" panose="02020603050405020304" pitchFamily="18" charset="0"/>
              </a:rPr>
              <a:t>Morber</a:t>
            </a:r>
            <a:r>
              <a:rPr lang="en-US" sz="1800" dirty="0">
                <a:effectLst/>
                <a:latin typeface="Arial" panose="020B0604020202020204" pitchFamily="34" charset="0"/>
                <a:ea typeface="Times New Roman" panose="02020603050405020304" pitchFamily="18" charset="0"/>
              </a:rPr>
              <a:t>, Rebecca </a:t>
            </a:r>
            <a:r>
              <a:rPr lang="en-US" sz="1800" dirty="0" err="1">
                <a:effectLst/>
                <a:latin typeface="Arial" panose="020B0604020202020204" pitchFamily="34" charset="0"/>
                <a:ea typeface="Times New Roman" panose="02020603050405020304" pitchFamily="18" charset="0"/>
              </a:rPr>
              <a:t>Gomperts</a:t>
            </a:r>
            <a:r>
              <a:rPr lang="en-US" sz="1800" dirty="0">
                <a:effectLst/>
                <a:latin typeface="Arial" panose="020B0604020202020204" pitchFamily="34" charset="0"/>
                <a:ea typeface="Times New Roman" panose="02020603050405020304" pitchFamily="18" charset="0"/>
              </a:rPr>
              <a:t>, Safety and effectiveness of self-managed medication abortion provided using online telemedicine in the United States: A population based study, The Lancet Regional Health - Americas, Volume 10, 2022, 100200, ISSN 2667-193X, https://</a:t>
            </a:r>
            <a:r>
              <a:rPr lang="en-US" sz="1800" dirty="0" err="1">
                <a:effectLst/>
                <a:latin typeface="Arial" panose="020B0604020202020204" pitchFamily="34" charset="0"/>
                <a:ea typeface="Times New Roman" panose="02020603050405020304" pitchFamily="18" charset="0"/>
              </a:rPr>
              <a:t>doi.org</a:t>
            </a:r>
            <a:r>
              <a:rPr lang="en-US" sz="1800" dirty="0">
                <a:effectLst/>
                <a:latin typeface="Arial" panose="020B0604020202020204" pitchFamily="34" charset="0"/>
                <a:ea typeface="Times New Roman" panose="02020603050405020304" pitchFamily="18" charset="0"/>
              </a:rPr>
              <a:t>/10.1016/j.lana.2022.100200.</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Abortion laws by State. Center for Reproductive Rights. https://</a:t>
            </a:r>
            <a:r>
              <a:rPr lang="en-US" sz="1800" dirty="0" err="1">
                <a:effectLst/>
                <a:latin typeface="Arial" panose="020B0604020202020204" pitchFamily="34" charset="0"/>
                <a:ea typeface="Times New Roman" panose="02020603050405020304" pitchFamily="18" charset="0"/>
              </a:rPr>
              <a:t>reproductiverights.org</a:t>
            </a:r>
            <a:r>
              <a:rPr lang="en-US" sz="1800" dirty="0">
                <a:effectLst/>
                <a:latin typeface="Arial" panose="020B0604020202020204" pitchFamily="34" charset="0"/>
                <a:ea typeface="Times New Roman" panose="02020603050405020304" pitchFamily="18" charset="0"/>
              </a:rPr>
              <a:t>/maps/abortion-laws-by-state/. Published August 25, 2022. Accessed December 13,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Aiken ARA,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Digol</a:t>
            </a:r>
            <a:r>
              <a:rPr lang="en-US" sz="1800" dirty="0">
                <a:effectLst/>
                <a:latin typeface="Arial" panose="020B0604020202020204" pitchFamily="34" charset="0"/>
                <a:ea typeface="Calibri" panose="020F0502020204030204" pitchFamily="34" charset="0"/>
                <a:cs typeface="Times New Roman" panose="02020603050405020304" pitchFamily="18" charset="0"/>
              </a:rPr>
              <a:t> I, Trussell J,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Gomperts</a:t>
            </a:r>
            <a:r>
              <a:rPr lang="en-US" sz="1800" dirty="0">
                <a:effectLst/>
                <a:latin typeface="Arial" panose="020B0604020202020204" pitchFamily="34" charset="0"/>
                <a:ea typeface="Calibri" panose="020F0502020204030204" pitchFamily="34" charset="0"/>
                <a:cs typeface="Times New Roman" panose="02020603050405020304" pitchFamily="18" charset="0"/>
              </a:rPr>
              <a:t> R. Self reported outcomes and adverse events after medical abortion through online telemedicine: population based study in the Republic of Ireland and Northern Ireland. BMJ. 2017;357:j2011.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Calibri" panose="020F0502020204030204" pitchFamily="34" charset="0"/>
              </a:rPr>
              <a:t>Aiken A, Starling J, </a:t>
            </a:r>
            <a:r>
              <a:rPr lang="en-US" sz="1800" dirty="0" err="1">
                <a:effectLst/>
                <a:latin typeface="Arial" panose="020B0604020202020204" pitchFamily="34" charset="0"/>
                <a:ea typeface="Calibri" panose="020F0502020204030204" pitchFamily="34" charset="0"/>
              </a:rPr>
              <a:t>Gomperts</a:t>
            </a:r>
            <a:r>
              <a:rPr lang="en-US" sz="1800" dirty="0">
                <a:effectLst/>
                <a:latin typeface="Arial" panose="020B0604020202020204" pitchFamily="34" charset="0"/>
                <a:ea typeface="Calibri" panose="020F0502020204030204" pitchFamily="34" charset="0"/>
              </a:rPr>
              <a:t> R. Factors associated with use of an online telemedicine service to access self-managed medical abortion in the US. JAMA </a:t>
            </a:r>
            <a:r>
              <a:rPr lang="en-US" sz="1800" dirty="0" err="1">
                <a:effectLst/>
                <a:latin typeface="Arial" panose="020B0604020202020204" pitchFamily="34" charset="0"/>
                <a:ea typeface="Calibri" panose="020F0502020204030204" pitchFamily="34" charset="0"/>
              </a:rPr>
              <a:t>Netw</a:t>
            </a:r>
            <a:r>
              <a:rPr lang="en-US" sz="1800" dirty="0">
                <a:effectLst/>
                <a:latin typeface="Arial" panose="020B0604020202020204" pitchFamily="34" charset="0"/>
                <a:ea typeface="Calibri" panose="020F0502020204030204" pitchFamily="34" charset="0"/>
              </a:rPr>
              <a:t> Open. 2021;4(5):e2111852.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Aiken ARA, Starling JE, Scott JG, </a:t>
            </a:r>
            <a:r>
              <a:rPr lang="en-US" sz="1800" dirty="0" err="1">
                <a:effectLst/>
                <a:latin typeface="Arial" panose="020B0604020202020204" pitchFamily="34" charset="0"/>
                <a:ea typeface="Times New Roman" panose="02020603050405020304" pitchFamily="18" charset="0"/>
              </a:rPr>
              <a:t>Gomperts</a:t>
            </a:r>
            <a:r>
              <a:rPr lang="en-US" sz="1800" dirty="0">
                <a:effectLst/>
                <a:latin typeface="Arial" panose="020B0604020202020204" pitchFamily="34" charset="0"/>
                <a:ea typeface="Times New Roman" panose="02020603050405020304" pitchFamily="18" charset="0"/>
              </a:rPr>
              <a:t> R. Association of Texas Senate Bill 8 With Requests for Self-managed Medication Abortion. </a:t>
            </a:r>
            <a:r>
              <a:rPr lang="en-US" sz="1800" i="1" dirty="0">
                <a:effectLst/>
                <a:latin typeface="Arial" panose="020B0604020202020204" pitchFamily="34" charset="0"/>
                <a:ea typeface="Times New Roman" panose="02020603050405020304" pitchFamily="18" charset="0"/>
              </a:rPr>
              <a:t>JAMA </a:t>
            </a:r>
            <a:r>
              <a:rPr lang="en-US" sz="1800" i="1" dirty="0" err="1">
                <a:effectLst/>
                <a:latin typeface="Arial" panose="020B0604020202020204" pitchFamily="34" charset="0"/>
                <a:ea typeface="Times New Roman" panose="02020603050405020304" pitchFamily="18" charset="0"/>
              </a:rPr>
              <a:t>Netw</a:t>
            </a:r>
            <a:r>
              <a:rPr lang="en-US" sz="1800" i="1" dirty="0">
                <a:effectLst/>
                <a:latin typeface="Arial" panose="020B0604020202020204" pitchFamily="34" charset="0"/>
                <a:ea typeface="Times New Roman" panose="02020603050405020304" pitchFamily="18" charset="0"/>
              </a:rPr>
              <a:t> Open.</a:t>
            </a:r>
            <a:r>
              <a:rPr lang="en-US" sz="1800" dirty="0">
                <a:effectLst/>
                <a:latin typeface="Arial" panose="020B0604020202020204" pitchFamily="34" charset="0"/>
                <a:ea typeface="Times New Roman" panose="02020603050405020304" pitchFamily="18" charset="0"/>
              </a:rPr>
              <a:t> 2022;5(2):e221122. doi:10.1001/jamanetworkopen.2022.1122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American College of Obstetricians and Gynecologists. Medication abortion up to 70 days of gestation.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1800" dirty="0">
                <a:effectLst/>
                <a:latin typeface="Arial" panose="020B0604020202020204" pitchFamily="34" charset="0"/>
                <a:ea typeface="Calibri" panose="020F0502020204030204" pitchFamily="34" charset="0"/>
                <a:cs typeface="Times New Roman" panose="02020603050405020304" pitchFamily="18" charset="0"/>
              </a:rPr>
              <a:t> Gynecol. 2020;136:e31–e47.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Andersen KL,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Fjerstad</a:t>
            </a:r>
            <a:r>
              <a:rPr lang="en-US" sz="1800" dirty="0">
                <a:effectLst/>
                <a:latin typeface="Arial" panose="020B0604020202020204" pitchFamily="34" charset="0"/>
                <a:ea typeface="Calibri" panose="020F0502020204030204" pitchFamily="34" charset="0"/>
                <a:cs typeface="Times New Roman" panose="02020603050405020304" pitchFamily="18" charset="0"/>
              </a:rPr>
              <a:t> M, Basnett I, et al. Determination of medical abortion success by women and community health volunteers in Nepal using a symptom checklist. </a:t>
            </a:r>
            <a:r>
              <a:rPr lang="en-US" sz="1800" i="1" dirty="0">
                <a:effectLst/>
                <a:latin typeface="Arial" panose="020B0604020202020204" pitchFamily="34" charset="0"/>
                <a:ea typeface="Calibri" panose="020F0502020204030204" pitchFamily="34" charset="0"/>
                <a:cs typeface="Times New Roman" panose="02020603050405020304" pitchFamily="18" charset="0"/>
              </a:rPr>
              <a:t>BMC Pregnancy Childbirth</a:t>
            </a:r>
            <a:r>
              <a:rPr lang="en-US" sz="1800" dirty="0">
                <a:effectLst/>
                <a:latin typeface="Arial" panose="020B0604020202020204" pitchFamily="34" charset="0"/>
                <a:ea typeface="Calibri" panose="020F0502020204030204" pitchFamily="34" charset="0"/>
                <a:cs typeface="Times New Roman" panose="02020603050405020304" pitchFamily="18" charset="0"/>
              </a:rPr>
              <a:t>. 2018;18(1):161. Published 2018 May 11. doi:10.1186/s12884-018-1804-3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Becker A. As anti-abortion laws pop up across the US, Mexican activists are helping Americans Access Free Abortions. Insider. https://</a:t>
            </a:r>
            <a:r>
              <a:rPr lang="en-US" sz="1800" dirty="0" err="1">
                <a:effectLst/>
                <a:latin typeface="Arial" panose="020B0604020202020204" pitchFamily="34" charset="0"/>
                <a:ea typeface="Times New Roman" panose="02020603050405020304" pitchFamily="18" charset="0"/>
              </a:rPr>
              <a:t>www.insider.com</a:t>
            </a:r>
            <a:r>
              <a:rPr lang="en-US" sz="1800" dirty="0">
                <a:effectLst/>
                <a:latin typeface="Arial" panose="020B0604020202020204" pitchFamily="34" charset="0"/>
                <a:ea typeface="Times New Roman" panose="02020603050405020304" pitchFamily="18" charset="0"/>
              </a:rPr>
              <a:t>/abortion-access-mexican-underground-networks-are-helping-americans-2022-4. Published April 12, 2022.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Chong E, Shochet T, Raymond E, et al. Expansion of a direct-to-patient telemedicine abortion service in the United States and experience during the COVID-19 pandemic. </a:t>
            </a:r>
            <a:r>
              <a:rPr lang="en-US" sz="1800" i="1" dirty="0">
                <a:effectLst/>
                <a:latin typeface="Arial" panose="020B0604020202020204" pitchFamily="34" charset="0"/>
                <a:ea typeface="Times New Roman" panose="02020603050405020304" pitchFamily="18" charset="0"/>
              </a:rPr>
              <a:t>Contraception</a:t>
            </a:r>
            <a:r>
              <a:rPr lang="en-US" sz="1800" dirty="0">
                <a:effectLst/>
                <a:latin typeface="Arial" panose="020B0604020202020204" pitchFamily="34" charset="0"/>
                <a:ea typeface="Times New Roman" panose="02020603050405020304" pitchFamily="18" charset="0"/>
              </a:rPr>
              <a:t>. 2021;104(1):43-48. doi:10.1016/j.contraception.2021.03.019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Confronting pregnancy criminalization: A practical guide for healthcare providers, lawyers, Medical Examiners, child welfare workers, and policymakers confronting pregnancy criminalization: A practical guide for healthcare providers, lawyers, Medical Examiners, child welfare workers, and </a:t>
            </a:r>
            <a:r>
              <a:rPr lang="en-US" sz="1800" dirty="0" err="1">
                <a:effectLst/>
                <a:latin typeface="Arial" panose="020B0604020202020204" pitchFamily="34" charset="0"/>
                <a:ea typeface="Times New Roman" panose="02020603050405020304" pitchFamily="18" charset="0"/>
              </a:rPr>
              <a:t>Policymakerspregnancy</a:t>
            </a:r>
            <a:r>
              <a:rPr lang="en-US" sz="1800" dirty="0">
                <a:effectLst/>
                <a:latin typeface="Arial" panose="020B0604020202020204" pitchFamily="34" charset="0"/>
                <a:ea typeface="Times New Roman" panose="02020603050405020304" pitchFamily="18" charset="0"/>
              </a:rPr>
              <a:t> Justice. Pregnancy Justice. https://</a:t>
            </a:r>
            <a:r>
              <a:rPr lang="en-US" sz="1800" dirty="0" err="1">
                <a:effectLst/>
                <a:latin typeface="Arial" panose="020B0604020202020204" pitchFamily="34" charset="0"/>
                <a:ea typeface="Times New Roman" panose="02020603050405020304" pitchFamily="18" charset="0"/>
              </a:rPr>
              <a:t>www.pregnancyjusticeus.org</a:t>
            </a:r>
            <a:r>
              <a:rPr lang="en-US" sz="1800" dirty="0">
                <a:effectLst/>
                <a:latin typeface="Arial" panose="020B0604020202020204" pitchFamily="34" charset="0"/>
                <a:ea typeface="Times New Roman" panose="02020603050405020304" pitchFamily="18" charset="0"/>
              </a:rPr>
              <a:t>/confronting-pregnancy-criminalization/. Published November 11, 2022.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Cytotec® - Food and Drug Administration. FDA. https://</a:t>
            </a:r>
            <a:r>
              <a:rPr lang="en-US" sz="1800" dirty="0" err="1">
                <a:effectLst/>
                <a:latin typeface="Arial" panose="020B0604020202020204" pitchFamily="34" charset="0"/>
                <a:ea typeface="Times New Roman" panose="02020603050405020304" pitchFamily="18" charset="0"/>
              </a:rPr>
              <a:t>www.accessdata.fda.gov</a:t>
            </a:r>
            <a:r>
              <a:rPr lang="en-US" sz="1800" dirty="0">
                <a:effectLst/>
                <a:latin typeface="Arial" panose="020B0604020202020204" pitchFamily="34" charset="0"/>
                <a:ea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rPr>
              <a:t>drugsatfda_docs</a:t>
            </a:r>
            <a:r>
              <a:rPr lang="en-US" sz="1800" dirty="0">
                <a:effectLst/>
                <a:latin typeface="Arial" panose="020B0604020202020204" pitchFamily="34" charset="0"/>
                <a:ea typeface="Times New Roman" panose="02020603050405020304" pitchFamily="18" charset="0"/>
              </a:rPr>
              <a:t>/label/2002/19268slr037.pdf.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Donovan MK. Self-managed medication abortion: expanding the available options for U.S. abortion care. Guttmacher Policy Rev. 2018;21:41–47.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err="1">
                <a:effectLst/>
                <a:latin typeface="Arial" panose="020B0604020202020204" pitchFamily="34" charset="0"/>
                <a:ea typeface="Times New Roman" panose="02020603050405020304" pitchFamily="18" charset="0"/>
              </a:rPr>
              <a:t>Eagen</a:t>
            </a:r>
            <a:r>
              <a:rPr lang="en-US" sz="1800" dirty="0" err="1">
                <a:effectLst/>
                <a:latin typeface="Cambria Math" panose="02040503050406030204" pitchFamily="18" charset="0"/>
                <a:ea typeface="Times New Roman" panose="02020603050405020304" pitchFamily="18" charset="0"/>
                <a:cs typeface="Cambria Math" panose="02040503050406030204" pitchFamily="18" charset="0"/>
              </a:rPr>
              <a:t>‐</a:t>
            </a:r>
            <a:r>
              <a:rPr lang="en-US" sz="1800" dirty="0" err="1">
                <a:effectLst/>
                <a:latin typeface="Arial" panose="020B0604020202020204" pitchFamily="34" charset="0"/>
                <a:ea typeface="Times New Roman" panose="02020603050405020304" pitchFamily="18" charset="0"/>
              </a:rPr>
              <a:t>Torkko</a:t>
            </a:r>
            <a:r>
              <a:rPr lang="en-US" sz="1800" dirty="0">
                <a:effectLst/>
                <a:latin typeface="Arial" panose="020B0604020202020204" pitchFamily="34" charset="0"/>
                <a:ea typeface="Times New Roman" panose="02020603050405020304" pitchFamily="18" charset="0"/>
              </a:rPr>
              <a:t> M, </a:t>
            </a:r>
            <a:r>
              <a:rPr lang="en-US" sz="1800" dirty="0" err="1">
                <a:effectLst/>
                <a:latin typeface="Arial" panose="020B0604020202020204" pitchFamily="34" charset="0"/>
                <a:ea typeface="Times New Roman" panose="02020603050405020304" pitchFamily="18" charset="0"/>
              </a:rPr>
              <a:t>Yanow</a:t>
            </a:r>
            <a:r>
              <a:rPr lang="en-US" sz="1800" dirty="0">
                <a:effectLst/>
                <a:latin typeface="Arial" panose="020B0604020202020204" pitchFamily="34" charset="0"/>
                <a:ea typeface="Times New Roman" panose="02020603050405020304" pitchFamily="18" charset="0"/>
              </a:rPr>
              <a:t> S. The critical role of midwives in safe self</a:t>
            </a:r>
            <a:r>
              <a:rPr lang="en-US" sz="180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1800" dirty="0">
                <a:effectLst/>
                <a:latin typeface="Arial" panose="020B0604020202020204" pitchFamily="34" charset="0"/>
                <a:ea typeface="Times New Roman" panose="02020603050405020304" pitchFamily="18" charset="0"/>
              </a:rPr>
              <a:t>managed abortion. </a:t>
            </a:r>
            <a:r>
              <a:rPr lang="en-US" sz="1800" i="1" dirty="0">
                <a:effectLst/>
                <a:latin typeface="Arial" panose="020B0604020202020204" pitchFamily="34" charset="0"/>
                <a:ea typeface="Times New Roman" panose="02020603050405020304" pitchFamily="18" charset="0"/>
              </a:rPr>
              <a:t>Journal of Midwifery and Women's Health</a:t>
            </a:r>
            <a:r>
              <a:rPr lang="en-US" sz="1800" dirty="0">
                <a:effectLst/>
                <a:latin typeface="Arial" panose="020B0604020202020204" pitchFamily="34" charset="0"/>
                <a:ea typeface="Times New Roman" panose="02020603050405020304" pitchFamily="18" charset="0"/>
              </a:rPr>
              <a:t>. 2021;66(6):795-800. doi:10.1111/jmwh.13289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effectLst/>
                <a:latin typeface="Arial" panose="020B0604020202020204" pitchFamily="34" charset="0"/>
                <a:ea typeface="Calibri" panose="020F0502020204030204" pitchFamily="34" charset="0"/>
                <a:cs typeface="Times New Roman" panose="02020603050405020304" pitchFamily="18" charset="0"/>
              </a:rPr>
              <a:t>Endler</a:t>
            </a:r>
            <a:r>
              <a:rPr lang="en-US" sz="1800" dirty="0">
                <a:effectLst/>
                <a:latin typeface="Arial" panose="020B0604020202020204" pitchFamily="34" charset="0"/>
                <a:ea typeface="Calibri" panose="020F0502020204030204" pitchFamily="34" charset="0"/>
                <a:cs typeface="Times New Roman" panose="02020603050405020304" pitchFamily="18" charset="0"/>
              </a:rPr>
              <a:t>, M., et al., </a:t>
            </a:r>
            <a:r>
              <a:rPr lang="en-US" sz="1800" i="1" dirty="0">
                <a:effectLst/>
                <a:latin typeface="Arial" panose="020B0604020202020204" pitchFamily="34" charset="0"/>
                <a:ea typeface="Calibri" panose="020F0502020204030204" pitchFamily="34" charset="0"/>
                <a:cs typeface="Times New Roman" panose="02020603050405020304" pitchFamily="18" charset="0"/>
              </a:rPr>
              <a:t>Safety and acceptability of medical abortion through telemedicine after 9 weeks of gestation: a population-based cohort study. </a:t>
            </a:r>
            <a:r>
              <a:rPr lang="en-US" sz="1800" dirty="0">
                <a:effectLst/>
                <a:latin typeface="Arial" panose="020B0604020202020204" pitchFamily="34" charset="0"/>
                <a:ea typeface="Calibri" panose="020F0502020204030204" pitchFamily="34" charset="0"/>
                <a:cs typeface="Times New Roman" panose="02020603050405020304" pitchFamily="18" charset="0"/>
              </a:rPr>
              <a:t>BJOG, 2019. </a:t>
            </a:r>
            <a:r>
              <a:rPr lang="en-US" sz="1800" b="1" dirty="0">
                <a:effectLst/>
                <a:latin typeface="Arial" panose="020B0604020202020204" pitchFamily="34" charset="0"/>
                <a:ea typeface="Calibri" panose="020F0502020204030204" pitchFamily="34" charset="0"/>
                <a:cs typeface="Times New Roman" panose="02020603050405020304" pitchFamily="18" charset="0"/>
              </a:rPr>
              <a:t>126</a:t>
            </a:r>
            <a:r>
              <a:rPr lang="en-US" sz="1800" dirty="0">
                <a:effectLst/>
                <a:latin typeface="Arial" panose="020B0604020202020204" pitchFamily="34" charset="0"/>
                <a:ea typeface="Calibri" panose="020F0502020204030204" pitchFamily="34" charset="0"/>
                <a:cs typeface="Times New Roman" panose="02020603050405020304" pitchFamily="18" charset="0"/>
              </a:rPr>
              <a:t>(5): p. 609-618.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Feminist medication abortion accompaniment 101. Ibis Reproductive Health. https://</a:t>
            </a:r>
            <a:r>
              <a:rPr lang="en-US" sz="1800" dirty="0" err="1">
                <a:effectLst/>
                <a:latin typeface="Arial" panose="020B0604020202020204" pitchFamily="34" charset="0"/>
                <a:ea typeface="Times New Roman" panose="02020603050405020304" pitchFamily="18" charset="0"/>
              </a:rPr>
              <a:t>www.ibisreproductivehealth.org</a:t>
            </a:r>
            <a:r>
              <a:rPr lang="en-US" sz="1800" dirty="0">
                <a:effectLst/>
                <a:latin typeface="Arial" panose="020B0604020202020204" pitchFamily="34" charset="0"/>
                <a:ea typeface="Times New Roman" panose="02020603050405020304" pitchFamily="18" charset="0"/>
              </a:rPr>
              <a:t>/publications/feminist-medication-abortion-accompaniment-101. Published November 18, 2021.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Gandy I. </a:t>
            </a:r>
            <a:r>
              <a:rPr lang="en-US" sz="1800" dirty="0" err="1">
                <a:effectLst/>
                <a:latin typeface="Arial" panose="020B0604020202020204" pitchFamily="34" charset="0"/>
                <a:ea typeface="Times New Roman" panose="02020603050405020304" pitchFamily="18" charset="0"/>
              </a:rPr>
              <a:t>Purvi</a:t>
            </a:r>
            <a:r>
              <a:rPr lang="en-US" sz="1800" dirty="0">
                <a:effectLst/>
                <a:latin typeface="Arial" panose="020B0604020202020204" pitchFamily="34" charset="0"/>
                <a:ea typeface="Times New Roman" panose="02020603050405020304" pitchFamily="18" charset="0"/>
              </a:rPr>
              <a:t> Patel and the case of the self-managed abortion. Rewire News Group. https://</a:t>
            </a:r>
            <a:r>
              <a:rPr lang="en-US" sz="1800" dirty="0" err="1">
                <a:effectLst/>
                <a:latin typeface="Arial" panose="020B0604020202020204" pitchFamily="34" charset="0"/>
                <a:ea typeface="Times New Roman" panose="02020603050405020304" pitchFamily="18" charset="0"/>
              </a:rPr>
              <a:t>rewirenewsgroup.com</a:t>
            </a:r>
            <a:r>
              <a:rPr lang="en-US" sz="1800" dirty="0">
                <a:effectLst/>
                <a:latin typeface="Arial" panose="020B0604020202020204" pitchFamily="34" charset="0"/>
                <a:ea typeface="Times New Roman" panose="02020603050405020304" pitchFamily="18" charset="0"/>
              </a:rPr>
              <a:t>/2021/02/08/</a:t>
            </a:r>
            <a:r>
              <a:rPr lang="en-US" sz="1800" dirty="0" err="1">
                <a:effectLst/>
                <a:latin typeface="Arial" panose="020B0604020202020204" pitchFamily="34" charset="0"/>
                <a:ea typeface="Times New Roman" panose="02020603050405020304" pitchFamily="18" charset="0"/>
              </a:rPr>
              <a:t>purvi</a:t>
            </a:r>
            <a:r>
              <a:rPr lang="en-US" sz="1800" dirty="0">
                <a:effectLst/>
                <a:latin typeface="Arial" panose="020B0604020202020204" pitchFamily="34" charset="0"/>
                <a:ea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rPr>
              <a:t>patel</a:t>
            </a:r>
            <a:r>
              <a:rPr lang="en-US" sz="1800" dirty="0">
                <a:effectLst/>
                <a:latin typeface="Arial" panose="020B0604020202020204" pitchFamily="34" charset="0"/>
                <a:ea typeface="Times New Roman" panose="02020603050405020304" pitchFamily="18" charset="0"/>
              </a:rPr>
              <a:t>-and-the-case-of-the-self-managed-abortion/. Published February 8, 2021.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effectLst/>
                <a:latin typeface="Arial" panose="020B0604020202020204" pitchFamily="34" charset="0"/>
                <a:ea typeface="Calibri" panose="020F0502020204030204" pitchFamily="34" charset="0"/>
                <a:cs typeface="Times New Roman" panose="02020603050405020304" pitchFamily="18" charset="0"/>
              </a:rPr>
              <a:t>Gerdts</a:t>
            </a:r>
            <a:r>
              <a:rPr lang="en-US" sz="1800" dirty="0">
                <a:effectLst/>
                <a:latin typeface="Arial" panose="020B0604020202020204" pitchFamily="34" charset="0"/>
                <a:ea typeface="Calibri" panose="020F0502020204030204" pitchFamily="34" charset="0"/>
                <a:cs typeface="Times New Roman" panose="02020603050405020304" pitchFamily="18" charset="0"/>
              </a:rPr>
              <a:t>, C., et al., </a:t>
            </a:r>
            <a:r>
              <a:rPr lang="en-US" sz="1800" i="1" dirty="0">
                <a:effectLst/>
                <a:latin typeface="Arial" panose="020B0604020202020204" pitchFamily="34" charset="0"/>
                <a:ea typeface="Calibri" panose="020F0502020204030204" pitchFamily="34" charset="0"/>
                <a:cs typeface="Times New Roman" panose="02020603050405020304" pitchFamily="18" charset="0"/>
              </a:rPr>
              <a:t>Second-trimester medication abortion outside the clinic setting: an analysis of electronic client records from a safe abortion hotline in Indonesia. </a:t>
            </a:r>
            <a:r>
              <a:rPr lang="en-US" sz="1800" dirty="0">
                <a:effectLst/>
                <a:latin typeface="Arial" panose="020B0604020202020204" pitchFamily="34" charset="0"/>
                <a:ea typeface="Calibri" panose="020F0502020204030204" pitchFamily="34" charset="0"/>
                <a:cs typeface="Times New Roman" panose="02020603050405020304" pitchFamily="18" charset="0"/>
              </a:rPr>
              <a:t>BMJ Sex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Reprod</a:t>
            </a:r>
            <a:r>
              <a:rPr lang="en-US" sz="1800" dirty="0">
                <a:effectLst/>
                <a:latin typeface="Arial" panose="020B0604020202020204" pitchFamily="34" charset="0"/>
                <a:ea typeface="Calibri" panose="020F0502020204030204" pitchFamily="34" charset="0"/>
                <a:cs typeface="Times New Roman" panose="02020603050405020304" pitchFamily="18" charset="0"/>
              </a:rPr>
              <a:t> Health, 2018.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effectLst/>
                <a:latin typeface="Arial" panose="020B0604020202020204" pitchFamily="34" charset="0"/>
                <a:ea typeface="Calibri" panose="020F0502020204030204" pitchFamily="34" charset="0"/>
                <a:cs typeface="Times New Roman" panose="02020603050405020304" pitchFamily="18" charset="0"/>
              </a:rPr>
              <a:t>Gomperts</a:t>
            </a:r>
            <a:r>
              <a:rPr lang="en-US" sz="1800" dirty="0">
                <a:effectLst/>
                <a:latin typeface="Arial" panose="020B0604020202020204" pitchFamily="34" charset="0"/>
                <a:ea typeface="Calibri" panose="020F0502020204030204" pitchFamily="34" charset="0"/>
                <a:cs typeface="Times New Roman" panose="02020603050405020304" pitchFamily="18" charset="0"/>
              </a:rPr>
              <a:t>, R., et al., </a:t>
            </a:r>
            <a:r>
              <a:rPr lang="en-US" sz="1800" i="1" dirty="0">
                <a:effectLst/>
                <a:latin typeface="Arial" panose="020B0604020202020204" pitchFamily="34" charset="0"/>
                <a:ea typeface="Calibri" panose="020F0502020204030204" pitchFamily="34" charset="0"/>
                <a:cs typeface="Times New Roman" panose="02020603050405020304" pitchFamily="18" charset="0"/>
              </a:rPr>
              <a:t>Provision of medical abortion using telemedicine in Brazil. </a:t>
            </a:r>
            <a:r>
              <a:rPr lang="en-US" sz="1800" dirty="0">
                <a:effectLst/>
                <a:latin typeface="Arial" panose="020B0604020202020204" pitchFamily="34" charset="0"/>
                <a:ea typeface="Calibri" panose="020F0502020204030204" pitchFamily="34" charset="0"/>
                <a:cs typeface="Times New Roman" panose="02020603050405020304" pitchFamily="18" charset="0"/>
              </a:rPr>
              <a:t>Contraception, 2014. </a:t>
            </a:r>
            <a:r>
              <a:rPr lang="en-US" sz="1800" b="1" dirty="0">
                <a:effectLst/>
                <a:latin typeface="Arial" panose="020B0604020202020204" pitchFamily="34" charset="0"/>
                <a:ea typeface="Calibri" panose="020F0502020204030204" pitchFamily="34" charset="0"/>
                <a:cs typeface="Times New Roman" panose="02020603050405020304" pitchFamily="18" charset="0"/>
              </a:rPr>
              <a:t>89</a:t>
            </a:r>
            <a:r>
              <a:rPr lang="en-US" sz="1800" dirty="0">
                <a:effectLst/>
                <a:latin typeface="Arial" panose="020B0604020202020204" pitchFamily="34" charset="0"/>
                <a:ea typeface="Calibri" panose="020F0502020204030204" pitchFamily="34" charset="0"/>
                <a:cs typeface="Times New Roman" panose="02020603050405020304" pitchFamily="18" charset="0"/>
              </a:rPr>
              <a:t>(2): p. 129-33.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Harris et al. </a:t>
            </a:r>
            <a:r>
              <a:rPr lang="en-US" sz="1800" i="1" dirty="0">
                <a:effectLst/>
                <a:latin typeface="Arial" panose="020B0604020202020204" pitchFamily="34" charset="0"/>
                <a:ea typeface="Calibri" panose="020F0502020204030204" pitchFamily="34" charset="0"/>
                <a:cs typeface="Times New Roman" panose="02020603050405020304" pitchFamily="18" charset="0"/>
              </a:rPr>
              <a:t>N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Engl</a:t>
            </a:r>
            <a:r>
              <a:rPr lang="en-US" sz="1800" i="1" dirty="0">
                <a:effectLst/>
                <a:latin typeface="Arial" panose="020B0604020202020204" pitchFamily="34" charset="0"/>
                <a:ea typeface="Calibri" panose="020F0502020204030204" pitchFamily="34" charset="0"/>
                <a:cs typeface="Times New Roman" panose="02020603050405020304" pitchFamily="18" charset="0"/>
              </a:rPr>
              <a:t> J Med,</a:t>
            </a:r>
            <a:r>
              <a:rPr lang="en-US" sz="1800" dirty="0">
                <a:effectLst/>
                <a:latin typeface="Arial" panose="020B0604020202020204" pitchFamily="34" charset="0"/>
                <a:ea typeface="Calibri" panose="020F0502020204030204" pitchFamily="34" charset="0"/>
                <a:cs typeface="Times New Roman" panose="02020603050405020304" pitchFamily="18" charset="0"/>
              </a:rPr>
              <a:t> 2020.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Labandera</a:t>
            </a:r>
            <a:r>
              <a:rPr lang="en-US" sz="1800" dirty="0">
                <a:effectLst/>
                <a:latin typeface="Arial" panose="020B0604020202020204" pitchFamily="34" charset="0"/>
                <a:ea typeface="Calibri" panose="020F0502020204030204" pitchFamily="34" charset="0"/>
                <a:cs typeface="Times New Roman" panose="02020603050405020304" pitchFamily="18" charset="0"/>
              </a:rPr>
              <a:t> et al. </a:t>
            </a:r>
            <a:r>
              <a:rPr lang="en-US" sz="1800" i="1" dirty="0">
                <a:effectLst/>
                <a:latin typeface="Arial" panose="020B0604020202020204" pitchFamily="34" charset="0"/>
                <a:ea typeface="Calibri" panose="020F0502020204030204" pitchFamily="34" charset="0"/>
                <a:cs typeface="Times New Roman" panose="02020603050405020304" pitchFamily="18" charset="0"/>
              </a:rPr>
              <a:t>Int J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Gynecol</a:t>
            </a: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1800" dirty="0">
                <a:effectLst/>
                <a:latin typeface="Arial" panose="020B0604020202020204" pitchFamily="34" charset="0"/>
                <a:ea typeface="Calibri" panose="020F0502020204030204" pitchFamily="34" charset="0"/>
                <a:cs typeface="Times New Roman" panose="02020603050405020304" pitchFamily="18" charset="0"/>
              </a:rPr>
              <a:t>, 2016. Upadhyay et al. </a:t>
            </a:r>
            <a:r>
              <a:rPr lang="en-US" sz="1800" i="1" dirty="0">
                <a:effectLst/>
                <a:latin typeface="Arial" panose="020B0604020202020204" pitchFamily="34" charset="0"/>
                <a:ea typeface="Calibri" panose="020F0502020204030204" pitchFamily="34" charset="0"/>
                <a:cs typeface="Times New Roman" panose="02020603050405020304" pitchFamily="18" charset="0"/>
              </a:rPr>
              <a:t>JAMA Int Med</a:t>
            </a:r>
            <a:r>
              <a:rPr lang="en-US" sz="1800" dirty="0">
                <a:effectLst/>
                <a:latin typeface="Arial" panose="020B0604020202020204" pitchFamily="34" charset="0"/>
                <a:ea typeface="Calibri" panose="020F0502020204030204" pitchFamily="34" charset="0"/>
                <a:cs typeface="Times New Roman" panose="02020603050405020304" pitchFamily="18" charset="0"/>
              </a:rPr>
              <a:t>, 2022.</a:t>
            </a: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Calibri" panose="020F0502020204030204" pitchFamily="34" charset="0"/>
              </a:rPr>
              <a:t>Harris, L.H. and D. Grossman, </a:t>
            </a:r>
            <a:r>
              <a:rPr lang="en-US" sz="1800" i="1" dirty="0">
                <a:effectLst/>
                <a:latin typeface="Arial" panose="020B0604020202020204" pitchFamily="34" charset="0"/>
                <a:ea typeface="Calibri" panose="020F0502020204030204" pitchFamily="34" charset="0"/>
              </a:rPr>
              <a:t>Complications of Unsafe and Self-Managed Abortion. </a:t>
            </a:r>
            <a:r>
              <a:rPr lang="en-US" sz="1800" dirty="0">
                <a:effectLst/>
                <a:latin typeface="Arial" panose="020B0604020202020204" pitchFamily="34" charset="0"/>
                <a:ea typeface="Calibri" panose="020F0502020204030204" pitchFamily="34" charset="0"/>
              </a:rPr>
              <a:t>N </a:t>
            </a:r>
            <a:r>
              <a:rPr lang="en-US" sz="1800" dirty="0" err="1">
                <a:effectLst/>
                <a:latin typeface="Arial" panose="020B0604020202020204" pitchFamily="34" charset="0"/>
                <a:ea typeface="Calibri" panose="020F0502020204030204" pitchFamily="34" charset="0"/>
              </a:rPr>
              <a:t>Engl</a:t>
            </a:r>
            <a:r>
              <a:rPr lang="en-US" sz="1800" dirty="0">
                <a:effectLst/>
                <a:latin typeface="Arial" panose="020B0604020202020204" pitchFamily="34" charset="0"/>
                <a:ea typeface="Calibri" panose="020F0502020204030204" pitchFamily="34" charset="0"/>
              </a:rPr>
              <a:t> J Med, 2020. </a:t>
            </a:r>
            <a:r>
              <a:rPr lang="en-US" sz="1800" b="1" dirty="0">
                <a:effectLst/>
                <a:latin typeface="Arial" panose="020B0604020202020204" pitchFamily="34" charset="0"/>
                <a:ea typeface="Calibri" panose="020F0502020204030204" pitchFamily="34" charset="0"/>
              </a:rPr>
              <a:t>382</a:t>
            </a:r>
            <a:r>
              <a:rPr lang="en-US" sz="1800" dirty="0">
                <a:effectLst/>
                <a:latin typeface="Arial" panose="020B0604020202020204" pitchFamily="34" charset="0"/>
                <a:ea typeface="Calibri" panose="020F0502020204030204" pitchFamily="34" charset="0"/>
              </a:rPr>
              <a:t>(11): p. 1029-1040.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Holistic Abortions [@</a:t>
            </a:r>
            <a:r>
              <a:rPr lang="en-US" sz="1800" dirty="0" err="1">
                <a:effectLst/>
                <a:latin typeface="Arial" panose="020B0604020202020204" pitchFamily="34" charset="0"/>
                <a:ea typeface="Times New Roman" panose="02020603050405020304" pitchFamily="18" charset="0"/>
              </a:rPr>
              <a:t>holistic.abortions</a:t>
            </a:r>
            <a:r>
              <a:rPr lang="en-US" sz="1800" dirty="0">
                <a:effectLst/>
                <a:latin typeface="Arial" panose="020B0604020202020204" pitchFamily="34" charset="0"/>
                <a:ea typeface="Times New Roman" panose="02020603050405020304" pitchFamily="18" charset="0"/>
              </a:rPr>
              <a:t>]. (n.d.). Posts [Instagram profile]. Retrieved December 14, 2022, from https://</a:t>
            </a:r>
            <a:r>
              <a:rPr lang="en-US" sz="1800" dirty="0" err="1">
                <a:effectLst/>
                <a:latin typeface="Arial" panose="020B0604020202020204" pitchFamily="34" charset="0"/>
                <a:ea typeface="Times New Roman" panose="02020603050405020304" pitchFamily="18" charset="0"/>
              </a:rPr>
              <a:t>www.instagram.com</a:t>
            </a:r>
            <a:r>
              <a:rPr lang="en-US" sz="1800" dirty="0">
                <a:effectLst/>
                <a:latin typeface="Arial" panose="020B0604020202020204" pitchFamily="34" charset="0"/>
                <a:ea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rPr>
              <a:t>holistic.abortions</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If/when/how: Repro legal helpline. Repro Legal Helpline. http://</a:t>
            </a:r>
            <a:r>
              <a:rPr lang="en-US" sz="1800" dirty="0" err="1">
                <a:effectLst/>
                <a:latin typeface="Arial" panose="020B0604020202020204" pitchFamily="34" charset="0"/>
                <a:ea typeface="Times New Roman" panose="02020603050405020304" pitchFamily="18" charset="0"/>
              </a:rPr>
              <a:t>www.reprolegalhelpline.org</a:t>
            </a:r>
            <a:r>
              <a:rPr lang="en-US" sz="1800" dirty="0">
                <a:effectLst/>
                <a:latin typeface="Arial" panose="020B0604020202020204" pitchFamily="34" charset="0"/>
                <a:ea typeface="Times New Roman" panose="02020603050405020304" pitchFamily="18" charset="0"/>
              </a:rPr>
              <a:t>/.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If/When/How. Self-Managed Abortion and the Law. What health care providers need to know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Ipas. </a:t>
            </a:r>
            <a:r>
              <a:rPr lang="en-US" sz="1800" i="1" dirty="0">
                <a:effectLst/>
                <a:latin typeface="Arial" panose="020B0604020202020204" pitchFamily="34" charset="0"/>
                <a:ea typeface="Calibri" panose="020F0502020204030204" pitchFamily="34" charset="0"/>
                <a:cs typeface="Times New Roman" panose="02020603050405020304" pitchFamily="18" charset="0"/>
              </a:rPr>
              <a:t>How to have an abortion with pills</a:t>
            </a:r>
            <a:r>
              <a:rPr lang="en-US" sz="1800" dirty="0">
                <a:effectLst/>
                <a:latin typeface="Arial" panose="020B0604020202020204" pitchFamily="34" charset="0"/>
                <a:ea typeface="Calibri" panose="020F0502020204030204" pitchFamily="34" charset="0"/>
                <a:cs typeface="Times New Roman" panose="02020603050405020304" pitchFamily="18" charset="0"/>
              </a:rPr>
              <a:t>. 2021 [cited 2022 April 29]; Available from: https://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www.ipas.org</a:t>
            </a:r>
            <a:r>
              <a:rPr lang="en-US" sz="1800" dirty="0">
                <a:effectLst/>
                <a:latin typeface="Arial" panose="020B0604020202020204" pitchFamily="34" charset="0"/>
                <a:ea typeface="Calibri" panose="020F0502020204030204" pitchFamily="34" charset="0"/>
                <a:cs typeface="Times New Roman" panose="02020603050405020304" pitchFamily="18" charset="0"/>
              </a:rPr>
              <a:t>/resource/how-to-have-an-abortion-with-pills/.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Jayaweera, R.T., H.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Moseson</a:t>
            </a:r>
            <a:r>
              <a:rPr lang="en-US" sz="1800" dirty="0">
                <a:effectLst/>
                <a:latin typeface="Arial" panose="020B0604020202020204" pitchFamily="34" charset="0"/>
                <a:ea typeface="Calibri" panose="020F0502020204030204" pitchFamily="34" charset="0"/>
                <a:cs typeface="Times New Roman" panose="02020603050405020304" pitchFamily="18" charset="0"/>
              </a:rPr>
              <a:t>, and C.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Gerdts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i="1" dirty="0">
                <a:effectLst/>
                <a:latin typeface="Arial" panose="020B0604020202020204" pitchFamily="34" charset="0"/>
                <a:ea typeface="Calibri" panose="020F0502020204030204" pitchFamily="34" charset="0"/>
                <a:cs typeface="Times New Roman" panose="02020603050405020304" pitchFamily="18" charset="0"/>
              </a:rPr>
              <a:t>Misoprostol in the era of COVID-19: a love letter to the original medical abortion pill. </a:t>
            </a:r>
            <a:r>
              <a:rPr lang="en-US" sz="1800" dirty="0">
                <a:effectLst/>
                <a:latin typeface="Arial" panose="020B0604020202020204" pitchFamily="34" charset="0"/>
                <a:ea typeface="Calibri" panose="020F0502020204030204" pitchFamily="34" charset="0"/>
                <a:cs typeface="Times New Roman" panose="02020603050405020304" pitchFamily="18" charset="0"/>
              </a:rPr>
              <a:t>Sex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Reprod</a:t>
            </a:r>
            <a:r>
              <a:rPr lang="en-US" sz="1800" dirty="0">
                <a:effectLst/>
                <a:latin typeface="Arial" panose="020B0604020202020204" pitchFamily="34" charset="0"/>
                <a:ea typeface="Calibri" panose="020F0502020204030204" pitchFamily="34" charset="0"/>
                <a:cs typeface="Times New Roman" panose="02020603050405020304" pitchFamily="18" charset="0"/>
              </a:rPr>
              <a:t> Health Matters, 2020. </a:t>
            </a:r>
            <a:r>
              <a:rPr lang="en-US" sz="1800" b="1" dirty="0">
                <a:effectLst/>
                <a:latin typeface="Arial" panose="020B0604020202020204" pitchFamily="34" charset="0"/>
                <a:ea typeface="Calibri" panose="020F0502020204030204" pitchFamily="34" charset="0"/>
                <a:cs typeface="Times New Roman" panose="02020603050405020304" pitchFamily="18" charset="0"/>
              </a:rPr>
              <a:t>28</a:t>
            </a:r>
            <a:r>
              <a:rPr lang="en-US" sz="1800" dirty="0">
                <a:effectLst/>
                <a:latin typeface="Arial" panose="020B0604020202020204" pitchFamily="34" charset="0"/>
                <a:ea typeface="Calibri" panose="020F0502020204030204" pitchFamily="34" charset="0"/>
                <a:cs typeface="Times New Roman" panose="02020603050405020304" pitchFamily="18" charset="0"/>
              </a:rPr>
              <a:t>(1): p. 1829406.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Leonard B. FDA says providers offering medication abortion before pregnancy have gone rogue. POLITICO. https://</a:t>
            </a:r>
            <a:r>
              <a:rPr lang="en-US" sz="1800" dirty="0" err="1">
                <a:effectLst/>
                <a:latin typeface="Arial" panose="020B0604020202020204" pitchFamily="34" charset="0"/>
                <a:ea typeface="Times New Roman" panose="02020603050405020304" pitchFamily="18" charset="0"/>
              </a:rPr>
              <a:t>www.politico.com</a:t>
            </a:r>
            <a:r>
              <a:rPr lang="en-US" sz="1800" dirty="0">
                <a:effectLst/>
                <a:latin typeface="Arial" panose="020B0604020202020204" pitchFamily="34" charset="0"/>
                <a:ea typeface="Times New Roman" panose="02020603050405020304" pitchFamily="18" charset="0"/>
              </a:rPr>
              <a:t>/news/2022/10/31/advance-provision-fda-00064075. Published October 31, 2022.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Maddow-</a:t>
            </a:r>
            <a:r>
              <a:rPr lang="en-US" sz="1800" dirty="0" err="1">
                <a:effectLst/>
                <a:latin typeface="Arial" panose="020B0604020202020204" pitchFamily="34" charset="0"/>
                <a:ea typeface="Times New Roman" panose="02020603050405020304" pitchFamily="18" charset="0"/>
              </a:rPr>
              <a:t>Zimet</a:t>
            </a:r>
            <a:r>
              <a:rPr lang="en-US" sz="1800" dirty="0">
                <a:effectLst/>
                <a:latin typeface="Arial" panose="020B0604020202020204" pitchFamily="34" charset="0"/>
                <a:ea typeface="Times New Roman" panose="02020603050405020304" pitchFamily="18" charset="0"/>
              </a:rPr>
              <a:t> I, </a:t>
            </a:r>
            <a:r>
              <a:rPr lang="en-US" sz="1800" dirty="0" err="1">
                <a:effectLst/>
                <a:latin typeface="Arial" panose="020B0604020202020204" pitchFamily="34" charset="0"/>
                <a:ea typeface="Times New Roman" panose="02020603050405020304" pitchFamily="18" charset="0"/>
              </a:rPr>
              <a:t>Kost</a:t>
            </a:r>
            <a:r>
              <a:rPr lang="en-US" sz="1800" dirty="0">
                <a:effectLst/>
                <a:latin typeface="Arial" panose="020B0604020202020204" pitchFamily="34" charset="0"/>
                <a:ea typeface="Times New Roman" panose="02020603050405020304" pitchFamily="18" charset="0"/>
              </a:rPr>
              <a:t> K. Even before Roe was overturned, nearly one in 10 people obtaining an abortion traveled across state lines for care. Guttmacher Institute. https://</a:t>
            </a:r>
            <a:r>
              <a:rPr lang="en-US" sz="1800" dirty="0" err="1">
                <a:effectLst/>
                <a:latin typeface="Arial" panose="020B0604020202020204" pitchFamily="34" charset="0"/>
                <a:ea typeface="Times New Roman" panose="02020603050405020304" pitchFamily="18" charset="0"/>
              </a:rPr>
              <a:t>www.guttmacher.org</a:t>
            </a:r>
            <a:r>
              <a:rPr lang="en-US" sz="1800" dirty="0">
                <a:effectLst/>
                <a:latin typeface="Arial" panose="020B0604020202020204" pitchFamily="34" charset="0"/>
                <a:ea typeface="Times New Roman" panose="02020603050405020304" pitchFamily="18" charset="0"/>
              </a:rPr>
              <a:t>/article/2022/07/even-roe-was-overturned-nearly-one-10-people-obtaining-abortion-traveled-across. Published August 30, 2022. Accessed December 13, 2022.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McCann A, Walker AS, </a:t>
            </a:r>
            <a:r>
              <a:rPr lang="en-US" sz="1800" dirty="0" err="1">
                <a:effectLst/>
                <a:latin typeface="Arial" panose="020B0604020202020204" pitchFamily="34" charset="0"/>
                <a:ea typeface="Times New Roman" panose="02020603050405020304" pitchFamily="18" charset="0"/>
              </a:rPr>
              <a:t>Sasani</a:t>
            </a:r>
            <a:r>
              <a:rPr lang="en-US" sz="1800" dirty="0">
                <a:effectLst/>
                <a:latin typeface="Arial" panose="020B0604020202020204" pitchFamily="34" charset="0"/>
                <a:ea typeface="Times New Roman" panose="02020603050405020304" pitchFamily="18" charset="0"/>
              </a:rPr>
              <a:t> A, et al. Tracking the states where abortion is now banned. Tracking the States Where Abortion Is Now Banned. https://</a:t>
            </a:r>
            <a:r>
              <a:rPr lang="en-US" sz="1800" dirty="0" err="1">
                <a:effectLst/>
                <a:latin typeface="Arial" panose="020B0604020202020204" pitchFamily="34" charset="0"/>
                <a:ea typeface="Times New Roman" panose="02020603050405020304" pitchFamily="18" charset="0"/>
              </a:rPr>
              <a:t>www.nytimes.com</a:t>
            </a:r>
            <a:r>
              <a:rPr lang="en-US" sz="1800" dirty="0">
                <a:effectLst/>
                <a:latin typeface="Arial" panose="020B0604020202020204" pitchFamily="34" charset="0"/>
                <a:ea typeface="Times New Roman" panose="02020603050405020304" pitchFamily="18" charset="0"/>
              </a:rPr>
              <a:t>/interactive/2022/us/abortion-laws-roe-v-</a:t>
            </a:r>
            <a:r>
              <a:rPr lang="en-US" sz="1800" dirty="0" err="1">
                <a:effectLst/>
                <a:latin typeface="Arial" panose="020B0604020202020204" pitchFamily="34" charset="0"/>
                <a:ea typeface="Times New Roman" panose="02020603050405020304" pitchFamily="18" charset="0"/>
              </a:rPr>
              <a:t>wade.html</a:t>
            </a:r>
            <a:r>
              <a:rPr lang="en-US" sz="1800" dirty="0">
                <a:effectLst/>
                <a:latin typeface="Arial" panose="020B0604020202020204" pitchFamily="34" charset="0"/>
                <a:ea typeface="Times New Roman" panose="02020603050405020304" pitchFamily="18" charset="0"/>
              </a:rPr>
              <a:t>. Published May 24, 2022. Accessed December 13,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i="1" dirty="0">
                <a:effectLst/>
                <a:latin typeface="Arial" panose="020B0604020202020204" pitchFamily="34" charset="0"/>
                <a:ea typeface="Calibri" panose="020F0502020204030204" pitchFamily="34" charset="0"/>
                <a:cs typeface="Times New Roman" panose="02020603050405020304" pitchFamily="18" charset="0"/>
              </a:rPr>
              <a:t>Medication abortion up to 70 days of gestation. ACOG Practice Bulletin No. 225.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Gynecol</a:t>
            </a:r>
            <a:r>
              <a:rPr lang="en-US" sz="1800" dirty="0">
                <a:effectLst/>
                <a:latin typeface="Arial" panose="020B0604020202020204" pitchFamily="34" charset="0"/>
                <a:ea typeface="Calibri" panose="020F0502020204030204" pitchFamily="34" charset="0"/>
                <a:cs typeface="Times New Roman" panose="02020603050405020304" pitchFamily="18" charset="0"/>
              </a:rPr>
              <a:t>, 2020. </a:t>
            </a:r>
            <a:r>
              <a:rPr lang="en-US" sz="1800" b="1" dirty="0">
                <a:effectLst/>
                <a:latin typeface="Arial" panose="020B0604020202020204" pitchFamily="34" charset="0"/>
                <a:ea typeface="Calibri" panose="020F0502020204030204" pitchFamily="34" charset="0"/>
                <a:cs typeface="Times New Roman" panose="02020603050405020304" pitchFamily="18" charset="0"/>
              </a:rPr>
              <a:t>136</a:t>
            </a:r>
            <a:r>
              <a:rPr lang="en-US" sz="1800" dirty="0">
                <a:effectLst/>
                <a:latin typeface="Arial" panose="020B0604020202020204" pitchFamily="34" charset="0"/>
                <a:ea typeface="Calibri" panose="020F0502020204030204" pitchFamily="34" charset="0"/>
                <a:cs typeface="Times New Roman" panose="02020603050405020304" pitchFamily="18" charset="0"/>
              </a:rPr>
              <a:t>: p. 31-47.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effectLst/>
                <a:latin typeface="Arial" panose="020B0604020202020204" pitchFamily="34" charset="0"/>
                <a:ea typeface="Calibri" panose="020F0502020204030204" pitchFamily="34" charset="0"/>
                <a:cs typeface="Times New Roman" panose="02020603050405020304" pitchFamily="18" charset="0"/>
              </a:rPr>
              <a:t>Moseson</a:t>
            </a:r>
            <a:r>
              <a:rPr lang="en-US" sz="1800" dirty="0">
                <a:effectLst/>
                <a:latin typeface="Arial" panose="020B0604020202020204" pitchFamily="34" charset="0"/>
                <a:ea typeface="Calibri" panose="020F0502020204030204" pitchFamily="34" charset="0"/>
                <a:cs typeface="Times New Roman" panose="02020603050405020304" pitchFamily="18" charset="0"/>
              </a:rPr>
              <a:t> H, Bullard K,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Cisternas</a:t>
            </a:r>
            <a:r>
              <a:rPr lang="en-US" sz="1800" dirty="0">
                <a:effectLst/>
                <a:latin typeface="Arial" panose="020B0604020202020204" pitchFamily="34" charset="0"/>
                <a:ea typeface="Calibri" panose="020F0502020204030204" pitchFamily="34" charset="0"/>
                <a:cs typeface="Times New Roman" panose="02020603050405020304" pitchFamily="18" charset="0"/>
              </a:rPr>
              <a:t> C, Grosso B, Vera V,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Gerdts</a:t>
            </a:r>
            <a:r>
              <a:rPr lang="en-US" sz="1800" dirty="0">
                <a:effectLst/>
                <a:latin typeface="Arial" panose="020B0604020202020204" pitchFamily="34" charset="0"/>
                <a:ea typeface="Calibri" panose="020F0502020204030204" pitchFamily="34" charset="0"/>
                <a:cs typeface="Times New Roman" panose="02020603050405020304" pitchFamily="18" charset="0"/>
              </a:rPr>
              <a:t> C. Effectiveness of self-managed medication abortion between 13 and 24 weeks gestation: a retrospective review of case records from accompaniment groups in Argentina, Chile, and Ecuador. Contraception. 2020;102(2):91–98.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effectLst/>
                <a:latin typeface="Arial" panose="020B0604020202020204" pitchFamily="34" charset="0"/>
                <a:ea typeface="Calibri" panose="020F0502020204030204" pitchFamily="34" charset="0"/>
                <a:cs typeface="Times New Roman" panose="02020603050405020304" pitchFamily="18" charset="0"/>
              </a:rPr>
              <a:t>Moseson</a:t>
            </a:r>
            <a:r>
              <a:rPr lang="en-US" sz="1800" dirty="0">
                <a:effectLst/>
                <a:latin typeface="Arial" panose="020B0604020202020204" pitchFamily="34" charset="0"/>
                <a:ea typeface="Calibri" panose="020F0502020204030204" pitchFamily="34" charset="0"/>
                <a:cs typeface="Times New Roman" panose="02020603050405020304" pitchFamily="18" charset="0"/>
              </a:rPr>
              <a:t> H, Herold 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Filippa</a:t>
            </a:r>
            <a:r>
              <a:rPr lang="en-US" sz="1800" dirty="0">
                <a:effectLst/>
                <a:latin typeface="Arial" panose="020B0604020202020204" pitchFamily="34" charset="0"/>
                <a:ea typeface="Calibri" panose="020F0502020204030204" pitchFamily="34" charset="0"/>
                <a:cs typeface="Times New Roman" panose="02020603050405020304" pitchFamily="18" charset="0"/>
              </a:rPr>
              <a:t> S, Barr-Walker J, Baum SE,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Gerdts</a:t>
            </a:r>
            <a:r>
              <a:rPr lang="en-US" sz="1800" dirty="0">
                <a:effectLst/>
                <a:latin typeface="Arial" panose="020B0604020202020204" pitchFamily="34" charset="0"/>
                <a:ea typeface="Calibri" panose="020F0502020204030204" pitchFamily="34" charset="0"/>
                <a:cs typeface="Times New Roman" panose="02020603050405020304" pitchFamily="18" charset="0"/>
              </a:rPr>
              <a:t> C. Self-managed abortion: A systematic scoping review. Best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Pract</a:t>
            </a:r>
            <a:r>
              <a:rPr lang="en-US" sz="1800" dirty="0">
                <a:effectLst/>
                <a:latin typeface="Arial" panose="020B0604020202020204" pitchFamily="34" charset="0"/>
                <a:ea typeface="Calibri" panose="020F0502020204030204" pitchFamily="34" charset="0"/>
                <a:cs typeface="Times New Roman" panose="02020603050405020304" pitchFamily="18" charset="0"/>
              </a:rPr>
              <a:t> Res Clin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Gynaecol</a:t>
            </a:r>
            <a:r>
              <a:rPr lang="en-US" sz="1800" dirty="0">
                <a:effectLst/>
                <a:latin typeface="Arial" panose="020B0604020202020204" pitchFamily="34" charset="0"/>
                <a:ea typeface="Calibri" panose="020F0502020204030204" pitchFamily="34" charset="0"/>
                <a:cs typeface="Times New Roman" panose="02020603050405020304" pitchFamily="18" charset="0"/>
              </a:rPr>
              <a:t>. 2020;63:87-110. doi:10.1016/j.bpobgyn.2019.08.002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err="1">
                <a:effectLst/>
                <a:latin typeface="Arial" panose="020B0604020202020204" pitchFamily="34" charset="0"/>
                <a:ea typeface="Times New Roman" panose="02020603050405020304" pitchFamily="18" charset="0"/>
              </a:rPr>
              <a:t>Moseson</a:t>
            </a:r>
            <a:r>
              <a:rPr lang="en-US" sz="1800" dirty="0">
                <a:effectLst/>
                <a:latin typeface="Arial" panose="020B0604020202020204" pitchFamily="34" charset="0"/>
                <a:ea typeface="Times New Roman" panose="02020603050405020304" pitchFamily="18" charset="0"/>
              </a:rPr>
              <a:t> H, Jayaweera R, </a:t>
            </a:r>
            <a:r>
              <a:rPr lang="en-US" sz="1800" dirty="0" err="1">
                <a:effectLst/>
                <a:latin typeface="Arial" panose="020B0604020202020204" pitchFamily="34" charset="0"/>
                <a:ea typeface="Times New Roman" panose="02020603050405020304" pitchFamily="18" charset="0"/>
              </a:rPr>
              <a:t>Egwuatu</a:t>
            </a:r>
            <a:r>
              <a:rPr lang="en-US" sz="1800" dirty="0">
                <a:effectLst/>
                <a:latin typeface="Arial" panose="020B0604020202020204" pitchFamily="34" charset="0"/>
                <a:ea typeface="Times New Roman" panose="02020603050405020304" pitchFamily="18" charset="0"/>
              </a:rPr>
              <a:t> I, et al. Effectiveness of self-managed medication abortion with accompaniment support in Argentina and Nigeria (SAFE): A prospective, observational cohort study and non-inferiority analysis with historical controls. The Lancet Global Health. https://</a:t>
            </a:r>
            <a:r>
              <a:rPr lang="en-US" sz="1800" dirty="0" err="1">
                <a:effectLst/>
                <a:latin typeface="Arial" panose="020B0604020202020204" pitchFamily="34" charset="0"/>
                <a:ea typeface="Times New Roman" panose="02020603050405020304" pitchFamily="18" charset="0"/>
              </a:rPr>
              <a:t>www.thelancet.com</a:t>
            </a:r>
            <a:r>
              <a:rPr lang="en-US" sz="1800" dirty="0">
                <a:effectLst/>
                <a:latin typeface="Arial" panose="020B0604020202020204" pitchFamily="34" charset="0"/>
                <a:ea typeface="Times New Roman" panose="02020603050405020304" pitchFamily="18" charset="0"/>
              </a:rPr>
              <a:t>/journals/</a:t>
            </a:r>
            <a:r>
              <a:rPr lang="en-US" sz="1800" dirty="0" err="1">
                <a:effectLst/>
                <a:latin typeface="Arial" panose="020B0604020202020204" pitchFamily="34" charset="0"/>
                <a:ea typeface="Times New Roman" panose="02020603050405020304" pitchFamily="18" charset="0"/>
              </a:rPr>
              <a:t>langlo</a:t>
            </a:r>
            <a:r>
              <a:rPr lang="en-US" sz="1800" dirty="0">
                <a:effectLst/>
                <a:latin typeface="Arial" panose="020B0604020202020204" pitchFamily="34" charset="0"/>
                <a:ea typeface="Times New Roman" panose="02020603050405020304" pitchFamily="18" charset="0"/>
              </a:rPr>
              <a:t>/article/PIIS2214-109X(21)00461-7/</a:t>
            </a:r>
            <a:r>
              <a:rPr lang="en-US" sz="1800" dirty="0" err="1">
                <a:effectLst/>
                <a:latin typeface="Arial" panose="020B0604020202020204" pitchFamily="34" charset="0"/>
                <a:ea typeface="Times New Roman" panose="02020603050405020304" pitchFamily="18" charset="0"/>
              </a:rPr>
              <a:t>fulltext</a:t>
            </a:r>
            <a:r>
              <a:rPr lang="en-US" sz="1800" dirty="0">
                <a:effectLst/>
                <a:latin typeface="Arial" panose="020B0604020202020204" pitchFamily="34" charset="0"/>
                <a:ea typeface="Times New Roman" panose="02020603050405020304" pitchFamily="18" charset="0"/>
              </a:rPr>
              <a:t>. Published November 18, 2021.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effectLst/>
                <a:latin typeface="Arial" panose="020B0604020202020204" pitchFamily="34" charset="0"/>
                <a:ea typeface="Calibri" panose="020F0502020204030204" pitchFamily="34" charset="0"/>
                <a:cs typeface="Times New Roman" panose="02020603050405020304" pitchFamily="18" charset="0"/>
              </a:rPr>
              <a:t>Moseson</a:t>
            </a:r>
            <a:r>
              <a:rPr lang="en-US" sz="1800" dirty="0">
                <a:effectLst/>
                <a:latin typeface="Arial" panose="020B0604020202020204" pitchFamily="34" charset="0"/>
                <a:ea typeface="Calibri" panose="020F0502020204030204" pitchFamily="34" charset="0"/>
                <a:cs typeface="Times New Roman" panose="02020603050405020304" pitchFamily="18" charset="0"/>
              </a:rPr>
              <a:t>, H., Jayaweera, 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Raifman</a:t>
            </a:r>
            <a:r>
              <a:rPr lang="en-US" sz="1800" dirty="0">
                <a:effectLst/>
                <a:latin typeface="Arial" panose="020B0604020202020204" pitchFamily="34" charset="0"/>
                <a:ea typeface="Calibri" panose="020F0502020204030204" pitchFamily="34" charset="0"/>
                <a:cs typeface="Times New Roman" panose="02020603050405020304" pitchFamily="18" charset="0"/>
              </a:rPr>
              <a:t>, S. </a:t>
            </a:r>
            <a:r>
              <a:rPr lang="en-US" sz="1800" i="1" dirty="0">
                <a:effectLst/>
                <a:latin typeface="Arial" panose="020B0604020202020204" pitchFamily="34" charset="0"/>
                <a:ea typeface="Calibri" panose="020F0502020204030204" pitchFamily="34" charset="0"/>
                <a:cs typeface="Times New Roman" panose="02020603050405020304" pitchFamily="18" charset="0"/>
              </a:rPr>
              <a:t>et al.</a:t>
            </a:r>
            <a:r>
              <a:rPr lang="en-US" sz="1800" dirty="0">
                <a:effectLst/>
                <a:latin typeface="Arial" panose="020B0604020202020204" pitchFamily="34" charset="0"/>
                <a:ea typeface="Calibri" panose="020F0502020204030204" pitchFamily="34" charset="0"/>
                <a:cs typeface="Times New Roman" panose="02020603050405020304" pitchFamily="18" charset="0"/>
              </a:rPr>
              <a:t> Self-managed medication abortion outcomes: results from a prospective pilot study.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Reprod</a:t>
            </a:r>
            <a:r>
              <a:rPr lang="en-US" sz="1800" i="1" dirty="0">
                <a:effectLst/>
                <a:latin typeface="Arial" panose="020B0604020202020204" pitchFamily="34" charset="0"/>
                <a:ea typeface="Calibri" panose="020F0502020204030204" pitchFamily="34" charset="0"/>
                <a:cs typeface="Times New Roman" panose="02020603050405020304" pitchFamily="18" charset="0"/>
              </a:rPr>
              <a:t> Health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17</a:t>
            </a:r>
            <a:r>
              <a:rPr lang="en-US" sz="1800" dirty="0">
                <a:effectLst/>
                <a:latin typeface="Arial" panose="020B0604020202020204" pitchFamily="34" charset="0"/>
                <a:ea typeface="Calibri" panose="020F0502020204030204" pitchFamily="34" charset="0"/>
                <a:cs typeface="Times New Roman" panose="02020603050405020304" pitchFamily="18" charset="0"/>
              </a:rPr>
              <a:t>, 164 (2020). https://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doi.org</a:t>
            </a:r>
            <a:r>
              <a:rPr lang="en-US" sz="1800" dirty="0">
                <a:effectLst/>
                <a:latin typeface="Arial" panose="020B0604020202020204" pitchFamily="34" charset="0"/>
                <a:ea typeface="Calibri" panose="020F0502020204030204" pitchFamily="34" charset="0"/>
                <a:cs typeface="Times New Roman" panose="02020603050405020304" pitchFamily="18" charset="0"/>
              </a:rPr>
              <a:t>/10.1186/s12978-020-01016-4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Moseson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H, Keefe-Oates B, Jayaweera RT, et 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Studying Accompaniment model Feasibility and Effectiveness (SAFE) Study: study protocol for a prospective observational cohort study of the effectiveness of self-managed medication abortion.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BMJ Open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2020;10:e036800.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10.1136/bmjopen-2020-036800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Murtagh C, Wells E, Raymond EG,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Coeytaux</a:t>
            </a:r>
            <a:r>
              <a:rPr lang="en-US" sz="1800" dirty="0">
                <a:effectLst/>
                <a:latin typeface="Arial" panose="020B0604020202020204" pitchFamily="34" charset="0"/>
                <a:ea typeface="Calibri" panose="020F0502020204030204" pitchFamily="34" charset="0"/>
                <a:cs typeface="Times New Roman" panose="02020603050405020304" pitchFamily="18" charset="0"/>
              </a:rPr>
              <a:t> F,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Winikoff</a:t>
            </a:r>
            <a:r>
              <a:rPr lang="en-US" sz="1800" dirty="0">
                <a:effectLst/>
                <a:latin typeface="Arial" panose="020B0604020202020204" pitchFamily="34" charset="0"/>
                <a:ea typeface="Calibri" panose="020F0502020204030204" pitchFamily="34" charset="0"/>
                <a:cs typeface="Times New Roman" panose="02020603050405020304" pitchFamily="18" charset="0"/>
              </a:rPr>
              <a:t> B. Exploring the feasibility of obtaining mifepristone and misoprostol from the internet. Contraception. 2018 Apr;97(4):287-291.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doi</a:t>
            </a:r>
            <a:r>
              <a:rPr lang="en-US" sz="1800" dirty="0">
                <a:effectLst/>
                <a:latin typeface="Arial" panose="020B0604020202020204" pitchFamily="34" charset="0"/>
                <a:ea typeface="Calibri" panose="020F0502020204030204" pitchFamily="34" charset="0"/>
                <a:cs typeface="Times New Roman" panose="02020603050405020304" pitchFamily="18" charset="0"/>
              </a:rPr>
              <a:t>: 10.1016/j.contraception.2017.09.016.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Epub</a:t>
            </a:r>
            <a:r>
              <a:rPr lang="en-US" sz="1800" dirty="0">
                <a:effectLst/>
                <a:latin typeface="Arial" panose="020B0604020202020204" pitchFamily="34" charset="0"/>
                <a:ea typeface="Calibri" panose="020F0502020204030204" pitchFamily="34" charset="0"/>
                <a:cs typeface="Times New Roman" panose="02020603050405020304" pitchFamily="18" charset="0"/>
              </a:rPr>
              <a:t> 2017 Oct 11. PMID: 29030227.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National Academies of Science, Engineering and Medicine. The Safety and Quality of Abortion Care in the United States. Washington, DC: National Academies Press; 2018.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Plan C: Learn to access at-home abortion pill options online. PLAN C: Learn to access at-home abortion pill options online. https://</a:t>
            </a:r>
            <a:r>
              <a:rPr lang="en-US" sz="1800" dirty="0" err="1">
                <a:effectLst/>
                <a:latin typeface="Arial" panose="020B0604020202020204" pitchFamily="34" charset="0"/>
                <a:ea typeface="Times New Roman" panose="02020603050405020304" pitchFamily="18" charset="0"/>
              </a:rPr>
              <a:t>www.plancpills.org</a:t>
            </a:r>
            <a:r>
              <a:rPr lang="en-US" sz="1800" dirty="0">
                <a:effectLst/>
                <a:latin typeface="Arial" panose="020B0604020202020204" pitchFamily="34" charset="0"/>
                <a:ea typeface="Times New Roman" panose="02020603050405020304" pitchFamily="18" charset="0"/>
              </a:rPr>
              <a:t>/.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Prager S, Carlisle S, </a:t>
            </a:r>
            <a:r>
              <a:rPr lang="en-US" sz="1800" dirty="0" err="1">
                <a:effectLst/>
                <a:latin typeface="Arial" panose="020B0604020202020204" pitchFamily="34" charset="0"/>
                <a:ea typeface="Times New Roman" panose="02020603050405020304" pitchFamily="18" charset="0"/>
              </a:rPr>
              <a:t>Chaiten</a:t>
            </a:r>
            <a:r>
              <a:rPr lang="en-US" sz="1800" dirty="0">
                <a:effectLst/>
                <a:latin typeface="Arial" panose="020B0604020202020204" pitchFamily="34" charset="0"/>
                <a:ea typeface="Times New Roman" panose="02020603050405020304" pitchFamily="18" charset="0"/>
              </a:rPr>
              <a:t> L, et al. 2022 Clinical Policy Guidelines for Abortion Care. 2022</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Pregnancy confirmation and calculator. safe2choose. https://safe2choose.org/pregnancy-calculator/.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Ralph LJ, Ehrenreich K,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R, Biggs MA, Morris N, Blanchard K, Kapp 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Moayedi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G, Perritt J, Raymond EG, White K, Grossman D. Accuracy of self-assessment of gestational duration among people seeking abortion. Am J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Obstet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Gynecol. 2022 May;226(5):710.e1-710.e21.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10.1016/j.ajog.2021.11.1373.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Epub</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2021 Dec 17. PMID: 34922922.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Calibri" panose="020F0502020204030204" pitchFamily="34" charset="0"/>
              </a:rPr>
              <a:t>Ralph L, Foster DG, </a:t>
            </a:r>
            <a:r>
              <a:rPr lang="en-US" sz="1800" dirty="0" err="1">
                <a:effectLst/>
                <a:latin typeface="Arial" panose="020B0604020202020204" pitchFamily="34" charset="0"/>
                <a:ea typeface="Calibri" panose="020F0502020204030204" pitchFamily="34" charset="0"/>
              </a:rPr>
              <a:t>Raifman</a:t>
            </a:r>
            <a:r>
              <a:rPr lang="en-US" sz="1800" dirty="0">
                <a:effectLst/>
                <a:latin typeface="Arial" panose="020B0604020202020204" pitchFamily="34" charset="0"/>
                <a:ea typeface="Calibri" panose="020F0502020204030204" pitchFamily="34" charset="0"/>
              </a:rPr>
              <a:t> S, et al. Prevalence of Self-Managed Abortion Among Women of Reproductive Age in the United States. </a:t>
            </a:r>
            <a:r>
              <a:rPr lang="en-US" sz="1800" i="1" dirty="0">
                <a:effectLst/>
                <a:latin typeface="Arial" panose="020B0604020202020204" pitchFamily="34" charset="0"/>
                <a:ea typeface="Calibri" panose="020F0502020204030204" pitchFamily="34" charset="0"/>
              </a:rPr>
              <a:t>JAMA </a:t>
            </a:r>
            <a:r>
              <a:rPr lang="en-US" sz="1800" i="1" dirty="0" err="1">
                <a:effectLst/>
                <a:latin typeface="Arial" panose="020B0604020202020204" pitchFamily="34" charset="0"/>
                <a:ea typeface="Calibri" panose="020F0502020204030204" pitchFamily="34" charset="0"/>
              </a:rPr>
              <a:t>Netw</a:t>
            </a:r>
            <a:r>
              <a:rPr lang="en-US" sz="1800" i="1" dirty="0">
                <a:effectLst/>
                <a:latin typeface="Arial" panose="020B0604020202020204" pitchFamily="34" charset="0"/>
                <a:ea typeface="Calibri" panose="020F0502020204030204" pitchFamily="34" charset="0"/>
              </a:rPr>
              <a:t> Open.</a:t>
            </a:r>
            <a:r>
              <a:rPr lang="en-US" sz="1800" dirty="0">
                <a:effectLst/>
                <a:latin typeface="Arial" panose="020B0604020202020204" pitchFamily="34" charset="0"/>
                <a:ea typeface="Calibri" panose="020F0502020204030204" pitchFamily="34" charset="0"/>
              </a:rPr>
              <a:t> 2020;3(12):e2029245. doi:10.1001/jamanetworkopen.2020.29245</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Raymond EG, Harrison MS, Weaver MA. Efficacy of misoprostol alone for first-trimester medical abortion: a systematic review.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1800" dirty="0">
                <a:effectLst/>
                <a:latin typeface="Arial" panose="020B0604020202020204" pitchFamily="34" charset="0"/>
                <a:ea typeface="Calibri" panose="020F0502020204030204" pitchFamily="34" charset="0"/>
                <a:cs typeface="Times New Roman" panose="02020603050405020304" pitchFamily="18" charset="0"/>
              </a:rPr>
              <a:t> Gynecol. 2019;133(1):137–147.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Reproductive Justice Briefing Book: A Primer on Reproductive Justice and Social Change. https://</a:t>
            </a:r>
            <a:r>
              <a:rPr lang="en-US" sz="1800" dirty="0" err="1">
                <a:effectLst/>
                <a:latin typeface="Arial" panose="020B0604020202020204" pitchFamily="34" charset="0"/>
                <a:ea typeface="Times New Roman" panose="02020603050405020304" pitchFamily="18" charset="0"/>
              </a:rPr>
              <a:t>www.law.berkeley.edu</a:t>
            </a:r>
            <a:r>
              <a:rPr lang="en-US" sz="1800" dirty="0">
                <a:effectLst/>
                <a:latin typeface="Arial" panose="020B0604020202020204" pitchFamily="34" charset="0"/>
                <a:ea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rPr>
              <a:t>php</a:t>
            </a:r>
            <a:r>
              <a:rPr lang="en-US" sz="1800" dirty="0">
                <a:effectLst/>
                <a:latin typeface="Arial" panose="020B0604020202020204" pitchFamily="34" charset="0"/>
                <a:ea typeface="Times New Roman" panose="02020603050405020304" pitchFamily="18" charset="0"/>
              </a:rPr>
              <a:t>-programs/courses/</a:t>
            </a:r>
            <a:r>
              <a:rPr lang="en-US" sz="1800" dirty="0" err="1">
                <a:effectLst/>
                <a:latin typeface="Arial" panose="020B0604020202020204" pitchFamily="34" charset="0"/>
                <a:ea typeface="Times New Roman" panose="02020603050405020304" pitchFamily="18" charset="0"/>
              </a:rPr>
              <a:t>fileDL.php?fID</a:t>
            </a:r>
            <a:r>
              <a:rPr lang="en-US" sz="1800" dirty="0">
                <a:effectLst/>
                <a:latin typeface="Arial" panose="020B0604020202020204" pitchFamily="34" charset="0"/>
                <a:ea typeface="Times New Roman" panose="02020603050405020304" pitchFamily="18" charset="0"/>
              </a:rPr>
              <a:t>=4051</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Reproductive Justice. In Our Own Voice. https://</a:t>
            </a:r>
            <a:r>
              <a:rPr lang="en-US" sz="1800" dirty="0" err="1">
                <a:effectLst/>
                <a:latin typeface="Arial" panose="020B0604020202020204" pitchFamily="34" charset="0"/>
                <a:ea typeface="Times New Roman" panose="02020603050405020304" pitchFamily="18" charset="0"/>
              </a:rPr>
              <a:t>blackrj.org</a:t>
            </a:r>
            <a:r>
              <a:rPr lang="en-US" sz="1800" dirty="0">
                <a:effectLst/>
                <a:latin typeface="Arial" panose="020B0604020202020204" pitchFamily="34" charset="0"/>
                <a:ea typeface="Times New Roman" panose="02020603050405020304" pitchFamily="18" charset="0"/>
              </a:rPr>
              <a:t>/our-issues/reproductive-justice/. Accessed December 13, 2022.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Reproductive justice. Sister Song. </a:t>
            </a:r>
            <a:r>
              <a:rPr lang="en-US" sz="1800" u="sng" dirty="0">
                <a:solidFill>
                  <a:srgbClr val="0563C1"/>
                </a:solidFill>
                <a:effectLst/>
                <a:latin typeface="Arial" panose="020B0604020202020204" pitchFamily="34" charset="0"/>
                <a:ea typeface="Times New Roman" panose="02020603050405020304" pitchFamily="18" charset="0"/>
                <a:hlinkClick r:id="rId3"/>
              </a:rPr>
              <a:t>https://www.sistersong.net/reproductive-justice</a:t>
            </a:r>
            <a:r>
              <a:rPr lang="en-US" sz="1800" dirty="0">
                <a:effectLst/>
                <a:latin typeface="Arial" panose="020B0604020202020204" pitchFamily="34" charset="0"/>
                <a:ea typeface="Times New Roman" panose="02020603050405020304" pitchFamily="18" charset="0"/>
              </a:rPr>
              <a:t>. Accessed December 13,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Schmidt-Hansen M, Cameron 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Lohr</a:t>
            </a:r>
            <a:r>
              <a:rPr lang="en-US" sz="1800" dirty="0">
                <a:effectLst/>
                <a:latin typeface="Arial" panose="020B0604020202020204" pitchFamily="34" charset="0"/>
                <a:ea typeface="Calibri" panose="020F0502020204030204" pitchFamily="34" charset="0"/>
                <a:cs typeface="Times New Roman" panose="02020603050405020304" pitchFamily="18" charset="0"/>
              </a:rPr>
              <a:t> PA, Hasler E. Follow-up strategies to confirm the success of medical abortion of pregnancies up to 10 weeks' gestation: a systematic review with meta-analyses. </a:t>
            </a:r>
            <a:r>
              <a:rPr lang="en-US" sz="1800" i="1" dirty="0">
                <a:effectLst/>
                <a:latin typeface="Arial" panose="020B0604020202020204" pitchFamily="34" charset="0"/>
                <a:ea typeface="Calibri" panose="020F0502020204030204" pitchFamily="34" charset="0"/>
                <a:cs typeface="Times New Roman" panose="02020603050405020304" pitchFamily="18" charset="0"/>
              </a:rPr>
              <a:t>Am J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1800" i="1" dirty="0">
                <a:effectLst/>
                <a:latin typeface="Arial" panose="020B0604020202020204" pitchFamily="34" charset="0"/>
                <a:ea typeface="Calibri" panose="020F0502020204030204" pitchFamily="34" charset="0"/>
                <a:cs typeface="Times New Roman" panose="02020603050405020304" pitchFamily="18" charset="0"/>
              </a:rPr>
              <a:t> Gynecol</a:t>
            </a:r>
            <a:r>
              <a:rPr lang="en-US" sz="1800" dirty="0">
                <a:effectLst/>
                <a:latin typeface="Arial" panose="020B0604020202020204" pitchFamily="34" charset="0"/>
                <a:ea typeface="Calibri" panose="020F0502020204030204" pitchFamily="34" charset="0"/>
                <a:cs typeface="Times New Roman" panose="02020603050405020304" pitchFamily="18" charset="0"/>
              </a:rPr>
              <a:t>. 2020;222(6):551-563.e13. doi:10.1016/j.ajog.2019.11.1244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Schonberg, D., et al., </a:t>
            </a:r>
            <a:r>
              <a:rPr lang="en-US" sz="1800" i="1" dirty="0">
                <a:effectLst/>
                <a:latin typeface="Arial" panose="020B0604020202020204" pitchFamily="34" charset="0"/>
                <a:ea typeface="Calibri" panose="020F0502020204030204" pitchFamily="34" charset="0"/>
                <a:cs typeface="Times New Roman" panose="02020603050405020304" pitchFamily="18" charset="0"/>
              </a:rPr>
              <a:t>The accuracy of using last menstrual period to determine gestational age for first trimester medication abortion: a systematic review. </a:t>
            </a:r>
            <a:r>
              <a:rPr lang="en-US" sz="1800" dirty="0">
                <a:effectLst/>
                <a:latin typeface="Arial" panose="020B0604020202020204" pitchFamily="34" charset="0"/>
                <a:ea typeface="Calibri" panose="020F0502020204030204" pitchFamily="34" charset="0"/>
                <a:cs typeface="Times New Roman" panose="02020603050405020304" pitchFamily="18" charset="0"/>
              </a:rPr>
              <a:t>Contraception, 2014. </a:t>
            </a:r>
            <a:r>
              <a:rPr lang="en-US" sz="1800" b="1" dirty="0">
                <a:effectLst/>
                <a:latin typeface="Arial" panose="020B0604020202020204" pitchFamily="34" charset="0"/>
                <a:ea typeface="Calibri" panose="020F0502020204030204" pitchFamily="34" charset="0"/>
                <a:cs typeface="Times New Roman" panose="02020603050405020304" pitchFamily="18" charset="0"/>
              </a:rPr>
              <a:t>90</a:t>
            </a:r>
            <a:r>
              <a:rPr lang="en-US" sz="1800" dirty="0">
                <a:effectLst/>
                <a:latin typeface="Arial" panose="020B0604020202020204" pitchFamily="34" charset="0"/>
                <a:ea typeface="Calibri" panose="020F0502020204030204" pitchFamily="34" charset="0"/>
                <a:cs typeface="Times New Roman" panose="02020603050405020304" pitchFamily="18" charset="0"/>
              </a:rPr>
              <a:t>(5): p. 480-7.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Self-Managed Abortion What Healthcare Workers Need to Know.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https://bixbycenter.ucsf.edu/sites/bixbycenter.ucsf.edu/files/Self-managed%20abortion-what%20healthcare%20workers%20need%20to%20know.pdf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Sexual and reproductive justice. Sexual and Reproductive Justice (SRJ). https://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www.nyc.gov</a:t>
            </a:r>
            <a:r>
              <a:rPr lang="en-US" sz="1800" dirty="0">
                <a:effectLst/>
                <a:latin typeface="Arial" panose="020B0604020202020204" pitchFamily="34" charset="0"/>
                <a:ea typeface="Calibri" panose="020F0502020204030204" pitchFamily="34" charset="0"/>
                <a:cs typeface="Times New Roman" panose="02020603050405020304" pitchFamily="18" charset="0"/>
              </a:rPr>
              <a:t>/site/doh/health/health-topics/sexual-reproductive-justice-</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nyc.page</a:t>
            </a:r>
            <a:r>
              <a:rPr lang="en-US" sz="1800" dirty="0">
                <a:effectLst/>
                <a:latin typeface="Arial" panose="020B0604020202020204" pitchFamily="34" charset="0"/>
                <a:ea typeface="Calibri" panose="020F0502020204030204" pitchFamily="34" charset="0"/>
                <a:cs typeface="Times New Roman" panose="02020603050405020304" pitchFamily="18" charset="0"/>
              </a:rPr>
              <a:t>. Accessed December 13, 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Society of Family Planning interim clinical recommendations: Self-managed abortion. 2022. https://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doi.org</a:t>
            </a:r>
            <a:r>
              <a:rPr lang="en-US" sz="1800" dirty="0">
                <a:effectLst/>
                <a:latin typeface="Arial" panose="020B0604020202020204" pitchFamily="34" charset="0"/>
                <a:ea typeface="Calibri" panose="020F0502020204030204" pitchFamily="34" charset="0"/>
                <a:cs typeface="Times New Roman" panose="02020603050405020304" pitchFamily="18" charset="0"/>
              </a:rPr>
              <a:t>/10.46621/ZRDX9581.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err="1">
                <a:effectLst/>
                <a:latin typeface="Arial" panose="020B0604020202020204" pitchFamily="34" charset="0"/>
                <a:ea typeface="Times New Roman" panose="02020603050405020304" pitchFamily="18" charset="0"/>
              </a:rPr>
              <a:t>Steinauer</a:t>
            </a:r>
            <a:r>
              <a:rPr lang="en-US" sz="1800" dirty="0">
                <a:effectLst/>
                <a:latin typeface="Arial" panose="020B0604020202020204" pitchFamily="34" charset="0"/>
                <a:ea typeface="Times New Roman" panose="02020603050405020304" pitchFamily="18" charset="0"/>
              </a:rPr>
              <a:t> J, Delgado A, </a:t>
            </a:r>
            <a:r>
              <a:rPr lang="en-US" sz="1800" dirty="0" err="1">
                <a:effectLst/>
                <a:latin typeface="Arial" panose="020B0604020202020204" pitchFamily="34" charset="0"/>
                <a:ea typeface="Times New Roman" panose="02020603050405020304" pitchFamily="18" charset="0"/>
              </a:rPr>
              <a:t>DePiñeres</a:t>
            </a:r>
            <a:r>
              <a:rPr lang="en-US" sz="1800" dirty="0">
                <a:effectLst/>
                <a:latin typeface="Arial" panose="020B0604020202020204" pitchFamily="34" charset="0"/>
                <a:ea typeface="Times New Roman" panose="02020603050405020304" pitchFamily="18" charset="0"/>
              </a:rPr>
              <a:t> T, Kumar B, </a:t>
            </a:r>
            <a:r>
              <a:rPr lang="en-US" sz="1800" dirty="0" err="1">
                <a:effectLst/>
                <a:latin typeface="Arial" panose="020B0604020202020204" pitchFamily="34" charset="0"/>
                <a:ea typeface="Times New Roman" panose="02020603050405020304" pitchFamily="18" charset="0"/>
              </a:rPr>
              <a:t>Mengesha</a:t>
            </a:r>
            <a:r>
              <a:rPr lang="en-US" sz="1800" dirty="0">
                <a:effectLst/>
                <a:latin typeface="Arial" panose="020B0604020202020204" pitchFamily="34" charset="0"/>
                <a:ea typeface="Times New Roman" panose="02020603050405020304" pitchFamily="18" charset="0"/>
              </a:rPr>
              <a:t> B. When abortion is not available. Innovating Education in Reproductive Health. https://</a:t>
            </a:r>
            <a:r>
              <a:rPr lang="en-US" sz="1800" dirty="0" err="1">
                <a:effectLst/>
                <a:latin typeface="Arial" panose="020B0604020202020204" pitchFamily="34" charset="0"/>
                <a:ea typeface="Times New Roman" panose="02020603050405020304" pitchFamily="18" charset="0"/>
              </a:rPr>
              <a:t>www.innovating-education.org</a:t>
            </a:r>
            <a:r>
              <a:rPr lang="en-US" sz="1800" dirty="0">
                <a:effectLst/>
                <a:latin typeface="Arial" panose="020B0604020202020204" pitchFamily="34" charset="0"/>
                <a:ea typeface="Times New Roman" panose="02020603050405020304" pitchFamily="18" charset="0"/>
              </a:rPr>
              <a:t>/course/when-abortion-is-not-available/. Published August 18, 2021.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Torchinsky, R. </a:t>
            </a:r>
            <a:r>
              <a:rPr lang="en-US" sz="1800" i="1" dirty="0">
                <a:effectLst/>
                <a:latin typeface="Arial" panose="020B0604020202020204" pitchFamily="34" charset="0"/>
                <a:ea typeface="Calibri" panose="020F0502020204030204" pitchFamily="34" charset="0"/>
                <a:cs typeface="Times New Roman" panose="02020603050405020304" pitchFamily="18" charset="0"/>
              </a:rPr>
              <a:t>How period tracking apps and data privacy fit into a post-Roe v. Wade climate</a:t>
            </a:r>
            <a:r>
              <a:rPr lang="en-US" sz="1800" dirty="0">
                <a:effectLst/>
                <a:latin typeface="Arial" panose="020B0604020202020204" pitchFamily="34" charset="0"/>
                <a:ea typeface="Calibri" panose="020F0502020204030204" pitchFamily="34" charset="0"/>
                <a:cs typeface="Times New Roman" panose="02020603050405020304" pitchFamily="18" charset="0"/>
              </a:rPr>
              <a:t>. NPR, 2022.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Ultrasound-as-Needed Protocol for Medication Abortion. RHEDI. https://</a:t>
            </a:r>
            <a:r>
              <a:rPr lang="en-US" sz="1800" dirty="0" err="1">
                <a:effectLst/>
                <a:latin typeface="Arial" panose="020B0604020202020204" pitchFamily="34" charset="0"/>
                <a:ea typeface="Times New Roman" panose="02020603050405020304" pitchFamily="18" charset="0"/>
              </a:rPr>
              <a:t>rhedi.org</a:t>
            </a:r>
            <a:r>
              <a:rPr lang="en-US" sz="1800" dirty="0">
                <a:effectLst/>
                <a:latin typeface="Arial" panose="020B0604020202020204" pitchFamily="34" charset="0"/>
                <a:ea typeface="Times New Roman" panose="02020603050405020304" pitchFamily="18" charset="0"/>
              </a:rPr>
              <a:t>/limited-ultrasound-protocol-for-medication-abortion/. Accessed December 14,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U.S. Food and Drug Administration.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Mifeprex</a:t>
            </a:r>
            <a:r>
              <a:rPr lang="en-US" sz="1800" dirty="0">
                <a:effectLst/>
                <a:latin typeface="Arial" panose="020B0604020202020204" pitchFamily="34" charset="0"/>
                <a:ea typeface="Calibri" panose="020F0502020204030204" pitchFamily="34" charset="0"/>
                <a:cs typeface="Times New Roman" panose="02020603050405020304" pitchFamily="18" charset="0"/>
              </a:rPr>
              <a:t> medical review. Available at: https://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www.accessdata.fda.gov</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drugsatfda_docs</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nda</a:t>
            </a:r>
            <a:r>
              <a:rPr lang="en-US" sz="1800" dirty="0">
                <a:effectLst/>
                <a:latin typeface="Arial" panose="020B0604020202020204" pitchFamily="34" charset="0"/>
                <a:ea typeface="Calibri" panose="020F0502020204030204" pitchFamily="34" charset="0"/>
                <a:cs typeface="Times New Roman" panose="02020603050405020304" pitchFamily="18" charset="0"/>
              </a:rPr>
              <a:t>/2016/020687Orig1s020MedR.pdf. Published 2021. Accessed February 4, 2021.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Veldhuis, et al. 2022. Locating autonomous abortion accompanied by feminist activists in the spectrum of self-managed medication abortion.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https://doi.org/10.1111/sifp.12194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Verma N, Goyal V, Grossman D, Perritt J, Shih G. Society of Family Planning interim clinical recommendations: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Selfmanaged</a:t>
            </a:r>
            <a:r>
              <a:rPr lang="en-US" sz="1800" dirty="0">
                <a:effectLst/>
                <a:latin typeface="Arial" panose="020B0604020202020204" pitchFamily="34" charset="0"/>
                <a:ea typeface="Calibri" panose="020F0502020204030204" pitchFamily="34" charset="0"/>
                <a:cs typeface="Times New Roman" panose="02020603050405020304" pitchFamily="18" charset="0"/>
              </a:rPr>
              <a:t> abortion. 2022.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doi</a:t>
            </a:r>
            <a:r>
              <a:rPr lang="en-US" sz="1800" dirty="0">
                <a:effectLst/>
                <a:latin typeface="Arial" panose="020B0604020202020204" pitchFamily="34" charset="0"/>
                <a:ea typeface="Calibri" panose="020F0502020204030204" pitchFamily="34" charset="0"/>
                <a:cs typeface="Times New Roman" panose="02020603050405020304" pitchFamily="18" charset="0"/>
              </a:rPr>
              <a:t>: 10.46621/ZRDX9581.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Arial" panose="020B0604020202020204" pitchFamily="34" charset="0"/>
                <a:ea typeface="Times New Roman" panose="02020603050405020304" pitchFamily="18" charset="0"/>
              </a:rPr>
              <a:t>What is self-managed abortion? Abortion on Our Own Terms. https://</a:t>
            </a:r>
            <a:r>
              <a:rPr lang="en-US" sz="1800" dirty="0" err="1">
                <a:effectLst/>
                <a:latin typeface="Arial" panose="020B0604020202020204" pitchFamily="34" charset="0"/>
                <a:ea typeface="Times New Roman" panose="02020603050405020304" pitchFamily="18" charset="0"/>
              </a:rPr>
              <a:t>abortiononourownterms.org</a:t>
            </a:r>
            <a:r>
              <a:rPr lang="en-US" sz="1800" dirty="0">
                <a:effectLst/>
                <a:latin typeface="Arial" panose="020B0604020202020204" pitchFamily="34" charset="0"/>
                <a:ea typeface="Times New Roman" panose="02020603050405020304" pitchFamily="18" charset="0"/>
              </a:rPr>
              <a:t>/self-managed-abortion/. Published September 29, 2022. Accessed December 13, 2022.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Whitehouse, K.C., T. Shochet, and P.A.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Lohr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i="1" dirty="0">
                <a:effectLst/>
                <a:latin typeface="Arial" panose="020B0604020202020204" pitchFamily="34" charset="0"/>
                <a:ea typeface="Calibri" panose="020F0502020204030204" pitchFamily="34" charset="0"/>
                <a:cs typeface="Times New Roman" panose="02020603050405020304" pitchFamily="18" charset="0"/>
              </a:rPr>
              <a:t>Efficacy of a low-sensitivity urine pregnancy test for identifying ongoing pregnancy after medication abortion at 64 to 70 days of gestation. </a:t>
            </a:r>
            <a:r>
              <a:rPr lang="en-US" sz="1800" dirty="0">
                <a:effectLst/>
                <a:latin typeface="Arial" panose="020B0604020202020204" pitchFamily="34" charset="0"/>
                <a:ea typeface="Calibri" panose="020F0502020204030204" pitchFamily="34" charset="0"/>
                <a:cs typeface="Times New Roman" panose="02020603050405020304" pitchFamily="18" charset="0"/>
              </a:rPr>
              <a:t>Contraception, 2022. </a:t>
            </a:r>
            <a:r>
              <a:rPr lang="en-US" sz="1800" b="1" dirty="0">
                <a:effectLst/>
                <a:latin typeface="Arial" panose="020B0604020202020204" pitchFamily="34" charset="0"/>
                <a:ea typeface="Calibri" panose="020F0502020204030204" pitchFamily="34" charset="0"/>
                <a:cs typeface="Times New Roman" panose="02020603050405020304" pitchFamily="18" charset="0"/>
              </a:rPr>
              <a:t>110</a:t>
            </a:r>
            <a:r>
              <a:rPr lang="en-US" sz="1800" dirty="0">
                <a:effectLst/>
                <a:latin typeface="Arial" panose="020B0604020202020204" pitchFamily="34" charset="0"/>
                <a:ea typeface="Calibri" panose="020F0502020204030204" pitchFamily="34" charset="0"/>
                <a:cs typeface="Times New Roman" panose="02020603050405020304" pitchFamily="18" charset="0"/>
              </a:rPr>
              <a:t>: p. 21-26.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World Health Organization. </a:t>
            </a:r>
            <a:r>
              <a:rPr lang="en-US" sz="1800" i="1" dirty="0">
                <a:effectLst/>
                <a:latin typeface="Arial" panose="020B0604020202020204" pitchFamily="34" charset="0"/>
                <a:ea typeface="Calibri" panose="020F0502020204030204" pitchFamily="34" charset="0"/>
                <a:cs typeface="Times New Roman" panose="02020603050405020304" pitchFamily="18" charset="0"/>
              </a:rPr>
              <a:t>Abortion care guideline</a:t>
            </a:r>
            <a:r>
              <a:rPr lang="en-US" sz="1800" dirty="0">
                <a:effectLst/>
                <a:latin typeface="Arial" panose="020B0604020202020204" pitchFamily="34" charset="0"/>
                <a:ea typeface="Calibri" panose="020F0502020204030204" pitchFamily="34" charset="0"/>
                <a:cs typeface="Times New Roman" panose="02020603050405020304" pitchFamily="18" charset="0"/>
              </a:rPr>
              <a:t>. 2022; Available from: https://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www.who.int</a:t>
            </a:r>
            <a:r>
              <a:rPr lang="en-US" sz="1800" dirty="0">
                <a:effectLst/>
                <a:latin typeface="Arial" panose="020B0604020202020204" pitchFamily="34" charset="0"/>
                <a:ea typeface="Calibri" panose="020F0502020204030204" pitchFamily="34" charset="0"/>
                <a:cs typeface="Times New Roman" panose="02020603050405020304" pitchFamily="18" charset="0"/>
              </a:rPr>
              <a:t>/publications/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a:t>
            </a:r>
            <a:r>
              <a:rPr lang="en-US" sz="1800" dirty="0">
                <a:effectLst/>
                <a:latin typeface="Arial" panose="020B0604020202020204" pitchFamily="34" charset="0"/>
                <a:ea typeface="Calibri" panose="020F0502020204030204" pitchFamily="34" charset="0"/>
                <a:cs typeface="Times New Roman" panose="02020603050405020304" pitchFamily="18" charset="0"/>
              </a:rPr>
              <a:t>/item/9789240039483.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World Health Organization. Medical management of abortion. Available at:  https://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apps.who.int</a:t>
            </a:r>
            <a:r>
              <a:rPr lang="en-US" sz="1800" dirty="0">
                <a:effectLst/>
                <a:latin typeface="Arial" panose="020B0604020202020204" pitchFamily="34" charset="0"/>
                <a:ea typeface="Calibri" panose="020F0502020204030204" pitchFamily="34" charset="0"/>
                <a:cs typeface="Times New Roman" panose="02020603050405020304" pitchFamily="18" charset="0"/>
              </a:rPr>
              <a:t>/iris/bitstream/handle/10665/278968/9789241550406-eng.pdf?ua=1. Accessed January 26, 2021.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World Health Organization. WHO recommendations on self-care interventions: Self-management of medical abortion. 2020. https://</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apps.who.int</a:t>
            </a:r>
            <a:r>
              <a:rPr lang="en-US" sz="1800" dirty="0">
                <a:effectLst/>
                <a:latin typeface="Arial" panose="020B0604020202020204" pitchFamily="34" charset="0"/>
                <a:ea typeface="Calibri" panose="020F0502020204030204" pitchFamily="34" charset="0"/>
                <a:cs typeface="Times New Roman" panose="02020603050405020304" pitchFamily="18" charset="0"/>
              </a:rPr>
              <a:t>/iris/bitstream/handle/10665/332334/WHO-SRH-20.11-eng.pdf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2670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5" name="Google Shape;31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dirty="0"/>
              <a:t>DISCLAIMERS &amp; Facilitator disclosures</a:t>
            </a:r>
            <a:endParaRPr sz="1200" dirty="0"/>
          </a:p>
          <a:p>
            <a:pPr marL="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2400"/>
              <a:buFont typeface="Calibri"/>
              <a:buNone/>
            </a:pPr>
            <a:r>
              <a:rPr lang="en-US" sz="1200" dirty="0"/>
              <a:t>Note: this presentation does not constitute as legal advice, though we will be discussing the law.</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dirty="0"/>
              <a:t>This presentation synthesizes information from a variety of resources on SMA, mainly including guidance from If/When/How, the Society of Family Planning Recommendations on SMA, Pregnancy Justice (formerly National Advocates for Pregnant Women), and clinicians who have presented on SMA in various forums and have shared their content with us. </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1400"/>
              <a:buNone/>
            </a:pPr>
            <a:r>
              <a:rPr lang="en-US" sz="1200" dirty="0"/>
              <a:t> Image source: RHAP</a:t>
            </a: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dirty="0"/>
              <a:t>*Transgender and non-binary people get pregnant and use reproductive health care like cis-gender women, including abortion care. Whenever we refer to women, we do so because these studies have only captured the experiences of cis-gender women. </a:t>
            </a:r>
            <a:endParaRPr sz="1200" dirty="0"/>
          </a:p>
          <a:p>
            <a:pPr marL="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2400"/>
              <a:buFont typeface="Calibri"/>
              <a:buNone/>
            </a:pPr>
            <a:r>
              <a:rPr lang="en-US" sz="1200" dirty="0"/>
              <a:t>To ground ourselves, let’s begin by understanding reproductive justice, reproductive autonomy, and how these principles relate to providing abortion care and supporting self-managed abortion. </a:t>
            </a:r>
            <a:endParaRPr sz="1200" dirty="0"/>
          </a:p>
          <a:p>
            <a:pPr marL="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Clr>
                <a:srgbClr val="000000"/>
              </a:buClr>
              <a:buSzPts val="2400"/>
              <a:buFont typeface="Calibri"/>
              <a:buNone/>
            </a:pPr>
            <a:r>
              <a:rPr lang="en-US" sz="1200" b="0" i="0" u="none" strike="noStrike" cap="none" dirty="0">
                <a:solidFill>
                  <a:srgbClr val="000000"/>
                </a:solidFill>
                <a:latin typeface="Calibri"/>
                <a:ea typeface="Calibri"/>
                <a:cs typeface="Calibri"/>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when and whether to have kids, and to parent their kids in safe, dignified environments. </a:t>
            </a:r>
            <a:endParaRPr sz="1200" dirty="0"/>
          </a:p>
          <a:p>
            <a:pPr marL="0" lvl="0" indent="0" algn="l" rtl="0">
              <a:lnSpc>
                <a:spcPct val="100000"/>
              </a:lnSpc>
              <a:spcBef>
                <a:spcPts val="0"/>
              </a:spcBef>
              <a:spcAft>
                <a:spcPts val="0"/>
              </a:spcAft>
              <a:buSzPts val="2400"/>
              <a:buFont typeface="Calibri"/>
              <a:buNone/>
            </a:pPr>
            <a:endParaRPr sz="1200" dirty="0">
              <a:solidFill>
                <a:srgbClr val="000000"/>
              </a:solidFill>
            </a:endParaRPr>
          </a:p>
          <a:p>
            <a:pPr marL="0" lvl="0" indent="0" algn="l" rtl="0">
              <a:lnSpc>
                <a:spcPct val="100000"/>
              </a:lnSpc>
              <a:spcBef>
                <a:spcPts val="0"/>
              </a:spcBef>
              <a:spcAft>
                <a:spcPts val="0"/>
              </a:spcAft>
              <a:buClr>
                <a:srgbClr val="000000"/>
              </a:buClr>
              <a:buSzPts val="2400"/>
              <a:buFont typeface="Calibri"/>
              <a:buNone/>
            </a:pPr>
            <a:r>
              <a:rPr lang="en-US" sz="1200" b="0" i="0" u="none" strike="noStrike" cap="none" dirty="0">
                <a:solidFill>
                  <a:srgbClr val="000000"/>
                </a:solidFill>
                <a:latin typeface="Calibri"/>
                <a:ea typeface="Calibri"/>
                <a:cs typeface="Calibri"/>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endParaRPr sz="1200" dirty="0"/>
          </a:p>
          <a:p>
            <a:pPr marL="0" lvl="0" indent="0" algn="l" rtl="0">
              <a:lnSpc>
                <a:spcPct val="100000"/>
              </a:lnSpc>
              <a:spcBef>
                <a:spcPts val="0"/>
              </a:spcBef>
              <a:spcAft>
                <a:spcPts val="0"/>
              </a:spcAft>
              <a:buSzPts val="24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latin typeface="Calibri"/>
                <a:ea typeface="Calibri"/>
                <a:cs typeface="Calibri"/>
                <a:sym typeface="Calibri"/>
              </a:rPr>
              <a:t>Reproductive health and rights are limited by the “pro-choice” framework, because many people may have no “choice” at all based on their identities like their race, gender, class, sexual orientation, geography, immigration status, and age. It’s not just about abortion or about choice. This is about systems changes in power, control, and oppression, including and specifically in the form of white supremacy. Not all patients have the same access to care or the same ability to realize their reproductive autonomy. And these inequities are only worsening. </a:t>
            </a:r>
            <a:endParaRPr sz="1200" dirty="0"/>
          </a:p>
          <a:p>
            <a:pPr marL="0" lvl="0" indent="0" algn="l" rtl="0">
              <a:lnSpc>
                <a:spcPct val="100000"/>
              </a:lnSpc>
              <a:spcBef>
                <a:spcPts val="0"/>
              </a:spcBef>
              <a:spcAft>
                <a:spcPts val="0"/>
              </a:spcAft>
              <a:buSzPts val="24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400"/>
              <a:buFont typeface="Calibri"/>
              <a:buNone/>
            </a:pPr>
            <a:r>
              <a:rPr lang="en-US" sz="1200" b="0" i="0" u="none" strike="noStrike" cap="none" dirty="0">
                <a:solidFill>
                  <a:srgbClr val="000000"/>
                </a:solidFill>
                <a:latin typeface="Calibri"/>
                <a:ea typeface="Calibri"/>
                <a:cs typeface="Calibri"/>
                <a:sym typeface="Calibri"/>
              </a:rPr>
              <a:t>Image source: National Network of Abortion Funds, https://</a:t>
            </a:r>
            <a:r>
              <a:rPr lang="en-US" sz="1200" b="0" i="0" u="none" strike="noStrike" cap="none" dirty="0" err="1">
                <a:solidFill>
                  <a:srgbClr val="000000"/>
                </a:solidFill>
                <a:latin typeface="Calibri"/>
                <a:ea typeface="Calibri"/>
                <a:cs typeface="Calibri"/>
                <a:sym typeface="Calibri"/>
              </a:rPr>
              <a:t>abortionfunds.org</a:t>
            </a:r>
            <a:r>
              <a:rPr lang="en-US" sz="1200" b="0" i="0" u="none" strike="noStrike" cap="none" dirty="0">
                <a:solidFill>
                  <a:srgbClr val="000000"/>
                </a:solidFill>
                <a:latin typeface="Calibri"/>
                <a:ea typeface="Calibri"/>
                <a:cs typeface="Calibri"/>
                <a:sym typeface="Calibri"/>
              </a:rPr>
              <a:t>/ </a:t>
            </a:r>
            <a:endParaRPr sz="1200" dirty="0"/>
          </a:p>
          <a:p>
            <a:pPr marL="0" lvl="0" indent="0" algn="l" rtl="0">
              <a:lnSpc>
                <a:spcPct val="100000"/>
              </a:lnSpc>
              <a:spcBef>
                <a:spcPts val="0"/>
              </a:spcBef>
              <a:spcAft>
                <a:spcPts val="0"/>
              </a:spcAft>
              <a:buSzPts val="24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400"/>
              <a:buFont typeface="Calibri"/>
              <a:buNone/>
            </a:pPr>
            <a:r>
              <a:rPr lang="en-US" sz="1200" dirty="0">
                <a:solidFill>
                  <a:srgbClr val="000000"/>
                </a:solidFill>
              </a:rPr>
              <a:t>References:</a:t>
            </a:r>
            <a:endParaRPr sz="1200" dirty="0"/>
          </a:p>
          <a:p>
            <a:pPr marL="0" lvl="0" indent="0" algn="l" rtl="0">
              <a:lnSpc>
                <a:spcPct val="100000"/>
              </a:lnSpc>
              <a:spcBef>
                <a:spcPts val="0"/>
              </a:spcBef>
              <a:spcAft>
                <a:spcPts val="0"/>
              </a:spcAft>
              <a:buClr>
                <a:srgbClr val="000000"/>
              </a:buClr>
              <a:buSzPts val="2400"/>
              <a:buFont typeface="Calibri"/>
              <a:buNone/>
            </a:pPr>
            <a:r>
              <a:rPr lang="en-US" sz="1200" b="0" i="0" u="none" strike="noStrike" cap="none" dirty="0">
                <a:solidFill>
                  <a:srgbClr val="000000"/>
                </a:solidFill>
                <a:latin typeface="Calibri"/>
                <a:ea typeface="Calibri"/>
                <a:cs typeface="Calibri"/>
                <a:sym typeface="Calibri"/>
              </a:rPr>
              <a:t>https://</a:t>
            </a:r>
            <a:r>
              <a:rPr lang="en-US" sz="1200" b="0" i="0" u="none" strike="noStrike" cap="none" dirty="0" err="1">
                <a:solidFill>
                  <a:srgbClr val="000000"/>
                </a:solidFill>
                <a:latin typeface="Calibri"/>
                <a:ea typeface="Calibri"/>
                <a:cs typeface="Calibri"/>
                <a:sym typeface="Calibri"/>
              </a:rPr>
              <a:t>blackrj.org</a:t>
            </a:r>
            <a:r>
              <a:rPr lang="en-US" sz="1200" b="0" i="0" u="none" strike="noStrike" cap="none" dirty="0">
                <a:solidFill>
                  <a:srgbClr val="000000"/>
                </a:solidFill>
                <a:latin typeface="Calibri"/>
                <a:ea typeface="Calibri"/>
                <a:cs typeface="Calibri"/>
                <a:sym typeface="Calibri"/>
              </a:rPr>
              <a:t>/our-issues/reproductive-justice/</a:t>
            </a:r>
            <a:endParaRPr sz="1200" dirty="0"/>
          </a:p>
          <a:p>
            <a:pPr marL="0" lvl="0" indent="0" algn="l" rtl="0">
              <a:lnSpc>
                <a:spcPct val="100000"/>
              </a:lnSpc>
              <a:spcBef>
                <a:spcPts val="0"/>
              </a:spcBef>
              <a:spcAft>
                <a:spcPts val="0"/>
              </a:spcAft>
              <a:buClr>
                <a:schemeClr val="hlink"/>
              </a:buClr>
              <a:buSzPts val="2400"/>
              <a:buFont typeface="Calibri"/>
              <a:buNone/>
            </a:pPr>
            <a:r>
              <a:rPr lang="en-US" sz="1200" b="0" i="0" u="sng" strike="noStrike" cap="none" dirty="0">
                <a:solidFill>
                  <a:schemeClr val="hlink"/>
                </a:solidFill>
                <a:latin typeface="Calibri"/>
                <a:ea typeface="Calibri"/>
                <a:cs typeface="Calibri"/>
                <a:sym typeface="Calibri"/>
                <a:hlinkClick r:id="rId3"/>
              </a:rPr>
              <a:t>https://www.sistersong.net/reproductive-justice</a:t>
            </a: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hlink"/>
              </a:buClr>
              <a:buSzPts val="2400"/>
              <a:buFont typeface="Calibri"/>
              <a:buNone/>
            </a:pPr>
            <a:r>
              <a:rPr lang="en-US" sz="1200" u="sng" dirty="0">
                <a:solidFill>
                  <a:schemeClr val="hlink"/>
                </a:solidFill>
                <a:hlinkClick r:id="rId4"/>
              </a:rPr>
              <a:t>https://www1.nyc.gov/site/doh/health/health-topics/sexual-reproductive-justice-nyc.page</a:t>
            </a:r>
            <a:r>
              <a:rPr lang="en-US" sz="1200" dirty="0">
                <a:solidFill>
                  <a:srgbClr val="000000"/>
                </a:solidFill>
              </a:rPr>
              <a:t> </a:t>
            </a:r>
            <a:endParaRPr sz="1200" dirty="0"/>
          </a:p>
          <a:p>
            <a:pPr marL="0" lvl="0" indent="0" algn="l" rtl="0">
              <a:lnSpc>
                <a:spcPct val="100000"/>
              </a:lnSpc>
              <a:spcBef>
                <a:spcPts val="0"/>
              </a:spcBef>
              <a:spcAft>
                <a:spcPts val="0"/>
              </a:spcAft>
              <a:buClr>
                <a:schemeClr val="hlink"/>
              </a:buClr>
              <a:buSzPts val="2400"/>
              <a:buFont typeface="Calibri"/>
              <a:buNone/>
            </a:pPr>
            <a:r>
              <a:rPr lang="en-US" sz="1200" u="sng" dirty="0">
                <a:solidFill>
                  <a:schemeClr val="hlink"/>
                </a:solidFill>
                <a:hlinkClick r:id="rId5"/>
              </a:rPr>
              <a:t>https://www.law.berkeley.edu/php-programs/courses/fileDL.php?fID=4051</a:t>
            </a:r>
            <a:r>
              <a:rPr lang="en-US" sz="1200" dirty="0">
                <a:solidFill>
                  <a:srgbClr val="000000"/>
                </a:solidFill>
              </a:rPr>
              <a:t> </a:t>
            </a:r>
            <a:endParaRPr sz="1200" dirty="0"/>
          </a:p>
          <a:p>
            <a:pPr marL="0" lvl="0" indent="0" algn="l" rtl="0">
              <a:lnSpc>
                <a:spcPct val="100000"/>
              </a:lnSpc>
              <a:spcBef>
                <a:spcPts val="0"/>
              </a:spcBef>
              <a:spcAft>
                <a:spcPts val="0"/>
              </a:spcAft>
              <a:buSzPts val="24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O</a:t>
            </a:r>
            <a:r>
              <a:rPr lang="en-US" sz="1200" b="0" i="0" u="none" strike="noStrike" dirty="0">
                <a:latin typeface="Calibri"/>
                <a:ea typeface="Calibri"/>
                <a:cs typeface="Calibri"/>
                <a:sym typeface="Calibri"/>
              </a:rPr>
              <a:t>n June 24, 2022, the Supreme Court overturned </a:t>
            </a:r>
            <a:r>
              <a:rPr lang="en-US" sz="1200" b="0" i="1" u="none" strike="noStrike" dirty="0">
                <a:latin typeface="Calibri"/>
                <a:ea typeface="Calibri"/>
                <a:cs typeface="Calibri"/>
                <a:sym typeface="Calibri"/>
              </a:rPr>
              <a:t>Roe v Wade</a:t>
            </a:r>
            <a:r>
              <a:rPr lang="en-US" sz="1200" b="0" i="0" u="none" strike="noStrike" dirty="0">
                <a:latin typeface="Calibri"/>
                <a:ea typeface="Calibri"/>
                <a:cs typeface="Calibri"/>
                <a:sym typeface="Calibri"/>
              </a:rPr>
              <a:t> and </a:t>
            </a:r>
            <a:r>
              <a:rPr lang="en-US" sz="1200" b="0" i="1" u="none" strike="noStrike" dirty="0">
                <a:latin typeface="Calibri"/>
                <a:ea typeface="Calibri"/>
                <a:cs typeface="Calibri"/>
                <a:sym typeface="Calibri"/>
              </a:rPr>
              <a:t>Planned Parenthood v Casey</a:t>
            </a:r>
            <a:r>
              <a:rPr lang="en-US" sz="1200" b="0" i="0" u="none" strike="noStrike" dirty="0">
                <a:latin typeface="Calibri"/>
                <a:ea typeface="Calibri"/>
                <a:cs typeface="Calibri"/>
                <a:sym typeface="Calibri"/>
              </a:rPr>
              <a:t> through its decision on the case </a:t>
            </a:r>
            <a:r>
              <a:rPr lang="en-US" sz="1200" b="0" i="1" u="none" strike="noStrike" dirty="0">
                <a:latin typeface="Calibri"/>
                <a:ea typeface="Calibri"/>
                <a:cs typeface="Calibri"/>
                <a:sym typeface="Calibri"/>
              </a:rPr>
              <a:t>Dobbs v Jackson Women’s Health</a:t>
            </a:r>
            <a:r>
              <a:rPr lang="en-US" sz="1200" b="0" i="0" u="none" strike="noStrike" dirty="0">
                <a:latin typeface="Calibri"/>
                <a:ea typeface="Calibri"/>
                <a:cs typeface="Calibri"/>
                <a:sym typeface="Calibri"/>
              </a:rPr>
              <a:t>, a 15 week abortion ban in Mississippi. There is no longer a constitutional protection for the right to an abortion, and that right is now left to the states. </a:t>
            </a:r>
            <a:endParaRPr sz="1200" dirty="0"/>
          </a:p>
          <a:p>
            <a:pPr marL="0" lvl="0" indent="0" algn="l" rtl="0">
              <a:lnSpc>
                <a:spcPct val="100000"/>
              </a:lnSpc>
              <a:spcBef>
                <a:spcPts val="0"/>
              </a:spcBef>
              <a:spcAft>
                <a:spcPts val="0"/>
              </a:spcAft>
              <a:buSzPts val="1400"/>
              <a:buNone/>
            </a:pPr>
            <a:endParaRPr sz="1200" b="0" i="0" u="none" strike="noStrike"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latin typeface="Calibri"/>
                <a:ea typeface="Calibri"/>
                <a:cs typeface="Calibri"/>
                <a:sym typeface="Calibri"/>
              </a:rPr>
              <a:t>Around 26 states are set to ban or nearly ban abortion as a result of this decision. This would mean 33.6 million reproductive age women will lose abortion access.</a:t>
            </a:r>
            <a:endParaRPr sz="1200" dirty="0"/>
          </a:p>
          <a:p>
            <a:pPr marL="0" lvl="0" indent="0" algn="l" rtl="0">
              <a:lnSpc>
                <a:spcPct val="100000"/>
              </a:lnSpc>
              <a:spcBef>
                <a:spcPts val="0"/>
              </a:spcBef>
              <a:spcAft>
                <a:spcPts val="0"/>
              </a:spcAft>
              <a:buSzPts val="1400"/>
              <a:buNone/>
            </a:pPr>
            <a:endParaRPr sz="1200" b="0" i="0" u="none" strike="noStrike"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As of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December</a:t>
            </a:r>
            <a:r>
              <a:rPr lang="en-US" sz="1200" b="0" i="0" u="none" strike="noStrike"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12https://</a:t>
            </a:r>
            <a:r>
              <a:rPr lang="en-US" sz="1200" dirty="0" err="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states.guttmacher.org</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/policies/</a:t>
            </a:r>
            <a:r>
              <a:rPr lang="en-US" sz="1200" b="0" i="0" u="none" strike="noStrike"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2022 – abortion is now fully banned in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13</a:t>
            </a:r>
            <a:r>
              <a:rPr lang="en-US" sz="1200" b="0" i="0" u="none" strike="noStrike"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states</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1 state (GA) has a 6-week ban. 10 states have their bans blocked by the courts for now. </a:t>
            </a:r>
            <a:endParaRPr sz="1200" dirty="0"/>
          </a:p>
          <a:p>
            <a:pPr marL="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2400"/>
              <a:buFont typeface="Calibri"/>
              <a:buNone/>
            </a:pPr>
            <a:r>
              <a:rPr lang="en-US" sz="1200" dirty="0"/>
              <a:t>There are obviously many implications for people’s health, well-being, bodily autonomy, and safety – but remember, people living in highly restrictive states even before this decision have long been experiencing extreme barriers to accessing abortion care. This isn’t new. Even before Roe was overturned, nearly 1 in 10 people obtaining an abortion traveled across state lines for abortion care. Self-sourced/self-managed abortion was already on the rise. And people were already being criminalized for their pregnancies. In fact, since 1973, the National Advocates for Pregnant Women </a:t>
            </a:r>
            <a:r>
              <a:rPr lang="en-US" sz="1200" b="0" i="0" dirty="0">
                <a:latin typeface="Calibri"/>
                <a:ea typeface="Calibri"/>
                <a:cs typeface="Calibri"/>
                <a:sym typeface="Calibri"/>
              </a:rPr>
              <a:t>documented more. than 1,700 instances in the US where women have been arrested, prosecuted, convicted, detained, or forced to undergo medical interventions because of their pregnancy status or outcomes. NAPW has documented more than three times as many cases from 2006 through 2020 compared to 1973 through 2005. Without the protections granted by </a:t>
            </a:r>
            <a:r>
              <a:rPr lang="en-US" sz="1200" b="0" i="1" dirty="0">
                <a:latin typeface="Calibri"/>
                <a:ea typeface="Calibri"/>
                <a:cs typeface="Calibri"/>
                <a:sym typeface="Calibri"/>
              </a:rPr>
              <a:t>Roe v. Wade</a:t>
            </a:r>
            <a:r>
              <a:rPr lang="en-US" sz="1200" b="0" i="0" dirty="0">
                <a:latin typeface="Calibri"/>
                <a:ea typeface="Calibri"/>
                <a:cs typeface="Calibri"/>
                <a:sym typeface="Calibri"/>
              </a:rPr>
              <a:t>, which was never enough, this criminalization will only increase.</a:t>
            </a:r>
            <a:br>
              <a:rPr lang="en-US" sz="1200" dirty="0"/>
            </a:br>
            <a:br>
              <a:rPr lang="en-US" sz="1200" dirty="0"/>
            </a:br>
            <a:r>
              <a:rPr lang="en-US" sz="1200" dirty="0"/>
              <a:t>Image source: https://</a:t>
            </a:r>
            <a:r>
              <a:rPr lang="en-US" sz="1200" dirty="0" err="1"/>
              <a:t>states.guttmacher.org</a:t>
            </a:r>
            <a:r>
              <a:rPr lang="en-US" sz="1200" dirty="0"/>
              <a:t>/policies/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https://</a:t>
            </a:r>
            <a:r>
              <a:rPr lang="en-US" sz="1200" dirty="0" err="1"/>
              <a:t>www.nytimes.com</a:t>
            </a:r>
            <a:r>
              <a:rPr lang="en-US" sz="1200" dirty="0"/>
              <a:t>/interactive/2022/us/abortion-laws-roe-v-</a:t>
            </a:r>
            <a:r>
              <a:rPr lang="en-US" sz="1200" dirty="0" err="1"/>
              <a:t>wade.html</a:t>
            </a:r>
            <a:endParaRPr sz="1200" dirty="0"/>
          </a:p>
          <a:p>
            <a:pPr marL="0" lvl="0" indent="0" algn="l" rtl="0">
              <a:lnSpc>
                <a:spcPct val="100000"/>
              </a:lnSpc>
              <a:spcBef>
                <a:spcPts val="0"/>
              </a:spcBef>
              <a:spcAft>
                <a:spcPts val="0"/>
              </a:spcAft>
              <a:buSzPts val="1400"/>
              <a:buNone/>
            </a:pPr>
            <a:r>
              <a:rPr lang="en-US" sz="1200" dirty="0"/>
              <a:t>https://</a:t>
            </a:r>
            <a:r>
              <a:rPr lang="en-US" sz="1200" dirty="0" err="1"/>
              <a:t>reproductiverights.org</a:t>
            </a:r>
            <a:r>
              <a:rPr lang="en-US" sz="1200" dirty="0"/>
              <a:t>/maps/abortion-laws-by-state/</a:t>
            </a:r>
            <a:endParaRPr sz="1200" dirty="0"/>
          </a:p>
          <a:p>
            <a:pPr marL="0" lvl="0" indent="0" algn="l" rtl="0">
              <a:lnSpc>
                <a:spcPct val="100000"/>
              </a:lnSpc>
              <a:spcBef>
                <a:spcPts val="0"/>
              </a:spcBef>
              <a:spcAft>
                <a:spcPts val="0"/>
              </a:spcAft>
              <a:buSzPts val="1400"/>
              <a:buNone/>
            </a:pPr>
            <a:r>
              <a:rPr lang="en-US" sz="1200" u="sng" dirty="0">
                <a:solidFill>
                  <a:schemeClr val="hlink"/>
                </a:solidFill>
                <a:hlinkClick r:id="rId3"/>
              </a:rPr>
              <a:t>https://www.guttmacher.org/article/2022/07/even-roe-was-overturned-nearly-one-10-people-obtaining-abortion-traveled-across</a:t>
            </a:r>
            <a:endParaRPr sz="1200" dirty="0"/>
          </a:p>
          <a:p>
            <a:pPr marL="0" lvl="0" indent="0" algn="l" rtl="0">
              <a:lnSpc>
                <a:spcPct val="100000"/>
              </a:lnSpc>
              <a:spcBef>
                <a:spcPts val="0"/>
              </a:spcBef>
              <a:spcAft>
                <a:spcPts val="0"/>
              </a:spcAft>
              <a:buSzPts val="1400"/>
              <a:buNone/>
            </a:pPr>
            <a:r>
              <a:rPr lang="en-US" sz="1200" u="sng" dirty="0">
                <a:solidFill>
                  <a:schemeClr val="hlink"/>
                </a:solidFill>
                <a:hlinkClick r:id="rId4"/>
              </a:rPr>
              <a:t>https://www.nytimes.com/interactive/2022/us/abortion-laws-roe-v-wade.html</a:t>
            </a:r>
            <a:r>
              <a:rPr lang="en-US" sz="1200" dirty="0"/>
              <a:t> </a:t>
            </a:r>
            <a:endParaRPr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dirty="0"/>
              <a:t>So let’s talk about what exactly is self-managed abortion.</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dirty="0"/>
              <a:t>SMA: “Self-managed abortion is an abortion that someone does on their own. It takes place outside contact with the [Western] medical system. It is often supported by friends, family members, partners, or community members. It can be with a medication regimen, traditional cultural means [like herbs, botanicals, </a:t>
            </a:r>
            <a:r>
              <a:rPr lang="en-US" sz="1200" dirty="0" err="1"/>
              <a:t>etc</a:t>
            </a:r>
            <a:r>
              <a:rPr lang="en-US" sz="1200" dirty="0"/>
              <a:t>], and at times it can be through unsafe means. No one should be criminalized for their abortion, regardless of method.” (If/When/How)</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dirty="0"/>
              <a:t>In-clinic medication abortion with pills and telemedicine medication abortion with pills are different than self-managed abortion even if the patient is taking medicine at home because it is done with supervision or monitoring from a health care provider. </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dirty="0"/>
              <a:t>Yet, people are often self-sourcing the same pills used in a medication abortion – mifepristone and misoprostol or misoprostol alone -- that a clinician would provide in-clinic or via telemedicine. What’s different is that someone who self-manages faces more legal risks, criminalization, and threats of harm compared to someone who seeks in-clinic care.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lvl="0" indent="0" algn="l" rtl="0">
              <a:lnSpc>
                <a:spcPct val="100000"/>
              </a:lnSpc>
              <a:spcBef>
                <a:spcPts val="0"/>
              </a:spcBef>
              <a:spcAft>
                <a:spcPts val="0"/>
              </a:spcAft>
              <a:buSzPts val="2400"/>
              <a:buFont typeface="Calibri"/>
              <a:buNone/>
            </a:pPr>
            <a:r>
              <a:rPr lang="en-US" sz="1200" dirty="0" err="1"/>
              <a:t>Moseson</a:t>
            </a:r>
            <a:r>
              <a:rPr lang="en-US" sz="1200" dirty="0"/>
              <a:t> H, Herold S, </a:t>
            </a:r>
            <a:r>
              <a:rPr lang="en-US" sz="1200" dirty="0" err="1"/>
              <a:t>Filippa</a:t>
            </a:r>
            <a:r>
              <a:rPr lang="en-US" sz="1200" dirty="0"/>
              <a:t> S, Barr-Walker J, Baum SE, </a:t>
            </a:r>
            <a:r>
              <a:rPr lang="en-US" sz="1200" dirty="0" err="1"/>
              <a:t>Gerdts</a:t>
            </a:r>
            <a:r>
              <a:rPr lang="en-US" sz="1200" dirty="0"/>
              <a:t> C. Self-managed abortion: A systematic scoping review. Best </a:t>
            </a:r>
            <a:r>
              <a:rPr lang="en-US" sz="1200" dirty="0" err="1"/>
              <a:t>Pract</a:t>
            </a:r>
            <a:r>
              <a:rPr lang="en-US" sz="1200" dirty="0"/>
              <a:t> Res Clin </a:t>
            </a:r>
            <a:r>
              <a:rPr lang="en-US" sz="1200" dirty="0" err="1"/>
              <a:t>Obstet</a:t>
            </a:r>
            <a:r>
              <a:rPr lang="en-US" sz="1200" dirty="0"/>
              <a:t> </a:t>
            </a:r>
            <a:r>
              <a:rPr lang="en-US" sz="1200" dirty="0" err="1"/>
              <a:t>Gynaecol</a:t>
            </a:r>
            <a:r>
              <a:rPr lang="en-US" sz="1200" dirty="0"/>
              <a:t>. 2020;63:87-110. doi:10.1016/j.bpobgyn.2019.08.002</a:t>
            </a:r>
            <a:endParaRPr sz="1200" dirty="0"/>
          </a:p>
          <a:p>
            <a:pPr marL="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2400"/>
              <a:buFont typeface="Calibri"/>
              <a:buNone/>
            </a:pPr>
            <a:r>
              <a:rPr lang="en-US" sz="1200" dirty="0"/>
              <a:t>Abortion on Our Own Terms. What is Self Managed Abortion? https://</a:t>
            </a:r>
            <a:r>
              <a:rPr lang="en-US" sz="1200" dirty="0" err="1"/>
              <a:t>abortiononourownterms.org</a:t>
            </a:r>
            <a:r>
              <a:rPr lang="en-US" sz="1200" dirty="0"/>
              <a:t>/self-managed-abortion/</a:t>
            </a:r>
            <a:endParaRPr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sz="1200" b="0" dirty="0"/>
              <a:t>7% of US women reported having attempted to self manage in their </a:t>
            </a:r>
            <a:r>
              <a:rPr lang="en-US" sz="12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lifetime</a:t>
            </a:r>
            <a:endParaRPr sz="1200" dirty="0"/>
          </a:p>
          <a:p>
            <a:pPr marL="171450" lvl="0" indent="-95250" algn="l" rtl="0">
              <a:lnSpc>
                <a:spcPct val="100000"/>
              </a:lnSpc>
              <a:spcBef>
                <a:spcPts val="30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From March 2018 to March 2020, the online service Aid Access identified 57,506 requests from US residents in all 50 states. Barriers to accessing abortion during the COVID-19 pandemic have led to further increases in demand.</a:t>
            </a:r>
            <a:endParaRPr sz="1200" dirty="0"/>
          </a:p>
          <a:p>
            <a:pPr marL="171450" marR="0" lvl="0" indent="-95250" algn="l" rtl="0">
              <a:lnSpc>
                <a:spcPct val="100000"/>
              </a:lnSpc>
              <a:spcBef>
                <a:spcPts val="30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Studies so far have only measured certain pathways to SMA, so demand is likely much higher</a:t>
            </a:r>
            <a:endParaRPr sz="1200" dirty="0"/>
          </a:p>
          <a:p>
            <a:pPr marL="171450" lvl="0" indent="-95250" algn="l" rtl="0">
              <a:lnSpc>
                <a:spcPct val="100000"/>
              </a:lnSpc>
              <a:spcBef>
                <a:spcPts val="30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When Texas passed SB8 in September 2021, the demand for SMA in Texas surged within just 1 week, increasing substantially as reported by Aid Access. We’re likely experiencing this kind of surge in demand now as even more states are banning abortion. </a:t>
            </a:r>
            <a:endParaRPr sz="1200" dirty="0"/>
          </a:p>
          <a:p>
            <a:pPr marL="171450" lvl="0" indent="-95250" algn="l" rtl="0">
              <a:lnSpc>
                <a:spcPct val="100000"/>
              </a:lnSpc>
              <a:spcBef>
                <a:spcPts val="30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Prevalence of SMA is 3x higher among black women than white women, and elevated among Hispanic women 🡪 these populations may face heightened barriers to accessing clinical care or prefer SMA/being outside the medical system due to experiences of stigma, discrimination, and structural racism. But these are also the populations more likely to be targeted for criminalization. </a:t>
            </a:r>
            <a:endParaRPr sz="1200" dirty="0"/>
          </a:p>
          <a:p>
            <a:pPr marL="0" marR="0" lvl="0" indent="0" algn="l" rtl="0">
              <a:lnSpc>
                <a:spcPct val="100000"/>
              </a:lnSpc>
              <a:spcBef>
                <a:spcPts val="0"/>
              </a:spcBef>
              <a:spcAft>
                <a:spcPts val="0"/>
              </a:spcAft>
              <a:buClr>
                <a:schemeClr val="dk1"/>
              </a:buClr>
              <a:buSzPts val="2400"/>
              <a:buFont typeface="Calibri"/>
              <a:buNone/>
            </a:pPr>
            <a:endParaRPr sz="1200" dirty="0"/>
          </a:p>
          <a:p>
            <a:pPr marL="0" marR="0" lvl="0" indent="0" algn="l" rtl="0">
              <a:lnSpc>
                <a:spcPct val="10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Image source: Reproductive Health Access Project</a:t>
            </a:r>
            <a:endParaRPr sz="1200" dirty="0"/>
          </a:p>
          <a:p>
            <a:pPr marL="0" marR="0" lvl="0" indent="0" algn="l" rtl="0">
              <a:lnSpc>
                <a:spcPct val="100000"/>
              </a:lnSpc>
              <a:spcBef>
                <a:spcPts val="0"/>
              </a:spcBef>
              <a:spcAft>
                <a:spcPts val="0"/>
              </a:spcAft>
              <a:buClr>
                <a:schemeClr val="dk1"/>
              </a:buClr>
              <a:buSzPts val="2400"/>
              <a:buFont typeface="Calibri"/>
              <a:buNone/>
            </a:pPr>
            <a:endParaRPr sz="1200" b="1"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r>
              <a:rPr lang="en-US" sz="1200" b="1" i="0" dirty="0">
                <a:solidFill>
                  <a:schemeClr val="dk1"/>
                </a:solidFill>
                <a:latin typeface="Calibri"/>
                <a:ea typeface="Calibri"/>
                <a:cs typeface="Calibri"/>
                <a:sym typeface="Calibri"/>
              </a:rPr>
              <a:t>References:</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Ralph L, Foster DG, </a:t>
            </a:r>
            <a:r>
              <a:rPr lang="en-US" sz="1200" b="0" i="0" dirty="0" err="1">
                <a:solidFill>
                  <a:schemeClr val="dk1"/>
                </a:solidFill>
                <a:latin typeface="Calibri"/>
                <a:ea typeface="Calibri"/>
                <a:cs typeface="Calibri"/>
                <a:sym typeface="Calibri"/>
              </a:rPr>
              <a:t>Raifman</a:t>
            </a:r>
            <a:r>
              <a:rPr lang="en-US" sz="1200" b="0" i="0" dirty="0">
                <a:solidFill>
                  <a:schemeClr val="dk1"/>
                </a:solidFill>
                <a:latin typeface="Calibri"/>
                <a:ea typeface="Calibri"/>
                <a:cs typeface="Calibri"/>
                <a:sym typeface="Calibri"/>
              </a:rPr>
              <a:t> S. Prevalence of self-managed abortion among women of reproductive age in the United States. JAMA </a:t>
            </a:r>
            <a:r>
              <a:rPr lang="en-US" sz="1200" b="0" i="0" dirty="0" err="1">
                <a:solidFill>
                  <a:schemeClr val="dk1"/>
                </a:solidFill>
                <a:latin typeface="Calibri"/>
                <a:ea typeface="Calibri"/>
                <a:cs typeface="Calibri"/>
                <a:sym typeface="Calibri"/>
              </a:rPr>
              <a:t>Netw</a:t>
            </a:r>
            <a:r>
              <a:rPr lang="en-US" sz="1200" b="0" i="0" dirty="0">
                <a:solidFill>
                  <a:schemeClr val="dk1"/>
                </a:solidFill>
                <a:latin typeface="Calibri"/>
                <a:ea typeface="Calibri"/>
                <a:cs typeface="Calibri"/>
                <a:sym typeface="Calibri"/>
              </a:rPr>
              <a:t> Open. 2020;3(12):e2029245.</a:t>
            </a:r>
            <a:br>
              <a:rPr lang="en-US" sz="1200" dirty="0"/>
            </a:br>
            <a:r>
              <a:rPr lang="en-US" sz="1200" b="0" i="0" dirty="0">
                <a:solidFill>
                  <a:schemeClr val="dk1"/>
                </a:solidFill>
                <a:latin typeface="Calibri"/>
                <a:ea typeface="Calibri"/>
                <a:cs typeface="Calibri"/>
                <a:sym typeface="Calibri"/>
              </a:rPr>
              <a:t>Aiken A, Starling J, </a:t>
            </a:r>
            <a:r>
              <a:rPr lang="en-US" sz="1200" b="0" i="0" dirty="0" err="1">
                <a:solidFill>
                  <a:schemeClr val="dk1"/>
                </a:solidFill>
                <a:latin typeface="Calibri"/>
                <a:ea typeface="Calibri"/>
                <a:cs typeface="Calibri"/>
                <a:sym typeface="Calibri"/>
              </a:rPr>
              <a:t>Gomperts</a:t>
            </a:r>
            <a:r>
              <a:rPr lang="en-US" sz="1200" b="0" i="0" dirty="0">
                <a:solidFill>
                  <a:schemeClr val="dk1"/>
                </a:solidFill>
                <a:latin typeface="Calibri"/>
                <a:ea typeface="Calibri"/>
                <a:cs typeface="Calibri"/>
                <a:sym typeface="Calibri"/>
              </a:rPr>
              <a:t> R. Factors associated with use of an online telemedicine service to access self-managed medical abortion in the US. JAMA </a:t>
            </a:r>
            <a:r>
              <a:rPr lang="en-US" sz="1200" b="0" i="0" dirty="0" err="1">
                <a:solidFill>
                  <a:schemeClr val="dk1"/>
                </a:solidFill>
                <a:latin typeface="Calibri"/>
                <a:ea typeface="Calibri"/>
                <a:cs typeface="Calibri"/>
                <a:sym typeface="Calibri"/>
              </a:rPr>
              <a:t>Netw</a:t>
            </a:r>
            <a:r>
              <a:rPr lang="en-US" sz="1200" b="0" i="0" dirty="0">
                <a:solidFill>
                  <a:schemeClr val="dk1"/>
                </a:solidFill>
                <a:latin typeface="Calibri"/>
                <a:ea typeface="Calibri"/>
                <a:cs typeface="Calibri"/>
                <a:sym typeface="Calibri"/>
              </a:rPr>
              <a:t> Open. 2021;4(5):e2111852. </a:t>
            </a:r>
            <a:endParaRPr sz="1200" dirty="0"/>
          </a:p>
          <a:p>
            <a:pPr marL="0" lvl="0" indent="0" algn="l" rtl="0">
              <a:lnSpc>
                <a:spcPct val="110000"/>
              </a:lnSpc>
              <a:spcBef>
                <a:spcPts val="0"/>
              </a:spcBef>
              <a:spcAft>
                <a:spcPts val="0"/>
              </a:spcAft>
              <a:buSzPts val="2400"/>
              <a:buFont typeface="Calibri"/>
              <a:buNone/>
            </a:pPr>
            <a:r>
              <a:rPr lang="en-US" sz="1200" dirty="0"/>
              <a:t>https://</a:t>
            </a:r>
            <a:r>
              <a:rPr lang="en-US" sz="1200" dirty="0" err="1"/>
              <a:t>jamanetwork.com</a:t>
            </a:r>
            <a:r>
              <a:rPr lang="en-US" sz="1200" dirty="0"/>
              <a:t>/journals/</a:t>
            </a:r>
            <a:r>
              <a:rPr lang="en-US" sz="1200" dirty="0" err="1"/>
              <a:t>jamanetworkopen</a:t>
            </a:r>
            <a:r>
              <a:rPr lang="en-US" sz="1200" dirty="0"/>
              <a:t>/</a:t>
            </a:r>
            <a:r>
              <a:rPr lang="en-US" sz="1200" dirty="0" err="1"/>
              <a:t>fullarticle</a:t>
            </a:r>
            <a:r>
              <a:rPr lang="en-US" sz="1200" dirty="0"/>
              <a:t>/2789428</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Herold S, </a:t>
            </a:r>
            <a:r>
              <a:rPr lang="en-US" sz="1200" b="0" i="0" dirty="0" err="1">
                <a:solidFill>
                  <a:schemeClr val="dk1"/>
                </a:solidFill>
                <a:latin typeface="Calibri"/>
                <a:ea typeface="Calibri"/>
                <a:cs typeface="Calibri"/>
                <a:sym typeface="Calibri"/>
              </a:rPr>
              <a:t>Filippa</a:t>
            </a:r>
            <a:r>
              <a:rPr lang="en-US" sz="1200" b="0" i="0" dirty="0">
                <a:solidFill>
                  <a:schemeClr val="dk1"/>
                </a:solidFill>
                <a:latin typeface="Calibri"/>
                <a:ea typeface="Calibri"/>
                <a:cs typeface="Calibri"/>
                <a:sym typeface="Calibri"/>
              </a:rPr>
              <a:t> S, Barr-Walker J, Baum SE, </a:t>
            </a:r>
            <a:r>
              <a:rPr lang="en-US" sz="1200" b="0" i="0" dirty="0" err="1">
                <a:solidFill>
                  <a:schemeClr val="dk1"/>
                </a:solidFill>
                <a:latin typeface="Calibri"/>
                <a:ea typeface="Calibri"/>
                <a:cs typeface="Calibri"/>
                <a:sym typeface="Calibri"/>
              </a:rPr>
              <a:t>Gerdts</a:t>
            </a:r>
            <a:r>
              <a:rPr lang="en-US" sz="1200" b="0" i="0" dirty="0">
                <a:solidFill>
                  <a:schemeClr val="dk1"/>
                </a:solidFill>
                <a:latin typeface="Calibri"/>
                <a:ea typeface="Calibri"/>
                <a:cs typeface="Calibri"/>
                <a:sym typeface="Calibri"/>
              </a:rPr>
              <a:t> C. Self-managed abortion: a systematic scoping review. Best </a:t>
            </a:r>
            <a:r>
              <a:rPr lang="en-US" sz="1200" b="0" i="0" dirty="0" err="1">
                <a:solidFill>
                  <a:schemeClr val="dk1"/>
                </a:solidFill>
                <a:latin typeface="Calibri"/>
                <a:ea typeface="Calibri"/>
                <a:cs typeface="Calibri"/>
                <a:sym typeface="Calibri"/>
              </a:rPr>
              <a:t>Pract</a:t>
            </a:r>
            <a:r>
              <a:rPr lang="en-US" sz="1200" b="0" i="0" dirty="0">
                <a:solidFill>
                  <a:schemeClr val="dk1"/>
                </a:solidFill>
                <a:latin typeface="Calibri"/>
                <a:ea typeface="Calibri"/>
                <a:cs typeface="Calibri"/>
                <a:sym typeface="Calibri"/>
              </a:rPr>
              <a:t> Res Clin </a:t>
            </a:r>
            <a:r>
              <a:rPr lang="en-US" sz="1200" b="0" i="0" dirty="0" err="1">
                <a:solidFill>
                  <a:schemeClr val="dk1"/>
                </a:solidFill>
                <a:latin typeface="Calibri"/>
                <a:ea typeface="Calibri"/>
                <a:cs typeface="Calibri"/>
                <a:sym typeface="Calibri"/>
              </a:rPr>
              <a:t>Obstet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Gynaecol</a:t>
            </a:r>
            <a:r>
              <a:rPr lang="en-US" sz="1200" b="0" i="0" dirty="0">
                <a:solidFill>
                  <a:schemeClr val="dk1"/>
                </a:solidFill>
                <a:latin typeface="Calibri"/>
                <a:ea typeface="Calibri"/>
                <a:cs typeface="Calibri"/>
                <a:sym typeface="Calibri"/>
              </a:rPr>
              <a:t>. 2020;63:87–110.</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Donovan MK. Self-managed medication abortion: expanding the available options for U.S. abortion care. Guttmacher Policy Rev. 2018;21:41–47.</a:t>
            </a:r>
            <a:endParaRPr sz="1200" dirty="0"/>
          </a:p>
          <a:p>
            <a:pPr marL="0" lvl="0" indent="0" algn="l" rtl="0">
              <a:lnSpc>
                <a:spcPct val="110000"/>
              </a:lnSpc>
              <a:spcBef>
                <a:spcPts val="0"/>
              </a:spcBef>
              <a:spcAft>
                <a:spcPts val="0"/>
              </a:spcAft>
              <a:buSzPts val="2400"/>
              <a:buFont typeface="Calibri"/>
              <a:buNone/>
            </a:pPr>
            <a:r>
              <a:rPr lang="en-US" sz="1200" b="0" u="sng" dirty="0"/>
              <a:t>https://reproductive-health-</a:t>
            </a:r>
            <a:r>
              <a:rPr lang="en-US" sz="1200" b="0" u="sng" dirty="0" err="1"/>
              <a:t>journal.biomedcentral.com</a:t>
            </a:r>
            <a:r>
              <a:rPr lang="en-US" sz="1200" b="0" u="sng" dirty="0"/>
              <a:t>/articles/10.1186/s12978-020-01016-4</a:t>
            </a:r>
            <a:endParaRPr sz="1200" dirty="0"/>
          </a:p>
          <a:p>
            <a:pPr marL="0" lvl="0" indent="0" algn="l" rtl="0">
              <a:lnSpc>
                <a:spcPct val="110000"/>
              </a:lnSpc>
              <a:spcBef>
                <a:spcPts val="0"/>
              </a:spcBef>
              <a:spcAft>
                <a:spcPts val="0"/>
              </a:spcAft>
              <a:buSzPts val="2400"/>
              <a:buFont typeface="Calibri"/>
              <a:buNone/>
            </a:pPr>
            <a:r>
              <a:rPr lang="en-US" sz="1200" b="0" u="sng" dirty="0"/>
              <a:t>https://</a:t>
            </a:r>
            <a:r>
              <a:rPr lang="en-US" sz="1200" b="0" u="sng" dirty="0" err="1"/>
              <a:t>www.thelancet.com</a:t>
            </a:r>
            <a:r>
              <a:rPr lang="en-US" sz="1200" b="0" u="sng" dirty="0"/>
              <a:t>/journals/</a:t>
            </a:r>
            <a:r>
              <a:rPr lang="en-US" sz="1200" b="0" u="sng" dirty="0" err="1"/>
              <a:t>langlo</a:t>
            </a:r>
            <a:r>
              <a:rPr lang="en-US" sz="1200" b="0" u="sng" dirty="0"/>
              <a:t>/article/PIIS2214-109X(21)00461-7/</a:t>
            </a:r>
            <a:r>
              <a:rPr lang="en-US" sz="1200" b="0" u="sng" dirty="0" err="1"/>
              <a:t>fulltext</a:t>
            </a:r>
            <a:endParaRPr sz="1200" b="0" u="sng" dirty="0"/>
          </a:p>
          <a:p>
            <a:pPr marL="0" lvl="0" indent="0" algn="l" rtl="0">
              <a:lnSpc>
                <a:spcPct val="110000"/>
              </a:lnSpc>
              <a:spcBef>
                <a:spcPts val="0"/>
              </a:spcBef>
              <a:spcAft>
                <a:spcPts val="0"/>
              </a:spcAft>
              <a:buSzPts val="2400"/>
              <a:buFont typeface="Calibri"/>
              <a:buNone/>
            </a:pPr>
            <a:r>
              <a:rPr lang="en-US" sz="1200" b="0" u="sng" dirty="0"/>
              <a:t>https://</a:t>
            </a:r>
            <a:r>
              <a:rPr lang="en-US" sz="1200" b="0" u="sng" dirty="0" err="1"/>
              <a:t>www.who.int</a:t>
            </a:r>
            <a:r>
              <a:rPr lang="en-US" sz="1200" b="0" u="sng" dirty="0"/>
              <a:t>/</a:t>
            </a:r>
            <a:r>
              <a:rPr lang="en-US" sz="1200" b="0" u="sng" dirty="0" err="1"/>
              <a:t>reproductivehealth</a:t>
            </a:r>
            <a:r>
              <a:rPr lang="en-US" sz="1200" b="0" u="sng" dirty="0"/>
              <a:t>/self-care-interventions/medical-abortion/</a:t>
            </a:r>
            <a:r>
              <a:rPr lang="en-US" sz="1200" b="0" u="sng" dirty="0" err="1"/>
              <a:t>en</a:t>
            </a:r>
            <a:r>
              <a:rPr lang="en-US" sz="1200" b="0" u="sng" dirty="0"/>
              <a:t>/</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Jayaweera R, </a:t>
            </a:r>
            <a:r>
              <a:rPr lang="en-US" sz="1200" b="0" i="0" dirty="0" err="1">
                <a:solidFill>
                  <a:schemeClr val="dk1"/>
                </a:solidFill>
                <a:latin typeface="Calibri"/>
                <a:ea typeface="Calibri"/>
                <a:cs typeface="Calibri"/>
                <a:sym typeface="Calibri"/>
              </a:rPr>
              <a:t>Raifman</a:t>
            </a:r>
            <a:r>
              <a:rPr lang="en-US" sz="1200" b="0" i="0" dirty="0">
                <a:solidFill>
                  <a:schemeClr val="dk1"/>
                </a:solidFill>
                <a:latin typeface="Calibri"/>
                <a:ea typeface="Calibri"/>
                <a:cs typeface="Calibri"/>
                <a:sym typeface="Calibri"/>
              </a:rPr>
              <a:t> S, et al. Self-managed medication abortion outcomes: results from a prospective pilot study. </a:t>
            </a:r>
            <a:r>
              <a:rPr lang="en-US" sz="1200" b="0" i="0" dirty="0" err="1">
                <a:solidFill>
                  <a:schemeClr val="dk1"/>
                </a:solidFill>
                <a:latin typeface="Calibri"/>
                <a:ea typeface="Calibri"/>
                <a:cs typeface="Calibri"/>
                <a:sym typeface="Calibri"/>
              </a:rPr>
              <a:t>Reprod</a:t>
            </a:r>
            <a:r>
              <a:rPr lang="en-US" sz="1200" b="0" i="0" dirty="0">
                <a:solidFill>
                  <a:schemeClr val="dk1"/>
                </a:solidFill>
                <a:latin typeface="Calibri"/>
                <a:ea typeface="Calibri"/>
                <a:cs typeface="Calibri"/>
                <a:sym typeface="Calibri"/>
              </a:rPr>
              <a:t> Health. 2020;17:164.</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Bullard K, </a:t>
            </a:r>
            <a:r>
              <a:rPr lang="en-US" sz="1200" b="0" i="0" dirty="0" err="1">
                <a:solidFill>
                  <a:schemeClr val="dk1"/>
                </a:solidFill>
                <a:latin typeface="Calibri"/>
                <a:ea typeface="Calibri"/>
                <a:cs typeface="Calibri"/>
                <a:sym typeface="Calibri"/>
              </a:rPr>
              <a:t>Cisternas</a:t>
            </a:r>
            <a:r>
              <a:rPr lang="en-US" sz="1200" b="0" i="0" dirty="0">
                <a:solidFill>
                  <a:schemeClr val="dk1"/>
                </a:solidFill>
                <a:latin typeface="Calibri"/>
                <a:ea typeface="Calibri"/>
                <a:cs typeface="Calibri"/>
                <a:sym typeface="Calibri"/>
              </a:rPr>
              <a:t> C, Grosso B, Vera V, </a:t>
            </a:r>
            <a:r>
              <a:rPr lang="en-US" sz="1200" b="0" i="0" dirty="0" err="1">
                <a:solidFill>
                  <a:schemeClr val="dk1"/>
                </a:solidFill>
                <a:latin typeface="Calibri"/>
                <a:ea typeface="Calibri"/>
                <a:cs typeface="Calibri"/>
                <a:sym typeface="Calibri"/>
              </a:rPr>
              <a:t>Gerdts</a:t>
            </a:r>
            <a:r>
              <a:rPr lang="en-US" sz="1200" b="0" i="0" dirty="0">
                <a:solidFill>
                  <a:schemeClr val="dk1"/>
                </a:solidFill>
                <a:latin typeface="Calibri"/>
                <a:ea typeface="Calibri"/>
                <a:cs typeface="Calibri"/>
                <a:sym typeface="Calibri"/>
              </a:rPr>
              <a:t> C. Effectiveness of self-managed medication abortion between 13 and 24 weeks gestation: a retrospective review of case records from accompaniment groups in Argentina, Chile, and Ecuador. Contraception. 2020;102(2):91–98.</a:t>
            </a:r>
            <a:endParaRPr sz="1200" dirty="0"/>
          </a:p>
          <a:p>
            <a:pPr marL="0" lvl="0" indent="0" algn="l" rtl="0">
              <a:lnSpc>
                <a:spcPct val="110000"/>
              </a:lnSpc>
              <a:spcBef>
                <a:spcPts val="0"/>
              </a:spcBef>
              <a:spcAft>
                <a:spcPts val="0"/>
              </a:spcAft>
              <a:buSzPts val="2400"/>
              <a:buFont typeface="Calibri"/>
              <a:buNone/>
            </a:pPr>
            <a:r>
              <a:rPr lang="en-US" sz="1200" b="0" u="sng" dirty="0"/>
              <a:t>https://</a:t>
            </a:r>
            <a:r>
              <a:rPr lang="en-US" sz="1200" b="0" u="sng" dirty="0" err="1"/>
              <a:t>www.sciencedirect.com</a:t>
            </a:r>
            <a:r>
              <a:rPr lang="en-US" sz="1200" b="0" u="sng" dirty="0"/>
              <a:t>/science/article/</a:t>
            </a:r>
            <a:r>
              <a:rPr lang="en-US" sz="1200" b="0" u="sng" dirty="0" err="1"/>
              <a:t>pii</a:t>
            </a:r>
            <a:r>
              <a:rPr lang="en-US" sz="1200" b="0" u="sng" dirty="0"/>
              <a:t>/S2667193X22000175</a:t>
            </a:r>
            <a:endParaRPr sz="1200" dirty="0"/>
          </a:p>
          <a:p>
            <a:pPr marL="0" marR="0" lvl="0" indent="0" algn="l" rtl="0">
              <a:lnSpc>
                <a:spcPct val="100000"/>
              </a:lnSpc>
              <a:spcBef>
                <a:spcPts val="0"/>
              </a:spcBef>
              <a:spcAft>
                <a:spcPts val="0"/>
              </a:spcAft>
              <a:buClr>
                <a:schemeClr val="dk1"/>
              </a:buClr>
              <a:buSzPts val="2400"/>
              <a:buFont typeface="Calibri"/>
              <a:buNone/>
            </a:pPr>
            <a:endParaRPr sz="1200" b="0" i="0" dirty="0">
              <a:solidFill>
                <a:schemeClr val="dk1"/>
              </a:solidFill>
              <a:latin typeface="Calibri"/>
              <a:ea typeface="Calibri"/>
              <a:cs typeface="Calibri"/>
              <a:sym typeface="Calibri"/>
            </a:endParaRPr>
          </a:p>
          <a:p>
            <a:pPr marL="342900" lvl="0" indent="-266700" algn="l" rtl="0">
              <a:lnSpc>
                <a:spcPct val="100000"/>
              </a:lnSpc>
              <a:spcBef>
                <a:spcPts val="0"/>
              </a:spcBef>
              <a:spcAft>
                <a:spcPts val="0"/>
              </a:spcAft>
              <a:buClr>
                <a:schemeClr val="dk1"/>
              </a:buClr>
              <a:buSzPts val="1200"/>
              <a:buFont typeface="Arial"/>
              <a:buNone/>
            </a:pPr>
            <a:endParaRPr sz="1200" b="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Font typeface="Calibri"/>
              <a:buNone/>
            </a:pPr>
            <a:r>
              <a:rPr lang="en-US" sz="1200" b="0" dirty="0"/>
              <a:t>There are 2 main abortion regimens that use medications in the US. </a:t>
            </a:r>
            <a:endParaRPr sz="1200" dirty="0"/>
          </a:p>
          <a:p>
            <a:pPr marL="0" lvl="0" indent="0" algn="l" rtl="0">
              <a:lnSpc>
                <a:spcPct val="100000"/>
              </a:lnSpc>
              <a:spcBef>
                <a:spcPts val="200"/>
              </a:spcBef>
              <a:spcAft>
                <a:spcPts val="0"/>
              </a:spcAft>
              <a:buSzPts val="2400"/>
              <a:buFont typeface="Calibri"/>
              <a:buNone/>
            </a:pPr>
            <a:endParaRPr sz="1200" b="0" dirty="0"/>
          </a:p>
          <a:p>
            <a:pPr marL="171450" lvl="0" indent="-171450" algn="l" rtl="0">
              <a:lnSpc>
                <a:spcPct val="100000"/>
              </a:lnSpc>
              <a:spcBef>
                <a:spcPts val="200"/>
              </a:spcBef>
              <a:spcAft>
                <a:spcPts val="0"/>
              </a:spcAft>
              <a:buClr>
                <a:schemeClr val="dk1"/>
              </a:buClr>
              <a:buSzPts val="1200"/>
              <a:buFont typeface="Arial"/>
              <a:buChar char="•"/>
            </a:pPr>
            <a:r>
              <a:rPr lang="en-US" sz="1200" dirty="0"/>
              <a:t>Mifepristone + misoprostol is the main regimen used currently in the US. </a:t>
            </a:r>
            <a:endParaRPr sz="1200" dirty="0"/>
          </a:p>
          <a:p>
            <a:pPr marL="171450" lvl="0" indent="-171450" algn="l" rtl="0">
              <a:lnSpc>
                <a:spcPct val="100000"/>
              </a:lnSpc>
              <a:spcBef>
                <a:spcPts val="200"/>
              </a:spcBef>
              <a:spcAft>
                <a:spcPts val="0"/>
              </a:spcAft>
              <a:buClr>
                <a:schemeClr val="dk1"/>
              </a:buClr>
              <a:buSzPts val="1200"/>
              <a:buFont typeface="Arial"/>
              <a:buChar char="•"/>
            </a:pPr>
            <a:r>
              <a:rPr lang="en-US" sz="1200" dirty="0"/>
              <a:t>Misoprostol alone. </a:t>
            </a:r>
            <a:endParaRPr sz="1200" dirty="0"/>
          </a:p>
          <a:p>
            <a:pPr marL="171450" lvl="0" indent="-171450" algn="l" rtl="0">
              <a:lnSpc>
                <a:spcPct val="100000"/>
              </a:lnSpc>
              <a:spcBef>
                <a:spcPts val="200"/>
              </a:spcBef>
              <a:spcAft>
                <a:spcPts val="0"/>
              </a:spcAft>
              <a:buClr>
                <a:schemeClr val="dk1"/>
              </a:buClr>
              <a:buSzPts val="1200"/>
              <a:buFont typeface="Arial"/>
              <a:buChar char="•"/>
            </a:pPr>
            <a:r>
              <a:rPr lang="en-US" sz="1200" dirty="0"/>
              <a:t>Also to note, mifepristone + misoprostol and misoprostol alone are two evidence-based protocols for managing early pregnancy loss with medications.</a:t>
            </a:r>
            <a:endParaRPr sz="1200" dirty="0"/>
          </a:p>
          <a:p>
            <a:pPr marL="0" lvl="0" indent="0" algn="l" rtl="0">
              <a:lnSpc>
                <a:spcPct val="100000"/>
              </a:lnSpc>
              <a:spcBef>
                <a:spcPts val="200"/>
              </a:spcBef>
              <a:spcAft>
                <a:spcPts val="0"/>
              </a:spcAft>
              <a:buSzPts val="1400"/>
              <a:buNone/>
            </a:pPr>
            <a:endParaRPr sz="1200" dirty="0"/>
          </a:p>
          <a:p>
            <a:pPr marL="0" lvl="0" indent="0" algn="l" rtl="0">
              <a:lnSpc>
                <a:spcPct val="100000"/>
              </a:lnSpc>
              <a:spcBef>
                <a:spcPts val="200"/>
              </a:spcBef>
              <a:spcAft>
                <a:spcPts val="0"/>
              </a:spcAft>
              <a:buSzPts val="1400"/>
              <a:buNone/>
            </a:pPr>
            <a:r>
              <a:rPr lang="en-US" sz="1200" dirty="0"/>
              <a:t>For more information on the details of these protocols and regimens, check out RHAP’s resources:</a:t>
            </a:r>
            <a:endParaRPr sz="1200" dirty="0"/>
          </a:p>
          <a:p>
            <a:pPr marL="0" lvl="0" indent="0" algn="l" rtl="0">
              <a:lnSpc>
                <a:spcPct val="100000"/>
              </a:lnSpc>
              <a:spcBef>
                <a:spcPts val="200"/>
              </a:spcBef>
              <a:spcAft>
                <a:spcPts val="0"/>
              </a:spcAft>
              <a:buSzPts val="1400"/>
              <a:buNone/>
            </a:pPr>
            <a:endParaRPr sz="1200" dirty="0"/>
          </a:p>
          <a:p>
            <a:pPr marL="0" lvl="0" indent="0" algn="l" rtl="0">
              <a:lnSpc>
                <a:spcPct val="100000"/>
              </a:lnSpc>
              <a:spcBef>
                <a:spcPts val="200"/>
              </a:spcBef>
              <a:spcAft>
                <a:spcPts val="0"/>
              </a:spcAft>
              <a:buSzPts val="1400"/>
              <a:buNone/>
            </a:pPr>
            <a:r>
              <a:rPr lang="en-US" sz="1200" dirty="0"/>
              <a:t>Protocol for </a:t>
            </a:r>
            <a:r>
              <a:rPr lang="en-US" sz="1200" dirty="0" err="1"/>
              <a:t>mife</a:t>
            </a:r>
            <a:r>
              <a:rPr lang="en-US" sz="1200" dirty="0"/>
              <a:t> + miso: </a:t>
            </a:r>
            <a:r>
              <a:rPr lang="en-US" sz="1200" u="sng" dirty="0">
                <a:solidFill>
                  <a:schemeClr val="hlink"/>
                </a:solidFill>
                <a:hlinkClick r:id="rId3"/>
              </a:rPr>
              <a:t>https://www.reproductiveaccess.org/resource/medication-abortion-protocol/</a:t>
            </a:r>
            <a:endParaRPr sz="1200" dirty="0"/>
          </a:p>
          <a:p>
            <a:pPr marL="0" lvl="0" indent="0" algn="l" rtl="0">
              <a:lnSpc>
                <a:spcPct val="100000"/>
              </a:lnSpc>
              <a:spcBef>
                <a:spcPts val="200"/>
              </a:spcBef>
              <a:spcAft>
                <a:spcPts val="0"/>
              </a:spcAft>
              <a:buSzPts val="1400"/>
              <a:buNone/>
            </a:pPr>
            <a:r>
              <a:rPr lang="en-US" sz="1200" dirty="0"/>
              <a:t>Miso-only protocol resources: </a:t>
            </a:r>
            <a:r>
              <a:rPr lang="en-US" sz="1200" u="sng" dirty="0">
                <a:solidFill>
                  <a:schemeClr val="hlink"/>
                </a:solidFill>
                <a:hlinkClick r:id="rId4"/>
              </a:rPr>
              <a:t>https://www.reproductiveaccess.org/resource/protocol-medication-abortion-using-misoprostol-alone/</a:t>
            </a:r>
            <a:endParaRPr sz="1200" dirty="0"/>
          </a:p>
          <a:p>
            <a:pPr marL="0" lvl="0" indent="0" algn="l" rtl="0">
              <a:lnSpc>
                <a:spcPct val="100000"/>
              </a:lnSpc>
              <a:spcBef>
                <a:spcPts val="200"/>
              </a:spcBef>
              <a:spcAft>
                <a:spcPts val="0"/>
              </a:spcAft>
              <a:buSzPts val="1400"/>
              <a:buNone/>
            </a:pPr>
            <a:r>
              <a:rPr lang="en-US" sz="1200" dirty="0"/>
              <a:t>Telehealth medication abortion protocol: </a:t>
            </a:r>
            <a:r>
              <a:rPr lang="en-US" sz="1200" u="sng" dirty="0">
                <a:solidFill>
                  <a:schemeClr val="hlink"/>
                </a:solidFill>
                <a:hlinkClick r:id="rId5"/>
              </a:rPr>
              <a:t>https://www.reproductiveaccess.org/resource/telehealth-care-for-mab-protocol/</a:t>
            </a:r>
            <a:endParaRPr sz="1200" dirty="0"/>
          </a:p>
          <a:p>
            <a:pPr marL="0" lvl="0" indent="0" algn="l" rtl="0">
              <a:lnSpc>
                <a:spcPct val="100000"/>
              </a:lnSpc>
              <a:spcBef>
                <a:spcPts val="200"/>
              </a:spcBef>
              <a:spcAft>
                <a:spcPts val="0"/>
              </a:spcAft>
              <a:buSzPts val="1400"/>
              <a:buNone/>
            </a:pPr>
            <a:r>
              <a:rPr lang="en-US" sz="1200" dirty="0"/>
              <a:t>How to use abortion pills factsheet: </a:t>
            </a:r>
            <a:r>
              <a:rPr lang="en-US" sz="1200" u="sng" dirty="0">
                <a:solidFill>
                  <a:schemeClr val="hlink"/>
                </a:solidFill>
                <a:hlinkClick r:id="rId6"/>
              </a:rPr>
              <a:t>https://www.reproductiveaccess.org/resource/mabfactsheet/</a:t>
            </a:r>
            <a:endParaRPr sz="1200" dirty="0"/>
          </a:p>
          <a:p>
            <a:pPr marL="0" lvl="0" indent="0" algn="l" rtl="0">
              <a:lnSpc>
                <a:spcPct val="100000"/>
              </a:lnSpc>
              <a:spcBef>
                <a:spcPts val="200"/>
              </a:spcBef>
              <a:spcAft>
                <a:spcPts val="0"/>
              </a:spcAft>
              <a:buSzPts val="1400"/>
              <a:buNone/>
            </a:pPr>
            <a:r>
              <a:rPr lang="en-US" sz="1200" dirty="0"/>
              <a:t>How to use abortion pills miso-only factsheet: </a:t>
            </a:r>
            <a:r>
              <a:rPr lang="en-US" sz="1200" u="sng" dirty="0">
                <a:solidFill>
                  <a:schemeClr val="hlink"/>
                </a:solidFill>
                <a:hlinkClick r:id="rId7"/>
              </a:rPr>
              <a:t>https://www.reproductiveaccess.org/resource/mabfactsheet-miso/</a:t>
            </a:r>
            <a:endParaRPr sz="1200" dirty="0"/>
          </a:p>
          <a:p>
            <a:pPr marL="0" lvl="0" indent="0" algn="l" rtl="0">
              <a:lnSpc>
                <a:spcPct val="100000"/>
              </a:lnSpc>
              <a:spcBef>
                <a:spcPts val="200"/>
              </a:spcBef>
              <a:spcAft>
                <a:spcPts val="0"/>
              </a:spcAft>
              <a:buSzPts val="1400"/>
              <a:buNone/>
            </a:pPr>
            <a:r>
              <a:rPr lang="en-US" sz="1200" dirty="0"/>
              <a:t>Abortion Pill CME -- self-guided training: </a:t>
            </a:r>
            <a:r>
              <a:rPr lang="en-US" sz="1200" u="sng" dirty="0">
                <a:solidFill>
                  <a:schemeClr val="hlink"/>
                </a:solidFill>
                <a:hlinkClick r:id="rId8"/>
              </a:rPr>
              <a:t>https://abortionpillcme.teachtraining.org/</a:t>
            </a:r>
            <a:r>
              <a:rPr lang="en-US" sz="1200" dirty="0"/>
              <a:t> </a:t>
            </a:r>
            <a:endParaRPr sz="1200" dirty="0"/>
          </a:p>
          <a:p>
            <a:pPr marL="0" lvl="0" indent="0" algn="l" rtl="0">
              <a:lnSpc>
                <a:spcPct val="100000"/>
              </a:lnSpc>
              <a:spcBef>
                <a:spcPts val="200"/>
              </a:spcBef>
              <a:spcAft>
                <a:spcPts val="0"/>
              </a:spcAft>
              <a:buSzPts val="2400"/>
              <a:buFont typeface="Calibri"/>
              <a:buNone/>
            </a:pPr>
            <a:endParaRPr dirty="0"/>
          </a:p>
          <a:p>
            <a:pPr marL="0" lvl="0" indent="0" algn="l" rtl="0">
              <a:lnSpc>
                <a:spcPct val="100000"/>
              </a:lnSpc>
              <a:spcBef>
                <a:spcPts val="200"/>
              </a:spcBef>
              <a:spcAft>
                <a:spcPts val="0"/>
              </a:spcAft>
              <a:buSzPts val="2400"/>
              <a:buFont typeface="Calibri"/>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dirty="0"/>
              <a:t>The ability to self-source medications for one’s abortion has made SMA so much safer than ever before. </a:t>
            </a:r>
            <a:endParaRPr sz="1200" dirty="0"/>
          </a:p>
          <a:p>
            <a:pPr marL="0" marR="0" lvl="0" indent="0" algn="l" rtl="0">
              <a:lnSpc>
                <a:spcPct val="100000"/>
              </a:lnSpc>
              <a:spcBef>
                <a:spcPts val="0"/>
              </a:spcBef>
              <a:spcAft>
                <a:spcPts val="0"/>
              </a:spcAft>
              <a:buSzPts val="2400"/>
              <a:buFont typeface="Calibri"/>
              <a:buNone/>
            </a:pPr>
            <a:r>
              <a:rPr lang="en-US" sz="1200" dirty="0"/>
              <a:t>The advent of MAB pills and the increase of support networks, information, and availability has changed the safety of self-managed abortion dramatically since pre-Roe times. </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b="1" dirty="0" err="1"/>
              <a:t>Mife</a:t>
            </a:r>
            <a:r>
              <a:rPr lang="en-US" sz="1200" b="1" dirty="0"/>
              <a:t> + Miso</a:t>
            </a:r>
            <a:endParaRPr sz="1200" dirty="0"/>
          </a:p>
          <a:p>
            <a:pPr marL="171450" marR="0" lvl="0" indent="-95250" algn="l" rtl="0">
              <a:lnSpc>
                <a:spcPct val="100000"/>
              </a:lnSpc>
              <a:spcBef>
                <a:spcPts val="0"/>
              </a:spcBef>
              <a:spcAft>
                <a:spcPts val="0"/>
              </a:spcAft>
              <a:buSzPts val="1200"/>
              <a:buFont typeface="Arial"/>
              <a:buChar char="•"/>
            </a:pPr>
            <a:r>
              <a:rPr lang="en-US" sz="1200" dirty="0"/>
              <a:t>We already know that abortion with mifepristone and misoprostol is incredibly safe and that patients are able to take the pills at home, manage their abortion, and get follow-up care in the rare cases they need it. The regimen is already largely “self-managed”</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The FDA confirms that medication abortion’s “efficacy and safety have become well-established by both researchers and experience, and serious complications have proven to be extremely rare.”</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And the abundance of studies on telemedicine medication abortion – as well as using services like Aid Access – demonstrate that telemedicine abortion is no less safe than in-clinic abortion</a:t>
            </a:r>
            <a:endParaRPr sz="1200" dirty="0"/>
          </a:p>
          <a:p>
            <a:pPr marL="0" marR="0" lvl="0" indent="0" algn="l" rtl="0">
              <a:lnSpc>
                <a:spcPct val="100000"/>
              </a:lnSpc>
              <a:spcBef>
                <a:spcPts val="0"/>
              </a:spcBef>
              <a:spcAft>
                <a:spcPts val="0"/>
              </a:spcAft>
              <a:buSzPts val="2400"/>
              <a:buFont typeface="Calibri"/>
              <a:buNone/>
            </a:pPr>
            <a:endParaRPr sz="1200" b="0" i="0" dirty="0">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SzPts val="1400"/>
              <a:buNone/>
            </a:pPr>
            <a:r>
              <a:rPr lang="en-US" sz="1200" b="1" u="none" dirty="0"/>
              <a:t>Miso-alone for SMA is a much more readily available, accessible, and affordable option ($4) compared to using mifepristone outside of the health care setting, and one of the safest and most effective options for SMA. </a:t>
            </a:r>
            <a:endParaRPr sz="1200" dirty="0"/>
          </a:p>
          <a:p>
            <a:pPr marL="342900" lvl="0" indent="-266700" algn="l" rtl="0">
              <a:lnSpc>
                <a:spcPct val="100000"/>
              </a:lnSpc>
              <a:spcBef>
                <a:spcPts val="0"/>
              </a:spcBef>
              <a:spcAft>
                <a:spcPts val="0"/>
              </a:spcAft>
              <a:buSzPts val="1200"/>
              <a:buFont typeface="Arial"/>
              <a:buChar char="•"/>
            </a:pPr>
            <a:r>
              <a:rPr lang="en-US" sz="1200" u="none" dirty="0"/>
              <a:t>The key point is that repeat doses of misoprostol may be necessary to complete the abortion. WHO states that SMA with miso alone – with accurate information on how to use the pills – is very safe and effective. </a:t>
            </a:r>
            <a:endParaRPr sz="1200" dirty="0"/>
          </a:p>
          <a:p>
            <a:pPr marL="342900" lvl="0" indent="-266700" algn="l" rtl="0">
              <a:lnSpc>
                <a:spcPct val="100000"/>
              </a:lnSpc>
              <a:spcBef>
                <a:spcPts val="0"/>
              </a:spcBef>
              <a:spcAft>
                <a:spcPts val="0"/>
              </a:spcAft>
              <a:buClr>
                <a:schemeClr val="dk1"/>
              </a:buClr>
              <a:buSzPts val="1200"/>
              <a:buFont typeface="Arial"/>
              <a:buChar char="•"/>
            </a:pPr>
            <a:r>
              <a:rPr lang="en-US" sz="1200" b="0" i="0" u="none" dirty="0">
                <a:solidFill>
                  <a:schemeClr val="dk1"/>
                </a:solidFill>
                <a:latin typeface="Calibri"/>
                <a:ea typeface="Calibri"/>
                <a:cs typeface="Calibri"/>
                <a:sym typeface="Calibri"/>
              </a:rPr>
              <a:t>The misoprostol-only regimen is a safe, effective alternative to mifepristone with misoprostol; a systematic scoping review of 13,000 evaluable women revealed that this regimen was about 78% effective without additional intervention.</a:t>
            </a:r>
            <a:endParaRPr sz="1200" u="none" dirty="0"/>
          </a:p>
          <a:p>
            <a:pPr marL="342900" lvl="0" indent="-266700" algn="l" rtl="0">
              <a:lnSpc>
                <a:spcPct val="100000"/>
              </a:lnSpc>
              <a:spcBef>
                <a:spcPts val="0"/>
              </a:spcBef>
              <a:spcAft>
                <a:spcPts val="0"/>
              </a:spcAft>
              <a:buClr>
                <a:schemeClr val="dk1"/>
              </a:buClr>
              <a:buSzPts val="1200"/>
              <a:buFont typeface="Arial"/>
              <a:buChar char="•"/>
            </a:pPr>
            <a:r>
              <a:rPr lang="en-US" sz="1200" b="0" i="0" u="none" dirty="0">
                <a:solidFill>
                  <a:schemeClr val="dk1"/>
                </a:solidFill>
                <a:latin typeface="Calibri"/>
                <a:ea typeface="Calibri"/>
                <a:cs typeface="Calibri"/>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SMA with accompaniment support is consistent with high levels of effectiveness in clinical studies.  </a:t>
            </a:r>
            <a:endParaRPr sz="1200" dirty="0"/>
          </a:p>
          <a:p>
            <a:pPr marL="342900" lvl="0" indent="-266700" algn="l" rtl="0">
              <a:lnSpc>
                <a:spcPct val="100000"/>
              </a:lnSpc>
              <a:spcBef>
                <a:spcPts val="0"/>
              </a:spcBef>
              <a:spcAft>
                <a:spcPts val="0"/>
              </a:spcAft>
              <a:buSzPts val="1200"/>
              <a:buFont typeface="Arial"/>
              <a:buChar char="•"/>
            </a:pPr>
            <a:r>
              <a:rPr lang="en-US" sz="1200" u="none" dirty="0"/>
              <a:t>Studies of harm reduction approaches and accompaniment models have shown that when providers counsel on how to use misoprostol safely to induce an abortion and when to seek emergency care, country-wide abortion-related morbidity and mortality declines. </a:t>
            </a:r>
            <a:endParaRPr sz="1200" dirty="0"/>
          </a:p>
          <a:p>
            <a:pPr marL="800100" lvl="1" indent="-266700" algn="l" rtl="0">
              <a:lnSpc>
                <a:spcPct val="100000"/>
              </a:lnSpc>
              <a:spcBef>
                <a:spcPts val="0"/>
              </a:spcBef>
              <a:spcAft>
                <a:spcPts val="0"/>
              </a:spcAft>
              <a:buSzPts val="1200"/>
              <a:buFont typeface="Arial"/>
              <a:buChar char="•"/>
            </a:pPr>
            <a:r>
              <a:rPr lang="en-US" sz="1200" u="none" dirty="0"/>
              <a:t>A program called </a:t>
            </a:r>
            <a:r>
              <a:rPr lang="en-US" sz="1200" u="none" dirty="0" err="1"/>
              <a:t>Iniciativas</a:t>
            </a:r>
            <a:r>
              <a:rPr lang="en-US" sz="1200" u="none" dirty="0"/>
              <a:t> </a:t>
            </a:r>
            <a:r>
              <a:rPr lang="en-US" sz="1200" u="none" dirty="0" err="1"/>
              <a:t>Sanitarias</a:t>
            </a:r>
            <a:r>
              <a:rPr lang="en-US" sz="1200" u="none" dirty="0"/>
              <a:t> in Uruguay did just that. This led to the decriminalization of abortion in Uruguay. </a:t>
            </a:r>
            <a:endParaRPr sz="1200" dirty="0"/>
          </a:p>
          <a:p>
            <a:pPr marL="800100" lvl="1" indent="-266700" algn="l" rtl="0">
              <a:lnSpc>
                <a:spcPct val="100000"/>
              </a:lnSpc>
              <a:spcBef>
                <a:spcPts val="0"/>
              </a:spcBef>
              <a:spcAft>
                <a:spcPts val="0"/>
              </a:spcAft>
              <a:buSzPts val="1200"/>
              <a:buFont typeface="Arial"/>
              <a:buChar char="•"/>
            </a:pPr>
            <a:r>
              <a:rPr lang="en-US" sz="1200" u="none" dirty="0"/>
              <a:t>Mexican accompaniment groups are supporting those in Texas and other southern states to access information and medications to manage their abortion. One group called Las Libres sends abortion pills to people’s homes in the US and provides text, phone, and video support throughout the entire abortion experience. A network of Mexican accompaniment groups have been coming together to figure out a coordinated strategy to increase access to safe and supported medication abortions to those in the US. </a:t>
            </a:r>
            <a:endParaRPr sz="1200" u="none"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solidFill>
                  <a:schemeClr val="dk1"/>
                </a:solidFill>
              </a:rPr>
              <a:t>SMA can involve a range of interactions with community support, the formal healthcare system, and clinicians. While some people who are self-managing their abortions may never interact with the formal healthcare system during their process, others may interact with clinicians before, during, or after their abortion. Similarly, some people may be supported by abortion doulas, herbalists, or other individuals working within or outside of the formal healthcare system to facilitate abortion access. </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en-US" sz="1200" dirty="0">
                <a:solidFill>
                  <a:schemeClr val="dk1"/>
                </a:solidFill>
              </a:rPr>
              <a:t>Accompaniment models, again are community and rights-based strategies that have been shown to be safe alternatives to clinical abortion services in settings where abortion is legal and illegal or heavily restricted. </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en-US" sz="1200" i="1" dirty="0">
                <a:solidFill>
                  <a:schemeClr val="dk1"/>
                </a:solidFill>
              </a:rPr>
              <a:t>Extra Details on the SAFE Study:</a:t>
            </a:r>
            <a:endParaRPr sz="1200" i="1" dirty="0">
              <a:solidFill>
                <a:schemeClr val="dk1"/>
              </a:solidFill>
            </a:endParaRPr>
          </a:p>
          <a:p>
            <a:pPr marL="0" lvl="0" indent="0" algn="l" rtl="0">
              <a:lnSpc>
                <a:spcPct val="100000"/>
              </a:lnSpc>
              <a:spcBef>
                <a:spcPts val="0"/>
              </a:spcBef>
              <a:spcAft>
                <a:spcPts val="0"/>
              </a:spcAft>
              <a:buClr>
                <a:schemeClr val="dk1"/>
              </a:buClr>
              <a:buSzPts val="2400"/>
              <a:buFont typeface="Calibri"/>
              <a:buNone/>
            </a:pPr>
            <a:r>
              <a:rPr lang="en-US" sz="1200" dirty="0">
                <a:solidFill>
                  <a:schemeClr val="dk1"/>
                </a:solidFill>
              </a:rPr>
              <a:t>The SAFE study looked at SMA with community support in Nigeria and Argentina for over 1000 women. These patients obtained pills from a pharmacy and used them at home without formal clinician support, though they had accompaniment support from trained non-clinical abortion counselors. This study looked at patients up to 22 weeks using </a:t>
            </a:r>
            <a:r>
              <a:rPr lang="en-US" sz="1200" dirty="0" err="1">
                <a:solidFill>
                  <a:schemeClr val="dk1"/>
                </a:solidFill>
              </a:rPr>
              <a:t>mife+miso</a:t>
            </a:r>
            <a:r>
              <a:rPr lang="en-US" sz="1200" dirty="0">
                <a:solidFill>
                  <a:schemeClr val="dk1"/>
                </a:solidFill>
              </a:rPr>
              <a:t> and miso alone. The </a:t>
            </a:r>
            <a:r>
              <a:rPr lang="en-US" sz="1200" dirty="0" err="1">
                <a:solidFill>
                  <a:schemeClr val="dk1"/>
                </a:solidFill>
              </a:rPr>
              <a:t>mife</a:t>
            </a:r>
            <a:r>
              <a:rPr lang="en-US" sz="1200" dirty="0">
                <a:solidFill>
                  <a:schemeClr val="dk1"/>
                </a:solidFill>
              </a:rPr>
              <a:t>/miso patients used </a:t>
            </a:r>
            <a:r>
              <a:rPr lang="en-US" sz="1200" dirty="0" err="1">
                <a:solidFill>
                  <a:schemeClr val="dk1"/>
                </a:solidFill>
              </a:rPr>
              <a:t>mife</a:t>
            </a:r>
            <a:r>
              <a:rPr lang="en-US" sz="1200" dirty="0">
                <a:solidFill>
                  <a:schemeClr val="dk1"/>
                </a:solidFill>
              </a:rPr>
              <a:t> followed by 800 mcg miso SL 24-48 </a:t>
            </a:r>
            <a:r>
              <a:rPr lang="en-US" sz="1200" dirty="0" err="1">
                <a:solidFill>
                  <a:schemeClr val="dk1"/>
                </a:solidFill>
              </a:rPr>
              <a:t>hrs</a:t>
            </a:r>
            <a:r>
              <a:rPr lang="en-US" sz="1200" dirty="0">
                <a:solidFill>
                  <a:schemeClr val="dk1"/>
                </a:solidFill>
              </a:rPr>
              <a:t> later, with addition 400 mcg miso SL or vaginally if no expulsion in 3 hours. The miso only patients used 800 mcg miso SL q3 </a:t>
            </a:r>
            <a:r>
              <a:rPr lang="en-US" sz="1200" dirty="0" err="1">
                <a:solidFill>
                  <a:schemeClr val="dk1"/>
                </a:solidFill>
              </a:rPr>
              <a:t>hrs</a:t>
            </a:r>
            <a:r>
              <a:rPr lang="en-US" sz="1200" dirty="0">
                <a:solidFill>
                  <a:schemeClr val="dk1"/>
                </a:solidFill>
              </a:rPr>
              <a:t> for three doses. Here you can see, for patients less than 12 weeks, the % of patients who had a complete abortion without intervention at 4 week follow up. For patients who took </a:t>
            </a:r>
            <a:r>
              <a:rPr lang="en-US" sz="1200" dirty="0" err="1">
                <a:solidFill>
                  <a:schemeClr val="dk1"/>
                </a:solidFill>
              </a:rPr>
              <a:t>mife</a:t>
            </a:r>
            <a:r>
              <a:rPr lang="en-US" sz="1200" dirty="0">
                <a:solidFill>
                  <a:schemeClr val="dk1"/>
                </a:solidFill>
              </a:rPr>
              <a:t> and miso, 95.7% of patients had complete AB, compared to 99% of miso-only patients. This study also found SMA non-inferior to in-clinic abortion up to 9 weeks. </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r>
              <a:rPr lang="en-US" sz="1200" dirty="0">
                <a:solidFill>
                  <a:schemeClr val="dk1"/>
                </a:solidFill>
              </a:rPr>
              <a:t>Rates of complications were also very low. 20% of people sought follow-up care, but primarily to confirm completion. 2.2% sought care for pain, bleeding or concerns for infection, and only 0.6% received a blood transfusion. It is incredibly important to recognize, that while the FDA approved regimen for medication abortion in the US includes </a:t>
            </a:r>
            <a:r>
              <a:rPr lang="en-US" sz="1200" dirty="0" err="1">
                <a:solidFill>
                  <a:schemeClr val="dk1"/>
                </a:solidFill>
              </a:rPr>
              <a:t>mife</a:t>
            </a:r>
            <a:r>
              <a:rPr lang="en-US" sz="1200" dirty="0">
                <a:solidFill>
                  <a:schemeClr val="dk1"/>
                </a:solidFill>
              </a:rPr>
              <a:t> and miso, and that’s what we’re used to, we have no need to be concerned about the efficacy and safety of misoprostol alone.</a:t>
            </a: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r>
              <a:rPr lang="en-US" sz="1200" dirty="0">
                <a:solidFill>
                  <a:schemeClr val="dk1"/>
                </a:solidFill>
              </a:rPr>
              <a:t>Notably, this miso regimen included repeated doses every three hours until expulsion.</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err="1">
                <a:solidFill>
                  <a:schemeClr val="dk1"/>
                </a:solidFill>
              </a:rPr>
              <a:t>Mife</a:t>
            </a:r>
            <a:r>
              <a:rPr lang="en-US" sz="1200" dirty="0">
                <a:solidFill>
                  <a:schemeClr val="dk1"/>
                </a:solidFill>
              </a:rPr>
              <a:t> + miso &lt;90 days: 200mg </a:t>
            </a:r>
            <a:r>
              <a:rPr lang="en-US" sz="1200" dirty="0" err="1">
                <a:solidFill>
                  <a:schemeClr val="dk1"/>
                </a:solidFill>
              </a:rPr>
              <a:t>mife</a:t>
            </a:r>
            <a:r>
              <a:rPr lang="en-US" sz="1200" dirty="0">
                <a:solidFill>
                  <a:schemeClr val="dk1"/>
                </a:solidFill>
              </a:rPr>
              <a:t> and 24-48 hours after 800 mcg miso SL, if after 3 hours no </a:t>
            </a:r>
            <a:r>
              <a:rPr lang="en-US" sz="1200" dirty="0" err="1">
                <a:solidFill>
                  <a:schemeClr val="dk1"/>
                </a:solidFill>
              </a:rPr>
              <a:t>sx</a:t>
            </a:r>
            <a:r>
              <a:rPr lang="en-US" sz="1200" dirty="0">
                <a:solidFill>
                  <a:schemeClr val="dk1"/>
                </a:solidFill>
              </a:rPr>
              <a:t>, side effects, or expulsion → 400 mcg miso SL or vaginally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err="1">
                <a:solidFill>
                  <a:schemeClr val="dk1"/>
                </a:solidFill>
              </a:rPr>
              <a:t>Mife</a:t>
            </a:r>
            <a:r>
              <a:rPr lang="en-US" sz="1200" dirty="0">
                <a:solidFill>
                  <a:schemeClr val="dk1"/>
                </a:solidFill>
              </a:rPr>
              <a:t> + miso &gt;90 days: 200 mg </a:t>
            </a:r>
            <a:r>
              <a:rPr lang="en-US" sz="1200" dirty="0" err="1">
                <a:solidFill>
                  <a:schemeClr val="dk1"/>
                </a:solidFill>
              </a:rPr>
              <a:t>mife</a:t>
            </a:r>
            <a:r>
              <a:rPr lang="en-US" sz="1200" dirty="0">
                <a:solidFill>
                  <a:schemeClr val="dk1"/>
                </a:solidFill>
              </a:rPr>
              <a:t> and 36-48 hours 400mcg SL, 2nd dose after 3 hours, continue with 400mcg at a time every 3 hours until expulsion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rPr>
              <a:t>Miso alone &lt;90 days: 800 mcg SL, then second dose 800 mcg SL 3 hours later, then 3rd dose 3 hours later, and keep doing 400-800 mcg until expulsion occurs</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rPr>
              <a:t>Miso alone &gt;90 days: 400mcg SL, 2nd dose 3 hours later, 3rd dose 3 hours later, continue until expulsion </a:t>
            </a: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US" sz="1200" b="0" i="0" u="none" dirty="0">
                <a:solidFill>
                  <a:schemeClr val="dk1"/>
                </a:solidFill>
                <a:latin typeface="Calibri"/>
                <a:ea typeface="Calibri"/>
                <a:cs typeface="Calibri"/>
                <a:sym typeface="Calibri"/>
              </a:rPr>
              <a:t>Image Source: World Health Organization. Self-management of medical abortion in the 1st trimester infographic. https://</a:t>
            </a:r>
            <a:r>
              <a:rPr lang="en-US" sz="1200" b="0" i="0" u="none" dirty="0" err="1">
                <a:solidFill>
                  <a:schemeClr val="dk1"/>
                </a:solidFill>
                <a:latin typeface="Calibri"/>
                <a:ea typeface="Calibri"/>
                <a:cs typeface="Calibri"/>
                <a:sym typeface="Calibri"/>
              </a:rPr>
              <a:t>www.who.int</a:t>
            </a:r>
            <a:r>
              <a:rPr lang="en-US" sz="1200" b="0" i="0" u="none" dirty="0">
                <a:solidFill>
                  <a:schemeClr val="dk1"/>
                </a:solidFill>
                <a:latin typeface="Calibri"/>
                <a:ea typeface="Calibri"/>
                <a:cs typeface="Calibri"/>
                <a:sym typeface="Calibri"/>
              </a:rPr>
              <a:t>/</a:t>
            </a:r>
            <a:r>
              <a:rPr lang="en-US" sz="1200" b="0" i="0" u="none" dirty="0" err="1">
                <a:solidFill>
                  <a:schemeClr val="dk1"/>
                </a:solidFill>
                <a:latin typeface="Calibri"/>
                <a:ea typeface="Calibri"/>
                <a:cs typeface="Calibri"/>
                <a:sym typeface="Calibri"/>
              </a:rPr>
              <a:t>reproductivehealth</a:t>
            </a:r>
            <a:r>
              <a:rPr lang="en-US" sz="1200" b="0" i="0" u="none" dirty="0">
                <a:solidFill>
                  <a:schemeClr val="dk1"/>
                </a:solidFill>
                <a:latin typeface="Calibri"/>
                <a:ea typeface="Calibri"/>
                <a:cs typeface="Calibri"/>
                <a:sym typeface="Calibri"/>
              </a:rPr>
              <a:t>/publications/ self-care-infographics/</a:t>
            </a:r>
            <a:r>
              <a:rPr lang="en-US" sz="1200" b="0" i="0" u="none" dirty="0" err="1">
                <a:solidFill>
                  <a:schemeClr val="dk1"/>
                </a:solidFill>
                <a:latin typeface="Calibri"/>
                <a:ea typeface="Calibri"/>
                <a:cs typeface="Calibri"/>
                <a:sym typeface="Calibri"/>
              </a:rPr>
              <a:t>en</a:t>
            </a:r>
            <a:r>
              <a:rPr lang="en-US" sz="1200" b="0" i="0" u="none" dirty="0">
                <a:solidFill>
                  <a:schemeClr val="dk1"/>
                </a:solidFill>
                <a:latin typeface="Calibri"/>
                <a:ea typeface="Calibri"/>
                <a:cs typeface="Calibri"/>
                <a:sym typeface="Calibri"/>
              </a:rPr>
              <a:t>/ </a:t>
            </a:r>
            <a:endParaRPr sz="1200" dirty="0"/>
          </a:p>
          <a:p>
            <a:pPr marL="0" marR="0" lvl="0" indent="0" algn="l" rtl="0">
              <a:lnSpc>
                <a:spcPct val="100000"/>
              </a:lnSpc>
              <a:spcBef>
                <a:spcPts val="0"/>
              </a:spcBef>
              <a:spcAft>
                <a:spcPts val="0"/>
              </a:spcAft>
              <a:buSzPts val="2400"/>
              <a:buFont typeface="Arial"/>
              <a:buNone/>
            </a:pPr>
            <a:endParaRPr sz="12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r>
              <a:rPr lang="en-US" sz="1200" b="1" i="0" u="none" dirty="0">
                <a:solidFill>
                  <a:schemeClr val="dk1"/>
                </a:solidFill>
                <a:latin typeface="Calibri"/>
                <a:ea typeface="Calibri"/>
                <a:cs typeface="Calibri"/>
                <a:sym typeface="Calibri"/>
              </a:rPr>
              <a:t>References</a:t>
            </a:r>
            <a:endParaRPr sz="1200" dirty="0"/>
          </a:p>
          <a:p>
            <a:pPr marL="0" marR="0" lvl="0" indent="0" algn="l" rtl="0">
              <a:lnSpc>
                <a:spcPct val="110000"/>
              </a:lnSpc>
              <a:spcBef>
                <a:spcPts val="0"/>
              </a:spcBef>
              <a:spcAft>
                <a:spcPts val="0"/>
              </a:spcAft>
              <a:buSzPts val="2400"/>
              <a:buFont typeface="Calibri"/>
              <a:buNone/>
            </a:pPr>
            <a:r>
              <a:rPr lang="en-US" sz="1200" b="0" u="none" dirty="0"/>
              <a:t>Instagram: </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holistic.abortions</a:t>
            </a:r>
            <a:endParaRPr sz="1200"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Holistic Abortions, Grow Your Abortion, the Holistic Abortion Guide </a:t>
            </a:r>
            <a:endParaRPr sz="1200" b="0" u="none"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SzPts val="2400"/>
              <a:buFont typeface="Calibri"/>
              <a:buNone/>
            </a:pPr>
            <a:r>
              <a:rPr lang="en-US" sz="1200" b="0" u="none" dirty="0"/>
              <a:t>https://</a:t>
            </a:r>
            <a:r>
              <a:rPr lang="en-US" sz="1200" b="0" u="none" dirty="0" err="1"/>
              <a:t>www.ansirh.org</a:t>
            </a:r>
            <a:r>
              <a:rPr lang="en-US" sz="1200" b="0" u="none" dirty="0"/>
              <a:t>/research/research/seven-percent-us-women-will-self-manage-abortion-their-lifetimes</a:t>
            </a:r>
            <a:endParaRPr sz="1200" dirty="0"/>
          </a:p>
          <a:p>
            <a:pPr marL="0" marR="0" lvl="0" indent="0" algn="l" rtl="0">
              <a:lnSpc>
                <a:spcPct val="110000"/>
              </a:lnSpc>
              <a:spcBef>
                <a:spcPts val="0"/>
              </a:spcBef>
              <a:spcAft>
                <a:spcPts val="0"/>
              </a:spcAft>
              <a:buSzPts val="2400"/>
              <a:buFont typeface="Calibri"/>
              <a:buNone/>
            </a:pPr>
            <a:r>
              <a:rPr lang="en-US" sz="1200" b="0" u="none" dirty="0"/>
              <a:t>https://</a:t>
            </a:r>
            <a:r>
              <a:rPr lang="en-US" sz="1200" b="0" u="none" dirty="0" err="1"/>
              <a:t>www.ibisreproductivehealth.org</a:t>
            </a:r>
            <a:r>
              <a:rPr lang="en-US" sz="1200" b="0" u="none" dirty="0"/>
              <a:t>/publications/feminist-medication-abortion-accompaniment-101</a:t>
            </a:r>
            <a:endParaRPr sz="1200" dirty="0"/>
          </a:p>
          <a:p>
            <a:pPr marL="0" marR="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American College of Obstetricians and Gynecologists. Medication abortion up to 70 days of gestation. </a:t>
            </a:r>
            <a:r>
              <a:rPr lang="en-US" sz="1200" b="0" i="0" dirty="0" err="1">
                <a:solidFill>
                  <a:schemeClr val="dk1"/>
                </a:solidFill>
                <a:latin typeface="Calibri"/>
                <a:ea typeface="Calibri"/>
                <a:cs typeface="Calibri"/>
                <a:sym typeface="Calibri"/>
              </a:rPr>
              <a:t>Obstet</a:t>
            </a:r>
            <a:r>
              <a:rPr lang="en-US" sz="1200" b="0" i="0" dirty="0">
                <a:solidFill>
                  <a:schemeClr val="dk1"/>
                </a:solidFill>
                <a:latin typeface="Calibri"/>
                <a:ea typeface="Calibri"/>
                <a:cs typeface="Calibri"/>
                <a:sym typeface="Calibri"/>
              </a:rPr>
              <a:t> Gynecol. 2020;136:e31–e47.</a:t>
            </a:r>
            <a:endParaRPr sz="1200" dirty="0"/>
          </a:p>
          <a:p>
            <a:pPr marL="0" marR="0" lvl="0" indent="0" algn="l" rtl="0">
              <a:lnSpc>
                <a:spcPct val="11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 National Academies of Science, Engineering and Medicine. The Safety and Quality of Abortion Care in the United States. Washington, DC: National Academies Press; 2018. </a:t>
            </a:r>
            <a:endParaRPr sz="1200" b="0" i="0"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U.S. Food and Drug Administration. </a:t>
            </a:r>
            <a:r>
              <a:rPr lang="en-US" sz="1200" b="0" i="0" dirty="0" err="1">
                <a:solidFill>
                  <a:schemeClr val="dk1"/>
                </a:solidFill>
                <a:latin typeface="Calibri"/>
                <a:ea typeface="Calibri"/>
                <a:cs typeface="Calibri"/>
                <a:sym typeface="Calibri"/>
              </a:rPr>
              <a:t>Mifeprex</a:t>
            </a:r>
            <a:r>
              <a:rPr lang="en-US" sz="1200" b="0" i="0" dirty="0">
                <a:solidFill>
                  <a:schemeClr val="dk1"/>
                </a:solidFill>
                <a:latin typeface="Calibri"/>
                <a:ea typeface="Calibri"/>
                <a:cs typeface="Calibri"/>
                <a:sym typeface="Calibri"/>
              </a:rPr>
              <a:t> medical review. Available at: https://</a:t>
            </a:r>
            <a:r>
              <a:rPr lang="en-US" sz="1200" b="0" i="0" dirty="0" err="1">
                <a:solidFill>
                  <a:schemeClr val="dk1"/>
                </a:solidFill>
                <a:latin typeface="Calibri"/>
                <a:ea typeface="Calibri"/>
                <a:cs typeface="Calibri"/>
                <a:sym typeface="Calibri"/>
              </a:rPr>
              <a:t>www.accessdata.fda.gov</a:t>
            </a:r>
            <a:r>
              <a:rPr lang="en-US" sz="1200" b="0" i="0" dirty="0">
                <a:solidFill>
                  <a:schemeClr val="dk1"/>
                </a:solidFill>
                <a:latin typeface="Calibri"/>
                <a:ea typeface="Calibri"/>
                <a:cs typeface="Calibri"/>
                <a:sym typeface="Calibri"/>
              </a:rPr>
              <a:t>/</a:t>
            </a:r>
            <a:r>
              <a:rPr lang="en-US" sz="1200" b="0" i="0" dirty="0" err="1">
                <a:solidFill>
                  <a:schemeClr val="dk1"/>
                </a:solidFill>
                <a:latin typeface="Calibri"/>
                <a:ea typeface="Calibri"/>
                <a:cs typeface="Calibri"/>
                <a:sym typeface="Calibri"/>
              </a:rPr>
              <a:t>drugsatfda_docs</a:t>
            </a:r>
            <a:r>
              <a:rPr lang="en-US" sz="1200" b="0" i="0" dirty="0">
                <a:solidFill>
                  <a:schemeClr val="dk1"/>
                </a:solidFill>
                <a:latin typeface="Calibri"/>
                <a:ea typeface="Calibri"/>
                <a:cs typeface="Calibri"/>
                <a:sym typeface="Calibri"/>
              </a:rPr>
              <a:t>/</a:t>
            </a:r>
            <a:r>
              <a:rPr lang="en-US" sz="1200" b="0" i="0" dirty="0" err="1">
                <a:solidFill>
                  <a:schemeClr val="dk1"/>
                </a:solidFill>
                <a:latin typeface="Calibri"/>
                <a:ea typeface="Calibri"/>
                <a:cs typeface="Calibri"/>
                <a:sym typeface="Calibri"/>
              </a:rPr>
              <a:t>nda</a:t>
            </a:r>
            <a:r>
              <a:rPr lang="en-US" sz="1200" b="0" i="0" dirty="0">
                <a:solidFill>
                  <a:schemeClr val="dk1"/>
                </a:solidFill>
                <a:latin typeface="Calibri"/>
                <a:ea typeface="Calibri"/>
                <a:cs typeface="Calibri"/>
                <a:sym typeface="Calibri"/>
              </a:rPr>
              <a:t>/2016/020687Orig1s020MedR.pdf. Published 2021. Accessed February 4, 2021.</a:t>
            </a:r>
            <a:endParaRPr sz="1200" b="0" i="0"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World Health Organization. Medical management of abortion. Available at:  https://</a:t>
            </a:r>
            <a:r>
              <a:rPr lang="en-US" sz="1200" b="0" i="0" dirty="0" err="1">
                <a:solidFill>
                  <a:schemeClr val="dk1"/>
                </a:solidFill>
                <a:latin typeface="Calibri"/>
                <a:ea typeface="Calibri"/>
                <a:cs typeface="Calibri"/>
                <a:sym typeface="Calibri"/>
              </a:rPr>
              <a:t>apps.who.int</a:t>
            </a:r>
            <a:r>
              <a:rPr lang="en-US" sz="1200" b="0" i="0" dirty="0">
                <a:solidFill>
                  <a:schemeClr val="dk1"/>
                </a:solidFill>
                <a:latin typeface="Calibri"/>
                <a:ea typeface="Calibri"/>
                <a:cs typeface="Calibri"/>
                <a:sym typeface="Calibri"/>
              </a:rPr>
              <a:t>/iris/bitstream/handle/10665/278968/9789241550406-eng.pdf?ua=1. Accessed January 26, 2021. </a:t>
            </a:r>
            <a:endParaRPr sz="1200" dirty="0"/>
          </a:p>
          <a:p>
            <a:pPr marL="0" marR="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Raymond EG, Harrison MS, Weaver MA. Efficacy of misoprostol alone for first-trimester medical abortion: a systematic review. </a:t>
            </a:r>
            <a:r>
              <a:rPr lang="en-US" sz="1200" b="0" i="0" dirty="0" err="1">
                <a:solidFill>
                  <a:schemeClr val="dk1"/>
                </a:solidFill>
                <a:latin typeface="Calibri"/>
                <a:ea typeface="Calibri"/>
                <a:cs typeface="Calibri"/>
                <a:sym typeface="Calibri"/>
              </a:rPr>
              <a:t>Obstet</a:t>
            </a:r>
            <a:r>
              <a:rPr lang="en-US" sz="1200" b="0" i="0" dirty="0">
                <a:solidFill>
                  <a:schemeClr val="dk1"/>
                </a:solidFill>
                <a:latin typeface="Calibri"/>
                <a:ea typeface="Calibri"/>
                <a:cs typeface="Calibri"/>
                <a:sym typeface="Calibri"/>
              </a:rPr>
              <a:t> Gynecol. 2019;133(1):137–147.</a:t>
            </a:r>
            <a:endParaRPr sz="1200" b="0" u="none" dirty="0"/>
          </a:p>
          <a:p>
            <a:pPr marL="0" lvl="0" indent="0" algn="l" rtl="0">
              <a:lnSpc>
                <a:spcPct val="110000"/>
              </a:lnSpc>
              <a:spcBef>
                <a:spcPts val="0"/>
              </a:spcBef>
              <a:spcAft>
                <a:spcPts val="0"/>
              </a:spcAft>
              <a:buSzPts val="1400"/>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Herold S, </a:t>
            </a:r>
            <a:r>
              <a:rPr lang="en-US" sz="1200" b="0" i="0" dirty="0" err="1">
                <a:solidFill>
                  <a:schemeClr val="dk1"/>
                </a:solidFill>
                <a:latin typeface="Calibri"/>
                <a:ea typeface="Calibri"/>
                <a:cs typeface="Calibri"/>
                <a:sym typeface="Calibri"/>
              </a:rPr>
              <a:t>Filippa</a:t>
            </a:r>
            <a:r>
              <a:rPr lang="en-US" sz="1200" b="0" i="0" dirty="0">
                <a:solidFill>
                  <a:schemeClr val="dk1"/>
                </a:solidFill>
                <a:latin typeface="Calibri"/>
                <a:ea typeface="Calibri"/>
                <a:cs typeface="Calibri"/>
                <a:sym typeface="Calibri"/>
              </a:rPr>
              <a:t> S, Barr-Walker J, Baum SE, </a:t>
            </a:r>
            <a:r>
              <a:rPr lang="en-US" sz="1200" b="0" i="0" dirty="0" err="1">
                <a:solidFill>
                  <a:schemeClr val="dk1"/>
                </a:solidFill>
                <a:latin typeface="Calibri"/>
                <a:ea typeface="Calibri"/>
                <a:cs typeface="Calibri"/>
                <a:sym typeface="Calibri"/>
              </a:rPr>
              <a:t>Gerdts</a:t>
            </a:r>
            <a:r>
              <a:rPr lang="en-US" sz="1200" b="0" i="0" dirty="0">
                <a:solidFill>
                  <a:schemeClr val="dk1"/>
                </a:solidFill>
                <a:latin typeface="Calibri"/>
                <a:ea typeface="Calibri"/>
                <a:cs typeface="Calibri"/>
                <a:sym typeface="Calibri"/>
              </a:rPr>
              <a:t> C. Self-managed abortion: a systematic scoping review. Best </a:t>
            </a:r>
            <a:r>
              <a:rPr lang="en-US" sz="1200" b="0" i="0" dirty="0" err="1">
                <a:solidFill>
                  <a:schemeClr val="dk1"/>
                </a:solidFill>
                <a:latin typeface="Calibri"/>
                <a:ea typeface="Calibri"/>
                <a:cs typeface="Calibri"/>
                <a:sym typeface="Calibri"/>
              </a:rPr>
              <a:t>Pract</a:t>
            </a:r>
            <a:r>
              <a:rPr lang="en-US" sz="1200" b="0" i="0" dirty="0">
                <a:solidFill>
                  <a:schemeClr val="dk1"/>
                </a:solidFill>
                <a:latin typeface="Calibri"/>
                <a:ea typeface="Calibri"/>
                <a:cs typeface="Calibri"/>
                <a:sym typeface="Calibri"/>
              </a:rPr>
              <a:t> Res Clin </a:t>
            </a:r>
            <a:r>
              <a:rPr lang="en-US" sz="1200" b="0" i="0" dirty="0" err="1">
                <a:solidFill>
                  <a:schemeClr val="dk1"/>
                </a:solidFill>
                <a:latin typeface="Calibri"/>
                <a:ea typeface="Calibri"/>
                <a:cs typeface="Calibri"/>
                <a:sym typeface="Calibri"/>
              </a:rPr>
              <a:t>Obstet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Gynaecol</a:t>
            </a:r>
            <a:r>
              <a:rPr lang="en-US" sz="1200" b="0" i="0" dirty="0">
                <a:solidFill>
                  <a:schemeClr val="dk1"/>
                </a:solidFill>
                <a:latin typeface="Calibri"/>
                <a:ea typeface="Calibri"/>
                <a:cs typeface="Calibri"/>
                <a:sym typeface="Calibri"/>
              </a:rPr>
              <a:t>. 2020;63:87–110.</a:t>
            </a:r>
            <a:endParaRPr sz="1200" dirty="0"/>
          </a:p>
          <a:p>
            <a:pPr marL="0" lvl="0" indent="0" algn="l" rtl="0">
              <a:lnSpc>
                <a:spcPct val="110000"/>
              </a:lnSpc>
              <a:spcBef>
                <a:spcPts val="0"/>
              </a:spcBef>
              <a:spcAft>
                <a:spcPts val="0"/>
              </a:spcAft>
              <a:buSzPts val="1400"/>
              <a:buNone/>
            </a:pPr>
            <a:r>
              <a:rPr lang="en-US" sz="1200" b="0" i="0" dirty="0">
                <a:solidFill>
                  <a:schemeClr val="dk1"/>
                </a:solidFill>
                <a:latin typeface="Calibri"/>
                <a:ea typeface="Calibri"/>
                <a:cs typeface="Calibri"/>
                <a:sym typeface="Calibri"/>
              </a:rPr>
              <a:t>Donovan MK. Self-managed medication abortion: expanding the available options for U.S. abortion care. Guttmacher Policy Rev. 2018;21:41–47.</a:t>
            </a:r>
            <a:endParaRPr sz="1200" dirty="0"/>
          </a:p>
          <a:p>
            <a:pPr marL="0" lvl="0" indent="0" algn="l" rtl="0">
              <a:lnSpc>
                <a:spcPct val="110000"/>
              </a:lnSpc>
              <a:spcBef>
                <a:spcPts val="0"/>
              </a:spcBef>
              <a:spcAft>
                <a:spcPts val="0"/>
              </a:spcAft>
              <a:buSzPts val="1400"/>
              <a:buNone/>
            </a:pPr>
            <a:r>
              <a:rPr lang="en-US" sz="1200" b="0" i="0" dirty="0">
                <a:solidFill>
                  <a:schemeClr val="dk1"/>
                </a:solidFill>
                <a:latin typeface="Calibri"/>
                <a:ea typeface="Calibri"/>
                <a:cs typeface="Calibri"/>
                <a:sym typeface="Calibri"/>
              </a:rPr>
              <a:t>https://</a:t>
            </a:r>
            <a:r>
              <a:rPr lang="en-US" sz="1200" b="0" i="0" dirty="0" err="1">
                <a:solidFill>
                  <a:schemeClr val="dk1"/>
                </a:solidFill>
                <a:latin typeface="Calibri"/>
                <a:ea typeface="Calibri"/>
                <a:cs typeface="Calibri"/>
                <a:sym typeface="Calibri"/>
              </a:rPr>
              <a:t>www.contraceptionjournal.org</a:t>
            </a:r>
            <a:r>
              <a:rPr lang="en-US" sz="1200" b="0" i="0" dirty="0">
                <a:solidFill>
                  <a:schemeClr val="dk1"/>
                </a:solidFill>
                <a:latin typeface="Calibri"/>
                <a:ea typeface="Calibri"/>
                <a:cs typeface="Calibri"/>
                <a:sym typeface="Calibri"/>
              </a:rPr>
              <a:t>/article/S0010-7824(21)00091-3/</a:t>
            </a:r>
            <a:r>
              <a:rPr lang="en-US" sz="1200" b="0" i="0" dirty="0" err="1">
                <a:solidFill>
                  <a:schemeClr val="dk1"/>
                </a:solidFill>
                <a:latin typeface="Calibri"/>
                <a:ea typeface="Calibri"/>
                <a:cs typeface="Calibri"/>
                <a:sym typeface="Calibri"/>
              </a:rPr>
              <a:t>fulltext</a:t>
            </a:r>
            <a:r>
              <a:rPr lang="en-US" sz="1200" b="0" i="0" dirty="0">
                <a:solidFill>
                  <a:schemeClr val="dk1"/>
                </a:solidFill>
                <a:latin typeface="Calibri"/>
                <a:ea typeface="Calibri"/>
                <a:cs typeface="Calibri"/>
                <a:sym typeface="Calibri"/>
              </a:rPr>
              <a:t> </a:t>
            </a: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rPr>
              <a:t>H </a:t>
            </a:r>
            <a:r>
              <a:rPr lang="en-US" sz="1200" dirty="0" err="1">
                <a:solidFill>
                  <a:schemeClr val="dk1"/>
                </a:solidFill>
              </a:rPr>
              <a:t>Moseson</a:t>
            </a:r>
            <a:r>
              <a:rPr lang="en-US" sz="1200" dirty="0">
                <a:solidFill>
                  <a:schemeClr val="dk1"/>
                </a:solidFill>
              </a:rPr>
              <a:t> et al. </a:t>
            </a:r>
            <a:r>
              <a:rPr lang="en-US" sz="1200" i="1" dirty="0">
                <a:solidFill>
                  <a:schemeClr val="dk1"/>
                </a:solidFill>
              </a:rPr>
              <a:t>The Lancet</a:t>
            </a:r>
            <a:r>
              <a:rPr lang="en-US" sz="1200" dirty="0">
                <a:solidFill>
                  <a:schemeClr val="dk1"/>
                </a:solidFill>
              </a:rPr>
              <a:t>  2022.</a:t>
            </a:r>
            <a:endParaRPr sz="1200" dirty="0">
              <a:solidFill>
                <a:schemeClr val="dk1"/>
              </a:solidFill>
            </a:endParaRPr>
          </a:p>
          <a:p>
            <a:pPr marL="0" lvl="0" indent="0" algn="l" rtl="0">
              <a:lnSpc>
                <a:spcPct val="110000"/>
              </a:lnSpc>
              <a:spcBef>
                <a:spcPts val="0"/>
              </a:spcBef>
              <a:spcAft>
                <a:spcPts val="0"/>
              </a:spcAft>
              <a:buSzPts val="1400"/>
              <a:buNone/>
            </a:pPr>
            <a:r>
              <a:rPr lang="en-US" sz="1200" b="0" u="sng" dirty="0"/>
              <a:t>https://reproductive-health-</a:t>
            </a:r>
            <a:r>
              <a:rPr lang="en-US" sz="1200" b="0" u="sng" dirty="0" err="1"/>
              <a:t>journal.biomedcentral.com</a:t>
            </a:r>
            <a:r>
              <a:rPr lang="en-US" sz="1200" b="0" u="sng" dirty="0"/>
              <a:t>/articles/10.1186/s12978-020-01016-4</a:t>
            </a:r>
            <a:endParaRPr sz="1200" dirty="0"/>
          </a:p>
          <a:p>
            <a:pPr marL="0" lvl="0" indent="0" algn="l" rtl="0">
              <a:lnSpc>
                <a:spcPct val="110000"/>
              </a:lnSpc>
              <a:spcBef>
                <a:spcPts val="0"/>
              </a:spcBef>
              <a:spcAft>
                <a:spcPts val="0"/>
              </a:spcAft>
              <a:buSzPts val="1400"/>
              <a:buNone/>
            </a:pPr>
            <a:r>
              <a:rPr lang="en-US" sz="1200" b="0" u="sng" dirty="0"/>
              <a:t>https://</a:t>
            </a:r>
            <a:r>
              <a:rPr lang="en-US" sz="1200" b="0" u="sng" dirty="0" err="1"/>
              <a:t>www.thelancet.com</a:t>
            </a:r>
            <a:r>
              <a:rPr lang="en-US" sz="1200" b="0" u="sng" dirty="0"/>
              <a:t>/journals/</a:t>
            </a:r>
            <a:r>
              <a:rPr lang="en-US" sz="1200" b="0" u="sng" dirty="0" err="1"/>
              <a:t>langlo</a:t>
            </a:r>
            <a:r>
              <a:rPr lang="en-US" sz="1200" b="0" u="sng" dirty="0"/>
              <a:t>/article/PIIS2214-109X(21)00461-7/</a:t>
            </a:r>
            <a:r>
              <a:rPr lang="en-US" sz="1200" b="0" u="sng" dirty="0" err="1"/>
              <a:t>fulltext</a:t>
            </a:r>
            <a:endParaRPr sz="1200" b="0" u="sng" dirty="0"/>
          </a:p>
          <a:p>
            <a:pPr marL="0" lvl="0" indent="0" algn="l" rtl="0">
              <a:lnSpc>
                <a:spcPct val="110000"/>
              </a:lnSpc>
              <a:spcBef>
                <a:spcPts val="0"/>
              </a:spcBef>
              <a:spcAft>
                <a:spcPts val="0"/>
              </a:spcAft>
              <a:buSzPts val="1400"/>
              <a:buNone/>
            </a:pPr>
            <a:r>
              <a:rPr lang="en-US" sz="1200" b="0" u="sng" dirty="0"/>
              <a:t>https://</a:t>
            </a:r>
            <a:r>
              <a:rPr lang="en-US" sz="1200" b="0" u="sng" dirty="0" err="1"/>
              <a:t>www.who.int</a:t>
            </a:r>
            <a:r>
              <a:rPr lang="en-US" sz="1200" b="0" u="sng" dirty="0"/>
              <a:t>/</a:t>
            </a:r>
            <a:r>
              <a:rPr lang="en-US" sz="1200" b="0" u="sng" dirty="0" err="1"/>
              <a:t>reproductivehealth</a:t>
            </a:r>
            <a:r>
              <a:rPr lang="en-US" sz="1200" b="0" u="sng" dirty="0"/>
              <a:t>/self-care-interventions/medical-abortion/</a:t>
            </a:r>
            <a:r>
              <a:rPr lang="en-US" sz="1200" b="0" u="sng" dirty="0" err="1"/>
              <a:t>en</a:t>
            </a:r>
            <a:r>
              <a:rPr lang="en-US" sz="1200" b="0" u="sng" dirty="0"/>
              <a:t>/</a:t>
            </a:r>
            <a:endParaRPr sz="1200" dirty="0"/>
          </a:p>
          <a:p>
            <a:pPr marL="0" lvl="0" indent="0" algn="l" rtl="0">
              <a:lnSpc>
                <a:spcPct val="110000"/>
              </a:lnSpc>
              <a:spcBef>
                <a:spcPts val="0"/>
              </a:spcBef>
              <a:spcAft>
                <a:spcPts val="0"/>
              </a:spcAft>
              <a:buSzPts val="1400"/>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Jayaweera R, </a:t>
            </a:r>
            <a:r>
              <a:rPr lang="en-US" sz="1200" b="0" i="0" dirty="0" err="1">
                <a:solidFill>
                  <a:schemeClr val="dk1"/>
                </a:solidFill>
                <a:latin typeface="Calibri"/>
                <a:ea typeface="Calibri"/>
                <a:cs typeface="Calibri"/>
                <a:sym typeface="Calibri"/>
              </a:rPr>
              <a:t>Raifman</a:t>
            </a:r>
            <a:r>
              <a:rPr lang="en-US" sz="1200" b="0" i="0" dirty="0">
                <a:solidFill>
                  <a:schemeClr val="dk1"/>
                </a:solidFill>
                <a:latin typeface="Calibri"/>
                <a:ea typeface="Calibri"/>
                <a:cs typeface="Calibri"/>
                <a:sym typeface="Calibri"/>
              </a:rPr>
              <a:t> S, et al. Self-managed medication abortion outcomes: results from a prospective pilot study. </a:t>
            </a:r>
            <a:r>
              <a:rPr lang="en-US" sz="1200" b="0" i="0" dirty="0" err="1">
                <a:solidFill>
                  <a:schemeClr val="dk1"/>
                </a:solidFill>
                <a:latin typeface="Calibri"/>
                <a:ea typeface="Calibri"/>
                <a:cs typeface="Calibri"/>
                <a:sym typeface="Calibri"/>
              </a:rPr>
              <a:t>Reprod</a:t>
            </a:r>
            <a:r>
              <a:rPr lang="en-US" sz="1200" b="0" i="0" dirty="0">
                <a:solidFill>
                  <a:schemeClr val="dk1"/>
                </a:solidFill>
                <a:latin typeface="Calibri"/>
                <a:ea typeface="Calibri"/>
                <a:cs typeface="Calibri"/>
                <a:sym typeface="Calibri"/>
              </a:rPr>
              <a:t> Health. 2020;17:164.</a:t>
            </a:r>
            <a:endParaRPr sz="1200" dirty="0"/>
          </a:p>
          <a:p>
            <a:pPr marL="0" lvl="0" indent="0" algn="l" rtl="0">
              <a:lnSpc>
                <a:spcPct val="110000"/>
              </a:lnSpc>
              <a:spcBef>
                <a:spcPts val="0"/>
              </a:spcBef>
              <a:spcAft>
                <a:spcPts val="0"/>
              </a:spcAft>
              <a:buSzPts val="1400"/>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Bullard K, </a:t>
            </a:r>
            <a:r>
              <a:rPr lang="en-US" sz="1200" b="0" i="0" dirty="0" err="1">
                <a:solidFill>
                  <a:schemeClr val="dk1"/>
                </a:solidFill>
                <a:latin typeface="Calibri"/>
                <a:ea typeface="Calibri"/>
                <a:cs typeface="Calibri"/>
                <a:sym typeface="Calibri"/>
              </a:rPr>
              <a:t>Cisternas</a:t>
            </a:r>
            <a:r>
              <a:rPr lang="en-US" sz="1200" b="0" i="0" dirty="0">
                <a:solidFill>
                  <a:schemeClr val="dk1"/>
                </a:solidFill>
                <a:latin typeface="Calibri"/>
                <a:ea typeface="Calibri"/>
                <a:cs typeface="Calibri"/>
                <a:sym typeface="Calibri"/>
              </a:rPr>
              <a:t> C, Grosso B, Vera V, </a:t>
            </a:r>
            <a:r>
              <a:rPr lang="en-US" sz="1200" b="0" i="0" dirty="0" err="1">
                <a:solidFill>
                  <a:schemeClr val="dk1"/>
                </a:solidFill>
                <a:latin typeface="Calibri"/>
                <a:ea typeface="Calibri"/>
                <a:cs typeface="Calibri"/>
                <a:sym typeface="Calibri"/>
              </a:rPr>
              <a:t>Gerdts</a:t>
            </a:r>
            <a:r>
              <a:rPr lang="en-US" sz="1200" b="0" i="0" dirty="0">
                <a:solidFill>
                  <a:schemeClr val="dk1"/>
                </a:solidFill>
                <a:latin typeface="Calibri"/>
                <a:ea typeface="Calibri"/>
                <a:cs typeface="Calibri"/>
                <a:sym typeface="Calibri"/>
              </a:rPr>
              <a:t> C. Effectiveness of self-managed medication abortion between 13 and 24 weeks gestation: a retrospective review of case records from accompaniment groups in Argentina, Chile, and Ecuador. Contraception. 2020;102(2):91–98.</a:t>
            </a:r>
            <a:endParaRPr sz="1200" dirty="0"/>
          </a:p>
          <a:p>
            <a:pPr marL="0" lvl="0" indent="0" algn="l" rtl="0">
              <a:lnSpc>
                <a:spcPct val="110000"/>
              </a:lnSpc>
              <a:spcBef>
                <a:spcPts val="0"/>
              </a:spcBef>
              <a:spcAft>
                <a:spcPts val="0"/>
              </a:spcAft>
              <a:buSzPts val="1400"/>
              <a:buNone/>
            </a:pPr>
            <a:r>
              <a:rPr lang="en-US" sz="1200" b="0" u="sng" dirty="0"/>
              <a:t>https://</a:t>
            </a:r>
            <a:r>
              <a:rPr lang="en-US" sz="1200" b="0" u="sng" dirty="0" err="1"/>
              <a:t>www.sciencedirect.com</a:t>
            </a:r>
            <a:r>
              <a:rPr lang="en-US" sz="1200" b="0" u="sng" dirty="0"/>
              <a:t>/science/article/</a:t>
            </a:r>
            <a:r>
              <a:rPr lang="en-US" sz="1200" b="0" u="sng" dirty="0" err="1"/>
              <a:t>pii</a:t>
            </a:r>
            <a:r>
              <a:rPr lang="en-US" sz="1200" b="0" u="sng" dirty="0"/>
              <a:t>/S2667193X22000175</a:t>
            </a:r>
            <a:endParaRPr sz="1200" dirty="0"/>
          </a:p>
          <a:p>
            <a:pPr marL="0" lvl="0" indent="0" algn="l" rtl="0">
              <a:lnSpc>
                <a:spcPct val="110000"/>
              </a:lnSpc>
              <a:spcBef>
                <a:spcPts val="0"/>
              </a:spcBef>
              <a:spcAft>
                <a:spcPts val="0"/>
              </a:spcAft>
              <a:buSzPts val="1400"/>
              <a:buNone/>
            </a:pPr>
            <a:r>
              <a:rPr lang="en-US" sz="1200" b="0" i="0" dirty="0">
                <a:solidFill>
                  <a:schemeClr val="dk1"/>
                </a:solidFill>
                <a:latin typeface="Calibri"/>
                <a:ea typeface="Calibri"/>
                <a:cs typeface="Calibri"/>
                <a:sym typeface="Calibri"/>
              </a:rPr>
              <a:t>Aiken ARA, </a:t>
            </a:r>
            <a:r>
              <a:rPr lang="en-US" sz="1200" b="0" i="0" dirty="0" err="1">
                <a:solidFill>
                  <a:schemeClr val="dk1"/>
                </a:solidFill>
                <a:latin typeface="Calibri"/>
                <a:ea typeface="Calibri"/>
                <a:cs typeface="Calibri"/>
                <a:sym typeface="Calibri"/>
              </a:rPr>
              <a:t>Digol</a:t>
            </a:r>
            <a:r>
              <a:rPr lang="en-US" sz="1200" b="0" i="0" dirty="0">
                <a:solidFill>
                  <a:schemeClr val="dk1"/>
                </a:solidFill>
                <a:latin typeface="Calibri"/>
                <a:ea typeface="Calibri"/>
                <a:cs typeface="Calibri"/>
                <a:sym typeface="Calibri"/>
              </a:rPr>
              <a:t> I, Trussell J, </a:t>
            </a:r>
            <a:r>
              <a:rPr lang="en-US" sz="1200" b="0" i="0" dirty="0" err="1">
                <a:solidFill>
                  <a:schemeClr val="dk1"/>
                </a:solidFill>
                <a:latin typeface="Calibri"/>
                <a:ea typeface="Calibri"/>
                <a:cs typeface="Calibri"/>
                <a:sym typeface="Calibri"/>
              </a:rPr>
              <a:t>Gomperts</a:t>
            </a:r>
            <a:r>
              <a:rPr lang="en-US" sz="1200" b="0" i="0" dirty="0">
                <a:solidFill>
                  <a:schemeClr val="dk1"/>
                </a:solidFill>
                <a:latin typeface="Calibri"/>
                <a:ea typeface="Calibri"/>
                <a:cs typeface="Calibri"/>
                <a:sym typeface="Calibri"/>
              </a:rPr>
              <a:t> R. Self reported outcomes and adverse events after medical abortion through online telemedicine: population based study in the Republic of Ireland and Northern Ireland. BMJ. 2017;357:j2011. </a:t>
            </a:r>
            <a:endParaRPr sz="1200" dirty="0"/>
          </a:p>
          <a:p>
            <a:pPr marL="0" lvl="0" indent="0" algn="l" rtl="0">
              <a:lnSpc>
                <a:spcPct val="110000"/>
              </a:lnSpc>
              <a:spcBef>
                <a:spcPts val="0"/>
              </a:spcBef>
              <a:spcAft>
                <a:spcPts val="0"/>
              </a:spcAft>
              <a:buSzPts val="1400"/>
              <a:buNone/>
            </a:pPr>
            <a:r>
              <a:rPr lang="en-US" sz="1200" b="0" i="0" dirty="0">
                <a:solidFill>
                  <a:schemeClr val="dk1"/>
                </a:solidFill>
                <a:latin typeface="Calibri"/>
                <a:ea typeface="Calibri"/>
                <a:cs typeface="Calibri"/>
                <a:sym typeface="Calibri"/>
              </a:rPr>
              <a:t>Ralph L, Foster DG, </a:t>
            </a:r>
            <a:r>
              <a:rPr lang="en-US" sz="1200" b="0" i="0" dirty="0" err="1">
                <a:solidFill>
                  <a:schemeClr val="dk1"/>
                </a:solidFill>
                <a:latin typeface="Calibri"/>
                <a:ea typeface="Calibri"/>
                <a:cs typeface="Calibri"/>
                <a:sym typeface="Calibri"/>
              </a:rPr>
              <a:t>Raifman</a:t>
            </a:r>
            <a:r>
              <a:rPr lang="en-US" sz="1200" b="0" i="0" dirty="0">
                <a:solidFill>
                  <a:schemeClr val="dk1"/>
                </a:solidFill>
                <a:latin typeface="Calibri"/>
                <a:ea typeface="Calibri"/>
                <a:cs typeface="Calibri"/>
                <a:sym typeface="Calibri"/>
              </a:rPr>
              <a:t> S, et al. Prevalence of Self-Managed Abortion Among Women of Reproductive Age in the United States. </a:t>
            </a:r>
            <a:r>
              <a:rPr lang="en-US" sz="1200" b="0" i="1" dirty="0">
                <a:solidFill>
                  <a:schemeClr val="dk1"/>
                </a:solidFill>
                <a:latin typeface="Calibri"/>
                <a:ea typeface="Calibri"/>
                <a:cs typeface="Calibri"/>
                <a:sym typeface="Calibri"/>
              </a:rPr>
              <a:t>JAMA </a:t>
            </a:r>
            <a:r>
              <a:rPr lang="en-US" sz="1200" b="0" i="1" dirty="0" err="1">
                <a:solidFill>
                  <a:schemeClr val="dk1"/>
                </a:solidFill>
                <a:latin typeface="Calibri"/>
                <a:ea typeface="Calibri"/>
                <a:cs typeface="Calibri"/>
                <a:sym typeface="Calibri"/>
              </a:rPr>
              <a:t>Netw</a:t>
            </a:r>
            <a:r>
              <a:rPr lang="en-US" sz="1200" b="0" i="1" dirty="0">
                <a:solidFill>
                  <a:schemeClr val="dk1"/>
                </a:solidFill>
                <a:latin typeface="Calibri"/>
                <a:ea typeface="Calibri"/>
                <a:cs typeface="Calibri"/>
                <a:sym typeface="Calibri"/>
              </a:rPr>
              <a:t> Open.</a:t>
            </a:r>
            <a:r>
              <a:rPr lang="en-US" sz="1200" b="0" i="0" dirty="0">
                <a:solidFill>
                  <a:schemeClr val="dk1"/>
                </a:solidFill>
                <a:latin typeface="Calibri"/>
                <a:ea typeface="Calibri"/>
                <a:cs typeface="Calibri"/>
                <a:sym typeface="Calibri"/>
              </a:rPr>
              <a:t> 2020;3(12):e2029245. doi:10.1001/jamanetworkopen.2020.29245</a:t>
            </a:r>
            <a:endParaRPr sz="1200" dirty="0"/>
          </a:p>
          <a:p>
            <a:pPr marL="0" lvl="0" indent="0" algn="l" rtl="0">
              <a:lnSpc>
                <a:spcPct val="110000"/>
              </a:lnSpc>
              <a:spcBef>
                <a:spcPts val="0"/>
              </a:spcBef>
              <a:spcAft>
                <a:spcPts val="0"/>
              </a:spcAft>
              <a:buSzPts val="1400"/>
              <a:buNone/>
            </a:pPr>
            <a:r>
              <a:rPr lang="en-US" sz="1200" b="0" u="sng" dirty="0"/>
              <a:t>https://</a:t>
            </a:r>
            <a:r>
              <a:rPr lang="en-US" sz="1200" b="0" u="sng" dirty="0" err="1"/>
              <a:t>www.insider.com</a:t>
            </a:r>
            <a:r>
              <a:rPr lang="en-US" sz="1200" b="0" u="sng" dirty="0"/>
              <a:t>/abortion-access-mexican-underground-networks-are-helping-americans-2022-4 </a:t>
            </a:r>
            <a:endParaRPr sz="1200" dirty="0"/>
          </a:p>
          <a:p>
            <a:pPr marL="0" marR="0" lvl="0" indent="0" algn="l" rtl="0">
              <a:lnSpc>
                <a:spcPct val="10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https://</a:t>
            </a:r>
            <a:r>
              <a:rPr lang="en-US" sz="1200" b="0" i="0" dirty="0" err="1">
                <a:solidFill>
                  <a:schemeClr val="dk1"/>
                </a:solidFill>
                <a:latin typeface="Calibri"/>
                <a:ea typeface="Calibri"/>
                <a:cs typeface="Calibri"/>
                <a:sym typeface="Calibri"/>
              </a:rPr>
              <a:t>bmjopen.bmj.com</a:t>
            </a:r>
            <a:r>
              <a:rPr lang="en-US" sz="1200" b="0" i="0" dirty="0">
                <a:solidFill>
                  <a:schemeClr val="dk1"/>
                </a:solidFill>
                <a:latin typeface="Calibri"/>
                <a:ea typeface="Calibri"/>
                <a:cs typeface="Calibri"/>
                <a:sym typeface="Calibri"/>
              </a:rPr>
              <a:t>/content/10/11/e036800</a:t>
            </a:r>
            <a:endParaRPr sz="1200" dirty="0"/>
          </a:p>
          <a:p>
            <a:pPr marL="0" marR="0" lvl="0" indent="0" algn="l" rtl="0">
              <a:lnSpc>
                <a:spcPct val="100000"/>
              </a:lnSpc>
              <a:spcBef>
                <a:spcPts val="0"/>
              </a:spcBef>
              <a:spcAft>
                <a:spcPts val="0"/>
              </a:spcAft>
              <a:buSzPts val="2400"/>
              <a:buFont typeface="Calibri"/>
              <a:buNone/>
            </a:pPr>
            <a:r>
              <a:rPr lang="en-US" sz="1200" dirty="0"/>
              <a:t>World Health Organization. WHO recommendations on self-care interventions: Self-management of medical abortion. 2020. https://</a:t>
            </a:r>
            <a:r>
              <a:rPr lang="en-US" sz="1200" dirty="0" err="1"/>
              <a:t>apps.who.int</a:t>
            </a:r>
            <a:r>
              <a:rPr lang="en-US" sz="1200" dirty="0"/>
              <a:t>/iris/bitstream/handle/10665/332334/WHO-SRH-20.11-eng.pdf </a:t>
            </a:r>
            <a:endParaRPr sz="1200" dirty="0"/>
          </a:p>
          <a:p>
            <a:pPr marL="0" lvl="0" indent="0" algn="l" rtl="0">
              <a:lnSpc>
                <a:spcPct val="100000"/>
              </a:lnSpc>
              <a:spcBef>
                <a:spcPts val="0"/>
              </a:spcBef>
              <a:spcAft>
                <a:spcPts val="0"/>
              </a:spcAft>
              <a:buClr>
                <a:schemeClr val="dk1"/>
              </a:buClr>
              <a:buSzPts val="2400"/>
              <a:buFont typeface="Calibri"/>
              <a:buNone/>
            </a:pPr>
            <a:r>
              <a:rPr lang="en-US" sz="1200" dirty="0">
                <a:solidFill>
                  <a:schemeClr val="dk1"/>
                </a:solidFill>
              </a:rPr>
              <a:t>Veldhuis, et al. 2022. Locating autonomous abortion accompanied by feminist activists in the spectrum of self-managed medication abortion. </a:t>
            </a:r>
            <a:r>
              <a:rPr lang="en-US" sz="1200" u="sng" dirty="0">
                <a:solidFill>
                  <a:schemeClr val="hlink"/>
                </a:solidFill>
                <a:hlinkClick r:id="rId3"/>
              </a:rPr>
              <a:t>https://doi.org/10.1111/sifp.12194</a:t>
            </a:r>
            <a:endParaRPr sz="120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2"/>
        <p:cNvGrpSpPr/>
        <p:nvPr/>
      </p:nvGrpSpPr>
      <p:grpSpPr>
        <a:xfrm>
          <a:off x="0" y="0"/>
          <a:ext cx="0" cy="0"/>
          <a:chOff x="0" y="0"/>
          <a:chExt cx="0" cy="0"/>
        </a:xfrm>
      </p:grpSpPr>
      <p:sp>
        <p:nvSpPr>
          <p:cNvPr id="13" name="Google Shape;13;p51"/>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4" name="Google Shape;14;p51"/>
          <p:cNvSpPr>
            <a:spLocks noGrp="1"/>
          </p:cNvSpPr>
          <p:nvPr>
            <p:ph type="pic" idx="2"/>
          </p:nvPr>
        </p:nvSpPr>
        <p:spPr>
          <a:xfrm>
            <a:off x="0" y="0"/>
            <a:ext cx="24384000" cy="13716000"/>
          </a:xfrm>
          <a:prstGeom prst="rect">
            <a:avLst/>
          </a:prstGeom>
          <a:noFill/>
          <a:ln>
            <a:noFill/>
          </a:ln>
        </p:spPr>
      </p:sp>
      <p:sp>
        <p:nvSpPr>
          <p:cNvPr id="15" name="Google Shape;15;p51"/>
          <p:cNvSpPr txBox="1">
            <a:spLocks noGrp="1"/>
          </p:cNvSpPr>
          <p:nvPr>
            <p:ph type="title"/>
          </p:nvPr>
        </p:nvSpPr>
        <p:spPr>
          <a:xfrm>
            <a:off x="3746949" y="3638706"/>
            <a:ext cx="10794102" cy="6438589"/>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
        <p:cNvGrpSpPr/>
        <p:nvPr/>
      </p:nvGrpSpPr>
      <p:grpSpPr>
        <a:xfrm>
          <a:off x="0" y="0"/>
          <a:ext cx="0" cy="0"/>
          <a:chOff x="0" y="0"/>
          <a:chExt cx="0" cy="0"/>
        </a:xfrm>
      </p:grpSpPr>
      <p:sp>
        <p:nvSpPr>
          <p:cNvPr id="51" name="Google Shape;51;p59"/>
          <p:cNvSpPr/>
          <p:nvPr/>
        </p:nvSpPr>
        <p:spPr>
          <a:xfrm>
            <a:off x="12192000" y="-333"/>
            <a:ext cx="12192000" cy="137160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FFFFFF"/>
              </a:buClr>
              <a:buSzPts val="9600"/>
              <a:buFont typeface="Twentieth Century"/>
              <a:buNone/>
            </a:pPr>
            <a:endParaRPr sz="9600" b="0" i="0" u="none" strike="noStrike" cap="none">
              <a:solidFill>
                <a:srgbClr val="FFFFFF"/>
              </a:solidFill>
              <a:latin typeface="Twentieth Century"/>
              <a:ea typeface="Twentieth Century"/>
              <a:cs typeface="Twentieth Century"/>
              <a:sym typeface="Twentieth Century"/>
            </a:endParaRPr>
          </a:p>
        </p:txBody>
      </p:sp>
      <p:sp>
        <p:nvSpPr>
          <p:cNvPr id="52" name="Google Shape;52;p59"/>
          <p:cNvSpPr txBox="1">
            <a:spLocks noGrp="1"/>
          </p:cNvSpPr>
          <p:nvPr>
            <p:ph type="title"/>
          </p:nvPr>
        </p:nvSpPr>
        <p:spPr>
          <a:xfrm>
            <a:off x="708000" y="3288467"/>
            <a:ext cx="10787200" cy="39528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Clr>
                <a:srgbClr val="FFFFFF"/>
              </a:buClr>
              <a:buSzPts val="4200"/>
              <a:buFont typeface="Twentieth Century"/>
              <a:buNone/>
              <a:defRPr sz="11200"/>
            </a:lvl1pPr>
            <a:lvl2pPr lvl="1" algn="ctr">
              <a:lnSpc>
                <a:spcPct val="90000"/>
              </a:lnSpc>
              <a:spcBef>
                <a:spcPts val="0"/>
              </a:spcBef>
              <a:spcAft>
                <a:spcPts val="0"/>
              </a:spcAft>
              <a:buClr>
                <a:srgbClr val="FFFFFF"/>
              </a:buClr>
              <a:buSzPts val="4200"/>
              <a:buFont typeface="Twentieth Century"/>
              <a:buNone/>
              <a:defRPr sz="11200"/>
            </a:lvl2pPr>
            <a:lvl3pPr lvl="2" algn="ctr">
              <a:lnSpc>
                <a:spcPct val="90000"/>
              </a:lnSpc>
              <a:spcBef>
                <a:spcPts val="0"/>
              </a:spcBef>
              <a:spcAft>
                <a:spcPts val="0"/>
              </a:spcAft>
              <a:buClr>
                <a:srgbClr val="FFFFFF"/>
              </a:buClr>
              <a:buSzPts val="4200"/>
              <a:buFont typeface="Twentieth Century"/>
              <a:buNone/>
              <a:defRPr sz="11200"/>
            </a:lvl3pPr>
            <a:lvl4pPr lvl="3" algn="ctr">
              <a:lnSpc>
                <a:spcPct val="90000"/>
              </a:lnSpc>
              <a:spcBef>
                <a:spcPts val="0"/>
              </a:spcBef>
              <a:spcAft>
                <a:spcPts val="0"/>
              </a:spcAft>
              <a:buClr>
                <a:srgbClr val="FFFFFF"/>
              </a:buClr>
              <a:buSzPts val="4200"/>
              <a:buFont typeface="Twentieth Century"/>
              <a:buNone/>
              <a:defRPr sz="11200"/>
            </a:lvl4pPr>
            <a:lvl5pPr lvl="4" algn="ctr">
              <a:lnSpc>
                <a:spcPct val="90000"/>
              </a:lnSpc>
              <a:spcBef>
                <a:spcPts val="0"/>
              </a:spcBef>
              <a:spcAft>
                <a:spcPts val="0"/>
              </a:spcAft>
              <a:buClr>
                <a:srgbClr val="FFFFFF"/>
              </a:buClr>
              <a:buSzPts val="4200"/>
              <a:buFont typeface="Twentieth Century"/>
              <a:buNone/>
              <a:defRPr sz="11200"/>
            </a:lvl5pPr>
            <a:lvl6pPr lvl="5" algn="ctr">
              <a:lnSpc>
                <a:spcPct val="90000"/>
              </a:lnSpc>
              <a:spcBef>
                <a:spcPts val="0"/>
              </a:spcBef>
              <a:spcAft>
                <a:spcPts val="0"/>
              </a:spcAft>
              <a:buClr>
                <a:srgbClr val="FFFFFF"/>
              </a:buClr>
              <a:buSzPts val="4200"/>
              <a:buFont typeface="Twentieth Century"/>
              <a:buNone/>
              <a:defRPr sz="11200"/>
            </a:lvl6pPr>
            <a:lvl7pPr lvl="6" algn="ctr">
              <a:lnSpc>
                <a:spcPct val="90000"/>
              </a:lnSpc>
              <a:spcBef>
                <a:spcPts val="0"/>
              </a:spcBef>
              <a:spcAft>
                <a:spcPts val="0"/>
              </a:spcAft>
              <a:buClr>
                <a:srgbClr val="FFFFFF"/>
              </a:buClr>
              <a:buSzPts val="4200"/>
              <a:buFont typeface="Twentieth Century"/>
              <a:buNone/>
              <a:defRPr sz="11200"/>
            </a:lvl7pPr>
            <a:lvl8pPr lvl="7" algn="ctr">
              <a:lnSpc>
                <a:spcPct val="90000"/>
              </a:lnSpc>
              <a:spcBef>
                <a:spcPts val="0"/>
              </a:spcBef>
              <a:spcAft>
                <a:spcPts val="0"/>
              </a:spcAft>
              <a:buClr>
                <a:srgbClr val="FFFFFF"/>
              </a:buClr>
              <a:buSzPts val="4200"/>
              <a:buFont typeface="Twentieth Century"/>
              <a:buNone/>
              <a:defRPr sz="11200"/>
            </a:lvl8pPr>
            <a:lvl9pPr lvl="8" algn="ctr">
              <a:lnSpc>
                <a:spcPct val="90000"/>
              </a:lnSpc>
              <a:spcBef>
                <a:spcPts val="0"/>
              </a:spcBef>
              <a:spcAft>
                <a:spcPts val="0"/>
              </a:spcAft>
              <a:buClr>
                <a:srgbClr val="FFFFFF"/>
              </a:buClr>
              <a:buSzPts val="4200"/>
              <a:buFont typeface="Twentieth Century"/>
              <a:buNone/>
              <a:defRPr sz="11200"/>
            </a:lvl9pPr>
          </a:lstStyle>
          <a:p>
            <a:endParaRPr/>
          </a:p>
        </p:txBody>
      </p:sp>
      <p:sp>
        <p:nvSpPr>
          <p:cNvPr id="53" name="Google Shape;53;p59"/>
          <p:cNvSpPr txBox="1">
            <a:spLocks noGrp="1"/>
          </p:cNvSpPr>
          <p:nvPr>
            <p:ph type="subTitle" idx="1"/>
          </p:nvPr>
        </p:nvSpPr>
        <p:spPr>
          <a:xfrm>
            <a:off x="708000" y="7474867"/>
            <a:ext cx="10787200" cy="3293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FFFFFF"/>
              </a:buClr>
              <a:buSzPts val="2100"/>
              <a:buNone/>
              <a:defRPr sz="5600"/>
            </a:lvl1pPr>
            <a:lvl2pPr lvl="1" algn="ctr">
              <a:lnSpc>
                <a:spcPct val="100000"/>
              </a:lnSpc>
              <a:spcBef>
                <a:spcPts val="0"/>
              </a:spcBef>
              <a:spcAft>
                <a:spcPts val="0"/>
              </a:spcAft>
              <a:buClr>
                <a:srgbClr val="FFFFFF"/>
              </a:buClr>
              <a:buSzPts val="2100"/>
              <a:buNone/>
              <a:defRPr sz="5600"/>
            </a:lvl2pPr>
            <a:lvl3pPr lvl="2" algn="ctr">
              <a:lnSpc>
                <a:spcPct val="100000"/>
              </a:lnSpc>
              <a:spcBef>
                <a:spcPts val="0"/>
              </a:spcBef>
              <a:spcAft>
                <a:spcPts val="0"/>
              </a:spcAft>
              <a:buClr>
                <a:srgbClr val="FFFFFF"/>
              </a:buClr>
              <a:buSzPts val="2100"/>
              <a:buNone/>
              <a:defRPr sz="5600"/>
            </a:lvl3pPr>
            <a:lvl4pPr lvl="3" algn="ctr">
              <a:lnSpc>
                <a:spcPct val="100000"/>
              </a:lnSpc>
              <a:spcBef>
                <a:spcPts val="0"/>
              </a:spcBef>
              <a:spcAft>
                <a:spcPts val="0"/>
              </a:spcAft>
              <a:buClr>
                <a:srgbClr val="FFFFFF"/>
              </a:buClr>
              <a:buSzPts val="2100"/>
              <a:buNone/>
              <a:defRPr sz="5600"/>
            </a:lvl4pPr>
            <a:lvl5pPr lvl="4" algn="ctr">
              <a:lnSpc>
                <a:spcPct val="100000"/>
              </a:lnSpc>
              <a:spcBef>
                <a:spcPts val="0"/>
              </a:spcBef>
              <a:spcAft>
                <a:spcPts val="0"/>
              </a:spcAft>
              <a:buClr>
                <a:srgbClr val="FFFFFF"/>
              </a:buClr>
              <a:buSzPts val="2100"/>
              <a:buNone/>
              <a:defRPr sz="5600"/>
            </a:lvl5pPr>
            <a:lvl6pPr lvl="5" algn="ctr">
              <a:lnSpc>
                <a:spcPct val="100000"/>
              </a:lnSpc>
              <a:spcBef>
                <a:spcPts val="0"/>
              </a:spcBef>
              <a:spcAft>
                <a:spcPts val="0"/>
              </a:spcAft>
              <a:buClr>
                <a:srgbClr val="FFFFFF"/>
              </a:buClr>
              <a:buSzPts val="2100"/>
              <a:buNone/>
              <a:defRPr sz="5600"/>
            </a:lvl6pPr>
            <a:lvl7pPr lvl="6" algn="ctr">
              <a:lnSpc>
                <a:spcPct val="100000"/>
              </a:lnSpc>
              <a:spcBef>
                <a:spcPts val="0"/>
              </a:spcBef>
              <a:spcAft>
                <a:spcPts val="0"/>
              </a:spcAft>
              <a:buClr>
                <a:srgbClr val="FFFFFF"/>
              </a:buClr>
              <a:buSzPts val="2100"/>
              <a:buNone/>
              <a:defRPr sz="5600"/>
            </a:lvl7pPr>
            <a:lvl8pPr lvl="7" algn="ctr">
              <a:lnSpc>
                <a:spcPct val="100000"/>
              </a:lnSpc>
              <a:spcBef>
                <a:spcPts val="0"/>
              </a:spcBef>
              <a:spcAft>
                <a:spcPts val="0"/>
              </a:spcAft>
              <a:buClr>
                <a:srgbClr val="FFFFFF"/>
              </a:buClr>
              <a:buSzPts val="2100"/>
              <a:buNone/>
              <a:defRPr sz="5600"/>
            </a:lvl8pPr>
            <a:lvl9pPr lvl="8" algn="ctr">
              <a:lnSpc>
                <a:spcPct val="100000"/>
              </a:lnSpc>
              <a:spcBef>
                <a:spcPts val="0"/>
              </a:spcBef>
              <a:spcAft>
                <a:spcPts val="0"/>
              </a:spcAft>
              <a:buClr>
                <a:srgbClr val="FFFFFF"/>
              </a:buClr>
              <a:buSzPts val="2100"/>
              <a:buNone/>
              <a:defRPr sz="5600"/>
            </a:lvl9pPr>
          </a:lstStyle>
          <a:p>
            <a:endParaRPr/>
          </a:p>
        </p:txBody>
      </p:sp>
      <p:sp>
        <p:nvSpPr>
          <p:cNvPr id="54" name="Google Shape;54;p59"/>
          <p:cNvSpPr txBox="1">
            <a:spLocks noGrp="1"/>
          </p:cNvSpPr>
          <p:nvPr>
            <p:ph type="body" idx="2"/>
          </p:nvPr>
        </p:nvSpPr>
        <p:spPr>
          <a:xfrm>
            <a:off x="13172000" y="1930867"/>
            <a:ext cx="10232000" cy="9853600"/>
          </a:xfrm>
          <a:prstGeom prst="rect">
            <a:avLst/>
          </a:prstGeom>
          <a:noFill/>
          <a:ln>
            <a:noFill/>
          </a:ln>
        </p:spPr>
        <p:txBody>
          <a:bodyPr spcFirstLastPara="1" wrap="square" lIns="91425" tIns="91425" rIns="91425" bIns="91425" anchor="ctr" anchorCtr="0">
            <a:normAutofit/>
          </a:bodyPr>
          <a:lstStyle>
            <a:lvl1pPr marL="457200" lvl="0" indent="-342900" algn="l">
              <a:lnSpc>
                <a:spcPct val="90000"/>
              </a:lnSpc>
              <a:spcBef>
                <a:spcPts val="0"/>
              </a:spcBef>
              <a:spcAft>
                <a:spcPts val="0"/>
              </a:spcAft>
              <a:buClr>
                <a:srgbClr val="FFFFFF"/>
              </a:buClr>
              <a:buSzPts val="1800"/>
              <a:buChar char="●"/>
              <a:defRPr/>
            </a:lvl1pPr>
            <a:lvl2pPr marL="914400" lvl="1" indent="-317500" algn="l">
              <a:lnSpc>
                <a:spcPct val="90000"/>
              </a:lnSpc>
              <a:spcBef>
                <a:spcPts val="0"/>
              </a:spcBef>
              <a:spcAft>
                <a:spcPts val="0"/>
              </a:spcAft>
              <a:buClr>
                <a:srgbClr val="FFFFFF"/>
              </a:buClr>
              <a:buSzPts val="1400"/>
              <a:buChar char="○"/>
              <a:defRPr/>
            </a:lvl2pPr>
            <a:lvl3pPr marL="1371600" lvl="2" indent="-317500" algn="l">
              <a:lnSpc>
                <a:spcPct val="90000"/>
              </a:lnSpc>
              <a:spcBef>
                <a:spcPts val="0"/>
              </a:spcBef>
              <a:spcAft>
                <a:spcPts val="0"/>
              </a:spcAft>
              <a:buClr>
                <a:srgbClr val="FFFFFF"/>
              </a:buClr>
              <a:buSzPts val="1400"/>
              <a:buChar char="■"/>
              <a:defRPr/>
            </a:lvl3pPr>
            <a:lvl4pPr marL="1828800" lvl="3" indent="-317500" algn="l">
              <a:lnSpc>
                <a:spcPct val="90000"/>
              </a:lnSpc>
              <a:spcBef>
                <a:spcPts val="0"/>
              </a:spcBef>
              <a:spcAft>
                <a:spcPts val="0"/>
              </a:spcAft>
              <a:buClr>
                <a:srgbClr val="FFFFFF"/>
              </a:buClr>
              <a:buSzPts val="1400"/>
              <a:buChar char="●"/>
              <a:defRPr/>
            </a:lvl4pPr>
            <a:lvl5pPr marL="2286000" lvl="4" indent="-317500" algn="l">
              <a:lnSpc>
                <a:spcPct val="90000"/>
              </a:lnSpc>
              <a:spcBef>
                <a:spcPts val="0"/>
              </a:spcBef>
              <a:spcAft>
                <a:spcPts val="0"/>
              </a:spcAft>
              <a:buClr>
                <a:srgbClr val="FFFFFF"/>
              </a:buClr>
              <a:buSzPts val="1400"/>
              <a:buChar char="○"/>
              <a:defRPr/>
            </a:lvl5pPr>
            <a:lvl6pPr marL="2743200" lvl="5" indent="-317500" algn="l">
              <a:lnSpc>
                <a:spcPct val="90000"/>
              </a:lnSpc>
              <a:spcBef>
                <a:spcPts val="0"/>
              </a:spcBef>
              <a:spcAft>
                <a:spcPts val="0"/>
              </a:spcAft>
              <a:buClr>
                <a:srgbClr val="FFFFFF"/>
              </a:buClr>
              <a:buSzPts val="1400"/>
              <a:buChar char="■"/>
              <a:defRPr/>
            </a:lvl6pPr>
            <a:lvl7pPr marL="3200400" lvl="6" indent="-317500" algn="l">
              <a:lnSpc>
                <a:spcPct val="90000"/>
              </a:lnSpc>
              <a:spcBef>
                <a:spcPts val="0"/>
              </a:spcBef>
              <a:spcAft>
                <a:spcPts val="0"/>
              </a:spcAft>
              <a:buClr>
                <a:srgbClr val="FFFFFF"/>
              </a:buClr>
              <a:buSzPts val="1400"/>
              <a:buChar char="●"/>
              <a:defRPr/>
            </a:lvl7pPr>
            <a:lvl8pPr marL="3657600" lvl="7" indent="-317500" algn="l">
              <a:lnSpc>
                <a:spcPct val="90000"/>
              </a:lnSpc>
              <a:spcBef>
                <a:spcPts val="0"/>
              </a:spcBef>
              <a:spcAft>
                <a:spcPts val="0"/>
              </a:spcAft>
              <a:buClr>
                <a:srgbClr val="FFFFFF"/>
              </a:buClr>
              <a:buSzPts val="1400"/>
              <a:buChar char="○"/>
              <a:defRPr/>
            </a:lvl8pPr>
            <a:lvl9pPr marL="4114800" lvl="8" indent="-317500" algn="l">
              <a:lnSpc>
                <a:spcPct val="90000"/>
              </a:lnSpc>
              <a:spcBef>
                <a:spcPts val="0"/>
              </a:spcBef>
              <a:spcAft>
                <a:spcPts val="0"/>
              </a:spcAft>
              <a:buClr>
                <a:srgbClr val="FFFFFF"/>
              </a:buClr>
              <a:buSzPts val="1400"/>
              <a:buChar char="■"/>
              <a:defRPr/>
            </a:lvl9pPr>
          </a:lstStyle>
          <a:p>
            <a:endParaRPr/>
          </a:p>
        </p:txBody>
      </p:sp>
      <p:sp>
        <p:nvSpPr>
          <p:cNvPr id="55" name="Google Shape;55;p59"/>
          <p:cNvSpPr txBox="1">
            <a:spLocks noGrp="1"/>
          </p:cNvSpPr>
          <p:nvPr>
            <p:ph type="sldNum" idx="12"/>
          </p:nvPr>
        </p:nvSpPr>
        <p:spPr>
          <a:xfrm>
            <a:off x="22593221" y="12435245"/>
            <a:ext cx="1463200" cy="1049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60"/>
          <p:cNvSpPr txBox="1">
            <a:spLocks noGrp="1"/>
          </p:cNvSpPr>
          <p:nvPr>
            <p:ph type="title"/>
          </p:nvPr>
        </p:nvSpPr>
        <p:spPr>
          <a:xfrm>
            <a:off x="831200" y="1186733"/>
            <a:ext cx="22721600" cy="15272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FFFFFF"/>
              </a:buClr>
              <a:buSzPts val="2800"/>
              <a:buFont typeface="Twentieth Century"/>
              <a:buNone/>
              <a:defRPr/>
            </a:lvl1pPr>
            <a:lvl2pPr lvl="1" algn="l">
              <a:lnSpc>
                <a:spcPct val="90000"/>
              </a:lnSpc>
              <a:spcBef>
                <a:spcPts val="0"/>
              </a:spcBef>
              <a:spcAft>
                <a:spcPts val="0"/>
              </a:spcAft>
              <a:buClr>
                <a:srgbClr val="FFFFFF"/>
              </a:buClr>
              <a:buSzPts val="2800"/>
              <a:buFont typeface="Twentieth Century"/>
              <a:buNone/>
              <a:defRPr/>
            </a:lvl2pPr>
            <a:lvl3pPr lvl="2" algn="l">
              <a:lnSpc>
                <a:spcPct val="90000"/>
              </a:lnSpc>
              <a:spcBef>
                <a:spcPts val="0"/>
              </a:spcBef>
              <a:spcAft>
                <a:spcPts val="0"/>
              </a:spcAft>
              <a:buClr>
                <a:srgbClr val="FFFFFF"/>
              </a:buClr>
              <a:buSzPts val="2800"/>
              <a:buFont typeface="Twentieth Century"/>
              <a:buNone/>
              <a:defRPr/>
            </a:lvl3pPr>
            <a:lvl4pPr lvl="3" algn="l">
              <a:lnSpc>
                <a:spcPct val="90000"/>
              </a:lnSpc>
              <a:spcBef>
                <a:spcPts val="0"/>
              </a:spcBef>
              <a:spcAft>
                <a:spcPts val="0"/>
              </a:spcAft>
              <a:buClr>
                <a:srgbClr val="FFFFFF"/>
              </a:buClr>
              <a:buSzPts val="2800"/>
              <a:buFont typeface="Twentieth Century"/>
              <a:buNone/>
              <a:defRPr/>
            </a:lvl4pPr>
            <a:lvl5pPr lvl="4" algn="l">
              <a:lnSpc>
                <a:spcPct val="90000"/>
              </a:lnSpc>
              <a:spcBef>
                <a:spcPts val="0"/>
              </a:spcBef>
              <a:spcAft>
                <a:spcPts val="0"/>
              </a:spcAft>
              <a:buClr>
                <a:srgbClr val="FFFFFF"/>
              </a:buClr>
              <a:buSzPts val="2800"/>
              <a:buFont typeface="Twentieth Century"/>
              <a:buNone/>
              <a:defRPr/>
            </a:lvl5pPr>
            <a:lvl6pPr lvl="5" algn="l">
              <a:lnSpc>
                <a:spcPct val="90000"/>
              </a:lnSpc>
              <a:spcBef>
                <a:spcPts val="0"/>
              </a:spcBef>
              <a:spcAft>
                <a:spcPts val="0"/>
              </a:spcAft>
              <a:buClr>
                <a:srgbClr val="FFFFFF"/>
              </a:buClr>
              <a:buSzPts val="2800"/>
              <a:buFont typeface="Twentieth Century"/>
              <a:buNone/>
              <a:defRPr/>
            </a:lvl6pPr>
            <a:lvl7pPr lvl="6" algn="l">
              <a:lnSpc>
                <a:spcPct val="90000"/>
              </a:lnSpc>
              <a:spcBef>
                <a:spcPts val="0"/>
              </a:spcBef>
              <a:spcAft>
                <a:spcPts val="0"/>
              </a:spcAft>
              <a:buClr>
                <a:srgbClr val="FFFFFF"/>
              </a:buClr>
              <a:buSzPts val="2800"/>
              <a:buFont typeface="Twentieth Century"/>
              <a:buNone/>
              <a:defRPr/>
            </a:lvl7pPr>
            <a:lvl8pPr lvl="7" algn="l">
              <a:lnSpc>
                <a:spcPct val="90000"/>
              </a:lnSpc>
              <a:spcBef>
                <a:spcPts val="0"/>
              </a:spcBef>
              <a:spcAft>
                <a:spcPts val="0"/>
              </a:spcAft>
              <a:buClr>
                <a:srgbClr val="FFFFFF"/>
              </a:buClr>
              <a:buSzPts val="2800"/>
              <a:buFont typeface="Twentieth Century"/>
              <a:buNone/>
              <a:defRPr/>
            </a:lvl8pPr>
            <a:lvl9pPr lvl="8" algn="l">
              <a:lnSpc>
                <a:spcPct val="90000"/>
              </a:lnSpc>
              <a:spcBef>
                <a:spcPts val="0"/>
              </a:spcBef>
              <a:spcAft>
                <a:spcPts val="0"/>
              </a:spcAft>
              <a:buClr>
                <a:srgbClr val="FFFFFF"/>
              </a:buClr>
              <a:buSzPts val="2800"/>
              <a:buFont typeface="Twentieth Century"/>
              <a:buNone/>
              <a:defRPr/>
            </a:lvl9pPr>
          </a:lstStyle>
          <a:p>
            <a:endParaRPr/>
          </a:p>
        </p:txBody>
      </p:sp>
      <p:sp>
        <p:nvSpPr>
          <p:cNvPr id="58" name="Google Shape;58;p60"/>
          <p:cNvSpPr txBox="1">
            <a:spLocks noGrp="1"/>
          </p:cNvSpPr>
          <p:nvPr>
            <p:ph type="body" idx="1"/>
          </p:nvPr>
        </p:nvSpPr>
        <p:spPr>
          <a:xfrm>
            <a:off x="831200" y="3073267"/>
            <a:ext cx="10666400" cy="91104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rgbClr val="FFFFFF"/>
              </a:buClr>
              <a:buSzPts val="1400"/>
              <a:buChar char="●"/>
              <a:defRPr sz="3733"/>
            </a:lvl1pPr>
            <a:lvl2pPr marL="914400" lvl="1" indent="-304800" algn="l">
              <a:lnSpc>
                <a:spcPct val="90000"/>
              </a:lnSpc>
              <a:spcBef>
                <a:spcPts val="0"/>
              </a:spcBef>
              <a:spcAft>
                <a:spcPts val="0"/>
              </a:spcAft>
              <a:buClr>
                <a:srgbClr val="FFFFFF"/>
              </a:buClr>
              <a:buSzPts val="1200"/>
              <a:buChar char="○"/>
              <a:defRPr sz="3200"/>
            </a:lvl2pPr>
            <a:lvl3pPr marL="1371600" lvl="2" indent="-304800" algn="l">
              <a:lnSpc>
                <a:spcPct val="90000"/>
              </a:lnSpc>
              <a:spcBef>
                <a:spcPts val="0"/>
              </a:spcBef>
              <a:spcAft>
                <a:spcPts val="0"/>
              </a:spcAft>
              <a:buClr>
                <a:srgbClr val="FFFFFF"/>
              </a:buClr>
              <a:buSzPts val="1200"/>
              <a:buChar char="■"/>
              <a:defRPr sz="3200"/>
            </a:lvl3pPr>
            <a:lvl4pPr marL="1828800" lvl="3" indent="-304800" algn="l">
              <a:lnSpc>
                <a:spcPct val="90000"/>
              </a:lnSpc>
              <a:spcBef>
                <a:spcPts val="0"/>
              </a:spcBef>
              <a:spcAft>
                <a:spcPts val="0"/>
              </a:spcAft>
              <a:buClr>
                <a:srgbClr val="FFFFFF"/>
              </a:buClr>
              <a:buSzPts val="1200"/>
              <a:buChar char="●"/>
              <a:defRPr sz="3200"/>
            </a:lvl4pPr>
            <a:lvl5pPr marL="2286000" lvl="4" indent="-304800" algn="l">
              <a:lnSpc>
                <a:spcPct val="90000"/>
              </a:lnSpc>
              <a:spcBef>
                <a:spcPts val="0"/>
              </a:spcBef>
              <a:spcAft>
                <a:spcPts val="0"/>
              </a:spcAft>
              <a:buClr>
                <a:srgbClr val="FFFFFF"/>
              </a:buClr>
              <a:buSzPts val="1200"/>
              <a:buChar char="○"/>
              <a:defRPr sz="3200"/>
            </a:lvl5pPr>
            <a:lvl6pPr marL="2743200" lvl="5" indent="-304800" algn="l">
              <a:lnSpc>
                <a:spcPct val="90000"/>
              </a:lnSpc>
              <a:spcBef>
                <a:spcPts val="0"/>
              </a:spcBef>
              <a:spcAft>
                <a:spcPts val="0"/>
              </a:spcAft>
              <a:buClr>
                <a:srgbClr val="FFFFFF"/>
              </a:buClr>
              <a:buSzPts val="1200"/>
              <a:buChar char="■"/>
              <a:defRPr sz="3200"/>
            </a:lvl6pPr>
            <a:lvl7pPr marL="3200400" lvl="6" indent="-304800" algn="l">
              <a:lnSpc>
                <a:spcPct val="90000"/>
              </a:lnSpc>
              <a:spcBef>
                <a:spcPts val="0"/>
              </a:spcBef>
              <a:spcAft>
                <a:spcPts val="0"/>
              </a:spcAft>
              <a:buClr>
                <a:srgbClr val="FFFFFF"/>
              </a:buClr>
              <a:buSzPts val="1200"/>
              <a:buChar char="●"/>
              <a:defRPr sz="3200"/>
            </a:lvl7pPr>
            <a:lvl8pPr marL="3657600" lvl="7" indent="-304800" algn="l">
              <a:lnSpc>
                <a:spcPct val="90000"/>
              </a:lnSpc>
              <a:spcBef>
                <a:spcPts val="0"/>
              </a:spcBef>
              <a:spcAft>
                <a:spcPts val="0"/>
              </a:spcAft>
              <a:buClr>
                <a:srgbClr val="FFFFFF"/>
              </a:buClr>
              <a:buSzPts val="1200"/>
              <a:buChar char="○"/>
              <a:defRPr sz="3200"/>
            </a:lvl8pPr>
            <a:lvl9pPr marL="4114800" lvl="8" indent="-304800" algn="l">
              <a:lnSpc>
                <a:spcPct val="90000"/>
              </a:lnSpc>
              <a:spcBef>
                <a:spcPts val="0"/>
              </a:spcBef>
              <a:spcAft>
                <a:spcPts val="0"/>
              </a:spcAft>
              <a:buClr>
                <a:srgbClr val="FFFFFF"/>
              </a:buClr>
              <a:buSzPts val="1200"/>
              <a:buChar char="■"/>
              <a:defRPr sz="3200"/>
            </a:lvl9pPr>
          </a:lstStyle>
          <a:p>
            <a:endParaRPr/>
          </a:p>
        </p:txBody>
      </p:sp>
      <p:sp>
        <p:nvSpPr>
          <p:cNvPr id="59" name="Google Shape;59;p60"/>
          <p:cNvSpPr txBox="1">
            <a:spLocks noGrp="1"/>
          </p:cNvSpPr>
          <p:nvPr>
            <p:ph type="body" idx="2"/>
          </p:nvPr>
        </p:nvSpPr>
        <p:spPr>
          <a:xfrm>
            <a:off x="12886400" y="3073267"/>
            <a:ext cx="10666400" cy="91104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rgbClr val="FFFFFF"/>
              </a:buClr>
              <a:buSzPts val="1400"/>
              <a:buChar char="●"/>
              <a:defRPr sz="3733"/>
            </a:lvl1pPr>
            <a:lvl2pPr marL="914400" lvl="1" indent="-304800" algn="l">
              <a:lnSpc>
                <a:spcPct val="90000"/>
              </a:lnSpc>
              <a:spcBef>
                <a:spcPts val="0"/>
              </a:spcBef>
              <a:spcAft>
                <a:spcPts val="0"/>
              </a:spcAft>
              <a:buClr>
                <a:srgbClr val="FFFFFF"/>
              </a:buClr>
              <a:buSzPts val="1200"/>
              <a:buChar char="○"/>
              <a:defRPr sz="3200"/>
            </a:lvl2pPr>
            <a:lvl3pPr marL="1371600" lvl="2" indent="-304800" algn="l">
              <a:lnSpc>
                <a:spcPct val="90000"/>
              </a:lnSpc>
              <a:spcBef>
                <a:spcPts val="0"/>
              </a:spcBef>
              <a:spcAft>
                <a:spcPts val="0"/>
              </a:spcAft>
              <a:buClr>
                <a:srgbClr val="FFFFFF"/>
              </a:buClr>
              <a:buSzPts val="1200"/>
              <a:buChar char="■"/>
              <a:defRPr sz="3200"/>
            </a:lvl3pPr>
            <a:lvl4pPr marL="1828800" lvl="3" indent="-304800" algn="l">
              <a:lnSpc>
                <a:spcPct val="90000"/>
              </a:lnSpc>
              <a:spcBef>
                <a:spcPts val="0"/>
              </a:spcBef>
              <a:spcAft>
                <a:spcPts val="0"/>
              </a:spcAft>
              <a:buClr>
                <a:srgbClr val="FFFFFF"/>
              </a:buClr>
              <a:buSzPts val="1200"/>
              <a:buChar char="●"/>
              <a:defRPr sz="3200"/>
            </a:lvl4pPr>
            <a:lvl5pPr marL="2286000" lvl="4" indent="-304800" algn="l">
              <a:lnSpc>
                <a:spcPct val="90000"/>
              </a:lnSpc>
              <a:spcBef>
                <a:spcPts val="0"/>
              </a:spcBef>
              <a:spcAft>
                <a:spcPts val="0"/>
              </a:spcAft>
              <a:buClr>
                <a:srgbClr val="FFFFFF"/>
              </a:buClr>
              <a:buSzPts val="1200"/>
              <a:buChar char="○"/>
              <a:defRPr sz="3200"/>
            </a:lvl5pPr>
            <a:lvl6pPr marL="2743200" lvl="5" indent="-304800" algn="l">
              <a:lnSpc>
                <a:spcPct val="90000"/>
              </a:lnSpc>
              <a:spcBef>
                <a:spcPts val="0"/>
              </a:spcBef>
              <a:spcAft>
                <a:spcPts val="0"/>
              </a:spcAft>
              <a:buClr>
                <a:srgbClr val="FFFFFF"/>
              </a:buClr>
              <a:buSzPts val="1200"/>
              <a:buChar char="■"/>
              <a:defRPr sz="3200"/>
            </a:lvl6pPr>
            <a:lvl7pPr marL="3200400" lvl="6" indent="-304800" algn="l">
              <a:lnSpc>
                <a:spcPct val="90000"/>
              </a:lnSpc>
              <a:spcBef>
                <a:spcPts val="0"/>
              </a:spcBef>
              <a:spcAft>
                <a:spcPts val="0"/>
              </a:spcAft>
              <a:buClr>
                <a:srgbClr val="FFFFFF"/>
              </a:buClr>
              <a:buSzPts val="1200"/>
              <a:buChar char="●"/>
              <a:defRPr sz="3200"/>
            </a:lvl7pPr>
            <a:lvl8pPr marL="3657600" lvl="7" indent="-304800" algn="l">
              <a:lnSpc>
                <a:spcPct val="90000"/>
              </a:lnSpc>
              <a:spcBef>
                <a:spcPts val="0"/>
              </a:spcBef>
              <a:spcAft>
                <a:spcPts val="0"/>
              </a:spcAft>
              <a:buClr>
                <a:srgbClr val="FFFFFF"/>
              </a:buClr>
              <a:buSzPts val="1200"/>
              <a:buChar char="○"/>
              <a:defRPr sz="3200"/>
            </a:lvl8pPr>
            <a:lvl9pPr marL="4114800" lvl="8" indent="-304800" algn="l">
              <a:lnSpc>
                <a:spcPct val="90000"/>
              </a:lnSpc>
              <a:spcBef>
                <a:spcPts val="0"/>
              </a:spcBef>
              <a:spcAft>
                <a:spcPts val="0"/>
              </a:spcAft>
              <a:buClr>
                <a:srgbClr val="FFFFFF"/>
              </a:buClr>
              <a:buSzPts val="1200"/>
              <a:buChar char="■"/>
              <a:defRPr sz="3200"/>
            </a:lvl9pPr>
          </a:lstStyle>
          <a:p>
            <a:endParaRPr/>
          </a:p>
        </p:txBody>
      </p:sp>
      <p:sp>
        <p:nvSpPr>
          <p:cNvPr id="60" name="Google Shape;60;p60"/>
          <p:cNvSpPr txBox="1">
            <a:spLocks noGrp="1"/>
          </p:cNvSpPr>
          <p:nvPr>
            <p:ph type="sldNum" idx="12"/>
          </p:nvPr>
        </p:nvSpPr>
        <p:spPr>
          <a:xfrm>
            <a:off x="22593221" y="12435245"/>
            <a:ext cx="1463200" cy="1049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831200" y="1481600"/>
            <a:ext cx="7488000" cy="20152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FFFFFF"/>
              </a:buClr>
              <a:buSzPts val="2400"/>
              <a:buFont typeface="Twentieth Century"/>
              <a:buNone/>
              <a:defRPr sz="6400"/>
            </a:lvl1pPr>
            <a:lvl2pPr lvl="1" algn="l">
              <a:lnSpc>
                <a:spcPct val="90000"/>
              </a:lnSpc>
              <a:spcBef>
                <a:spcPts val="0"/>
              </a:spcBef>
              <a:spcAft>
                <a:spcPts val="0"/>
              </a:spcAft>
              <a:buClr>
                <a:srgbClr val="FFFFFF"/>
              </a:buClr>
              <a:buSzPts val="2400"/>
              <a:buFont typeface="Twentieth Century"/>
              <a:buNone/>
              <a:defRPr sz="6400"/>
            </a:lvl2pPr>
            <a:lvl3pPr lvl="2" algn="l">
              <a:lnSpc>
                <a:spcPct val="90000"/>
              </a:lnSpc>
              <a:spcBef>
                <a:spcPts val="0"/>
              </a:spcBef>
              <a:spcAft>
                <a:spcPts val="0"/>
              </a:spcAft>
              <a:buClr>
                <a:srgbClr val="FFFFFF"/>
              </a:buClr>
              <a:buSzPts val="2400"/>
              <a:buFont typeface="Twentieth Century"/>
              <a:buNone/>
              <a:defRPr sz="6400"/>
            </a:lvl3pPr>
            <a:lvl4pPr lvl="3" algn="l">
              <a:lnSpc>
                <a:spcPct val="90000"/>
              </a:lnSpc>
              <a:spcBef>
                <a:spcPts val="0"/>
              </a:spcBef>
              <a:spcAft>
                <a:spcPts val="0"/>
              </a:spcAft>
              <a:buClr>
                <a:srgbClr val="FFFFFF"/>
              </a:buClr>
              <a:buSzPts val="2400"/>
              <a:buFont typeface="Twentieth Century"/>
              <a:buNone/>
              <a:defRPr sz="6400"/>
            </a:lvl4pPr>
            <a:lvl5pPr lvl="4" algn="l">
              <a:lnSpc>
                <a:spcPct val="90000"/>
              </a:lnSpc>
              <a:spcBef>
                <a:spcPts val="0"/>
              </a:spcBef>
              <a:spcAft>
                <a:spcPts val="0"/>
              </a:spcAft>
              <a:buClr>
                <a:srgbClr val="FFFFFF"/>
              </a:buClr>
              <a:buSzPts val="2400"/>
              <a:buFont typeface="Twentieth Century"/>
              <a:buNone/>
              <a:defRPr sz="6400"/>
            </a:lvl5pPr>
            <a:lvl6pPr lvl="5" algn="l">
              <a:lnSpc>
                <a:spcPct val="90000"/>
              </a:lnSpc>
              <a:spcBef>
                <a:spcPts val="0"/>
              </a:spcBef>
              <a:spcAft>
                <a:spcPts val="0"/>
              </a:spcAft>
              <a:buClr>
                <a:srgbClr val="FFFFFF"/>
              </a:buClr>
              <a:buSzPts val="2400"/>
              <a:buFont typeface="Twentieth Century"/>
              <a:buNone/>
              <a:defRPr sz="6400"/>
            </a:lvl6pPr>
            <a:lvl7pPr lvl="6" algn="l">
              <a:lnSpc>
                <a:spcPct val="90000"/>
              </a:lnSpc>
              <a:spcBef>
                <a:spcPts val="0"/>
              </a:spcBef>
              <a:spcAft>
                <a:spcPts val="0"/>
              </a:spcAft>
              <a:buClr>
                <a:srgbClr val="FFFFFF"/>
              </a:buClr>
              <a:buSzPts val="2400"/>
              <a:buFont typeface="Twentieth Century"/>
              <a:buNone/>
              <a:defRPr sz="6400"/>
            </a:lvl7pPr>
            <a:lvl8pPr lvl="7" algn="l">
              <a:lnSpc>
                <a:spcPct val="90000"/>
              </a:lnSpc>
              <a:spcBef>
                <a:spcPts val="0"/>
              </a:spcBef>
              <a:spcAft>
                <a:spcPts val="0"/>
              </a:spcAft>
              <a:buClr>
                <a:srgbClr val="FFFFFF"/>
              </a:buClr>
              <a:buSzPts val="2400"/>
              <a:buFont typeface="Twentieth Century"/>
              <a:buNone/>
              <a:defRPr sz="6400"/>
            </a:lvl8pPr>
            <a:lvl9pPr lvl="8" algn="l">
              <a:lnSpc>
                <a:spcPct val="90000"/>
              </a:lnSpc>
              <a:spcBef>
                <a:spcPts val="0"/>
              </a:spcBef>
              <a:spcAft>
                <a:spcPts val="0"/>
              </a:spcAft>
              <a:buClr>
                <a:srgbClr val="FFFFFF"/>
              </a:buClr>
              <a:buSzPts val="2400"/>
              <a:buFont typeface="Twentieth Century"/>
              <a:buNone/>
              <a:defRPr sz="6400"/>
            </a:lvl9pPr>
          </a:lstStyle>
          <a:p>
            <a:endParaRPr/>
          </a:p>
        </p:txBody>
      </p:sp>
      <p:sp>
        <p:nvSpPr>
          <p:cNvPr id="63" name="Google Shape;63;p61"/>
          <p:cNvSpPr txBox="1">
            <a:spLocks noGrp="1"/>
          </p:cNvSpPr>
          <p:nvPr>
            <p:ph type="body" idx="1"/>
          </p:nvPr>
        </p:nvSpPr>
        <p:spPr>
          <a:xfrm>
            <a:off x="831200" y="3705600"/>
            <a:ext cx="7488000" cy="84784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rgbClr val="FFFFFF"/>
              </a:buClr>
              <a:buSzPts val="1200"/>
              <a:buChar char="●"/>
              <a:defRPr sz="3200"/>
            </a:lvl1pPr>
            <a:lvl2pPr marL="914400" lvl="1" indent="-304800" algn="l">
              <a:lnSpc>
                <a:spcPct val="90000"/>
              </a:lnSpc>
              <a:spcBef>
                <a:spcPts val="0"/>
              </a:spcBef>
              <a:spcAft>
                <a:spcPts val="0"/>
              </a:spcAft>
              <a:buClr>
                <a:srgbClr val="FFFFFF"/>
              </a:buClr>
              <a:buSzPts val="1200"/>
              <a:buChar char="○"/>
              <a:defRPr sz="3200"/>
            </a:lvl2pPr>
            <a:lvl3pPr marL="1371600" lvl="2" indent="-304800" algn="l">
              <a:lnSpc>
                <a:spcPct val="90000"/>
              </a:lnSpc>
              <a:spcBef>
                <a:spcPts val="0"/>
              </a:spcBef>
              <a:spcAft>
                <a:spcPts val="0"/>
              </a:spcAft>
              <a:buClr>
                <a:srgbClr val="FFFFFF"/>
              </a:buClr>
              <a:buSzPts val="1200"/>
              <a:buChar char="■"/>
              <a:defRPr sz="3200"/>
            </a:lvl3pPr>
            <a:lvl4pPr marL="1828800" lvl="3" indent="-304800" algn="l">
              <a:lnSpc>
                <a:spcPct val="90000"/>
              </a:lnSpc>
              <a:spcBef>
                <a:spcPts val="0"/>
              </a:spcBef>
              <a:spcAft>
                <a:spcPts val="0"/>
              </a:spcAft>
              <a:buClr>
                <a:srgbClr val="FFFFFF"/>
              </a:buClr>
              <a:buSzPts val="1200"/>
              <a:buChar char="●"/>
              <a:defRPr sz="3200"/>
            </a:lvl4pPr>
            <a:lvl5pPr marL="2286000" lvl="4" indent="-304800" algn="l">
              <a:lnSpc>
                <a:spcPct val="90000"/>
              </a:lnSpc>
              <a:spcBef>
                <a:spcPts val="0"/>
              </a:spcBef>
              <a:spcAft>
                <a:spcPts val="0"/>
              </a:spcAft>
              <a:buClr>
                <a:srgbClr val="FFFFFF"/>
              </a:buClr>
              <a:buSzPts val="1200"/>
              <a:buChar char="○"/>
              <a:defRPr sz="3200"/>
            </a:lvl5pPr>
            <a:lvl6pPr marL="2743200" lvl="5" indent="-304800" algn="l">
              <a:lnSpc>
                <a:spcPct val="90000"/>
              </a:lnSpc>
              <a:spcBef>
                <a:spcPts val="0"/>
              </a:spcBef>
              <a:spcAft>
                <a:spcPts val="0"/>
              </a:spcAft>
              <a:buClr>
                <a:srgbClr val="FFFFFF"/>
              </a:buClr>
              <a:buSzPts val="1200"/>
              <a:buChar char="■"/>
              <a:defRPr sz="3200"/>
            </a:lvl6pPr>
            <a:lvl7pPr marL="3200400" lvl="6" indent="-304800" algn="l">
              <a:lnSpc>
                <a:spcPct val="90000"/>
              </a:lnSpc>
              <a:spcBef>
                <a:spcPts val="0"/>
              </a:spcBef>
              <a:spcAft>
                <a:spcPts val="0"/>
              </a:spcAft>
              <a:buClr>
                <a:srgbClr val="FFFFFF"/>
              </a:buClr>
              <a:buSzPts val="1200"/>
              <a:buChar char="●"/>
              <a:defRPr sz="3200"/>
            </a:lvl7pPr>
            <a:lvl8pPr marL="3657600" lvl="7" indent="-304800" algn="l">
              <a:lnSpc>
                <a:spcPct val="90000"/>
              </a:lnSpc>
              <a:spcBef>
                <a:spcPts val="0"/>
              </a:spcBef>
              <a:spcAft>
                <a:spcPts val="0"/>
              </a:spcAft>
              <a:buClr>
                <a:srgbClr val="FFFFFF"/>
              </a:buClr>
              <a:buSzPts val="1200"/>
              <a:buChar char="○"/>
              <a:defRPr sz="3200"/>
            </a:lvl8pPr>
            <a:lvl9pPr marL="4114800" lvl="8" indent="-304800" algn="l">
              <a:lnSpc>
                <a:spcPct val="90000"/>
              </a:lnSpc>
              <a:spcBef>
                <a:spcPts val="0"/>
              </a:spcBef>
              <a:spcAft>
                <a:spcPts val="0"/>
              </a:spcAft>
              <a:buClr>
                <a:srgbClr val="FFFFFF"/>
              </a:buClr>
              <a:buSzPts val="1200"/>
              <a:buChar char="■"/>
              <a:defRPr sz="3200"/>
            </a:lvl9pPr>
          </a:lstStyle>
          <a:p>
            <a:endParaRPr/>
          </a:p>
        </p:txBody>
      </p:sp>
      <p:sp>
        <p:nvSpPr>
          <p:cNvPr id="64" name="Google Shape;64;p61"/>
          <p:cNvSpPr txBox="1">
            <a:spLocks noGrp="1"/>
          </p:cNvSpPr>
          <p:nvPr>
            <p:ph type="sldNum" idx="12"/>
          </p:nvPr>
        </p:nvSpPr>
        <p:spPr>
          <a:xfrm>
            <a:off x="22593221" y="12435245"/>
            <a:ext cx="1463200" cy="1049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g166d022c7fc_0_55"/>
          <p:cNvSpPr txBox="1">
            <a:spLocks noGrp="1"/>
          </p:cNvSpPr>
          <p:nvPr>
            <p:ph type="ctrTitle"/>
          </p:nvPr>
        </p:nvSpPr>
        <p:spPr>
          <a:xfrm>
            <a:off x="831222" y="1985533"/>
            <a:ext cx="22721700" cy="547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3900"/>
              <a:buNone/>
              <a:defRPr sz="13900"/>
            </a:lvl1pPr>
            <a:lvl2pPr lvl="1" algn="ctr" rtl="0">
              <a:spcBef>
                <a:spcPts val="0"/>
              </a:spcBef>
              <a:spcAft>
                <a:spcPts val="0"/>
              </a:spcAft>
              <a:buSzPts val="13900"/>
              <a:buNone/>
              <a:defRPr sz="13900"/>
            </a:lvl2pPr>
            <a:lvl3pPr lvl="2" algn="ctr" rtl="0">
              <a:spcBef>
                <a:spcPts val="0"/>
              </a:spcBef>
              <a:spcAft>
                <a:spcPts val="0"/>
              </a:spcAft>
              <a:buSzPts val="13900"/>
              <a:buNone/>
              <a:defRPr sz="13900"/>
            </a:lvl3pPr>
            <a:lvl4pPr lvl="3" algn="ctr" rtl="0">
              <a:spcBef>
                <a:spcPts val="0"/>
              </a:spcBef>
              <a:spcAft>
                <a:spcPts val="0"/>
              </a:spcAft>
              <a:buSzPts val="13900"/>
              <a:buNone/>
              <a:defRPr sz="13900"/>
            </a:lvl4pPr>
            <a:lvl5pPr lvl="4" algn="ctr" rtl="0">
              <a:spcBef>
                <a:spcPts val="0"/>
              </a:spcBef>
              <a:spcAft>
                <a:spcPts val="0"/>
              </a:spcAft>
              <a:buSzPts val="13900"/>
              <a:buNone/>
              <a:defRPr sz="13900"/>
            </a:lvl5pPr>
            <a:lvl6pPr lvl="5" algn="ctr" rtl="0">
              <a:spcBef>
                <a:spcPts val="0"/>
              </a:spcBef>
              <a:spcAft>
                <a:spcPts val="0"/>
              </a:spcAft>
              <a:buSzPts val="13900"/>
              <a:buNone/>
              <a:defRPr sz="13900"/>
            </a:lvl6pPr>
            <a:lvl7pPr lvl="6" algn="ctr" rtl="0">
              <a:spcBef>
                <a:spcPts val="0"/>
              </a:spcBef>
              <a:spcAft>
                <a:spcPts val="0"/>
              </a:spcAft>
              <a:buSzPts val="13900"/>
              <a:buNone/>
              <a:defRPr sz="13900"/>
            </a:lvl7pPr>
            <a:lvl8pPr lvl="7" algn="ctr" rtl="0">
              <a:spcBef>
                <a:spcPts val="0"/>
              </a:spcBef>
              <a:spcAft>
                <a:spcPts val="0"/>
              </a:spcAft>
              <a:buSzPts val="13900"/>
              <a:buNone/>
              <a:defRPr sz="13900"/>
            </a:lvl8pPr>
            <a:lvl9pPr lvl="8" algn="ctr" rtl="0">
              <a:spcBef>
                <a:spcPts val="0"/>
              </a:spcBef>
              <a:spcAft>
                <a:spcPts val="0"/>
              </a:spcAft>
              <a:buSzPts val="13900"/>
              <a:buNone/>
              <a:defRPr sz="13900"/>
            </a:lvl9pPr>
          </a:lstStyle>
          <a:p>
            <a:endParaRPr/>
          </a:p>
        </p:txBody>
      </p:sp>
      <p:sp>
        <p:nvSpPr>
          <p:cNvPr id="67" name="Google Shape;67;g166d022c7fc_0_55"/>
          <p:cNvSpPr txBox="1">
            <a:spLocks noGrp="1"/>
          </p:cNvSpPr>
          <p:nvPr>
            <p:ph type="subTitle" idx="1"/>
          </p:nvPr>
        </p:nvSpPr>
        <p:spPr>
          <a:xfrm>
            <a:off x="831200" y="7557667"/>
            <a:ext cx="22721700" cy="2113500"/>
          </a:xfrm>
          <a:prstGeom prst="rect">
            <a:avLst/>
          </a:prstGeom>
        </p:spPr>
        <p:txBody>
          <a:bodyPr spcFirstLastPara="1" wrap="square" lIns="91425" tIns="91425" rIns="91425" bIns="91425" anchor="t" anchorCtr="0">
            <a:normAutofit/>
          </a:bodyPr>
          <a:lstStyle>
            <a:lvl1pPr lvl="0" algn="ctr" rtl="0">
              <a:lnSpc>
                <a:spcPct val="100000"/>
              </a:lnSpc>
              <a:spcBef>
                <a:spcPts val="2000"/>
              </a:spcBef>
              <a:spcAft>
                <a:spcPts val="0"/>
              </a:spcAft>
              <a:buSzPts val="7500"/>
              <a:buNone/>
              <a:defRPr sz="7500"/>
            </a:lvl1pPr>
            <a:lvl2pPr lvl="1" algn="ctr" rtl="0">
              <a:lnSpc>
                <a:spcPct val="100000"/>
              </a:lnSpc>
              <a:spcBef>
                <a:spcPts val="2000"/>
              </a:spcBef>
              <a:spcAft>
                <a:spcPts val="0"/>
              </a:spcAft>
              <a:buSzPts val="7500"/>
              <a:buNone/>
              <a:defRPr sz="7500"/>
            </a:lvl2pPr>
            <a:lvl3pPr lvl="2" algn="ctr" rtl="0">
              <a:lnSpc>
                <a:spcPct val="100000"/>
              </a:lnSpc>
              <a:spcBef>
                <a:spcPts val="2000"/>
              </a:spcBef>
              <a:spcAft>
                <a:spcPts val="0"/>
              </a:spcAft>
              <a:buSzPts val="7500"/>
              <a:buNone/>
              <a:defRPr sz="7500"/>
            </a:lvl3pPr>
            <a:lvl4pPr lvl="3" algn="ctr" rtl="0">
              <a:lnSpc>
                <a:spcPct val="100000"/>
              </a:lnSpc>
              <a:spcBef>
                <a:spcPts val="2000"/>
              </a:spcBef>
              <a:spcAft>
                <a:spcPts val="0"/>
              </a:spcAft>
              <a:buSzPts val="7500"/>
              <a:buNone/>
              <a:defRPr sz="7500"/>
            </a:lvl4pPr>
            <a:lvl5pPr lvl="4" algn="ctr" rtl="0">
              <a:lnSpc>
                <a:spcPct val="100000"/>
              </a:lnSpc>
              <a:spcBef>
                <a:spcPts val="2000"/>
              </a:spcBef>
              <a:spcAft>
                <a:spcPts val="0"/>
              </a:spcAft>
              <a:buSzPts val="7500"/>
              <a:buNone/>
              <a:defRPr sz="7500"/>
            </a:lvl5pPr>
            <a:lvl6pPr lvl="5" algn="ctr" rtl="0">
              <a:lnSpc>
                <a:spcPct val="100000"/>
              </a:lnSpc>
              <a:spcBef>
                <a:spcPts val="2000"/>
              </a:spcBef>
              <a:spcAft>
                <a:spcPts val="0"/>
              </a:spcAft>
              <a:buSzPts val="7500"/>
              <a:buNone/>
              <a:defRPr sz="7500"/>
            </a:lvl6pPr>
            <a:lvl7pPr lvl="6" algn="ctr" rtl="0">
              <a:lnSpc>
                <a:spcPct val="100000"/>
              </a:lnSpc>
              <a:spcBef>
                <a:spcPts val="2000"/>
              </a:spcBef>
              <a:spcAft>
                <a:spcPts val="0"/>
              </a:spcAft>
              <a:buSzPts val="7500"/>
              <a:buNone/>
              <a:defRPr sz="7500"/>
            </a:lvl7pPr>
            <a:lvl8pPr lvl="7" algn="ctr" rtl="0">
              <a:lnSpc>
                <a:spcPct val="100000"/>
              </a:lnSpc>
              <a:spcBef>
                <a:spcPts val="2000"/>
              </a:spcBef>
              <a:spcAft>
                <a:spcPts val="0"/>
              </a:spcAft>
              <a:buSzPts val="7500"/>
              <a:buNone/>
              <a:defRPr sz="7500"/>
            </a:lvl8pPr>
            <a:lvl9pPr lvl="8" algn="ctr" rtl="0">
              <a:lnSpc>
                <a:spcPct val="100000"/>
              </a:lnSpc>
              <a:spcBef>
                <a:spcPts val="2000"/>
              </a:spcBef>
              <a:spcAft>
                <a:spcPts val="0"/>
              </a:spcAft>
              <a:buSzPts val="7500"/>
              <a:buNone/>
              <a:defRPr sz="7500"/>
            </a:lvl9pPr>
          </a:lstStyle>
          <a:p>
            <a:endParaRPr/>
          </a:p>
        </p:txBody>
      </p:sp>
      <p:sp>
        <p:nvSpPr>
          <p:cNvPr id="68" name="Google Shape;68;g166d022c7fc_0_55"/>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69"/>
        <p:cNvGrpSpPr/>
        <p:nvPr/>
      </p:nvGrpSpPr>
      <p:grpSpPr>
        <a:xfrm>
          <a:off x="0" y="0"/>
          <a:ext cx="0" cy="0"/>
          <a:chOff x="0" y="0"/>
          <a:chExt cx="0" cy="0"/>
        </a:xfrm>
      </p:grpSpPr>
      <p:sp>
        <p:nvSpPr>
          <p:cNvPr id="70" name="Google Shape;70;g166d022c7fc_0_110"/>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71" name="Google Shape;71;g166d022c7fc_0_110"/>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72" name="Google Shape;72;g166d022c7fc_0_110"/>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73"/>
        <p:cNvGrpSpPr/>
        <p:nvPr/>
      </p:nvGrpSpPr>
      <p:grpSpPr>
        <a:xfrm>
          <a:off x="0" y="0"/>
          <a:ext cx="0" cy="0"/>
          <a:chOff x="0" y="0"/>
          <a:chExt cx="0" cy="0"/>
        </a:xfrm>
      </p:grpSpPr>
      <p:sp>
        <p:nvSpPr>
          <p:cNvPr id="74" name="Google Shape;74;g166d022c7fc_1_54"/>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75" name="Google Shape;75;g166d022c7fc_1_54"/>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76" name="Google Shape;76;g166d022c7fc_1_54"/>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77"/>
        <p:cNvGrpSpPr/>
        <p:nvPr/>
      </p:nvGrpSpPr>
      <p:grpSpPr>
        <a:xfrm>
          <a:off x="0" y="0"/>
          <a:ext cx="0" cy="0"/>
          <a:chOff x="0" y="0"/>
          <a:chExt cx="0" cy="0"/>
        </a:xfrm>
      </p:grpSpPr>
      <p:sp>
        <p:nvSpPr>
          <p:cNvPr id="78" name="Google Shape;78;g166d022c7fc_1_110"/>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79" name="Google Shape;79;g166d022c7fc_1_110"/>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80" name="Google Shape;80;g166d022c7fc_1_110"/>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81"/>
        <p:cNvGrpSpPr/>
        <p:nvPr/>
      </p:nvGrpSpPr>
      <p:grpSpPr>
        <a:xfrm>
          <a:off x="0" y="0"/>
          <a:ext cx="0" cy="0"/>
          <a:chOff x="0" y="0"/>
          <a:chExt cx="0" cy="0"/>
        </a:xfrm>
      </p:grpSpPr>
      <p:sp>
        <p:nvSpPr>
          <p:cNvPr id="82" name="Google Shape;82;g166d022c7fc_1_165"/>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83" name="Google Shape;83;g166d022c7fc_1_165"/>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84" name="Google Shape;84;g166d022c7fc_1_165"/>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85"/>
        <p:cNvGrpSpPr/>
        <p:nvPr/>
      </p:nvGrpSpPr>
      <p:grpSpPr>
        <a:xfrm>
          <a:off x="0" y="0"/>
          <a:ext cx="0" cy="0"/>
          <a:chOff x="0" y="0"/>
          <a:chExt cx="0" cy="0"/>
        </a:xfrm>
      </p:grpSpPr>
      <p:sp>
        <p:nvSpPr>
          <p:cNvPr id="86" name="Google Shape;86;g166d022c7fc_1_220"/>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87" name="Google Shape;87;g166d022c7fc_1_220"/>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88" name="Google Shape;88;g166d022c7fc_1_220"/>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89"/>
        <p:cNvGrpSpPr/>
        <p:nvPr/>
      </p:nvGrpSpPr>
      <p:grpSpPr>
        <a:xfrm>
          <a:off x="0" y="0"/>
          <a:ext cx="0" cy="0"/>
          <a:chOff x="0" y="0"/>
          <a:chExt cx="0" cy="0"/>
        </a:xfrm>
      </p:grpSpPr>
      <p:sp>
        <p:nvSpPr>
          <p:cNvPr id="90" name="Google Shape;90;g166d022c7fc_1_275"/>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91" name="Google Shape;91;g166d022c7fc_1_275"/>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92" name="Google Shape;92;g166d022c7fc_1_275"/>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sp>
        <p:nvSpPr>
          <p:cNvPr id="17" name="Google Shape;17;p52"/>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52"/>
          <p:cNvSpPr>
            <a:spLocks noGrp="1"/>
          </p:cNvSpPr>
          <p:nvPr>
            <p:ph type="pic" idx="2"/>
          </p:nvPr>
        </p:nvSpPr>
        <p:spPr>
          <a:xfrm>
            <a:off x="0" y="0"/>
            <a:ext cx="24384000" cy="13716000"/>
          </a:xfrm>
          <a:prstGeom prst="rect">
            <a:avLst/>
          </a:prstGeom>
          <a:noFill/>
          <a:ln>
            <a:noFill/>
          </a:ln>
        </p:spPr>
      </p:sp>
      <p:sp>
        <p:nvSpPr>
          <p:cNvPr id="19" name="Google Shape;19;p52"/>
          <p:cNvSpPr txBox="1">
            <a:spLocks noGrp="1"/>
          </p:cNvSpPr>
          <p:nvPr>
            <p:ph type="title"/>
          </p:nvPr>
        </p:nvSpPr>
        <p:spPr>
          <a:xfrm>
            <a:off x="2476500" y="2895600"/>
            <a:ext cx="19431000"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extLst>
      <p:ext uri="{BB962C8B-B14F-4D97-AF65-F5344CB8AC3E}">
        <p14:creationId xmlns:p14="http://schemas.microsoft.com/office/powerpoint/2010/main" val="14529370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0"/>
        <p:cNvGrpSpPr/>
        <p:nvPr/>
      </p:nvGrpSpPr>
      <p:grpSpPr>
        <a:xfrm>
          <a:off x="0" y="0"/>
          <a:ext cx="0" cy="0"/>
          <a:chOff x="0" y="0"/>
          <a:chExt cx="0" cy="0"/>
        </a:xfrm>
      </p:grpSpPr>
      <p:sp>
        <p:nvSpPr>
          <p:cNvPr id="21" name="Google Shape;21;p5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22" name="Google Shape;22;p53"/>
          <p:cNvSpPr txBox="1">
            <a:spLocks noGrp="1"/>
          </p:cNvSpPr>
          <p:nvPr>
            <p:ph type="title"/>
          </p:nvPr>
        </p:nvSpPr>
        <p:spPr>
          <a:xfrm>
            <a:off x="11901713" y="3222171"/>
            <a:ext cx="10392229" cy="2859317"/>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3" name="Google Shape;23;p53"/>
          <p:cNvSpPr>
            <a:spLocks noGrp="1"/>
          </p:cNvSpPr>
          <p:nvPr>
            <p:ph type="pic" idx="2"/>
          </p:nvPr>
        </p:nvSpPr>
        <p:spPr>
          <a:xfrm>
            <a:off x="2476500" y="1683655"/>
            <a:ext cx="8229603" cy="12032344"/>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54"/>
          <p:cNvSpPr txBox="1">
            <a:spLocks noGrp="1"/>
          </p:cNvSpPr>
          <p:nvPr>
            <p:ph type="title"/>
          </p:nvPr>
        </p:nvSpPr>
        <p:spPr>
          <a:xfrm>
            <a:off x="1219200" y="184149"/>
            <a:ext cx="21945600" cy="3016251"/>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54"/>
          <p:cNvSpPr txBox="1">
            <a:spLocks noGrp="1"/>
          </p:cNvSpPr>
          <p:nvPr>
            <p:ph type="body" idx="1"/>
          </p:nvPr>
        </p:nvSpPr>
        <p:spPr>
          <a:xfrm>
            <a:off x="1219200" y="3200400"/>
            <a:ext cx="21945600" cy="105156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2000"/>
              </a:spcBef>
              <a:spcAft>
                <a:spcPts val="0"/>
              </a:spcAft>
              <a:buClr>
                <a:srgbClr val="FFFFFF"/>
              </a:buClr>
              <a:buSzPts val="1800"/>
              <a:buChar char="•"/>
              <a:defRPr/>
            </a:lvl1pPr>
            <a:lvl2pPr marL="914400" lvl="1" indent="-342900" algn="l">
              <a:lnSpc>
                <a:spcPct val="90000"/>
              </a:lnSpc>
              <a:spcBef>
                <a:spcPts val="2000"/>
              </a:spcBef>
              <a:spcAft>
                <a:spcPts val="0"/>
              </a:spcAft>
              <a:buClr>
                <a:srgbClr val="FFFFFF"/>
              </a:buClr>
              <a:buSzPts val="1800"/>
              <a:buChar char="•"/>
              <a:defRPr/>
            </a:lvl2pPr>
            <a:lvl3pPr marL="1371600" lvl="2" indent="-342900" algn="l">
              <a:lnSpc>
                <a:spcPct val="90000"/>
              </a:lnSpc>
              <a:spcBef>
                <a:spcPts val="2000"/>
              </a:spcBef>
              <a:spcAft>
                <a:spcPts val="0"/>
              </a:spcAft>
              <a:buClr>
                <a:srgbClr val="FFFFFF"/>
              </a:buClr>
              <a:buSzPts val="1800"/>
              <a:buChar char="•"/>
              <a:defRPr/>
            </a:lvl3pPr>
            <a:lvl4pPr marL="1828800" lvl="3" indent="-342900" algn="l">
              <a:lnSpc>
                <a:spcPct val="90000"/>
              </a:lnSpc>
              <a:spcBef>
                <a:spcPts val="2000"/>
              </a:spcBef>
              <a:spcAft>
                <a:spcPts val="0"/>
              </a:spcAft>
              <a:buClr>
                <a:srgbClr val="FFFFFF"/>
              </a:buClr>
              <a:buSzPts val="1800"/>
              <a:buChar char="•"/>
              <a:defRPr/>
            </a:lvl4pPr>
            <a:lvl5pPr marL="2286000" lvl="4" indent="-342900" algn="l">
              <a:lnSpc>
                <a:spcPct val="90000"/>
              </a:lnSpc>
              <a:spcBef>
                <a:spcPts val="2000"/>
              </a:spcBef>
              <a:spcAft>
                <a:spcPts val="0"/>
              </a:spcAft>
              <a:buClr>
                <a:srgbClr val="FFFFFF"/>
              </a:buClr>
              <a:buSzPts val="1800"/>
              <a:buChar char="•"/>
              <a:defRPr/>
            </a:lvl5pPr>
            <a:lvl6pPr marL="2743200" lvl="5" indent="-342900" algn="l">
              <a:lnSpc>
                <a:spcPct val="90000"/>
              </a:lnSpc>
              <a:spcBef>
                <a:spcPts val="2000"/>
              </a:spcBef>
              <a:spcAft>
                <a:spcPts val="0"/>
              </a:spcAft>
              <a:buClr>
                <a:srgbClr val="FFFFFF"/>
              </a:buClr>
              <a:buSzPts val="1800"/>
              <a:buChar char="•"/>
              <a:defRPr/>
            </a:lvl6pPr>
            <a:lvl7pPr marL="3200400" lvl="6" indent="-342900" algn="l">
              <a:lnSpc>
                <a:spcPct val="90000"/>
              </a:lnSpc>
              <a:spcBef>
                <a:spcPts val="2000"/>
              </a:spcBef>
              <a:spcAft>
                <a:spcPts val="0"/>
              </a:spcAft>
              <a:buClr>
                <a:srgbClr val="FFFFFF"/>
              </a:buClr>
              <a:buSzPts val="1800"/>
              <a:buChar char="•"/>
              <a:defRPr/>
            </a:lvl7pPr>
            <a:lvl8pPr marL="3657600" lvl="7" indent="-342900" algn="l">
              <a:lnSpc>
                <a:spcPct val="90000"/>
              </a:lnSpc>
              <a:spcBef>
                <a:spcPts val="2000"/>
              </a:spcBef>
              <a:spcAft>
                <a:spcPts val="0"/>
              </a:spcAft>
              <a:buClr>
                <a:srgbClr val="FFFFFF"/>
              </a:buClr>
              <a:buSzPts val="1800"/>
              <a:buChar char="•"/>
              <a:defRPr/>
            </a:lvl8pPr>
            <a:lvl9pPr marL="4114800" lvl="8" indent="-342900" algn="l">
              <a:lnSpc>
                <a:spcPct val="90000"/>
              </a:lnSpc>
              <a:spcBef>
                <a:spcPts val="2000"/>
              </a:spcBef>
              <a:spcAft>
                <a:spcPts val="0"/>
              </a:spcAft>
              <a:buClr>
                <a:srgbClr val="FFFFFF"/>
              </a:buClr>
              <a:buSzPts val="1800"/>
              <a:buChar char="•"/>
              <a:defRPr/>
            </a:lvl9pPr>
          </a:lstStyle>
          <a:p>
            <a:endParaRPr/>
          </a:p>
        </p:txBody>
      </p:sp>
      <p:sp>
        <p:nvSpPr>
          <p:cNvPr id="27" name="Google Shape;27;p5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28" name="Google Shape;28;p5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29" name="Google Shape;29;p54"/>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0"/>
        <p:cNvGrpSpPr/>
        <p:nvPr/>
      </p:nvGrpSpPr>
      <p:grpSpPr>
        <a:xfrm>
          <a:off x="0" y="0"/>
          <a:ext cx="0" cy="0"/>
          <a:chOff x="0" y="0"/>
          <a:chExt cx="0" cy="0"/>
        </a:xfrm>
      </p:grpSpPr>
      <p:sp>
        <p:nvSpPr>
          <p:cNvPr id="31" name="Google Shape;31;p55"/>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55"/>
          <p:cNvSpPr>
            <a:spLocks noGrp="1"/>
          </p:cNvSpPr>
          <p:nvPr>
            <p:ph type="pic" idx="2"/>
          </p:nvPr>
        </p:nvSpPr>
        <p:spPr>
          <a:xfrm>
            <a:off x="14363700" y="0"/>
            <a:ext cx="10020300" cy="13716000"/>
          </a:xfrm>
          <a:prstGeom prst="rect">
            <a:avLst/>
          </a:prstGeom>
          <a:noFill/>
          <a:ln>
            <a:noFill/>
          </a:ln>
        </p:spPr>
      </p:sp>
      <p:sp>
        <p:nvSpPr>
          <p:cNvPr id="33" name="Google Shape;33;p55"/>
          <p:cNvSpPr txBox="1">
            <a:spLocks noGrp="1"/>
          </p:cNvSpPr>
          <p:nvPr>
            <p:ph type="title"/>
          </p:nvPr>
        </p:nvSpPr>
        <p:spPr>
          <a:xfrm>
            <a:off x="1938528" y="2886892"/>
            <a:ext cx="11521441" cy="3025304"/>
          </a:xfrm>
          <a:prstGeom prst="rect">
            <a:avLst/>
          </a:prstGeom>
          <a:noFill/>
          <a:ln>
            <a:noFill/>
          </a:ln>
        </p:spPr>
        <p:txBody>
          <a:bodyPr spcFirstLastPara="1" wrap="square" lIns="91425" tIns="91425" rIns="91425" bIns="91425" anchor="ctr" anchorCtr="0">
            <a:normAutofit/>
          </a:bodyPr>
          <a:lstStyle>
            <a:lvl1pPr lvl="0" algn="r">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4"/>
        <p:cNvGrpSpPr/>
        <p:nvPr/>
      </p:nvGrpSpPr>
      <p:grpSpPr>
        <a:xfrm>
          <a:off x="0" y="0"/>
          <a:ext cx="0" cy="0"/>
          <a:chOff x="0" y="0"/>
          <a:chExt cx="0" cy="0"/>
        </a:xfrm>
      </p:grpSpPr>
      <p:sp>
        <p:nvSpPr>
          <p:cNvPr id="35" name="Google Shape;35;p57"/>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36" name="Google Shape;36;p57"/>
          <p:cNvSpPr txBox="1">
            <a:spLocks noGrp="1"/>
          </p:cNvSpPr>
          <p:nvPr>
            <p:ph type="title"/>
          </p:nvPr>
        </p:nvSpPr>
        <p:spPr>
          <a:xfrm>
            <a:off x="2476500" y="1143000"/>
            <a:ext cx="19431000" cy="1676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37"/>
        <p:cNvGrpSpPr/>
        <p:nvPr/>
      </p:nvGrpSpPr>
      <p:grpSpPr>
        <a:xfrm>
          <a:off x="0" y="0"/>
          <a:ext cx="0" cy="0"/>
          <a:chOff x="0" y="0"/>
          <a:chExt cx="0" cy="0"/>
        </a:xfrm>
      </p:grpSpPr>
      <p:sp>
        <p:nvSpPr>
          <p:cNvPr id="38" name="Google Shape;38;p62"/>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39" name="Google Shape;39;p62"/>
          <p:cNvSpPr>
            <a:spLocks noGrp="1"/>
          </p:cNvSpPr>
          <p:nvPr>
            <p:ph type="pic" idx="2"/>
          </p:nvPr>
        </p:nvSpPr>
        <p:spPr>
          <a:xfrm>
            <a:off x="0" y="0"/>
            <a:ext cx="24384000" cy="13716000"/>
          </a:xfrm>
          <a:prstGeom prst="rect">
            <a:avLst/>
          </a:prstGeom>
          <a:noFill/>
          <a:ln>
            <a:noFill/>
          </a:ln>
        </p:spPr>
      </p:sp>
      <p:sp>
        <p:nvSpPr>
          <p:cNvPr id="40" name="Google Shape;40;p62"/>
          <p:cNvSpPr txBox="1">
            <a:spLocks noGrp="1"/>
          </p:cNvSpPr>
          <p:nvPr>
            <p:ph type="title"/>
          </p:nvPr>
        </p:nvSpPr>
        <p:spPr>
          <a:xfrm>
            <a:off x="2476500" y="4876800"/>
            <a:ext cx="19431000" cy="3962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43" name="Google Shape;43;p5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44" name="Google Shape;44;p56"/>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45"/>
        <p:cNvGrpSpPr/>
        <p:nvPr/>
      </p:nvGrpSpPr>
      <p:grpSpPr>
        <a:xfrm>
          <a:off x="0" y="0"/>
          <a:ext cx="0" cy="0"/>
          <a:chOff x="0" y="0"/>
          <a:chExt cx="0" cy="0"/>
        </a:xfrm>
      </p:grpSpPr>
      <p:sp>
        <p:nvSpPr>
          <p:cNvPr id="46" name="Google Shape;46;p58"/>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47" name="Google Shape;47;p58"/>
          <p:cNvSpPr>
            <a:spLocks noGrp="1"/>
          </p:cNvSpPr>
          <p:nvPr>
            <p:ph type="pic" idx="2"/>
          </p:nvPr>
        </p:nvSpPr>
        <p:spPr>
          <a:xfrm>
            <a:off x="7811588" y="3618776"/>
            <a:ext cx="4151613" cy="5067661"/>
          </a:xfrm>
          <a:prstGeom prst="rect">
            <a:avLst/>
          </a:prstGeom>
          <a:noFill/>
          <a:ln>
            <a:noFill/>
          </a:ln>
        </p:spPr>
      </p:sp>
      <p:sp>
        <p:nvSpPr>
          <p:cNvPr id="48" name="Google Shape;48;p58"/>
          <p:cNvSpPr txBox="1">
            <a:spLocks noGrp="1"/>
          </p:cNvSpPr>
          <p:nvPr>
            <p:ph type="title"/>
          </p:nvPr>
        </p:nvSpPr>
        <p:spPr>
          <a:xfrm>
            <a:off x="2476500" y="1143000"/>
            <a:ext cx="19431000" cy="1676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rgbClr val="FFFFFF"/>
              </a:buClr>
              <a:buSzPts val="8000"/>
              <a:buFont typeface="Twentieth Century"/>
              <a:buNone/>
              <a:defRPr sz="8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49" name="Google Shape;49;p58"/>
          <p:cNvSpPr>
            <a:spLocks noGrp="1"/>
          </p:cNvSpPr>
          <p:nvPr>
            <p:ph type="pic" idx="3"/>
          </p:nvPr>
        </p:nvSpPr>
        <p:spPr>
          <a:xfrm>
            <a:off x="12420803" y="3618776"/>
            <a:ext cx="4151613" cy="5067661"/>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50"/>
          <p:cNvSpPr/>
          <p:nvPr/>
        </p:nvSpPr>
        <p:spPr>
          <a:xfrm>
            <a:off x="-1" y="12625388"/>
            <a:ext cx="1090614" cy="109061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pic>
        <p:nvPicPr>
          <p:cNvPr id="7" name="Google Shape;7;p50"/>
          <p:cNvPicPr preferRelativeResize="0"/>
          <p:nvPr/>
        </p:nvPicPr>
        <p:blipFill rotWithShape="1">
          <a:blip r:embed="rId22">
            <a:alphaModFix amt="35000"/>
          </a:blip>
          <a:srcRect/>
          <a:stretch/>
        </p:blipFill>
        <p:spPr>
          <a:xfrm>
            <a:off x="-23447" y="12575359"/>
            <a:ext cx="1164612" cy="1164612"/>
          </a:xfrm>
          <a:prstGeom prst="rect">
            <a:avLst/>
          </a:prstGeom>
          <a:noFill/>
          <a:ln>
            <a:noFill/>
          </a:ln>
        </p:spPr>
      </p:pic>
      <p:sp>
        <p:nvSpPr>
          <p:cNvPr id="8" name="Google Shape;8;p50"/>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9" name="Google Shape;9;p50"/>
          <p:cNvSpPr txBox="1">
            <a:spLocks noGrp="1"/>
          </p:cNvSpPr>
          <p:nvPr>
            <p:ph type="title"/>
          </p:nvPr>
        </p:nvSpPr>
        <p:spPr>
          <a:xfrm>
            <a:off x="1219200" y="184149"/>
            <a:ext cx="21945600" cy="3016251"/>
          </a:xfrm>
          <a:prstGeom prst="rect">
            <a:avLst/>
          </a:prstGeom>
          <a:noFill/>
          <a:ln>
            <a:noFill/>
          </a:ln>
        </p:spPr>
        <p:txBody>
          <a:bodyPr spcFirstLastPara="1" wrap="square" lIns="91425" tIns="91425" rIns="91425" bIns="91425" anchor="ctr" anchorCtr="0">
            <a:normAutofit/>
          </a:bodyPr>
          <a:lstStyle>
            <a:lvl1pPr marR="0" lvl="0" algn="l" rtl="0">
              <a:lnSpc>
                <a:spcPct val="90000"/>
              </a:lnSpc>
              <a:spcBef>
                <a:spcPts val="0"/>
              </a:spcBef>
              <a:spcAft>
                <a:spcPts val="0"/>
              </a:spcAft>
              <a:buClr>
                <a:srgbClr val="FFFFFF"/>
              </a:buClr>
              <a:buSzPts val="10000"/>
              <a:buFont typeface="Twentieth Century"/>
              <a:buNone/>
              <a:defRPr sz="100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0"/>
              </a:spcBef>
              <a:spcAft>
                <a:spcPts val="0"/>
              </a:spcAft>
              <a:buClr>
                <a:srgbClr val="FFFFFF"/>
              </a:buClr>
              <a:buSzPts val="8800"/>
              <a:buFont typeface="Twentieth Century"/>
              <a:buNone/>
              <a:defRPr sz="88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0" name="Google Shape;10;p50"/>
          <p:cNvSpPr txBox="1">
            <a:spLocks noGrp="1"/>
          </p:cNvSpPr>
          <p:nvPr>
            <p:ph type="body" idx="1"/>
          </p:nvPr>
        </p:nvSpPr>
        <p:spPr>
          <a:xfrm>
            <a:off x="1219200" y="3200400"/>
            <a:ext cx="21945600" cy="10515600"/>
          </a:xfrm>
          <a:prstGeom prst="rect">
            <a:avLst/>
          </a:prstGeom>
          <a:noFill/>
          <a:ln>
            <a:noFill/>
          </a:ln>
        </p:spPr>
        <p:txBody>
          <a:bodyPr spcFirstLastPara="1" wrap="square" lIns="91425" tIns="91425" rIns="91425" bIns="91425" anchor="t" anchorCtr="0">
            <a:normAutofit/>
          </a:bodyPr>
          <a:lstStyle>
            <a:lvl1pPr marL="457200" marR="0" lvl="0"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L="914400" marR="0" lvl="1"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L="1371600" marR="0" lvl="2"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L="1828800" marR="0" lvl="3"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L="2286000" marR="0" lvl="4"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L="2743200" marR="0" lvl="5"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L="3200400" marR="0" lvl="6"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L="3657600" marR="0" lvl="7"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L="4114800" marR="0" lvl="8" indent="-58420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pic>
        <p:nvPicPr>
          <p:cNvPr id="11" name="Google Shape;11;p50"/>
          <p:cNvPicPr preferRelativeResize="0"/>
          <p:nvPr/>
        </p:nvPicPr>
        <p:blipFill rotWithShape="1">
          <a:blip r:embed="rId23">
            <a:alphaModFix/>
          </a:blip>
          <a:srcRect/>
          <a:stretch/>
        </p:blipFill>
        <p:spPr>
          <a:xfrm>
            <a:off x="1569833" y="12935057"/>
            <a:ext cx="6914896" cy="4844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hyperlink" Target="https://safe2choose.org/pregnancy-calculato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arwendonahue.com/" TargetMode="External"/><Relationship Id="rId5" Type="http://schemas.openxmlformats.org/officeDocument/2006/relationships/hyperlink" Target="https://www.wetestify.org/comics#history-sma"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network.reproductiveaccess.org/join-our-network/" TargetMode="External"/><Relationship Id="rId3" Type="http://schemas.openxmlformats.org/officeDocument/2006/relationships/hyperlink" Target="https://www.reprolegalhelpline.org/" TargetMode="External"/><Relationship Id="rId7" Type="http://schemas.openxmlformats.org/officeDocument/2006/relationships/hyperlink" Target="https://doi.org/10.46621/ZRDX9581"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www.nationaladvocatesforpregnantwomen.org/confronting-pregnancy-criminalization/" TargetMode="External"/><Relationship Id="rId5" Type="http://schemas.openxmlformats.org/officeDocument/2006/relationships/hyperlink" Target="https://lawyeringproject.org/" TargetMode="External"/><Relationship Id="rId4" Type="http://schemas.openxmlformats.org/officeDocument/2006/relationships/hyperlink" Target="https://radprogram.org/" TargetMode="Externa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hyperlink" Target="https://www.wearedopo.com/" TargetMode="External"/><Relationship Id="rId3" Type="http://schemas.openxmlformats.org/officeDocument/2006/relationships/hyperlink" Target="https://www.plancpills.org/guide-how-to-get-abortion-pills#can-i-get-in-trouble-for-using-abortion-pills" TargetMode="External"/><Relationship Id="rId7" Type="http://schemas.openxmlformats.org/officeDocument/2006/relationships/hyperlink" Target="https://www.mahotline.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abortionpillinfo.org/" TargetMode="External"/><Relationship Id="rId5" Type="http://schemas.openxmlformats.org/officeDocument/2006/relationships/hyperlink" Target="https://abortionpillinfo.org/" TargetMode="External"/><Relationship Id="rId10" Type="http://schemas.openxmlformats.org/officeDocument/2006/relationships/image" Target="../media/image7.png"/><Relationship Id="rId4" Type="http://schemas.openxmlformats.org/officeDocument/2006/relationships/hyperlink" Target="https://www.plancpills.org/" TargetMode="External"/><Relationship Id="rId9" Type="http://schemas.openxmlformats.org/officeDocument/2006/relationships/hyperlink" Target="https://www.reprocare.co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reproductiveaccess.org/resource/sams-medication-abortion-zine/" TargetMode="External"/><Relationship Id="rId7" Type="http://schemas.openxmlformats.org/officeDocument/2006/relationships/hyperlink" Target="https://www.ipas.org/our-work/abortion-self-care/abortion-with-pill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abortionpillinfo.org/en/using-abortion-pills-for-safe-abortion-usa" TargetMode="External"/><Relationship Id="rId5" Type="http://schemas.openxmlformats.org/officeDocument/2006/relationships/hyperlink" Target="https://www.reproductiveaccess.org/resource/mabfactsheet-miso/" TargetMode="External"/><Relationship Id="rId4" Type="http://schemas.openxmlformats.org/officeDocument/2006/relationships/hyperlink" Target="https://www.reproductiveaccess.org/resource/mabfactshee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justthepill.com/" TargetMode="External"/><Relationship Id="rId13" Type="http://schemas.openxmlformats.org/officeDocument/2006/relationships/image" Target="../media/image7.png"/><Relationship Id="rId3" Type="http://schemas.openxmlformats.org/officeDocument/2006/relationships/hyperlink" Target="https://www.ineedana.com/" TargetMode="External"/><Relationship Id="rId7" Type="http://schemas.openxmlformats.org/officeDocument/2006/relationships/hyperlink" Target="https://mychoix.co/" TargetMode="External"/><Relationship Id="rId12" Type="http://schemas.openxmlformats.org/officeDocument/2006/relationships/hyperlink" Target="https://abortionfunds.org/need-abortion/"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carafem.org/at-home-abortion-pills/" TargetMode="External"/><Relationship Id="rId11" Type="http://schemas.openxmlformats.org/officeDocument/2006/relationships/hyperlink" Target="https://apiaryps.org/" TargetMode="External"/><Relationship Id="rId5" Type="http://schemas.openxmlformats.org/officeDocument/2006/relationships/hyperlink" Target="https://www.heyjane.co/" TargetMode="External"/><Relationship Id="rId10" Type="http://schemas.openxmlformats.org/officeDocument/2006/relationships/hyperlink" Target="https://abortionondemand.org/" TargetMode="External"/><Relationship Id="rId4" Type="http://schemas.openxmlformats.org/officeDocument/2006/relationships/hyperlink" Target="https://www.abortionfinder.org/" TargetMode="External"/><Relationship Id="rId9" Type="http://schemas.openxmlformats.org/officeDocument/2006/relationships/hyperlink" Target="https://fullcirclehealthcenter.com/" TargetMode="External"/></Relationships>
</file>

<file path=ppt/slides/_rels/slide2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30.png"/><Relationship Id="rId7" Type="http://schemas.openxmlformats.org/officeDocument/2006/relationships/hyperlink" Target="https://doi.org/10.1111/sifp.12194" TargetMode="Externa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hyperlink" Target="https://bixbycenter.ucsf.edu/sites/bixbycenter.ucsf.edu/files/Self-managed%20abortion-what%20healthcare%20workers%20need%20to%20know.pdf" TargetMode="External"/><Relationship Id="rId5" Type="http://schemas.openxmlformats.org/officeDocument/2006/relationships/hyperlink" Target="https://www.sistersong.net/reproductive-justice" TargetMode="External"/><Relationship Id="rId4" Type="http://schemas.openxmlformats.org/officeDocument/2006/relationships/image" Target="../media/image31.png"/><Relationship Id="rId9"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sldNum" idx="12"/>
          </p:nvPr>
        </p:nvSpPr>
        <p:spPr>
          <a:xfrm>
            <a:off x="376884"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a:t>
            </a:fld>
            <a:endParaRPr/>
          </a:p>
        </p:txBody>
      </p:sp>
      <p:pic>
        <p:nvPicPr>
          <p:cNvPr id="98" name="Google Shape;98;p1"/>
          <p:cNvPicPr preferRelativeResize="0">
            <a:picLocks noGrp="1"/>
          </p:cNvPicPr>
          <p:nvPr>
            <p:ph type="pic" idx="2"/>
          </p:nvPr>
        </p:nvPicPr>
        <p:blipFill rotWithShape="1">
          <a:blip r:embed="rId3">
            <a:alphaModFix/>
          </a:blip>
          <a:srcRect l="35250" r="19918"/>
          <a:stretch/>
        </p:blipFill>
        <p:spPr>
          <a:xfrm>
            <a:off x="15528580" y="0"/>
            <a:ext cx="8872810" cy="13716000"/>
          </a:xfrm>
          <a:prstGeom prst="rect">
            <a:avLst/>
          </a:prstGeom>
          <a:noFill/>
          <a:ln>
            <a:noFill/>
          </a:ln>
        </p:spPr>
      </p:pic>
      <p:sp>
        <p:nvSpPr>
          <p:cNvPr id="99" name="Google Shape;99;p1"/>
          <p:cNvSpPr/>
          <p:nvPr/>
        </p:nvSpPr>
        <p:spPr>
          <a:xfrm>
            <a:off x="0" y="0"/>
            <a:ext cx="17068800" cy="13716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pic>
        <p:nvPicPr>
          <p:cNvPr id="100" name="Google Shape;100;p1"/>
          <p:cNvPicPr preferRelativeResize="0"/>
          <p:nvPr/>
        </p:nvPicPr>
        <p:blipFill rotWithShape="1">
          <a:blip r:embed="rId4">
            <a:alphaModFix/>
          </a:blip>
          <a:srcRect/>
          <a:stretch/>
        </p:blipFill>
        <p:spPr>
          <a:xfrm>
            <a:off x="713728" y="624213"/>
            <a:ext cx="9005094" cy="4386310"/>
          </a:xfrm>
          <a:prstGeom prst="rect">
            <a:avLst/>
          </a:prstGeom>
          <a:noFill/>
          <a:ln>
            <a:noFill/>
          </a:ln>
        </p:spPr>
      </p:pic>
      <p:sp>
        <p:nvSpPr>
          <p:cNvPr id="101" name="Google Shape;101;p1"/>
          <p:cNvSpPr txBox="1">
            <a:spLocks noGrp="1"/>
          </p:cNvSpPr>
          <p:nvPr>
            <p:ph type="title"/>
          </p:nvPr>
        </p:nvSpPr>
        <p:spPr>
          <a:xfrm>
            <a:off x="713728" y="5010523"/>
            <a:ext cx="16140529" cy="688024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13000"/>
              <a:buFont typeface="Twentieth Century"/>
              <a:buNone/>
            </a:pPr>
            <a:r>
              <a:rPr lang="en-US" sz="12000" b="0" dirty="0"/>
              <a:t>Self-Managed/Self-</a:t>
            </a:r>
            <a:endParaRPr sz="12000" b="0" dirty="0"/>
          </a:p>
          <a:p>
            <a:pPr marL="0" lvl="0" indent="0" algn="l" rtl="0">
              <a:lnSpc>
                <a:spcPct val="100000"/>
              </a:lnSpc>
              <a:spcBef>
                <a:spcPts val="0"/>
              </a:spcBef>
              <a:spcAft>
                <a:spcPts val="0"/>
              </a:spcAft>
              <a:buClr>
                <a:srgbClr val="FFFFFF"/>
              </a:buClr>
              <a:buSzPts val="13000"/>
              <a:buFont typeface="Twentieth Century"/>
              <a:buNone/>
            </a:pPr>
            <a:r>
              <a:rPr lang="en-US" sz="12000" b="0" dirty="0"/>
              <a:t>Sourced Abortion:</a:t>
            </a:r>
            <a:r>
              <a:rPr lang="en-US" sz="12000" dirty="0"/>
              <a:t> </a:t>
            </a:r>
            <a:r>
              <a:rPr lang="en-US" sz="12000" b="0" dirty="0"/>
              <a:t>What Clinicians Need to Know</a:t>
            </a:r>
            <a:endParaRPr sz="12000" dirty="0"/>
          </a:p>
        </p:txBody>
      </p:sp>
      <p:pic>
        <p:nvPicPr>
          <p:cNvPr id="102" name="Google Shape;102;p1"/>
          <p:cNvPicPr preferRelativeResize="0"/>
          <p:nvPr/>
        </p:nvPicPr>
        <p:blipFill rotWithShape="1">
          <a:blip r:embed="rId5">
            <a:alphaModFix amt="50000"/>
          </a:blip>
          <a:srcRect l="50740"/>
          <a:stretch/>
        </p:blipFill>
        <p:spPr>
          <a:xfrm>
            <a:off x="16986541" y="-802678"/>
            <a:ext cx="7547133" cy="15321355"/>
          </a:xfrm>
          <a:prstGeom prst="rect">
            <a:avLst/>
          </a:prstGeom>
          <a:noFill/>
          <a:ln>
            <a:noFill/>
          </a:ln>
        </p:spPr>
      </p:pic>
      <p:sp>
        <p:nvSpPr>
          <p:cNvPr id="103" name="Google Shape;103;p1"/>
          <p:cNvSpPr txBox="1"/>
          <p:nvPr/>
        </p:nvSpPr>
        <p:spPr>
          <a:xfrm>
            <a:off x="1090612" y="11890766"/>
            <a:ext cx="15189600" cy="10185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chemeClr val="accent1"/>
              </a:buClr>
              <a:buSzPts val="4800"/>
              <a:buFont typeface="Twentieth Century"/>
              <a:buNone/>
            </a:pPr>
            <a:r>
              <a:rPr lang="en-US" sz="4800" b="0" i="0" u="none" strike="noStrike" cap="none" dirty="0">
                <a:solidFill>
                  <a:schemeClr val="accent1"/>
                </a:solidFill>
                <a:latin typeface="Twentieth Century"/>
                <a:ea typeface="Twentieth Century"/>
                <a:cs typeface="Twentieth Century"/>
                <a:sym typeface="Twentieth Century"/>
              </a:rPr>
              <a:t>Presented by: [insert facilitators names]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g166d022c7fc_0_5"/>
          <p:cNvPicPr preferRelativeResize="0"/>
          <p:nvPr/>
        </p:nvPicPr>
        <p:blipFill>
          <a:blip r:embed="rId3"/>
          <a:srcRect/>
          <a:stretch/>
        </p:blipFill>
        <p:spPr>
          <a:xfrm>
            <a:off x="9806541" y="2296896"/>
            <a:ext cx="13735737" cy="9122207"/>
          </a:xfrm>
          <a:prstGeom prst="rect">
            <a:avLst/>
          </a:prstGeom>
          <a:solidFill>
            <a:srgbClr val="FFFFFF"/>
          </a:solidFill>
          <a:ln>
            <a:noFill/>
          </a:ln>
        </p:spPr>
      </p:pic>
      <p:sp>
        <p:nvSpPr>
          <p:cNvPr id="192" name="Google Shape;192;g166d022c7fc_0_5"/>
          <p:cNvSpPr txBox="1"/>
          <p:nvPr/>
        </p:nvSpPr>
        <p:spPr>
          <a:xfrm>
            <a:off x="841722" y="1373031"/>
            <a:ext cx="8333700" cy="10741321"/>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10000" b="1" dirty="0">
                <a:solidFill>
                  <a:schemeClr val="lt1"/>
                </a:solidFill>
                <a:latin typeface="Twentieth Century"/>
                <a:ea typeface="Twentieth Century"/>
                <a:cs typeface="Twentieth Century"/>
                <a:sym typeface="Twentieth Century"/>
              </a:rPr>
              <a:t>Tania</a:t>
            </a:r>
            <a:endParaRPr sz="10000" b="1" dirty="0">
              <a:solidFill>
                <a:schemeClr val="lt1"/>
              </a:solidFill>
              <a:latin typeface="Twentieth Century"/>
              <a:ea typeface="Twentieth Century"/>
              <a:cs typeface="Twentieth Century"/>
              <a:sym typeface="Twentieth Century"/>
            </a:endParaRPr>
          </a:p>
          <a:p>
            <a:pPr marL="0" lvl="0" indent="0" algn="l" rtl="0">
              <a:spcBef>
                <a:spcPts val="0"/>
              </a:spcBef>
              <a:spcAft>
                <a:spcPts val="0"/>
              </a:spcAft>
              <a:buNone/>
            </a:pPr>
            <a:endParaRPr sz="4600" dirty="0">
              <a:latin typeface="Twentieth Century"/>
              <a:ea typeface="Twentieth Century"/>
              <a:cs typeface="Twentieth Century"/>
              <a:sym typeface="Twentieth Century"/>
            </a:endParaRPr>
          </a:p>
          <a:p>
            <a:pPr marL="1219200" lvl="0" indent="-939800" algn="l" rtl="0">
              <a:spcBef>
                <a:spcPts val="0"/>
              </a:spcBef>
              <a:spcAft>
                <a:spcPts val="0"/>
              </a:spcAft>
              <a:buClr>
                <a:schemeClr val="lt1"/>
              </a:buClr>
              <a:buSzPts val="5200"/>
              <a:buFont typeface="Twentieth Century"/>
              <a:buChar char="●"/>
            </a:pPr>
            <a:r>
              <a:rPr lang="en-US" sz="5200" dirty="0">
                <a:solidFill>
                  <a:schemeClr val="lt1"/>
                </a:solidFill>
                <a:latin typeface="Twentieth Century"/>
                <a:ea typeface="Twentieth Century"/>
                <a:cs typeface="Twentieth Century"/>
                <a:sym typeface="Twentieth Century"/>
              </a:rPr>
              <a:t>24-year-old</a:t>
            </a:r>
            <a:endParaRPr sz="5200" dirty="0">
              <a:solidFill>
                <a:schemeClr val="lt1"/>
              </a:solidFill>
              <a:latin typeface="Twentieth Century"/>
              <a:ea typeface="Twentieth Century"/>
              <a:cs typeface="Twentieth Century"/>
              <a:sym typeface="Twentieth Century"/>
            </a:endParaRPr>
          </a:p>
          <a:p>
            <a:pPr marL="1219200" lvl="0" indent="-939800" algn="l" rtl="0">
              <a:spcBef>
                <a:spcPts val="0"/>
              </a:spcBef>
              <a:spcAft>
                <a:spcPts val="0"/>
              </a:spcAft>
              <a:buClr>
                <a:schemeClr val="lt1"/>
              </a:buClr>
              <a:buSzPts val="5200"/>
              <a:buFont typeface="Twentieth Century"/>
              <a:buChar char="●"/>
            </a:pPr>
            <a:r>
              <a:rPr lang="en-US" sz="5200" dirty="0">
                <a:solidFill>
                  <a:schemeClr val="lt1"/>
                </a:solidFill>
                <a:latin typeface="Twentieth Century"/>
                <a:ea typeface="Twentieth Century"/>
                <a:cs typeface="Twentieth Century"/>
                <a:sym typeface="Twentieth Century"/>
              </a:rPr>
              <a:t>She/her pronouns</a:t>
            </a:r>
            <a:endParaRPr sz="5200" dirty="0">
              <a:solidFill>
                <a:schemeClr val="lt1"/>
              </a:solidFill>
              <a:latin typeface="Twentieth Century"/>
              <a:ea typeface="Twentieth Century"/>
              <a:cs typeface="Twentieth Century"/>
              <a:sym typeface="Twentieth Century"/>
            </a:endParaRPr>
          </a:p>
          <a:p>
            <a:pPr marL="1219200" lvl="0" indent="-939800" algn="l" rtl="0">
              <a:spcBef>
                <a:spcPts val="0"/>
              </a:spcBef>
              <a:spcAft>
                <a:spcPts val="0"/>
              </a:spcAft>
              <a:buClr>
                <a:schemeClr val="lt1"/>
              </a:buClr>
              <a:buSzPts val="5200"/>
              <a:buFont typeface="Twentieth Century"/>
              <a:buChar char="●"/>
            </a:pPr>
            <a:r>
              <a:rPr lang="en-US" sz="5200" dirty="0">
                <a:solidFill>
                  <a:schemeClr val="lt1"/>
                </a:solidFill>
                <a:latin typeface="Twentieth Century"/>
                <a:ea typeface="Twentieth Century"/>
                <a:cs typeface="Twentieth Century"/>
                <a:sym typeface="Twentieth Century"/>
              </a:rPr>
              <a:t>Lives in New York, on an extended visit to care for ill grandmother in Texas</a:t>
            </a:r>
            <a:endParaRPr sz="5200" dirty="0">
              <a:solidFill>
                <a:schemeClr val="lt1"/>
              </a:solidFill>
              <a:latin typeface="Twentieth Century"/>
              <a:ea typeface="Twentieth Century"/>
              <a:cs typeface="Twentieth Century"/>
              <a:sym typeface="Twentieth Century"/>
            </a:endParaRPr>
          </a:p>
          <a:p>
            <a:pPr marL="1219200" lvl="0" indent="-939800" algn="l" rtl="0">
              <a:spcBef>
                <a:spcPts val="0"/>
              </a:spcBef>
              <a:spcAft>
                <a:spcPts val="0"/>
              </a:spcAft>
              <a:buClr>
                <a:schemeClr val="lt1"/>
              </a:buClr>
              <a:buSzPts val="5200"/>
              <a:buFont typeface="Twentieth Century"/>
              <a:buChar char="●"/>
            </a:pPr>
            <a:r>
              <a:rPr lang="en-US" sz="5200" dirty="0">
                <a:solidFill>
                  <a:schemeClr val="lt1"/>
                </a:solidFill>
                <a:latin typeface="Twentieth Century"/>
                <a:ea typeface="Twentieth Century"/>
                <a:cs typeface="Twentieth Century"/>
                <a:sym typeface="Twentieth Century"/>
              </a:rPr>
              <a:t>Got pills through Plan C website </a:t>
            </a:r>
            <a:endParaRPr sz="5200" dirty="0">
              <a:solidFill>
                <a:schemeClr val="lt1"/>
              </a:solidFill>
              <a:latin typeface="Twentieth Century"/>
              <a:ea typeface="Twentieth Century"/>
              <a:cs typeface="Twentieth Century"/>
              <a:sym typeface="Twentieth Century"/>
            </a:endParaRPr>
          </a:p>
          <a:p>
            <a:pPr marL="1219200" lvl="0" indent="-939800" algn="l" rtl="0">
              <a:spcBef>
                <a:spcPts val="0"/>
              </a:spcBef>
              <a:spcAft>
                <a:spcPts val="0"/>
              </a:spcAft>
              <a:buClr>
                <a:schemeClr val="lt1"/>
              </a:buClr>
              <a:buSzPts val="5200"/>
              <a:buFont typeface="Twentieth Century"/>
              <a:buChar char="●"/>
            </a:pPr>
            <a:r>
              <a:rPr lang="en-US" sz="5200" dirty="0">
                <a:solidFill>
                  <a:schemeClr val="lt1"/>
                </a:solidFill>
                <a:latin typeface="Twentieth Century"/>
                <a:ea typeface="Twentieth Century"/>
                <a:cs typeface="Twentieth Century"/>
                <a:sym typeface="Twentieth Century"/>
              </a:rPr>
              <a:t>Calls you, worried that the pills may not be real</a:t>
            </a:r>
            <a:endParaRPr sz="5200" dirty="0">
              <a:solidFill>
                <a:schemeClr val="lt1"/>
              </a:solidFill>
              <a:latin typeface="Twentieth Century"/>
              <a:ea typeface="Twentieth Century"/>
              <a:cs typeface="Twentieth Century"/>
              <a:sym typeface="Twentieth Century"/>
            </a:endParaRPr>
          </a:p>
        </p:txBody>
      </p:sp>
      <p:pic>
        <p:nvPicPr>
          <p:cNvPr id="193" name="Google Shape;193;g166d022c7fc_0_5"/>
          <p:cNvPicPr preferRelativeResize="0"/>
          <p:nvPr/>
        </p:nvPicPr>
        <p:blipFill rotWithShape="1">
          <a:blip r:embed="rId4">
            <a:alphaModFix/>
          </a:blip>
          <a:srcRect/>
          <a:stretch/>
        </p:blipFill>
        <p:spPr>
          <a:xfrm>
            <a:off x="841722" y="2877845"/>
            <a:ext cx="3617575" cy="605998"/>
          </a:xfrm>
          <a:prstGeom prst="rect">
            <a:avLst/>
          </a:prstGeom>
          <a:noFill/>
          <a:ln>
            <a:noFill/>
          </a:ln>
        </p:spPr>
      </p:pic>
      <p:sp>
        <p:nvSpPr>
          <p:cNvPr id="2" name="TextBox 1">
            <a:extLst>
              <a:ext uri="{FF2B5EF4-FFF2-40B4-BE49-F238E27FC236}">
                <a16:creationId xmlns:a16="http://schemas.microsoft.com/office/drawing/2014/main" id="{0815FD59-0A6B-D47B-D010-61DEA956533A}"/>
              </a:ext>
            </a:extLst>
          </p:cNvPr>
          <p:cNvSpPr txBox="1"/>
          <p:nvPr/>
        </p:nvSpPr>
        <p:spPr>
          <a:xfrm>
            <a:off x="17049941" y="13391401"/>
            <a:ext cx="7334059" cy="246221"/>
          </a:xfrm>
          <a:prstGeom prst="rect">
            <a:avLst/>
          </a:prstGeom>
          <a:noFill/>
        </p:spPr>
        <p:txBody>
          <a:bodyPr wrap="none" rtlCol="0">
            <a:spAutoFit/>
          </a:bodyPr>
          <a:lstStyle/>
          <a:p>
            <a:r>
              <a:rPr lang="en-US" sz="1000" dirty="0">
                <a:solidFill>
                  <a:schemeClr val="bg1"/>
                </a:solidFill>
              </a:rPr>
              <a:t>Image Source: College Student Smiling In Class With Students Behind Her by Jacob Lund Photography from </a:t>
            </a:r>
            <a:r>
              <a:rPr lang="en-US" sz="1000" dirty="0" err="1">
                <a:solidFill>
                  <a:schemeClr val="bg1"/>
                </a:solidFill>
              </a:rPr>
              <a:t>NounProject.com</a:t>
            </a:r>
            <a:endParaRPr lang="en-US" sz="1000" dirty="0">
              <a:solidFill>
                <a:schemeClr val="bg1"/>
              </a:solidFill>
            </a:endParaRPr>
          </a:p>
        </p:txBody>
      </p:sp>
      <p:sp>
        <p:nvSpPr>
          <p:cNvPr id="3" name="Google Shape;109;p2">
            <a:extLst>
              <a:ext uri="{FF2B5EF4-FFF2-40B4-BE49-F238E27FC236}">
                <a16:creationId xmlns:a16="http://schemas.microsoft.com/office/drawing/2014/main" id="{8AAA4576-FF1E-1CCE-C21E-B55F4F8F1F07}"/>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10</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6571687" y="286600"/>
            <a:ext cx="11240625" cy="2579400"/>
          </a:xfrm>
          <a:prstGeom prst="rect">
            <a:avLst/>
          </a:prstGeom>
          <a:noFill/>
          <a:ln>
            <a:noFill/>
          </a:ln>
        </p:spPr>
        <p:txBody>
          <a:bodyPr spcFirstLastPara="1" wrap="square" lIns="91425" tIns="91400" rIns="91425" bIns="91400" anchor="ctr" anchorCtr="0">
            <a:noAutofit/>
          </a:bodyPr>
          <a:lstStyle/>
          <a:p>
            <a:pPr marL="0" lvl="0" indent="0" algn="l" rtl="0">
              <a:lnSpc>
                <a:spcPct val="90000"/>
              </a:lnSpc>
              <a:spcBef>
                <a:spcPts val="0"/>
              </a:spcBef>
              <a:spcAft>
                <a:spcPts val="0"/>
              </a:spcAft>
              <a:buClr>
                <a:schemeClr val="lt1"/>
              </a:buClr>
              <a:buSzPts val="10000"/>
              <a:buFont typeface="Twentieth Century"/>
              <a:buNone/>
            </a:pPr>
            <a:r>
              <a:rPr lang="en-US" dirty="0">
                <a:solidFill>
                  <a:schemeClr val="lt1"/>
                </a:solidFill>
              </a:rPr>
              <a:t>Are Tania’s pills real?</a:t>
            </a:r>
            <a:endParaRPr dirty="0"/>
          </a:p>
        </p:txBody>
      </p:sp>
      <p:sp>
        <p:nvSpPr>
          <p:cNvPr id="199" name="Google Shape;199;p20"/>
          <p:cNvSpPr/>
          <p:nvPr/>
        </p:nvSpPr>
        <p:spPr>
          <a:xfrm>
            <a:off x="21942425" y="13110083"/>
            <a:ext cx="2441575" cy="24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1" u="none" strike="noStrike" cap="none" dirty="0">
                <a:solidFill>
                  <a:schemeClr val="lt1"/>
                </a:solidFill>
                <a:latin typeface="Arial"/>
                <a:ea typeface="Arial"/>
                <a:cs typeface="Arial"/>
                <a:sym typeface="Arial"/>
              </a:rPr>
              <a:t>Murtagh, et al., 2018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chemeClr val="lt1"/>
              </a:solidFill>
              <a:latin typeface="Arial"/>
              <a:ea typeface="Arial"/>
              <a:cs typeface="Arial"/>
              <a:sym typeface="Arial"/>
            </a:endParaRPr>
          </a:p>
        </p:txBody>
      </p:sp>
      <p:pic>
        <p:nvPicPr>
          <p:cNvPr id="200" name="Google Shape;200;p20"/>
          <p:cNvPicPr preferRelativeResize="0"/>
          <p:nvPr/>
        </p:nvPicPr>
        <p:blipFill rotWithShape="1">
          <a:blip r:embed="rId3">
            <a:alphaModFix/>
          </a:blip>
          <a:srcRect b="21211"/>
          <a:stretch/>
        </p:blipFill>
        <p:spPr>
          <a:xfrm>
            <a:off x="4625975" y="3352491"/>
            <a:ext cx="15132051" cy="9195060"/>
          </a:xfrm>
          <a:prstGeom prst="rect">
            <a:avLst/>
          </a:prstGeom>
          <a:noFill/>
          <a:ln>
            <a:noFill/>
          </a:ln>
        </p:spPr>
      </p:pic>
      <p:pic>
        <p:nvPicPr>
          <p:cNvPr id="201" name="Google Shape;201;p20"/>
          <p:cNvPicPr preferRelativeResize="0"/>
          <p:nvPr/>
        </p:nvPicPr>
        <p:blipFill rotWithShape="1">
          <a:blip r:embed="rId4">
            <a:alphaModFix/>
          </a:blip>
          <a:srcRect/>
          <a:stretch/>
        </p:blipFill>
        <p:spPr>
          <a:xfrm>
            <a:off x="5252110" y="1875400"/>
            <a:ext cx="13879777" cy="990600"/>
          </a:xfrm>
          <a:prstGeom prst="rect">
            <a:avLst/>
          </a:prstGeom>
          <a:noFill/>
          <a:ln>
            <a:noFill/>
          </a:ln>
        </p:spPr>
      </p:pic>
      <p:sp>
        <p:nvSpPr>
          <p:cNvPr id="2" name="Google Shape;109;p2">
            <a:extLst>
              <a:ext uri="{FF2B5EF4-FFF2-40B4-BE49-F238E27FC236}">
                <a16:creationId xmlns:a16="http://schemas.microsoft.com/office/drawing/2014/main" id="{159F7C4B-45B2-E451-AF74-D2E5DAF95D71}"/>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66d022c7fc_0_59"/>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a:t>Tania asks:</a:t>
            </a:r>
            <a:endParaRPr/>
          </a:p>
        </p:txBody>
      </p:sp>
      <p:sp>
        <p:nvSpPr>
          <p:cNvPr id="207" name="Google Shape;207;g166d022c7fc_0_59"/>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p>
            <a:pPr marL="1219200" lvl="0" indent="-965200" algn="l" rtl="0">
              <a:spcBef>
                <a:spcPts val="2000"/>
              </a:spcBef>
              <a:spcAft>
                <a:spcPts val="0"/>
              </a:spcAft>
              <a:buSzPts val="5600"/>
              <a:buChar char="•"/>
            </a:pPr>
            <a:r>
              <a:rPr lang="en-US"/>
              <a:t>How do I know how far along I am?</a:t>
            </a:r>
            <a:endParaRPr/>
          </a:p>
          <a:p>
            <a:pPr marL="1219200" lvl="0" indent="-965200" algn="l" rtl="0">
              <a:spcBef>
                <a:spcPts val="2000"/>
              </a:spcBef>
              <a:spcAft>
                <a:spcPts val="0"/>
              </a:spcAft>
              <a:buSzPts val="5600"/>
              <a:buChar char="•"/>
            </a:pPr>
            <a:r>
              <a:rPr lang="en-US"/>
              <a:t>I’m pretty sure that I’m 8 weeks pregnant - but what if I’m really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1</a:t>
            </a:r>
            <a:r>
              <a:rPr lang="en-US"/>
              <a:t>1 weeks?</a:t>
            </a:r>
            <a:endParaRPr/>
          </a:p>
        </p:txBody>
      </p:sp>
      <p:pic>
        <p:nvPicPr>
          <p:cNvPr id="208" name="Google Shape;208;g166d022c7fc_0_59"/>
          <p:cNvPicPr preferRelativeResize="0"/>
          <p:nvPr/>
        </p:nvPicPr>
        <p:blipFill>
          <a:blip r:embed="rId3">
            <a:alphaModFix/>
          </a:blip>
          <a:stretch>
            <a:fillRect/>
          </a:stretch>
        </p:blipFill>
        <p:spPr>
          <a:xfrm>
            <a:off x="5094237" y="6858000"/>
            <a:ext cx="14195525" cy="5227851"/>
          </a:xfrm>
          <a:prstGeom prst="rect">
            <a:avLst/>
          </a:prstGeom>
          <a:noFill/>
          <a:ln>
            <a:noFill/>
          </a:ln>
        </p:spPr>
      </p:pic>
      <p:sp>
        <p:nvSpPr>
          <p:cNvPr id="4" name="TextBox 3">
            <a:extLst>
              <a:ext uri="{FF2B5EF4-FFF2-40B4-BE49-F238E27FC236}">
                <a16:creationId xmlns:a16="http://schemas.microsoft.com/office/drawing/2014/main" id="{DC9AAF71-58D0-CB40-B810-12413A00DD0F}"/>
              </a:ext>
            </a:extLst>
          </p:cNvPr>
          <p:cNvSpPr txBox="1"/>
          <p:nvPr/>
        </p:nvSpPr>
        <p:spPr>
          <a:xfrm>
            <a:off x="21017373" y="13315890"/>
            <a:ext cx="3366627" cy="400110"/>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a:t>
            </a:r>
            <a:r>
              <a:rPr lang="en-US" sz="1000" u="sng" dirty="0">
                <a:solidFill>
                  <a:schemeClr val="bg1"/>
                </a:solidFill>
                <a:latin typeface="Tw Cen MT" panose="020B0602020104020603" pitchFamily="34" charset="77"/>
                <a:hlinkClick r:id="rId4">
                  <a:extLst>
                    <a:ext uri="{A12FA001-AC4F-418D-AE19-62706E023703}">
                      <ahyp:hlinkClr xmlns:ahyp="http://schemas.microsoft.com/office/drawing/2018/hyperlinkcolor" val="tx"/>
                    </a:ext>
                  </a:extLst>
                </a:hlinkClick>
              </a:rPr>
              <a:t>https://safe2choose.org/pregnancy-calculator</a:t>
            </a:r>
            <a:r>
              <a:rPr lang="en-US" sz="1000" dirty="0">
                <a:solidFill>
                  <a:schemeClr val="bg1"/>
                </a:solidFill>
                <a:latin typeface="Tw Cen MT" panose="020B0602020104020603" pitchFamily="34" charset="77"/>
              </a:rPr>
              <a:t> </a:t>
            </a:r>
          </a:p>
          <a:p>
            <a:endParaRPr lang="en-US" sz="1000" dirty="0">
              <a:solidFill>
                <a:schemeClr val="bg1"/>
              </a:solidFill>
              <a:latin typeface="Tw Cen MT" panose="020B0602020104020603" pitchFamily="34" charset="77"/>
            </a:endParaRPr>
          </a:p>
        </p:txBody>
      </p:sp>
      <p:sp>
        <p:nvSpPr>
          <p:cNvPr id="5" name="Google Shape;109;p2">
            <a:extLst>
              <a:ext uri="{FF2B5EF4-FFF2-40B4-BE49-F238E27FC236}">
                <a16:creationId xmlns:a16="http://schemas.microsoft.com/office/drawing/2014/main" id="{D4EEE585-2307-6493-8F85-2594F69E153C}"/>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12</a:t>
            </a:fld>
            <a:endParaRPr dirty="0"/>
          </a:p>
        </p:txBody>
      </p:sp>
      <p:pic>
        <p:nvPicPr>
          <p:cNvPr id="2" name="Google Shape;201;p20">
            <a:extLst>
              <a:ext uri="{FF2B5EF4-FFF2-40B4-BE49-F238E27FC236}">
                <a16:creationId xmlns:a16="http://schemas.microsoft.com/office/drawing/2014/main" id="{06923F87-3C86-306A-7715-75899348E51A}"/>
              </a:ext>
            </a:extLst>
          </p:cNvPr>
          <p:cNvPicPr preferRelativeResize="0"/>
          <p:nvPr/>
        </p:nvPicPr>
        <p:blipFill rotWithShape="1">
          <a:blip r:embed="rId5">
            <a:alphaModFix/>
          </a:blip>
          <a:srcRect/>
          <a:stretch/>
        </p:blipFill>
        <p:spPr>
          <a:xfrm>
            <a:off x="169333" y="2082667"/>
            <a:ext cx="6462885" cy="990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5" name="Rectangle 4">
            <a:extLst>
              <a:ext uri="{FF2B5EF4-FFF2-40B4-BE49-F238E27FC236}">
                <a16:creationId xmlns:a16="http://schemas.microsoft.com/office/drawing/2014/main" id="{5A8F769A-E775-6FA3-03D8-883A5BD19789}"/>
              </a:ext>
            </a:extLst>
          </p:cNvPr>
          <p:cNvSpPr/>
          <p:nvPr/>
        </p:nvSpPr>
        <p:spPr>
          <a:xfrm>
            <a:off x="18446262" y="5451231"/>
            <a:ext cx="2725615" cy="3991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Google Shape;213;g166d022c7fc_1_3"/>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a:t>Tania asks: What’s the best way to use the pills?</a:t>
            </a:r>
            <a:endParaRPr/>
          </a:p>
        </p:txBody>
      </p:sp>
      <p:pic>
        <p:nvPicPr>
          <p:cNvPr id="214" name="Google Shape;214;g166d022c7fc_1_3"/>
          <p:cNvPicPr preferRelativeResize="0"/>
          <p:nvPr/>
        </p:nvPicPr>
        <p:blipFill>
          <a:blip r:embed="rId3"/>
          <a:srcRect/>
          <a:stretch/>
        </p:blipFill>
        <p:spPr>
          <a:xfrm>
            <a:off x="10841608" y="3934198"/>
            <a:ext cx="12344400" cy="7699819"/>
          </a:xfrm>
          <a:prstGeom prst="rect">
            <a:avLst/>
          </a:prstGeom>
          <a:noFill/>
          <a:ln>
            <a:noFill/>
          </a:ln>
        </p:spPr>
      </p:pic>
      <p:sp>
        <p:nvSpPr>
          <p:cNvPr id="215" name="Google Shape;215;g166d022c7fc_1_3"/>
          <p:cNvSpPr txBox="1"/>
          <p:nvPr/>
        </p:nvSpPr>
        <p:spPr>
          <a:xfrm>
            <a:off x="308308" y="3382625"/>
            <a:ext cx="10103100" cy="10097400"/>
          </a:xfrm>
          <a:prstGeom prst="rect">
            <a:avLst/>
          </a:prstGeom>
          <a:noFill/>
          <a:ln>
            <a:noFill/>
          </a:ln>
        </p:spPr>
        <p:txBody>
          <a:bodyPr spcFirstLastPara="1" wrap="square" lIns="243800" tIns="243800" rIns="243800" bIns="243800" anchor="t" anchorCtr="0">
            <a:spAutoFit/>
          </a:bodyPr>
          <a:lstStyle/>
          <a:p>
            <a:pPr marL="1219200" lvl="0" indent="-914400" algn="l" rtl="0">
              <a:spcBef>
                <a:spcPts val="0"/>
              </a:spcBef>
              <a:spcAft>
                <a:spcPts val="0"/>
              </a:spcAft>
              <a:buClr>
                <a:schemeClr val="lt1"/>
              </a:buClr>
              <a:buSzPts val="4800"/>
              <a:buFont typeface="Twentieth Century"/>
              <a:buChar char="●"/>
            </a:pPr>
            <a:r>
              <a:rPr lang="en-US" sz="4800">
                <a:solidFill>
                  <a:schemeClr val="lt1"/>
                </a:solidFill>
                <a:latin typeface="Twentieth Century"/>
                <a:ea typeface="Twentieth Century"/>
                <a:cs typeface="Twentieth Century"/>
                <a:sym typeface="Twentieth Century"/>
              </a:rPr>
              <a:t>Offer simple instructions for misoprostol alone or for mifepristone/misoprostol.</a:t>
            </a:r>
            <a:endParaRPr sz="4800">
              <a:solidFill>
                <a:schemeClr val="lt1"/>
              </a:solidFill>
              <a:latin typeface="Twentieth Century"/>
              <a:ea typeface="Twentieth Century"/>
              <a:cs typeface="Twentieth Century"/>
              <a:sym typeface="Twentieth Century"/>
            </a:endParaRPr>
          </a:p>
          <a:p>
            <a:pPr marL="1219200" lvl="0" indent="-914400" algn="l" rtl="0">
              <a:spcBef>
                <a:spcPts val="0"/>
              </a:spcBef>
              <a:spcAft>
                <a:spcPts val="0"/>
              </a:spcAft>
              <a:buClr>
                <a:schemeClr val="lt1"/>
              </a:buClr>
              <a:buSzPts val="4800"/>
              <a:buFont typeface="Twentieth Century"/>
              <a:buChar char="●"/>
            </a:pPr>
            <a:r>
              <a:rPr lang="en-US" sz="4800">
                <a:solidFill>
                  <a:schemeClr val="lt1"/>
                </a:solidFill>
                <a:latin typeface="Twentieth Century"/>
                <a:ea typeface="Twentieth Century"/>
                <a:cs typeface="Twentieth Century"/>
                <a:sym typeface="Twentieth Century"/>
              </a:rPr>
              <a:t>Pill fragments left in the vagina may be detected if patient presents to a clinic or hospital.</a:t>
            </a:r>
            <a:endParaRPr sz="4800">
              <a:solidFill>
                <a:schemeClr val="lt1"/>
              </a:solidFill>
              <a:latin typeface="Twentieth Century"/>
              <a:ea typeface="Twentieth Century"/>
              <a:cs typeface="Twentieth Century"/>
              <a:sym typeface="Twentieth Century"/>
            </a:endParaRPr>
          </a:p>
          <a:p>
            <a:pPr marL="1219200" lvl="0" indent="-914400" algn="l" rtl="0">
              <a:spcBef>
                <a:spcPts val="0"/>
              </a:spcBef>
              <a:spcAft>
                <a:spcPts val="0"/>
              </a:spcAft>
              <a:buClr>
                <a:schemeClr val="lt1"/>
              </a:buClr>
              <a:buSzPts val="4800"/>
              <a:buFont typeface="Twentieth Century"/>
              <a:buChar char="●"/>
            </a:pPr>
            <a:r>
              <a:rPr lang="en-US" sz="4800">
                <a:solidFill>
                  <a:schemeClr val="lt1"/>
                </a:solidFill>
                <a:latin typeface="Twentieth Century"/>
                <a:ea typeface="Twentieth Century"/>
                <a:cs typeface="Twentieth Century"/>
                <a:sym typeface="Twentieth Century"/>
              </a:rPr>
              <a:t>Buccal and sublingual insertion of pills do not leave pill fragments, and thus may be less likely to trigger criminalization - however, bad taste is a limiting factor for some people.</a:t>
            </a:r>
            <a:endParaRPr sz="4800">
              <a:solidFill>
                <a:schemeClr val="lt1"/>
              </a:solidFill>
              <a:latin typeface="Twentieth Century"/>
              <a:ea typeface="Twentieth Century"/>
              <a:cs typeface="Twentieth Century"/>
              <a:sym typeface="Twentieth Century"/>
            </a:endParaRPr>
          </a:p>
          <a:p>
            <a:pPr marL="1219200" lvl="0" indent="0" algn="l" rtl="0">
              <a:spcBef>
                <a:spcPts val="0"/>
              </a:spcBef>
              <a:spcAft>
                <a:spcPts val="0"/>
              </a:spcAft>
              <a:buNone/>
            </a:pPr>
            <a:endParaRPr sz="4800">
              <a:latin typeface="Twentieth Century"/>
              <a:ea typeface="Twentieth Century"/>
              <a:cs typeface="Twentieth Century"/>
              <a:sym typeface="Twentieth Century"/>
            </a:endParaRPr>
          </a:p>
        </p:txBody>
      </p:sp>
      <p:sp>
        <p:nvSpPr>
          <p:cNvPr id="2" name="TextBox 1">
            <a:extLst>
              <a:ext uri="{FF2B5EF4-FFF2-40B4-BE49-F238E27FC236}">
                <a16:creationId xmlns:a16="http://schemas.microsoft.com/office/drawing/2014/main" id="{3348F87A-6AA8-E90E-E447-8ADB5DAD9EFC}"/>
              </a:ext>
            </a:extLst>
          </p:cNvPr>
          <p:cNvSpPr txBox="1"/>
          <p:nvPr/>
        </p:nvSpPr>
        <p:spPr>
          <a:xfrm>
            <a:off x="23157382" y="13356914"/>
            <a:ext cx="1226618"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RHAP</a:t>
            </a:r>
          </a:p>
        </p:txBody>
      </p:sp>
      <p:sp>
        <p:nvSpPr>
          <p:cNvPr id="3" name="Google Shape;109;p2">
            <a:extLst>
              <a:ext uri="{FF2B5EF4-FFF2-40B4-BE49-F238E27FC236}">
                <a16:creationId xmlns:a16="http://schemas.microsoft.com/office/drawing/2014/main" id="{0848EED4-7A04-FC8E-0DFC-9C79BD5B4551}"/>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13</a:t>
            </a:fld>
            <a:endParaRPr dirty="0"/>
          </a:p>
        </p:txBody>
      </p:sp>
      <p:pic>
        <p:nvPicPr>
          <p:cNvPr id="4" name="Google Shape;201;p20">
            <a:extLst>
              <a:ext uri="{FF2B5EF4-FFF2-40B4-BE49-F238E27FC236}">
                <a16:creationId xmlns:a16="http://schemas.microsoft.com/office/drawing/2014/main" id="{513C85B3-7E76-A439-38EF-C59ABCBCDC66}"/>
              </a:ext>
            </a:extLst>
          </p:cNvPr>
          <p:cNvPicPr preferRelativeResize="0"/>
          <p:nvPr/>
        </p:nvPicPr>
        <p:blipFill rotWithShape="1">
          <a:blip r:embed="rId4">
            <a:alphaModFix/>
          </a:blip>
          <a:srcRect/>
          <a:stretch/>
        </p:blipFill>
        <p:spPr>
          <a:xfrm>
            <a:off x="659501" y="2084136"/>
            <a:ext cx="22721700" cy="990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166d022c7fc_1_59"/>
          <p:cNvSpPr txBox="1">
            <a:spLocks noGrp="1"/>
          </p:cNvSpPr>
          <p:nvPr>
            <p:ph type="title"/>
          </p:nvPr>
        </p:nvSpPr>
        <p:spPr>
          <a:xfrm>
            <a:off x="13061300" y="2625547"/>
            <a:ext cx="10341367"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dirty="0"/>
              <a:t>How do you document your video visit with Tania?</a:t>
            </a:r>
            <a:endParaRPr dirty="0"/>
          </a:p>
        </p:txBody>
      </p:sp>
      <p:sp>
        <p:nvSpPr>
          <p:cNvPr id="221" name="Google Shape;221;g166d022c7fc_1_59"/>
          <p:cNvSpPr txBox="1">
            <a:spLocks noGrp="1"/>
          </p:cNvSpPr>
          <p:nvPr>
            <p:ph type="body" idx="1"/>
          </p:nvPr>
        </p:nvSpPr>
        <p:spPr>
          <a:xfrm>
            <a:off x="13077900" y="5761192"/>
            <a:ext cx="10027300" cy="7134300"/>
          </a:xfrm>
          <a:prstGeom prst="rect">
            <a:avLst/>
          </a:prstGeom>
        </p:spPr>
        <p:txBody>
          <a:bodyPr spcFirstLastPara="1" wrap="square" lIns="91425" tIns="91425" rIns="91425" bIns="91425" anchor="t" anchorCtr="0">
            <a:noAutofit/>
          </a:bodyPr>
          <a:lstStyle/>
          <a:p>
            <a:pPr marL="1219200" lvl="0" indent="-965200" algn="l" rtl="0">
              <a:spcBef>
                <a:spcPts val="2000"/>
              </a:spcBef>
              <a:spcAft>
                <a:spcPts val="0"/>
              </a:spcAft>
              <a:buSzPts val="5600"/>
              <a:buChar char="•"/>
            </a:pPr>
            <a:r>
              <a:rPr lang="en-US" sz="6600" dirty="0"/>
              <a:t>Document with caution</a:t>
            </a:r>
            <a:endParaRPr sz="6600" dirty="0"/>
          </a:p>
          <a:p>
            <a:pPr marL="1219200" lvl="0" indent="-965200" algn="l" rtl="0">
              <a:spcBef>
                <a:spcPts val="2000"/>
              </a:spcBef>
              <a:spcAft>
                <a:spcPts val="0"/>
              </a:spcAft>
              <a:buSzPts val="5600"/>
              <a:buChar char="•"/>
            </a:pPr>
            <a:r>
              <a:rPr lang="en-US" sz="6600" dirty="0"/>
              <a:t>Think about subpoenas</a:t>
            </a:r>
            <a:endParaRPr sz="6600" dirty="0"/>
          </a:p>
          <a:p>
            <a:pPr marL="1219200" lvl="0" indent="-965200" algn="l" rtl="0">
              <a:spcBef>
                <a:spcPts val="2000"/>
              </a:spcBef>
              <a:spcAft>
                <a:spcPts val="0"/>
              </a:spcAft>
              <a:buSzPts val="5600"/>
              <a:buChar char="•"/>
            </a:pPr>
            <a:r>
              <a:rPr lang="en-US" sz="6600" dirty="0"/>
              <a:t>Include the minimum needed to provide safe care</a:t>
            </a:r>
            <a:endParaRPr sz="6600" dirty="0"/>
          </a:p>
          <a:p>
            <a:pPr marL="1219200" lvl="0" indent="0" algn="l" rtl="0">
              <a:spcBef>
                <a:spcPts val="2000"/>
              </a:spcBef>
              <a:spcAft>
                <a:spcPts val="0"/>
              </a:spcAft>
              <a:buNone/>
            </a:pPr>
            <a:endParaRPr sz="6600" dirty="0"/>
          </a:p>
        </p:txBody>
      </p:sp>
      <p:pic>
        <p:nvPicPr>
          <p:cNvPr id="222" name="Google Shape;222;g166d022c7fc_1_59"/>
          <p:cNvPicPr preferRelativeResize="0"/>
          <p:nvPr/>
        </p:nvPicPr>
        <p:blipFill>
          <a:blip r:embed="rId3"/>
          <a:srcRect/>
          <a:stretch/>
        </p:blipFill>
        <p:spPr>
          <a:xfrm>
            <a:off x="845261" y="3090190"/>
            <a:ext cx="11346739" cy="7535620"/>
          </a:xfrm>
          <a:prstGeom prst="rect">
            <a:avLst/>
          </a:prstGeom>
          <a:noFill/>
          <a:ln>
            <a:noFill/>
          </a:ln>
        </p:spPr>
      </p:pic>
      <p:sp>
        <p:nvSpPr>
          <p:cNvPr id="2" name="TextBox 1">
            <a:extLst>
              <a:ext uri="{FF2B5EF4-FFF2-40B4-BE49-F238E27FC236}">
                <a16:creationId xmlns:a16="http://schemas.microsoft.com/office/drawing/2014/main" id="{4662410F-4067-899E-CF80-825269FEDBCD}"/>
              </a:ext>
            </a:extLst>
          </p:cNvPr>
          <p:cNvSpPr txBox="1"/>
          <p:nvPr/>
        </p:nvSpPr>
        <p:spPr>
          <a:xfrm>
            <a:off x="17300009" y="13271862"/>
            <a:ext cx="7083991"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a:t>
            </a:r>
            <a:r>
              <a:rPr lang="en-US" sz="1000" dirty="0" err="1">
                <a:solidFill>
                  <a:schemeClr val="bg1"/>
                </a:solidFill>
                <a:latin typeface="Tw Cen MT" panose="020B0602020104020603" pitchFamily="34" charset="77"/>
              </a:rPr>
              <a:t>Musl</a:t>
            </a:r>
            <a:r>
              <a:rPr lang="en-US" sz="1000" dirty="0">
                <a:solidFill>
                  <a:schemeClr val="bg1"/>
                </a:solidFill>
                <a:latin typeface="Tw Cen MT" panose="020B0602020104020603" pitchFamily="34" charset="77"/>
              </a:rPr>
              <a:t>/</a:t>
            </a:r>
            <a:r>
              <a:rPr lang="en-US" sz="1000" dirty="0" err="1">
                <a:solidFill>
                  <a:schemeClr val="bg1"/>
                </a:solidFill>
                <a:latin typeface="Tw Cen MT" panose="020B0602020104020603" pitchFamily="34" charset="77"/>
              </a:rPr>
              <a:t>im</a:t>
            </a:r>
            <a:r>
              <a:rPr lang="en-US" sz="1000" dirty="0">
                <a:solidFill>
                  <a:schemeClr val="bg1"/>
                </a:solidFill>
                <a:latin typeface="Tw Cen MT" panose="020B0602020104020603" pitchFamily="34" charset="77"/>
              </a:rPr>
              <a:t> Businesswoman Working At Home Due To Pandemic Isolation by Jacob Lund Photography from </a:t>
            </a:r>
            <a:r>
              <a:rPr lang="en-US" sz="1000" dirty="0" err="1">
                <a:solidFill>
                  <a:schemeClr val="bg1"/>
                </a:solidFill>
                <a:latin typeface="Tw Cen MT" panose="020B0602020104020603" pitchFamily="34" charset="77"/>
              </a:rPr>
              <a:t>NounProject.com</a:t>
            </a:r>
            <a:endParaRPr lang="en-US" sz="1000" dirty="0">
              <a:solidFill>
                <a:schemeClr val="bg1"/>
              </a:solidFill>
              <a:latin typeface="Tw Cen MT" panose="020B0602020104020603" pitchFamily="34" charset="77"/>
            </a:endParaRPr>
          </a:p>
        </p:txBody>
      </p:sp>
      <p:sp>
        <p:nvSpPr>
          <p:cNvPr id="3" name="Google Shape;109;p2">
            <a:extLst>
              <a:ext uri="{FF2B5EF4-FFF2-40B4-BE49-F238E27FC236}">
                <a16:creationId xmlns:a16="http://schemas.microsoft.com/office/drawing/2014/main" id="{2A6F9458-4609-D09B-696F-0BE55D734A5D}"/>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14</a:t>
            </a:fld>
            <a:endParaRPr dirty="0"/>
          </a:p>
        </p:txBody>
      </p:sp>
      <p:pic>
        <p:nvPicPr>
          <p:cNvPr id="4" name="Google Shape;201;p20">
            <a:extLst>
              <a:ext uri="{FF2B5EF4-FFF2-40B4-BE49-F238E27FC236}">
                <a16:creationId xmlns:a16="http://schemas.microsoft.com/office/drawing/2014/main" id="{E813041D-B3A4-D1F8-7EC9-5C298E121C70}"/>
              </a:ext>
            </a:extLst>
          </p:cNvPr>
          <p:cNvPicPr preferRelativeResize="0"/>
          <p:nvPr/>
        </p:nvPicPr>
        <p:blipFill rotWithShape="1">
          <a:blip r:embed="rId4">
            <a:alphaModFix/>
          </a:blip>
          <a:srcRect/>
          <a:stretch/>
        </p:blipFill>
        <p:spPr>
          <a:xfrm>
            <a:off x="12780433" y="4864572"/>
            <a:ext cx="10622234" cy="990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66d022c7fc_1_114"/>
          <p:cNvSpPr txBox="1">
            <a:spLocks noGrp="1"/>
          </p:cNvSpPr>
          <p:nvPr>
            <p:ph type="title"/>
          </p:nvPr>
        </p:nvSpPr>
        <p:spPr>
          <a:xfrm>
            <a:off x="1662300" y="1539150"/>
            <a:ext cx="22721700"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a:t>Monica</a:t>
            </a:r>
            <a:endParaRPr/>
          </a:p>
        </p:txBody>
      </p:sp>
      <p:sp>
        <p:nvSpPr>
          <p:cNvPr id="228" name="Google Shape;228;g166d022c7fc_1_114"/>
          <p:cNvSpPr txBox="1">
            <a:spLocks noGrp="1"/>
          </p:cNvSpPr>
          <p:nvPr>
            <p:ph type="body" idx="1"/>
          </p:nvPr>
        </p:nvSpPr>
        <p:spPr>
          <a:xfrm>
            <a:off x="1662300" y="3425684"/>
            <a:ext cx="11360700" cy="9110400"/>
          </a:xfrm>
          <a:prstGeom prst="rect">
            <a:avLst/>
          </a:prstGeom>
        </p:spPr>
        <p:txBody>
          <a:bodyPr spcFirstLastPara="1" wrap="square" lIns="91425" tIns="91425" rIns="91425" bIns="91425" anchor="t" anchorCtr="0">
            <a:normAutofit/>
          </a:bodyPr>
          <a:lstStyle/>
          <a:p>
            <a:pPr marL="1219200" lvl="0" indent="-965200" algn="l" rtl="0">
              <a:spcBef>
                <a:spcPts val="2000"/>
              </a:spcBef>
              <a:spcAft>
                <a:spcPts val="0"/>
              </a:spcAft>
              <a:buSzPts val="5600"/>
              <a:buChar char="•"/>
            </a:pPr>
            <a:r>
              <a:rPr lang="en-US" dirty="0"/>
              <a:t>17-year-old</a:t>
            </a:r>
            <a:endParaRPr dirty="0"/>
          </a:p>
          <a:p>
            <a:pPr marL="1219200" lvl="0" indent="-965200" algn="l" rtl="0">
              <a:spcBef>
                <a:spcPts val="2000"/>
              </a:spcBef>
              <a:spcAft>
                <a:spcPts val="0"/>
              </a:spcAft>
              <a:buSzPts val="5600"/>
              <a:buChar char="•"/>
            </a:pPr>
            <a:r>
              <a:rPr lang="en-US" dirty="0"/>
              <a:t>Lives in Wisconsin</a:t>
            </a:r>
            <a:endParaRPr dirty="0"/>
          </a:p>
          <a:p>
            <a:pPr marL="1219200" lvl="0" indent="-965200" algn="l" rtl="0">
              <a:spcBef>
                <a:spcPts val="2000"/>
              </a:spcBef>
              <a:spcAft>
                <a:spcPts val="0"/>
              </a:spcAft>
              <a:buSzPts val="5600"/>
              <a:buChar char="•"/>
            </a:pPr>
            <a:r>
              <a:rPr lang="en-US" dirty="0"/>
              <a:t>Got misoprostol from a friend who traveled to Mexico</a:t>
            </a:r>
            <a:endParaRPr dirty="0"/>
          </a:p>
          <a:p>
            <a:pPr marL="1219200" lvl="0" indent="-965200" algn="l" rtl="0">
              <a:spcBef>
                <a:spcPts val="2000"/>
              </a:spcBef>
              <a:spcAft>
                <a:spcPts val="0"/>
              </a:spcAft>
              <a:buSzPts val="5600"/>
              <a:buChar char="•"/>
            </a:pPr>
            <a:r>
              <a:rPr lang="en-US" dirty="0"/>
              <a:t>Plans to use pills tomorrow, when her parents will be out of town</a:t>
            </a:r>
            <a:endParaRPr dirty="0"/>
          </a:p>
          <a:p>
            <a:pPr marL="1219200" lvl="0" indent="-965200" algn="l" rtl="0">
              <a:lnSpc>
                <a:spcPct val="100000"/>
              </a:lnSpc>
              <a:spcBef>
                <a:spcPts val="2000"/>
              </a:spcBef>
              <a:spcAft>
                <a:spcPts val="0"/>
              </a:spcAft>
              <a:buSzPts val="5600"/>
              <a:buChar char="•"/>
            </a:pPr>
            <a:r>
              <a:rPr lang="en-US" dirty="0"/>
              <a:t>Monica asks: What if I bleed too much, or don’t bleed at all?</a:t>
            </a:r>
            <a:endParaRPr sz="7500" dirty="0">
              <a:solidFill>
                <a:schemeClr val="dk1"/>
              </a:solidFill>
            </a:endParaRPr>
          </a:p>
          <a:p>
            <a:pPr marL="1219200" lvl="0" indent="0" algn="l" rtl="0">
              <a:spcBef>
                <a:spcPts val="2000"/>
              </a:spcBef>
              <a:spcAft>
                <a:spcPts val="0"/>
              </a:spcAft>
              <a:buNone/>
            </a:pPr>
            <a:endParaRPr dirty="0"/>
          </a:p>
        </p:txBody>
      </p:sp>
      <p:pic>
        <p:nvPicPr>
          <p:cNvPr id="229" name="Google Shape;229;g166d022c7fc_1_114"/>
          <p:cNvPicPr preferRelativeResize="0"/>
          <p:nvPr/>
        </p:nvPicPr>
        <p:blipFill rotWithShape="1">
          <a:blip r:embed="rId3"/>
          <a:srcRect l="19302" r="22992"/>
          <a:stretch/>
        </p:blipFill>
        <p:spPr>
          <a:xfrm>
            <a:off x="14486508" y="1921800"/>
            <a:ext cx="7916092" cy="9110400"/>
          </a:xfrm>
          <a:prstGeom prst="rect">
            <a:avLst/>
          </a:prstGeom>
          <a:noFill/>
          <a:ln>
            <a:noFill/>
          </a:ln>
        </p:spPr>
      </p:pic>
      <p:sp>
        <p:nvSpPr>
          <p:cNvPr id="2" name="TextBox 1">
            <a:extLst>
              <a:ext uri="{FF2B5EF4-FFF2-40B4-BE49-F238E27FC236}">
                <a16:creationId xmlns:a16="http://schemas.microsoft.com/office/drawing/2014/main" id="{B9D0216F-B081-6873-7F9C-8D779F300459}"/>
              </a:ext>
            </a:extLst>
          </p:cNvPr>
          <p:cNvSpPr txBox="1"/>
          <p:nvPr/>
        </p:nvSpPr>
        <p:spPr>
          <a:xfrm>
            <a:off x="18444554" y="13271864"/>
            <a:ext cx="5939446"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Two Students Talking And Smiling In Classroom by Jacob Lund Photography from </a:t>
            </a:r>
            <a:r>
              <a:rPr lang="en-US" sz="1000" dirty="0" err="1">
                <a:solidFill>
                  <a:schemeClr val="bg1"/>
                </a:solidFill>
                <a:latin typeface="Tw Cen MT" panose="020B0602020104020603" pitchFamily="34" charset="77"/>
              </a:rPr>
              <a:t>NounProject.com</a:t>
            </a:r>
            <a:endParaRPr lang="en-US" sz="1000" dirty="0">
              <a:solidFill>
                <a:schemeClr val="bg1"/>
              </a:solidFill>
              <a:latin typeface="Tw Cen MT" panose="020B0602020104020603" pitchFamily="34" charset="77"/>
            </a:endParaRPr>
          </a:p>
        </p:txBody>
      </p:sp>
      <p:sp>
        <p:nvSpPr>
          <p:cNvPr id="3" name="Google Shape;109;p2">
            <a:extLst>
              <a:ext uri="{FF2B5EF4-FFF2-40B4-BE49-F238E27FC236}">
                <a16:creationId xmlns:a16="http://schemas.microsoft.com/office/drawing/2014/main" id="{61EFC827-D0C2-B5D5-3509-499A5E9FFF9A}"/>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15</a:t>
            </a:fld>
            <a:endParaRPr dirty="0"/>
          </a:p>
        </p:txBody>
      </p:sp>
      <p:pic>
        <p:nvPicPr>
          <p:cNvPr id="4" name="Google Shape;177;p12">
            <a:extLst>
              <a:ext uri="{FF2B5EF4-FFF2-40B4-BE49-F238E27FC236}">
                <a16:creationId xmlns:a16="http://schemas.microsoft.com/office/drawing/2014/main" id="{16995F06-EAA1-282E-21D9-9645D6F7F5CD}"/>
              </a:ext>
            </a:extLst>
          </p:cNvPr>
          <p:cNvPicPr preferRelativeResize="0"/>
          <p:nvPr/>
        </p:nvPicPr>
        <p:blipFill rotWithShape="1">
          <a:blip r:embed="rId4">
            <a:alphaModFix/>
          </a:blip>
          <a:srcRect/>
          <a:stretch/>
        </p:blipFill>
        <p:spPr>
          <a:xfrm>
            <a:off x="1230693" y="2365073"/>
            <a:ext cx="4294328" cy="1162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66d022c7fc_1_169"/>
          <p:cNvSpPr txBox="1">
            <a:spLocks noGrp="1"/>
          </p:cNvSpPr>
          <p:nvPr>
            <p:ph type="title"/>
          </p:nvPr>
        </p:nvSpPr>
        <p:spPr>
          <a:xfrm>
            <a:off x="2391817" y="2421400"/>
            <a:ext cx="13089467"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dirty="0"/>
              <a:t>Monica asks: How do I know the pills worked?</a:t>
            </a:r>
            <a:endParaRPr dirty="0"/>
          </a:p>
        </p:txBody>
      </p:sp>
      <p:sp>
        <p:nvSpPr>
          <p:cNvPr id="236" name="Google Shape;236;g166d022c7fc_1_169"/>
          <p:cNvSpPr txBox="1">
            <a:spLocks noGrp="1"/>
          </p:cNvSpPr>
          <p:nvPr>
            <p:ph type="body" idx="1"/>
          </p:nvPr>
        </p:nvSpPr>
        <p:spPr>
          <a:xfrm>
            <a:off x="2527268" y="5426498"/>
            <a:ext cx="11004900" cy="6273900"/>
          </a:xfrm>
          <a:prstGeom prst="rect">
            <a:avLst/>
          </a:prstGeom>
        </p:spPr>
        <p:txBody>
          <a:bodyPr spcFirstLastPara="1" wrap="square" lIns="91425" tIns="91425" rIns="91425" bIns="91425" anchor="t" anchorCtr="0">
            <a:normAutofit/>
          </a:bodyPr>
          <a:lstStyle/>
          <a:p>
            <a:pPr marL="0" lvl="0" indent="0" algn="l" rtl="0">
              <a:spcBef>
                <a:spcPts val="2000"/>
              </a:spcBef>
              <a:spcAft>
                <a:spcPts val="0"/>
              </a:spcAft>
              <a:buNone/>
            </a:pPr>
            <a:r>
              <a:rPr lang="en-US" sz="6000" dirty="0"/>
              <a:t>Assess completion by:</a:t>
            </a:r>
            <a:endParaRPr sz="6000" dirty="0"/>
          </a:p>
          <a:p>
            <a:pPr marL="1219200" lvl="0" indent="-990600" algn="l" rtl="0">
              <a:spcBef>
                <a:spcPts val="2000"/>
              </a:spcBef>
              <a:spcAft>
                <a:spcPts val="0"/>
              </a:spcAft>
              <a:buSzPts val="6000"/>
              <a:buChar char="•"/>
            </a:pPr>
            <a:r>
              <a:rPr lang="en-US" sz="6000" dirty="0"/>
              <a:t>History: cramping, bleeding, resolution of pregnancy symptoms</a:t>
            </a:r>
            <a:endParaRPr sz="6000" dirty="0"/>
          </a:p>
          <a:p>
            <a:pPr marL="1219200" lvl="0" indent="-990600" algn="l" rtl="0">
              <a:spcBef>
                <a:spcPts val="2000"/>
              </a:spcBef>
              <a:spcAft>
                <a:spcPts val="0"/>
              </a:spcAft>
              <a:buSzPts val="6000"/>
              <a:buChar char="•"/>
            </a:pPr>
            <a:r>
              <a:rPr lang="en-US" sz="6000" dirty="0"/>
              <a:t>Urine pregnancy test after 4 weeks</a:t>
            </a:r>
            <a:endParaRPr sz="6000" dirty="0"/>
          </a:p>
        </p:txBody>
      </p:sp>
      <p:pic>
        <p:nvPicPr>
          <p:cNvPr id="237" name="Google Shape;237;g166d022c7fc_1_169"/>
          <p:cNvPicPr preferRelativeResize="0"/>
          <p:nvPr/>
        </p:nvPicPr>
        <p:blipFill>
          <a:blip r:embed="rId3"/>
          <a:srcRect t="57" b="57"/>
          <a:stretch/>
        </p:blipFill>
        <p:spPr>
          <a:xfrm>
            <a:off x="15904650" y="2421400"/>
            <a:ext cx="5757350" cy="8492199"/>
          </a:xfrm>
          <a:prstGeom prst="rect">
            <a:avLst/>
          </a:prstGeom>
          <a:noFill/>
          <a:ln>
            <a:noFill/>
          </a:ln>
        </p:spPr>
      </p:pic>
      <p:sp>
        <p:nvSpPr>
          <p:cNvPr id="2" name="TextBox 1">
            <a:extLst>
              <a:ext uri="{FF2B5EF4-FFF2-40B4-BE49-F238E27FC236}">
                <a16:creationId xmlns:a16="http://schemas.microsoft.com/office/drawing/2014/main" id="{FD34F9A3-6EC3-35CA-48E1-12F266948110}"/>
              </a:ext>
            </a:extLst>
          </p:cNvPr>
          <p:cNvSpPr txBox="1"/>
          <p:nvPr/>
        </p:nvSpPr>
        <p:spPr>
          <a:xfrm>
            <a:off x="23141352" y="13315890"/>
            <a:ext cx="1242648" cy="400110"/>
          </a:xfrm>
          <a:prstGeom prst="rect">
            <a:avLst/>
          </a:prstGeom>
          <a:noFill/>
        </p:spPr>
        <p:txBody>
          <a:bodyPr wrap="none" rtlCol="0">
            <a:spAutoFit/>
          </a:bodyPr>
          <a:lstStyle/>
          <a:p>
            <a:r>
              <a:rPr lang="en-US" sz="1000" dirty="0">
                <a:solidFill>
                  <a:schemeClr val="bg1"/>
                </a:solidFill>
                <a:latin typeface="Tw Cen MT" panose="020B0602020104020603" pitchFamily="34" charset="77"/>
                <a:ea typeface="Calibri"/>
                <a:cs typeface="Calibri"/>
                <a:sym typeface="Calibri"/>
              </a:rPr>
              <a:t>Image Source: RHAP</a:t>
            </a:r>
          </a:p>
          <a:p>
            <a:endParaRPr lang="en-US" sz="1000" dirty="0">
              <a:solidFill>
                <a:schemeClr val="bg1"/>
              </a:solidFill>
              <a:latin typeface="Tw Cen MT" panose="020B0602020104020603" pitchFamily="34" charset="77"/>
            </a:endParaRPr>
          </a:p>
        </p:txBody>
      </p:sp>
      <p:sp>
        <p:nvSpPr>
          <p:cNvPr id="3" name="Google Shape;109;p2">
            <a:extLst>
              <a:ext uri="{FF2B5EF4-FFF2-40B4-BE49-F238E27FC236}">
                <a16:creationId xmlns:a16="http://schemas.microsoft.com/office/drawing/2014/main" id="{FFEC01C2-ECEF-02CB-8FA3-67E6281373F3}"/>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16</a:t>
            </a:fld>
            <a:endParaRPr dirty="0"/>
          </a:p>
        </p:txBody>
      </p:sp>
      <p:pic>
        <p:nvPicPr>
          <p:cNvPr id="4" name="Google Shape;177;p12">
            <a:extLst>
              <a:ext uri="{FF2B5EF4-FFF2-40B4-BE49-F238E27FC236}">
                <a16:creationId xmlns:a16="http://schemas.microsoft.com/office/drawing/2014/main" id="{714A6131-5BFC-D7B2-5D70-40C1B9051572}"/>
              </a:ext>
            </a:extLst>
          </p:cNvPr>
          <p:cNvPicPr preferRelativeResize="0"/>
          <p:nvPr/>
        </p:nvPicPr>
        <p:blipFill rotWithShape="1">
          <a:blip r:embed="rId4">
            <a:alphaModFix/>
          </a:blip>
          <a:srcRect/>
          <a:stretch/>
        </p:blipFill>
        <p:spPr>
          <a:xfrm>
            <a:off x="2152334" y="4106574"/>
            <a:ext cx="11004901" cy="1162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66d022c7fc_1_224"/>
          <p:cNvSpPr txBox="1">
            <a:spLocks noGrp="1"/>
          </p:cNvSpPr>
          <p:nvPr>
            <p:ph type="title"/>
          </p:nvPr>
        </p:nvSpPr>
        <p:spPr>
          <a:xfrm>
            <a:off x="831201" y="1186733"/>
            <a:ext cx="11914982"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dirty="0"/>
              <a:t>Monica asks: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Can anyone tell that I used the pills?</a:t>
            </a:r>
            <a:endParaRPr dirty="0"/>
          </a:p>
        </p:txBody>
      </p:sp>
      <p:sp>
        <p:nvSpPr>
          <p:cNvPr id="243" name="Google Shape;243;g166d022c7fc_1_224"/>
          <p:cNvSpPr txBox="1">
            <a:spLocks noGrp="1"/>
          </p:cNvSpPr>
          <p:nvPr>
            <p:ph type="body" idx="1"/>
          </p:nvPr>
        </p:nvSpPr>
        <p:spPr>
          <a:xfrm>
            <a:off x="831200" y="3589348"/>
            <a:ext cx="13494400" cy="9110400"/>
          </a:xfrm>
          <a:prstGeom prst="rect">
            <a:avLst/>
          </a:prstGeom>
        </p:spPr>
        <p:txBody>
          <a:bodyPr spcFirstLastPara="1" wrap="square" lIns="91425" tIns="91425" rIns="91425" bIns="91425" anchor="t" anchorCtr="0">
            <a:normAutofit fontScale="92500" lnSpcReduction="10000"/>
          </a:bodyPr>
          <a:lstStyle/>
          <a:p>
            <a:pPr marL="0" lvl="0" indent="0" algn="l" rtl="0">
              <a:spcBef>
                <a:spcPts val="2000"/>
              </a:spcBef>
              <a:spcAft>
                <a:spcPts val="0"/>
              </a:spcAft>
              <a:buNone/>
            </a:pPr>
            <a:r>
              <a:rPr lang="en-US" sz="7300" dirty="0"/>
              <a:t>Reassure:</a:t>
            </a:r>
            <a:endParaRPr sz="7300" dirty="0"/>
          </a:p>
          <a:p>
            <a:pPr marL="1219200" lvl="0" indent="-965200" algn="l" rtl="0">
              <a:spcBef>
                <a:spcPts val="2000"/>
              </a:spcBef>
              <a:spcAft>
                <a:spcPts val="0"/>
              </a:spcAft>
              <a:buSzPts val="5600"/>
              <a:buChar char="•"/>
            </a:pPr>
            <a:r>
              <a:rPr lang="en-US" dirty="0"/>
              <a:t>There is no test or exam that proves someone induced an abortion.</a:t>
            </a:r>
            <a:endParaRPr dirty="0"/>
          </a:p>
          <a:p>
            <a:pPr marL="1219200" lvl="0" indent="-965200" algn="l" rtl="0">
              <a:spcBef>
                <a:spcPts val="2000"/>
              </a:spcBef>
              <a:spcAft>
                <a:spcPts val="0"/>
              </a:spcAft>
              <a:buSzPts val="5600"/>
              <a:buChar char="•"/>
            </a:pPr>
            <a:r>
              <a:rPr lang="en-US" dirty="0"/>
              <a:t>If Monica needs health care in the aftermath of her self-induced abortion, she can say that she had an early pregnancy loss (miscarriage) - there is no need to mention the pills she used.</a:t>
            </a:r>
            <a:endParaRPr dirty="0"/>
          </a:p>
          <a:p>
            <a:pPr marL="0" lvl="0" indent="0" algn="l" rtl="0">
              <a:spcBef>
                <a:spcPts val="2000"/>
              </a:spcBef>
              <a:spcAft>
                <a:spcPts val="0"/>
              </a:spcAft>
              <a:buNone/>
            </a:pPr>
            <a:r>
              <a:rPr lang="en-US" dirty="0"/>
              <a:t>Caution:</a:t>
            </a:r>
            <a:endParaRPr dirty="0"/>
          </a:p>
          <a:p>
            <a:pPr marL="457200" lvl="0" indent="-584200" algn="l" rtl="0">
              <a:spcBef>
                <a:spcPts val="2000"/>
              </a:spcBef>
              <a:spcAft>
                <a:spcPts val="0"/>
              </a:spcAft>
              <a:buSzPts val="5600"/>
              <a:buChar char="•"/>
            </a:pPr>
            <a:r>
              <a:rPr lang="en-US" dirty="0"/>
              <a:t>Pill fragments may be visible soon after vaginal insertion.</a:t>
            </a:r>
            <a:endParaRPr dirty="0"/>
          </a:p>
        </p:txBody>
      </p:sp>
      <p:pic>
        <p:nvPicPr>
          <p:cNvPr id="244" name="Google Shape;244;g166d022c7fc_1_224"/>
          <p:cNvPicPr preferRelativeResize="0"/>
          <p:nvPr/>
        </p:nvPicPr>
        <p:blipFill>
          <a:blip r:embed="rId3"/>
          <a:srcRect l="17257" r="17257"/>
          <a:stretch/>
        </p:blipFill>
        <p:spPr>
          <a:xfrm>
            <a:off x="14589662" y="2556967"/>
            <a:ext cx="8963137" cy="8602066"/>
          </a:xfrm>
          <a:prstGeom prst="rect">
            <a:avLst/>
          </a:prstGeom>
          <a:noFill/>
          <a:ln>
            <a:noFill/>
          </a:ln>
        </p:spPr>
      </p:pic>
      <p:sp>
        <p:nvSpPr>
          <p:cNvPr id="3" name="TextBox 2">
            <a:extLst>
              <a:ext uri="{FF2B5EF4-FFF2-40B4-BE49-F238E27FC236}">
                <a16:creationId xmlns:a16="http://schemas.microsoft.com/office/drawing/2014/main" id="{0AF702F0-5D75-C9B4-CD3F-80AD45EF16FB}"/>
              </a:ext>
            </a:extLst>
          </p:cNvPr>
          <p:cNvSpPr txBox="1"/>
          <p:nvPr/>
        </p:nvSpPr>
        <p:spPr>
          <a:xfrm>
            <a:off x="18444554" y="13271864"/>
            <a:ext cx="5939446"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Two Students Talking And Smiling In Classroom by Jacob Lund Photography from </a:t>
            </a:r>
            <a:r>
              <a:rPr lang="en-US" sz="1000" dirty="0" err="1">
                <a:solidFill>
                  <a:schemeClr val="bg1"/>
                </a:solidFill>
                <a:latin typeface="Tw Cen MT" panose="020B0602020104020603" pitchFamily="34" charset="77"/>
              </a:rPr>
              <a:t>NounProject.com</a:t>
            </a:r>
            <a:endParaRPr lang="en-US" sz="1000" dirty="0">
              <a:solidFill>
                <a:schemeClr val="bg1"/>
              </a:solidFill>
              <a:latin typeface="Tw Cen MT" panose="020B0602020104020603" pitchFamily="34" charset="77"/>
            </a:endParaRPr>
          </a:p>
        </p:txBody>
      </p:sp>
      <p:sp>
        <p:nvSpPr>
          <p:cNvPr id="4" name="Google Shape;109;p2">
            <a:extLst>
              <a:ext uri="{FF2B5EF4-FFF2-40B4-BE49-F238E27FC236}">
                <a16:creationId xmlns:a16="http://schemas.microsoft.com/office/drawing/2014/main" id="{F3555BF4-CE26-504B-AACA-917E7862E4BD}"/>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17</a:t>
            </a:fld>
            <a:endParaRPr dirty="0"/>
          </a:p>
        </p:txBody>
      </p:sp>
      <p:pic>
        <p:nvPicPr>
          <p:cNvPr id="2" name="Google Shape;177;p12">
            <a:extLst>
              <a:ext uri="{FF2B5EF4-FFF2-40B4-BE49-F238E27FC236}">
                <a16:creationId xmlns:a16="http://schemas.microsoft.com/office/drawing/2014/main" id="{B63B9E87-357E-A31E-B8D6-BB644EEA42DC}"/>
              </a:ext>
            </a:extLst>
          </p:cNvPr>
          <p:cNvPicPr preferRelativeResize="0"/>
          <p:nvPr/>
        </p:nvPicPr>
        <p:blipFill rotWithShape="1">
          <a:blip r:embed="rId4">
            <a:alphaModFix/>
          </a:blip>
          <a:srcRect/>
          <a:stretch/>
        </p:blipFill>
        <p:spPr>
          <a:xfrm>
            <a:off x="451169" y="2741623"/>
            <a:ext cx="12675046" cy="1162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6988f842f3_0_0"/>
          <p:cNvSpPr txBox="1">
            <a:spLocks noGrp="1"/>
          </p:cNvSpPr>
          <p:nvPr>
            <p:ph type="title"/>
          </p:nvPr>
        </p:nvSpPr>
        <p:spPr>
          <a:xfrm>
            <a:off x="1083733" y="2253533"/>
            <a:ext cx="22721700"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a:t>Alyssa</a:t>
            </a:r>
            <a:endParaRPr/>
          </a:p>
        </p:txBody>
      </p:sp>
      <p:sp>
        <p:nvSpPr>
          <p:cNvPr id="250" name="Google Shape;250;g16988f842f3_0_0"/>
          <p:cNvSpPr txBox="1">
            <a:spLocks noGrp="1"/>
          </p:cNvSpPr>
          <p:nvPr>
            <p:ph type="body" idx="1"/>
          </p:nvPr>
        </p:nvSpPr>
        <p:spPr>
          <a:xfrm>
            <a:off x="1083733" y="4140075"/>
            <a:ext cx="13174200" cy="5804025"/>
          </a:xfrm>
          <a:prstGeom prst="rect">
            <a:avLst/>
          </a:prstGeom>
        </p:spPr>
        <p:txBody>
          <a:bodyPr spcFirstLastPara="1" wrap="square" lIns="91425" tIns="91425" rIns="91425" bIns="91425" anchor="t" anchorCtr="0">
            <a:normAutofit/>
          </a:bodyPr>
          <a:lstStyle/>
          <a:p>
            <a:pPr marL="457200" lvl="0" indent="-584200" algn="l" rtl="0">
              <a:spcBef>
                <a:spcPts val="2000"/>
              </a:spcBef>
              <a:spcAft>
                <a:spcPts val="0"/>
              </a:spcAft>
              <a:buSzPts val="5600"/>
              <a:buChar char="•"/>
            </a:pPr>
            <a:r>
              <a:rPr lang="en-US" sz="6600" dirty="0"/>
              <a:t>Your long-term patient</a:t>
            </a:r>
            <a:endParaRPr sz="6600" dirty="0"/>
          </a:p>
          <a:p>
            <a:pPr marL="457200" lvl="0" indent="-584200" algn="l" rtl="0">
              <a:spcBef>
                <a:spcPts val="0"/>
              </a:spcBef>
              <a:spcAft>
                <a:spcPts val="0"/>
              </a:spcAft>
              <a:buSzPts val="5600"/>
              <a:buChar char="•"/>
            </a:pPr>
            <a:r>
              <a:rPr lang="en-US" sz="6600" dirty="0"/>
              <a:t>Moving to Mississippi</a:t>
            </a:r>
            <a:endParaRPr sz="6600" dirty="0"/>
          </a:p>
          <a:p>
            <a:pPr marL="457200" lvl="0" indent="-584200" algn="l" rtl="0">
              <a:spcBef>
                <a:spcPts val="0"/>
              </a:spcBef>
              <a:spcAft>
                <a:spcPts val="0"/>
              </a:spcAft>
              <a:buSzPts val="5600"/>
              <a:buChar char="•"/>
            </a:pPr>
            <a:r>
              <a:rPr lang="en-US" sz="6600" dirty="0"/>
              <a:t>Asks for abortion pills in advance, in case she gets pregnant while living in the South</a:t>
            </a:r>
            <a:endParaRPr sz="6600" dirty="0"/>
          </a:p>
        </p:txBody>
      </p:sp>
      <p:pic>
        <p:nvPicPr>
          <p:cNvPr id="251" name="Google Shape;251;g16988f842f3_0_0"/>
          <p:cNvPicPr preferRelativeResize="0"/>
          <p:nvPr/>
        </p:nvPicPr>
        <p:blipFill rotWithShape="1">
          <a:blip r:embed="rId3"/>
          <a:srcRect l="14897" t="-1" r="22912" b="-659"/>
          <a:stretch/>
        </p:blipFill>
        <p:spPr>
          <a:xfrm>
            <a:off x="15548415" y="3780833"/>
            <a:ext cx="6989352" cy="7512906"/>
          </a:xfrm>
          <a:prstGeom prst="rect">
            <a:avLst/>
          </a:prstGeom>
          <a:noFill/>
          <a:ln>
            <a:noFill/>
          </a:ln>
        </p:spPr>
      </p:pic>
      <p:pic>
        <p:nvPicPr>
          <p:cNvPr id="252" name="Google Shape;252;g16988f842f3_0_0"/>
          <p:cNvPicPr preferRelativeResize="0"/>
          <p:nvPr/>
        </p:nvPicPr>
        <p:blipFill rotWithShape="1">
          <a:blip r:embed="rId4">
            <a:alphaModFix/>
          </a:blip>
          <a:srcRect/>
          <a:stretch/>
        </p:blipFill>
        <p:spPr>
          <a:xfrm>
            <a:off x="818258" y="3149475"/>
            <a:ext cx="3654574" cy="990600"/>
          </a:xfrm>
          <a:prstGeom prst="rect">
            <a:avLst/>
          </a:prstGeom>
          <a:noFill/>
          <a:ln>
            <a:noFill/>
          </a:ln>
        </p:spPr>
      </p:pic>
      <p:sp>
        <p:nvSpPr>
          <p:cNvPr id="2" name="TextBox 1">
            <a:extLst>
              <a:ext uri="{FF2B5EF4-FFF2-40B4-BE49-F238E27FC236}">
                <a16:creationId xmlns:a16="http://schemas.microsoft.com/office/drawing/2014/main" id="{49F3C2CC-275A-F451-0DC5-A4BE03828B83}"/>
              </a:ext>
            </a:extLst>
          </p:cNvPr>
          <p:cNvSpPr txBox="1"/>
          <p:nvPr/>
        </p:nvSpPr>
        <p:spPr>
          <a:xfrm>
            <a:off x="17841824" y="13365275"/>
            <a:ext cx="6542176"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Close Up Portrait Of Young Woman Standing At Juice Bar by Jacob Lund Photography from </a:t>
            </a:r>
            <a:r>
              <a:rPr lang="en-US" sz="1000" dirty="0" err="1">
                <a:solidFill>
                  <a:schemeClr val="bg1"/>
                </a:solidFill>
                <a:latin typeface="Tw Cen MT" panose="020B0602020104020603" pitchFamily="34" charset="77"/>
              </a:rPr>
              <a:t>NounProject.com</a:t>
            </a:r>
            <a:endParaRPr lang="en-US" sz="1000" dirty="0">
              <a:solidFill>
                <a:schemeClr val="bg1"/>
              </a:solidFill>
              <a:latin typeface="Tw Cen MT" panose="020B0602020104020603" pitchFamily="34" charset="77"/>
            </a:endParaRPr>
          </a:p>
        </p:txBody>
      </p:sp>
      <p:sp>
        <p:nvSpPr>
          <p:cNvPr id="3" name="Google Shape;109;p2">
            <a:extLst>
              <a:ext uri="{FF2B5EF4-FFF2-40B4-BE49-F238E27FC236}">
                <a16:creationId xmlns:a16="http://schemas.microsoft.com/office/drawing/2014/main" id="{2959F4E8-FCF1-F47C-A0C5-18B63572ABFC}"/>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8"/>
          <p:cNvSpPr txBox="1">
            <a:spLocks noGrp="1"/>
          </p:cNvSpPr>
          <p:nvPr>
            <p:ph type="title"/>
          </p:nvPr>
        </p:nvSpPr>
        <p:spPr>
          <a:xfrm>
            <a:off x="1219200" y="2625459"/>
            <a:ext cx="12004431" cy="2954215"/>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Criminalization &amp; Clinicians</a:t>
            </a:r>
            <a:endParaRPr dirty="0"/>
          </a:p>
        </p:txBody>
      </p:sp>
      <p:sp>
        <p:nvSpPr>
          <p:cNvPr id="258" name="Google Shape;258;p28"/>
          <p:cNvSpPr txBox="1">
            <a:spLocks noGrp="1"/>
          </p:cNvSpPr>
          <p:nvPr>
            <p:ph type="body" idx="1"/>
          </p:nvPr>
        </p:nvSpPr>
        <p:spPr>
          <a:xfrm>
            <a:off x="1219200" y="6370380"/>
            <a:ext cx="10140462" cy="490993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FFFFFF"/>
              </a:buClr>
              <a:buSzPts val="5600"/>
              <a:buNone/>
            </a:pPr>
            <a:r>
              <a:rPr lang="en-US" sz="6200" dirty="0"/>
              <a:t>Most people arrested for self managed abortion were reported by medical professionals.</a:t>
            </a:r>
            <a:endParaRPr sz="6200" dirty="0"/>
          </a:p>
          <a:p>
            <a:pPr marL="457200" lvl="0" indent="-101600" algn="l" rtl="0">
              <a:lnSpc>
                <a:spcPct val="90000"/>
              </a:lnSpc>
              <a:spcBef>
                <a:spcPts val="2000"/>
              </a:spcBef>
              <a:spcAft>
                <a:spcPts val="0"/>
              </a:spcAft>
              <a:buClr>
                <a:srgbClr val="FFFFFF"/>
              </a:buClr>
              <a:buSzPts val="5600"/>
              <a:buNone/>
            </a:pPr>
            <a:endParaRPr dirty="0"/>
          </a:p>
        </p:txBody>
      </p:sp>
      <p:pic>
        <p:nvPicPr>
          <p:cNvPr id="259" name="Google Shape;259;p28"/>
          <p:cNvPicPr preferRelativeResize="0"/>
          <p:nvPr/>
        </p:nvPicPr>
        <p:blipFill rotWithShape="1">
          <a:blip r:embed="rId3">
            <a:alphaModFix/>
          </a:blip>
          <a:srcRect/>
          <a:stretch/>
        </p:blipFill>
        <p:spPr>
          <a:xfrm>
            <a:off x="13223631" y="658113"/>
            <a:ext cx="9516079" cy="12188757"/>
          </a:xfrm>
          <a:prstGeom prst="rect">
            <a:avLst/>
          </a:prstGeom>
          <a:noFill/>
          <a:ln>
            <a:noFill/>
          </a:ln>
        </p:spPr>
      </p:pic>
      <p:pic>
        <p:nvPicPr>
          <p:cNvPr id="260" name="Google Shape;260;p28"/>
          <p:cNvPicPr preferRelativeResize="0"/>
          <p:nvPr/>
        </p:nvPicPr>
        <p:blipFill rotWithShape="1">
          <a:blip r:embed="rId4">
            <a:alphaModFix/>
          </a:blip>
          <a:srcRect/>
          <a:stretch/>
        </p:blipFill>
        <p:spPr>
          <a:xfrm>
            <a:off x="1219200" y="5062271"/>
            <a:ext cx="5454551" cy="990600"/>
          </a:xfrm>
          <a:prstGeom prst="rect">
            <a:avLst/>
          </a:prstGeom>
          <a:noFill/>
          <a:ln>
            <a:noFill/>
          </a:ln>
        </p:spPr>
      </p:pic>
      <p:sp>
        <p:nvSpPr>
          <p:cNvPr id="2" name="TextBox 1">
            <a:extLst>
              <a:ext uri="{FF2B5EF4-FFF2-40B4-BE49-F238E27FC236}">
                <a16:creationId xmlns:a16="http://schemas.microsoft.com/office/drawing/2014/main" id="{4D82A7FB-133F-40AE-6892-9648E33EE5DA}"/>
              </a:ext>
            </a:extLst>
          </p:cNvPr>
          <p:cNvSpPr txBox="1"/>
          <p:nvPr/>
        </p:nvSpPr>
        <p:spPr>
          <a:xfrm>
            <a:off x="17866723" y="13315890"/>
            <a:ext cx="7088777" cy="400110"/>
          </a:xfrm>
          <a:prstGeom prst="rect">
            <a:avLst/>
          </a:prstGeom>
          <a:noFill/>
        </p:spPr>
        <p:txBody>
          <a:bodyPr wrap="square" rtlCol="0">
            <a:spAutoFit/>
          </a:bodyPr>
          <a:lstStyle/>
          <a:p>
            <a:pPr marL="0" marR="0" lvl="0" indent="0" algn="l" rtl="0">
              <a:lnSpc>
                <a:spcPct val="100000"/>
              </a:lnSpc>
              <a:spcBef>
                <a:spcPts val="0"/>
              </a:spcBef>
              <a:spcAft>
                <a:spcPts val="0"/>
              </a:spcAft>
              <a:buSzPts val="2400"/>
              <a:buFont typeface="Calibri"/>
              <a:buNone/>
            </a:pPr>
            <a:r>
              <a:rPr lang="en-US" sz="1000" dirty="0">
                <a:solidFill>
                  <a:schemeClr val="bg1"/>
                </a:solidFill>
                <a:latin typeface="Tw Cen MT" panose="020B0602020104020603" pitchFamily="34" charset="77"/>
              </a:rPr>
              <a:t>Image source: https://</a:t>
            </a:r>
            <a:r>
              <a:rPr lang="en-US" sz="1000" dirty="0" err="1">
                <a:solidFill>
                  <a:schemeClr val="bg1"/>
                </a:solidFill>
                <a:latin typeface="Tw Cen MT" panose="020B0602020104020603" pitchFamily="34" charset="77"/>
              </a:rPr>
              <a:t>rewirenewsgroup.com</a:t>
            </a:r>
            <a:r>
              <a:rPr lang="en-US" sz="1000" dirty="0">
                <a:solidFill>
                  <a:schemeClr val="bg1"/>
                </a:solidFill>
                <a:latin typeface="Tw Cen MT" panose="020B0602020104020603" pitchFamily="34" charset="77"/>
              </a:rPr>
              <a:t>/</a:t>
            </a:r>
            <a:r>
              <a:rPr lang="en-US" sz="1000" dirty="0" err="1">
                <a:solidFill>
                  <a:schemeClr val="bg1"/>
                </a:solidFill>
                <a:latin typeface="Tw Cen MT" panose="020B0602020104020603" pitchFamily="34" charset="77"/>
              </a:rPr>
              <a:t>ablc</a:t>
            </a:r>
            <a:r>
              <a:rPr lang="en-US" sz="1000" dirty="0">
                <a:solidFill>
                  <a:schemeClr val="bg1"/>
                </a:solidFill>
                <a:latin typeface="Tw Cen MT" panose="020B0602020104020603" pitchFamily="34" charset="77"/>
              </a:rPr>
              <a:t>/2021/02/08/</a:t>
            </a:r>
            <a:r>
              <a:rPr lang="en-US" sz="1000" dirty="0" err="1">
                <a:solidFill>
                  <a:schemeClr val="bg1"/>
                </a:solidFill>
                <a:latin typeface="Tw Cen MT" panose="020B0602020104020603" pitchFamily="34" charset="77"/>
              </a:rPr>
              <a:t>purvi</a:t>
            </a:r>
            <a:r>
              <a:rPr lang="en-US" sz="1000" dirty="0">
                <a:solidFill>
                  <a:schemeClr val="bg1"/>
                </a:solidFill>
                <a:latin typeface="Tw Cen MT" panose="020B0602020104020603" pitchFamily="34" charset="77"/>
              </a:rPr>
              <a:t>-</a:t>
            </a:r>
            <a:r>
              <a:rPr lang="en-US" sz="1000" dirty="0" err="1">
                <a:solidFill>
                  <a:schemeClr val="bg1"/>
                </a:solidFill>
                <a:latin typeface="Tw Cen MT" panose="020B0602020104020603" pitchFamily="34" charset="77"/>
              </a:rPr>
              <a:t>patel</a:t>
            </a:r>
            <a:r>
              <a:rPr lang="en-US" sz="1000" dirty="0">
                <a:solidFill>
                  <a:schemeClr val="bg1"/>
                </a:solidFill>
                <a:latin typeface="Tw Cen MT" panose="020B0602020104020603" pitchFamily="34" charset="77"/>
              </a:rPr>
              <a:t>-and-the-case-of-the-self-managed-abortion/</a:t>
            </a:r>
          </a:p>
          <a:p>
            <a:endParaRPr lang="en-US" sz="1000" dirty="0">
              <a:solidFill>
                <a:schemeClr val="bg1"/>
              </a:solidFill>
              <a:latin typeface="Tw Cen MT" panose="020B0602020104020603" pitchFamily="34" charset="77"/>
            </a:endParaRPr>
          </a:p>
        </p:txBody>
      </p:sp>
      <p:sp>
        <p:nvSpPr>
          <p:cNvPr id="3" name="Google Shape;109;p2">
            <a:extLst>
              <a:ext uri="{FF2B5EF4-FFF2-40B4-BE49-F238E27FC236}">
                <a16:creationId xmlns:a16="http://schemas.microsoft.com/office/drawing/2014/main" id="{5BDB287C-BD93-D1F8-1A65-211B02415739}"/>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
          <p:cNvPicPr preferRelativeResize="0"/>
          <p:nvPr/>
        </p:nvPicPr>
        <p:blipFill rotWithShape="1">
          <a:blip r:embed="rId3">
            <a:alphaModFix amt="35000"/>
          </a:blip>
          <a:srcRect l="-1891" r="3"/>
          <a:stretch/>
        </p:blipFill>
        <p:spPr>
          <a:xfrm>
            <a:off x="4849979" y="-802678"/>
            <a:ext cx="15610634" cy="15321355"/>
          </a:xfrm>
          <a:prstGeom prst="rect">
            <a:avLst/>
          </a:prstGeom>
          <a:noFill/>
          <a:ln>
            <a:noFill/>
          </a:ln>
        </p:spPr>
      </p:pic>
      <p:sp>
        <p:nvSpPr>
          <p:cNvPr id="109" name="Google Shape;109;p2"/>
          <p:cNvSpPr txBox="1">
            <a:spLocks noGrp="1"/>
          </p:cNvSpPr>
          <p:nvPr>
            <p:ph type="sldNum" idx="12"/>
          </p:nvPr>
        </p:nvSpPr>
        <p:spPr>
          <a:xfrm>
            <a:off x="393817" y="12909920"/>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dirty="0"/>
          </a:p>
        </p:txBody>
      </p:sp>
      <p:sp>
        <p:nvSpPr>
          <p:cNvPr id="110" name="Google Shape;110;p2"/>
          <p:cNvSpPr/>
          <p:nvPr/>
        </p:nvSpPr>
        <p:spPr>
          <a:xfrm>
            <a:off x="12655296" y="0"/>
            <a:ext cx="11728704" cy="1371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11" name="Google Shape;111;p2"/>
          <p:cNvSpPr txBox="1"/>
          <p:nvPr/>
        </p:nvSpPr>
        <p:spPr>
          <a:xfrm>
            <a:off x="13027152" y="2010520"/>
            <a:ext cx="10984992" cy="9694960"/>
          </a:xfrm>
          <a:prstGeom prst="rect">
            <a:avLst/>
          </a:prstGeom>
          <a:noFill/>
          <a:ln>
            <a:noFill/>
          </a:ln>
        </p:spPr>
        <p:txBody>
          <a:bodyPr spcFirstLastPara="1" wrap="square" lIns="91425" tIns="91425" rIns="91425" bIns="91425" anchor="ctr" anchorCtr="0">
            <a:spAutoFit/>
          </a:bodyPr>
          <a:lstStyle/>
          <a:p>
            <a:pPr marL="685800" marR="0" lvl="0" indent="-685800" algn="l" rtl="0">
              <a:lnSpc>
                <a:spcPct val="100000"/>
              </a:lnSpc>
              <a:spcBef>
                <a:spcPts val="0"/>
              </a:spcBef>
              <a:spcAft>
                <a:spcPts val="0"/>
              </a:spcAft>
              <a:buClr>
                <a:schemeClr val="dk2"/>
              </a:buClr>
              <a:buSzPts val="5400"/>
              <a:buFont typeface="Arial"/>
              <a:buChar char="•"/>
            </a:pPr>
            <a:r>
              <a:rPr lang="en-US" sz="5400" b="0" i="0" u="none" strike="noStrike" cap="none" dirty="0">
                <a:solidFill>
                  <a:schemeClr val="dk2"/>
                </a:solidFill>
                <a:latin typeface="Twentieth Century"/>
                <a:ea typeface="Twentieth Century"/>
                <a:cs typeface="Twentieth Century"/>
                <a:sym typeface="Twentieth Century"/>
              </a:rPr>
              <a:t>Describe the context of self-managed/self-sourced medication abortion in the US.</a:t>
            </a:r>
            <a:endParaRPr sz="14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2"/>
              </a:buClr>
              <a:buSzPts val="5400"/>
              <a:buFont typeface="Arial"/>
              <a:buChar char="•"/>
            </a:pPr>
            <a:r>
              <a:rPr lang="en-US" sz="5400" b="0" i="0" u="none" strike="noStrike" cap="none" dirty="0">
                <a:solidFill>
                  <a:schemeClr val="dk2"/>
                </a:solidFill>
                <a:latin typeface="Twentieth Century"/>
                <a:ea typeface="Twentieth Century"/>
                <a:cs typeface="Twentieth Century"/>
                <a:sym typeface="Twentieth Century"/>
              </a:rPr>
              <a:t>Answer common patient questions and concerns around self-managed abortion.</a:t>
            </a:r>
            <a:endParaRPr sz="14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2"/>
              </a:buClr>
              <a:buSzPts val="5400"/>
              <a:buFont typeface="Arial"/>
              <a:buChar char="•"/>
            </a:pPr>
            <a:r>
              <a:rPr lang="en-US" sz="5400" b="0" i="0" u="none" strike="noStrike" cap="none" dirty="0">
                <a:solidFill>
                  <a:schemeClr val="dk2"/>
                </a:solidFill>
                <a:latin typeface="Twentieth Century"/>
                <a:ea typeface="Twentieth Century"/>
                <a:cs typeface="Twentieth Century"/>
                <a:sym typeface="Twentieth Century"/>
              </a:rPr>
              <a:t>Understand clinicians’ roles in supporting and caring for people who may present with miscarriage or self-manage/self-source their abortions</a:t>
            </a:r>
            <a:endParaRPr sz="5400" b="0" i="0" u="none" strike="noStrike" cap="none" dirty="0">
              <a:solidFill>
                <a:schemeClr val="dk2"/>
              </a:solidFill>
              <a:latin typeface="Twentieth Century"/>
              <a:ea typeface="Twentieth Century"/>
              <a:cs typeface="Twentieth Century"/>
              <a:sym typeface="Twentieth Century"/>
            </a:endParaRPr>
          </a:p>
          <a:p>
            <a:pPr marL="685800" marR="0" lvl="0" indent="-533400" algn="l" rtl="0">
              <a:lnSpc>
                <a:spcPct val="100000"/>
              </a:lnSpc>
              <a:spcBef>
                <a:spcPts val="0"/>
              </a:spcBef>
              <a:spcAft>
                <a:spcPts val="0"/>
              </a:spcAft>
              <a:buClr>
                <a:srgbClr val="FFFFFF"/>
              </a:buClr>
              <a:buSzPts val="2400"/>
              <a:buFont typeface="Arial"/>
              <a:buNone/>
            </a:pPr>
            <a:endParaRPr sz="2400" b="0" i="0" u="none" strike="noStrike" cap="none" dirty="0">
              <a:solidFill>
                <a:schemeClr val="dk2"/>
              </a:solidFill>
              <a:latin typeface="Twentieth Century"/>
              <a:ea typeface="Twentieth Century"/>
              <a:cs typeface="Twentieth Century"/>
              <a:sym typeface="Twentieth Century"/>
            </a:endParaRPr>
          </a:p>
        </p:txBody>
      </p:sp>
      <p:sp>
        <p:nvSpPr>
          <p:cNvPr id="112" name="Google Shape;112;p2"/>
          <p:cNvSpPr txBox="1">
            <a:spLocks noGrp="1"/>
          </p:cNvSpPr>
          <p:nvPr>
            <p:ph type="title"/>
          </p:nvPr>
        </p:nvSpPr>
        <p:spPr>
          <a:xfrm>
            <a:off x="1353312" y="5263668"/>
            <a:ext cx="14762843" cy="4937247"/>
          </a:xfrm>
          <a:prstGeom prst="rect">
            <a:avLst/>
          </a:prstGeom>
          <a:noFill/>
          <a:ln>
            <a:noFill/>
          </a:ln>
        </p:spPr>
        <p:txBody>
          <a:bodyPr spcFirstLastPara="1" wrap="square" lIns="91425" tIns="91425" rIns="91425" bIns="91425" anchor="t" anchorCtr="0">
            <a:normAutofit/>
          </a:bodyPr>
          <a:lstStyle/>
          <a:p>
            <a:pPr marL="0" lvl="0" indent="0" algn="l" rtl="0">
              <a:lnSpc>
                <a:spcPct val="87878"/>
              </a:lnSpc>
              <a:spcBef>
                <a:spcPts val="0"/>
              </a:spcBef>
              <a:spcAft>
                <a:spcPts val="0"/>
              </a:spcAft>
              <a:buClr>
                <a:srgbClr val="FFFFFF"/>
              </a:buClr>
              <a:buSzPts val="16500"/>
              <a:buFont typeface="Twentieth Century"/>
              <a:buNone/>
            </a:pPr>
            <a:r>
              <a:rPr lang="en-US" sz="16500" b="0"/>
              <a:t>LEARNING OBJECTIVES.</a:t>
            </a:r>
            <a:endParaRPr/>
          </a:p>
        </p:txBody>
      </p:sp>
      <p:pic>
        <p:nvPicPr>
          <p:cNvPr id="113" name="Google Shape;113;p2"/>
          <p:cNvPicPr preferRelativeResize="0"/>
          <p:nvPr/>
        </p:nvPicPr>
        <p:blipFill rotWithShape="1">
          <a:blip r:embed="rId4">
            <a:alphaModFix/>
          </a:blip>
          <a:srcRect/>
          <a:stretch/>
        </p:blipFill>
        <p:spPr>
          <a:xfrm>
            <a:off x="713725" y="6823750"/>
            <a:ext cx="9685874" cy="1162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1"/>
          <p:cNvSpPr txBox="1">
            <a:spLocks noGrp="1"/>
          </p:cNvSpPr>
          <p:nvPr>
            <p:ph type="title"/>
          </p:nvPr>
        </p:nvSpPr>
        <p:spPr>
          <a:xfrm>
            <a:off x="1517487" y="968899"/>
            <a:ext cx="9982200" cy="3016251"/>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Provide patients with </a:t>
            </a:r>
            <a:r>
              <a:rPr lang="en-US" i="1" dirty="0"/>
              <a:t>information</a:t>
            </a:r>
            <a:r>
              <a:rPr lang="en-US" dirty="0"/>
              <a:t> </a:t>
            </a:r>
            <a:endParaRPr dirty="0"/>
          </a:p>
        </p:txBody>
      </p:sp>
      <p:sp>
        <p:nvSpPr>
          <p:cNvPr id="266" name="Google Shape;266;p31"/>
          <p:cNvSpPr txBox="1">
            <a:spLocks noGrp="1"/>
          </p:cNvSpPr>
          <p:nvPr>
            <p:ph type="body" idx="1"/>
          </p:nvPr>
        </p:nvSpPr>
        <p:spPr>
          <a:xfrm>
            <a:off x="1730897" y="4347813"/>
            <a:ext cx="12042300" cy="80385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90000"/>
              </a:lnSpc>
              <a:spcBef>
                <a:spcPts val="2000"/>
              </a:spcBef>
              <a:spcAft>
                <a:spcPts val="0"/>
              </a:spcAft>
              <a:buSzPct val="32727"/>
              <a:buNone/>
            </a:pPr>
            <a:r>
              <a:rPr lang="en-US" sz="8500" b="1" dirty="0">
                <a:solidFill>
                  <a:schemeClr val="lt1"/>
                </a:solidFill>
              </a:rPr>
              <a:t>Information vs. medical advice</a:t>
            </a:r>
            <a:endParaRPr sz="8500" b="1" dirty="0">
              <a:solidFill>
                <a:schemeClr val="lt1"/>
              </a:solidFill>
            </a:endParaRPr>
          </a:p>
          <a:p>
            <a:pPr marL="0" lvl="0" indent="0" algn="l" rtl="0">
              <a:lnSpc>
                <a:spcPct val="90000"/>
              </a:lnSpc>
              <a:spcBef>
                <a:spcPts val="2000"/>
              </a:spcBef>
              <a:spcAft>
                <a:spcPts val="0"/>
              </a:spcAft>
              <a:buSzPct val="32727"/>
              <a:buNone/>
            </a:pPr>
            <a:endParaRPr sz="8500" dirty="0">
              <a:solidFill>
                <a:schemeClr val="lt1"/>
              </a:solidFill>
            </a:endParaRPr>
          </a:p>
          <a:p>
            <a:pPr marL="457200" lvl="0" indent="-534670" algn="l" rtl="0">
              <a:lnSpc>
                <a:spcPct val="90000"/>
              </a:lnSpc>
              <a:spcBef>
                <a:spcPts val="0"/>
              </a:spcBef>
              <a:spcAft>
                <a:spcPts val="0"/>
              </a:spcAft>
              <a:buClr>
                <a:schemeClr val="lt1"/>
              </a:buClr>
              <a:buSzPct val="100000"/>
              <a:buChar char="•"/>
            </a:pPr>
            <a:r>
              <a:rPr lang="en-US" sz="8500" dirty="0">
                <a:solidFill>
                  <a:schemeClr val="lt1"/>
                </a:solidFill>
              </a:rPr>
              <a:t>Options counseling</a:t>
            </a:r>
            <a:endParaRPr sz="8500" dirty="0">
              <a:solidFill>
                <a:schemeClr val="lt1"/>
              </a:solidFill>
            </a:endParaRPr>
          </a:p>
          <a:p>
            <a:pPr marL="457200" lvl="0" indent="-534670" algn="l" rtl="0">
              <a:lnSpc>
                <a:spcPct val="90000"/>
              </a:lnSpc>
              <a:spcBef>
                <a:spcPts val="2000"/>
              </a:spcBef>
              <a:spcAft>
                <a:spcPts val="0"/>
              </a:spcAft>
              <a:buClr>
                <a:schemeClr val="lt1"/>
              </a:buClr>
              <a:buSzPct val="100000"/>
              <a:buChar char="•"/>
            </a:pPr>
            <a:r>
              <a:rPr lang="en-US" sz="8500" dirty="0">
                <a:solidFill>
                  <a:schemeClr val="lt1"/>
                </a:solidFill>
              </a:rPr>
              <a:t>Pregnancy dating</a:t>
            </a:r>
            <a:endParaRPr sz="8500" dirty="0">
              <a:solidFill>
                <a:schemeClr val="lt1"/>
              </a:solidFill>
            </a:endParaRPr>
          </a:p>
          <a:p>
            <a:pPr marL="457200" lvl="0" indent="-534670" algn="l" rtl="0">
              <a:lnSpc>
                <a:spcPct val="90000"/>
              </a:lnSpc>
              <a:spcBef>
                <a:spcPts val="2000"/>
              </a:spcBef>
              <a:spcAft>
                <a:spcPts val="0"/>
              </a:spcAft>
              <a:buClr>
                <a:schemeClr val="lt1"/>
              </a:buClr>
              <a:buSzPct val="100000"/>
              <a:buChar char="•"/>
            </a:pPr>
            <a:r>
              <a:rPr lang="en-US" sz="8500" dirty="0">
                <a:solidFill>
                  <a:schemeClr val="lt1"/>
                </a:solidFill>
              </a:rPr>
              <a:t>Information about abortion with pills</a:t>
            </a:r>
            <a:endParaRPr sz="8500" dirty="0">
              <a:solidFill>
                <a:schemeClr val="lt1"/>
              </a:solidFill>
            </a:endParaRPr>
          </a:p>
          <a:p>
            <a:pPr marL="457200" lvl="0" indent="-534670" algn="l" rtl="0">
              <a:lnSpc>
                <a:spcPct val="90000"/>
              </a:lnSpc>
              <a:spcBef>
                <a:spcPts val="2000"/>
              </a:spcBef>
              <a:spcAft>
                <a:spcPts val="0"/>
              </a:spcAft>
              <a:buClr>
                <a:schemeClr val="lt1"/>
              </a:buClr>
              <a:buSzPct val="100000"/>
              <a:buChar char="•"/>
            </a:pPr>
            <a:r>
              <a:rPr lang="en-US" sz="8500" dirty="0">
                <a:solidFill>
                  <a:schemeClr val="lt1"/>
                </a:solidFill>
              </a:rPr>
              <a:t>Anticipatory guidance</a:t>
            </a:r>
            <a:endParaRPr sz="8500" dirty="0">
              <a:solidFill>
                <a:schemeClr val="lt1"/>
              </a:solidFill>
            </a:endParaRPr>
          </a:p>
          <a:p>
            <a:pPr marL="0" lvl="0" indent="0" algn="l" rtl="0">
              <a:lnSpc>
                <a:spcPct val="90000"/>
              </a:lnSpc>
              <a:spcBef>
                <a:spcPts val="2000"/>
              </a:spcBef>
              <a:spcAft>
                <a:spcPts val="0"/>
              </a:spcAft>
              <a:buSzPct val="51428"/>
              <a:buNone/>
            </a:pPr>
            <a:endParaRPr dirty="0">
              <a:solidFill>
                <a:schemeClr val="lt1"/>
              </a:solidFill>
            </a:endParaRPr>
          </a:p>
        </p:txBody>
      </p:sp>
      <p:pic>
        <p:nvPicPr>
          <p:cNvPr id="267" name="Google Shape;267;p31"/>
          <p:cNvPicPr preferRelativeResize="0"/>
          <p:nvPr/>
        </p:nvPicPr>
        <p:blipFill rotWithShape="1">
          <a:blip r:embed="rId3">
            <a:alphaModFix/>
          </a:blip>
          <a:srcRect/>
          <a:stretch/>
        </p:blipFill>
        <p:spPr>
          <a:xfrm>
            <a:off x="14321067" y="2530100"/>
            <a:ext cx="7929226" cy="8655800"/>
          </a:xfrm>
          <a:prstGeom prst="rect">
            <a:avLst/>
          </a:prstGeom>
          <a:noFill/>
          <a:ln>
            <a:noFill/>
          </a:ln>
        </p:spPr>
      </p:pic>
      <p:pic>
        <p:nvPicPr>
          <p:cNvPr id="268" name="Google Shape;268;p31"/>
          <p:cNvPicPr preferRelativeResize="0"/>
          <p:nvPr/>
        </p:nvPicPr>
        <p:blipFill rotWithShape="1">
          <a:blip r:embed="rId4">
            <a:alphaModFix/>
          </a:blip>
          <a:srcRect/>
          <a:stretch/>
        </p:blipFill>
        <p:spPr>
          <a:xfrm>
            <a:off x="1426633" y="3509613"/>
            <a:ext cx="9982200" cy="990600"/>
          </a:xfrm>
          <a:prstGeom prst="rect">
            <a:avLst/>
          </a:prstGeom>
          <a:noFill/>
          <a:ln>
            <a:noFill/>
          </a:ln>
        </p:spPr>
      </p:pic>
      <p:sp>
        <p:nvSpPr>
          <p:cNvPr id="2" name="TextBox 1">
            <a:extLst>
              <a:ext uri="{FF2B5EF4-FFF2-40B4-BE49-F238E27FC236}">
                <a16:creationId xmlns:a16="http://schemas.microsoft.com/office/drawing/2014/main" id="{DA381901-94DF-9946-B248-A64704EA63F2}"/>
              </a:ext>
            </a:extLst>
          </p:cNvPr>
          <p:cNvSpPr txBox="1"/>
          <p:nvPr/>
        </p:nvSpPr>
        <p:spPr>
          <a:xfrm>
            <a:off x="23157382" y="13408740"/>
            <a:ext cx="1226618"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RHAP</a:t>
            </a:r>
          </a:p>
        </p:txBody>
      </p:sp>
      <p:sp>
        <p:nvSpPr>
          <p:cNvPr id="3" name="Google Shape;109;p2">
            <a:extLst>
              <a:ext uri="{FF2B5EF4-FFF2-40B4-BE49-F238E27FC236}">
                <a16:creationId xmlns:a16="http://schemas.microsoft.com/office/drawing/2014/main" id="{1E0AE583-CDC2-4842-DDE2-38A07F8BE28E}"/>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20</a:t>
            </a:fld>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2"/>
          <p:cNvSpPr txBox="1">
            <a:spLocks noGrp="1"/>
          </p:cNvSpPr>
          <p:nvPr>
            <p:ph type="title"/>
          </p:nvPr>
        </p:nvSpPr>
        <p:spPr>
          <a:xfrm>
            <a:off x="907475" y="2860510"/>
            <a:ext cx="12773584" cy="3016251"/>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rgbClr val="FFFFFF"/>
              </a:buClr>
              <a:buSzPts val="10000"/>
              <a:buFont typeface="Twentieth Century"/>
              <a:buNone/>
            </a:pPr>
            <a:r>
              <a:rPr lang="en-US" dirty="0"/>
              <a:t>Early Pregnancy Loss (Miscarriage) vs. Abortion</a:t>
            </a:r>
            <a:endParaRPr dirty="0"/>
          </a:p>
        </p:txBody>
      </p:sp>
      <p:sp>
        <p:nvSpPr>
          <p:cNvPr id="274" name="Google Shape;274;p32"/>
          <p:cNvSpPr txBox="1">
            <a:spLocks noGrp="1"/>
          </p:cNvSpPr>
          <p:nvPr>
            <p:ph type="body" idx="1"/>
          </p:nvPr>
        </p:nvSpPr>
        <p:spPr>
          <a:xfrm>
            <a:off x="1086075" y="6707865"/>
            <a:ext cx="12879000" cy="3570661"/>
          </a:xfrm>
          <a:prstGeom prst="rect">
            <a:avLst/>
          </a:prstGeom>
          <a:noFill/>
          <a:ln>
            <a:noFill/>
          </a:ln>
        </p:spPr>
        <p:txBody>
          <a:bodyPr spcFirstLastPara="1" wrap="square" lIns="91425" tIns="91425" rIns="91425" bIns="91425" anchor="t" anchorCtr="0">
            <a:noAutofit/>
          </a:bodyPr>
          <a:lstStyle/>
          <a:p>
            <a:pPr marL="457200" lvl="0" indent="-438150" algn="l" rtl="0">
              <a:lnSpc>
                <a:spcPct val="90000"/>
              </a:lnSpc>
              <a:spcBef>
                <a:spcPts val="0"/>
              </a:spcBef>
              <a:spcAft>
                <a:spcPts val="0"/>
              </a:spcAft>
              <a:buClr>
                <a:schemeClr val="lt1"/>
              </a:buClr>
              <a:buSzPts val="5700"/>
              <a:buChar char="•"/>
            </a:pPr>
            <a:r>
              <a:rPr lang="en-US" sz="5700" dirty="0">
                <a:solidFill>
                  <a:schemeClr val="lt1"/>
                </a:solidFill>
              </a:rPr>
              <a:t>In most cases, clinical management of patients who have attempted SMA is identical to care of those with spontaneous pregnancy loss.</a:t>
            </a:r>
            <a:endParaRPr sz="5700" dirty="0">
              <a:solidFill>
                <a:schemeClr val="lt1"/>
              </a:solidFill>
            </a:endParaRPr>
          </a:p>
          <a:p>
            <a:pPr marL="457200" lvl="0" indent="0" algn="l" rtl="0">
              <a:lnSpc>
                <a:spcPct val="90000"/>
              </a:lnSpc>
              <a:spcBef>
                <a:spcPts val="2000"/>
              </a:spcBef>
              <a:spcAft>
                <a:spcPts val="0"/>
              </a:spcAft>
              <a:buNone/>
            </a:pPr>
            <a:endParaRPr sz="5700" dirty="0">
              <a:solidFill>
                <a:schemeClr val="lt1"/>
              </a:solidFill>
            </a:endParaRPr>
          </a:p>
        </p:txBody>
      </p:sp>
      <p:pic>
        <p:nvPicPr>
          <p:cNvPr id="275" name="Google Shape;275;p32"/>
          <p:cNvPicPr preferRelativeResize="0"/>
          <p:nvPr/>
        </p:nvPicPr>
        <p:blipFill rotWithShape="1">
          <a:blip r:embed="rId3">
            <a:alphaModFix/>
          </a:blip>
          <a:srcRect/>
          <a:stretch/>
        </p:blipFill>
        <p:spPr>
          <a:xfrm>
            <a:off x="907475" y="5476945"/>
            <a:ext cx="12773584" cy="990600"/>
          </a:xfrm>
          <a:prstGeom prst="rect">
            <a:avLst/>
          </a:prstGeom>
          <a:noFill/>
          <a:ln>
            <a:noFill/>
          </a:ln>
        </p:spPr>
      </p:pic>
      <p:pic>
        <p:nvPicPr>
          <p:cNvPr id="276" name="Google Shape;276;p32"/>
          <p:cNvPicPr preferRelativeResize="0"/>
          <p:nvPr/>
        </p:nvPicPr>
        <p:blipFill rotWithShape="1">
          <a:blip r:embed="rId4">
            <a:alphaModFix/>
          </a:blip>
          <a:srcRect/>
          <a:stretch/>
        </p:blipFill>
        <p:spPr>
          <a:xfrm>
            <a:off x="13902731" y="1387620"/>
            <a:ext cx="9982550" cy="10159849"/>
          </a:xfrm>
          <a:prstGeom prst="rect">
            <a:avLst/>
          </a:prstGeom>
          <a:noFill/>
          <a:ln>
            <a:noFill/>
          </a:ln>
        </p:spPr>
      </p:pic>
      <p:sp>
        <p:nvSpPr>
          <p:cNvPr id="3" name="TextBox 2">
            <a:extLst>
              <a:ext uri="{FF2B5EF4-FFF2-40B4-BE49-F238E27FC236}">
                <a16:creationId xmlns:a16="http://schemas.microsoft.com/office/drawing/2014/main" id="{15B30387-D6AD-A32C-79CC-80569CC0E92C}"/>
              </a:ext>
            </a:extLst>
          </p:cNvPr>
          <p:cNvSpPr txBox="1"/>
          <p:nvPr/>
        </p:nvSpPr>
        <p:spPr>
          <a:xfrm>
            <a:off x="17703937" y="13360051"/>
            <a:ext cx="12216384" cy="246221"/>
          </a:xfrm>
          <a:prstGeom prst="rect">
            <a:avLst/>
          </a:prstGeom>
          <a:noFill/>
        </p:spPr>
        <p:txBody>
          <a:bodyPr wrap="square">
            <a:spAutoFit/>
          </a:bodyPr>
          <a:lstStyle/>
          <a:p>
            <a:pPr marL="0" marR="0" lvl="0" indent="0" algn="l" rtl="0">
              <a:lnSpc>
                <a:spcPct val="100000"/>
              </a:lnSpc>
              <a:spcBef>
                <a:spcPts val="0"/>
              </a:spcBef>
              <a:spcAft>
                <a:spcPts val="0"/>
              </a:spcAft>
              <a:buSzPts val="2400"/>
              <a:buFont typeface="Calibri"/>
              <a:buNone/>
            </a:pPr>
            <a:r>
              <a:rPr lang="en-US" sz="1000" dirty="0">
                <a:solidFill>
                  <a:schemeClr val="bg1"/>
                </a:solidFill>
                <a:latin typeface="Tw Cen MT" panose="020B0602020104020603" pitchFamily="34" charset="77"/>
              </a:rPr>
              <a:t>Image Source: We Testify, </a:t>
            </a:r>
            <a:r>
              <a:rPr lang="en-US" sz="1000" u="sng" dirty="0">
                <a:solidFill>
                  <a:schemeClr val="bg1"/>
                </a:solidFill>
                <a:latin typeface="Tw Cen MT" panose="020B0602020104020603" pitchFamily="34" charset="77"/>
                <a:hlinkClick r:id="rId5">
                  <a:extLst>
                    <a:ext uri="{A12FA001-AC4F-418D-AE19-62706E023703}">
                      <ahyp:hlinkClr xmlns:ahyp="http://schemas.microsoft.com/office/drawing/2018/hyperlinkcolor" val="tx"/>
                    </a:ext>
                  </a:extLst>
                </a:hlinkClick>
              </a:rPr>
              <a:t>https://www.wetestify.org/comics#history-sma</a:t>
            </a:r>
            <a:r>
              <a:rPr lang="en-US" sz="1000" dirty="0">
                <a:solidFill>
                  <a:schemeClr val="bg1"/>
                </a:solidFill>
                <a:latin typeface="Tw Cen MT" panose="020B0602020104020603" pitchFamily="34" charset="77"/>
              </a:rPr>
              <a:t>. Art by Arwen Donahue (</a:t>
            </a:r>
            <a:r>
              <a:rPr lang="en-US" sz="1000" u="sng" dirty="0">
                <a:solidFill>
                  <a:schemeClr val="bg1"/>
                </a:solidFill>
                <a:latin typeface="Tw Cen MT" panose="020B0602020104020603" pitchFamily="34" charset="77"/>
                <a:hlinkClick r:id="rId6">
                  <a:extLst>
                    <a:ext uri="{A12FA001-AC4F-418D-AE19-62706E023703}">
                      <ahyp:hlinkClr xmlns:ahyp="http://schemas.microsoft.com/office/drawing/2018/hyperlinkcolor" val="tx"/>
                    </a:ext>
                  </a:extLst>
                </a:hlinkClick>
              </a:rPr>
              <a:t>https://arwendonahue.com/</a:t>
            </a:r>
            <a:r>
              <a:rPr lang="en-US" sz="1000" dirty="0">
                <a:solidFill>
                  <a:schemeClr val="bg1"/>
                </a:solidFill>
                <a:latin typeface="Tw Cen MT" panose="020B0602020104020603" pitchFamily="34" charset="77"/>
              </a:rPr>
              <a:t>) </a:t>
            </a:r>
          </a:p>
        </p:txBody>
      </p:sp>
      <p:sp>
        <p:nvSpPr>
          <p:cNvPr id="4" name="Google Shape;109;p2">
            <a:extLst>
              <a:ext uri="{FF2B5EF4-FFF2-40B4-BE49-F238E27FC236}">
                <a16:creationId xmlns:a16="http://schemas.microsoft.com/office/drawing/2014/main" id="{F444006C-26A4-9455-2532-4600A69C7C11}"/>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4e8540bddb_0_77"/>
          <p:cNvSpPr txBox="1">
            <a:spLocks noGrp="1"/>
          </p:cNvSpPr>
          <p:nvPr>
            <p:ph type="title"/>
          </p:nvPr>
        </p:nvSpPr>
        <p:spPr>
          <a:xfrm>
            <a:off x="1219200" y="184149"/>
            <a:ext cx="21945600" cy="30162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a:t>Final Thoughts</a:t>
            </a:r>
            <a:endParaRPr/>
          </a:p>
        </p:txBody>
      </p:sp>
      <p:sp>
        <p:nvSpPr>
          <p:cNvPr id="282" name="Google Shape;282;g14e8540bddb_0_77"/>
          <p:cNvSpPr txBox="1">
            <a:spLocks noGrp="1"/>
          </p:cNvSpPr>
          <p:nvPr>
            <p:ph type="body" idx="1"/>
          </p:nvPr>
        </p:nvSpPr>
        <p:spPr>
          <a:xfrm>
            <a:off x="1219200" y="2755032"/>
            <a:ext cx="21945600" cy="10109100"/>
          </a:xfrm>
          <a:prstGeom prst="rect">
            <a:avLst/>
          </a:prstGeom>
          <a:noFill/>
          <a:ln>
            <a:noFill/>
          </a:ln>
        </p:spPr>
        <p:txBody>
          <a:bodyPr spcFirstLastPara="1" wrap="square" lIns="91425" tIns="91425" rIns="91425" bIns="91425" anchor="t" anchorCtr="0">
            <a:normAutofit/>
          </a:bodyPr>
          <a:lstStyle/>
          <a:p>
            <a:pPr marL="457200" lvl="0" indent="-457200" algn="l" rtl="0">
              <a:lnSpc>
                <a:spcPct val="90000"/>
              </a:lnSpc>
              <a:spcBef>
                <a:spcPts val="0"/>
              </a:spcBef>
              <a:spcAft>
                <a:spcPts val="0"/>
              </a:spcAft>
              <a:buClr>
                <a:srgbClr val="FFFFFF"/>
              </a:buClr>
              <a:buSzPts val="6000"/>
              <a:buChar char="•"/>
            </a:pPr>
            <a:r>
              <a:rPr lang="en-US" sz="6000"/>
              <a:t>Responsibility to care for patients and uphold autonomy, safety, and health care needs</a:t>
            </a:r>
            <a:endParaRPr/>
          </a:p>
          <a:p>
            <a:pPr marL="457200" lvl="0" indent="-457200" algn="l" rtl="0">
              <a:lnSpc>
                <a:spcPct val="90000"/>
              </a:lnSpc>
              <a:spcBef>
                <a:spcPts val="2000"/>
              </a:spcBef>
              <a:spcAft>
                <a:spcPts val="0"/>
              </a:spcAft>
              <a:buClr>
                <a:srgbClr val="FFFFFF"/>
              </a:buClr>
              <a:buSzPts val="6000"/>
              <a:buChar char="•"/>
            </a:pPr>
            <a:r>
              <a:rPr lang="en-US" sz="6000"/>
              <a:t>Share INFORMATION about abortion with pills</a:t>
            </a:r>
            <a:endParaRPr/>
          </a:p>
          <a:p>
            <a:pPr marL="457200" lvl="0" indent="-457200" algn="l" rtl="0">
              <a:lnSpc>
                <a:spcPct val="90000"/>
              </a:lnSpc>
              <a:spcBef>
                <a:spcPts val="2000"/>
              </a:spcBef>
              <a:spcAft>
                <a:spcPts val="0"/>
              </a:spcAft>
              <a:buClr>
                <a:srgbClr val="FFFFFF"/>
              </a:buClr>
              <a:buSzPts val="6000"/>
              <a:buChar char="•"/>
            </a:pPr>
            <a:r>
              <a:rPr lang="en-US" sz="6000"/>
              <a:t>A patient who is bleeding with a positive pregnancy test and non-viable fetus should be treated like anyone pregnant and bleeding</a:t>
            </a:r>
            <a:endParaRPr/>
          </a:p>
          <a:p>
            <a:pPr marL="457200" lvl="0" indent="-457200" algn="l" rtl="0">
              <a:lnSpc>
                <a:spcPct val="90000"/>
              </a:lnSpc>
              <a:spcBef>
                <a:spcPts val="2000"/>
              </a:spcBef>
              <a:spcAft>
                <a:spcPts val="0"/>
              </a:spcAft>
              <a:buClr>
                <a:srgbClr val="FFFFFF"/>
              </a:buClr>
              <a:buSzPts val="6000"/>
              <a:buChar char="•"/>
            </a:pPr>
            <a:r>
              <a:rPr lang="en-US" sz="6000"/>
              <a:t>Provide compassionate, non-judgmental care</a:t>
            </a:r>
            <a:endParaRPr/>
          </a:p>
          <a:p>
            <a:pPr marL="457200" lvl="0" indent="-457200" algn="l" rtl="0">
              <a:lnSpc>
                <a:spcPct val="90000"/>
              </a:lnSpc>
              <a:spcBef>
                <a:spcPts val="2000"/>
              </a:spcBef>
              <a:spcAft>
                <a:spcPts val="0"/>
              </a:spcAft>
              <a:buClr>
                <a:srgbClr val="FFFFFF"/>
              </a:buClr>
              <a:buSzPts val="6000"/>
              <a:buChar char="•"/>
            </a:pPr>
            <a:r>
              <a:rPr lang="en-US" sz="6000"/>
              <a:t>Support your institution with values clarification and SMA trainings</a:t>
            </a:r>
            <a:endParaRPr sz="6000"/>
          </a:p>
          <a:p>
            <a:pPr marL="457200" lvl="0" indent="-457200" algn="l" rtl="0">
              <a:lnSpc>
                <a:spcPct val="90000"/>
              </a:lnSpc>
              <a:spcBef>
                <a:spcPts val="2000"/>
              </a:spcBef>
              <a:spcAft>
                <a:spcPts val="0"/>
              </a:spcAft>
              <a:buClr>
                <a:srgbClr val="FFFFFF"/>
              </a:buClr>
              <a:buSzPts val="6000"/>
              <a:buChar char="•"/>
            </a:pPr>
            <a:r>
              <a:rPr lang="en-US" sz="6000"/>
              <a:t>Talk to a lawyer about hosting mandatory reporting &amp; HIPAA/privacy trainings/discussions</a:t>
            </a:r>
            <a:endParaRPr/>
          </a:p>
        </p:txBody>
      </p:sp>
      <p:pic>
        <p:nvPicPr>
          <p:cNvPr id="283" name="Google Shape;283;g14e8540bddb_0_77"/>
          <p:cNvPicPr preferRelativeResize="0"/>
          <p:nvPr/>
        </p:nvPicPr>
        <p:blipFill rotWithShape="1">
          <a:blip r:embed="rId3">
            <a:alphaModFix/>
          </a:blip>
          <a:srcRect/>
          <a:stretch/>
        </p:blipFill>
        <p:spPr>
          <a:xfrm>
            <a:off x="946450" y="1920300"/>
            <a:ext cx="8273750" cy="990600"/>
          </a:xfrm>
          <a:prstGeom prst="rect">
            <a:avLst/>
          </a:prstGeom>
          <a:noFill/>
          <a:ln>
            <a:noFill/>
          </a:ln>
        </p:spPr>
      </p:pic>
      <p:sp>
        <p:nvSpPr>
          <p:cNvPr id="2" name="Google Shape;109;p2">
            <a:extLst>
              <a:ext uri="{FF2B5EF4-FFF2-40B4-BE49-F238E27FC236}">
                <a16:creationId xmlns:a16="http://schemas.microsoft.com/office/drawing/2014/main" id="{42CC6F14-5FF7-423D-A940-3851120D6228}"/>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548650" y="572358"/>
            <a:ext cx="21945600" cy="16473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Resources for Clinicians</a:t>
            </a:r>
            <a:endParaRPr dirty="0"/>
          </a:p>
        </p:txBody>
      </p:sp>
      <p:sp>
        <p:nvSpPr>
          <p:cNvPr id="289" name="Google Shape;289;p45"/>
          <p:cNvSpPr txBox="1">
            <a:spLocks noGrp="1"/>
          </p:cNvSpPr>
          <p:nvPr>
            <p:ph type="body" idx="1"/>
          </p:nvPr>
        </p:nvSpPr>
        <p:spPr>
          <a:xfrm>
            <a:off x="548650" y="2610725"/>
            <a:ext cx="23225700" cy="10008000"/>
          </a:xfrm>
          <a:prstGeom prst="rect">
            <a:avLst/>
          </a:prstGeom>
          <a:noFill/>
          <a:ln>
            <a:noFill/>
          </a:ln>
        </p:spPr>
        <p:txBody>
          <a:bodyPr spcFirstLastPara="1" wrap="square" lIns="182875" tIns="91425" rIns="182875" bIns="91425" anchor="t" anchorCtr="0">
            <a:normAutofit fontScale="92500" lnSpcReduction="10000"/>
          </a:bodyPr>
          <a:lstStyle/>
          <a:p>
            <a:pPr marL="457200" lvl="0" indent="-451326" algn="l" rtl="0">
              <a:lnSpc>
                <a:spcPct val="90000"/>
              </a:lnSpc>
              <a:spcBef>
                <a:spcPts val="0"/>
              </a:spcBef>
              <a:spcAft>
                <a:spcPts val="0"/>
              </a:spcAft>
              <a:buClr>
                <a:srgbClr val="FFFFFF"/>
              </a:buClr>
              <a:buSzPct val="100000"/>
              <a:buChar char="•"/>
            </a:pPr>
            <a:r>
              <a:rPr lang="en-US" sz="5500" u="sng">
                <a:solidFill>
                  <a:schemeClr val="hlink"/>
                </a:solidFill>
                <a:hlinkClick r:id="rId3"/>
              </a:rPr>
              <a:t>If/When/How’s Legal Repro Helpline</a:t>
            </a:r>
            <a:r>
              <a:rPr lang="en-US" sz="5500"/>
              <a:t>: Legal information and advice around SMA and specific situations (clinicians and patients): </a:t>
            </a:r>
            <a:r>
              <a:rPr lang="en-US" sz="5500" u="sng">
                <a:solidFill>
                  <a:schemeClr val="hlink"/>
                </a:solidFill>
                <a:hlinkClick r:id="rId3"/>
              </a:rPr>
              <a:t>https://www.reprolegalhelpline.org/</a:t>
            </a:r>
            <a:r>
              <a:rPr lang="en-US" sz="5500"/>
              <a:t> </a:t>
            </a:r>
            <a:endParaRPr sz="5500"/>
          </a:p>
          <a:p>
            <a:pPr marL="457200" lvl="0" indent="-451326" algn="l" rtl="0">
              <a:lnSpc>
                <a:spcPct val="90000"/>
              </a:lnSpc>
              <a:spcBef>
                <a:spcPts val="2000"/>
              </a:spcBef>
              <a:spcAft>
                <a:spcPts val="0"/>
              </a:spcAft>
              <a:buClr>
                <a:srgbClr val="FFFFFF"/>
              </a:buClr>
              <a:buSzPct val="100000"/>
              <a:buChar char="•"/>
            </a:pPr>
            <a:r>
              <a:rPr lang="en-US" sz="5500"/>
              <a:t>Regulatory Assistance for Abortion Providers (</a:t>
            </a:r>
            <a:r>
              <a:rPr lang="en-US" sz="5500" u="sng">
                <a:solidFill>
                  <a:schemeClr val="hlink"/>
                </a:solidFill>
                <a:hlinkClick r:id="rId4"/>
              </a:rPr>
              <a:t>Resources for Abortion Delivery</a:t>
            </a:r>
            <a:r>
              <a:rPr lang="en-US" sz="5500"/>
              <a:t>): </a:t>
            </a:r>
            <a:r>
              <a:rPr lang="en-US" sz="5500" u="sng">
                <a:solidFill>
                  <a:schemeClr val="hlink"/>
                </a:solidFill>
                <a:hlinkClick r:id="rId4"/>
              </a:rPr>
              <a:t>https://radprogram.org/</a:t>
            </a:r>
            <a:r>
              <a:rPr lang="en-US" sz="5500"/>
              <a:t> </a:t>
            </a:r>
            <a:endParaRPr sz="5500"/>
          </a:p>
          <a:p>
            <a:pPr marL="457200" lvl="0" indent="-451326" algn="l" rtl="0">
              <a:lnSpc>
                <a:spcPct val="90000"/>
              </a:lnSpc>
              <a:spcBef>
                <a:spcPts val="2000"/>
              </a:spcBef>
              <a:spcAft>
                <a:spcPts val="0"/>
              </a:spcAft>
              <a:buClr>
                <a:srgbClr val="FFFFFF"/>
              </a:buClr>
              <a:buSzPct val="100000"/>
              <a:buChar char="•"/>
            </a:pPr>
            <a:r>
              <a:rPr lang="en-US" sz="5500"/>
              <a:t>Lawyering Project: </a:t>
            </a:r>
            <a:r>
              <a:rPr lang="en-US" sz="5500" u="sng">
                <a:solidFill>
                  <a:schemeClr val="hlink"/>
                </a:solidFill>
                <a:hlinkClick r:id="rId5"/>
              </a:rPr>
              <a:t>https://lawyeringproject.org/</a:t>
            </a:r>
            <a:r>
              <a:rPr lang="en-US" sz="5500"/>
              <a:t> </a:t>
            </a:r>
            <a:endParaRPr sz="5500"/>
          </a:p>
          <a:p>
            <a:pPr marL="457200" lvl="0" indent="-451326" algn="l" rtl="0">
              <a:lnSpc>
                <a:spcPct val="90000"/>
              </a:lnSpc>
              <a:spcBef>
                <a:spcPts val="2000"/>
              </a:spcBef>
              <a:spcAft>
                <a:spcPts val="0"/>
              </a:spcAft>
              <a:buClr>
                <a:srgbClr val="FFFFFF"/>
              </a:buClr>
              <a:buSzPct val="100000"/>
              <a:buChar char="•"/>
            </a:pPr>
            <a:r>
              <a:rPr lang="en-US" sz="5500"/>
              <a:t>National Advocates for Pregnant Women’s Guide on confronting pregnancy criminalization: </a:t>
            </a:r>
            <a:r>
              <a:rPr lang="en-US" sz="5500" u="sng">
                <a:solidFill>
                  <a:schemeClr val="hlink"/>
                </a:solidFill>
                <a:hlinkClick r:id="rId6"/>
              </a:rPr>
              <a:t>https://www.nationaladvocatesforpregnantwomen.org/confronting-pregnancy-criminalization/</a:t>
            </a:r>
            <a:r>
              <a:rPr lang="en-US" sz="5500"/>
              <a:t> </a:t>
            </a:r>
            <a:endParaRPr sz="5500"/>
          </a:p>
          <a:p>
            <a:pPr marL="457200" lvl="0" indent="-451326" algn="l" rtl="0">
              <a:lnSpc>
                <a:spcPct val="90000"/>
              </a:lnSpc>
              <a:spcBef>
                <a:spcPts val="2000"/>
              </a:spcBef>
              <a:spcAft>
                <a:spcPts val="0"/>
              </a:spcAft>
              <a:buClr>
                <a:srgbClr val="FFFFFF"/>
              </a:buClr>
              <a:buSzPct val="100000"/>
              <a:buChar char="•"/>
            </a:pPr>
            <a:r>
              <a:rPr lang="en-US" sz="5500"/>
              <a:t>Society of Family Planning Interim Guidelines on SMA: comprehensive guidance for clinicians on SMA: </a:t>
            </a:r>
            <a:r>
              <a:rPr lang="en-US" sz="5500" u="sng">
                <a:solidFill>
                  <a:schemeClr val="hlink"/>
                </a:solidFill>
                <a:hlinkClick r:id="rId7"/>
              </a:rPr>
              <a:t>https://doi.org/10.46621/ZRDX9581</a:t>
            </a:r>
            <a:r>
              <a:rPr lang="en-US" sz="5500"/>
              <a:t> </a:t>
            </a:r>
            <a:endParaRPr sz="5500"/>
          </a:p>
          <a:p>
            <a:pPr marL="457200" lvl="0" indent="-451326" algn="l" rtl="0">
              <a:lnSpc>
                <a:spcPct val="90000"/>
              </a:lnSpc>
              <a:spcBef>
                <a:spcPts val="2000"/>
              </a:spcBef>
              <a:spcAft>
                <a:spcPts val="0"/>
              </a:spcAft>
              <a:buClr>
                <a:srgbClr val="FFFFFF"/>
              </a:buClr>
              <a:buSzPct val="100000"/>
              <a:buChar char="•"/>
            </a:pPr>
            <a:r>
              <a:rPr lang="en-US" sz="5500" u="sng">
                <a:solidFill>
                  <a:schemeClr val="hlink"/>
                </a:solidFill>
                <a:hlinkClick r:id="rId8"/>
              </a:rPr>
              <a:t>Reproductive Health Access Network</a:t>
            </a:r>
            <a:r>
              <a:rPr lang="en-US" sz="5500"/>
              <a:t>: join our community of clinicians organizing to enhance access to comprehensive sexual and reproductive health care: </a:t>
            </a:r>
            <a:r>
              <a:rPr lang="en-US" sz="5500" u="sng">
                <a:solidFill>
                  <a:schemeClr val="hlink"/>
                </a:solidFill>
                <a:hlinkClick r:id="rId8"/>
              </a:rPr>
              <a:t>https://network.reproductiveaccess.org/join-our-network/</a:t>
            </a:r>
            <a:r>
              <a:rPr lang="en-US" sz="5500"/>
              <a:t> </a:t>
            </a:r>
            <a:endParaRPr sz="5500"/>
          </a:p>
          <a:p>
            <a:pPr marL="457200" lvl="1" indent="0" algn="l" rtl="0">
              <a:lnSpc>
                <a:spcPct val="90000"/>
              </a:lnSpc>
              <a:spcBef>
                <a:spcPts val="2000"/>
              </a:spcBef>
              <a:spcAft>
                <a:spcPts val="0"/>
              </a:spcAft>
              <a:buClr>
                <a:srgbClr val="FFFFFF"/>
              </a:buClr>
              <a:buSzPct val="100000"/>
              <a:buNone/>
            </a:pPr>
            <a:endParaRPr/>
          </a:p>
        </p:txBody>
      </p:sp>
      <p:sp>
        <p:nvSpPr>
          <p:cNvPr id="2" name="Google Shape;109;p2">
            <a:extLst>
              <a:ext uri="{FF2B5EF4-FFF2-40B4-BE49-F238E27FC236}">
                <a16:creationId xmlns:a16="http://schemas.microsoft.com/office/drawing/2014/main" id="{04AD3435-F622-4598-0982-A0A4C027519C}"/>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23</a:t>
            </a:fld>
            <a:endParaRPr dirty="0"/>
          </a:p>
        </p:txBody>
      </p:sp>
      <p:pic>
        <p:nvPicPr>
          <p:cNvPr id="3" name="Google Shape;283;g14e8540bddb_0_77">
            <a:extLst>
              <a:ext uri="{FF2B5EF4-FFF2-40B4-BE49-F238E27FC236}">
                <a16:creationId xmlns:a16="http://schemas.microsoft.com/office/drawing/2014/main" id="{32BC1A28-F0D7-F7E2-AB62-965FCC61D745}"/>
              </a:ext>
            </a:extLst>
          </p:cNvPr>
          <p:cNvPicPr preferRelativeResize="0"/>
          <p:nvPr/>
        </p:nvPicPr>
        <p:blipFill rotWithShape="1">
          <a:blip r:embed="rId9">
            <a:alphaModFix/>
          </a:blip>
          <a:srcRect/>
          <a:stretch/>
        </p:blipFill>
        <p:spPr>
          <a:xfrm>
            <a:off x="609650" y="1577400"/>
            <a:ext cx="12230050" cy="990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550333" y="624631"/>
            <a:ext cx="21945600" cy="2303019"/>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Resources to Support SMA</a:t>
            </a:r>
            <a:endParaRPr dirty="0"/>
          </a:p>
        </p:txBody>
      </p:sp>
      <p:sp>
        <p:nvSpPr>
          <p:cNvPr id="296" name="Google Shape;296;p46"/>
          <p:cNvSpPr txBox="1">
            <a:spLocks noGrp="1"/>
          </p:cNvSpPr>
          <p:nvPr>
            <p:ph type="body" idx="1"/>
          </p:nvPr>
        </p:nvSpPr>
        <p:spPr>
          <a:xfrm>
            <a:off x="707125" y="3156250"/>
            <a:ext cx="21945600" cy="9846600"/>
          </a:xfrm>
          <a:prstGeom prst="rect">
            <a:avLst/>
          </a:prstGeom>
          <a:noFill/>
          <a:ln>
            <a:noFill/>
          </a:ln>
        </p:spPr>
        <p:txBody>
          <a:bodyPr spcFirstLastPara="1" wrap="square" lIns="91425" tIns="91425" rIns="91425" bIns="91425" anchor="t" anchorCtr="0">
            <a:normAutofit lnSpcReduction="10000"/>
          </a:bodyPr>
          <a:lstStyle/>
          <a:p>
            <a:pPr marL="457200" lvl="0" indent="-483869" algn="l" rtl="0">
              <a:lnSpc>
                <a:spcPct val="90000"/>
              </a:lnSpc>
              <a:spcBef>
                <a:spcPts val="0"/>
              </a:spcBef>
              <a:spcAft>
                <a:spcPts val="0"/>
              </a:spcAft>
              <a:buClr>
                <a:schemeClr val="tx2"/>
              </a:buClr>
              <a:buSzPts val="5600"/>
              <a:buChar char="•"/>
            </a:pPr>
            <a:r>
              <a:rPr lang="en-US" u="sng" dirty="0">
                <a:solidFill>
                  <a:srgbClr val="B0B938"/>
                </a:solidFill>
                <a:hlinkClick r:id="rId3">
                  <a:extLst>
                    <a:ext uri="{A12FA001-AC4F-418D-AE19-62706E023703}">
                      <ahyp:hlinkClr xmlns:ahyp="http://schemas.microsoft.com/office/drawing/2018/hyperlinkcolor" val="tx"/>
                    </a:ext>
                  </a:extLst>
                </a:hlinkClick>
              </a:rPr>
              <a:t>Plan C</a:t>
            </a:r>
            <a:r>
              <a:rPr lang="en-US" dirty="0"/>
              <a:t>: Resources for people seeking both clinical and autonomous medication abortion, including finding abortion pills: </a:t>
            </a:r>
            <a:r>
              <a:rPr lang="en-US" u="sng" dirty="0">
                <a:solidFill>
                  <a:schemeClr val="hlink"/>
                </a:solidFill>
                <a:hlinkClick r:id="rId4"/>
              </a:rPr>
              <a:t>https://www.plancpills.org/</a:t>
            </a:r>
            <a:r>
              <a:rPr lang="en-US" dirty="0"/>
              <a:t> </a:t>
            </a:r>
            <a:endParaRPr dirty="0"/>
          </a:p>
          <a:p>
            <a:pPr marL="457200" lvl="0" indent="-483869" algn="l" rtl="0">
              <a:lnSpc>
                <a:spcPct val="90000"/>
              </a:lnSpc>
              <a:spcBef>
                <a:spcPts val="2000"/>
              </a:spcBef>
              <a:spcAft>
                <a:spcPts val="0"/>
              </a:spcAft>
              <a:buClr>
                <a:schemeClr val="tx2"/>
              </a:buClr>
              <a:buSzPts val="5600"/>
              <a:buChar char="•"/>
            </a:pPr>
            <a:r>
              <a:rPr lang="en-US" u="sng" dirty="0">
                <a:solidFill>
                  <a:schemeClr val="hlink"/>
                </a:solidFill>
                <a:hlinkClick r:id="rId5"/>
              </a:rPr>
              <a:t>Self-Managed Abortion, Safe &amp; Supported (SASS)</a:t>
            </a:r>
            <a:r>
              <a:rPr lang="en-US" dirty="0"/>
              <a:t>: information on abortion pills for SMA: </a:t>
            </a:r>
            <a:r>
              <a:rPr lang="en-US" u="sng" dirty="0">
                <a:solidFill>
                  <a:schemeClr val="hlink"/>
                </a:solidFill>
                <a:hlinkClick r:id="rId6"/>
              </a:rPr>
              <a:t>https://www.abortionpillinfo.org</a:t>
            </a:r>
            <a:r>
              <a:rPr lang="en-US" dirty="0"/>
              <a:t> </a:t>
            </a:r>
            <a:endParaRPr dirty="0"/>
          </a:p>
          <a:p>
            <a:pPr marL="457200" lvl="0" indent="-483869" algn="l" rtl="0">
              <a:lnSpc>
                <a:spcPct val="90000"/>
              </a:lnSpc>
              <a:spcBef>
                <a:spcPts val="2000"/>
              </a:spcBef>
              <a:spcAft>
                <a:spcPts val="0"/>
              </a:spcAft>
              <a:buClr>
                <a:schemeClr val="tx2"/>
              </a:buClr>
              <a:buSzPts val="5600"/>
              <a:buChar char="•"/>
            </a:pPr>
            <a:r>
              <a:rPr lang="en-US" u="sng" dirty="0">
                <a:solidFill>
                  <a:schemeClr val="hlink"/>
                </a:solidFill>
                <a:hlinkClick r:id="rId7"/>
              </a:rPr>
              <a:t>Miscarriage + Abortion Hotline</a:t>
            </a:r>
            <a:r>
              <a:rPr lang="en-US" dirty="0"/>
              <a:t>: clinician support for self-managing miscarriage or abortion: </a:t>
            </a:r>
            <a:r>
              <a:rPr lang="en-US" u="sng" dirty="0">
                <a:solidFill>
                  <a:schemeClr val="hlink"/>
                </a:solidFill>
                <a:hlinkClick r:id="rId7"/>
              </a:rPr>
              <a:t>https://www.mahotline.org</a:t>
            </a:r>
            <a:r>
              <a:rPr lang="en-US" dirty="0"/>
              <a:t> </a:t>
            </a:r>
            <a:endParaRPr dirty="0"/>
          </a:p>
          <a:p>
            <a:pPr marL="457200" lvl="0" indent="-483869" algn="l" rtl="0">
              <a:lnSpc>
                <a:spcPct val="90000"/>
              </a:lnSpc>
              <a:spcBef>
                <a:spcPts val="2000"/>
              </a:spcBef>
              <a:spcAft>
                <a:spcPts val="0"/>
              </a:spcAft>
              <a:buClr>
                <a:schemeClr val="tx2"/>
              </a:buClr>
              <a:buSzPts val="5600"/>
              <a:buChar char="•"/>
            </a:pPr>
            <a:r>
              <a:rPr lang="en-US" u="sng" dirty="0">
                <a:solidFill>
                  <a:schemeClr val="hlink"/>
                </a:solidFill>
                <a:hlinkClick r:id="rId8"/>
              </a:rPr>
              <a:t>DOPO</a:t>
            </a:r>
            <a:r>
              <a:rPr lang="en-US" dirty="0"/>
              <a:t>: Directory of abortion doulas to support people through their unique experiences: </a:t>
            </a:r>
            <a:r>
              <a:rPr lang="en-US" u="sng" dirty="0">
                <a:solidFill>
                  <a:schemeClr val="hlink"/>
                </a:solidFill>
                <a:hlinkClick r:id="rId8"/>
              </a:rPr>
              <a:t>https://www.wearedopo.com/</a:t>
            </a:r>
            <a:r>
              <a:rPr lang="en-US" dirty="0"/>
              <a:t> </a:t>
            </a:r>
            <a:endParaRPr u="sng" dirty="0">
              <a:solidFill>
                <a:schemeClr val="hlink"/>
              </a:solidFill>
              <a:hlinkClick r:id="rId9"/>
            </a:endParaRPr>
          </a:p>
          <a:p>
            <a:pPr marL="457200" lvl="0" indent="-483869" algn="l" rtl="0">
              <a:lnSpc>
                <a:spcPct val="90000"/>
              </a:lnSpc>
              <a:spcBef>
                <a:spcPts val="2000"/>
              </a:spcBef>
              <a:spcAft>
                <a:spcPts val="0"/>
              </a:spcAft>
              <a:buClr>
                <a:schemeClr val="tx2"/>
              </a:buClr>
              <a:buSzPts val="5600"/>
              <a:buChar char="•"/>
            </a:pPr>
            <a:r>
              <a:rPr lang="en-US" u="sng" dirty="0">
                <a:solidFill>
                  <a:schemeClr val="hlink"/>
                </a:solidFill>
                <a:hlinkClick r:id="rId9"/>
              </a:rPr>
              <a:t>Reprocare</a:t>
            </a:r>
            <a:r>
              <a:rPr lang="en-US" dirty="0"/>
              <a:t>: Healthline that offers culturally appropriate, emotional support to callers experiencing an abortion at home: </a:t>
            </a:r>
            <a:r>
              <a:rPr lang="en-US" u="sng" dirty="0">
                <a:solidFill>
                  <a:schemeClr val="hlink"/>
                </a:solidFill>
                <a:hlinkClick r:id="rId9"/>
              </a:rPr>
              <a:t>https://www.reprocare.com/</a:t>
            </a:r>
            <a:r>
              <a:rPr lang="en-US" dirty="0"/>
              <a:t> </a:t>
            </a:r>
            <a:endParaRPr dirty="0"/>
          </a:p>
          <a:p>
            <a:pPr marL="457200" lvl="0" indent="-128270" algn="l" rtl="0">
              <a:lnSpc>
                <a:spcPct val="90000"/>
              </a:lnSpc>
              <a:spcBef>
                <a:spcPts val="2000"/>
              </a:spcBef>
              <a:spcAft>
                <a:spcPts val="0"/>
              </a:spcAft>
              <a:buClr>
                <a:schemeClr val="tx2"/>
              </a:buClr>
              <a:buSzPts val="5600"/>
              <a:buNone/>
            </a:pPr>
            <a:endParaRPr dirty="0"/>
          </a:p>
        </p:txBody>
      </p:sp>
      <p:sp>
        <p:nvSpPr>
          <p:cNvPr id="2" name="Google Shape;109;p2">
            <a:extLst>
              <a:ext uri="{FF2B5EF4-FFF2-40B4-BE49-F238E27FC236}">
                <a16:creationId xmlns:a16="http://schemas.microsoft.com/office/drawing/2014/main" id="{0C48E9E7-57AF-4892-5C17-973991DD224F}"/>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24</a:t>
            </a:fld>
            <a:endParaRPr dirty="0"/>
          </a:p>
        </p:txBody>
      </p:sp>
      <p:pic>
        <p:nvPicPr>
          <p:cNvPr id="3" name="Google Shape;283;g14e8540bddb_0_77">
            <a:extLst>
              <a:ext uri="{FF2B5EF4-FFF2-40B4-BE49-F238E27FC236}">
                <a16:creationId xmlns:a16="http://schemas.microsoft.com/office/drawing/2014/main" id="{3DA3E5C8-D74E-8BDC-AFFF-A7958A5B18B6}"/>
              </a:ext>
            </a:extLst>
          </p:cNvPr>
          <p:cNvPicPr preferRelativeResize="0"/>
          <p:nvPr/>
        </p:nvPicPr>
        <p:blipFill rotWithShape="1">
          <a:blip r:embed="rId10">
            <a:alphaModFix/>
          </a:blip>
          <a:srcRect/>
          <a:stretch/>
        </p:blipFill>
        <p:spPr>
          <a:xfrm>
            <a:off x="565450" y="2072700"/>
            <a:ext cx="14026850" cy="990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7"/>
          <p:cNvSpPr txBox="1">
            <a:spLocks noGrp="1"/>
          </p:cNvSpPr>
          <p:nvPr>
            <p:ph type="title"/>
          </p:nvPr>
        </p:nvSpPr>
        <p:spPr>
          <a:xfrm>
            <a:off x="565450" y="564574"/>
            <a:ext cx="21945600" cy="3016251"/>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Resources: Information on Abortion Pills</a:t>
            </a:r>
            <a:endParaRPr dirty="0"/>
          </a:p>
        </p:txBody>
      </p:sp>
      <p:sp>
        <p:nvSpPr>
          <p:cNvPr id="303" name="Google Shape;303;p47"/>
          <p:cNvSpPr txBox="1">
            <a:spLocks noGrp="1"/>
          </p:cNvSpPr>
          <p:nvPr>
            <p:ph type="body" idx="1"/>
          </p:nvPr>
        </p:nvSpPr>
        <p:spPr>
          <a:xfrm>
            <a:off x="512064" y="3200400"/>
            <a:ext cx="23408640" cy="9015984"/>
          </a:xfrm>
          <a:prstGeom prst="rect">
            <a:avLst/>
          </a:prstGeom>
          <a:noFill/>
          <a:ln>
            <a:noFill/>
          </a:ln>
        </p:spPr>
        <p:txBody>
          <a:bodyPr spcFirstLastPara="1" wrap="square" lIns="91425" tIns="91425" rIns="91425" bIns="91425" anchor="t" anchorCtr="0">
            <a:normAutofit/>
          </a:bodyPr>
          <a:lstStyle/>
          <a:p>
            <a:pPr marL="457200" lvl="0" indent="-457200" algn="l" rtl="0">
              <a:lnSpc>
                <a:spcPct val="90000"/>
              </a:lnSpc>
              <a:spcBef>
                <a:spcPts val="0"/>
              </a:spcBef>
              <a:spcAft>
                <a:spcPts val="0"/>
              </a:spcAft>
              <a:buClr>
                <a:srgbClr val="FFFFFF"/>
              </a:buClr>
              <a:buSzPts val="4500"/>
              <a:buChar char="•"/>
            </a:pPr>
            <a:r>
              <a:rPr lang="en-US" sz="4500"/>
              <a:t>Sam’s Medication Abortion Zine</a:t>
            </a:r>
            <a:r>
              <a:rPr lang="en-US"/>
              <a:t>: </a:t>
            </a:r>
            <a:r>
              <a:rPr lang="en-US" sz="4500" u="sng">
                <a:solidFill>
                  <a:schemeClr val="hlink"/>
                </a:solidFill>
                <a:hlinkClick r:id="rId3"/>
              </a:rPr>
              <a:t>https://www.reproductiveaccess.org/resource/sams-medication-abortion-zine/</a:t>
            </a:r>
            <a:r>
              <a:rPr lang="en-US" sz="4500"/>
              <a:t> </a:t>
            </a:r>
            <a:endParaRPr/>
          </a:p>
          <a:p>
            <a:pPr marL="457200" lvl="0" indent="-457200" algn="l" rtl="0">
              <a:lnSpc>
                <a:spcPct val="90000"/>
              </a:lnSpc>
              <a:spcBef>
                <a:spcPts val="2000"/>
              </a:spcBef>
              <a:spcAft>
                <a:spcPts val="0"/>
              </a:spcAft>
              <a:buClr>
                <a:srgbClr val="FFFFFF"/>
              </a:buClr>
              <a:buSzPts val="4500"/>
              <a:buChar char="•"/>
            </a:pPr>
            <a:r>
              <a:rPr lang="en-US" sz="4500"/>
              <a:t>Factsheets: How to Use Abortion Pills</a:t>
            </a:r>
            <a:endParaRPr/>
          </a:p>
          <a:p>
            <a:pPr marL="990600" lvl="1" indent="-533400" algn="l" rtl="0">
              <a:lnSpc>
                <a:spcPct val="90000"/>
              </a:lnSpc>
              <a:spcBef>
                <a:spcPts val="2000"/>
              </a:spcBef>
              <a:spcAft>
                <a:spcPts val="0"/>
              </a:spcAft>
              <a:buClr>
                <a:srgbClr val="FFFFFF"/>
              </a:buClr>
              <a:buSzPts val="4500"/>
              <a:buChar char="•"/>
            </a:pPr>
            <a:r>
              <a:rPr lang="en-US" sz="4500"/>
              <a:t>Mife + Miso: </a:t>
            </a:r>
            <a:r>
              <a:rPr lang="en-US" sz="4500" u="sng">
                <a:solidFill>
                  <a:schemeClr val="hlink"/>
                </a:solidFill>
                <a:hlinkClick r:id="rId4"/>
              </a:rPr>
              <a:t>https://www.reproductiveaccess.org/resource/mabfactsheet/</a:t>
            </a:r>
            <a:r>
              <a:rPr lang="en-US" sz="4500"/>
              <a:t> </a:t>
            </a:r>
            <a:endParaRPr/>
          </a:p>
          <a:p>
            <a:pPr marL="990600" lvl="1" indent="-533400" algn="l" rtl="0">
              <a:lnSpc>
                <a:spcPct val="90000"/>
              </a:lnSpc>
              <a:spcBef>
                <a:spcPts val="2000"/>
              </a:spcBef>
              <a:spcAft>
                <a:spcPts val="0"/>
              </a:spcAft>
              <a:buClr>
                <a:srgbClr val="FFFFFF"/>
              </a:buClr>
              <a:buSzPts val="4500"/>
              <a:buChar char="•"/>
            </a:pPr>
            <a:r>
              <a:rPr lang="en-US" sz="4500"/>
              <a:t>Misoprostol only: </a:t>
            </a:r>
            <a:r>
              <a:rPr lang="en-US" sz="4500" u="sng">
                <a:solidFill>
                  <a:schemeClr val="hlink"/>
                </a:solidFill>
                <a:hlinkClick r:id="rId5"/>
              </a:rPr>
              <a:t>https://www.reproductiveaccess.org/resource/mabfactsheet-miso/</a:t>
            </a:r>
            <a:r>
              <a:rPr lang="en-US" sz="4500"/>
              <a:t> </a:t>
            </a:r>
            <a:endParaRPr/>
          </a:p>
          <a:p>
            <a:pPr marL="457200" lvl="0" indent="-457200" algn="l" rtl="0">
              <a:lnSpc>
                <a:spcPct val="90000"/>
              </a:lnSpc>
              <a:spcBef>
                <a:spcPts val="2000"/>
              </a:spcBef>
              <a:spcAft>
                <a:spcPts val="0"/>
              </a:spcAft>
              <a:buClr>
                <a:srgbClr val="FFFFFF"/>
              </a:buClr>
              <a:buSzPts val="4500"/>
              <a:buChar char="•"/>
            </a:pPr>
            <a:r>
              <a:rPr lang="en-US" sz="4500"/>
              <a:t>Self-Managed Abortion; Safe &amp; Supportive – How to use abortion pills</a:t>
            </a:r>
            <a:r>
              <a:rPr lang="en-US"/>
              <a:t>: </a:t>
            </a:r>
            <a:r>
              <a:rPr lang="en-US" sz="4500" u="sng">
                <a:solidFill>
                  <a:schemeClr val="hlink"/>
                </a:solidFill>
                <a:hlinkClick r:id="rId6"/>
              </a:rPr>
              <a:t>https://abortionpillinfo.org/en/using-abortion-pills-for-safe-abortion-usa</a:t>
            </a:r>
            <a:r>
              <a:rPr lang="en-US" sz="4500"/>
              <a:t> </a:t>
            </a:r>
            <a:endParaRPr/>
          </a:p>
          <a:p>
            <a:pPr marL="457200" lvl="0" indent="-457200" algn="l" rtl="0">
              <a:lnSpc>
                <a:spcPct val="90000"/>
              </a:lnSpc>
              <a:spcBef>
                <a:spcPts val="2000"/>
              </a:spcBef>
              <a:spcAft>
                <a:spcPts val="0"/>
              </a:spcAft>
              <a:buClr>
                <a:srgbClr val="FFFFFF"/>
              </a:buClr>
              <a:buSzPts val="4500"/>
              <a:buChar char="•"/>
            </a:pPr>
            <a:r>
              <a:rPr lang="en-US" sz="4500"/>
              <a:t>Ipas video - How to have an abortion with pills</a:t>
            </a:r>
            <a:r>
              <a:rPr lang="en-US"/>
              <a:t>: </a:t>
            </a:r>
            <a:r>
              <a:rPr lang="en-US" sz="4500" u="sng">
                <a:solidFill>
                  <a:schemeClr val="hlink"/>
                </a:solidFill>
                <a:hlinkClick r:id="rId7"/>
              </a:rPr>
              <a:t>https://www.ipas.org/our-work/abortion-self-care/abortion-with-pills/</a:t>
            </a:r>
            <a:r>
              <a:rPr lang="en-US" sz="4500"/>
              <a:t> </a:t>
            </a:r>
            <a:endParaRPr/>
          </a:p>
          <a:p>
            <a:pPr marL="990600" lvl="1" indent="-247650" algn="l" rtl="0">
              <a:lnSpc>
                <a:spcPct val="90000"/>
              </a:lnSpc>
              <a:spcBef>
                <a:spcPts val="2000"/>
              </a:spcBef>
              <a:spcAft>
                <a:spcPts val="0"/>
              </a:spcAft>
              <a:buClr>
                <a:srgbClr val="FFFFFF"/>
              </a:buClr>
              <a:buSzPts val="4500"/>
              <a:buNone/>
            </a:pPr>
            <a:endParaRPr sz="4500"/>
          </a:p>
        </p:txBody>
      </p:sp>
      <p:sp>
        <p:nvSpPr>
          <p:cNvPr id="2" name="Google Shape;109;p2">
            <a:extLst>
              <a:ext uri="{FF2B5EF4-FFF2-40B4-BE49-F238E27FC236}">
                <a16:creationId xmlns:a16="http://schemas.microsoft.com/office/drawing/2014/main" id="{694EC575-9A0A-8D1F-71FB-8C201E416273}"/>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25</a:t>
            </a:fld>
            <a:endParaRPr dirty="0"/>
          </a:p>
        </p:txBody>
      </p:sp>
      <p:pic>
        <p:nvPicPr>
          <p:cNvPr id="3" name="Google Shape;283;g14e8540bddb_0_77">
            <a:extLst>
              <a:ext uri="{FF2B5EF4-FFF2-40B4-BE49-F238E27FC236}">
                <a16:creationId xmlns:a16="http://schemas.microsoft.com/office/drawing/2014/main" id="{86A48DD1-6C74-9229-D5D8-ABA56B69D847}"/>
              </a:ext>
            </a:extLst>
          </p:cNvPr>
          <p:cNvPicPr preferRelativeResize="0"/>
          <p:nvPr/>
        </p:nvPicPr>
        <p:blipFill rotWithShape="1">
          <a:blip r:embed="rId8">
            <a:alphaModFix/>
          </a:blip>
          <a:srcRect/>
          <a:stretch/>
        </p:blipFill>
        <p:spPr>
          <a:xfrm>
            <a:off x="336850" y="2415600"/>
            <a:ext cx="21456350" cy="990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4261104" y="1105408"/>
            <a:ext cx="15544800" cy="1353312"/>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90000"/>
              </a:lnSpc>
              <a:spcBef>
                <a:spcPts val="0"/>
              </a:spcBef>
              <a:spcAft>
                <a:spcPts val="0"/>
              </a:spcAft>
              <a:buClr>
                <a:srgbClr val="FFFFFF"/>
              </a:buClr>
              <a:buSzPct val="100000"/>
              <a:buFont typeface="Twentieth Century"/>
              <a:buNone/>
            </a:pPr>
            <a:r>
              <a:rPr lang="en-US" dirty="0"/>
              <a:t>Resources: Find an Abortion Care &amp; Practical Support</a:t>
            </a:r>
            <a:endParaRPr dirty="0"/>
          </a:p>
        </p:txBody>
      </p:sp>
      <p:sp>
        <p:nvSpPr>
          <p:cNvPr id="310" name="Google Shape;310;p48"/>
          <p:cNvSpPr txBox="1">
            <a:spLocks noGrp="1"/>
          </p:cNvSpPr>
          <p:nvPr>
            <p:ph type="body" idx="1"/>
          </p:nvPr>
        </p:nvSpPr>
        <p:spPr>
          <a:xfrm>
            <a:off x="902208" y="3686556"/>
            <a:ext cx="22262592" cy="9436608"/>
          </a:xfrm>
          <a:prstGeom prst="rect">
            <a:avLst/>
          </a:prstGeom>
          <a:noFill/>
          <a:ln>
            <a:noFill/>
          </a:ln>
        </p:spPr>
        <p:txBody>
          <a:bodyPr spcFirstLastPara="1" wrap="square" lIns="91425" tIns="91425" rIns="91425" bIns="91425" anchor="t" anchorCtr="0">
            <a:normAutofit fontScale="62500" lnSpcReduction="20000"/>
          </a:bodyPr>
          <a:lstStyle/>
          <a:p>
            <a:pPr marL="457200" lvl="0" indent="-483869" algn="l" rtl="0">
              <a:lnSpc>
                <a:spcPct val="90000"/>
              </a:lnSpc>
              <a:spcBef>
                <a:spcPts val="0"/>
              </a:spcBef>
              <a:spcAft>
                <a:spcPts val="0"/>
              </a:spcAft>
              <a:buClr>
                <a:srgbClr val="FFFFFF"/>
              </a:buClr>
              <a:buSzPct val="100000"/>
              <a:buChar char="•"/>
            </a:pPr>
            <a:r>
              <a:rPr lang="en-US" u="sng" dirty="0">
                <a:solidFill>
                  <a:schemeClr val="hlink"/>
                </a:solidFill>
                <a:hlinkClick r:id="rId3"/>
              </a:rPr>
              <a:t>I Need an A</a:t>
            </a:r>
            <a:r>
              <a:rPr lang="en-US" dirty="0"/>
              <a:t>: information on seeking abortion care – local providers, financial assistance, and information for those under 18 </a:t>
            </a:r>
            <a:r>
              <a:rPr lang="en-US" u="sng" dirty="0">
                <a:solidFill>
                  <a:schemeClr val="hlink"/>
                </a:solidFill>
                <a:hlinkClick r:id="rId3"/>
              </a:rPr>
              <a:t>https://www.ineedana.com/</a:t>
            </a:r>
            <a:endParaRPr dirty="0"/>
          </a:p>
          <a:p>
            <a:pPr marL="457200" lvl="0" indent="-483869" algn="l" rtl="0">
              <a:lnSpc>
                <a:spcPct val="90000"/>
              </a:lnSpc>
              <a:spcBef>
                <a:spcPts val="2000"/>
              </a:spcBef>
              <a:spcAft>
                <a:spcPts val="0"/>
              </a:spcAft>
              <a:buClr>
                <a:srgbClr val="FFFFFF"/>
              </a:buClr>
              <a:buSzPct val="100000"/>
              <a:buChar char="•"/>
            </a:pPr>
            <a:r>
              <a:rPr lang="en-US" u="sng" dirty="0">
                <a:solidFill>
                  <a:schemeClr val="hlink"/>
                </a:solidFill>
                <a:hlinkClick r:id="rId4"/>
              </a:rPr>
              <a:t>Abortion Finder</a:t>
            </a:r>
            <a:r>
              <a:rPr lang="en-US" dirty="0"/>
              <a:t>: operated by </a:t>
            </a:r>
            <a:r>
              <a:rPr lang="en-US" dirty="0" err="1"/>
              <a:t>Bedsider</a:t>
            </a:r>
            <a:r>
              <a:rPr lang="en-US" dirty="0"/>
              <a:t>, information on finding an abortion provider </a:t>
            </a:r>
            <a:r>
              <a:rPr lang="en-US" u="sng" dirty="0">
                <a:solidFill>
                  <a:schemeClr val="hlink"/>
                </a:solidFill>
                <a:hlinkClick r:id="rId4"/>
              </a:rPr>
              <a:t>https://www.abortionfinder.org/</a:t>
            </a:r>
            <a:r>
              <a:rPr lang="en-US" dirty="0"/>
              <a:t> </a:t>
            </a:r>
            <a:endParaRPr dirty="0"/>
          </a:p>
          <a:p>
            <a:pPr marL="457200" lvl="0" indent="-483869" algn="l" rtl="0">
              <a:lnSpc>
                <a:spcPct val="90000"/>
              </a:lnSpc>
              <a:spcBef>
                <a:spcPts val="2000"/>
              </a:spcBef>
              <a:spcAft>
                <a:spcPts val="0"/>
              </a:spcAft>
              <a:buClr>
                <a:srgbClr val="FFFFFF"/>
              </a:buClr>
              <a:buSzPct val="1000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Digital</a:t>
            </a:r>
            <a:r>
              <a:rPr lang="en-US" dirty="0"/>
              <a:t>/Telehealth Services*</a:t>
            </a:r>
            <a:endParaRPr dirty="0"/>
          </a:p>
          <a:p>
            <a:pPr marL="990600" lvl="1" indent="-560070" algn="l" rtl="0">
              <a:lnSpc>
                <a:spcPct val="90000"/>
              </a:lnSpc>
              <a:spcBef>
                <a:spcPts val="2000"/>
              </a:spcBef>
              <a:spcAft>
                <a:spcPts val="0"/>
              </a:spcAft>
              <a:buClr>
                <a:srgbClr val="FFFFFF"/>
              </a:buClr>
              <a:buSzPct val="100000"/>
              <a:buChar char="•"/>
            </a:pPr>
            <a:r>
              <a:rPr lang="en-US" dirty="0"/>
              <a:t>Hey Jane: </a:t>
            </a:r>
            <a:r>
              <a:rPr lang="en-US" u="sng" dirty="0">
                <a:solidFill>
                  <a:schemeClr val="hlink"/>
                </a:solidFill>
                <a:hlinkClick r:id="rId5"/>
              </a:rPr>
              <a:t>https://www.heyjane.co/</a:t>
            </a:r>
            <a:r>
              <a:rPr lang="en-US" dirty="0"/>
              <a:t> (CA, CO, CT, IL, NJ, NM, NY, WA)</a:t>
            </a:r>
            <a:endParaRPr dirty="0"/>
          </a:p>
          <a:p>
            <a:pPr marL="990600" lvl="1" indent="-560070" algn="l" rtl="0">
              <a:lnSpc>
                <a:spcPct val="90000"/>
              </a:lnSpc>
              <a:spcBef>
                <a:spcPts val="2000"/>
              </a:spcBef>
              <a:spcAft>
                <a:spcPts val="0"/>
              </a:spcAft>
              <a:buClr>
                <a:srgbClr val="FFFFFF"/>
              </a:buClr>
              <a:buSzPct val="100000"/>
              <a:buChar char="•"/>
            </a:pPr>
            <a:r>
              <a:rPr lang="en-US" dirty="0" err="1"/>
              <a:t>CaraFem</a:t>
            </a:r>
            <a:r>
              <a:rPr lang="en-US" dirty="0"/>
              <a:t>: </a:t>
            </a:r>
            <a:r>
              <a:rPr lang="en-US" u="sng" dirty="0">
                <a:solidFill>
                  <a:schemeClr val="hlink"/>
                </a:solidFill>
                <a:hlinkClick r:id="rId6"/>
              </a:rPr>
              <a:t>https://carafem.org/at-home-abortion-pills/</a:t>
            </a:r>
            <a:r>
              <a:rPr lang="en-US" dirty="0"/>
              <a:t> (CO, CT, DE, DC, IL, IO, ME, MD, MA, MN, NV, NM, NJ, RI, VA, VT)</a:t>
            </a:r>
            <a:endParaRPr dirty="0"/>
          </a:p>
          <a:p>
            <a:pPr marL="990600" lvl="1" indent="-560070" algn="l" rtl="0">
              <a:lnSpc>
                <a:spcPct val="90000"/>
              </a:lnSpc>
              <a:spcBef>
                <a:spcPts val="2000"/>
              </a:spcBef>
              <a:spcAft>
                <a:spcPts val="0"/>
              </a:spcAft>
              <a:buClr>
                <a:srgbClr val="FFFFFF"/>
              </a:buClr>
              <a:buSzPct val="100000"/>
              <a:buChar char="•"/>
            </a:pPr>
            <a:r>
              <a:rPr lang="en-US" dirty="0"/>
              <a:t>Choix: </a:t>
            </a:r>
            <a:r>
              <a:rPr lang="en-US" u="sng" dirty="0">
                <a:solidFill>
                  <a:schemeClr val="hlink"/>
                </a:solidFill>
                <a:hlinkClick r:id="rId7"/>
              </a:rPr>
              <a:t>https://mychoix.co/</a:t>
            </a:r>
            <a:r>
              <a:rPr lang="en-US" dirty="0"/>
              <a:t> (CA, CO, IL, ME, NM, VA)</a:t>
            </a:r>
            <a:endParaRPr dirty="0"/>
          </a:p>
          <a:p>
            <a:pPr marL="990600" lvl="1" indent="-560070" algn="l" rtl="0">
              <a:lnSpc>
                <a:spcPct val="90000"/>
              </a:lnSpc>
              <a:spcBef>
                <a:spcPts val="2000"/>
              </a:spcBef>
              <a:spcAft>
                <a:spcPts val="0"/>
              </a:spcAft>
              <a:buClr>
                <a:srgbClr val="FFFFFF"/>
              </a:buClr>
              <a:buSzPct val="100000"/>
              <a:buChar char="•"/>
            </a:pPr>
            <a:r>
              <a:rPr lang="en-US" dirty="0"/>
              <a:t>Just the Pill: </a:t>
            </a:r>
            <a:r>
              <a:rPr lang="en-US" u="sng" dirty="0">
                <a:solidFill>
                  <a:schemeClr val="hlink"/>
                </a:solidFill>
                <a:hlinkClick r:id="rId8"/>
              </a:rPr>
              <a:t>https://www.justthepill.com/</a:t>
            </a:r>
            <a:r>
              <a:rPr lang="en-US" dirty="0"/>
              <a:t> (CO, MN, MT, WY)</a:t>
            </a:r>
            <a:endParaRPr dirty="0"/>
          </a:p>
          <a:p>
            <a:pPr marL="990600" lvl="1" indent="-560070" algn="l" rtl="0">
              <a:lnSpc>
                <a:spcPct val="90000"/>
              </a:lnSpc>
              <a:spcBef>
                <a:spcPts val="2000"/>
              </a:spcBef>
              <a:spcAft>
                <a:spcPts val="0"/>
              </a:spcAft>
              <a:buClr>
                <a:srgbClr val="FFFFFF"/>
              </a:buClr>
              <a:buSzPct val="100000"/>
              <a:buChar char="•"/>
            </a:pPr>
            <a:r>
              <a:rPr lang="en-US" dirty="0"/>
              <a:t>Full Circle Health Center: </a:t>
            </a:r>
            <a:r>
              <a:rPr lang="en-US" u="sng" dirty="0">
                <a:solidFill>
                  <a:schemeClr val="hlink"/>
                </a:solidFill>
                <a:hlinkClick r:id="rId9"/>
              </a:rPr>
              <a:t>https://fullcirclehealthcenter.com/</a:t>
            </a:r>
            <a:r>
              <a:rPr lang="en-US" dirty="0"/>
              <a:t> (NM)</a:t>
            </a:r>
            <a:endParaRPr dirty="0"/>
          </a:p>
          <a:p>
            <a:pPr marL="990600" lvl="1" indent="-560070" algn="l" rtl="0">
              <a:lnSpc>
                <a:spcPct val="90000"/>
              </a:lnSpc>
              <a:spcBef>
                <a:spcPts val="2000"/>
              </a:spcBef>
              <a:spcAft>
                <a:spcPts val="0"/>
              </a:spcAft>
              <a:buClr>
                <a:srgbClr val="FFFFFF"/>
              </a:buClr>
              <a:buSzPct val="100000"/>
              <a:buChar char="•"/>
            </a:pPr>
            <a:r>
              <a:rPr lang="en-US" dirty="0"/>
              <a:t>Abortion on Demand: </a:t>
            </a:r>
            <a:r>
              <a:rPr lang="en-US" u="sng" dirty="0">
                <a:solidFill>
                  <a:schemeClr val="hlink"/>
                </a:solidFill>
                <a:hlinkClick r:id="rId10"/>
              </a:rPr>
              <a:t>https://abortionondemand.org/</a:t>
            </a:r>
            <a:r>
              <a:rPr lang="en-US" dirty="0"/>
              <a:t> (CA, CO, CT, DE, HI, IL, ME, MD, MA, MN, MT, NV, NH, NJ, NM, NY, OR, RI, VT, VA, WA)</a:t>
            </a:r>
            <a:endParaRPr dirty="0"/>
          </a:p>
          <a:p>
            <a:pPr marL="457200" lvl="0" indent="-483869" algn="l" rtl="0">
              <a:lnSpc>
                <a:spcPct val="90000"/>
              </a:lnSpc>
              <a:spcBef>
                <a:spcPts val="2000"/>
              </a:spcBef>
              <a:spcAft>
                <a:spcPts val="0"/>
              </a:spcAft>
              <a:buClr>
                <a:srgbClr val="FFFFFF"/>
              </a:buClr>
              <a:buSzPct val="100000"/>
              <a:buChar char="•"/>
            </a:pPr>
            <a:r>
              <a:rPr lang="en-US" u="sng" dirty="0">
                <a:solidFill>
                  <a:schemeClr val="hlink"/>
                </a:solidFill>
                <a:hlinkClick r:id="rId11"/>
              </a:rPr>
              <a:t>Apiary for Practical Support</a:t>
            </a:r>
            <a:r>
              <a:rPr lang="en-US" dirty="0"/>
              <a:t>: network of organizations that provide logistical assistance to people getting abortion care </a:t>
            </a:r>
            <a:r>
              <a:rPr lang="en-US" u="sng" dirty="0">
                <a:solidFill>
                  <a:schemeClr val="hlink"/>
                </a:solidFill>
                <a:hlinkClick r:id="rId11"/>
              </a:rPr>
              <a:t>https://apiaryps.org/</a:t>
            </a:r>
            <a:r>
              <a:rPr lang="en-US" dirty="0"/>
              <a:t> </a:t>
            </a:r>
            <a:endParaRPr dirty="0"/>
          </a:p>
          <a:p>
            <a:pPr marL="457200" lvl="0" indent="-483869" algn="l" rtl="0">
              <a:lnSpc>
                <a:spcPct val="90000"/>
              </a:lnSpc>
              <a:spcBef>
                <a:spcPts val="2000"/>
              </a:spcBef>
              <a:spcAft>
                <a:spcPts val="0"/>
              </a:spcAft>
              <a:buClr>
                <a:srgbClr val="FFFFFF"/>
              </a:buClr>
              <a:buSzPct val="100000"/>
              <a:buChar char="•"/>
            </a:pPr>
            <a:r>
              <a:rPr lang="en-US" u="sng" dirty="0">
                <a:solidFill>
                  <a:schemeClr val="hlink"/>
                </a:solidFill>
                <a:hlinkClick r:id="rId12"/>
              </a:rPr>
              <a:t>National Network of Abortion Funds</a:t>
            </a:r>
            <a:r>
              <a:rPr lang="en-US" dirty="0"/>
              <a:t>: network of organizations that can support financial and logistical needs as people arrange for their abortion </a:t>
            </a:r>
            <a:r>
              <a:rPr lang="en-US" u="sng" dirty="0">
                <a:solidFill>
                  <a:schemeClr val="hlink"/>
                </a:solidFill>
                <a:hlinkClick r:id="rId12"/>
              </a:rPr>
              <a:t>https://abortionfunds.org/need-abortion/</a:t>
            </a:r>
            <a:r>
              <a:rPr lang="en-US" dirty="0"/>
              <a:t> </a:t>
            </a:r>
            <a:endParaRPr dirty="0"/>
          </a:p>
          <a:p>
            <a:pPr marL="990600" lvl="1" indent="-337819" algn="l" rtl="0">
              <a:lnSpc>
                <a:spcPct val="90000"/>
              </a:lnSpc>
              <a:spcBef>
                <a:spcPts val="2000"/>
              </a:spcBef>
              <a:spcAft>
                <a:spcPts val="0"/>
              </a:spcAft>
              <a:buClr>
                <a:srgbClr val="FFFFFF"/>
              </a:buClr>
              <a:buSzPct val="100000"/>
              <a:buNone/>
            </a:pPr>
            <a:endParaRPr dirty="0"/>
          </a:p>
        </p:txBody>
      </p:sp>
      <p:sp>
        <p:nvSpPr>
          <p:cNvPr id="312" name="Google Shape;312;p48"/>
          <p:cNvSpPr txBox="1"/>
          <p:nvPr/>
        </p:nvSpPr>
        <p:spPr>
          <a:xfrm>
            <a:off x="20015200" y="12903200"/>
            <a:ext cx="4775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lt2"/>
                </a:solidFill>
                <a:latin typeface="Twentieth Century"/>
                <a:ea typeface="Twentieth Century"/>
                <a:cs typeface="Twentieth Century"/>
                <a:sym typeface="Twentieth Century"/>
              </a:rPr>
              <a:t>*Last updated 12/2022</a:t>
            </a:r>
            <a:endParaRPr sz="3000">
              <a:solidFill>
                <a:schemeClr val="lt2"/>
              </a:solidFill>
              <a:latin typeface="Twentieth Century"/>
              <a:ea typeface="Twentieth Century"/>
              <a:cs typeface="Twentieth Century"/>
              <a:sym typeface="Twentieth Century"/>
            </a:endParaRPr>
          </a:p>
        </p:txBody>
      </p:sp>
      <p:sp>
        <p:nvSpPr>
          <p:cNvPr id="2" name="Google Shape;109;p2">
            <a:extLst>
              <a:ext uri="{FF2B5EF4-FFF2-40B4-BE49-F238E27FC236}">
                <a16:creationId xmlns:a16="http://schemas.microsoft.com/office/drawing/2014/main" id="{2271B212-8C98-62D8-FC95-FE7F3FD05327}"/>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26</a:t>
            </a:fld>
            <a:endParaRPr dirty="0"/>
          </a:p>
        </p:txBody>
      </p:sp>
      <p:pic>
        <p:nvPicPr>
          <p:cNvPr id="3" name="Google Shape;283;g14e8540bddb_0_77">
            <a:extLst>
              <a:ext uri="{FF2B5EF4-FFF2-40B4-BE49-F238E27FC236}">
                <a16:creationId xmlns:a16="http://schemas.microsoft.com/office/drawing/2014/main" id="{38E747D8-15A6-9C10-B3A3-FCCFC491BD6C}"/>
              </a:ext>
            </a:extLst>
          </p:cNvPr>
          <p:cNvPicPr preferRelativeResize="0"/>
          <p:nvPr/>
        </p:nvPicPr>
        <p:blipFill rotWithShape="1">
          <a:blip r:embed="rId13">
            <a:alphaModFix/>
          </a:blip>
          <a:srcRect/>
          <a:stretch/>
        </p:blipFill>
        <p:spPr>
          <a:xfrm>
            <a:off x="6194679" y="2615438"/>
            <a:ext cx="11677650" cy="990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8103"/>
            <a:ext cx="15337971" cy="1176527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Abigail R.A. Aiken, </a:t>
            </a:r>
            <a:r>
              <a:rPr lang="en-US" sz="750" dirty="0" err="1">
                <a:solidFill>
                  <a:schemeClr val="bg1"/>
                </a:solidFill>
                <a:effectLst/>
                <a:latin typeface="Arial" panose="020B0604020202020204" pitchFamily="34" charset="0"/>
                <a:ea typeface="Times New Roman" panose="02020603050405020304" pitchFamily="18" charset="0"/>
              </a:rPr>
              <a:t>Evdokia</a:t>
            </a:r>
            <a:r>
              <a:rPr lang="en-US" sz="750" dirty="0">
                <a:solidFill>
                  <a:schemeClr val="bg1"/>
                </a:solidFill>
                <a:effectLst/>
                <a:latin typeface="Arial" panose="020B0604020202020204" pitchFamily="34" charset="0"/>
                <a:ea typeface="Times New Roman" panose="02020603050405020304" pitchFamily="18" charset="0"/>
              </a:rPr>
              <a:t> P. Romanova, Julia R. </a:t>
            </a:r>
            <a:r>
              <a:rPr lang="en-US" sz="750" dirty="0" err="1">
                <a:solidFill>
                  <a:schemeClr val="bg1"/>
                </a:solidFill>
                <a:effectLst/>
                <a:latin typeface="Arial" panose="020B0604020202020204" pitchFamily="34" charset="0"/>
                <a:ea typeface="Times New Roman" panose="02020603050405020304" pitchFamily="18" charset="0"/>
              </a:rPr>
              <a:t>Morber</a:t>
            </a:r>
            <a:r>
              <a:rPr lang="en-US" sz="750" dirty="0">
                <a:solidFill>
                  <a:schemeClr val="bg1"/>
                </a:solidFill>
                <a:effectLst/>
                <a:latin typeface="Arial" panose="020B0604020202020204" pitchFamily="34" charset="0"/>
                <a:ea typeface="Times New Roman" panose="02020603050405020304" pitchFamily="18" charset="0"/>
              </a:rPr>
              <a:t>, Rebecca </a:t>
            </a:r>
            <a:r>
              <a:rPr lang="en-US" sz="750" dirty="0" err="1">
                <a:solidFill>
                  <a:schemeClr val="bg1"/>
                </a:solidFill>
                <a:effectLst/>
                <a:latin typeface="Arial" panose="020B0604020202020204" pitchFamily="34" charset="0"/>
                <a:ea typeface="Times New Roman" panose="02020603050405020304" pitchFamily="18" charset="0"/>
              </a:rPr>
              <a:t>Gomperts</a:t>
            </a:r>
            <a:r>
              <a:rPr lang="en-US" sz="750" dirty="0">
                <a:solidFill>
                  <a:schemeClr val="bg1"/>
                </a:solidFill>
                <a:effectLst/>
                <a:latin typeface="Arial" panose="020B0604020202020204" pitchFamily="34" charset="0"/>
                <a:ea typeface="Times New Roman" panose="02020603050405020304" pitchFamily="18" charset="0"/>
              </a:rPr>
              <a:t>, Safety and effectiveness of self-managed medication abortion provided using online telemedicine in the United States: A population based study, The Lancet Regional Health - Americas, Volume 10, 2022, 100200, ISSN 2667-193X, https://</a:t>
            </a:r>
            <a:r>
              <a:rPr lang="en-US" sz="750" dirty="0" err="1">
                <a:solidFill>
                  <a:schemeClr val="bg1"/>
                </a:solidFill>
                <a:effectLst/>
                <a:latin typeface="Arial" panose="020B0604020202020204" pitchFamily="34" charset="0"/>
                <a:ea typeface="Times New Roman" panose="02020603050405020304" pitchFamily="18" charset="0"/>
              </a:rPr>
              <a:t>doi.org</a:t>
            </a:r>
            <a:r>
              <a:rPr lang="en-US" sz="750" dirty="0">
                <a:solidFill>
                  <a:schemeClr val="bg1"/>
                </a:solidFill>
                <a:effectLst/>
                <a:latin typeface="Arial" panose="020B0604020202020204" pitchFamily="34" charset="0"/>
                <a:ea typeface="Times New Roman" panose="02020603050405020304" pitchFamily="18" charset="0"/>
              </a:rPr>
              <a:t>/10.1016/j.lana.2022.100200.</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Abortion laws by State. Center for Reproductive Rights. https://</a:t>
            </a:r>
            <a:r>
              <a:rPr lang="en-US" sz="750" dirty="0" err="1">
                <a:solidFill>
                  <a:schemeClr val="bg1"/>
                </a:solidFill>
                <a:effectLst/>
                <a:latin typeface="Arial" panose="020B0604020202020204" pitchFamily="34" charset="0"/>
                <a:ea typeface="Times New Roman" panose="02020603050405020304" pitchFamily="18" charset="0"/>
              </a:rPr>
              <a:t>reproductiverights.org</a:t>
            </a:r>
            <a:r>
              <a:rPr lang="en-US" sz="750" dirty="0">
                <a:solidFill>
                  <a:schemeClr val="bg1"/>
                </a:solidFill>
                <a:effectLst/>
                <a:latin typeface="Arial" panose="020B0604020202020204" pitchFamily="34" charset="0"/>
                <a:ea typeface="Times New Roman" panose="02020603050405020304" pitchFamily="18" charset="0"/>
              </a:rPr>
              <a:t>/maps/abortion-laws-by-state/. Published August 25, 2022. Accessed December 13,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Aiken ARA,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Digol</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I, Trussell J,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Gomperts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R. Self reported outcomes and adverse events after medical abortion through online telemedicine: population based study in the Republic of Ireland and Northern Ireland. BMJ. 2017;357:j2011.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rPr>
              <a:t>Aiken A, Starling J, </a:t>
            </a:r>
            <a:r>
              <a:rPr lang="en-US" sz="750" dirty="0" err="1">
                <a:solidFill>
                  <a:schemeClr val="bg1"/>
                </a:solidFill>
                <a:effectLst/>
                <a:latin typeface="Arial" panose="020B0604020202020204" pitchFamily="34" charset="0"/>
                <a:ea typeface="Calibri" panose="020F0502020204030204" pitchFamily="34" charset="0"/>
              </a:rPr>
              <a:t>Gomperts</a:t>
            </a:r>
            <a:r>
              <a:rPr lang="en-US" sz="750" dirty="0">
                <a:solidFill>
                  <a:schemeClr val="bg1"/>
                </a:solidFill>
                <a:effectLst/>
                <a:latin typeface="Arial" panose="020B0604020202020204" pitchFamily="34" charset="0"/>
                <a:ea typeface="Calibri" panose="020F0502020204030204" pitchFamily="34" charset="0"/>
              </a:rPr>
              <a:t> R. Factors associated with use of an online telemedicine service to access self-managed medical abortion in the US. JAMA </a:t>
            </a:r>
            <a:r>
              <a:rPr lang="en-US" sz="750" dirty="0" err="1">
                <a:solidFill>
                  <a:schemeClr val="bg1"/>
                </a:solidFill>
                <a:effectLst/>
                <a:latin typeface="Arial" panose="020B0604020202020204" pitchFamily="34" charset="0"/>
                <a:ea typeface="Calibri" panose="020F0502020204030204" pitchFamily="34" charset="0"/>
              </a:rPr>
              <a:t>Netw</a:t>
            </a:r>
            <a:r>
              <a:rPr lang="en-US" sz="750" dirty="0">
                <a:solidFill>
                  <a:schemeClr val="bg1"/>
                </a:solidFill>
                <a:effectLst/>
                <a:latin typeface="Arial" panose="020B0604020202020204" pitchFamily="34" charset="0"/>
                <a:ea typeface="Calibri" panose="020F0502020204030204" pitchFamily="34" charset="0"/>
              </a:rPr>
              <a:t> Open. 2021;4(5):e2111852.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Aiken ARA, Starling JE, Scott JG, </a:t>
            </a:r>
            <a:r>
              <a:rPr lang="en-US" sz="750" dirty="0" err="1">
                <a:solidFill>
                  <a:schemeClr val="bg1"/>
                </a:solidFill>
                <a:effectLst/>
                <a:latin typeface="Arial" panose="020B0604020202020204" pitchFamily="34" charset="0"/>
                <a:ea typeface="Times New Roman" panose="02020603050405020304" pitchFamily="18" charset="0"/>
              </a:rPr>
              <a:t>Gomperts</a:t>
            </a:r>
            <a:r>
              <a:rPr lang="en-US" sz="750" dirty="0">
                <a:solidFill>
                  <a:schemeClr val="bg1"/>
                </a:solidFill>
                <a:effectLst/>
                <a:latin typeface="Arial" panose="020B0604020202020204" pitchFamily="34" charset="0"/>
                <a:ea typeface="Times New Roman" panose="02020603050405020304" pitchFamily="18" charset="0"/>
              </a:rPr>
              <a:t> R. Association of Texas Senate Bill 8 With Requests for Self-managed Medication Abortion. </a:t>
            </a:r>
            <a:r>
              <a:rPr lang="en-US" sz="750" i="1" dirty="0">
                <a:solidFill>
                  <a:schemeClr val="bg1"/>
                </a:solidFill>
                <a:effectLst/>
                <a:latin typeface="Arial" panose="020B0604020202020204" pitchFamily="34" charset="0"/>
                <a:ea typeface="Times New Roman" panose="02020603050405020304" pitchFamily="18" charset="0"/>
              </a:rPr>
              <a:t>JAMA </a:t>
            </a:r>
            <a:r>
              <a:rPr lang="en-US" sz="750" i="1" dirty="0" err="1">
                <a:solidFill>
                  <a:schemeClr val="bg1"/>
                </a:solidFill>
                <a:effectLst/>
                <a:latin typeface="Arial" panose="020B0604020202020204" pitchFamily="34" charset="0"/>
                <a:ea typeface="Times New Roman" panose="02020603050405020304" pitchFamily="18" charset="0"/>
              </a:rPr>
              <a:t>Netw</a:t>
            </a:r>
            <a:r>
              <a:rPr lang="en-US" sz="750" i="1" dirty="0">
                <a:solidFill>
                  <a:schemeClr val="bg1"/>
                </a:solidFill>
                <a:effectLst/>
                <a:latin typeface="Arial" panose="020B0604020202020204" pitchFamily="34" charset="0"/>
                <a:ea typeface="Times New Roman" panose="02020603050405020304" pitchFamily="18" charset="0"/>
              </a:rPr>
              <a:t> Open.</a:t>
            </a:r>
            <a:r>
              <a:rPr lang="en-US" sz="750" dirty="0">
                <a:solidFill>
                  <a:schemeClr val="bg1"/>
                </a:solidFill>
                <a:effectLst/>
                <a:latin typeface="Arial" panose="020B0604020202020204" pitchFamily="34" charset="0"/>
                <a:ea typeface="Times New Roman" panose="02020603050405020304" pitchFamily="18" charset="0"/>
              </a:rPr>
              <a:t> 2022;5(2):e221122. doi:10.1001/jamanetworkopen.2022.1122</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American College of Obstetricians and Gynecologists. Medication abortion up to 70 days of gestation.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Gynecol. 2020;136:e31–e47.</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Andersen KL,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Fjerstad</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M, Basnett I, et al. Determination of medical abortion success by women and community health volunteers in Nepal using a symptom checklist.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BMC Pregnancy Childbirth</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2018;18(1):161. Published 2018 May 11. doi:10.1186/s12884-018-1804-3</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Becker A. As anti-abortion laws pop up across the US, Mexican activists are helping Americans Access Free Abortions. Insider. https://</a:t>
            </a:r>
            <a:r>
              <a:rPr lang="en-US" sz="750" dirty="0" err="1">
                <a:solidFill>
                  <a:schemeClr val="bg1"/>
                </a:solidFill>
                <a:effectLst/>
                <a:latin typeface="Arial" panose="020B0604020202020204" pitchFamily="34" charset="0"/>
                <a:ea typeface="Times New Roman" panose="02020603050405020304" pitchFamily="18" charset="0"/>
              </a:rPr>
              <a:t>www.insider.com</a:t>
            </a:r>
            <a:r>
              <a:rPr lang="en-US" sz="750" dirty="0">
                <a:solidFill>
                  <a:schemeClr val="bg1"/>
                </a:solidFill>
                <a:effectLst/>
                <a:latin typeface="Arial" panose="020B0604020202020204" pitchFamily="34" charset="0"/>
                <a:ea typeface="Times New Roman" panose="02020603050405020304" pitchFamily="18" charset="0"/>
              </a:rPr>
              <a:t>/abortion-access-mexican-underground-networks-are-helping-americans-2022-4. Published April 12, 2022.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Chong E, Shochet T, Raymond E, et al. Expansion of a direct-to-patient telemedicine abortion service in the United States and experience during the COVID-19 pandemic. </a:t>
            </a:r>
            <a:r>
              <a:rPr lang="en-US" sz="750" i="1" dirty="0">
                <a:solidFill>
                  <a:schemeClr val="bg1"/>
                </a:solidFill>
                <a:effectLst/>
                <a:latin typeface="Arial" panose="020B0604020202020204" pitchFamily="34" charset="0"/>
                <a:ea typeface="Times New Roman" panose="02020603050405020304" pitchFamily="18" charset="0"/>
              </a:rPr>
              <a:t>Contraception</a:t>
            </a:r>
            <a:r>
              <a:rPr lang="en-US" sz="750" dirty="0">
                <a:solidFill>
                  <a:schemeClr val="bg1"/>
                </a:solidFill>
                <a:effectLst/>
                <a:latin typeface="Arial" panose="020B0604020202020204" pitchFamily="34" charset="0"/>
                <a:ea typeface="Times New Roman" panose="02020603050405020304" pitchFamily="18" charset="0"/>
              </a:rPr>
              <a:t>. 2021;104(1):43-48. doi:10.1016/j.contraception.2021.03.019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Confronting pregnancy criminalization: A practical guide for healthcare providers, lawyers, Medical Examiners, child welfare workers, and policymakers confronting pregnancy criminalization: A practical guide for healthcare providers, lawyers, Medical Examiners, child welfare workers, and </a:t>
            </a:r>
            <a:r>
              <a:rPr lang="en-US" sz="750" dirty="0" err="1">
                <a:solidFill>
                  <a:schemeClr val="bg1"/>
                </a:solidFill>
                <a:effectLst/>
                <a:latin typeface="Arial" panose="020B0604020202020204" pitchFamily="34" charset="0"/>
                <a:ea typeface="Times New Roman" panose="02020603050405020304" pitchFamily="18" charset="0"/>
              </a:rPr>
              <a:t>Policymakerspregnancy</a:t>
            </a:r>
            <a:r>
              <a:rPr lang="en-US" sz="750" dirty="0">
                <a:solidFill>
                  <a:schemeClr val="bg1"/>
                </a:solidFill>
                <a:effectLst/>
                <a:latin typeface="Arial" panose="020B0604020202020204" pitchFamily="34" charset="0"/>
                <a:ea typeface="Times New Roman" panose="02020603050405020304" pitchFamily="18" charset="0"/>
              </a:rPr>
              <a:t> Justice. Pregnancy Justice. https://</a:t>
            </a:r>
            <a:r>
              <a:rPr lang="en-US" sz="750" dirty="0" err="1">
                <a:solidFill>
                  <a:schemeClr val="bg1"/>
                </a:solidFill>
                <a:effectLst/>
                <a:latin typeface="Arial" panose="020B0604020202020204" pitchFamily="34" charset="0"/>
                <a:ea typeface="Times New Roman" panose="02020603050405020304" pitchFamily="18" charset="0"/>
              </a:rPr>
              <a:t>www.pregnancyjusticeus.org</a:t>
            </a:r>
            <a:r>
              <a:rPr lang="en-US" sz="750" dirty="0">
                <a:solidFill>
                  <a:schemeClr val="bg1"/>
                </a:solidFill>
                <a:effectLst/>
                <a:latin typeface="Arial" panose="020B0604020202020204" pitchFamily="34" charset="0"/>
                <a:ea typeface="Times New Roman" panose="02020603050405020304" pitchFamily="18" charset="0"/>
              </a:rPr>
              <a:t>/confronting-pregnancy-criminalization/. Published November 11, 2022.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Cytotec® - Food and Drug Administration. FDA. https://</a:t>
            </a:r>
            <a:r>
              <a:rPr lang="en-US" sz="750" dirty="0" err="1">
                <a:solidFill>
                  <a:schemeClr val="bg1"/>
                </a:solidFill>
                <a:effectLst/>
                <a:latin typeface="Arial" panose="020B0604020202020204" pitchFamily="34" charset="0"/>
                <a:ea typeface="Times New Roman" panose="02020603050405020304" pitchFamily="18" charset="0"/>
              </a:rPr>
              <a:t>www.accessdata.fda.gov</a:t>
            </a:r>
            <a:r>
              <a:rPr lang="en-US" sz="750" dirty="0">
                <a:solidFill>
                  <a:schemeClr val="bg1"/>
                </a:solidFill>
                <a:effectLst/>
                <a:latin typeface="Arial" panose="020B0604020202020204" pitchFamily="34" charset="0"/>
                <a:ea typeface="Times New Roman" panose="02020603050405020304" pitchFamily="18" charset="0"/>
              </a:rPr>
              <a:t>/</a:t>
            </a:r>
            <a:r>
              <a:rPr lang="en-US" sz="750" dirty="0" err="1">
                <a:solidFill>
                  <a:schemeClr val="bg1"/>
                </a:solidFill>
                <a:effectLst/>
                <a:latin typeface="Arial" panose="020B0604020202020204" pitchFamily="34" charset="0"/>
                <a:ea typeface="Times New Roman" panose="02020603050405020304" pitchFamily="18" charset="0"/>
              </a:rPr>
              <a:t>drugsatfda_docs</a:t>
            </a:r>
            <a:r>
              <a:rPr lang="en-US" sz="750" dirty="0">
                <a:solidFill>
                  <a:schemeClr val="bg1"/>
                </a:solidFill>
                <a:effectLst/>
                <a:latin typeface="Arial" panose="020B0604020202020204" pitchFamily="34" charset="0"/>
                <a:ea typeface="Times New Roman" panose="02020603050405020304" pitchFamily="18" charset="0"/>
              </a:rPr>
              <a:t>/label/2002/19268slr037.pdf.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Donovan MK. Self-managed medication abortion: expanding the available options for U.S. abortion care. Guttmacher Policy Rev. 2018;21:41–47.</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err="1">
                <a:solidFill>
                  <a:schemeClr val="bg1"/>
                </a:solidFill>
                <a:effectLst/>
                <a:latin typeface="Arial" panose="020B0604020202020204" pitchFamily="34" charset="0"/>
                <a:ea typeface="Times New Roman" panose="02020603050405020304" pitchFamily="18" charset="0"/>
              </a:rPr>
              <a:t>Eagen</a:t>
            </a:r>
            <a:r>
              <a:rPr lang="en-US" sz="750" dirty="0" err="1">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750" dirty="0" err="1">
                <a:solidFill>
                  <a:schemeClr val="bg1"/>
                </a:solidFill>
                <a:effectLst/>
                <a:latin typeface="Arial" panose="020B0604020202020204" pitchFamily="34" charset="0"/>
                <a:ea typeface="Times New Roman" panose="02020603050405020304" pitchFamily="18" charset="0"/>
              </a:rPr>
              <a:t>Torkko</a:t>
            </a:r>
            <a:r>
              <a:rPr lang="en-US" sz="750" dirty="0">
                <a:solidFill>
                  <a:schemeClr val="bg1"/>
                </a:solidFill>
                <a:effectLst/>
                <a:latin typeface="Arial" panose="020B0604020202020204" pitchFamily="34" charset="0"/>
                <a:ea typeface="Times New Roman" panose="02020603050405020304" pitchFamily="18" charset="0"/>
              </a:rPr>
              <a:t> M, </a:t>
            </a:r>
            <a:r>
              <a:rPr lang="en-US" sz="750" dirty="0" err="1">
                <a:solidFill>
                  <a:schemeClr val="bg1"/>
                </a:solidFill>
                <a:effectLst/>
                <a:latin typeface="Arial" panose="020B0604020202020204" pitchFamily="34" charset="0"/>
                <a:ea typeface="Times New Roman" panose="02020603050405020304" pitchFamily="18" charset="0"/>
              </a:rPr>
              <a:t>Yanow</a:t>
            </a:r>
            <a:r>
              <a:rPr lang="en-US" sz="750" dirty="0">
                <a:solidFill>
                  <a:schemeClr val="bg1"/>
                </a:solidFill>
                <a:effectLst/>
                <a:latin typeface="Arial" panose="020B0604020202020204" pitchFamily="34" charset="0"/>
                <a:ea typeface="Times New Roman" panose="02020603050405020304" pitchFamily="18" charset="0"/>
              </a:rPr>
              <a:t> S. The critical role of midwives in safe self</a:t>
            </a:r>
            <a:r>
              <a:rPr lang="en-US" sz="750" dirty="0">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750" dirty="0">
                <a:solidFill>
                  <a:schemeClr val="bg1"/>
                </a:solidFill>
                <a:effectLst/>
                <a:latin typeface="Arial" panose="020B0604020202020204" pitchFamily="34" charset="0"/>
                <a:ea typeface="Times New Roman" panose="02020603050405020304" pitchFamily="18" charset="0"/>
              </a:rPr>
              <a:t>managed abortion. </a:t>
            </a:r>
            <a:r>
              <a:rPr lang="en-US" sz="750" i="1" dirty="0">
                <a:solidFill>
                  <a:schemeClr val="bg1"/>
                </a:solidFill>
                <a:effectLst/>
                <a:latin typeface="Arial" panose="020B0604020202020204" pitchFamily="34" charset="0"/>
                <a:ea typeface="Times New Roman" panose="02020603050405020304" pitchFamily="18" charset="0"/>
              </a:rPr>
              <a:t>Journal of Midwifery and Women's Health</a:t>
            </a:r>
            <a:r>
              <a:rPr lang="en-US" sz="750" dirty="0">
                <a:solidFill>
                  <a:schemeClr val="bg1"/>
                </a:solidFill>
                <a:effectLst/>
                <a:latin typeface="Arial" panose="020B0604020202020204" pitchFamily="34" charset="0"/>
                <a:ea typeface="Times New Roman" panose="02020603050405020304" pitchFamily="18" charset="0"/>
              </a:rPr>
              <a:t>. 2021;66(6):795-800. doi:10.1111/jmwh.13289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Endler</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M., et al.,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Safety and acceptability of medical abortion through telemedicine after 9 weeks of gestation: a population-based cohort study. </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BJOG, 2019. </a:t>
            </a:r>
            <a:r>
              <a:rPr lang="en-US" sz="7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126</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 p. 609-618.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Feminist medication abortion accompaniment 101. Ibis Reproductive Health. https://</a:t>
            </a:r>
            <a:r>
              <a:rPr lang="en-US" sz="750" dirty="0" err="1">
                <a:solidFill>
                  <a:schemeClr val="bg1"/>
                </a:solidFill>
                <a:effectLst/>
                <a:latin typeface="Arial" panose="020B0604020202020204" pitchFamily="34" charset="0"/>
                <a:ea typeface="Times New Roman" panose="02020603050405020304" pitchFamily="18" charset="0"/>
              </a:rPr>
              <a:t>www.ibisreproductivehealth.org</a:t>
            </a:r>
            <a:r>
              <a:rPr lang="en-US" sz="750" dirty="0">
                <a:solidFill>
                  <a:schemeClr val="bg1"/>
                </a:solidFill>
                <a:effectLst/>
                <a:latin typeface="Arial" panose="020B0604020202020204" pitchFamily="34" charset="0"/>
                <a:ea typeface="Times New Roman" panose="02020603050405020304" pitchFamily="18" charset="0"/>
              </a:rPr>
              <a:t>/publications/feminist-medication-abortion-accompaniment-101. Published November 18, 2021.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Gandy I. </a:t>
            </a:r>
            <a:r>
              <a:rPr lang="en-US" sz="750" dirty="0" err="1">
                <a:solidFill>
                  <a:schemeClr val="bg1"/>
                </a:solidFill>
                <a:effectLst/>
                <a:latin typeface="Arial" panose="020B0604020202020204" pitchFamily="34" charset="0"/>
                <a:ea typeface="Times New Roman" panose="02020603050405020304" pitchFamily="18" charset="0"/>
              </a:rPr>
              <a:t>Purvi</a:t>
            </a:r>
            <a:r>
              <a:rPr lang="en-US" sz="750" dirty="0">
                <a:solidFill>
                  <a:schemeClr val="bg1"/>
                </a:solidFill>
                <a:effectLst/>
                <a:latin typeface="Arial" panose="020B0604020202020204" pitchFamily="34" charset="0"/>
                <a:ea typeface="Times New Roman" panose="02020603050405020304" pitchFamily="18" charset="0"/>
              </a:rPr>
              <a:t> Patel and the case of the self-managed abortion. Rewire News Group. https://</a:t>
            </a:r>
            <a:r>
              <a:rPr lang="en-US" sz="750" dirty="0" err="1">
                <a:solidFill>
                  <a:schemeClr val="bg1"/>
                </a:solidFill>
                <a:effectLst/>
                <a:latin typeface="Arial" panose="020B0604020202020204" pitchFamily="34" charset="0"/>
                <a:ea typeface="Times New Roman" panose="02020603050405020304" pitchFamily="18" charset="0"/>
              </a:rPr>
              <a:t>rewirenewsgroup.com</a:t>
            </a:r>
            <a:r>
              <a:rPr lang="en-US" sz="750" dirty="0">
                <a:solidFill>
                  <a:schemeClr val="bg1"/>
                </a:solidFill>
                <a:effectLst/>
                <a:latin typeface="Arial" panose="020B0604020202020204" pitchFamily="34" charset="0"/>
                <a:ea typeface="Times New Roman" panose="02020603050405020304" pitchFamily="18" charset="0"/>
              </a:rPr>
              <a:t>/2021/02/08/</a:t>
            </a:r>
            <a:r>
              <a:rPr lang="en-US" sz="750" dirty="0" err="1">
                <a:solidFill>
                  <a:schemeClr val="bg1"/>
                </a:solidFill>
                <a:effectLst/>
                <a:latin typeface="Arial" panose="020B0604020202020204" pitchFamily="34" charset="0"/>
                <a:ea typeface="Times New Roman" panose="02020603050405020304" pitchFamily="18" charset="0"/>
              </a:rPr>
              <a:t>purvi</a:t>
            </a:r>
            <a:r>
              <a:rPr lang="en-US" sz="750" dirty="0">
                <a:solidFill>
                  <a:schemeClr val="bg1"/>
                </a:solidFill>
                <a:effectLst/>
                <a:latin typeface="Arial" panose="020B0604020202020204" pitchFamily="34" charset="0"/>
                <a:ea typeface="Times New Roman" panose="02020603050405020304" pitchFamily="18" charset="0"/>
              </a:rPr>
              <a:t>-</a:t>
            </a:r>
            <a:r>
              <a:rPr lang="en-US" sz="750" dirty="0" err="1">
                <a:solidFill>
                  <a:schemeClr val="bg1"/>
                </a:solidFill>
                <a:effectLst/>
                <a:latin typeface="Arial" panose="020B0604020202020204" pitchFamily="34" charset="0"/>
                <a:ea typeface="Times New Roman" panose="02020603050405020304" pitchFamily="18" charset="0"/>
              </a:rPr>
              <a:t>patel</a:t>
            </a:r>
            <a:r>
              <a:rPr lang="en-US" sz="750" dirty="0">
                <a:solidFill>
                  <a:schemeClr val="bg1"/>
                </a:solidFill>
                <a:effectLst/>
                <a:latin typeface="Arial" panose="020B0604020202020204" pitchFamily="34" charset="0"/>
                <a:ea typeface="Times New Roman" panose="02020603050405020304" pitchFamily="18" charset="0"/>
              </a:rPr>
              <a:t>-and-the-case-of-the-self-managed-abortion/. Published February 8, 2021.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Gerdts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et al.,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Second-trimester medication abortion outside the clinic setting: an analysis of electronic client records from a safe abortion hotline in Indonesia. </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BMJ Sex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Reprod</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Health, 2018.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Gomperts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R., et al.,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Provision of medical abortion using telemedicine in Brazil. </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Contraception, 2014. </a:t>
            </a:r>
            <a:r>
              <a:rPr lang="en-US" sz="7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89</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p. 129-33.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Harris et al.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 </a:t>
            </a:r>
            <a:r>
              <a:rPr lang="en-US" sz="75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Engl</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J Med,</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2020.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Labandera</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et al.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Int J </a:t>
            </a:r>
            <a:r>
              <a:rPr lang="en-US" sz="75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Gynecol</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75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2016. Upadhyay et al.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JAMA Int Med</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2022.</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rPr>
              <a:t>Harris, L.H. and D. Grossman, </a:t>
            </a:r>
            <a:r>
              <a:rPr lang="en-US" sz="750" i="1" dirty="0">
                <a:solidFill>
                  <a:schemeClr val="bg1"/>
                </a:solidFill>
                <a:effectLst/>
                <a:latin typeface="Arial" panose="020B0604020202020204" pitchFamily="34" charset="0"/>
                <a:ea typeface="Calibri" panose="020F0502020204030204" pitchFamily="34" charset="0"/>
              </a:rPr>
              <a:t>Complications of Unsafe and Self-Managed Abortion. </a:t>
            </a:r>
            <a:r>
              <a:rPr lang="en-US" sz="750" dirty="0">
                <a:solidFill>
                  <a:schemeClr val="bg1"/>
                </a:solidFill>
                <a:effectLst/>
                <a:latin typeface="Arial" panose="020B0604020202020204" pitchFamily="34" charset="0"/>
                <a:ea typeface="Calibri" panose="020F0502020204030204" pitchFamily="34" charset="0"/>
              </a:rPr>
              <a:t>N </a:t>
            </a:r>
            <a:r>
              <a:rPr lang="en-US" sz="750" dirty="0" err="1">
                <a:solidFill>
                  <a:schemeClr val="bg1"/>
                </a:solidFill>
                <a:effectLst/>
                <a:latin typeface="Arial" panose="020B0604020202020204" pitchFamily="34" charset="0"/>
                <a:ea typeface="Calibri" panose="020F0502020204030204" pitchFamily="34" charset="0"/>
              </a:rPr>
              <a:t>Engl</a:t>
            </a:r>
            <a:r>
              <a:rPr lang="en-US" sz="750" dirty="0">
                <a:solidFill>
                  <a:schemeClr val="bg1"/>
                </a:solidFill>
                <a:effectLst/>
                <a:latin typeface="Arial" panose="020B0604020202020204" pitchFamily="34" charset="0"/>
                <a:ea typeface="Calibri" panose="020F0502020204030204" pitchFamily="34" charset="0"/>
              </a:rPr>
              <a:t> J Med, 2020. </a:t>
            </a:r>
            <a:r>
              <a:rPr lang="en-US" sz="750" b="1" dirty="0">
                <a:solidFill>
                  <a:schemeClr val="bg1"/>
                </a:solidFill>
                <a:effectLst/>
                <a:latin typeface="Arial" panose="020B0604020202020204" pitchFamily="34" charset="0"/>
                <a:ea typeface="Calibri" panose="020F0502020204030204" pitchFamily="34" charset="0"/>
              </a:rPr>
              <a:t>382</a:t>
            </a:r>
            <a:r>
              <a:rPr lang="en-US" sz="750" dirty="0">
                <a:solidFill>
                  <a:schemeClr val="bg1"/>
                </a:solidFill>
                <a:effectLst/>
                <a:latin typeface="Arial" panose="020B0604020202020204" pitchFamily="34" charset="0"/>
                <a:ea typeface="Calibri" panose="020F0502020204030204" pitchFamily="34" charset="0"/>
              </a:rPr>
              <a:t>(11): p. 1029-1040.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Holistic Abortions [@</a:t>
            </a:r>
            <a:r>
              <a:rPr lang="en-US" sz="750" dirty="0" err="1">
                <a:solidFill>
                  <a:schemeClr val="bg1"/>
                </a:solidFill>
                <a:effectLst/>
                <a:latin typeface="Arial" panose="020B0604020202020204" pitchFamily="34" charset="0"/>
                <a:ea typeface="Times New Roman" panose="02020603050405020304" pitchFamily="18" charset="0"/>
              </a:rPr>
              <a:t>holistic.abortions</a:t>
            </a:r>
            <a:r>
              <a:rPr lang="en-US" sz="750" dirty="0">
                <a:solidFill>
                  <a:schemeClr val="bg1"/>
                </a:solidFill>
                <a:effectLst/>
                <a:latin typeface="Arial" panose="020B0604020202020204" pitchFamily="34" charset="0"/>
                <a:ea typeface="Times New Roman" panose="02020603050405020304" pitchFamily="18" charset="0"/>
              </a:rPr>
              <a:t>]. (n.d.). Posts [Instagram profile]. Retrieved December 14, 2022, from https://</a:t>
            </a:r>
            <a:r>
              <a:rPr lang="en-US" sz="750" dirty="0" err="1">
                <a:solidFill>
                  <a:schemeClr val="bg1"/>
                </a:solidFill>
                <a:effectLst/>
                <a:latin typeface="Arial" panose="020B0604020202020204" pitchFamily="34" charset="0"/>
                <a:ea typeface="Times New Roman" panose="02020603050405020304" pitchFamily="18" charset="0"/>
              </a:rPr>
              <a:t>www.instagram.com</a:t>
            </a:r>
            <a:r>
              <a:rPr lang="en-US" sz="750" dirty="0">
                <a:solidFill>
                  <a:schemeClr val="bg1"/>
                </a:solidFill>
                <a:effectLst/>
                <a:latin typeface="Arial" panose="020B0604020202020204" pitchFamily="34" charset="0"/>
                <a:ea typeface="Times New Roman" panose="02020603050405020304" pitchFamily="18" charset="0"/>
              </a:rPr>
              <a:t>/</a:t>
            </a:r>
            <a:r>
              <a:rPr lang="en-US" sz="750" dirty="0" err="1">
                <a:solidFill>
                  <a:schemeClr val="bg1"/>
                </a:solidFill>
                <a:effectLst/>
                <a:latin typeface="Arial" panose="020B0604020202020204" pitchFamily="34" charset="0"/>
                <a:ea typeface="Times New Roman" panose="02020603050405020304" pitchFamily="18" charset="0"/>
              </a:rPr>
              <a:t>holistic.abortions</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If/when/how: Repro legal helpline. Repro Legal Helpline. http://</a:t>
            </a:r>
            <a:r>
              <a:rPr lang="en-US" sz="750" dirty="0" err="1">
                <a:solidFill>
                  <a:schemeClr val="bg1"/>
                </a:solidFill>
                <a:effectLst/>
                <a:latin typeface="Arial" panose="020B0604020202020204" pitchFamily="34" charset="0"/>
                <a:ea typeface="Times New Roman" panose="02020603050405020304" pitchFamily="18" charset="0"/>
              </a:rPr>
              <a:t>www.reprolegalhelpline.org</a:t>
            </a:r>
            <a:r>
              <a:rPr lang="en-US" sz="750" dirty="0">
                <a:solidFill>
                  <a:schemeClr val="bg1"/>
                </a:solidFill>
                <a:effectLst/>
                <a:latin typeface="Arial" panose="020B0604020202020204" pitchFamily="34" charset="0"/>
                <a:ea typeface="Times New Roman" panose="02020603050405020304" pitchFamily="18" charset="0"/>
              </a:rPr>
              <a:t>/.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If/When/How. Self-Managed Abortion and the Law. What health care providers need to know</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Ipas.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How to have an abortion with pills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2021 [cited 2022 April 29]; Available from: https://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www.ipas.org</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/resource/how-to-have-an-abortion-with-pills/.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Jayaweera, R.T., H.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Moseson</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and C.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Gerdts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Misoprostol in the era of COVID-19: a love letter to the original medical abortion pill. </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Sex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Reprod</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Health Matters, 2020. </a:t>
            </a:r>
            <a:r>
              <a:rPr lang="en-US" sz="7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28</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 p. 1829406.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Leonard B. FDA says providers offering medication abortion before pregnancy have gone rogue. POLITICO. https://</a:t>
            </a:r>
            <a:r>
              <a:rPr lang="en-US" sz="750" dirty="0" err="1">
                <a:solidFill>
                  <a:schemeClr val="bg1"/>
                </a:solidFill>
                <a:effectLst/>
                <a:latin typeface="Arial" panose="020B0604020202020204" pitchFamily="34" charset="0"/>
                <a:ea typeface="Times New Roman" panose="02020603050405020304" pitchFamily="18" charset="0"/>
              </a:rPr>
              <a:t>www.politico.com</a:t>
            </a:r>
            <a:r>
              <a:rPr lang="en-US" sz="750" dirty="0">
                <a:solidFill>
                  <a:schemeClr val="bg1"/>
                </a:solidFill>
                <a:effectLst/>
                <a:latin typeface="Arial" panose="020B0604020202020204" pitchFamily="34" charset="0"/>
                <a:ea typeface="Times New Roman" panose="02020603050405020304" pitchFamily="18" charset="0"/>
              </a:rPr>
              <a:t>/news/2022/10/31/advance-provision-fda-00064075. Published October 31, 2022.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Maddow-</a:t>
            </a:r>
            <a:r>
              <a:rPr lang="en-US" sz="750" dirty="0" err="1">
                <a:solidFill>
                  <a:schemeClr val="bg1"/>
                </a:solidFill>
                <a:effectLst/>
                <a:latin typeface="Arial" panose="020B0604020202020204" pitchFamily="34" charset="0"/>
                <a:ea typeface="Times New Roman" panose="02020603050405020304" pitchFamily="18" charset="0"/>
              </a:rPr>
              <a:t>Zimet</a:t>
            </a:r>
            <a:r>
              <a:rPr lang="en-US" sz="750" dirty="0">
                <a:solidFill>
                  <a:schemeClr val="bg1"/>
                </a:solidFill>
                <a:effectLst/>
                <a:latin typeface="Arial" panose="020B0604020202020204" pitchFamily="34" charset="0"/>
                <a:ea typeface="Times New Roman" panose="02020603050405020304" pitchFamily="18" charset="0"/>
              </a:rPr>
              <a:t> I, </a:t>
            </a:r>
            <a:r>
              <a:rPr lang="en-US" sz="750" dirty="0" err="1">
                <a:solidFill>
                  <a:schemeClr val="bg1"/>
                </a:solidFill>
                <a:effectLst/>
                <a:latin typeface="Arial" panose="020B0604020202020204" pitchFamily="34" charset="0"/>
                <a:ea typeface="Times New Roman" panose="02020603050405020304" pitchFamily="18" charset="0"/>
              </a:rPr>
              <a:t>Kost</a:t>
            </a:r>
            <a:r>
              <a:rPr lang="en-US" sz="750" dirty="0">
                <a:solidFill>
                  <a:schemeClr val="bg1"/>
                </a:solidFill>
                <a:effectLst/>
                <a:latin typeface="Arial" panose="020B0604020202020204" pitchFamily="34" charset="0"/>
                <a:ea typeface="Times New Roman" panose="02020603050405020304" pitchFamily="18" charset="0"/>
              </a:rPr>
              <a:t> K. Even before Roe was overturned, nearly one in 10 people obtaining an abortion traveled across state lines for care. Guttmacher Institute. https://</a:t>
            </a:r>
            <a:r>
              <a:rPr lang="en-US" sz="750" dirty="0" err="1">
                <a:solidFill>
                  <a:schemeClr val="bg1"/>
                </a:solidFill>
                <a:effectLst/>
                <a:latin typeface="Arial" panose="020B0604020202020204" pitchFamily="34" charset="0"/>
                <a:ea typeface="Times New Roman" panose="02020603050405020304" pitchFamily="18" charset="0"/>
              </a:rPr>
              <a:t>www.guttmacher.org</a:t>
            </a:r>
            <a:r>
              <a:rPr lang="en-US" sz="750" dirty="0">
                <a:solidFill>
                  <a:schemeClr val="bg1"/>
                </a:solidFill>
                <a:effectLst/>
                <a:latin typeface="Arial" panose="020B0604020202020204" pitchFamily="34" charset="0"/>
                <a:ea typeface="Times New Roman" panose="02020603050405020304" pitchFamily="18" charset="0"/>
              </a:rPr>
              <a:t>/article/2022/07/even-roe-was-overturned-nearly-one-10-people-obtaining-abortion-traveled-across. Published August 30, 2022. Accessed December 13,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McCann A, Walker AS, </a:t>
            </a:r>
            <a:r>
              <a:rPr lang="en-US" sz="750" dirty="0" err="1">
                <a:solidFill>
                  <a:schemeClr val="bg1"/>
                </a:solidFill>
                <a:effectLst/>
                <a:latin typeface="Arial" panose="020B0604020202020204" pitchFamily="34" charset="0"/>
                <a:ea typeface="Times New Roman" panose="02020603050405020304" pitchFamily="18" charset="0"/>
              </a:rPr>
              <a:t>Sasani</a:t>
            </a:r>
            <a:r>
              <a:rPr lang="en-US" sz="750" dirty="0">
                <a:solidFill>
                  <a:schemeClr val="bg1"/>
                </a:solidFill>
                <a:effectLst/>
                <a:latin typeface="Arial" panose="020B0604020202020204" pitchFamily="34" charset="0"/>
                <a:ea typeface="Times New Roman" panose="02020603050405020304" pitchFamily="18" charset="0"/>
              </a:rPr>
              <a:t> A, et al. Tracking the states where abortion is now banned. Tracking the States Where Abortion Is Now Banned. https://</a:t>
            </a:r>
            <a:r>
              <a:rPr lang="en-US" sz="750" dirty="0" err="1">
                <a:solidFill>
                  <a:schemeClr val="bg1"/>
                </a:solidFill>
                <a:effectLst/>
                <a:latin typeface="Arial" panose="020B0604020202020204" pitchFamily="34" charset="0"/>
                <a:ea typeface="Times New Roman" panose="02020603050405020304" pitchFamily="18" charset="0"/>
              </a:rPr>
              <a:t>www.nytimes.com</a:t>
            </a:r>
            <a:r>
              <a:rPr lang="en-US" sz="750" dirty="0">
                <a:solidFill>
                  <a:schemeClr val="bg1"/>
                </a:solidFill>
                <a:effectLst/>
                <a:latin typeface="Arial" panose="020B0604020202020204" pitchFamily="34" charset="0"/>
                <a:ea typeface="Times New Roman" panose="02020603050405020304" pitchFamily="18" charset="0"/>
              </a:rPr>
              <a:t>/interactive/2022/us/abortion-laws-roe-v-</a:t>
            </a:r>
            <a:r>
              <a:rPr lang="en-US" sz="750" dirty="0" err="1">
                <a:solidFill>
                  <a:schemeClr val="bg1"/>
                </a:solidFill>
                <a:effectLst/>
                <a:latin typeface="Arial" panose="020B0604020202020204" pitchFamily="34" charset="0"/>
                <a:ea typeface="Times New Roman" panose="02020603050405020304" pitchFamily="18" charset="0"/>
              </a:rPr>
              <a:t>wade.html</a:t>
            </a:r>
            <a:r>
              <a:rPr lang="en-US" sz="750" dirty="0">
                <a:solidFill>
                  <a:schemeClr val="bg1"/>
                </a:solidFill>
                <a:effectLst/>
                <a:latin typeface="Arial" panose="020B0604020202020204" pitchFamily="34" charset="0"/>
                <a:ea typeface="Times New Roman" panose="02020603050405020304" pitchFamily="18" charset="0"/>
              </a:rPr>
              <a:t>. Published May 24, 2022. Accessed December 13,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Medication abortion up to 70 days of gestation. ACOG Practice Bulletin No. 225.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Gynecol</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2020. </a:t>
            </a:r>
            <a:r>
              <a:rPr lang="en-US" sz="7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136</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p. 31-47.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Moseson</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 Bullard K,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Cisternas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Grosso B, Vera V,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Gerdts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Effectiveness of self-managed medication abortion between 13 and 24 weeks gestation: a retrospective review of case records from accompaniment groups in Argentina, Chile, and Ecuador. Contraception. 2020;102(2):91–98.</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Moseson</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 Herold S,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Filippa</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 Barr-Walker J, Baum SE,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Gerdts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Self-managed abortion: A systematic scoping review. Best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Pract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Res Clin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Gynaecol</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2020;63:87-110. doi:10.1016/j.bpobgyn.2019.08.002</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err="1">
                <a:solidFill>
                  <a:schemeClr val="bg1"/>
                </a:solidFill>
                <a:effectLst/>
                <a:latin typeface="Arial" panose="020B0604020202020204" pitchFamily="34" charset="0"/>
                <a:ea typeface="Times New Roman" panose="02020603050405020304" pitchFamily="18" charset="0"/>
              </a:rPr>
              <a:t>Moseson</a:t>
            </a:r>
            <a:r>
              <a:rPr lang="en-US" sz="750" dirty="0">
                <a:solidFill>
                  <a:schemeClr val="bg1"/>
                </a:solidFill>
                <a:effectLst/>
                <a:latin typeface="Arial" panose="020B0604020202020204" pitchFamily="34" charset="0"/>
                <a:ea typeface="Times New Roman" panose="02020603050405020304" pitchFamily="18" charset="0"/>
              </a:rPr>
              <a:t> H, Jayaweera R, </a:t>
            </a:r>
            <a:r>
              <a:rPr lang="en-US" sz="750" dirty="0" err="1">
                <a:solidFill>
                  <a:schemeClr val="bg1"/>
                </a:solidFill>
                <a:effectLst/>
                <a:latin typeface="Arial" panose="020B0604020202020204" pitchFamily="34" charset="0"/>
                <a:ea typeface="Times New Roman" panose="02020603050405020304" pitchFamily="18" charset="0"/>
              </a:rPr>
              <a:t>Egwuatu</a:t>
            </a:r>
            <a:r>
              <a:rPr lang="en-US" sz="750" dirty="0">
                <a:solidFill>
                  <a:schemeClr val="bg1"/>
                </a:solidFill>
                <a:effectLst/>
                <a:latin typeface="Arial" panose="020B0604020202020204" pitchFamily="34" charset="0"/>
                <a:ea typeface="Times New Roman" panose="02020603050405020304" pitchFamily="18" charset="0"/>
              </a:rPr>
              <a:t> I, et al. Effectiveness of self-managed medication abortion with accompaniment support in Argentina and Nigeria (SAFE): A prospective, observational cohort study and non-inferiority analysis with historical controls. The Lancet Global Health. https://</a:t>
            </a:r>
            <a:r>
              <a:rPr lang="en-US" sz="750" dirty="0" err="1">
                <a:solidFill>
                  <a:schemeClr val="bg1"/>
                </a:solidFill>
                <a:effectLst/>
                <a:latin typeface="Arial" panose="020B0604020202020204" pitchFamily="34" charset="0"/>
                <a:ea typeface="Times New Roman" panose="02020603050405020304" pitchFamily="18" charset="0"/>
              </a:rPr>
              <a:t>www.thelancet.com</a:t>
            </a:r>
            <a:r>
              <a:rPr lang="en-US" sz="750" dirty="0">
                <a:solidFill>
                  <a:schemeClr val="bg1"/>
                </a:solidFill>
                <a:effectLst/>
                <a:latin typeface="Arial" panose="020B0604020202020204" pitchFamily="34" charset="0"/>
                <a:ea typeface="Times New Roman" panose="02020603050405020304" pitchFamily="18" charset="0"/>
              </a:rPr>
              <a:t>/journals/</a:t>
            </a:r>
            <a:r>
              <a:rPr lang="en-US" sz="750" dirty="0" err="1">
                <a:solidFill>
                  <a:schemeClr val="bg1"/>
                </a:solidFill>
                <a:effectLst/>
                <a:latin typeface="Arial" panose="020B0604020202020204" pitchFamily="34" charset="0"/>
                <a:ea typeface="Times New Roman" panose="02020603050405020304" pitchFamily="18" charset="0"/>
              </a:rPr>
              <a:t>langlo</a:t>
            </a:r>
            <a:r>
              <a:rPr lang="en-US" sz="750" dirty="0">
                <a:solidFill>
                  <a:schemeClr val="bg1"/>
                </a:solidFill>
                <a:effectLst/>
                <a:latin typeface="Arial" panose="020B0604020202020204" pitchFamily="34" charset="0"/>
                <a:ea typeface="Times New Roman" panose="02020603050405020304" pitchFamily="18" charset="0"/>
              </a:rPr>
              <a:t>/article/PIIS2214-109X(21)00461-7/</a:t>
            </a:r>
            <a:r>
              <a:rPr lang="en-US" sz="750" dirty="0" err="1">
                <a:solidFill>
                  <a:schemeClr val="bg1"/>
                </a:solidFill>
                <a:effectLst/>
                <a:latin typeface="Arial" panose="020B0604020202020204" pitchFamily="34" charset="0"/>
                <a:ea typeface="Times New Roman" panose="02020603050405020304" pitchFamily="18" charset="0"/>
              </a:rPr>
              <a:t>fulltext</a:t>
            </a:r>
            <a:r>
              <a:rPr lang="en-US" sz="750" dirty="0">
                <a:solidFill>
                  <a:schemeClr val="bg1"/>
                </a:solidFill>
                <a:effectLst/>
                <a:latin typeface="Arial" panose="020B0604020202020204" pitchFamily="34" charset="0"/>
                <a:ea typeface="Times New Roman" panose="02020603050405020304" pitchFamily="18" charset="0"/>
              </a:rPr>
              <a:t>. Published November 18, 2021.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Moseson</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 Jayaweera, R.,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Raifman</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et al.</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Self-managed medication abortion outcomes: results from a prospective pilot study. </a:t>
            </a:r>
            <a:r>
              <a:rPr lang="en-US" sz="75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Reprod</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Health</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7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17</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164 (2020). https://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doi.org</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/10.1186/s12978-020-01016-4</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Moseson</a:t>
            </a: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H, Keefe-Oates B, Jayaweera RT, et al</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Studying Accompaniment model Feasibility and Effectiveness (SAFE) Study: study protocol for a prospective observational cohort study of the effectiveness of self-managed medication abortion. </a:t>
            </a:r>
            <a:r>
              <a:rPr lang="en-US" sz="75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BMJ Open</a:t>
            </a: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2020;10:e036800. </a:t>
            </a:r>
            <a:r>
              <a:rPr lang="en-US" sz="75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doi</a:t>
            </a: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10.1136/bmjopen-2020-036800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Murtagh C, Wells E, Raymond EG,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Coeytaux</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F,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Winikoff</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Exploring the feasibility of obtaining mifepristone and misoprostol from the internet. Contraception. 2018 Apr;97(4):287-291.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doi</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10.1016/j.contraception.2017.09.016.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Epub</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2017 Oct 11. PMID: 29030227.</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National Academies of Science, Engineering and Medicine. The Safety and Quality of Abortion Care in the United States. Washington, DC: National Academies Press; 2018.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Plan C: Learn to access at-home abortion pill options online. PLAN C: Learn to access at-home abortion pill options online. https://</a:t>
            </a:r>
            <a:r>
              <a:rPr lang="en-US" sz="750" dirty="0" err="1">
                <a:solidFill>
                  <a:schemeClr val="bg1"/>
                </a:solidFill>
                <a:effectLst/>
                <a:latin typeface="Arial" panose="020B0604020202020204" pitchFamily="34" charset="0"/>
                <a:ea typeface="Times New Roman" panose="02020603050405020304" pitchFamily="18" charset="0"/>
              </a:rPr>
              <a:t>www.plancpills.org</a:t>
            </a:r>
            <a:r>
              <a:rPr lang="en-US" sz="750" dirty="0">
                <a:solidFill>
                  <a:schemeClr val="bg1"/>
                </a:solidFill>
                <a:effectLst/>
                <a:latin typeface="Arial" panose="020B0604020202020204" pitchFamily="34" charset="0"/>
                <a:ea typeface="Times New Roman" panose="02020603050405020304" pitchFamily="18" charset="0"/>
              </a:rPr>
              <a:t>/.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Prager S, Carlisle S, </a:t>
            </a:r>
            <a:r>
              <a:rPr lang="en-US" sz="750" dirty="0" err="1">
                <a:solidFill>
                  <a:schemeClr val="bg1"/>
                </a:solidFill>
                <a:effectLst/>
                <a:latin typeface="Arial" panose="020B0604020202020204" pitchFamily="34" charset="0"/>
                <a:ea typeface="Times New Roman" panose="02020603050405020304" pitchFamily="18" charset="0"/>
              </a:rPr>
              <a:t>Chaiten</a:t>
            </a:r>
            <a:r>
              <a:rPr lang="en-US" sz="750" dirty="0">
                <a:solidFill>
                  <a:schemeClr val="bg1"/>
                </a:solidFill>
                <a:effectLst/>
                <a:latin typeface="Arial" panose="020B0604020202020204" pitchFamily="34" charset="0"/>
                <a:ea typeface="Times New Roman" panose="02020603050405020304" pitchFamily="18" charset="0"/>
              </a:rPr>
              <a:t> L, et al. 2022 Clinical Policy Guidelines for Abortion Care. 2022</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Pregnancy confirmation and calculator. safe2choose. https://safe2choose.org/pregnancy-calculator/.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Ralph LJ, Ehrenreich K, </a:t>
            </a:r>
            <a:r>
              <a:rPr lang="en-US" sz="75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Barar</a:t>
            </a: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R, Biggs MA, Morris N, Blanchard K, Kapp N, </a:t>
            </a:r>
            <a:r>
              <a:rPr lang="en-US" sz="75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Moayedi</a:t>
            </a: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G, Perritt J, Raymond EG, White K, Grossman D. Accuracy of self-assessment of gestational duration among people seeking abortion. Am J </a:t>
            </a:r>
            <a:r>
              <a:rPr lang="en-US" sz="75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Obstet</a:t>
            </a: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Gynecol. 2022 May;226(5):710.e1-710.e21. </a:t>
            </a:r>
            <a:r>
              <a:rPr lang="en-US" sz="75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doi</a:t>
            </a: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10.1016/j.ajog.2021.11.1373. </a:t>
            </a:r>
            <a:r>
              <a:rPr lang="en-US" sz="75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Epub</a:t>
            </a:r>
            <a:r>
              <a:rPr lang="en-US" sz="75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2021 Dec 17. PMID: 34922922.</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rPr>
              <a:t>Ralph L, Foster DG, </a:t>
            </a:r>
            <a:r>
              <a:rPr lang="en-US" sz="750" dirty="0" err="1">
                <a:solidFill>
                  <a:schemeClr val="bg1"/>
                </a:solidFill>
                <a:effectLst/>
                <a:latin typeface="Arial" panose="020B0604020202020204" pitchFamily="34" charset="0"/>
                <a:ea typeface="Calibri" panose="020F0502020204030204" pitchFamily="34" charset="0"/>
              </a:rPr>
              <a:t>Raifman</a:t>
            </a:r>
            <a:r>
              <a:rPr lang="en-US" sz="750" dirty="0">
                <a:solidFill>
                  <a:schemeClr val="bg1"/>
                </a:solidFill>
                <a:effectLst/>
                <a:latin typeface="Arial" panose="020B0604020202020204" pitchFamily="34" charset="0"/>
                <a:ea typeface="Calibri" panose="020F0502020204030204" pitchFamily="34" charset="0"/>
              </a:rPr>
              <a:t> S, et al. Prevalence of Self-Managed Abortion Among Women of Reproductive Age in the United States. </a:t>
            </a:r>
            <a:r>
              <a:rPr lang="en-US" sz="750" i="1" dirty="0">
                <a:solidFill>
                  <a:schemeClr val="bg1"/>
                </a:solidFill>
                <a:effectLst/>
                <a:latin typeface="Arial" panose="020B0604020202020204" pitchFamily="34" charset="0"/>
                <a:ea typeface="Calibri" panose="020F0502020204030204" pitchFamily="34" charset="0"/>
              </a:rPr>
              <a:t>JAMA </a:t>
            </a:r>
            <a:r>
              <a:rPr lang="en-US" sz="750" i="1" dirty="0" err="1">
                <a:solidFill>
                  <a:schemeClr val="bg1"/>
                </a:solidFill>
                <a:effectLst/>
                <a:latin typeface="Arial" panose="020B0604020202020204" pitchFamily="34" charset="0"/>
                <a:ea typeface="Calibri" panose="020F0502020204030204" pitchFamily="34" charset="0"/>
              </a:rPr>
              <a:t>Netw</a:t>
            </a:r>
            <a:r>
              <a:rPr lang="en-US" sz="750" i="1" dirty="0">
                <a:solidFill>
                  <a:schemeClr val="bg1"/>
                </a:solidFill>
                <a:effectLst/>
                <a:latin typeface="Arial" panose="020B0604020202020204" pitchFamily="34" charset="0"/>
                <a:ea typeface="Calibri" panose="020F0502020204030204" pitchFamily="34" charset="0"/>
              </a:rPr>
              <a:t> Open.</a:t>
            </a:r>
            <a:r>
              <a:rPr lang="en-US" sz="750" dirty="0">
                <a:solidFill>
                  <a:schemeClr val="bg1"/>
                </a:solidFill>
                <a:effectLst/>
                <a:latin typeface="Arial" panose="020B0604020202020204" pitchFamily="34" charset="0"/>
                <a:ea typeface="Calibri" panose="020F0502020204030204" pitchFamily="34" charset="0"/>
              </a:rPr>
              <a:t> 2020;3(12):e2029245. doi:10.1001/jamanetworkopen.2020.29245</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Raymond EG, Harrison MS, Weaver MA. Efficacy of misoprostol alone for first-trimester medical abortion: a systematic review.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Gynecol. 2019;133(1):137–147.</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Reproductive Justice Briefing Book: A Primer on Reproductive Justice and Social Change. https://</a:t>
            </a:r>
            <a:r>
              <a:rPr lang="en-US" sz="750" dirty="0" err="1">
                <a:solidFill>
                  <a:schemeClr val="bg1"/>
                </a:solidFill>
                <a:effectLst/>
                <a:latin typeface="Arial" panose="020B0604020202020204" pitchFamily="34" charset="0"/>
                <a:ea typeface="Times New Roman" panose="02020603050405020304" pitchFamily="18" charset="0"/>
              </a:rPr>
              <a:t>www.law.berkeley.edu</a:t>
            </a:r>
            <a:r>
              <a:rPr lang="en-US" sz="750" dirty="0">
                <a:solidFill>
                  <a:schemeClr val="bg1"/>
                </a:solidFill>
                <a:effectLst/>
                <a:latin typeface="Arial" panose="020B0604020202020204" pitchFamily="34" charset="0"/>
                <a:ea typeface="Times New Roman" panose="02020603050405020304" pitchFamily="18" charset="0"/>
              </a:rPr>
              <a:t>/</a:t>
            </a:r>
            <a:r>
              <a:rPr lang="en-US" sz="750" dirty="0" err="1">
                <a:solidFill>
                  <a:schemeClr val="bg1"/>
                </a:solidFill>
                <a:effectLst/>
                <a:latin typeface="Arial" panose="020B0604020202020204" pitchFamily="34" charset="0"/>
                <a:ea typeface="Times New Roman" panose="02020603050405020304" pitchFamily="18" charset="0"/>
              </a:rPr>
              <a:t>php</a:t>
            </a:r>
            <a:r>
              <a:rPr lang="en-US" sz="750" dirty="0">
                <a:solidFill>
                  <a:schemeClr val="bg1"/>
                </a:solidFill>
                <a:effectLst/>
                <a:latin typeface="Arial" panose="020B0604020202020204" pitchFamily="34" charset="0"/>
                <a:ea typeface="Times New Roman" panose="02020603050405020304" pitchFamily="18" charset="0"/>
              </a:rPr>
              <a:t>-programs/courses/</a:t>
            </a:r>
            <a:r>
              <a:rPr lang="en-US" sz="750" dirty="0" err="1">
                <a:solidFill>
                  <a:schemeClr val="bg1"/>
                </a:solidFill>
                <a:effectLst/>
                <a:latin typeface="Arial" panose="020B0604020202020204" pitchFamily="34" charset="0"/>
                <a:ea typeface="Times New Roman" panose="02020603050405020304" pitchFamily="18" charset="0"/>
              </a:rPr>
              <a:t>fileDL.php?fID</a:t>
            </a:r>
            <a:r>
              <a:rPr lang="en-US" sz="750" dirty="0">
                <a:solidFill>
                  <a:schemeClr val="bg1"/>
                </a:solidFill>
                <a:effectLst/>
                <a:latin typeface="Arial" panose="020B0604020202020204" pitchFamily="34" charset="0"/>
                <a:ea typeface="Times New Roman" panose="02020603050405020304" pitchFamily="18" charset="0"/>
              </a:rPr>
              <a:t>=4051</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Reproductive Justice. In Our Own Voice. https://</a:t>
            </a:r>
            <a:r>
              <a:rPr lang="en-US" sz="750" dirty="0" err="1">
                <a:solidFill>
                  <a:schemeClr val="bg1"/>
                </a:solidFill>
                <a:effectLst/>
                <a:latin typeface="Arial" panose="020B0604020202020204" pitchFamily="34" charset="0"/>
                <a:ea typeface="Times New Roman" panose="02020603050405020304" pitchFamily="18" charset="0"/>
              </a:rPr>
              <a:t>blackrj.org</a:t>
            </a:r>
            <a:r>
              <a:rPr lang="en-US" sz="750" dirty="0">
                <a:solidFill>
                  <a:schemeClr val="bg1"/>
                </a:solidFill>
                <a:effectLst/>
                <a:latin typeface="Arial" panose="020B0604020202020204" pitchFamily="34" charset="0"/>
                <a:ea typeface="Times New Roman" panose="02020603050405020304" pitchFamily="18" charset="0"/>
              </a:rPr>
              <a:t>/our-issues/reproductive-justice/. Accessed December 13,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Reproductive justice. Sister Song. </a:t>
            </a:r>
            <a:r>
              <a:rPr lang="en-US" sz="750" u="sng" dirty="0">
                <a:solidFill>
                  <a:schemeClr val="bg1"/>
                </a:solidFill>
                <a:effectLst/>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https://www.sistersong.net/reproductive-justice</a:t>
            </a:r>
            <a:r>
              <a:rPr lang="en-US" sz="750" dirty="0">
                <a:solidFill>
                  <a:schemeClr val="bg1"/>
                </a:solidFill>
                <a:effectLst/>
                <a:latin typeface="Arial" panose="020B0604020202020204" pitchFamily="34" charset="0"/>
                <a:ea typeface="Times New Roman" panose="02020603050405020304" pitchFamily="18" charset="0"/>
              </a:rPr>
              <a:t>. Accessed December 13,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Schmidt-Hansen M, Cameron S,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Lohr</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PA, Hasler E. Follow-up strategies to confirm the success of medical abortion of pregnancies up to 10 weeks' gestation: a systematic review with meta-analyses.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 J </a:t>
            </a:r>
            <a:r>
              <a:rPr lang="en-US" sz="75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Gynecol</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2020;222(6):551-563.e13. doi:10.1016/j.ajog.2019.11.1244</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Schonberg, D., et al.,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accuracy of using last menstrual period to determine gestational age for first trimester medication abortion: a systematic review. </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Contraception, 2014. </a:t>
            </a:r>
            <a:r>
              <a:rPr lang="en-US" sz="7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90</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 p. 480-7.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Self-Managed Abortion What Healthcare Workers Need to Know. </a:t>
            </a:r>
            <a:r>
              <a:rPr lang="en-US" sz="75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https://bixbycenter.ucsf.edu/sites/bixbycenter.ucsf.edu/files/Self-managed%20abortion-what%20healthcare%20workers%20need%20to%20know.pdf</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Sexual and reproductive justice. Sexual and Reproductive Justice (SRJ). https://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www.nyc.gov</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/site/doh/health/health-topics/sexual-reproductive-justice-</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nyc.page</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Accessed December 13, 2022.</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Society of Family Planning interim clinical recommendations: Self-managed abortion. 2022. https://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doi.org</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/10.46621/ZRDX9581.</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err="1">
                <a:solidFill>
                  <a:schemeClr val="bg1"/>
                </a:solidFill>
                <a:effectLst/>
                <a:latin typeface="Arial" panose="020B0604020202020204" pitchFamily="34" charset="0"/>
                <a:ea typeface="Times New Roman" panose="02020603050405020304" pitchFamily="18" charset="0"/>
              </a:rPr>
              <a:t>Steinauer</a:t>
            </a:r>
            <a:r>
              <a:rPr lang="en-US" sz="750" dirty="0">
                <a:solidFill>
                  <a:schemeClr val="bg1"/>
                </a:solidFill>
                <a:effectLst/>
                <a:latin typeface="Arial" panose="020B0604020202020204" pitchFamily="34" charset="0"/>
                <a:ea typeface="Times New Roman" panose="02020603050405020304" pitchFamily="18" charset="0"/>
              </a:rPr>
              <a:t> J, Delgado A, </a:t>
            </a:r>
            <a:r>
              <a:rPr lang="en-US" sz="750" dirty="0" err="1">
                <a:solidFill>
                  <a:schemeClr val="bg1"/>
                </a:solidFill>
                <a:effectLst/>
                <a:latin typeface="Arial" panose="020B0604020202020204" pitchFamily="34" charset="0"/>
                <a:ea typeface="Times New Roman" panose="02020603050405020304" pitchFamily="18" charset="0"/>
              </a:rPr>
              <a:t>DePiñeres</a:t>
            </a:r>
            <a:r>
              <a:rPr lang="en-US" sz="750" dirty="0">
                <a:solidFill>
                  <a:schemeClr val="bg1"/>
                </a:solidFill>
                <a:effectLst/>
                <a:latin typeface="Arial" panose="020B0604020202020204" pitchFamily="34" charset="0"/>
                <a:ea typeface="Times New Roman" panose="02020603050405020304" pitchFamily="18" charset="0"/>
              </a:rPr>
              <a:t> T, Kumar B, </a:t>
            </a:r>
            <a:r>
              <a:rPr lang="en-US" sz="750" dirty="0" err="1">
                <a:solidFill>
                  <a:schemeClr val="bg1"/>
                </a:solidFill>
                <a:effectLst/>
                <a:latin typeface="Arial" panose="020B0604020202020204" pitchFamily="34" charset="0"/>
                <a:ea typeface="Times New Roman" panose="02020603050405020304" pitchFamily="18" charset="0"/>
              </a:rPr>
              <a:t>Mengesha</a:t>
            </a:r>
            <a:r>
              <a:rPr lang="en-US" sz="750" dirty="0">
                <a:solidFill>
                  <a:schemeClr val="bg1"/>
                </a:solidFill>
                <a:effectLst/>
                <a:latin typeface="Arial" panose="020B0604020202020204" pitchFamily="34" charset="0"/>
                <a:ea typeface="Times New Roman" panose="02020603050405020304" pitchFamily="18" charset="0"/>
              </a:rPr>
              <a:t> B. When abortion is not available. Innovating Education in Reproductive Health. https://</a:t>
            </a:r>
            <a:r>
              <a:rPr lang="en-US" sz="750" dirty="0" err="1">
                <a:solidFill>
                  <a:schemeClr val="bg1"/>
                </a:solidFill>
                <a:effectLst/>
                <a:latin typeface="Arial" panose="020B0604020202020204" pitchFamily="34" charset="0"/>
                <a:ea typeface="Times New Roman" panose="02020603050405020304" pitchFamily="18" charset="0"/>
              </a:rPr>
              <a:t>www.innovating-education.org</a:t>
            </a:r>
            <a:r>
              <a:rPr lang="en-US" sz="750" dirty="0">
                <a:solidFill>
                  <a:schemeClr val="bg1"/>
                </a:solidFill>
                <a:effectLst/>
                <a:latin typeface="Arial" panose="020B0604020202020204" pitchFamily="34" charset="0"/>
                <a:ea typeface="Times New Roman" panose="02020603050405020304" pitchFamily="18" charset="0"/>
              </a:rPr>
              <a:t>/course/when-abortion-is-not-available/. Published August 18, 2021.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Torchinsky, R.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How period tracking apps and data privacy fit into a post-Roe v. Wade climate</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NPR, 2022.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Ultrasound-as-Needed Protocol for Medication Abortion. RHEDI. https://</a:t>
            </a:r>
            <a:r>
              <a:rPr lang="en-US" sz="750" dirty="0" err="1">
                <a:solidFill>
                  <a:schemeClr val="bg1"/>
                </a:solidFill>
                <a:effectLst/>
                <a:latin typeface="Arial" panose="020B0604020202020204" pitchFamily="34" charset="0"/>
                <a:ea typeface="Times New Roman" panose="02020603050405020304" pitchFamily="18" charset="0"/>
              </a:rPr>
              <a:t>rhedi.org</a:t>
            </a:r>
            <a:r>
              <a:rPr lang="en-US" sz="750" dirty="0">
                <a:solidFill>
                  <a:schemeClr val="bg1"/>
                </a:solidFill>
                <a:effectLst/>
                <a:latin typeface="Arial" panose="020B0604020202020204" pitchFamily="34" charset="0"/>
                <a:ea typeface="Times New Roman" panose="02020603050405020304" pitchFamily="18" charset="0"/>
              </a:rPr>
              <a:t>/limited-ultrasound-protocol-for-medication-abortion/. Accessed December 14,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U.S. Food and Drug Administration.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Mifeprex</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medical review. Available at: https://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www.accessdata.fda.gov</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drugsatfda_docs</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nda</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/2016/020687Orig1s020MedR.pdf. Published 2021. Accessed February 4, 2021.</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Veldhuis, et al. 2022. Locating autonomous abortion accompanied by feminist activists in the spectrum of self-managed medication abortion. </a:t>
            </a:r>
            <a:r>
              <a:rPr lang="en-US" sz="75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https://doi.org/10.1111/sifp.12194</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Verma N, Goyal V, Grossman D, Perritt J, Shih G. Society of Family Planning interim clinical recommendations: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Selfmanaged</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abortion. 2022.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doi</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10.46621/ZRDX9581.</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750" dirty="0">
                <a:solidFill>
                  <a:schemeClr val="bg1"/>
                </a:solidFill>
                <a:effectLst/>
                <a:latin typeface="Arial" panose="020B0604020202020204" pitchFamily="34" charset="0"/>
                <a:ea typeface="Times New Roman" panose="02020603050405020304" pitchFamily="18" charset="0"/>
              </a:rPr>
              <a:t>What is self-managed abortion? Abortion on Our Own Terms. https://</a:t>
            </a:r>
            <a:r>
              <a:rPr lang="en-US" sz="750" dirty="0" err="1">
                <a:solidFill>
                  <a:schemeClr val="bg1"/>
                </a:solidFill>
                <a:effectLst/>
                <a:latin typeface="Arial" panose="020B0604020202020204" pitchFamily="34" charset="0"/>
                <a:ea typeface="Times New Roman" panose="02020603050405020304" pitchFamily="18" charset="0"/>
              </a:rPr>
              <a:t>abortiononourownterms.org</a:t>
            </a:r>
            <a:r>
              <a:rPr lang="en-US" sz="750" dirty="0">
                <a:solidFill>
                  <a:schemeClr val="bg1"/>
                </a:solidFill>
                <a:effectLst/>
                <a:latin typeface="Arial" panose="020B0604020202020204" pitchFamily="34" charset="0"/>
                <a:ea typeface="Times New Roman" panose="02020603050405020304" pitchFamily="18" charset="0"/>
              </a:rPr>
              <a:t>/self-managed-abortion/. Published September 29, 2022. Accessed December 13, 2022. </a:t>
            </a:r>
            <a:endParaRPr lang="en-US" sz="75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Whitehouse, K.C., T. Shochet, and P.A. </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Lohr</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Efficacy of a low-sensitivity urine pregnancy test for identifying ongoing pregnancy after medication abortion at 64 to 70 days of gestation. </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Contraception, 2022. </a:t>
            </a:r>
            <a:r>
              <a:rPr lang="en-US" sz="7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110</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p. 21-26.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World Health Organization. </a:t>
            </a:r>
            <a:r>
              <a:rPr lang="en-US" sz="75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Abortion care guideline</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2022; Available from: https://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www.who.int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/publications/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i</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/item/9789240039483.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World Health Organization. Medical management of abortion. Available at:  https://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apps.who.int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/iris/bitstream/handle/10665/278968/9789241550406-eng.pdf?ua=1. Accessed January 26, 2021.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World Health Organization. WHO recommendations on self-care interventions: Self-management of medical abortion. 2020. https://</a:t>
            </a:r>
            <a:r>
              <a:rPr lang="en-US" sz="75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apps.who.int</a:t>
            </a:r>
            <a:r>
              <a:rPr lang="en-US" sz="7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/iris/bitstream/handle/10665/332334/WHO-SRH-20.11-eng.pdf </a:t>
            </a:r>
            <a:endParaRPr lang="en-US" sz="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9"/>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9"/>
          <p:cNvSpPr/>
          <p:nvPr/>
        </p:nvSpPr>
        <p:spPr>
          <a:xfrm>
            <a:off x="0" y="0"/>
            <a:ext cx="24384000" cy="13801005"/>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318" name="Google Shape;318;p49"/>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28</a:t>
            </a:fld>
            <a:endParaRPr/>
          </a:p>
        </p:txBody>
      </p:sp>
      <p:sp>
        <p:nvSpPr>
          <p:cNvPr id="319" name="Google Shape;319;p49"/>
          <p:cNvSpPr/>
          <p:nvPr/>
        </p:nvSpPr>
        <p:spPr>
          <a:xfrm>
            <a:off x="0" y="9753600"/>
            <a:ext cx="24384000" cy="3962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pic>
        <p:nvPicPr>
          <p:cNvPr id="320" name="Google Shape;320;p49"/>
          <p:cNvPicPr preferRelativeResize="0"/>
          <p:nvPr/>
        </p:nvPicPr>
        <p:blipFill rotWithShape="1">
          <a:blip r:embed="rId3">
            <a:alphaModFix amt="13000"/>
          </a:blip>
          <a:srcRect b="50000"/>
          <a:stretch/>
        </p:blipFill>
        <p:spPr>
          <a:xfrm>
            <a:off x="-1901952" y="-4059936"/>
            <a:ext cx="28309824" cy="14154912"/>
          </a:xfrm>
          <a:prstGeom prst="rect">
            <a:avLst/>
          </a:prstGeom>
          <a:noFill/>
          <a:ln>
            <a:noFill/>
          </a:ln>
        </p:spPr>
      </p:pic>
      <p:sp>
        <p:nvSpPr>
          <p:cNvPr id="321" name="Google Shape;321;p49"/>
          <p:cNvSpPr txBox="1">
            <a:spLocks noGrp="1"/>
          </p:cNvSpPr>
          <p:nvPr>
            <p:ph type="title"/>
          </p:nvPr>
        </p:nvSpPr>
        <p:spPr>
          <a:xfrm>
            <a:off x="2476500" y="3663950"/>
            <a:ext cx="19431000" cy="39624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lt1"/>
              </a:buClr>
              <a:buSzPts val="19200"/>
              <a:buFont typeface="Twentieth Century"/>
              <a:buNone/>
            </a:pPr>
            <a:r>
              <a:rPr lang="en-US" b="0">
                <a:solidFill>
                  <a:schemeClr val="lt1"/>
                </a:solidFill>
              </a:rPr>
              <a:t>THANK YOU</a:t>
            </a:r>
            <a:r>
              <a:rPr lang="en-US">
                <a:solidFill>
                  <a:schemeClr val="lt1"/>
                </a:solidFill>
              </a:rPr>
              <a:t>!</a:t>
            </a:r>
            <a:endParaRPr b="0">
              <a:solidFill>
                <a:schemeClr val="lt1"/>
              </a:solidFill>
            </a:endParaRPr>
          </a:p>
        </p:txBody>
      </p:sp>
      <p:pic>
        <p:nvPicPr>
          <p:cNvPr id="322" name="Google Shape;322;p49"/>
          <p:cNvPicPr preferRelativeResize="0"/>
          <p:nvPr/>
        </p:nvPicPr>
        <p:blipFill rotWithShape="1">
          <a:blip r:embed="rId4">
            <a:alphaModFix/>
          </a:blip>
          <a:srcRect/>
          <a:stretch/>
        </p:blipFill>
        <p:spPr>
          <a:xfrm>
            <a:off x="8521309" y="9838605"/>
            <a:ext cx="7341382" cy="3575929"/>
          </a:xfrm>
          <a:prstGeom prst="rect">
            <a:avLst/>
          </a:prstGeom>
          <a:noFill/>
          <a:ln>
            <a:noFill/>
          </a:ln>
        </p:spPr>
      </p:pic>
      <p:pic>
        <p:nvPicPr>
          <p:cNvPr id="323" name="Google Shape;323;p49"/>
          <p:cNvPicPr preferRelativeResize="0"/>
          <p:nvPr/>
        </p:nvPicPr>
        <p:blipFill rotWithShape="1">
          <a:blip r:embed="rId5">
            <a:alphaModFix/>
          </a:blip>
          <a:srcRect/>
          <a:stretch/>
        </p:blipFill>
        <p:spPr>
          <a:xfrm>
            <a:off x="5801588" y="6362700"/>
            <a:ext cx="12780826" cy="99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txBox="1">
            <a:spLocks noGrp="1"/>
          </p:cNvSpPr>
          <p:nvPr>
            <p:ph type="title"/>
          </p:nvPr>
        </p:nvSpPr>
        <p:spPr>
          <a:xfrm>
            <a:off x="2476501" y="1525901"/>
            <a:ext cx="19431000" cy="30663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rgbClr val="FFFFFF"/>
              </a:buClr>
              <a:buSzPts val="12000"/>
              <a:buFont typeface="Twentieth Century"/>
              <a:buNone/>
            </a:pPr>
            <a:r>
              <a:rPr lang="en-US" sz="12000"/>
              <a:t>Disclaimers &amp; Disclosures</a:t>
            </a:r>
            <a:endParaRPr/>
          </a:p>
        </p:txBody>
      </p:sp>
      <p:pic>
        <p:nvPicPr>
          <p:cNvPr id="119" name="Google Shape;119;p3"/>
          <p:cNvPicPr preferRelativeResize="0"/>
          <p:nvPr/>
        </p:nvPicPr>
        <p:blipFill rotWithShape="1">
          <a:blip r:embed="rId3">
            <a:alphaModFix/>
          </a:blip>
          <a:srcRect/>
          <a:stretch/>
        </p:blipFill>
        <p:spPr>
          <a:xfrm>
            <a:off x="4844951" y="3364675"/>
            <a:ext cx="14694098" cy="990600"/>
          </a:xfrm>
          <a:prstGeom prst="rect">
            <a:avLst/>
          </a:prstGeom>
          <a:noFill/>
          <a:ln>
            <a:noFill/>
          </a:ln>
        </p:spPr>
      </p:pic>
      <p:pic>
        <p:nvPicPr>
          <p:cNvPr id="120" name="Google Shape;120;p3"/>
          <p:cNvPicPr preferRelativeResize="0"/>
          <p:nvPr/>
        </p:nvPicPr>
        <p:blipFill rotWithShape="1">
          <a:blip r:embed="rId4">
            <a:alphaModFix/>
          </a:blip>
          <a:srcRect/>
          <a:stretch/>
        </p:blipFill>
        <p:spPr>
          <a:xfrm>
            <a:off x="1384226" y="5999675"/>
            <a:ext cx="4526575" cy="4383625"/>
          </a:xfrm>
          <a:prstGeom prst="rect">
            <a:avLst/>
          </a:prstGeom>
          <a:noFill/>
          <a:ln>
            <a:noFill/>
          </a:ln>
        </p:spPr>
      </p:pic>
      <p:pic>
        <p:nvPicPr>
          <p:cNvPr id="121" name="Google Shape;121;p3"/>
          <p:cNvPicPr preferRelativeResize="0"/>
          <p:nvPr/>
        </p:nvPicPr>
        <p:blipFill rotWithShape="1">
          <a:blip r:embed="rId5">
            <a:alphaModFix/>
          </a:blip>
          <a:srcRect/>
          <a:stretch/>
        </p:blipFill>
        <p:spPr>
          <a:xfrm>
            <a:off x="7197539" y="5955088"/>
            <a:ext cx="8180867" cy="4472825"/>
          </a:xfrm>
          <a:prstGeom prst="rect">
            <a:avLst/>
          </a:prstGeom>
          <a:noFill/>
          <a:ln>
            <a:noFill/>
          </a:ln>
        </p:spPr>
      </p:pic>
      <p:pic>
        <p:nvPicPr>
          <p:cNvPr id="122" name="Google Shape;122;p3"/>
          <p:cNvPicPr preferRelativeResize="0"/>
          <p:nvPr/>
        </p:nvPicPr>
        <p:blipFill rotWithShape="1">
          <a:blip r:embed="rId6">
            <a:alphaModFix/>
          </a:blip>
          <a:srcRect t="16742" b="16742"/>
          <a:stretch/>
        </p:blipFill>
        <p:spPr>
          <a:xfrm>
            <a:off x="16275126" y="5955089"/>
            <a:ext cx="6724650" cy="4472818"/>
          </a:xfrm>
          <a:prstGeom prst="rect">
            <a:avLst/>
          </a:prstGeom>
          <a:noFill/>
          <a:ln>
            <a:noFill/>
          </a:ln>
        </p:spPr>
      </p:pic>
      <p:sp>
        <p:nvSpPr>
          <p:cNvPr id="2" name="Google Shape;109;p2">
            <a:extLst>
              <a:ext uri="{FF2B5EF4-FFF2-40B4-BE49-F238E27FC236}">
                <a16:creationId xmlns:a16="http://schemas.microsoft.com/office/drawing/2014/main" id="{13686BDF-9508-A91F-751A-739BACB85A5C}"/>
              </a:ext>
            </a:extLst>
          </p:cNvPr>
          <p:cNvSpPr txBox="1">
            <a:spLocks noGrp="1"/>
          </p:cNvSpPr>
          <p:nvPr>
            <p:ph type="sldNum" idx="12"/>
          </p:nvPr>
        </p:nvSpPr>
        <p:spPr>
          <a:xfrm>
            <a:off x="376884"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3</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sldNum" idx="12"/>
          </p:nvPr>
        </p:nvSpPr>
        <p:spPr>
          <a:xfrm>
            <a:off x="376884"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4</a:t>
            </a:fld>
            <a:endParaRPr/>
          </a:p>
        </p:txBody>
      </p:sp>
      <p:sp>
        <p:nvSpPr>
          <p:cNvPr id="128" name="Google Shape;128;p4"/>
          <p:cNvSpPr/>
          <p:nvPr/>
        </p:nvSpPr>
        <p:spPr>
          <a:xfrm>
            <a:off x="0" y="-1"/>
            <a:ext cx="10989106" cy="13716001"/>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29" name="Google Shape;129;p4"/>
          <p:cNvSpPr txBox="1">
            <a:spLocks noGrp="1"/>
          </p:cNvSpPr>
          <p:nvPr>
            <p:ph type="title"/>
          </p:nvPr>
        </p:nvSpPr>
        <p:spPr>
          <a:xfrm>
            <a:off x="11474993" y="1962311"/>
            <a:ext cx="12637142" cy="2407381"/>
          </a:xfrm>
          <a:prstGeom prst="rect">
            <a:avLst/>
          </a:prstGeom>
          <a:noFill/>
          <a:ln>
            <a:noFill/>
          </a:ln>
        </p:spPr>
        <p:txBody>
          <a:bodyPr spcFirstLastPara="1" wrap="square" lIns="91425" tIns="91425" rIns="91425" bIns="91425" anchor="t" anchorCtr="0">
            <a:normAutofit/>
          </a:bodyPr>
          <a:lstStyle/>
          <a:p>
            <a:pPr marL="0" lvl="0" indent="0" algn="ctr" rtl="0">
              <a:lnSpc>
                <a:spcPct val="125000"/>
              </a:lnSpc>
              <a:spcBef>
                <a:spcPts val="0"/>
              </a:spcBef>
              <a:spcAft>
                <a:spcPts val="0"/>
              </a:spcAft>
              <a:buClr>
                <a:srgbClr val="FFFFFF"/>
              </a:buClr>
              <a:buSzPts val="10000"/>
              <a:buFont typeface="Twentieth Century"/>
              <a:buNone/>
            </a:pPr>
            <a:r>
              <a:rPr lang="en-US" sz="10000" b="0"/>
              <a:t>Reproductive Justice</a:t>
            </a:r>
            <a:endParaRPr/>
          </a:p>
        </p:txBody>
      </p:sp>
      <p:sp>
        <p:nvSpPr>
          <p:cNvPr id="130" name="Google Shape;130;p4"/>
          <p:cNvSpPr txBox="1"/>
          <p:nvPr/>
        </p:nvSpPr>
        <p:spPr>
          <a:xfrm>
            <a:off x="13115542" y="4743024"/>
            <a:ext cx="9738956" cy="661972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2000"/>
              <a:buFont typeface="Twentieth Century"/>
              <a:buNone/>
            </a:pPr>
            <a:r>
              <a:rPr lang="en-US" sz="6000" b="1" i="0" u="none" strike="noStrike" cap="none">
                <a:solidFill>
                  <a:schemeClr val="lt1"/>
                </a:solidFill>
                <a:latin typeface="Twentieth Century"/>
                <a:ea typeface="Twentieth Century"/>
                <a:cs typeface="Twentieth Century"/>
                <a:sym typeface="Twentieth Century"/>
              </a:rPr>
              <a:t>The human right to maintain personal bodily autonomy, have children, not have children, and parent the children we have in safe and sustainable communities.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75"/>
              </a:spcBef>
              <a:spcAft>
                <a:spcPts val="0"/>
              </a:spcAft>
              <a:buClr>
                <a:schemeClr val="lt1"/>
              </a:buClr>
              <a:buSzPts val="2000"/>
              <a:buFont typeface="Twentieth Century"/>
              <a:buNone/>
            </a:pPr>
            <a:r>
              <a:rPr lang="en-US" sz="6000" b="1" i="0" u="none" strike="noStrike" cap="none">
                <a:solidFill>
                  <a:schemeClr val="lt1"/>
                </a:solidFill>
                <a:latin typeface="Twentieth Century"/>
                <a:ea typeface="Twentieth Century"/>
                <a:cs typeface="Twentieth Century"/>
                <a:sym typeface="Twentieth Century"/>
              </a:rPr>
              <a:t>			- Sister Song</a:t>
            </a:r>
            <a:endParaRPr sz="1400" b="0" i="0" u="none" strike="noStrike" cap="none">
              <a:solidFill>
                <a:srgbClr val="000000"/>
              </a:solidFill>
              <a:latin typeface="Arial"/>
              <a:ea typeface="Arial"/>
              <a:cs typeface="Arial"/>
              <a:sym typeface="Arial"/>
            </a:endParaRPr>
          </a:p>
        </p:txBody>
      </p:sp>
      <p:pic>
        <p:nvPicPr>
          <p:cNvPr id="131" name="Google Shape;131;p4"/>
          <p:cNvPicPr preferRelativeResize="0"/>
          <p:nvPr/>
        </p:nvPicPr>
        <p:blipFill rotWithShape="1">
          <a:blip r:embed="rId3">
            <a:alphaModFix/>
          </a:blip>
          <a:srcRect/>
          <a:stretch/>
        </p:blipFill>
        <p:spPr>
          <a:xfrm>
            <a:off x="0" y="1363447"/>
            <a:ext cx="10989106" cy="10989106"/>
          </a:xfrm>
          <a:prstGeom prst="rect">
            <a:avLst/>
          </a:prstGeom>
          <a:noFill/>
          <a:ln>
            <a:noFill/>
          </a:ln>
        </p:spPr>
      </p:pic>
      <p:pic>
        <p:nvPicPr>
          <p:cNvPr id="132" name="Google Shape;132;p4"/>
          <p:cNvPicPr preferRelativeResize="0"/>
          <p:nvPr/>
        </p:nvPicPr>
        <p:blipFill rotWithShape="1">
          <a:blip r:embed="rId4">
            <a:alphaModFix/>
          </a:blip>
          <a:srcRect/>
          <a:stretch/>
        </p:blipFill>
        <p:spPr>
          <a:xfrm>
            <a:off x="12950625" y="3231107"/>
            <a:ext cx="9685874" cy="1162050"/>
          </a:xfrm>
          <a:prstGeom prst="rect">
            <a:avLst/>
          </a:prstGeom>
          <a:noFill/>
          <a:ln>
            <a:noFill/>
          </a:ln>
        </p:spPr>
      </p:pic>
      <p:sp>
        <p:nvSpPr>
          <p:cNvPr id="2" name="TextBox 1">
            <a:extLst>
              <a:ext uri="{FF2B5EF4-FFF2-40B4-BE49-F238E27FC236}">
                <a16:creationId xmlns:a16="http://schemas.microsoft.com/office/drawing/2014/main" id="{156DC9F1-0B1D-CD6A-B441-056D0E32F0F1}"/>
              </a:ext>
            </a:extLst>
          </p:cNvPr>
          <p:cNvSpPr txBox="1"/>
          <p:nvPr/>
        </p:nvSpPr>
        <p:spPr>
          <a:xfrm>
            <a:off x="20148545" y="13291423"/>
            <a:ext cx="4235455" cy="246221"/>
          </a:xfrm>
          <a:prstGeom prst="rect">
            <a:avLst/>
          </a:prstGeom>
          <a:noFill/>
        </p:spPr>
        <p:txBody>
          <a:bodyPr wrap="none" rtlCol="0">
            <a:spAutoFit/>
          </a:bodyPr>
          <a:lstStyle/>
          <a:p>
            <a:pPr marL="0" lvl="0" indent="0" algn="l" rtl="0">
              <a:lnSpc>
                <a:spcPct val="100000"/>
              </a:lnSpc>
              <a:spcBef>
                <a:spcPts val="0"/>
              </a:spcBef>
              <a:spcAft>
                <a:spcPts val="0"/>
              </a:spcAft>
              <a:buClr>
                <a:srgbClr val="000000"/>
              </a:buClr>
              <a:buSzPts val="2400"/>
              <a:buFont typeface="Calibri"/>
              <a:buNone/>
            </a:pPr>
            <a:r>
              <a:rPr lang="en-US" sz="1000" b="0" i="0" u="none" strike="noStrike" cap="none" dirty="0">
                <a:solidFill>
                  <a:schemeClr val="bg1"/>
                </a:solidFill>
                <a:latin typeface="Tw Cen MT" panose="020B0602020104020603" pitchFamily="34" charset="77"/>
                <a:ea typeface="Calibri"/>
                <a:cs typeface="Calibri"/>
                <a:sym typeface="Calibri"/>
              </a:rPr>
              <a:t>Image source: National Network of Abortion Funds, https://</a:t>
            </a:r>
            <a:r>
              <a:rPr lang="en-US" sz="1000" b="0" i="0" u="none" strike="noStrike" cap="none" dirty="0" err="1">
                <a:solidFill>
                  <a:schemeClr val="bg1"/>
                </a:solidFill>
                <a:latin typeface="Tw Cen MT" panose="020B0602020104020603" pitchFamily="34" charset="77"/>
                <a:ea typeface="Calibri"/>
                <a:cs typeface="Calibri"/>
                <a:sym typeface="Calibri"/>
              </a:rPr>
              <a:t>abortionfunds.org</a:t>
            </a:r>
            <a:r>
              <a:rPr lang="en-US" sz="1000" b="0" i="0" u="none" strike="noStrike" cap="none" dirty="0">
                <a:solidFill>
                  <a:schemeClr val="bg1"/>
                </a:solidFill>
                <a:latin typeface="Tw Cen MT" panose="020B0602020104020603" pitchFamily="34" charset="77"/>
                <a:ea typeface="Calibri"/>
                <a:cs typeface="Calibri"/>
                <a:sym typeface="Calibri"/>
              </a:rPr>
              <a:t>/ </a:t>
            </a:r>
            <a:endParaRPr lang="en-US" sz="1000" dirty="0">
              <a:solidFill>
                <a:schemeClr val="bg1"/>
              </a:solidFill>
              <a:latin typeface="Tw Cen MT" panose="020B0602020104020603" pitchFamily="34"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5" name="Rectangle 4">
            <a:extLst>
              <a:ext uri="{FF2B5EF4-FFF2-40B4-BE49-F238E27FC236}">
                <a16:creationId xmlns:a16="http://schemas.microsoft.com/office/drawing/2014/main" id="{87B0741C-B1C9-062E-A8DA-CFA42BBF6BB4}"/>
              </a:ext>
            </a:extLst>
          </p:cNvPr>
          <p:cNvSpPr/>
          <p:nvPr/>
        </p:nvSpPr>
        <p:spPr>
          <a:xfrm>
            <a:off x="0" y="12147500"/>
            <a:ext cx="2427890" cy="1568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Google Shape;137;p5"/>
          <p:cNvSpPr/>
          <p:nvPr/>
        </p:nvSpPr>
        <p:spPr>
          <a:xfrm>
            <a:off x="1535125" y="12147500"/>
            <a:ext cx="8576700" cy="1492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txBox="1"/>
          <p:nvPr/>
        </p:nvSpPr>
        <p:spPr>
          <a:xfrm>
            <a:off x="21251917" y="13301176"/>
            <a:ext cx="5317764"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395B6F"/>
              </a:buClr>
              <a:buSzPts val="2500"/>
              <a:buFont typeface="Twentieth Century"/>
              <a:buNone/>
            </a:pPr>
            <a:r>
              <a:rPr lang="en-US" sz="1000" b="0" i="0" u="none" strike="noStrike" cap="none" dirty="0">
                <a:solidFill>
                  <a:schemeClr val="lt1"/>
                </a:solidFill>
                <a:latin typeface="Twentieth Century"/>
                <a:ea typeface="Twentieth Century"/>
                <a:cs typeface="Twentieth Century"/>
                <a:sym typeface="Twentieth Century"/>
              </a:rPr>
              <a:t>Image Source: https://</a:t>
            </a:r>
            <a:r>
              <a:rPr lang="en-US" sz="1000" b="0" i="0" u="none" strike="noStrike" cap="none" dirty="0" err="1">
                <a:solidFill>
                  <a:schemeClr val="lt1"/>
                </a:solidFill>
                <a:latin typeface="Twentieth Century"/>
                <a:ea typeface="Twentieth Century"/>
                <a:cs typeface="Twentieth Century"/>
                <a:sym typeface="Twentieth Century"/>
              </a:rPr>
              <a:t>states.guttmacher.org</a:t>
            </a:r>
            <a:r>
              <a:rPr lang="en-US" sz="1000" b="0" i="0" u="none" strike="noStrike" cap="none" dirty="0">
                <a:solidFill>
                  <a:schemeClr val="lt1"/>
                </a:solidFill>
                <a:latin typeface="Twentieth Century"/>
                <a:ea typeface="Twentieth Century"/>
                <a:cs typeface="Twentieth Century"/>
                <a:sym typeface="Twentieth Century"/>
              </a:rPr>
              <a:t>/policies/</a:t>
            </a:r>
            <a:endParaRPr sz="1000" b="0" i="0" u="none" strike="noStrike" cap="none" dirty="0">
              <a:solidFill>
                <a:srgbClr val="395B6F"/>
              </a:solidFill>
              <a:latin typeface="Twentieth Century"/>
              <a:ea typeface="Twentieth Century"/>
              <a:cs typeface="Twentieth Century"/>
              <a:sym typeface="Twentieth Century"/>
            </a:endParaRPr>
          </a:p>
        </p:txBody>
      </p:sp>
      <p:pic>
        <p:nvPicPr>
          <p:cNvPr id="4" name="Picture 3">
            <a:extLst>
              <a:ext uri="{FF2B5EF4-FFF2-40B4-BE49-F238E27FC236}">
                <a16:creationId xmlns:a16="http://schemas.microsoft.com/office/drawing/2014/main" id="{2DEC07AF-D922-0BF7-8E89-61B33322E28D}"/>
              </a:ext>
            </a:extLst>
          </p:cNvPr>
          <p:cNvPicPr>
            <a:picLocks noChangeAspect="1"/>
          </p:cNvPicPr>
          <p:nvPr/>
        </p:nvPicPr>
        <p:blipFill rotWithShape="1">
          <a:blip r:embed="rId3"/>
          <a:srcRect l="4612" r="1"/>
          <a:stretch/>
        </p:blipFill>
        <p:spPr>
          <a:xfrm>
            <a:off x="780365" y="945931"/>
            <a:ext cx="22823270" cy="118241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6"/>
          <p:cNvPicPr preferRelativeResize="0"/>
          <p:nvPr/>
        </p:nvPicPr>
        <p:blipFill rotWithShape="1">
          <a:blip r:embed="rId3">
            <a:alphaModFix amt="20000"/>
          </a:blip>
          <a:srcRect l="50760"/>
          <a:stretch/>
        </p:blipFill>
        <p:spPr>
          <a:xfrm flipH="1">
            <a:off x="17671406" y="82975"/>
            <a:ext cx="6712597" cy="13633027"/>
          </a:xfrm>
          <a:prstGeom prst="rect">
            <a:avLst/>
          </a:prstGeom>
          <a:noFill/>
          <a:ln>
            <a:noFill/>
          </a:ln>
        </p:spPr>
      </p:pic>
      <p:sp>
        <p:nvSpPr>
          <p:cNvPr id="145" name="Google Shape;145;p6"/>
          <p:cNvSpPr txBox="1">
            <a:spLocks noGrp="1"/>
          </p:cNvSpPr>
          <p:nvPr>
            <p:ph type="sldNum" idx="12"/>
          </p:nvPr>
        </p:nvSpPr>
        <p:spPr>
          <a:xfrm>
            <a:off x="16933" y="12579605"/>
            <a:ext cx="1097280" cy="1153327"/>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6</a:t>
            </a:fld>
            <a:endParaRPr dirty="0"/>
          </a:p>
        </p:txBody>
      </p:sp>
      <p:sp>
        <p:nvSpPr>
          <p:cNvPr id="146" name="Google Shape;146;p6"/>
          <p:cNvSpPr txBox="1">
            <a:spLocks noGrp="1"/>
          </p:cNvSpPr>
          <p:nvPr>
            <p:ph type="title"/>
          </p:nvPr>
        </p:nvSpPr>
        <p:spPr>
          <a:xfrm>
            <a:off x="560463" y="2559759"/>
            <a:ext cx="16775037" cy="161973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8800"/>
              <a:buFont typeface="Twentieth Century"/>
              <a:buNone/>
            </a:pPr>
            <a:r>
              <a:rPr lang="en-US" sz="8800" dirty="0"/>
              <a:t>Self-Managed Abortion / Self-Sourced Medication Abortion Terms</a:t>
            </a:r>
            <a:endParaRPr dirty="0"/>
          </a:p>
        </p:txBody>
      </p:sp>
      <p:sp>
        <p:nvSpPr>
          <p:cNvPr id="147" name="Google Shape;147;p6"/>
          <p:cNvSpPr txBox="1"/>
          <p:nvPr/>
        </p:nvSpPr>
        <p:spPr>
          <a:xfrm>
            <a:off x="560463" y="6281528"/>
            <a:ext cx="17412789" cy="629807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lt1"/>
              </a:buClr>
              <a:buSzPts val="5400"/>
              <a:buFont typeface="Arial"/>
              <a:buChar char="•"/>
            </a:pPr>
            <a:r>
              <a:rPr lang="en-US" sz="5400" b="0" i="0" u="none" strike="noStrike" cap="none" dirty="0">
                <a:solidFill>
                  <a:schemeClr val="lt1"/>
                </a:solidFill>
                <a:latin typeface="Twentieth Century"/>
                <a:ea typeface="Twentieth Century"/>
                <a:cs typeface="Twentieth Century"/>
                <a:sym typeface="Twentieth Century"/>
              </a:rPr>
              <a:t> Self-Managed/Self-Sourced Abortion: an abortion that someone does outside of the existing medical system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400"/>
              <a:buFont typeface="Arial"/>
              <a:buNone/>
            </a:pPr>
            <a:r>
              <a:rPr lang="en-US" sz="5400" b="0" i="0" u="none" strike="noStrike" cap="none" dirty="0">
                <a:solidFill>
                  <a:schemeClr val="lt1"/>
                </a:solidFill>
                <a:latin typeface="Twentieth Century"/>
                <a:ea typeface="Twentieth Century"/>
                <a:cs typeface="Twentieth Century"/>
                <a:sym typeface="Twentieth Century"/>
              </a:rPr>
              <a:t>	- With medications, menstrual extraction, botanicals, 	herbs, other methods</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lt1"/>
              </a:buClr>
              <a:buSzPts val="5400"/>
              <a:buFont typeface="Arial"/>
              <a:buChar char="•"/>
            </a:pPr>
            <a:r>
              <a:rPr lang="en-US" sz="5400" b="0" i="0" u="none" strike="noStrike" cap="none" dirty="0">
                <a:solidFill>
                  <a:schemeClr val="lt1"/>
                </a:solidFill>
                <a:latin typeface="Twentieth Century"/>
                <a:ea typeface="Twentieth Century"/>
                <a:cs typeface="Twentieth Century"/>
                <a:sym typeface="Twentieth Century"/>
              </a:rPr>
              <a:t> Medication Abortion: an abortion </a:t>
            </a:r>
            <a:r>
              <a:rPr lang="en-US" sz="5400" dirty="0">
                <a:solidFill>
                  <a:schemeClr val="lt1"/>
                </a:solidFill>
                <a:latin typeface="Twentieth Century"/>
                <a:ea typeface="Twentieth Century"/>
                <a:cs typeface="Twentieth Century"/>
                <a:sym typeface="Twentieth Century"/>
              </a:rPr>
              <a:t>using medications</a:t>
            </a:r>
            <a:r>
              <a:rPr lang="en-US" sz="5400" b="0" i="0" u="none" strike="noStrike" cap="none" dirty="0">
                <a:solidFill>
                  <a:schemeClr val="lt1"/>
                </a:solidFill>
                <a:latin typeface="Twentieth Century"/>
                <a:ea typeface="Twentieth Century"/>
                <a:cs typeface="Twentieth Century"/>
                <a:sym typeface="Twentieth Century"/>
              </a:rPr>
              <a:t> </a:t>
            </a:r>
            <a:endParaRPr sz="1400" b="0" i="0" u="none" strike="noStrike" cap="none" dirty="0">
              <a:solidFill>
                <a:srgbClr val="000000"/>
              </a:solidFill>
              <a:latin typeface="Arial"/>
              <a:ea typeface="Arial"/>
              <a:cs typeface="Arial"/>
              <a:sym typeface="Arial"/>
            </a:endParaRPr>
          </a:p>
          <a:p>
            <a:pPr marL="228600" marR="0" lvl="0" indent="-50800" algn="l" rtl="0">
              <a:lnSpc>
                <a:spcPct val="100000"/>
              </a:lnSpc>
              <a:spcBef>
                <a:spcPts val="1000"/>
              </a:spcBef>
              <a:spcAft>
                <a:spcPts val="0"/>
              </a:spcAft>
              <a:buClr>
                <a:srgbClr val="FFFFFF"/>
              </a:buClr>
              <a:buSzPts val="2800"/>
              <a:buFont typeface="Arial"/>
              <a:buNone/>
            </a:pPr>
            <a:endParaRPr sz="5400" b="0" i="0" u="none" strike="noStrike" cap="none" dirty="0">
              <a:solidFill>
                <a:schemeClr val="lt1"/>
              </a:solidFill>
              <a:latin typeface="Twentieth Century"/>
              <a:ea typeface="Twentieth Century"/>
              <a:cs typeface="Twentieth Century"/>
              <a:sym typeface="Twentieth Century"/>
            </a:endParaRPr>
          </a:p>
        </p:txBody>
      </p:sp>
      <p:pic>
        <p:nvPicPr>
          <p:cNvPr id="148" name="Google Shape;148;p6"/>
          <p:cNvPicPr preferRelativeResize="0"/>
          <p:nvPr/>
        </p:nvPicPr>
        <p:blipFill rotWithShape="1">
          <a:blip r:embed="rId4">
            <a:alphaModFix/>
          </a:blip>
          <a:srcRect/>
          <a:stretch/>
        </p:blipFill>
        <p:spPr>
          <a:xfrm>
            <a:off x="293762" y="4967078"/>
            <a:ext cx="16775036" cy="1162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7"/>
          <p:cNvSpPr txBox="1">
            <a:spLocks noGrp="1"/>
          </p:cNvSpPr>
          <p:nvPr>
            <p:ph type="sldNum" idx="12"/>
          </p:nvPr>
        </p:nvSpPr>
        <p:spPr>
          <a:xfrm>
            <a:off x="16933" y="12895812"/>
            <a:ext cx="1086156" cy="49244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a:t>7</a:t>
            </a:fld>
            <a:endParaRPr/>
          </a:p>
        </p:txBody>
      </p:sp>
      <p:sp>
        <p:nvSpPr>
          <p:cNvPr id="154" name="Google Shape;154;p7"/>
          <p:cNvSpPr txBox="1">
            <a:spLocks noGrp="1"/>
          </p:cNvSpPr>
          <p:nvPr>
            <p:ph type="title"/>
          </p:nvPr>
        </p:nvSpPr>
        <p:spPr>
          <a:xfrm>
            <a:off x="9389550" y="2007863"/>
            <a:ext cx="15299250" cy="275463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8800"/>
              <a:buFont typeface="Twentieth Century"/>
              <a:buNone/>
            </a:pPr>
            <a:r>
              <a:rPr lang="en-US" dirty="0"/>
              <a:t>US Data &amp; Demand for Self-Managed/Self-Sourced Abortion</a:t>
            </a:r>
            <a:endParaRPr b="0" dirty="0"/>
          </a:p>
        </p:txBody>
      </p:sp>
      <p:sp>
        <p:nvSpPr>
          <p:cNvPr id="155" name="Google Shape;155;p7"/>
          <p:cNvSpPr txBox="1"/>
          <p:nvPr/>
        </p:nvSpPr>
        <p:spPr>
          <a:xfrm>
            <a:off x="9389550" y="5926276"/>
            <a:ext cx="13731600" cy="6298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lt1"/>
              </a:buClr>
              <a:buSzPts val="5600"/>
              <a:buFont typeface="Arial"/>
              <a:buChar char="•"/>
            </a:pPr>
            <a:r>
              <a:rPr lang="en-US" sz="5600" b="0" i="0" u="none" strike="noStrike" cap="none" dirty="0">
                <a:solidFill>
                  <a:schemeClr val="lt1"/>
                </a:solidFill>
                <a:latin typeface="Twentieth Century"/>
                <a:ea typeface="Twentieth Century"/>
                <a:cs typeface="Twentieth Century"/>
                <a:sym typeface="Twentieth Century"/>
              </a:rPr>
              <a:t> 7% of US women attempted to self-manage </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lt1"/>
              </a:buClr>
              <a:buSzPts val="5600"/>
              <a:buFont typeface="Arial"/>
              <a:buChar char="•"/>
            </a:pPr>
            <a:r>
              <a:rPr lang="en-US" sz="5600" b="0" i="0" u="none" strike="noStrike" cap="none" dirty="0">
                <a:solidFill>
                  <a:schemeClr val="lt1"/>
                </a:solidFill>
                <a:latin typeface="Twentieth Century"/>
                <a:ea typeface="Twentieth Century"/>
                <a:cs typeface="Twentieth Century"/>
                <a:sym typeface="Twentieth Century"/>
              </a:rPr>
              <a:t> Huge increase in demand during COVID-19 pandemic and after Texas abortion ban </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lt1"/>
              </a:buClr>
              <a:buSzPts val="5600"/>
              <a:buFont typeface="Arial"/>
              <a:buChar char="•"/>
            </a:pPr>
            <a:r>
              <a:rPr lang="en-US" sz="5600" b="0" i="0" u="none" strike="noStrike" cap="none" dirty="0">
                <a:solidFill>
                  <a:schemeClr val="lt1"/>
                </a:solidFill>
                <a:latin typeface="Twentieth Century"/>
                <a:ea typeface="Twentieth Century"/>
                <a:cs typeface="Twentieth Century"/>
                <a:sym typeface="Twentieth Century"/>
              </a:rPr>
              <a:t>Higher prevalence among Black women &amp; Hispanic women compared to white women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FFFFFF"/>
              </a:buClr>
              <a:buSzPts val="5600"/>
              <a:buFont typeface="Arial"/>
              <a:buNone/>
            </a:pPr>
            <a:endParaRPr sz="5600" b="0" i="0" u="none" strike="noStrike" cap="none" dirty="0">
              <a:solidFill>
                <a:schemeClr val="lt1"/>
              </a:solidFill>
              <a:latin typeface="Twentieth Century"/>
              <a:ea typeface="Twentieth Century"/>
              <a:cs typeface="Twentieth Century"/>
              <a:sym typeface="Twentieth Century"/>
            </a:endParaRPr>
          </a:p>
        </p:txBody>
      </p:sp>
      <p:pic>
        <p:nvPicPr>
          <p:cNvPr id="156" name="Google Shape;156;p7"/>
          <p:cNvPicPr preferRelativeResize="0"/>
          <p:nvPr/>
        </p:nvPicPr>
        <p:blipFill rotWithShape="1">
          <a:blip r:embed="rId3">
            <a:alphaModFix/>
          </a:blip>
          <a:srcRect/>
          <a:stretch/>
        </p:blipFill>
        <p:spPr>
          <a:xfrm>
            <a:off x="933746" y="3370406"/>
            <a:ext cx="7720388" cy="7720388"/>
          </a:xfrm>
          <a:prstGeom prst="rect">
            <a:avLst/>
          </a:prstGeom>
          <a:noFill/>
          <a:ln>
            <a:noFill/>
          </a:ln>
        </p:spPr>
      </p:pic>
      <p:sp>
        <p:nvSpPr>
          <p:cNvPr id="157" name="Google Shape;157;p7"/>
          <p:cNvSpPr txBox="1"/>
          <p:nvPr/>
        </p:nvSpPr>
        <p:spPr>
          <a:xfrm>
            <a:off x="23114000" y="13388252"/>
            <a:ext cx="1770901"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1000"/>
              <a:buFont typeface="Twentieth Century"/>
              <a:buNone/>
            </a:pPr>
            <a:r>
              <a:rPr lang="en-US" sz="1000" b="0" i="0" u="none" strike="noStrike" cap="none" dirty="0">
                <a:solidFill>
                  <a:srgbClr val="FFFFFF"/>
                </a:solidFill>
                <a:latin typeface="Twentieth Century"/>
                <a:ea typeface="Twentieth Century"/>
                <a:cs typeface="Twentieth Century"/>
                <a:sym typeface="Twentieth Century"/>
              </a:rPr>
              <a:t>Image Source: RHAP</a:t>
            </a:r>
            <a:endParaRPr sz="1400" b="0" i="0" u="none" strike="noStrike" cap="none" dirty="0">
              <a:solidFill>
                <a:srgbClr val="000000"/>
              </a:solidFill>
              <a:latin typeface="Arial"/>
              <a:ea typeface="Arial"/>
              <a:cs typeface="Arial"/>
              <a:sym typeface="Arial"/>
            </a:endParaRPr>
          </a:p>
        </p:txBody>
      </p:sp>
      <p:pic>
        <p:nvPicPr>
          <p:cNvPr id="158" name="Google Shape;158;p7"/>
          <p:cNvPicPr preferRelativeResize="0"/>
          <p:nvPr/>
        </p:nvPicPr>
        <p:blipFill rotWithShape="1">
          <a:blip r:embed="rId4">
            <a:alphaModFix/>
          </a:blip>
          <a:srcRect/>
          <a:stretch/>
        </p:blipFill>
        <p:spPr>
          <a:xfrm>
            <a:off x="9389550" y="4359527"/>
            <a:ext cx="13724450" cy="1162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9" name="Google Shape;169;p12"/>
          <p:cNvSpPr/>
          <p:nvPr/>
        </p:nvSpPr>
        <p:spPr>
          <a:xfrm>
            <a:off x="16282273" y="6218538"/>
            <a:ext cx="6564024" cy="1676401"/>
          </a:xfrm>
          <a:prstGeom prst="rect">
            <a:avLst/>
          </a:prstGeom>
          <a:solidFill>
            <a:srgbClr val="BB6CE6"/>
          </a:solidFill>
          <a:ln w="63500" cap="flat" cmpd="sng">
            <a:solidFill>
              <a:srgbClr val="BB6C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3" name="Google Shape;163;p12">
            <a:extLst>
              <a:ext uri="{FF2B5EF4-FFF2-40B4-BE49-F238E27FC236}">
                <a16:creationId xmlns:a16="http://schemas.microsoft.com/office/drawing/2014/main" id="{1B5370A1-FD2D-B1EB-22D6-9BE6FDAA98A5}"/>
              </a:ext>
            </a:extLst>
          </p:cNvPr>
          <p:cNvSpPr/>
          <p:nvPr/>
        </p:nvSpPr>
        <p:spPr>
          <a:xfrm>
            <a:off x="1527928" y="9485924"/>
            <a:ext cx="6570629" cy="1676401"/>
          </a:xfrm>
          <a:prstGeom prst="rect">
            <a:avLst/>
          </a:prstGeom>
          <a:solidFill>
            <a:srgbClr val="BB6CE6"/>
          </a:solidFill>
          <a:ln w="63500" cap="flat" cmpd="sng">
            <a:no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63" name="Google Shape;163;p12"/>
          <p:cNvSpPr/>
          <p:nvPr/>
        </p:nvSpPr>
        <p:spPr>
          <a:xfrm>
            <a:off x="1537703" y="6218538"/>
            <a:ext cx="6560854" cy="1676401"/>
          </a:xfrm>
          <a:prstGeom prst="rect">
            <a:avLst/>
          </a:prstGeom>
          <a:solidFill>
            <a:schemeClr val="accent3"/>
          </a:solidFill>
          <a:ln w="63500" cap="flat" cmpd="sng">
            <a:no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66" name="Google Shape;166;p12"/>
          <p:cNvSpPr/>
          <p:nvPr/>
        </p:nvSpPr>
        <p:spPr>
          <a:xfrm>
            <a:off x="1537703" y="3511150"/>
            <a:ext cx="6564024" cy="8266322"/>
          </a:xfrm>
          <a:prstGeom prst="rect">
            <a:avLst/>
          </a:prstGeom>
          <a:noFill/>
          <a:ln w="63500" cap="flat" cmpd="sng">
            <a:solidFill>
              <a:schemeClr val="bg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64" name="Google Shape;164;p12"/>
          <p:cNvSpPr txBox="1">
            <a:spLocks noGrp="1"/>
          </p:cNvSpPr>
          <p:nvPr>
            <p:ph type="sldNum" idx="12"/>
          </p:nvPr>
        </p:nvSpPr>
        <p:spPr>
          <a:xfrm>
            <a:off x="211666" y="12776704"/>
            <a:ext cx="709729" cy="789147"/>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8</a:t>
            </a:fld>
            <a:endParaRPr dirty="0"/>
          </a:p>
        </p:txBody>
      </p:sp>
      <p:sp>
        <p:nvSpPr>
          <p:cNvPr id="165" name="Google Shape;165;p12"/>
          <p:cNvSpPr/>
          <p:nvPr/>
        </p:nvSpPr>
        <p:spPr>
          <a:xfrm>
            <a:off x="16272498" y="3511150"/>
            <a:ext cx="6564024" cy="8266322"/>
          </a:xfrm>
          <a:prstGeom prst="rect">
            <a:avLst/>
          </a:prstGeom>
          <a:noFill/>
          <a:ln w="63500" cap="flat" cmpd="sng">
            <a:solidFill>
              <a:schemeClr val="bg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67" name="Google Shape;167;p12"/>
          <p:cNvSpPr txBox="1">
            <a:spLocks noGrp="1"/>
          </p:cNvSpPr>
          <p:nvPr>
            <p:ph type="title"/>
          </p:nvPr>
        </p:nvSpPr>
        <p:spPr>
          <a:xfrm>
            <a:off x="1620447" y="1043856"/>
            <a:ext cx="20568557" cy="16764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rgbClr val="FFFFFF"/>
              </a:buClr>
              <a:buSzPts val="9600"/>
              <a:buFont typeface="Twentieth Century"/>
              <a:buNone/>
            </a:pPr>
            <a:r>
              <a:rPr lang="en-US" sz="9600" b="0"/>
              <a:t>Medication Abortion Regimens</a:t>
            </a:r>
            <a:endParaRPr b="0"/>
          </a:p>
        </p:txBody>
      </p:sp>
      <p:sp>
        <p:nvSpPr>
          <p:cNvPr id="168" name="Google Shape;168;p12"/>
          <p:cNvSpPr txBox="1"/>
          <p:nvPr/>
        </p:nvSpPr>
        <p:spPr>
          <a:xfrm>
            <a:off x="1929371" y="6277000"/>
            <a:ext cx="5723648" cy="1676400"/>
          </a:xfrm>
          <a:prstGeom prst="rect">
            <a:avLst/>
          </a:prstGeom>
          <a:noFill/>
          <a:ln>
            <a:noFill/>
          </a:ln>
        </p:spPr>
        <p:txBody>
          <a:bodyPr spcFirstLastPara="1" wrap="square" lIns="91425" tIns="91425" rIns="91425" bIns="91425" anchor="ctr" anchorCtr="0">
            <a:normAutofit/>
          </a:bodyPr>
          <a:lstStyle/>
          <a:p>
            <a:pPr marL="0" marR="0" lvl="0" indent="0" algn="ctr" rtl="0">
              <a:lnSpc>
                <a:spcPct val="90000"/>
              </a:lnSpc>
              <a:spcBef>
                <a:spcPts val="0"/>
              </a:spcBef>
              <a:spcAft>
                <a:spcPts val="0"/>
              </a:spcAft>
              <a:buClr>
                <a:srgbClr val="FFFFFF"/>
              </a:buClr>
              <a:buSzPts val="7200"/>
              <a:buFont typeface="Twentieth Century"/>
              <a:buNone/>
            </a:pPr>
            <a:r>
              <a:rPr lang="en-US" sz="7200" b="1" i="0" u="none" strike="noStrike" cap="none">
                <a:solidFill>
                  <a:srgbClr val="FFFFFF"/>
                </a:solidFill>
                <a:latin typeface="Twentieth Century"/>
                <a:ea typeface="Twentieth Century"/>
                <a:cs typeface="Twentieth Century"/>
                <a:sym typeface="Twentieth Century"/>
              </a:rPr>
              <a:t>Mifepristone</a:t>
            </a:r>
            <a:endParaRPr sz="6000" b="1" i="0" u="none" strike="noStrike" cap="none">
              <a:solidFill>
                <a:srgbClr val="FFFFFF"/>
              </a:solidFill>
              <a:latin typeface="Twentieth Century"/>
              <a:ea typeface="Twentieth Century"/>
              <a:cs typeface="Twentieth Century"/>
              <a:sym typeface="Twentieth Century"/>
            </a:endParaRPr>
          </a:p>
        </p:txBody>
      </p:sp>
      <p:sp>
        <p:nvSpPr>
          <p:cNvPr id="170" name="Google Shape;170;p12"/>
          <p:cNvSpPr txBox="1"/>
          <p:nvPr/>
        </p:nvSpPr>
        <p:spPr>
          <a:xfrm>
            <a:off x="16710517" y="6277000"/>
            <a:ext cx="5723648" cy="1676400"/>
          </a:xfrm>
          <a:prstGeom prst="rect">
            <a:avLst/>
          </a:prstGeom>
          <a:noFill/>
          <a:ln>
            <a:noFill/>
          </a:ln>
        </p:spPr>
        <p:txBody>
          <a:bodyPr spcFirstLastPara="1" wrap="square" lIns="91425" tIns="91425" rIns="91425" bIns="91425" anchor="ctr" anchorCtr="0">
            <a:normAutofit fontScale="92500" lnSpcReduction="20000"/>
          </a:bodyPr>
          <a:lstStyle/>
          <a:p>
            <a:pPr marL="0" marR="0" lvl="0" indent="0" algn="ctr" rtl="0">
              <a:lnSpc>
                <a:spcPct val="90000"/>
              </a:lnSpc>
              <a:spcBef>
                <a:spcPts val="0"/>
              </a:spcBef>
              <a:spcAft>
                <a:spcPts val="0"/>
              </a:spcAft>
              <a:buClr>
                <a:srgbClr val="FFFFFF"/>
              </a:buClr>
              <a:buSzPct val="100000"/>
              <a:buFont typeface="Twentieth Century"/>
              <a:buNone/>
            </a:pPr>
            <a:r>
              <a:rPr lang="en-US" sz="7200" b="1" i="0" u="none" strike="noStrike" cap="none">
                <a:solidFill>
                  <a:srgbClr val="FFFFFF"/>
                </a:solidFill>
                <a:latin typeface="Twentieth Century"/>
                <a:ea typeface="Twentieth Century"/>
                <a:cs typeface="Twentieth Century"/>
                <a:sym typeface="Twentieth Century"/>
              </a:rPr>
              <a:t>Misoprostol Only</a:t>
            </a:r>
            <a:endParaRPr sz="6000" b="1" i="0" u="none" strike="noStrike" cap="none">
              <a:solidFill>
                <a:srgbClr val="FFFFFF"/>
              </a:solidFill>
              <a:latin typeface="Twentieth Century"/>
              <a:ea typeface="Twentieth Century"/>
              <a:cs typeface="Twentieth Century"/>
              <a:sym typeface="Twentieth Century"/>
            </a:endParaRPr>
          </a:p>
        </p:txBody>
      </p:sp>
      <p:sp>
        <p:nvSpPr>
          <p:cNvPr id="171" name="Google Shape;171;p12"/>
          <p:cNvSpPr txBox="1"/>
          <p:nvPr/>
        </p:nvSpPr>
        <p:spPr>
          <a:xfrm>
            <a:off x="2116200" y="12057744"/>
            <a:ext cx="21181187" cy="114619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2800" b="0" i="1" u="none" strike="noStrike" cap="none">
              <a:solidFill>
                <a:schemeClr val="lt1"/>
              </a:solidFill>
              <a:latin typeface="Twentieth Century"/>
              <a:ea typeface="Twentieth Century"/>
              <a:cs typeface="Twentieth Century"/>
              <a:sym typeface="Twentieth Century"/>
            </a:endParaRPr>
          </a:p>
        </p:txBody>
      </p:sp>
      <p:pic>
        <p:nvPicPr>
          <p:cNvPr id="172" name="Google Shape;172;p12" descr="Medicine"/>
          <p:cNvPicPr preferRelativeResize="0"/>
          <p:nvPr/>
        </p:nvPicPr>
        <p:blipFill rotWithShape="1">
          <a:blip r:embed="rId3">
            <a:alphaModFix/>
          </a:blip>
          <a:srcRect/>
          <a:stretch/>
        </p:blipFill>
        <p:spPr>
          <a:xfrm>
            <a:off x="2808035" y="3973481"/>
            <a:ext cx="2011680" cy="2011680"/>
          </a:xfrm>
          <a:prstGeom prst="rect">
            <a:avLst/>
          </a:prstGeom>
          <a:noFill/>
          <a:ln>
            <a:noFill/>
          </a:ln>
        </p:spPr>
      </p:pic>
      <p:pic>
        <p:nvPicPr>
          <p:cNvPr id="173" name="Google Shape;173;p12" descr="Medicine"/>
          <p:cNvPicPr preferRelativeResize="0"/>
          <p:nvPr/>
        </p:nvPicPr>
        <p:blipFill rotWithShape="1">
          <a:blip r:embed="rId4">
            <a:alphaModFix/>
          </a:blip>
          <a:srcRect/>
          <a:stretch/>
        </p:blipFill>
        <p:spPr>
          <a:xfrm>
            <a:off x="4765745" y="3973481"/>
            <a:ext cx="2011680" cy="2011680"/>
          </a:xfrm>
          <a:prstGeom prst="rect">
            <a:avLst/>
          </a:prstGeom>
          <a:noFill/>
          <a:ln>
            <a:noFill/>
          </a:ln>
        </p:spPr>
      </p:pic>
      <p:sp>
        <p:nvSpPr>
          <p:cNvPr id="174" name="Google Shape;174;p12"/>
          <p:cNvSpPr txBox="1"/>
          <p:nvPr/>
        </p:nvSpPr>
        <p:spPr>
          <a:xfrm>
            <a:off x="1954721" y="9624266"/>
            <a:ext cx="5723648" cy="1399715"/>
          </a:xfrm>
          <a:prstGeom prst="rect">
            <a:avLst/>
          </a:prstGeom>
          <a:noFill/>
          <a:ln>
            <a:noFill/>
          </a:ln>
        </p:spPr>
        <p:txBody>
          <a:bodyPr spcFirstLastPara="1" wrap="square" lIns="91425" tIns="91425" rIns="91425" bIns="91425" anchor="ctr" anchorCtr="0">
            <a:normAutofit/>
          </a:bodyPr>
          <a:lstStyle/>
          <a:p>
            <a:pPr marL="0" marR="0" lvl="0" indent="0" algn="ctr" rtl="0">
              <a:lnSpc>
                <a:spcPct val="90000"/>
              </a:lnSpc>
              <a:spcBef>
                <a:spcPts val="0"/>
              </a:spcBef>
              <a:spcAft>
                <a:spcPts val="0"/>
              </a:spcAft>
              <a:buClr>
                <a:schemeClr val="lt1"/>
              </a:buClr>
              <a:buSzPts val="7200"/>
              <a:buFont typeface="Twentieth Century"/>
              <a:buNone/>
            </a:pPr>
            <a:r>
              <a:rPr lang="en-US" sz="7200" b="1" i="0" u="none" strike="noStrike" cap="none" dirty="0">
                <a:solidFill>
                  <a:schemeClr val="lt1"/>
                </a:solidFill>
                <a:latin typeface="Twentieth Century"/>
                <a:ea typeface="Twentieth Century"/>
                <a:cs typeface="Twentieth Century"/>
                <a:sym typeface="Twentieth Century"/>
              </a:rPr>
              <a:t>Misoprostol</a:t>
            </a:r>
            <a:endParaRPr sz="6000" b="1" i="0" u="none" strike="noStrike" cap="none" dirty="0">
              <a:solidFill>
                <a:schemeClr val="lt1"/>
              </a:solidFill>
              <a:latin typeface="Twentieth Century"/>
              <a:ea typeface="Twentieth Century"/>
              <a:cs typeface="Twentieth Century"/>
              <a:sym typeface="Twentieth Century"/>
            </a:endParaRPr>
          </a:p>
        </p:txBody>
      </p:sp>
      <p:pic>
        <p:nvPicPr>
          <p:cNvPr id="175" name="Google Shape;175;p12" descr="Medicine"/>
          <p:cNvPicPr preferRelativeResize="0"/>
          <p:nvPr/>
        </p:nvPicPr>
        <p:blipFill rotWithShape="1">
          <a:blip r:embed="rId4">
            <a:alphaModFix/>
          </a:blip>
          <a:srcRect/>
          <a:stretch/>
        </p:blipFill>
        <p:spPr>
          <a:xfrm>
            <a:off x="18548670" y="3973481"/>
            <a:ext cx="2011680" cy="2011680"/>
          </a:xfrm>
          <a:prstGeom prst="rect">
            <a:avLst/>
          </a:prstGeom>
          <a:noFill/>
          <a:ln>
            <a:noFill/>
          </a:ln>
        </p:spPr>
      </p:pic>
      <p:pic>
        <p:nvPicPr>
          <p:cNvPr id="176" name="Google Shape;176;p12"/>
          <p:cNvPicPr preferRelativeResize="0"/>
          <p:nvPr/>
        </p:nvPicPr>
        <p:blipFill rotWithShape="1">
          <a:blip r:embed="rId5">
            <a:alphaModFix/>
          </a:blip>
          <a:srcRect/>
          <a:stretch/>
        </p:blipFill>
        <p:spPr>
          <a:xfrm>
            <a:off x="9094623" y="4546936"/>
            <a:ext cx="6194753" cy="6194753"/>
          </a:xfrm>
          <a:prstGeom prst="rect">
            <a:avLst/>
          </a:prstGeom>
          <a:noFill/>
          <a:ln>
            <a:noFill/>
          </a:ln>
        </p:spPr>
      </p:pic>
      <p:pic>
        <p:nvPicPr>
          <p:cNvPr id="177" name="Google Shape;177;p12"/>
          <p:cNvPicPr preferRelativeResize="0"/>
          <p:nvPr/>
        </p:nvPicPr>
        <p:blipFill rotWithShape="1">
          <a:blip r:embed="rId6">
            <a:alphaModFix/>
          </a:blip>
          <a:srcRect/>
          <a:stretch/>
        </p:blipFill>
        <p:spPr>
          <a:xfrm>
            <a:off x="4645463" y="2068825"/>
            <a:ext cx="14518525" cy="1162050"/>
          </a:xfrm>
          <a:prstGeom prst="rect">
            <a:avLst/>
          </a:prstGeom>
          <a:noFill/>
          <a:ln>
            <a:noFill/>
          </a:ln>
        </p:spPr>
      </p:pic>
      <p:sp>
        <p:nvSpPr>
          <p:cNvPr id="2" name="Google Shape;157;p7">
            <a:extLst>
              <a:ext uri="{FF2B5EF4-FFF2-40B4-BE49-F238E27FC236}">
                <a16:creationId xmlns:a16="http://schemas.microsoft.com/office/drawing/2014/main" id="{7B3A4EFB-B9DC-0B39-8792-46FFFFD1E2FA}"/>
              </a:ext>
            </a:extLst>
          </p:cNvPr>
          <p:cNvSpPr txBox="1"/>
          <p:nvPr/>
        </p:nvSpPr>
        <p:spPr>
          <a:xfrm>
            <a:off x="23114000" y="13388252"/>
            <a:ext cx="1770901"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1000"/>
              <a:buFont typeface="Twentieth Century"/>
              <a:buNone/>
            </a:pPr>
            <a:r>
              <a:rPr lang="en-US" sz="1000" b="0" i="0" u="none" strike="noStrike" cap="none" dirty="0">
                <a:solidFill>
                  <a:srgbClr val="FFFFFF"/>
                </a:solidFill>
                <a:latin typeface="Twentieth Century"/>
                <a:ea typeface="Twentieth Century"/>
                <a:cs typeface="Twentieth Century"/>
                <a:sym typeface="Twentieth Century"/>
              </a:rPr>
              <a:t>Image Source: RHAP</a:t>
            </a:r>
            <a:endParaRPr sz="140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3A3095C0-C8C7-A050-0BFF-3F8DCB0F8132}"/>
              </a:ext>
            </a:extLst>
          </p:cNvPr>
          <p:cNvSpPr txBox="1"/>
          <p:nvPr/>
        </p:nvSpPr>
        <p:spPr>
          <a:xfrm>
            <a:off x="4464087" y="7990285"/>
            <a:ext cx="603315" cy="1200329"/>
          </a:xfrm>
          <a:prstGeom prst="rect">
            <a:avLst/>
          </a:prstGeom>
          <a:noFill/>
        </p:spPr>
        <p:txBody>
          <a:bodyPr wrap="square" rtlCol="0">
            <a:spAutoFit/>
          </a:bodyPr>
          <a:lstStyle/>
          <a:p>
            <a:r>
              <a:rPr lang="en-US" sz="7200" dirty="0">
                <a:solidFill>
                  <a:schemeClr val="lt1"/>
                </a:solidFill>
                <a:latin typeface="Twentieth Century"/>
                <a:sym typeface="Twentieth Century"/>
              </a:rPr>
              <a:t>+</a:t>
            </a:r>
            <a:endParaRPr lang="en-US" sz="72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xfrm>
            <a:off x="552738" y="2194075"/>
            <a:ext cx="7769100" cy="2216100"/>
          </a:xfrm>
          <a:prstGeom prst="rect">
            <a:avLst/>
          </a:prstGeom>
          <a:noFill/>
          <a:ln>
            <a:noFill/>
          </a:ln>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rgbClr val="FFFFFF"/>
              </a:buClr>
              <a:buSzPts val="10000"/>
              <a:buFont typeface="Twentieth Century"/>
              <a:buNone/>
            </a:pPr>
            <a:r>
              <a:rPr lang="en-US"/>
              <a:t>Safety of SMA</a:t>
            </a:r>
            <a:endParaRPr/>
          </a:p>
        </p:txBody>
      </p:sp>
      <p:sp>
        <p:nvSpPr>
          <p:cNvPr id="183" name="Google Shape;183;p10"/>
          <p:cNvSpPr txBox="1">
            <a:spLocks noGrp="1"/>
          </p:cNvSpPr>
          <p:nvPr>
            <p:ph type="body" idx="1"/>
          </p:nvPr>
        </p:nvSpPr>
        <p:spPr>
          <a:xfrm>
            <a:off x="552738" y="4580550"/>
            <a:ext cx="15007200" cy="5651100"/>
          </a:xfrm>
          <a:prstGeom prst="rect">
            <a:avLst/>
          </a:prstGeom>
          <a:noFill/>
          <a:ln>
            <a:noFill/>
          </a:ln>
        </p:spPr>
        <p:txBody>
          <a:bodyPr spcFirstLastPara="1" wrap="square" lIns="91425" tIns="91425" rIns="91425" bIns="91425" anchor="t" anchorCtr="0">
            <a:noAutofit/>
          </a:bodyPr>
          <a:lstStyle/>
          <a:p>
            <a:pPr marL="457200" lvl="0" indent="-546100" algn="l" rtl="0">
              <a:lnSpc>
                <a:spcPct val="90000"/>
              </a:lnSpc>
              <a:spcBef>
                <a:spcPts val="0"/>
              </a:spcBef>
              <a:spcAft>
                <a:spcPts val="0"/>
              </a:spcAft>
              <a:buClr>
                <a:srgbClr val="FFFFFF"/>
              </a:buClr>
              <a:buSzPts val="6300"/>
              <a:buChar char="•"/>
            </a:pPr>
            <a:r>
              <a:rPr lang="en-US" sz="6300" dirty="0"/>
              <a:t>Self-sourcing mifepristone and misoprostol has made SMA safer than ever before</a:t>
            </a:r>
            <a:endParaRPr sz="7000" dirty="0"/>
          </a:p>
          <a:p>
            <a:pPr marL="457200" lvl="0" indent="-546100" algn="l" rtl="0">
              <a:lnSpc>
                <a:spcPct val="90000"/>
              </a:lnSpc>
              <a:spcBef>
                <a:spcPts val="2000"/>
              </a:spcBef>
              <a:spcAft>
                <a:spcPts val="0"/>
              </a:spcAft>
              <a:buClr>
                <a:srgbClr val="FFFFFF"/>
              </a:buClr>
              <a:buSzPts val="6300"/>
              <a:buChar char="•"/>
            </a:pPr>
            <a:r>
              <a:rPr lang="en-US" sz="6300" dirty="0"/>
              <a:t>Increase of support, information and availability of medicines </a:t>
            </a:r>
            <a:endParaRPr sz="7000" dirty="0"/>
          </a:p>
          <a:p>
            <a:pPr marL="457200" lvl="0" indent="-546100" algn="l" rtl="0">
              <a:lnSpc>
                <a:spcPct val="90000"/>
              </a:lnSpc>
              <a:spcBef>
                <a:spcPts val="2000"/>
              </a:spcBef>
              <a:spcAft>
                <a:spcPts val="0"/>
              </a:spcAft>
              <a:buClr>
                <a:srgbClr val="FFFFFF"/>
              </a:buClr>
              <a:buSzPts val="6300"/>
              <a:buChar char="•"/>
            </a:pPr>
            <a:r>
              <a:rPr lang="en-US" sz="6300" dirty="0"/>
              <a:t>Accompaniment models</a:t>
            </a:r>
            <a:endParaRPr sz="7000" dirty="0"/>
          </a:p>
        </p:txBody>
      </p:sp>
      <p:pic>
        <p:nvPicPr>
          <p:cNvPr id="184" name="Google Shape;184;p10"/>
          <p:cNvPicPr preferRelativeResize="0"/>
          <p:nvPr/>
        </p:nvPicPr>
        <p:blipFill rotWithShape="1">
          <a:blip r:embed="rId3">
            <a:alphaModFix/>
          </a:blip>
          <a:srcRect/>
          <a:stretch/>
        </p:blipFill>
        <p:spPr>
          <a:xfrm>
            <a:off x="15559938" y="1796493"/>
            <a:ext cx="7943000" cy="7713833"/>
          </a:xfrm>
          <a:prstGeom prst="rect">
            <a:avLst/>
          </a:prstGeom>
          <a:noFill/>
          <a:ln>
            <a:noFill/>
          </a:ln>
        </p:spPr>
      </p:pic>
      <p:sp>
        <p:nvSpPr>
          <p:cNvPr id="185" name="Google Shape;185;p10"/>
          <p:cNvSpPr txBox="1"/>
          <p:nvPr/>
        </p:nvSpPr>
        <p:spPr>
          <a:xfrm>
            <a:off x="304800" y="11327839"/>
            <a:ext cx="23690819" cy="22159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4400"/>
              <a:buFont typeface="Twentieth Century"/>
              <a:buNone/>
            </a:pPr>
            <a:r>
              <a:rPr lang="en-US" sz="4400" b="0" i="1" u="none" strike="noStrike" cap="none" dirty="0">
                <a:solidFill>
                  <a:srgbClr val="FFFFFF"/>
                </a:solidFill>
                <a:latin typeface="Twentieth Century"/>
                <a:ea typeface="Twentieth Century"/>
                <a:cs typeface="Twentieth Century"/>
                <a:sym typeface="Twentieth Century"/>
              </a:rPr>
              <a:t>“People have always managed their abortions in their communities, just as they have always given birth in their communities” - </a:t>
            </a:r>
            <a:r>
              <a:rPr lang="en-US" sz="4400" b="0" i="1" u="none" strike="noStrike" cap="none" dirty="0">
                <a:solidFill>
                  <a:srgbClr val="FFFFFF"/>
                </a:solidFill>
                <a:latin typeface="Twentieth Century"/>
                <a:ea typeface="Twentieth Century"/>
                <a:cs typeface="Twentieth Century"/>
                <a:sym typeface="Twentieth Centur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PRH</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4400"/>
              <a:buFont typeface="Twentieth Century"/>
              <a:buNone/>
            </a:pPr>
            <a:endParaRPr sz="4400" b="0" i="0" u="none" strike="noStrike" cap="none" dirty="0">
              <a:solidFill>
                <a:srgbClr val="FFFFFF"/>
              </a:solidFill>
              <a:latin typeface="Twentieth Century"/>
              <a:ea typeface="Twentieth Century"/>
              <a:cs typeface="Twentieth Century"/>
              <a:sym typeface="Twentieth Century"/>
            </a:endParaRPr>
          </a:p>
        </p:txBody>
      </p:sp>
      <p:pic>
        <p:nvPicPr>
          <p:cNvPr id="186" name="Google Shape;186;p10"/>
          <p:cNvPicPr preferRelativeResize="0"/>
          <p:nvPr/>
        </p:nvPicPr>
        <p:blipFill rotWithShape="1">
          <a:blip r:embed="rId4">
            <a:alphaModFix/>
          </a:blip>
          <a:srcRect/>
          <a:stretch/>
        </p:blipFill>
        <p:spPr>
          <a:xfrm>
            <a:off x="797488" y="3589950"/>
            <a:ext cx="7942999" cy="990600"/>
          </a:xfrm>
          <a:prstGeom prst="rect">
            <a:avLst/>
          </a:prstGeom>
          <a:noFill/>
          <a:ln>
            <a:noFill/>
          </a:ln>
        </p:spPr>
      </p:pic>
      <p:sp>
        <p:nvSpPr>
          <p:cNvPr id="3" name="TextBox 2">
            <a:extLst>
              <a:ext uri="{FF2B5EF4-FFF2-40B4-BE49-F238E27FC236}">
                <a16:creationId xmlns:a16="http://schemas.microsoft.com/office/drawing/2014/main" id="{99F032E0-B79E-C3D1-A46E-80C4202B995F}"/>
              </a:ext>
            </a:extLst>
          </p:cNvPr>
          <p:cNvSpPr txBox="1"/>
          <p:nvPr/>
        </p:nvSpPr>
        <p:spPr>
          <a:xfrm>
            <a:off x="14046423" y="13394267"/>
            <a:ext cx="10382971" cy="400110"/>
          </a:xfrm>
          <a:prstGeom prst="rect">
            <a:avLst/>
          </a:prstGeom>
          <a:noFill/>
        </p:spPr>
        <p:txBody>
          <a:bodyPr wrap="none" rtlCol="0">
            <a:spAutoFit/>
          </a:bodyPr>
          <a:lstStyle/>
          <a:p>
            <a:pPr marL="0" marR="0" lvl="0" indent="0" algn="l" rtl="0">
              <a:lnSpc>
                <a:spcPct val="100000"/>
              </a:lnSpc>
              <a:spcBef>
                <a:spcPts val="0"/>
              </a:spcBef>
              <a:spcAft>
                <a:spcPts val="0"/>
              </a:spcAft>
              <a:buClr>
                <a:schemeClr val="dk1"/>
              </a:buClr>
              <a:buSzPts val="2400"/>
              <a:buFont typeface="Arial"/>
              <a:buNone/>
            </a:pPr>
            <a:r>
              <a:rPr lang="en-US" sz="1000" b="0" i="0" u="none" dirty="0">
                <a:solidFill>
                  <a:schemeClr val="bg1"/>
                </a:solidFill>
                <a:latin typeface="Calibri"/>
                <a:ea typeface="Calibri"/>
                <a:cs typeface="Calibri"/>
                <a:sym typeface="Calibri"/>
              </a:rPr>
              <a:t>Image Source: World Health Organization. Self-management of medical abortion in the 1st trimester infographic. https://</a:t>
            </a:r>
            <a:r>
              <a:rPr lang="en-US" sz="1000" b="0" i="0" u="none" dirty="0" err="1">
                <a:solidFill>
                  <a:schemeClr val="bg1"/>
                </a:solidFill>
                <a:latin typeface="Calibri"/>
                <a:ea typeface="Calibri"/>
                <a:cs typeface="Calibri"/>
                <a:sym typeface="Calibri"/>
              </a:rPr>
              <a:t>www.who.int</a:t>
            </a:r>
            <a:r>
              <a:rPr lang="en-US" sz="1000" b="0" i="0" u="none" dirty="0">
                <a:solidFill>
                  <a:schemeClr val="bg1"/>
                </a:solidFill>
                <a:latin typeface="Calibri"/>
                <a:ea typeface="Calibri"/>
                <a:cs typeface="Calibri"/>
                <a:sym typeface="Calibri"/>
              </a:rPr>
              <a:t>/</a:t>
            </a:r>
            <a:r>
              <a:rPr lang="en-US" sz="1000" b="0" i="0" u="none" dirty="0" err="1">
                <a:solidFill>
                  <a:schemeClr val="bg1"/>
                </a:solidFill>
                <a:latin typeface="Calibri"/>
                <a:ea typeface="Calibri"/>
                <a:cs typeface="Calibri"/>
                <a:sym typeface="Calibri"/>
              </a:rPr>
              <a:t>reproductivehealth</a:t>
            </a:r>
            <a:r>
              <a:rPr lang="en-US" sz="1000" b="0" i="0" u="none" dirty="0">
                <a:solidFill>
                  <a:schemeClr val="bg1"/>
                </a:solidFill>
                <a:latin typeface="Calibri"/>
                <a:ea typeface="Calibri"/>
                <a:cs typeface="Calibri"/>
                <a:sym typeface="Calibri"/>
              </a:rPr>
              <a:t>/publications/ self-care-infographics/</a:t>
            </a:r>
            <a:r>
              <a:rPr lang="en-US" sz="1000" b="0" i="0" u="none" dirty="0" err="1">
                <a:solidFill>
                  <a:schemeClr val="bg1"/>
                </a:solidFill>
                <a:latin typeface="Calibri"/>
                <a:ea typeface="Calibri"/>
                <a:cs typeface="Calibri"/>
                <a:sym typeface="Calibri"/>
              </a:rPr>
              <a:t>en</a:t>
            </a:r>
            <a:r>
              <a:rPr lang="en-US" sz="1000" b="0" i="0" u="none" dirty="0">
                <a:solidFill>
                  <a:schemeClr val="bg1"/>
                </a:solidFill>
                <a:latin typeface="Calibri"/>
                <a:ea typeface="Calibri"/>
                <a:cs typeface="Calibri"/>
                <a:sym typeface="Calibri"/>
              </a:rPr>
              <a:t>/ </a:t>
            </a:r>
            <a:endParaRPr lang="en-US" sz="1000" dirty="0">
              <a:solidFill>
                <a:schemeClr val="bg1"/>
              </a:solidFill>
            </a:endParaRPr>
          </a:p>
          <a:p>
            <a:pPr marL="0" marR="0" lvl="0" indent="0" algn="l" rtl="0">
              <a:lnSpc>
                <a:spcPct val="100000"/>
              </a:lnSpc>
              <a:spcBef>
                <a:spcPts val="0"/>
              </a:spcBef>
              <a:spcAft>
                <a:spcPts val="0"/>
              </a:spcAft>
              <a:buSzPts val="2400"/>
              <a:buFont typeface="Arial"/>
              <a:buNone/>
            </a:pPr>
            <a:endParaRPr lang="en-US" sz="1000" b="0" i="0" u="none" dirty="0">
              <a:solidFill>
                <a:schemeClr val="bg1"/>
              </a:solidFill>
              <a:latin typeface="Calibri"/>
              <a:ea typeface="Calibri"/>
              <a:cs typeface="Calibri"/>
              <a:sym typeface="Calibri"/>
            </a:endParaRPr>
          </a:p>
        </p:txBody>
      </p:sp>
      <p:sp>
        <p:nvSpPr>
          <p:cNvPr id="4" name="Google Shape;109;p2">
            <a:extLst>
              <a:ext uri="{FF2B5EF4-FFF2-40B4-BE49-F238E27FC236}">
                <a16:creationId xmlns:a16="http://schemas.microsoft.com/office/drawing/2014/main" id="{14A313F9-4916-CD3E-8192-4575BAE7F325}"/>
              </a:ext>
            </a:extLst>
          </p:cNvPr>
          <p:cNvSpPr txBox="1">
            <a:spLocks noGrp="1"/>
          </p:cNvSpPr>
          <p:nvPr>
            <p:ph type="sldNum" idx="12"/>
          </p:nvPr>
        </p:nvSpPr>
        <p:spPr>
          <a:xfrm>
            <a:off x="393817"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9</a:t>
            </a:fld>
            <a:endParaRPr dirty="0"/>
          </a:p>
        </p:txBody>
      </p:sp>
    </p:spTree>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8111</TotalTime>
  <Words>14437</Words>
  <Application>Microsoft Macintosh PowerPoint</Application>
  <PresentationFormat>Custom</PresentationFormat>
  <Paragraphs>718</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Cambria Math</vt:lpstr>
      <vt:lpstr>Oswald</vt:lpstr>
      <vt:lpstr>Symbol</vt:lpstr>
      <vt:lpstr>Times New Roman</vt:lpstr>
      <vt:lpstr>Tw Cen MT</vt:lpstr>
      <vt:lpstr>Twentieth Century</vt:lpstr>
      <vt:lpstr>Office Theme</vt:lpstr>
      <vt:lpstr>Self-Managed/Self- Sourced Abortion: What Clinicians Need to Know</vt:lpstr>
      <vt:lpstr>LEARNING OBJECTIVES.</vt:lpstr>
      <vt:lpstr>Disclaimers &amp; Disclosures</vt:lpstr>
      <vt:lpstr>Reproductive Justice</vt:lpstr>
      <vt:lpstr>PowerPoint Presentation</vt:lpstr>
      <vt:lpstr>Self-Managed Abortion / Self-Sourced Medication Abortion Terms</vt:lpstr>
      <vt:lpstr>US Data &amp; Demand for Self-Managed/Self-Sourced Abortion</vt:lpstr>
      <vt:lpstr>Medication Abortion Regimens</vt:lpstr>
      <vt:lpstr>Safety of SMA</vt:lpstr>
      <vt:lpstr>PowerPoint Presentation</vt:lpstr>
      <vt:lpstr>Are Tania’s pills real?</vt:lpstr>
      <vt:lpstr>Tania asks:</vt:lpstr>
      <vt:lpstr>Tania asks: What’s the best way to use the pills?</vt:lpstr>
      <vt:lpstr>How do you document your video visit with Tania?</vt:lpstr>
      <vt:lpstr>Monica</vt:lpstr>
      <vt:lpstr>Monica asks: How do I know the pills worked?</vt:lpstr>
      <vt:lpstr>Monica asks: Can anyone tell that I used the pills?</vt:lpstr>
      <vt:lpstr>Alyssa</vt:lpstr>
      <vt:lpstr>Criminalization &amp; Clinicians</vt:lpstr>
      <vt:lpstr>Provide patients with information </vt:lpstr>
      <vt:lpstr>Early Pregnancy Loss (Miscarriage) vs. Abortion</vt:lpstr>
      <vt:lpstr>Final Thoughts</vt:lpstr>
      <vt:lpstr>Resources for Clinicians</vt:lpstr>
      <vt:lpstr>Resources to Support SMA</vt:lpstr>
      <vt:lpstr>Resources: Information on Abortion Pills</vt:lpstr>
      <vt:lpstr>Resources: Find an Abortion Care &amp; Practical Support</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Self-Managed/Self- Sourced Abortion: What Clinicians Need to Know</dc:title>
  <dc:creator>Microsoft Office User</dc:creator>
  <cp:lastModifiedBy>brandy@reproductiveaccess.org</cp:lastModifiedBy>
  <cp:revision>13</cp:revision>
  <dcterms:created xsi:type="dcterms:W3CDTF">2022-02-23T21:25:58Z</dcterms:created>
  <dcterms:modified xsi:type="dcterms:W3CDTF">2022-12-22T16:35:07Z</dcterms:modified>
</cp:coreProperties>
</file>