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ink/ink4.xml" ContentType="application/inkml+xml"/>
  <Override PartName="/ppt/notesSlides/notesSlide6.xml" ContentType="application/vnd.openxmlformats-officedocument.presentationml.notesSlide+xml"/>
  <Override PartName="/ppt/ink/ink5.xml" ContentType="application/inkml+xml"/>
  <Override PartName="/ppt/notesSlides/notesSlide7.xml" ContentType="application/vnd.openxmlformats-officedocument.presentationml.notesSlide+xml"/>
  <Override PartName="/ppt/ink/ink6.xml" ContentType="application/inkml+xml"/>
  <Override PartName="/ppt/notesSlides/notesSlide8.xml" ContentType="application/vnd.openxmlformats-officedocument.presentationml.notesSlide+xml"/>
  <Override PartName="/ppt/ink/ink7.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8.xml" ContentType="application/inkml+xml"/>
  <Override PartName="/ppt/notesSlides/notesSlide14.xml" ContentType="application/vnd.openxmlformats-officedocument.presentationml.notesSlide+xml"/>
  <Override PartName="/ppt/ink/ink9.xml" ContentType="application/inkml+xml"/>
  <Override PartName="/ppt/notesSlides/notesSlide15.xml" ContentType="application/vnd.openxmlformats-officedocument.presentationml.notesSlide+xml"/>
  <Override PartName="/ppt/ink/ink10.xml" ContentType="application/inkml+xml"/>
  <Override PartName="/ppt/notesSlides/notesSlide16.xml" ContentType="application/vnd.openxmlformats-officedocument.presentationml.notesSlide+xml"/>
  <Override PartName="/ppt/ink/ink11.xml" ContentType="application/inkml+xml"/>
  <Override PartName="/ppt/notesSlides/notesSlide17.xml" ContentType="application/vnd.openxmlformats-officedocument.presentationml.notesSlide+xml"/>
  <Override PartName="/ppt/ink/ink12.xml" ContentType="application/inkml+xml"/>
  <Override PartName="/ppt/notesSlides/notesSlide18.xml" ContentType="application/vnd.openxmlformats-officedocument.presentationml.notesSlide+xml"/>
  <Override PartName="/ppt/ink/ink1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4.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5.xml" ContentType="application/inkml+xml"/>
  <Override PartName="/ppt/notesSlides/notesSlide23.xml" ContentType="application/vnd.openxmlformats-officedocument.presentationml.notesSlide+xml"/>
  <Override PartName="/ppt/ink/ink16.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7.xml" ContentType="application/inkml+xml"/>
  <Override PartName="/ppt/notesSlides/notesSlide26.xml" ContentType="application/vnd.openxmlformats-officedocument.presentationml.notesSlide+xml"/>
  <Override PartName="/ppt/ink/ink18.xml" ContentType="application/inkml+xml"/>
  <Override PartName="/ppt/notesSlides/notesSlide27.xml" ContentType="application/vnd.openxmlformats-officedocument.presentationml.notesSlide+xml"/>
  <Override PartName="/ppt/ink/ink19.xml" ContentType="application/inkml+xml"/>
  <Override PartName="/ppt/notesSlides/notesSlide28.xml" ContentType="application/vnd.openxmlformats-officedocument.presentationml.notesSlide+xml"/>
  <Override PartName="/ppt/ink/ink20.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21.xml" ContentType="application/inkml+xml"/>
  <Override PartName="/ppt/notesSlides/notesSlide31.xml" ContentType="application/vnd.openxmlformats-officedocument.presentationml.notesSlide+xml"/>
  <Override PartName="/ppt/ink/ink22.xml" ContentType="application/inkml+xml"/>
  <Override PartName="/ppt/notesSlides/notesSlide32.xml" ContentType="application/vnd.openxmlformats-officedocument.presentationml.notesSlide+xml"/>
  <Override PartName="/ppt/ink/ink23.xml" ContentType="application/inkml+xml"/>
  <Override PartName="/ppt/notesSlides/notesSlide33.xml" ContentType="application/vnd.openxmlformats-officedocument.presentationml.notesSlide+xml"/>
  <Override PartName="/ppt/ink/ink24.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25.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26.xml" ContentType="application/inkml+xml"/>
  <Override PartName="/ppt/notesSlides/notesSlide38.xml" ContentType="application/vnd.openxmlformats-officedocument.presentationml.notesSlide+xml"/>
  <Override PartName="/ppt/ink/ink27.xml" ContentType="application/inkml+xml"/>
  <Override PartName="/ppt/notesSlides/notesSlide39.xml" ContentType="application/vnd.openxmlformats-officedocument.presentationml.notesSlide+xml"/>
  <Override PartName="/ppt/ink/ink28.xml" ContentType="application/inkml+xml"/>
  <Override PartName="/ppt/notesSlides/notesSlide40.xml" ContentType="application/vnd.openxmlformats-officedocument.presentationml.notesSlide+xml"/>
  <Override PartName="/ppt/ink/ink29.xml" ContentType="application/inkml+xml"/>
  <Override PartName="/ppt/notesSlides/notesSlide41.xml" ContentType="application/vnd.openxmlformats-officedocument.presentationml.notesSlide+xml"/>
  <Override PartName="/ppt/ink/ink30.xml" ContentType="application/inkml+xml"/>
  <Override PartName="/ppt/notesSlides/notesSlide42.xml" ContentType="application/vnd.openxmlformats-officedocument.presentationml.notesSlide+xml"/>
  <Override PartName="/ppt/ink/ink31.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32.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33.xml" ContentType="application/inkml+xml"/>
  <Override PartName="/ppt/notesSlides/notesSlide47.xml" ContentType="application/vnd.openxmlformats-officedocument.presentationml.notesSlide+xml"/>
  <Override PartName="/ppt/ink/ink34.xml" ContentType="application/inkml+xml"/>
  <Override PartName="/ppt/notesSlides/notesSlide48.xml" ContentType="application/vnd.openxmlformats-officedocument.presentationml.notesSlide+xml"/>
  <Override PartName="/ppt/ink/ink35.xml" ContentType="application/inkml+xml"/>
  <Override PartName="/ppt/notesSlides/notesSlide49.xml" ContentType="application/vnd.openxmlformats-officedocument.presentationml.notesSlide+xml"/>
  <Override PartName="/ppt/ink/ink36.xml" ContentType="application/inkml+xml"/>
  <Override PartName="/ppt/notesSlides/notesSlide50.xml" ContentType="application/vnd.openxmlformats-officedocument.presentationml.notesSlide+xml"/>
  <Override PartName="/ppt/ink/ink37.xml" ContentType="application/inkml+xml"/>
  <Override PartName="/ppt/notesSlides/notesSlide51.xml" ContentType="application/vnd.openxmlformats-officedocument.presentationml.notesSlide+xml"/>
  <Override PartName="/ppt/ink/ink38.xml" ContentType="application/inkml+xml"/>
  <Override PartName="/ppt/notesSlides/notesSlide52.xml" ContentType="application/vnd.openxmlformats-officedocument.presentationml.notesSlide+xml"/>
  <Override PartName="/ppt/ink/ink39.xml" ContentType="application/inkml+xml"/>
  <Override PartName="/ppt/notesSlides/notesSlide53.xml" ContentType="application/vnd.openxmlformats-officedocument.presentationml.notesSlide+xml"/>
  <Override PartName="/ppt/ink/ink40.xml" ContentType="application/inkml+xml"/>
  <Override PartName="/ppt/notesSlides/notesSlide54.xml" ContentType="application/vnd.openxmlformats-officedocument.presentationml.notesSlide+xml"/>
  <Override PartName="/ppt/ink/ink41.xml" ContentType="application/inkml+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ink/ink42.xml" ContentType="application/inkml+xml"/>
  <Override PartName="/ppt/notesSlides/notesSlide57.xml" ContentType="application/vnd.openxmlformats-officedocument.presentationml.notesSlide+xml"/>
  <Override PartName="/ppt/ink/ink43.xml" ContentType="application/inkml+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ink/ink44.xml" ContentType="application/inkml+xml"/>
  <Override PartName="/ppt/notesSlides/notesSlide60.xml" ContentType="application/vnd.openxmlformats-officedocument.presentationml.notesSlide+xml"/>
  <Override PartName="/ppt/ink/ink45.xml" ContentType="application/inkml+xml"/>
  <Override PartName="/ppt/notesSlides/notesSlide61.xml" ContentType="application/vnd.openxmlformats-officedocument.presentationml.notesSlide+xml"/>
  <Override PartName="/ppt/ink/ink46.xml" ContentType="application/inkml+xml"/>
  <Override PartName="/ppt/notesSlides/notesSlide62.xml" ContentType="application/vnd.openxmlformats-officedocument.presentationml.notesSlide+xml"/>
  <Override PartName="/ppt/ink/ink47.xml" ContentType="application/inkml+xml"/>
  <Override PartName="/ppt/notesSlides/notesSlide63.xml" ContentType="application/vnd.openxmlformats-officedocument.presentationml.notesSlide+xml"/>
  <Override PartName="/ppt/ink/ink48.xml" ContentType="application/inkml+xml"/>
  <Override PartName="/ppt/notesSlides/notesSlide64.xml" ContentType="application/vnd.openxmlformats-officedocument.presentationml.notesSlide+xml"/>
  <Override PartName="/ppt/ink/ink49.xml" ContentType="application/inkml+xml"/>
  <Override PartName="/ppt/notesSlides/notesSlide65.xml" ContentType="application/vnd.openxmlformats-officedocument.presentationml.notesSlide+xml"/>
  <Override PartName="/ppt/ink/ink50.xml" ContentType="application/inkml+xml"/>
  <Override PartName="/ppt/notesSlides/notesSlide66.xml" ContentType="application/vnd.openxmlformats-officedocument.presentationml.notesSlide+xml"/>
  <Override PartName="/ppt/ink/ink51.xml" ContentType="application/inkml+xml"/>
  <Override PartName="/ppt/notesSlides/notesSlide67.xml" ContentType="application/vnd.openxmlformats-officedocument.presentationml.notesSlide+xml"/>
  <Override PartName="/ppt/ink/ink52.xml" ContentType="application/inkml+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53.xml" ContentType="application/inkml+xml"/>
  <Override PartName="/ppt/notesSlides/notesSlide70.xml" ContentType="application/vnd.openxmlformats-officedocument.presentationml.notesSlide+xml"/>
  <Override PartName="/ppt/ink/ink54.xml" ContentType="application/inkml+xml"/>
  <Override PartName="/ppt/notesSlides/notesSlide71.xml" ContentType="application/vnd.openxmlformats-officedocument.presentationml.notesSlide+xml"/>
  <Override PartName="/ppt/ink/ink55.xml" ContentType="application/inkml+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ink/ink56.xml" ContentType="application/inkml+xml"/>
  <Override PartName="/ppt/notesSlides/notesSlide74.xml" ContentType="application/vnd.openxmlformats-officedocument.presentationml.notesSlide+xml"/>
  <Override PartName="/ppt/ink/ink57.xml" ContentType="application/inkml+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ink/ink58.xml" ContentType="application/inkml+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ink/ink59.xml" ContentType="application/inkml+xml"/>
  <Override PartName="/ppt/notesSlides/notesSlide79.xml" ContentType="application/vnd.openxmlformats-officedocument.presentationml.notesSlide+xml"/>
  <Override PartName="/ppt/ink/ink60.xml" ContentType="application/inkml+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ink/ink61.xml" ContentType="application/inkml+xml"/>
  <Override PartName="/ppt/notesSlides/notesSlide82.xml" ContentType="application/vnd.openxmlformats-officedocument.presentationml.notesSlide+xml"/>
  <Override PartName="/ppt/ink/ink62.xml" ContentType="application/inkml+xml"/>
  <Override PartName="/ppt/notesSlides/notesSlide83.xml" ContentType="application/vnd.openxmlformats-officedocument.presentationml.notesSlide+xml"/>
  <Override PartName="/ppt/ink/ink63.xml" ContentType="application/inkml+xml"/>
  <Override PartName="/ppt/notesSlides/notesSlide84.xml" ContentType="application/vnd.openxmlformats-officedocument.presentationml.notesSlide+xml"/>
  <Override PartName="/ppt/ink/ink64.xml" ContentType="application/inkml+xml"/>
  <Override PartName="/ppt/notesSlides/notesSlide85.xml" ContentType="application/vnd.openxmlformats-officedocument.presentationml.notesSlide+xml"/>
  <Override PartName="/ppt/ink/ink65.xml" ContentType="application/inkml+xml"/>
  <Override PartName="/ppt/notesSlides/notesSlide86.xml" ContentType="application/vnd.openxmlformats-officedocument.presentationml.notesSlide+xml"/>
  <Override PartName="/ppt/ink/ink66.xml" ContentType="application/inkml+xml"/>
  <Override PartName="/ppt/notesSlides/notesSlide87.xml" ContentType="application/vnd.openxmlformats-officedocument.presentationml.notesSlide+xml"/>
  <Override PartName="/ppt/ink/ink67.xml" ContentType="application/inkml+xml"/>
  <Override PartName="/ppt/notesSlides/notesSlide88.xml" ContentType="application/vnd.openxmlformats-officedocument.presentationml.notesSlide+xml"/>
  <Override PartName="/ppt/ink/ink68.xml" ContentType="application/inkml+xml"/>
  <Override PartName="/ppt/notesSlides/notesSlide89.xml" ContentType="application/vnd.openxmlformats-officedocument.presentationml.notesSlide+xml"/>
  <Override PartName="/ppt/ink/ink69.xml" ContentType="application/inkml+xml"/>
  <Override PartName="/ppt/notesSlides/notesSlide90.xml" ContentType="application/vnd.openxmlformats-officedocument.presentationml.notesSlide+xml"/>
  <Override PartName="/ppt/ink/ink7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7"/>
  </p:notesMasterIdLst>
  <p:sldIdLst>
    <p:sldId id="341" r:id="rId2"/>
    <p:sldId id="430" r:id="rId3"/>
    <p:sldId id="444" r:id="rId4"/>
    <p:sldId id="342" r:id="rId5"/>
    <p:sldId id="343" r:id="rId6"/>
    <p:sldId id="344" r:id="rId7"/>
    <p:sldId id="345" r:id="rId8"/>
    <p:sldId id="432" r:id="rId9"/>
    <p:sldId id="346" r:id="rId10"/>
    <p:sldId id="347" r:id="rId11"/>
    <p:sldId id="348" r:id="rId12"/>
    <p:sldId id="349" r:id="rId13"/>
    <p:sldId id="365" r:id="rId14"/>
    <p:sldId id="258" r:id="rId15"/>
    <p:sldId id="433" r:id="rId16"/>
    <p:sldId id="434" r:id="rId17"/>
    <p:sldId id="435" r:id="rId18"/>
    <p:sldId id="436" r:id="rId19"/>
    <p:sldId id="261" r:id="rId20"/>
    <p:sldId id="351" r:id="rId21"/>
    <p:sldId id="260" r:id="rId22"/>
    <p:sldId id="352" r:id="rId23"/>
    <p:sldId id="353" r:id="rId24"/>
    <p:sldId id="354" r:id="rId25"/>
    <p:sldId id="364" r:id="rId26"/>
    <p:sldId id="366" r:id="rId27"/>
    <p:sldId id="357" r:id="rId28"/>
    <p:sldId id="358" r:id="rId29"/>
    <p:sldId id="291" r:id="rId30"/>
    <p:sldId id="363" r:id="rId31"/>
    <p:sldId id="361" r:id="rId32"/>
    <p:sldId id="362" r:id="rId33"/>
    <p:sldId id="367" r:id="rId34"/>
    <p:sldId id="368" r:id="rId35"/>
    <p:sldId id="290" r:id="rId36"/>
    <p:sldId id="369" r:id="rId37"/>
    <p:sldId id="370" r:id="rId38"/>
    <p:sldId id="445" r:id="rId39"/>
    <p:sldId id="275" r:id="rId40"/>
    <p:sldId id="439" r:id="rId41"/>
    <p:sldId id="440" r:id="rId42"/>
    <p:sldId id="302" r:id="rId43"/>
    <p:sldId id="303" r:id="rId44"/>
    <p:sldId id="304" r:id="rId45"/>
    <p:sldId id="305" r:id="rId46"/>
    <p:sldId id="306" r:id="rId47"/>
    <p:sldId id="308" r:id="rId48"/>
    <p:sldId id="309" r:id="rId49"/>
    <p:sldId id="311" r:id="rId50"/>
    <p:sldId id="312" r:id="rId51"/>
    <p:sldId id="313" r:id="rId52"/>
    <p:sldId id="315" r:id="rId53"/>
    <p:sldId id="316" r:id="rId54"/>
    <p:sldId id="317" r:id="rId55"/>
    <p:sldId id="453"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454" r:id="rId74"/>
    <p:sldId id="337" r:id="rId75"/>
    <p:sldId id="338" r:id="rId76"/>
    <p:sldId id="339" r:id="rId77"/>
    <p:sldId id="340" r:id="rId78"/>
    <p:sldId id="441" r:id="rId79"/>
    <p:sldId id="442" r:id="rId80"/>
    <p:sldId id="443" r:id="rId81"/>
    <p:sldId id="455" r:id="rId82"/>
    <p:sldId id="456" r:id="rId83"/>
    <p:sldId id="446" r:id="rId84"/>
    <p:sldId id="447" r:id="rId85"/>
    <p:sldId id="448" r:id="rId86"/>
    <p:sldId id="449" r:id="rId87"/>
    <p:sldId id="350" r:id="rId88"/>
    <p:sldId id="450" r:id="rId89"/>
    <p:sldId id="451" r:id="rId90"/>
    <p:sldId id="452" r:id="rId91"/>
    <p:sldId id="257" r:id="rId92"/>
    <p:sldId id="289" r:id="rId93"/>
    <p:sldId id="288" r:id="rId94"/>
    <p:sldId id="429" r:id="rId95"/>
    <p:sldId id="285" r:id="rId9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69B"/>
    <a:srgbClr val="B0B938"/>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1"/>
    <p:restoredTop sz="94662"/>
  </p:normalViewPr>
  <p:slideViewPr>
    <p:cSldViewPr snapToGrid="0" snapToObjects="1">
      <p:cViewPr varScale="1">
        <p:scale>
          <a:sx n="49" d="100"/>
          <a:sy n="49" d="100"/>
        </p:scale>
        <p:origin x="840"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3:59.634"/>
    </inkml:context>
    <inkml:brush xml:id="br0">
      <inkml:brushProperty name="width" value="0.88194" units="cm"/>
      <inkml:brushProperty name="height" value="0.88194" units="cm"/>
      <inkml:brushProperty name="color" value="#B0B938"/>
    </inkml:brush>
  </inkml:definitions>
  <inkml:trace contextRef="#ctx0" brushRef="#br0">2 230 8027,'377'-18'0,"1"-1"0,-1 0 0,1 1 0,-30 3 0,-4 2 0,-2 2 0,0 0 0,-9 4 0,-2 1 0,0 1 0,2 0 0,1 0 0,1 1 0,2 1 0,4-2 0,19 1 0,4-2 0,3 1 0,4 0-454,17 1 1,4 0 0,4 0 0,5 0 0,-61 1 0,3 0 0,3-1 0,6 2 0,6-1 453,-30 2 0,5 0 0,5 0 0,4 0 0,3 1 0,4-1 0,27 0 0,3 1 0,4 0 0,6 0 0,5 0 0,7-1-127,-18 1 1,8-1 0,6 0 0,3 0 0,3 0-1,1 0 1,-2 1 0,-43-1 0,1 1 0,1 0-1,1-1 1,1 1 0,0 0 0,1 0 0,0 0 126,3 0 0,2-1 0,0 1 0,0 0 0,1 0 0,-1 0 0,1 0 0,-1 1 0,-1-1 0,0 1 0,0 0 0,0 0 0,0 1 0,0-1 0,-1 0 0,1 1-40,-2 0 1,2-1 0,-1 1 0,0 0 0,0 0 0,-2 0-1,-2 1 1,-3-1 0,37 2 0,-2-1 0,-1 1 0,-2 0-1,-4 0 1,-2 0 0,-5 1 39,-26-1 0,-5 1 0,-3-1 0,-2 1 0,-1 0 0,3 0 0,2-1 0,10 1 0,4 0 0,2 0 0,-1-1 0,-2 1 0,-4 0 0,-7-1-72,27 1 0,-4-1 0,-4-1 1,-4 2-1,-4 0 0,-5 1 1,40 2-1,-7 1 0,-4 1 1,-2 0-1,-1 2 0,-6 1 1,-1 1-1,1-1 0,-1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B0B938"/>
    </inkml:brush>
  </inkml:definitions>
  <inkml:trace contextRef="#ctx0" brushRef="#br0">2 20 8027,'291'11'0,"1"0"0,-1 0 0,0 0 0,-22-2 0,-4-1 0,-1-1 0,0-1 0,-8-2 0,0 0 0,0-1 0,0 0 0,2 0 0,1-1 0,1 0 0,3 1 0,15 0 0,2 0 0,4 0 0,2 0-454,13-1 1,3 1 0,4-1 0,3 0 0,-46 0 0,1 0 0,4 0 0,3 0 0,5-1 453,-22 0 0,3 0 0,3-1 0,4 1 0,2-1 0,3 0 0,21 1 0,3-1 0,3 0 0,3 0 0,5 0 0,6 0-127,-14 1 1,5-1 0,5 1 0,3-1 0,2 1-1,1-1 1,-2 1 0,-33-1 0,1 0 0,1 0-1,0 0 1,1 1 0,0-1 0,1 0 0,-1 0 126,4 0 0,0 0 0,1 0 0,0 0 0,0 0 0,0 0 0,0 0 0,0 0 0,-1-1 0,0 1 0,0-1 0,0 1 0,0-1 0,-1 0 0,1 0 0,-1 0-40,0 0 1,1 0 0,-1 0 0,1 0 0,-2 0 0,0 0-1,-2-1 1,-2 1 0,28-1 0,-1 0 0,-1-1 0,-2 1-1,-2-1 1,-3 1 0,-2-1 39,-21 1 0,-4-1 0,-3 0 0,-1 0 0,0 0 0,1 0 0,3 1 0,7-1 0,3 0 0,1 0 0,0 0 0,-1 1 0,-4-1 0,-5 0-72,21 0 0,-4 1 0,-2 0 1,-4-1-1,-3 0 0,-3 0 1,30-2-1,-5 0 0,-3-1 1,-2-1-1,0 0 0,-6-1 1,1 0-1,-1 0 0,1 0 1,-1 0-1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3:10.703"/>
    </inkml:context>
    <inkml:brush xml:id="br0">
      <inkml:brushProperty name="width" value="0.17143" units="cm"/>
      <inkml:brushProperty name="height" value="0.17143" units="cm"/>
      <inkml:brushProperty name="color" value="#F6630D"/>
    </inkml:brush>
  </inkml:definitions>
  <inkml:trace contextRef="#ctx0" brushRef="#br0">1 1 8027,'0'0'0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F6630D"/>
    </inkml:brush>
  </inkml:definitions>
  <inkml:trace contextRef="#ctx0" brushRef="#br0">2 20 8027,'291'11'0,"1"0"0,-1 0 0,0 0 0,-22-2 0,-4-1 0,-1-1 0,0-1 0,-8-2 0,0 0 0,0-1 0,0 0 0,2 0 0,1-1 0,1 0 0,3 1 0,15 0 0,2 0 0,4 0 0,2 0-454,13-1 1,3 1 0,4-1 0,3 0 0,-46 0 0,1 0 0,4 0 0,3 0 0,5-1 453,-22 0 0,3 0 0,3-1 0,4 1 0,2-1 0,3 0 0,21 1 0,3-1 0,3 0 0,3 0 0,5 0 0,6 0-127,-14 1 1,5-1 0,5 1 0,3-1 0,2 1-1,1-1 1,-2 1 0,-33-1 0,1 0 0,1 0-1,0 0 1,1 1 0,0-1 0,1 0 0,-1 0 126,4 0 0,0 0 0,1 0 0,0 0 0,0 0 0,0 0 0,0 0 0,0 0 0,-1-1 0,0 1 0,0-1 0,0 1 0,0-1 0,-1 0 0,1 0 0,-1 0-40,0 0 1,1 0 0,-1 0 0,1 0 0,-2 0 0,0 0-1,-2-1 1,-2 1 0,28-1 0,-1 0 0,-1-1 0,-2 1-1,-2-1 1,-3 1 0,-2-1 39,-21 1 0,-4-1 0,-3 0 0,-1 0 0,0 0 0,1 0 0,3 1 0,7-1 0,3 0 0,1 0 0,0 0 0,-1 1 0,-4-1 0,-5 0-72,21 0 0,-4 1 0,-2 0 1,-4-1-1,-3 0 0,-3 0 1,30-2-1,-5 0 0,-3-1 1,-2-1-1,0 0 0,-6-1 1,1 0-1,-1 0 0,1 0 1,-1 0-1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ABC7EB"/>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23:12:28.510"/>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DF5B1F"/>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1 264 8027,'357'-22'0,"-1"1"0,0 0 0,0-2 0,-28 8 0,-2-1 0,-3 4 0,-1 0 0,-8 3 0,-1 2 0,-1 1 0,2 0 0,2 1 0,-1 1 0,3 0 0,6-1 0,14-1 0,5 0 0,4 1 0,4 0-454,15-1 1,3 2 0,4-1 0,6-1 0,-59 3 0,5 1 0,2-3 0,4 2 0,7 0 453,-29 2 0,7 0 0,2-1 0,5 2 0,3-1 0,3 1 0,25-2 0,5 2 0,2 0 0,5 0 0,7-1 0,5 1-127,-15 0 1,5-1 0,6 0 0,4 0 0,2 1-1,1-2 1,-1 0 0,-42 2 0,3 0 0,0-1-1,-1 1 1,3 0 0,0 0 0,-1 0 0,3 0 126,1 0 0,2-1 0,1 1 0,-2 0 0,2 0 0,1 0 0,-2 0 0,1 1 0,-2-1 0,0 1 0,0 1 0,1 0 0,-1-1 0,0 0 0,0 0 0,-1 2-40,1-2 1,-1 2 0,1-2 0,-1 2 0,1-1 0,-4 1-1,0 0 1,-3-1 0,35 1 0,-2 2 0,-2-2 0,-1 3-1,-2-2 1,-5 1 0,-3 0 39,-25 1 0,-5-2 0,-3 2 0,-1 0 0,-1-1 0,1 0 0,5 1 0,7 0 0,4-2 0,2 2 0,1 0 0,-5-2 0,-1 2 0,-6-1-72,23 1 0,-3-2 0,-4 1 1,-4-1-1,-3 2 0,-5 0 1,36 3-1,-3 2 0,-8 1 1,1 0-1,0 0 0,-9 4 1,1-1-1,1 2 0,-1-3 1,1 2-1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0T18:32:18.938"/>
    </inkml:context>
    <inkml:brush xml:id="br0">
      <inkml:brushProperty name="width" value="0.88194" units="cm"/>
      <inkml:brushProperty name="height" value="0.88194" units="cm"/>
      <inkml:brushProperty name="color" value="#B0B938"/>
    </inkml:brush>
  </inkml:definitions>
  <inkml:trace contextRef="#ctx0" brushRef="#br0">13719 202 8027,'-121'-17'0,"0"1"0,0 0 0,1-1 0,9 5 0,1 0 0,0 2 0,1 1 0,3 2 0,0 2 0,0 1 0,0-1 0,-1 1 0,0 1 0,-1 0 0,-1-1 0,-6 0 0,-1-1 0,-1 1 0,-2 0-454,-5 0 1,-1 0 0,-2 1 0,-1-1 0,20 1 0,-2 1 0,-1-1 0,-1 0 0,-3 1 453,10 1 0,-1 0 0,-2 0 0,-1 1 0,-2-1 0,0 1 0,-9-1 0,-1 1 0,-2 0 0,-1 0 0,-2-1 0,-2 1-127,5 0 1,-2-1 0,-1 0 0,-2 0 0,-1 1-1,0-1 1,0 0 0,15 1 0,-2 0 0,1-1-1,-1 1 1,0 0 0,0 0 0,0 0 0,0 0 126,-2 0 0,1-1 0,-2 1 0,2 0 0,-2 0 0,1 0 0,0 0 0,0 1 0,0-1 0,1 1 0,-1 0 0,1 0 0,-1 0 0,0 0 0,1 0 0,0 1-40,-1-1 1,1 1 0,0-1 0,0 1 0,-1 0 0,2 0-1,0 0 1,1 0 0,-12 1 0,0 0 0,2 0 0,-1 1-1,2-1 1,1 1 0,1 0 39,9 0 0,1 0 0,1 0 0,1 0 0,-1 0 0,1 0 0,-2 1 0,-2-1 0,-2 0 0,-1 0 0,1 0 0,0 0 0,1 0 0,3 0-72,-9 0 0,1 0 0,2-1 1,1 1-1,2 0 0,1 1 1,-13 2-1,2 1 0,2 1 1,0 0-1,1 1 0,1 2 1,1 0-1,0 0 0,-1-1 1,1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1 264 8027,'357'-22'0,"-1"1"0,0 0 0,0-2 0,-28 8 0,-2-1 0,-3 4 0,-1 0 0,-8 3 0,-1 2 0,-1 1 0,2 0 0,2 1 0,-1 1 0,3 0 0,6-1 0,14-1 0,5 0 0,4 1 0,4 0-454,15-1 1,3 2 0,4-1 0,6-1 0,-59 3 0,5 1 0,2-3 0,4 2 0,7 0 453,-29 2 0,7 0 0,2-1 0,5 2 0,3-1 0,3 1 0,25-2 0,5 2 0,2 0 0,5 0 0,7-1 0,5 1-127,-15 0 1,5-1 0,6 0 0,4 0 0,2 1-1,1-2 1,-1 0 0,-42 2 0,3 0 0,0-1-1,-1 1 1,3 0 0,0 0 0,-1 0 0,3 0 126,1 0 0,2-1 0,1 1 0,-2 0 0,2 0 0,1 0 0,-2 0 0,1 1 0,-2-1 0,0 1 0,0 1 0,1 0 0,-1-1 0,0 0 0,0 0 0,-1 2-40,1-2 1,-1 2 0,1-2 0,-1 2 0,1-1 0,-4 1-1,0 0 1,-3-1 0,35 1 0,-2 2 0,-2-2 0,-1 3-1,-2-2 1,-5 1 0,-3 0 39,-25 1 0,-5-2 0,-3 2 0,-1 0 0,-1-1 0,1 0 0,5 1 0,7 0 0,4-2 0,2 2 0,1 0 0,-5-2 0,-1 2 0,-6-1-72,23 1 0,-3-2 0,-4 1 1,-4-1-1,-3 2 0,-5 0 1,36 3-1,-3 2 0,-8 1 1,1 0-1,0 0 0,-9 4 1,1-1-1,1 2 0,-1-3 1,1 2-1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82 8027,'64'-16'0,"0"1"0,-1-1 0,-8 5 0,-3 1 0,-1 3 0,13 2 0,-2 4 0,-1 4 0,2 3 0,4 1 0,1 2 0,-20 0 0,1 2 0,0 0-166,1 1 1,0 0 0,0 1 0,-1 1 0,0 0 0,-2 2 165,18 11 0,-1 3 0,5 1 0,-2 3 0,-10-2 0,-2 2 0,1 4 0,-1 2 0,-3-3 0,-3 1 0,-5 2 0,-3 2 79,-6-1 1,-3 2 0,-4-1 0,-3 1-80,14 41 0,-11 16 41,-15-45 0,-3 3 0,-3 5 0,-3 2-41,0 8 0,-2 4 0,-1 13 0,0 5 0,0 11 0,-2 4 0,-4-31 0,-3 1 0,0 2 0,-1 7 0,0 2 0,-1 1-144,-1 4 0,0 1 1,-1 1-1,1 1 1,-1 2-1,1-1 144,1 0 0,1 1 0,0-2 0,1-1 0,0 0 0,2-3 0,1-9 0,1-3 0,1 2 0,0 4 0,1 0 0,0-1 14,1 26 0,2-3 1,-1-2-1,0 1-14,-2-2 0,4-1 0,5-7 0,5-2 0,2 2 0,5-3 0,7-17 0,5-4 0,6 7 0,5-6 0,2-15 0,4-5 0,1 1 0,3-4 0,2-4 0,3-3 0,4 5 0,2-1 0,1-3 0,1-2 0,-19-12 0,0 1 0,1-1 0,0 2 0,1-1 0,-2 1 0,16 13 0,-2 2 0,-3 1 0,-2-1 0,-4-5 0,0-1 0,2 3 0,-1-2 0,-6-7 0,-2-3 0,-3-2 0,-3-2 0,18 15 0,-11-10 0,-9-9 0,-8-9 868,-3-6-868,-9-13 445,-6 12-445,-33-21 0,8 18 0,-24-21 0,22 12 0,0 0 0,0 0 0,0 0 0,0 0 0,0 0 0,1 0 0,-9 3 0,-3 6 0,-17 29 0,-6 21 0,-1 10 0,21-32 0,0 1 0,-3 3 0,0 2 0,1 4 0,-1 0 0,-3 0 0,0 0 0,5 4 0,0 1 0,1-5 0,1 0 0,5 0 0,1 0 0,-2-5 0,1 0 0,-14 40 0,-1-7 0,12-6 0,6-13 0,5 10 0,5 0 0,-1-10 0,8-9 0,-1 9 0,6 10 0,0-4 0,0 10 0,0 3 0,0 7 0,0 2 0,0 10 0,0 0 0,0 12 0,0-3 0,0-3 0,0 4 0,0-10 0,0 9 0,0-9 0,0 9 0,2-9 0,4 9 0,3 3 0,-1-47 0,1 1 0,-1 1 0,1 0 0,-1 6 0,1 1 0,-1-3 0,0 1 0,1 3 0,-1 0 0,1-3 0,-1-1 0,1-1 0,-1 0 0,1-1 0,-1 0 0,1 3 0,1-1 0,1-4 0,0 0 0,-1 5 0,-1-1 0,2-3 0,1-2 0,-2 2 0,1-2 0,0-3 0,0-1 0,8 53 0,3-6 0,-3 4 0,-2-13 0,0 9 0,0-6 0,-1 3 0,1-9 0,-5 6 0,-1-13 0,-2-2 0,4-4 0,-1-3 0,-8-12 0,1 2 0,3-9 0,-3-9 0,3 3 0,-3-12 0,-3-1 0,4-8 0,-4-1 0,-2 0 0,0 13 0,0 5 0,0 8 0,0 2 0,0 13 0,0 6 0,0 7 0,0 2 0,0 0 0,0-2 0,0-7 0,-4 0 0,-7-19 0,-2 4 0,-15-23 0,-4-2 0,-14-17 0,-1-5 0,-14-13 0,26 0 0,-2 0 0,-5 0 0,0 0 0,-1 0 0,-1 0 0,-3 0 0,-1 0 0,-1 0 0,0 0 0,-4 0 0,-1 0 0,-1 0 0,-1 3 0,-5 5 0,-2 6 0,-3 10 0,-3 8 0,15-3 0,-3 4 0,-1 5 0,9 1 0,0 0 0,0 0 0,-1 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41:26.672"/>
    </inkml:context>
    <inkml:brush xml:id="br0">
      <inkml:brushProperty name="width" value="0.88194" units="cm"/>
      <inkml:brushProperty name="height" value="0.88194" units="cm"/>
      <inkml:brushProperty name="color" value="#B0B938"/>
    </inkml:brush>
  </inkml:definitions>
  <inkml:trace contextRef="#ctx0" brushRef="#br0">1 264 8027,'193'-22'0,"-1"1"0,0 0 0,0-2 0,-16 8 0,0-1 0,-1 4 0,-2 0 0,-3 3 0,-2 2 0,1 1 0,0 0 0,1 1 0,0 1 0,2 0 0,3-1 0,7-1 0,3 0 0,2 1 0,2 0-454,9-1 1,1 2 0,2-1 0,3-1 0,-31 3 0,2 1 0,2-3 0,1 2 0,4 0 453,-15 2 0,4 0 0,0-1 0,3 2 0,2-1 0,2 1 0,12-2 0,4 2 0,1 0 0,2 0 0,4-1 0,3 1-127,-8 0 1,2-1 0,4 0 0,2 0 0,1 1-1,1-2 1,-2 0 0,-21 2 0,1 0 0,0-1-1,-1 1 1,2 0 0,0 0 0,-1 0 0,2 0 126,1 0 0,1-1 0,0 1 0,-1 0 0,1 0 0,1 0 0,-1 0 0,0 1 0,-1-1 0,0 1 0,1 1 0,-1 0 0,0-1 0,1 0 0,-1 0 0,-1 2-40,1-2 1,0 2 0,0-2 0,0 2 0,0-1 0,-2 1-1,0 0 1,-2-1 0,20 1 0,-2 2 0,-1-2 0,-1 3-1,0-2 1,-3 1 0,-2 0 39,-13 1 0,-3-2 0,-2 2 0,0 0 0,-1-1 0,1 0 0,2 1 0,5 0 0,1-2 0,2 2 0,0 0 0,-3-2 0,0 2 0,-3-1-72,12 1 0,-2-2 0,-2 1 1,-2-1-1,-1 2 0,-3 0 1,19 3-1,-2 2 0,-3 1 1,-1 0-1,1 0 0,-5 4 1,0-1-1,1 2 0,0-3 1,0 2-1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43:49.950"/>
    </inkml:context>
    <inkml:brush xml:id="br0">
      <inkml:brushProperty name="width" value="0.88194" units="cm"/>
      <inkml:brushProperty name="height" value="0.88194" units="cm"/>
      <inkml:brushProperty name="color" value="#B0B938"/>
    </inkml:brush>
  </inkml:definitions>
  <inkml:trace contextRef="#ctx0" brushRef="#br0">1 264 8027,'255'-22'0,"0"1"0,-1 0 0,1-2 0,-21 8 0,-1-1 0,-2 4 0,0 0 0,-7 3 0,0 2 0,-1 1 0,1 0 0,2 1 0,-1 1 0,3 0 0,3-1 0,11-1 0,3 0 0,3 1 0,3 0-454,11-1 1,2 2 0,3-1 0,4-1 0,-43 3 0,5 1 0,0-3 0,4 2 0,5 0 453,-21 2 0,5 0 0,1-1 0,4 2 0,2-1 0,2 1 0,18-2 0,4 2 0,1 0 0,4 0 0,4-1 0,5 1-127,-12 0 1,4-1 0,5 0 0,2 0 0,2 1-1,0-2 1,0 0 0,-31 2 0,3 0 0,0-1-1,-1 1 1,2 0 0,0 0 0,0 0 0,2 0 126,0 0 0,2-1 0,0 1 0,-1 0 0,2 0 0,0 0 0,-1 0 0,0 1 0,0-1 0,-1 1 0,0 1 0,1 0 0,-1-1 0,0 0 0,0 0 0,-1 2-40,1-2 1,0 2 0,0-2 0,-1 2 0,1-1 0,-3 1-1,1 0 1,-3-1 0,25 1 0,-2 2 0,0-2 0,-2 3-1,-1-2 1,-3 1 0,-3 0 39,-17 1 0,-4-2 0,-3 2 0,1 0 0,-2-1 0,1 0 0,4 1 0,4 0 0,4-2 0,1 2 0,0 0 0,-3-2 0,0 2 0,-5-1-72,16 1 0,-1-2 0,-4 1 1,-2-1-1,-2 2 0,-5 0 1,27 3-1,-2 2 0,-6 1 1,0 0-1,1 0 0,-7 4 1,0-1-1,2 2 0,-1-3 1,0 2-1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46:45.568"/>
    </inkml:context>
    <inkml:brush xml:id="br0">
      <inkml:brushProperty name="width" value="0.88194" units="cm"/>
      <inkml:brushProperty name="height" value="0.88194" units="cm"/>
      <inkml:brushProperty name="color" value="#B0B938"/>
    </inkml:brush>
  </inkml:definitions>
  <inkml:trace contextRef="#ctx0" brushRef="#br0">1 264 8027,'282'-22'0,"-1"1"0,1 0 0,-1-2 0,-22 8 0,-1-1 0,-3 4 0,0 0 0,-7 3 0,-1 2 0,0 1 0,1 0 0,1 1 0,0 1 0,3 0 0,4-1 0,11-1 0,4 0 0,3 1 0,3 0-454,12-1 1,3 2 0,3-1 0,4-1 0,-46 3 0,4 1 0,1-3 0,4 2 0,5 0 453,-23 2 0,6 0 0,1-1 0,4 2 0,3-1 0,2 1 0,20-2 0,3 2 0,3 0 0,3 0 0,6-1 0,3 1-127,-11 0 1,4-1 0,5 0 0,2 0 0,3 1-1,0-2 1,-1 0 0,-33 2 0,2 0 0,1-1-1,-1 1 1,2 0 0,0 0 0,-1 0 0,3 0 126,0 0 0,2-1 0,1 1 0,-2 0 0,2 0 0,0 0 0,-1 0 0,1 1 0,-2-1 0,0 1 0,1 1 0,0 0 0,-1-1 0,0 0 0,0 0 0,0 2-40,0-2 1,-1 2 0,1-2 0,0 2 0,0-1 0,-3 1-1,0 0 1,-2-1 0,27 1 0,-1 2 0,-2-2 0,-1 3-1,-1-2 1,-4 1 0,-2 0 39,-21 1 0,-3-2 0,-3 2 0,0 0 0,-1-1 0,0 0 0,5 1 0,5 0 0,3-2 0,2 2 0,1 0 0,-4-2 0,-2 2 0,-3-1-72,17 1 0,-2-2 0,-3 1 1,-4-1-1,-2 2 0,-3 0 1,28 3-1,-3 2 0,-6 1 1,1 0-1,0 0 0,-8 4 1,2-1-1,0 2 0,0-3 1,0 2-1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50:44.659"/>
    </inkml:context>
    <inkml:brush xml:id="br0">
      <inkml:brushProperty name="width" value="0.88194" units="cm"/>
      <inkml:brushProperty name="height" value="0.88194" units="cm"/>
      <inkml:brushProperty name="color" value="#B0B938"/>
    </inkml:brush>
  </inkml:definitions>
  <inkml:trace contextRef="#ctx0" brushRef="#br0">1 264 8027,'282'-22'0,"-1"1"0,1 0 0,-1-2 0,-22 8 0,-1-1 0,-3 4 0,0 0 0,-7 3 0,-1 2 0,0 1 0,1 0 0,1 1 0,0 1 0,3 0 0,4-1 0,11-1 0,4 0 0,3 1 0,3 0-454,12-1 1,3 2 0,3-1 0,4-1 0,-46 3 0,4 1 0,1-3 0,4 2 0,5 0 453,-23 2 0,6 0 0,1-1 0,4 2 0,3-1 0,2 1 0,20-2 0,3 2 0,3 0 0,3 0 0,6-1 0,3 1-127,-11 0 1,4-1 0,5 0 0,2 0 0,3 1-1,0-2 1,-1 0 0,-33 2 0,2 0 0,1-1-1,-1 1 1,2 0 0,0 0 0,-1 0 0,3 0 126,0 0 0,2-1 0,1 1 0,-2 0 0,2 0 0,0 0 0,-1 0 0,1 1 0,-2-1 0,0 1 0,1 1 0,0 0 0,-1-1 0,0 0 0,0 0 0,0 2-40,0-2 1,-1 2 0,1-2 0,0 2 0,0-1 0,-3 1-1,0 0 1,-2-1 0,27 1 0,-1 2 0,-2-2 0,-1 3-1,-1-2 1,-4 1 0,-2 0 39,-21 1 0,-3-2 0,-3 2 0,0 0 0,-1-1 0,0 0 0,5 1 0,5 0 0,3-2 0,2 2 0,1 0 0,-4-2 0,-2 2 0,-3-1-72,17 1 0,-2-2 0,-3 1 1,-4-1-1,-2 2 0,-3 0 1,28 3-1,-3 2 0,-6 1 1,1 0-1,0 0 0,-8 4 1,2-1-1,0 2 0,0-3 1,0 2-1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52:18.866"/>
    </inkml:context>
    <inkml:brush xml:id="br0">
      <inkml:brushProperty name="width" value="0.88194" units="cm"/>
      <inkml:brushProperty name="height" value="0.88194" units="cm"/>
      <inkml:brushProperty name="color" value="#B0B938"/>
    </inkml:brush>
  </inkml:definitions>
  <inkml:trace contextRef="#ctx0" brushRef="#br0">1 264 8027,'282'-22'0,"-1"1"0,1 0 0,-1-2 0,-22 8 0,-1-1 0,-3 4 0,0 0 0,-7 3 0,-1 2 0,0 1 0,1 0 0,1 1 0,0 1 0,3 0 0,4-1 0,11-1 0,4 0 0,3 1 0,3 0-454,12-1 1,3 2 0,3-1 0,4-1 0,-46 3 0,4 1 0,1-3 0,4 2 0,5 0 453,-23 2 0,6 0 0,1-1 0,4 2 0,3-1 0,2 1 0,20-2 0,3 2 0,3 0 0,3 0 0,6-1 0,3 1-127,-11 0 1,4-1 0,5 0 0,2 0 0,3 1-1,0-2 1,-1 0 0,-33 2 0,2 0 0,1-1-1,-1 1 1,2 0 0,0 0 0,-1 0 0,3 0 126,0 0 0,2-1 0,1 1 0,-2 0 0,2 0 0,0 0 0,-1 0 0,1 1 0,-2-1 0,0 1 0,1 1 0,0 0 0,-1-1 0,0 0 0,0 0 0,0 2-40,0-2 1,-1 2 0,1-2 0,0 2 0,0-1 0,-3 1-1,0 0 1,-2-1 0,27 1 0,-1 2 0,-2-2 0,-1 3-1,-1-2 1,-4 1 0,-2 0 39,-21 1 0,-3-2 0,-3 2 0,0 0 0,-1-1 0,0 0 0,5 1 0,5 0 0,3-2 0,2 2 0,1 0 0,-4-2 0,-2 2 0,-3-1-72,17 1 0,-2-2 0,-3 1 1,-4-1-1,-2 2 0,-3 0 1,28 3-1,-3 2 0,-6 1 1,1 0-1,0 0 0,-8 4 1,2-1-1,0 2 0,0-3 1,0 2-1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53:19.656"/>
    </inkml:context>
    <inkml:brush xml:id="br0">
      <inkml:brushProperty name="width" value="0.88194" units="cm"/>
      <inkml:brushProperty name="height" value="0.88194" units="cm"/>
      <inkml:brushProperty name="color" value="#B0B938"/>
    </inkml:brush>
  </inkml:definitions>
  <inkml:trace contextRef="#ctx0" brushRef="#br0">1 264 8027,'437'-22'0,"-2"1"0,0 0 0,1-2 0,-35 8 0,-3-1 0,-3 4 0,-1 0 0,-10 3 0,-1 2 0,-1 1 0,2 0 0,2 1 0,-1 1 0,4 0 0,7-1 0,18-1 0,5 0 0,6 1 0,4 0-454,18-1 1,5 2 0,4-1 0,7-1 0,-71 3 0,5 1 0,3-3 0,5 2 0,8 0 453,-35 2 0,9 0 0,1-1 0,7 2 0,4-1 0,3 1 0,31-2 0,6 2 0,3 0 0,6 0 0,8-1 0,6 1-127,-18 0 1,6-1 0,7 0 0,6 0 0,1 1-1,2-2 1,-1 0 0,-52 2 0,4 0 0,0-1-1,-1 1 1,4 0 0,-1 0 0,-1 0 0,4 0 126,1 0 0,3-1 0,1 1 0,-3 0 0,3 0 0,1 0 0,-2 0 0,0 1 0,-1-1 0,-1 1 0,0 1 0,2 0 0,-2-1 0,1 0 0,-1 0 0,-1 2-40,2-2 1,-2 2 0,1-2 0,-1 2 0,2-1 0,-6 1-1,1 0 1,-5-1 0,44 1 0,-3 2 0,-2-2 0,-2 3-1,-2-2 1,-6 1 0,-3 0 39,-32 1 0,-5-2 0,-4 2 0,-2 0 0,0-1 0,0 0 0,7 1 0,9 0 0,4-2 0,3 2 0,0 0 0,-5-2 0,-1 2 0,-8-1-72,28 1 0,-3-2 0,-5 1 1,-5-1-1,-4 2 0,-6 0 1,44 3-1,-3 2 0,-10 1 1,1 0-1,-1 0 0,-10 4 1,2-1-1,0 2 0,-1-3 1,1 2-1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8:58:37.444"/>
    </inkml:context>
    <inkml:brush xml:id="br0">
      <inkml:brushProperty name="width" value="0.88194" units="cm"/>
      <inkml:brushProperty name="height" value="0.88194" units="cm"/>
      <inkml:brushProperty name="color" value="#B0B938"/>
    </inkml:brush>
  </inkml:definitions>
  <inkml:trace contextRef="#ctx0" brushRef="#br0">1 264 8027,'190'-22'0,"0"1"0,0 0 0,0-2 0,-16 8 0,0-1 0,-2 4 0,0 0 0,-5 3 0,0 2 0,0 1 0,0 0 0,1 1 0,0 1 0,2 0 0,3-1 0,7-1 0,3 0 0,2 1 0,2 0-454,8-1 1,2 2 0,1-1 0,4-1 0,-31 3 0,2 1 0,2-3 0,1 2 0,4 0 453,-15 2 0,3 0 0,2-1 0,2 2 0,2-1 0,1 1 0,14-2 0,2 2 0,2 0 0,2 0 0,4-1 0,2 1-127,-7 0 1,2-1 0,3 0 0,3 0 0,0 1-1,1-2 1,0 0 0,-23 2 0,2 0 0,0-1-1,-1 1 1,2 0 0,0 0 0,-1 0 0,2 0 126,0 0 0,2-1 0,0 1 0,-1 0 0,1 0 0,1 0 0,-2 0 0,1 1 0,-1-1 0,0 1 0,0 1 0,1 0 0,-2-1 0,1 0 0,0 0 0,0 2-40,0-2 1,-1 2 0,1-2 0,0 2 0,0-1 0,-2 1-1,-1 0 1,0-1 0,18 1 0,-2 2 0,0-2 0,-1 3-1,0-2 1,-4 1 0,-1 0 39,-13 1 0,-4-2 0,0 2 0,-1 0 0,-1-1 0,1 0 0,2 1 0,4 0 0,3-2 0,0 2 0,1 0 0,-3-2 0,0 2 0,-4-1-72,13 1 0,-2-2 0,-2 1 1,-2-1-1,-1 2 0,-4 0 1,20 3-1,-2 2 0,-4 1 1,1 0-1,-1 0 0,-4 4 1,0-1-1,1 2 0,-1-3 1,1 2-1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01:26.545"/>
    </inkml:context>
    <inkml:brush xml:id="br0">
      <inkml:brushProperty name="width" value="0.88194" units="cm"/>
      <inkml:brushProperty name="height" value="0.88194" units="cm"/>
      <inkml:brushProperty name="color" value="#B0B938"/>
    </inkml:brush>
  </inkml:definitions>
  <inkml:trace contextRef="#ctx0" brushRef="#br0">1 264 8027,'291'-22'0,"-1"1"0,1 0 0,-1-2 0,-23 8 0,-1-1 0,-3 4 0,0 0 0,-7 3 0,-1 2 0,-1 1 0,2 0 0,2 1 0,-1 1 0,2 0 0,5-1 0,12-1 0,3 0 0,4 1 0,4 0-454,11-1 1,3 2 0,3-1 0,5-1 0,-48 3 0,4 1 0,1-3 0,4 2 0,6 0 453,-24 2 0,5 0 0,3-1 0,3 2 0,3-1 0,2 1 0,21-2 0,3 2 0,3 0 0,3 0 0,6-1 0,4 1-127,-12 0 1,4-1 0,5 0 0,3 0 0,2 1-1,1-2 1,-1 0 0,-35 2 0,3 0 0,0-1-1,-1 1 1,3 0 0,0 0 0,-1 0 0,2 0 126,1 0 0,2-1 0,0 1 0,-1 0 0,2 0 0,0 0 0,-1 0 0,0 1 0,-1-1 0,0 1 0,0 1 0,1 0 0,-1-1 0,-1 0 0,1 0 0,-1 2-40,1-2 1,-1 2 0,1-2 0,-1 2 0,1-1 0,-3 1-1,0 0 1,-3-1 0,29 1 0,-2 2 0,-2-2 0,0 3-1,-2-2 1,-4 1 0,-3 0 39,-20 1 0,-4-2 0,-2 2 0,-1 0 0,-1-1 0,1 0 0,4 1 0,5 0 0,4-2 0,1 2 0,2 0 0,-5-2 0,-1 2 0,-4-1-72,18 1 0,-2-2 0,-4 1 1,-2-1-1,-4 2 0,-3 0 1,29 3-1,-2 2 0,-7 1 1,1 0-1,0 0 0,-7 4 1,0-1-1,1 2 0,0-3 1,0 2-1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02:40.596"/>
    </inkml:context>
    <inkml:brush xml:id="br0">
      <inkml:brushProperty name="width" value="0.88194" units="cm"/>
      <inkml:brushProperty name="height" value="0.88194" units="cm"/>
      <inkml:brushProperty name="color" value="#B0B938"/>
    </inkml:brush>
  </inkml:definitions>
  <inkml:trace contextRef="#ctx0" brushRef="#br0">1 264 8027,'410'-22'0,"-2"1"0,1 0 0,-1-2 0,-31 8 0,-3-1 0,-3 4 0,-2 0 0,-8 3 0,-2 2 0,-1 1 0,2 0 0,3 1 0,-1 1 0,2 0 0,8-1 0,16-1 0,6 0 0,4 1 0,5 0-454,17-1 1,4 2 0,4-1 0,7-1 0,-68 3 0,6 1 0,2-3 0,5 2 0,8 0 453,-33 2 0,7 0 0,3-1 0,6 2 0,3-1 0,4 1 0,28-2 0,6 2 0,2 0 0,6 0 0,8-1 0,6 1-127,-17 0 1,5-1 0,7 0 0,5 0 0,2 1-1,2-2 1,-2 0 0,-48 2 0,3 0 0,0-1-1,0 1 1,2 0 0,1 0 0,-2 0 0,4 0 126,1 0 0,3-1 0,0 1 0,-1 0 0,1 0 0,2 0 0,-3 0 0,2 1 0,-3-1 0,0 1 0,0 1 0,2 0 0,-2-1 0,0 0 0,1 0 0,-2 2-40,1-2 1,-1 2 0,1-2 0,-1 2 0,2-1 0,-6 1-1,1 0 1,-4-1 0,41 1 0,-3 2 0,-3-2 0,0 3-1,-3-2 1,-5 1 0,-4 0 39,-28 1 0,-7-2 0,-2 2 0,-2 0 0,-1-1 0,1 0 0,6 1 0,8 0 0,4-2 0,3 2 0,1 0 0,-6-2 0,-1 2 0,-6-1-72,25 1 0,-3-2 0,-4 1 1,-5-1-1,-4 2 0,-5 0 1,41 3-1,-3 2 0,-10 1 1,2 0-1,-1 0 0,-9 4 1,0-1-1,2 2 0,-2-3 1,2 2-1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04:11.261"/>
    </inkml:context>
    <inkml:brush xml:id="br0">
      <inkml:brushProperty name="width" value="0.88194" units="cm"/>
      <inkml:brushProperty name="height" value="0.88194" units="cm"/>
      <inkml:brushProperty name="color" value="#B0B938"/>
    </inkml:brush>
  </inkml:definitions>
  <inkml:trace contextRef="#ctx0" brushRef="#br0">1 264 8027,'210'-22'0,"0"1"0,0 0 0,0-2 0,-17 8 0,0-1 0,-3 4 0,0 0 0,-5 3 0,-1 2 0,0 1 0,2 0 0,0 1 0,0 1 0,1 0 0,4-1 0,8-1 0,3 0 0,3 1 0,2 0-454,9-1 1,1 2 0,3-1 0,4-1 0,-36 3 0,4 1 0,1-3 0,2 2 0,4 0 453,-17 2 0,4 0 0,2-1 0,2 2 0,2-1 0,2 1 0,15-2 0,3 2 0,1 0 0,2 0 0,5-1 0,3 1-127,-9 0 1,3-1 0,3 0 0,3 0 0,1 1-1,1-2 1,-1 0 0,-25 2 0,2 0 0,0-1-1,0 1 1,1 0 0,0 0 0,0 0 0,1 0 126,1 0 0,1-1 0,1 1 0,-1 0 0,0 0 0,2 0 0,-2 0 0,1 1 0,-2-1 0,1 1 0,-1 1 0,1 0 0,0-1 0,-1 0 0,1 0 0,-1 2-40,1-2 1,-1 2 0,0-2 0,0 2 0,1-1 0,-3 1-1,0 0 1,-2-1 0,22 1 0,-3 2 0,0-2 0,-1 3-1,-1-2 1,-3 1 0,-2 0 39,-14 1 0,-4-2 0,-1 2 0,-1 0 0,0-1 0,0 0 0,3 1 0,5 0 0,1-2 0,2 2 0,0 0 0,-2-2 0,-1 2 0,-4-1-72,14 1 0,-2-2 0,-2 1 1,-3-1-1,-1 2 0,-4 0 1,22 3-1,-2 2 0,-4 1 1,0 0-1,0 0 0,-5 4 1,0-1-1,1 2 0,-1-3 1,1 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DF5B1F"/>
    </inkml:brush>
  </inkml:definitions>
  <inkml:trace contextRef="#ctx0" brushRef="#br0">18544 202 8027,'-164'-17'0,"2"1"0,-2 0 0,1-1 0,13 5 0,1 0 0,1 2 0,1 1 0,3 2 0,1 2 0,0 1 0,-1-1 0,-1 1 0,1 1 0,-2 0 0,-1-1 0,-8 0 0,-3-1 0,0 1 0,-3 0-454,-6 0 1,-3 0 0,0 1 0,-4-1 0,27 1 0,-1 1 0,-2-1 0,-2 0 0,-2 1 453,12 1 0,-2 0 0,-2 0 0,-2 1 0,-1-1 0,-1 1 0,-13-1 0,-1 1 0,-1 0 0,-3 0 0,-3-1 0,-2 1-127,8 0 1,-4-1 0,-2 0 0,-2 0 0,-2 1-1,1-1 1,0 0 0,19 1 0,-1 0 0,0-1-1,0 1 1,-1 0 0,0 0 0,0 0 0,0 0 126,-2 0 0,0-1 0,-1 1 0,1 0 0,-1 0 0,1 0 0,-1 0 0,1 1 0,-1-1 0,2 1 0,-2 0 0,1 0 0,1 0 0,-2 0 0,2 0 0,-1 1-40,1-1 1,-1 1 0,0-1 0,1 1 0,-1 0 0,2 0-1,0 0 1,1 0 0,-16 1 0,2 0 0,0 0 0,1 1-1,0-1 1,3 1 0,1 0 39,12 0 0,2 0 0,1 0 0,1 0 0,0 0 0,-1 0 0,-1 1 0,-4-1 0,-1 0 0,-2 0 0,1 0 0,1 0 0,1 0 0,2 0-72,-10 0 0,1 0 0,3-1 1,1 1-1,1 0 0,3 1 1,-17 2-1,2 1 0,3 1 1,0 0-1,0 1 0,3 2 1,1 0-1,-1 0 0,0-1 1,1 1-1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05:09.333"/>
    </inkml:context>
    <inkml:brush xml:id="br0">
      <inkml:brushProperty name="width" value="0.88194" units="cm"/>
      <inkml:brushProperty name="height" value="0.88194" units="cm"/>
      <inkml:brushProperty name="color" value="#B0B938"/>
    </inkml:brush>
  </inkml:definitions>
  <inkml:trace contextRef="#ctx0" brushRef="#br0">1 264 8027,'251'-22'0,"-1"1"0,0 0 0,0-2 0,-20 8 0,-1-1 0,-2 4 0,-1 0 0,-5 3 0,-1 2 0,-1 1 0,1 0 0,2 1 0,0 1 0,1 0 0,5-1 0,9-1 0,4 0 0,3 1 0,2 0-454,11-1 1,3 2 0,2-1 0,4-1 0,-41 3 0,3 1 0,1-3 0,4 2 0,4 0 453,-20 2 0,5 0 0,2-1 0,3 2 0,2-1 0,2 1 0,17-2 0,5 2 0,0 0 0,4 0 0,5-1 0,4 1-127,-11 0 1,3-1 0,5 0 0,2 0 0,2 1-1,1-2 1,-1 0 0,-30 2 0,3 0 0,-1-1-1,0 1 1,2 0 0,0 0 0,-1 0 0,2 0 126,1 0 0,2-1 0,0 1 0,-1 0 0,1 0 0,1 0 0,-2 0 0,1 1 0,-1-1 0,0 1 0,0 1 0,0 0 0,0-1 0,-1 0 0,1 0 0,-1 2-40,1-2 1,-1 2 0,1-2 0,-1 2 0,1-1 0,-4 1-1,1 0 1,-2-1 0,25 1 0,-2 2 0,-2-2 0,0 3-1,-1-2 1,-4 1 0,-3 0 39,-16 1 0,-5-2 0,-1 2 0,-1 0 0,-1-1 0,1 0 0,4 1 0,4 0 0,4-2 0,0 2 0,2 0 0,-5-2 0,0 2 0,-4-1-72,16 1 0,-2-2 0,-2 1 1,-4-1-1,-2 2 0,-3 0 1,25 3-1,-2 2 0,-6 1 1,1 0-1,0 0 0,-6 4 1,0-1-1,1 2 0,-1-3 1,1 2-1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15:28.812"/>
    </inkml:context>
    <inkml:brush xml:id="br0">
      <inkml:brushProperty name="width" value="0.88194" units="cm"/>
      <inkml:brushProperty name="height" value="0.88194" units="cm"/>
      <inkml:brushProperty name="color" value="#DF5B1F"/>
    </inkml:brush>
  </inkml:definitions>
  <inkml:trace contextRef="#ctx0" brushRef="#br0">1 178 8027,'242'-15'0,"-1"1"0,0 0 0,1-1 0,-20 4 0,-2 1 0,-2 1 0,1 1 0,-6 2 0,-1 2 0,-1 0 0,2 0 0,1 0 0,0 1 0,0 0 0,6 0 0,9 0 0,4-2 0,2 2 0,1-1-454,13 0 1,1 1 0,2 0 0,5 0 0,-39 1 0,1-1 0,3 1 0,3 0 0,3 0 453,-18 1 0,3 0 0,3 0 0,2 1 0,3-1 0,1 1 0,19-1 0,1 1 0,4 0 0,1 0 0,6 0 0,3-1-127,-11 1 1,5-1 0,4 1 0,1-1 0,3 0-1,-1 1 1,1-1 0,-28 1 0,-1-1 0,3 1-1,-2 0 1,3 0 0,-1 0 0,1 0 0,-2 0 126,5 0 0,0-1 0,-1 1 0,1 0 0,0 0 0,1 0 0,-1 0 0,-1 1 0,1-1 0,0 1 0,-1 0 0,0-1 0,0 1 0,0 0 0,0 0 0,0 1-40,-1-1 1,1 0 0,-1 1 0,2-1 0,-3 1 0,1-1-1,-2 1 1,-1 0 0,22 1 0,-1 0 0,1-1 0,-3 2-1,-1-1 1,-4 0 0,0 0 39,-18 1 0,-4-1 0,-1 1 0,-2 0 0,0-1 0,1 1 0,3 0 0,5-1 0,3 1 0,2 0 0,-2-1 0,0 1 0,-3 0 0,-4-1-72,16 1 0,-2-1 0,-2 0 1,-3 0-1,-4 1 0,-1 0 1,25 2-1,-5 1 0,-3 1 1,0 0-1,-1 1 0,-4 2 1,-1-1-1,1 0 0,0 1 1,-1-1-1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15:48.140"/>
    </inkml:context>
    <inkml:brush xml:id="br0">
      <inkml:brushProperty name="width" value="0.88194" units="cm"/>
      <inkml:brushProperty name="height" value="0.88194" units="cm"/>
      <inkml:brushProperty name="color" value="#DF5B1F"/>
    </inkml:brush>
  </inkml:definitions>
  <inkml:trace contextRef="#ctx0" brushRef="#br0">1 178 8027,'291'-15'0,"-1"1"0,0 0 0,1-1 0,-23 4 0,-3 1 0,-2 1 0,0 1 0,-7 2 0,-1 2 0,-1 0 0,3 0 0,0 0 0,1 1 0,0 0 0,6 0 0,12 0 0,4-2 0,3 2 0,2-1-454,14 0 1,2 1 0,3 0 0,5 0 0,-46 1 0,0-1 0,4 1 0,3 0 0,5 0 453,-22 1 0,3 0 0,4 0 0,2 1 0,5-1 0,1 1 0,22-1 0,1 1 0,4 0 0,3 0 0,6 0 0,4-1-127,-12 1 1,4-1 0,6 1 0,1-1 0,4 0-1,-2 1 1,2-1 0,-35 1 0,0-1 0,3 1-1,-1 0 1,2 0 0,-1 0 0,1 0 0,-1 0 126,4 0 0,1-1 0,-1 1 0,2 0 0,-1 0 0,1 0 0,-1 0 0,-1 1 0,1-1 0,-1 1 0,0 0 0,0-1 0,0 1 0,0 0 0,1 0 0,-1 1-40,-2-1 1,2 0 0,-1 1 0,1-1 0,-1 1 0,-1-1-1,-2 1 1,-1 0 0,27 1 0,-2 0 0,1-1 0,-3 2-1,-1-1 1,-5 0 0,-1 0 39,-20 1 0,-5-1 0,-3 1 0,-1 0 0,0-1 0,2 1 0,2 0 0,7-1 0,3 1 0,3 0 0,-3-1 0,-1 1 0,-1 0 0,-7-1-72,20 1 0,-1-1 0,-5 0 1,-2 0-1,-5 1 0,-1 0 1,29 2-1,-5 1 0,-3 1 1,-2 0-1,1 1 0,-6 2 1,-2-1-1,2 0 0,0 1 1,0-1-1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17:54.810"/>
    </inkml:context>
    <inkml:brush xml:id="br0">
      <inkml:brushProperty name="width" value="0.88194" units="cm"/>
      <inkml:brushProperty name="height" value="0.88194" units="cm"/>
      <inkml:brushProperty name="color" value="#DF5B1F"/>
    </inkml:brush>
  </inkml:definitions>
  <inkml:trace contextRef="#ctx0" brushRef="#br0">1 178 8027,'336'-15'0,"-1"1"0,-1 0 0,2-1 0,-27 4 0,-3 1 0,-3 1 0,1 1 0,-9 2 0,0 2 0,-2 0 0,3 0 0,0 0 0,2 1 0,0 0 0,6 0 0,15 0 0,4-2 0,4 2 0,1-1-454,18 0 1,1 1 0,3 0 0,7 0 0,-54 1 0,1-1 0,4 1 0,4 0 0,5 0 453,-26 1 0,6 0 0,2 0 0,4 1 0,4-1 0,2 1 0,26-1 0,1 1 0,5 0 0,3 0 0,6 0 0,6-1-127,-15 1 1,6-1 0,5 1 0,3-1 0,4 0-1,-3 1 1,3-1 0,-41 1 0,1-1 0,3 1-1,-2 0 1,3 0 0,-1 0 0,1 0 0,-1 0 126,5 0 0,1-1 0,-1 1 0,1 0 0,0 0 0,0 0 0,0 0 0,-1 1 0,1-1 0,-2 1 0,1 0 0,0-1 0,-1 1 0,1 0 0,-1 0 0,1 1-40,-2-1 1,1 0 0,-1 1 0,2-1 0,-2 1 0,0-1-1,-3 1 1,-2 0 0,32 1 0,-2 0 0,1-1 0,-4 2-1,-1-1 1,-5 0 0,-2 0 39,-24 1 0,-4-1 0,-4 1 0,-1 0 0,0-1 0,2 1 0,2 0 0,9-1 0,3 1 0,3 0 0,-4-1 0,1 1 0,-3 0 0,-7-1-72,23 1 0,-3-1 0,-3 0 1,-4 0-1,-5 1 0,-2 0 1,34 2-1,-6 1 0,-3 1 1,-2 0-1,-1 1 0,-5 2 1,-2-1-1,1 0 0,1 1 1,-1-1-1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20:58.541"/>
    </inkml:context>
    <inkml:brush xml:id="br0">
      <inkml:brushProperty name="width" value="0.88194" units="cm"/>
      <inkml:brushProperty name="height" value="0.88194" units="cm"/>
      <inkml:brushProperty name="color" value="#DF5B1F"/>
    </inkml:brush>
  </inkml:definitions>
  <inkml:trace contextRef="#ctx0" brushRef="#br0">1 178 8027,'157'-15'0,"-1"1"0,0 0 0,1-1 0,-13 4 0,-1 1 0,-2 1 0,1 1 0,-4 2 0,-1 2 0,0 0 0,1 0 0,1 0 0,0 1 0,0 0 0,3 0 0,6 0 0,3-2 0,2 2 0,0-1-454,8 0 1,1 1 0,2 0 0,2 0 0,-25 1 0,1-1 0,2 1 0,2 0 0,1 0 453,-11 1 0,3 0 0,1 0 0,1 1 0,2-1 0,1 1 0,13-1 0,-1 1 0,4 0 0,0 0 0,4 0 0,1-1-127,-5 1 1,2-1 0,2 1 0,2-1 0,1 0-1,-1 1 1,2-1 0,-20 1 0,1-1 0,1 1-1,0 0 1,1 0 0,-1 0 0,1 0 0,-1 0 126,2 0 0,1-1 0,0 1 0,0 0 0,0 0 0,0 0 0,0 0 0,0 1 0,0-1 0,-1 1 0,1 0 0,-1-1 0,0 1 0,1 0 0,-1 0 0,1 1-40,-2-1 1,2 0 0,-2 1 0,2-1 0,-2 1 0,1-1-1,-2 1 1,0 0 0,14 1 0,-1 0 0,1-1 0,-2 2-1,-1-1 1,-2 0 0,0 0 39,-12 1 0,-2-1 0,-2 1 0,0 0 0,0-1 0,0 1 0,2 0 0,4-1 0,1 1 0,2 0 0,-2-1 0,0 1 0,-1 0 0,-3-1-72,10 1 0,-1-1 0,-2 0 1,-1 0-1,-3 1 0,0 0 1,15 2-1,-2 1 0,-3 1 1,0 0-1,1 1 0,-4 2 1,-1-1-1,1 0 0,0 1 1,0-1-1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23:14.849"/>
    </inkml:context>
    <inkml:brush xml:id="br0">
      <inkml:brushProperty name="width" value="0.88194" units="cm"/>
      <inkml:brushProperty name="height" value="0.88194" units="cm"/>
      <inkml:brushProperty name="color" value="#DF5B1F"/>
    </inkml:brush>
  </inkml:definitions>
  <inkml:trace contextRef="#ctx0" brushRef="#br0">1 178 8027,'157'-15'0,"-1"1"0,0 0 0,1-1 0,-13 4 0,-1 1 0,-2 1 0,1 1 0,-4 2 0,-1 2 0,0 0 0,1 0 0,1 0 0,0 1 0,0 0 0,3 0 0,6 0 0,3-2 0,2 2 0,0-1-454,8 0 1,1 1 0,2 0 0,2 0 0,-25 1 0,1-1 0,2 1 0,2 0 0,1 0 453,-11 1 0,3 0 0,1 0 0,1 1 0,2-1 0,1 1 0,13-1 0,-1 1 0,4 0 0,0 0 0,4 0 0,1-1-127,-5 1 1,2-1 0,2 1 0,2-1 0,1 0-1,-1 1 1,2-1 0,-20 1 0,1-1 0,1 1-1,0 0 1,1 0 0,-1 0 0,1 0 0,-1 0 126,2 0 0,1-1 0,0 1 0,0 0 0,0 0 0,0 0 0,0 0 0,0 1 0,0-1 0,-1 1 0,1 0 0,-1-1 0,0 1 0,1 0 0,-1 0 0,1 1-40,-2-1 1,2 0 0,-2 1 0,2-1 0,-2 1 0,1-1-1,-2 1 1,0 0 0,14 1 0,-1 0 0,1-1 0,-2 2-1,-1-1 1,-2 0 0,0 0 39,-12 1 0,-2-1 0,-2 1 0,0 0 0,0-1 0,0 1 0,2 0 0,4-1 0,1 1 0,2 0 0,-2-1 0,0 1 0,-1 0 0,-3-1-72,10 1 0,-1-1 0,-2 0 1,-1 0-1,-3 1 0,0 0 1,15 2-1,-2 1 0,-3 1 1,0 0-1,1 1 0,-4 2 1,-1-1-1,1 0 0,0 1 1,0-1-1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24:21.106"/>
    </inkml:context>
    <inkml:brush xml:id="br0">
      <inkml:brushProperty name="width" value="0.88194" units="cm"/>
      <inkml:brushProperty name="height" value="0.88194" units="cm"/>
      <inkml:brushProperty name="color" value="#DF5B1F"/>
    </inkml:brush>
  </inkml:definitions>
  <inkml:trace contextRef="#ctx0" brushRef="#br0">1 178 8027,'157'-15'0,"-1"1"0,0 0 0,1-1 0,-13 4 0,-1 1 0,-2 1 0,1 1 0,-4 2 0,-1 2 0,0 0 0,1 0 0,1 0 0,0 1 0,0 0 0,3 0 0,6 0 0,3-2 0,2 2 0,0-1-454,8 0 1,1 1 0,2 0 0,2 0 0,-25 1 0,1-1 0,2 1 0,2 0 0,1 0 453,-11 1 0,3 0 0,1 0 0,1 1 0,2-1 0,1 1 0,13-1 0,-1 1 0,4 0 0,0 0 0,4 0 0,1-1-127,-5 1 1,2-1 0,2 1 0,2-1 0,1 0-1,-1 1 1,2-1 0,-20 1 0,1-1 0,1 1-1,0 0 1,1 0 0,-1 0 0,1 0 0,-1 0 126,2 0 0,1-1 0,0 1 0,0 0 0,0 0 0,0 0 0,0 0 0,0 1 0,0-1 0,-1 1 0,1 0 0,-1-1 0,0 1 0,1 0 0,-1 0 0,1 1-40,-2-1 1,2 0 0,-2 1 0,2-1 0,-2 1 0,1-1-1,-2 1 1,0 0 0,14 1 0,-1 0 0,1-1 0,-2 2-1,-1-1 1,-2 0 0,0 0 39,-12 1 0,-2-1 0,-2 1 0,0 0 0,0-1 0,0 1 0,2 0 0,4-1 0,1 1 0,2 0 0,-2-1 0,0 1 0,-1 0 0,-3-1-72,10 1 0,-1-1 0,-2 0 1,-1 0-1,-3 1 0,0 0 1,15 2-1,-2 1 0,-3 1 1,0 0-1,1 1 0,-4 2 1,-1-1-1,1 0 0,0 1 1,0-1-1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29:39.060"/>
    </inkml:context>
    <inkml:brush xml:id="br0">
      <inkml:brushProperty name="width" value="0.88194" units="cm"/>
      <inkml:brushProperty name="height" value="0.88194" units="cm"/>
      <inkml:brushProperty name="color" value="#DF5B1F"/>
    </inkml:brush>
  </inkml:definitions>
  <inkml:trace contextRef="#ctx0" brushRef="#br0">1 178 8027,'157'-15'0,"-1"1"0,0 0 0,1-1 0,-13 4 0,-1 1 0,-2 1 0,1 1 0,-4 2 0,-1 2 0,0 0 0,1 0 0,1 0 0,0 1 0,0 0 0,3 0 0,6 0 0,3-2 0,2 2 0,0-1-454,8 0 1,1 1 0,2 0 0,2 0 0,-25 1 0,1-1 0,2 1 0,2 0 0,1 0 453,-11 1 0,3 0 0,1 0 0,1 1 0,2-1 0,1 1 0,13-1 0,-1 1 0,4 0 0,0 0 0,4 0 0,1-1-127,-5 1 1,2-1 0,2 1 0,2-1 0,1 0-1,-1 1 1,2-1 0,-20 1 0,1-1 0,1 1-1,0 0 1,1 0 0,-1 0 0,1 0 0,-1 0 126,2 0 0,1-1 0,0 1 0,0 0 0,0 0 0,0 0 0,0 0 0,0 1 0,0-1 0,-1 1 0,1 0 0,-1-1 0,0 1 0,1 0 0,-1 0 0,1 1-40,-2-1 1,2 0 0,-2 1 0,2-1 0,-2 1 0,1-1-1,-2 1 1,0 0 0,14 1 0,-1 0 0,1-1 0,-2 2-1,-1-1 1,-2 0 0,0 0 39,-12 1 0,-2-1 0,-2 1 0,0 0 0,0-1 0,0 1 0,2 0 0,4-1 0,1 1 0,2 0 0,-2-1 0,0 1 0,-1 0 0,-3-1-72,10 1 0,-1-1 0,-2 0 1,-1 0-1,-3 1 0,0 0 1,15 2-1,-2 1 0,-3 1 1,0 0-1,1 1 0,-4 2 1,-1-1-1,1 0 0,0 1 1,0-1-1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31:54.621"/>
    </inkml:context>
    <inkml:brush xml:id="br0">
      <inkml:brushProperty name="width" value="0.88194" units="cm"/>
      <inkml:brushProperty name="height" value="0.88194" units="cm"/>
      <inkml:brushProperty name="color" value="#DF5B1F"/>
    </inkml:brush>
  </inkml:definitions>
  <inkml:trace contextRef="#ctx0" brushRef="#br0">1 178 8027,'466'-15'0,"-2"1"0,0 0 0,2-1 0,-38 4 0,-3 1 0,-6 1 0,3 1 0,-13 2 0,0 2 0,-3 0 0,5 0 0,0 0 0,2 1 0,0 0 0,9 0 0,20 0 0,6-2 0,5 2 0,2-1-454,24 0 1,3 1 0,4 0 0,9 0 0,-76 1 0,3-1 0,4 1 0,7 0 0,7 0 453,-36 1 0,7 0 0,4 0 0,5 1 0,6-1 0,3 1 0,35-1 0,2 1 0,7 0 0,4 0 0,9 0 0,6-1-127,-19 1 1,9-1 0,6 1 0,4-1 0,5 0-1,-2 1 1,2-1 0,-55 1 0,0-1 0,4 1-1,-2 0 1,4 0 0,-1 0 0,1 0 0,-2 0 126,7 0 0,2-1 0,-2 1 0,2 0 0,0 0 0,0 0 0,0 0 0,-2 1 0,2-1 0,-2 1 0,0 0 0,0-1 0,-1 1 0,1 0 0,0 0 0,0 1-40,-3-1 1,3 0 0,-2 1 0,2-1 0,-3 1 0,1-1-1,-5 1 1,-2 0 0,44 1 0,-2 0 0,0-1 0,-4 2-1,-3-1 1,-6 0 0,-2 0 39,-34 1 0,-6-1 0,-5 1 0,-2 0 0,0-1 0,3 1 0,3 0 0,12-1 0,4 1 0,5 0 0,-5-1 0,0 1 0,-4 0 0,-9-1-72,31 1 0,-2-1 0,-7 0 1,-5 0-1,-6 1 0,-2 0 1,46 2-1,-8 1 0,-6 1 1,-1 0-1,0 1 0,-9 2 1,-3-1-1,3 0 0,0 1 1,0-1-1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33:16.371"/>
    </inkml:context>
    <inkml:brush xml:id="br0">
      <inkml:brushProperty name="width" value="0.88194" units="cm"/>
      <inkml:brushProperty name="height" value="0.88194" units="cm"/>
      <inkml:brushProperty name="color" value="#DF5B1F"/>
    </inkml:brush>
  </inkml:definitions>
  <inkml:trace contextRef="#ctx0" brushRef="#br0">1 178 8027,'226'-15'0,"0"1"0,-1 0 0,1-1 0,-18 4 0,-2 1 0,-2 1 0,1 1 0,-7 2 0,1 2 0,-2 0 0,3 0 0,-1 0 0,2 1 0,-1 0 0,5 0 0,10 0 0,2-2 0,3 2 0,1-1-454,12 0 1,1 1 0,2 0 0,4 0 0,-36 1 0,1-1 0,2 1 0,3 0 0,3 0 453,-16 1 0,2 0 0,3 0 0,2 1 0,3-1 0,1 1 0,17-1 0,1 1 0,4 0 0,2 0 0,4 0 0,3-1-127,-10 1 1,5-1 0,3 1 0,2-1 0,3 0-1,-2 1 1,1-1 0,-26 1 0,-1-1 0,3 1-1,-1 0 1,1 0 0,0 0 0,1 0 0,-2 0 126,4 0 0,1-1 0,-1 1 0,1 0 0,0 0 0,0 0 0,0 0 0,-1 1 0,1-1 0,-1 1 0,0 0 0,-1-1 0,1 1 0,0 0 0,0 0 0,0 1-40,-1-1 1,1 0 0,-1 1 0,0-1 0,0 1 0,0-1-1,-2 1 1,-2 0 0,22 1 0,-1 0 0,0-1 0,-2 2-1,-1-1 1,-4 0 0,0 0 39,-17 1 0,-3-1 0,-2 1 0,-1 0 0,0-1 0,1 1 0,3 0 0,4-1 0,3 1 0,2 0 0,-3-1 0,1 1 0,-3 0 0,-3-1-72,14 1 0,-1-1 0,-3 0 1,-2 0-1,-4 1 0,0 0 1,22 2-1,-4 1 0,-3 1 1,0 0-1,-1 1 0,-3 2 1,-2-1-1,1 0 0,0 1 1,1-1-1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35:07.253"/>
    </inkml:context>
    <inkml:brush xml:id="br0">
      <inkml:brushProperty name="width" value="0.88194" units="cm"/>
      <inkml:brushProperty name="height" value="0.88194" units="cm"/>
      <inkml:brushProperty name="color" value="#DF5B1F"/>
    </inkml:brush>
  </inkml:definitions>
  <inkml:trace contextRef="#ctx0" brushRef="#br0">1 178 8027,'112'-15'0,"0"1"0,-1 0 0,1-1 0,-9 4 0,-1 1 0,-1 1 0,0 1 0,-2 2 0,-1 2 0,0 0 0,0 0 0,1 0 0,0 1 0,1 0 0,1 0 0,5 0 0,2-2 0,1 2 0,0-1-454,7 0 1,-1 1 0,2 0 0,2 0 0,-18 1 0,0-1 0,2 1 0,1 0 0,2 0 453,-9 1 0,2 0 0,0 0 0,2 1 0,2-1 0,0 1 0,8-1 0,1 1 0,2 0 0,1 0 0,1 0 0,3-1-127,-5 1 1,1-1 0,3 1 0,0-1 0,2 0-1,-2 1 1,2-1 0,-14 1 0,0-1 0,2 1-1,-2 0 1,2 0 0,-1 0 0,1 0 0,-1 0 126,2 0 0,1-1 0,-1 1 0,0 0 0,0 0 0,1 0 0,-1 0 0,0 1 0,0-1 0,0 1 0,0 0 0,0-1 0,0 1 0,0 0 0,-1 0 0,1 1-40,0-1 1,-1 0 0,1 1 0,0-1 0,-1 1 0,0-1-1,0 1 1,-2 0 0,12 1 0,-2 0 0,1-1 0,-1 2-1,-1-1 1,-1 0 0,-1 0 39,-8 1 0,-1-1 0,-2 1 0,0 0 0,0-1 0,1 1 0,0 0 0,3-1 0,2 1 0,0 0 0,-1-1 0,0 1 0,0 0 0,-3-1-72,7 1 0,0-1 0,-1 0 1,-2 0-1,-1 1 0,-1 0 1,11 2-1,-2 1 0,0 1 1,-2 0-1,1 1 0,-3 2 1,0-1-1,1 0 0,-1 1 1,1-1-1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37:09.977"/>
    </inkml:context>
    <inkml:brush xml:id="br0">
      <inkml:brushProperty name="width" value="0.88194" units="cm"/>
      <inkml:brushProperty name="height" value="0.88194" units="cm"/>
      <inkml:brushProperty name="color" value="#DF5B1F"/>
    </inkml:brush>
  </inkml:definitions>
  <inkml:trace contextRef="#ctx0" brushRef="#br0">1 178 8027,'435'-15'0,"-3"1"0,1 0 0,2-1 0,-36 4 0,-3 1 0,-5 1 0,3 1 0,-13 2 0,0 2 0,-2 0 0,5 0 0,-1 0 0,2 1 0,0 0 0,9 0 0,18 0 0,6-2 0,4 2 0,3-1-454,22 0 1,2 1 0,4 0 0,9 0 0,-71 1 0,3-1 0,3 1 0,7 0 0,6 0 453,-33 1 0,7 0 0,3 0 0,4 1 0,7-1 0,2 1 0,32-1 0,3 1 0,6 0 0,4 0 0,8 0 0,7-1-127,-19 1 1,8-1 0,6 1 0,4-1 0,5 0-1,-3 1 1,3-1 0,-52 1 0,0-1 0,4 1-1,-2 0 1,5 0 0,-3 0 0,2 0 0,-2 0 126,7 0 0,1-1 0,-2 1 0,3 0 0,-1 0 0,1 0 0,-1 0 0,-2 1 0,3-1 0,-3 1 0,1 0 0,-1-1 0,0 1 0,1 0 0,-1 0 0,0 1-40,-1-1 1,1 0 0,-2 1 0,3-1 0,-3 1 0,0-1-1,-4 1 1,-1 0 0,40 1 0,-2 0 0,0-1 0,-3 2-1,-3-1 1,-6 0 0,-3 0 39,-30 1 0,-6-1 0,-4 1 0,-3 0 0,1-1 0,1 1 0,5 0 0,10-1 0,4 1 0,5 0 0,-5-1 0,0 1 0,-4 0 0,-8-1-72,29 1 0,-3-1 0,-5 0 1,-5 0-1,-6 1 0,-2 0 1,43 2-1,-8 1 0,-4 1 1,-2 0-1,0 1 0,-8 2 1,-3-1-1,3 0 0,0 1 1,-1-1-1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40:10.902"/>
    </inkml:context>
    <inkml:brush xml:id="br0">
      <inkml:brushProperty name="width" value="0.88194" units="cm"/>
      <inkml:brushProperty name="height" value="0.88194" units="cm"/>
      <inkml:brushProperty name="color" value="#DF5B1F"/>
    </inkml:brush>
  </inkml:definitions>
  <inkml:trace contextRef="#ctx0" brushRef="#br0">1 178 8027,'347'-15'0,"-1"1"0,0 0 0,1-1 0,-28 4 0,-3 1 0,-3 1 0,2 1 0,-11 2 0,1 2 0,-3 0 0,5 0 0,-1 0 0,2 1 0,-1 0 0,8 0 0,14 0 0,5-2 0,4 2 0,1-1-454,18 0 1,2 1 0,3 0 0,7 0 0,-57 1 0,3-1 0,3 1 0,4 0 0,6 0 453,-27 1 0,5 0 0,4 0 0,2 1 0,6-1 0,1 1 0,27-1 0,1 1 0,6 0 0,2 0 0,7 0 0,6-1-127,-16 1 1,7-1 0,4 1 0,4-1 0,4 0-1,-2 1 1,1-1 0,-41 1 0,0-1 0,4 1-1,-2 0 1,3 0 0,-2 0 0,3 0 0,-3 0 126,6 0 0,1-1 0,-2 1 0,2 0 0,0 0 0,0 0 0,0 0 0,-1 1 0,1-1 0,-2 1 0,1 0 0,-1-1 0,1 1 0,-1 0 0,1 0 0,-1 1-40,-1-1 1,1 0 0,-1 1 0,2-1 0,-3 1 0,1-1-1,-3 1 1,-2 0 0,32 1 0,0 0 0,-1-1 0,-3 2-1,-2-1 1,-5 0 0,-1 0 39,-25 1 0,-5-1 0,-4 1 0,-1 0 0,0-1 0,2 1 0,3 0 0,8-1 0,4 1 0,3 0 0,-4-1 0,1 1 0,-4 0 0,-7-1-72,24 1 0,-2-1 0,-5 0 1,-3 0-1,-5 1 0,-2 0 1,35 2-1,-7 1 0,-3 1 1,-2 0-1,1 1 0,-8 2 1,-1-1-1,2 0 0,0 1 1,-1-1-1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45:12.867"/>
    </inkml:context>
    <inkml:brush xml:id="br0">
      <inkml:brushProperty name="width" value="0.88194" units="cm"/>
      <inkml:brushProperty name="height" value="0.88194" units="cm"/>
      <inkml:brushProperty name="color" value="#DF5B1F"/>
    </inkml:brush>
  </inkml:definitions>
  <inkml:trace contextRef="#ctx0" brushRef="#br0">1 178 8027,'262'-15'0,"-1"1"0,0 0 0,1-1 0,-21 4 0,-2 1 0,-3 1 0,1 1 0,-7 2 0,0 2 0,-1 0 0,2 0 0,0 0 0,1 1 0,1 0 0,4 0 0,11 0 0,5-2 0,1 2 0,2-1-454,14 0 1,1 1 0,2 0 0,5 0 0,-41 1 0,0-1 0,3 1 0,3 0 0,4 0 453,-19 1 0,3 0 0,3 0 0,2 1 0,3-1 0,3 1 0,18-1 0,3 1 0,3 0 0,2 0 0,5 0 0,4-1-127,-11 1 1,5-1 0,4 1 0,2-1 0,2 0-1,0 1 1,0-1 0,-30 1 0,-1-1 0,3 1-1,-1 0 1,2 0 0,-1 0 0,2 0 0,-2 0 126,3 0 0,2-1 0,-1 1 0,1 0 0,0 0 0,0 0 0,0 0 0,-2 1 0,2-1 0,-1 1 0,0 0 0,0-1 0,-1 1 0,1 0 0,0 0 0,-1 1-40,0-1 1,1 0 0,-2 1 0,2-1 0,-2 1 0,1-1-1,-3 1 1,-1 0 0,24 1 0,0 0 0,-1-1 0,-2 2-1,-2-1 1,-3 0 0,-1 0 39,-19 1 0,-4-1 0,-2 1 0,-1 0 0,-1-1 0,2 1 0,2 0 0,7-1 0,2 1 0,2 0 0,-2-1 0,0 1 0,-2 0 0,-6-1-72,18 1 0,-1-1 0,-4 0 1,-3 0-1,-3 1 0,-1 0 1,25 2-1,-4 1 0,-3 1 1,-1 0-1,0 1 0,-5 2 1,-2-1-1,2 0 0,0 1 1,0-1-1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FBFB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0:08.288"/>
    </inkml:context>
    <inkml:brush xml:id="br0">
      <inkml:brushProperty name="width" value="0.88194" units="cm"/>
      <inkml:brushProperty name="height" value="0.88194" units="cm"/>
      <inkml:brushProperty name="color" value="#BFBFBF"/>
    </inkml:brush>
  </inkml:definitions>
  <inkml:trace contextRef="#ctx0" brushRef="#br0">1 179 8027,'305'-15'0,"-2"1"0,0 0 0,2-1 0,-25 4 0,-2 1 0,-4 1 0,2 1 0,-9 2 0,0 2 0,-1 0 0,3 0 0,-1 0 0,2 1 0,1 0 0,4 0 0,14 0 0,4-2 0,4 2 0,0-1-454,16 0 1,2 1 0,3 0 0,6 0 0,-50 1 0,2-1 0,3 1 0,4 0 0,4 0 453,-23 1 0,5 0 0,3 0 0,2 1 0,5-1 0,1 1 0,23-1 0,2 1 0,4 0 0,3 0 0,6 0 0,4-1-127,-13 1 1,6-1 0,4 1 0,3-1 0,3 0-1,-1 1 1,1-1 0,-37 1 0,1-1 0,3 1-1,-2 0 1,4 0 0,-3 0 0,3 0 0,-3 0 126,5 0 0,2-1 0,-2 1 0,2 0 0,-1 0 0,1 0 0,-1 0 0,-1 1 0,2-1 0,-2 1 0,0 0 0,0-1 0,0 1 0,0 0 0,0 0 0,0 1-40,-1-1 1,1 0 0,-1 1 0,1-1 0,-2 1 0,1-1-1,-3 1 1,-2 0 0,29 1 0,-1 0 0,0-1 0,-3 2-1,-2-1 1,-4 0 0,-1 0 39,-22 1 0,-5-1 0,-2 1 0,-1 0 0,-1-1 0,2 1 0,2 0 0,8-1 0,3 1 0,2 0 0,-2-1 0,0 1 0,-3 0 0,-6-1-72,20 1 0,-1-1 0,-4 0 1,-4 0-1,-3 1 0,-3 0 1,32 2-1,-7 1 0,-2 1 1,-2 0-1,0 1 0,-6 2 1,-1-1-1,1 0 0,1 1 1,-1-1-1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1:38.005"/>
    </inkml:context>
    <inkml:brush xml:id="br0">
      <inkml:brushProperty name="width" value="0.88194" units="cm"/>
      <inkml:brushProperty name="height" value="0.88194" units="cm"/>
      <inkml:brushProperty name="color" value="#BFBFBF"/>
    </inkml:brush>
  </inkml:definitions>
  <inkml:trace contextRef="#ctx0" brushRef="#br0">1 179 8027,'305'-15'0,"-2"1"0,0 0 0,2-1 0,-25 4 0,-2 1 0,-4 1 0,2 1 0,-9 2 0,0 2 0,-1 0 0,3 0 0,-1 0 0,2 1 0,1 0 0,4 0 0,14 0 0,4-2 0,4 2 0,0-1-454,16 0 1,2 1 0,3 0 0,6 0 0,-50 1 0,2-1 0,3 1 0,4 0 0,4 0 453,-23 1 0,5 0 0,3 0 0,2 1 0,5-1 0,1 1 0,23-1 0,2 1 0,4 0 0,3 0 0,6 0 0,4-1-127,-13 1 1,6-1 0,4 1 0,3-1 0,3 0-1,-1 1 1,1-1 0,-37 1 0,1-1 0,3 1-1,-2 0 1,4 0 0,-3 0 0,3 0 0,-3 0 126,5 0 0,2-1 0,-2 1 0,2 0 0,-1 0 0,1 0 0,-1 0 0,-1 1 0,2-1 0,-2 1 0,0 0 0,0-1 0,0 1 0,0 0 0,0 0 0,0 1-40,-1-1 1,1 0 0,-1 1 0,1-1 0,-2 1 0,1-1-1,-3 1 1,-2 0 0,29 1 0,-1 0 0,0-1 0,-3 2-1,-2-1 1,-4 0 0,-1 0 39,-22 1 0,-5-1 0,-2 1 0,-1 0 0,-1-1 0,2 1 0,2 0 0,8-1 0,3 1 0,2 0 0,-2-1 0,0 1 0,-3 0 0,-6-1-72,20 1 0,-1-1 0,-4 0 1,-4 0-1,-3 1 0,-3 0 1,32 2-1,-7 1 0,-2 1 1,-2 0-1,0 1 0,-6 2 1,-1-1-1,1 0 0,1 1 1,-1-1-1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2:45.129"/>
    </inkml:context>
    <inkml:brush xml:id="br0">
      <inkml:brushProperty name="width" value="0.88194" units="cm"/>
      <inkml:brushProperty name="height" value="0.88194" units="cm"/>
      <inkml:brushProperty name="color" value="#BFBFBF"/>
    </inkml:brush>
  </inkml:definitions>
  <inkml:trace contextRef="#ctx0" brushRef="#br0">1 179 8027,'197'-15'0,"-1"1"0,1 0 0,0-1 0,-16 4 0,-1 1 0,-3 1 0,2 1 0,-6 2 0,-1 2 0,0 0 0,2 0 0,0 0 0,1 1 0,0 0 0,3 0 0,9 0 0,3-2 0,1 2 0,2-1-454,10 0 1,0 1 0,3 0 0,3 0 0,-31 1 0,0-1 0,3 1 0,2 0 0,3 0 453,-15 1 0,3 0 0,1 0 0,3 1 0,2-1 0,2 1 0,14-1 0,1 1 0,3 0 0,2 0 0,4 0 0,2-1-127,-8 1 1,4-1 0,2 1 0,3-1 0,1 0-1,-1 1 1,2-1 0,-25 1 0,1-1 0,2 1-1,-1 0 1,2 0 0,-1 0 0,0 0 0,0 0 126,3 0 0,0-1 0,0 1 0,0 0 0,1 0 0,-1 0 0,1 0 0,-2 1 0,2-1 0,-2 1 0,1 0 0,0-1 0,-1 1 0,1 0 0,-1 0 0,1 1-40,-1-1 1,0 0 0,0 1 0,0-1 0,0 1 0,0-1-1,-2 1 1,-2 0 0,20 1 0,-1 0 0,-1-1 0,-1 2-1,-1-1 1,-3 0 0,-1 0 39,-14 1 0,-3-1 0,-2 1 0,0 0 0,-1-1 0,2 1 0,1 0 0,5-1 0,2 1 0,1 0 0,-1-1 0,0 1 0,-2 0 0,-4-1-72,13 1 0,-1-1 0,-2 0 1,-2 0-1,-4 1 0,0 0 1,20 2-1,-4 1 0,-2 1 1,-1 0-1,0 1 0,-4 2 1,-1-1-1,1 0 0,1 1 1,-1-1-1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4:13.189"/>
    </inkml:context>
    <inkml:brush xml:id="br0">
      <inkml:brushProperty name="width" value="0.88194" units="cm"/>
      <inkml:brushProperty name="height" value="0.88194" units="cm"/>
      <inkml:brushProperty name="color" value="#BFBFBF"/>
    </inkml:brush>
  </inkml:definitions>
  <inkml:trace contextRef="#ctx0" brushRef="#br0">1 179 8027,'253'-15'0,"-1"1"0,0 0 0,1-1 0,-20 4 0,-2 1 0,-3 1 0,1 1 0,-7 2 0,0 2 0,-1 0 0,2 0 0,0 0 0,2 1 0,-1 0 0,5 0 0,11 0 0,4-2 0,2 2 0,1-1-454,13 0 1,2 1 0,2 0 0,5 0 0,-41 1 0,1-1 0,3 1 0,3 0 0,4 0 453,-20 1 0,5 0 0,1 0 0,3 1 0,4-1 0,1 1 0,19-1 0,1 1 0,4 0 0,2 0 0,5 0 0,3-1-127,-10 1 1,5-1 0,3 1 0,3-1 0,2 0-1,-1 1 1,1-1 0,-30 1 0,0-1 0,2 1-1,-1 0 1,3 0 0,-2 0 0,2 0 0,-2 0 126,4 0 0,1-1 0,-1 1 0,2 0 0,-1 0 0,0 0 0,0 0 0,-1 1 0,2-1 0,-2 1 0,0 0 0,0-1 0,0 1 0,0 0 0,0 0 0,0 1-40,-2-1 1,2 0 0,-1 1 0,1-1 0,-1 1 0,0-1-1,-3 1 1,0 0 0,23 1 0,-1 0 0,0-1 0,-3 2-1,0-1 1,-4 0 0,-2 0 39,-17 1 0,-4-1 0,-3 1 0,0 0 0,-1-1 0,2 1 0,2 0 0,6-1 0,2 1 0,3 0 0,-2-1 0,-1 1 0,-2 0 0,-5-1-72,17 1 0,-1-1 0,-4 0 1,-2 0-1,-4 1 0,-1 0 1,25 2-1,-4 1 0,-3 1 1,-1 0-1,-1 1 0,-3 2 1,-3-1-1,2 0 0,0 1 1,0-1-1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5790D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8:00.254"/>
    </inkml:context>
    <inkml:brush xml:id="br0">
      <inkml:brushProperty name="width" value="0.88194" units="cm"/>
      <inkml:brushProperty name="height" value="0.88194" units="cm"/>
      <inkml:brushProperty name="color" value="#5790D8"/>
    </inkml:brush>
  </inkml:definitions>
  <inkml:trace contextRef="#ctx0" brushRef="#br0">1 178 8027,'320'-15'0,"-1"1"0,0 0 0,2-1 0,-27 4 0,-2 1 0,-4 1 0,3 1 0,-11 2 0,1 2 0,-1 0 0,2 0 0,1 0 0,1 1 0,0 0 0,6 0 0,14 0 0,4-2 0,3 2 0,2-1-454,17 0 1,1 1 0,3 0 0,6 0 0,-52 1 0,3-1 0,2 1 0,4 0 0,5 0 453,-24 1 0,5 0 0,2 0 0,4 1 0,4-1 0,2 1 0,24-1 0,1 1 0,5 0 0,3 0 0,6 0 0,5-1-127,-14 1 1,6-1 0,4 1 0,4-1 0,3 0-1,-2 1 1,2-1 0,-39 1 0,1-1 0,3 1-1,-2 0 1,3 0 0,-1 0 0,2 0 0,-3 0 126,6 0 0,0-1 0,0 1 0,1 0 0,-1 0 0,1 0 0,0 0 0,-2 1 0,2-1 0,-1 1 0,-1 0 0,0-1 0,1 1 0,-1 0 0,0 0 0,1 1-40,-3-1 1,3 0 0,-2 1 0,1-1 0,-1 1 0,-1-1-1,-2 1 1,-2 0 0,31 1 0,-2 0 0,0-1 0,-3 2-1,-1-1 1,-5 0 0,-2 0 39,-22 1 0,-5-1 0,-3 1 0,-1 0 0,0-1 0,1 1 0,3 0 0,7-1 0,4 1 0,3 0 0,-3-1 0,0 1 0,-4 0 0,-5-1-72,21 1 0,-2-1 0,-4 0 1,-3 0-1,-5 1 0,-1 0 1,32 2-1,-7 1 0,-2 1 1,-2 0-1,0 1 0,-7 2 1,0-1-1,1 0 0,0 1 1,0-1-1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9:06.341"/>
    </inkml:context>
    <inkml:brush xml:id="br0">
      <inkml:brushProperty name="width" value="0.88194" units="cm"/>
      <inkml:brushProperty name="height" value="0.88194" units="cm"/>
      <inkml:brushProperty name="color" value="#5790D8"/>
    </inkml:brush>
  </inkml:definitions>
  <inkml:trace contextRef="#ctx0" brushRef="#br0">1 178 8027,'320'-15'0,"-1"1"0,0 0 0,2-1 0,-27 4 0,-2 1 0,-4 1 0,3 1 0,-11 2 0,1 2 0,-1 0 0,2 0 0,1 0 0,1 1 0,0 0 0,6 0 0,14 0 0,4-2 0,3 2 0,2-1-454,17 0 1,1 1 0,3 0 0,6 0 0,-52 1 0,3-1 0,2 1 0,4 0 0,5 0 453,-24 1 0,5 0 0,2 0 0,4 1 0,4-1 0,2 1 0,24-1 0,1 1 0,5 0 0,3 0 0,6 0 0,5-1-127,-14 1 1,6-1 0,4 1 0,4-1 0,3 0-1,-2 1 1,2-1 0,-39 1 0,1-1 0,3 1-1,-2 0 1,3 0 0,-1 0 0,2 0 0,-3 0 126,6 0 0,0-1 0,0 1 0,1 0 0,-1 0 0,1 0 0,0 0 0,-2 1 0,2-1 0,-1 1 0,-1 0 0,0-1 0,1 1 0,-1 0 0,0 0 0,1 1-40,-3-1 1,3 0 0,-2 1 0,1-1 0,-1 1 0,-1-1-1,-2 1 1,-2 0 0,31 1 0,-2 0 0,0-1 0,-3 2-1,-1-1 1,-5 0 0,-2 0 39,-22 1 0,-5-1 0,-3 1 0,-1 0 0,0-1 0,1 1 0,3 0 0,7-1 0,4 1 0,3 0 0,-3-1 0,0 1 0,-4 0 0,-5-1-72,21 1 0,-2-1 0,-4 0 1,-3 0-1,-5 1 0,-1 0 1,32 2-1,-7 1 0,-2 1 1,-2 0-1,0 1 0,-7 2 1,0-1-1,1 0 0,0 1 1,0-1-1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19:59:50.647"/>
    </inkml:context>
    <inkml:brush xml:id="br0">
      <inkml:brushProperty name="width" value="0.88194" units="cm"/>
      <inkml:brushProperty name="height" value="0.88194" units="cm"/>
      <inkml:brushProperty name="color" value="#5790D8"/>
    </inkml:brush>
  </inkml:definitions>
  <inkml:trace contextRef="#ctx0" brushRef="#br0">1 178 8027,'222'-15'0,"-1"1"0,-1 0 0,2-1 0,-18 4 0,-2 1 0,-2 1 0,1 1 0,-7 2 0,1 2 0,-2 0 0,3 0 0,-1 0 0,2 1 0,-1 0 0,5 0 0,10 0 0,2-2 0,3 2 0,0-1-454,12 0 1,1 1 0,3 0 0,3 0 0,-35 1 0,1-1 0,2 1 0,3 0 0,3 0 453,-17 1 0,4 0 0,2 0 0,1 1 0,4-1 0,1 1 0,17-1 0,1 1 0,3 0 0,2 0 0,4 0 0,4-1-127,-10 1 1,4-1 0,3 1 0,3-1 0,1 0-1,0 1 1,0-1 0,-25 1 0,-1-1 0,2 1-1,0 0 1,1 0 0,-1 0 0,2 0 0,-2 0 126,4 0 0,0-1 0,0 1 0,1 0 0,-1 0 0,1 0 0,-1 0 0,0 1 0,0-1 0,0 1 0,-1 0 0,1-1 0,0 1 0,-1 0 0,1 0 0,-1 1-40,0-1 1,0 0 0,0 1 0,0-1 0,0 1 0,-1-1-1,-2 1 1,0 0 0,20 1 0,-1 0 0,1-1 0,-3 2-1,-1-1 1,-3 0 0,-1 0 39,-16 1 0,-3-1 0,-2 1 0,-1 0 0,0-1 0,1 1 0,2 0 0,5-1 0,2 1 0,3 0 0,-3-1 0,1 1 0,-3 0 0,-4-1-72,15 1 0,-1-1 0,-4 0 1,-1 0-1,-4 1 0,-1 0 1,23 2-1,-5 1 0,-2 1 1,-1 0-1,0 1 0,-4 2 1,-2-1-1,2 0 0,0 1 1,0-1-1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20:07:21.513"/>
    </inkml:context>
    <inkml:brush xml:id="br0">
      <inkml:brushProperty name="width" value="0.88194" units="cm"/>
      <inkml:brushProperty name="height" value="0.88194" units="cm"/>
      <inkml:brushProperty name="color" value="#5790D8"/>
    </inkml:brush>
  </inkml:definitions>
  <inkml:trace contextRef="#ctx0" brushRef="#br0">1 178 8027,'242'-15'0,"-1"1"0,0 0 0,1-1 0,-20 4 0,-2 1 0,-2 1 0,1 1 0,-6 2 0,-1 2 0,-1 0 0,2 0 0,1 0 0,0 1 0,0 0 0,6 0 0,9 0 0,4-2 0,2 2 0,1-1-454,13 0 1,1 1 0,2 0 0,5 0 0,-39 1 0,1-1 0,3 1 0,3 0 0,3 0 453,-18 1 0,3 0 0,3 0 0,2 1 0,3-1 0,1 1 0,19-1 0,1 1 0,4 0 0,1 0 0,6 0 0,3-1-127,-11 1 1,5-1 0,4 1 0,1-1 0,3 0-1,-1 1 1,1-1 0,-28 1 0,-1-1 0,3 1-1,-2 0 1,3 0 0,-1 0 0,1 0 0,-2 0 126,5 0 0,0-1 0,-1 1 0,1 0 0,0 0 0,1 0 0,-1 0 0,-1 1 0,1-1 0,0 1 0,-1 0 0,0-1 0,0 1 0,0 0 0,0 0 0,0 1-40,-1-1 1,1 0 0,-1 1 0,1-1 0,-1 1 0,0-1-1,-2 1 1,-1 0 0,22 1 0,0 0 0,-1-1 0,-2 2-1,-1-1 1,-4 0 0,0 0 39,-18 1 0,-4-1 0,-1 1 0,-2 0 0,0-1 0,1 1 0,3 0 0,5-1 0,3 1 0,2 0 0,-2-1 0,0 1 0,-3 0 0,-4-1-72,16 1 0,-2-1 0,-2 0 1,-3 0-1,-4 1 0,-1 0 1,25 2-1,-5 1 0,-3 1 1,0 0-1,-1 1 0,-4 2 1,-1-1-1,1 0 0,0 1 1,-1-1-1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20:08:47.340"/>
    </inkml:context>
    <inkml:brush xml:id="br0">
      <inkml:brushProperty name="width" value="0.88194" units="cm"/>
      <inkml:brushProperty name="height" value="0.88194" units="cm"/>
      <inkml:brushProperty name="color" value="#5790D8"/>
    </inkml:brush>
  </inkml:definitions>
  <inkml:trace contextRef="#ctx0" brushRef="#br0">1 178 8027,'222'-15'0,"-1"1"0,-1 0 0,2-1 0,-18 4 0,-2 1 0,-2 1 0,1 1 0,-7 2 0,1 2 0,-2 0 0,3 0 0,-1 0 0,2 1 0,-1 0 0,5 0 0,10 0 0,2-2 0,3 2 0,0-1-454,12 0 1,1 1 0,3 0 0,3 0 0,-35 1 0,1-1 0,2 1 0,3 0 0,3 0 453,-17 1 0,4 0 0,2 0 0,1 1 0,4-1 0,1 1 0,17-1 0,1 1 0,3 0 0,2 0 0,4 0 0,4-1-127,-10 1 1,4-1 0,3 1 0,3-1 0,1 0-1,0 1 1,0-1 0,-25 1 0,-1-1 0,2 1-1,0 0 1,1 0 0,-1 0 0,2 0 0,-2 0 126,4 0 0,0-1 0,0 1 0,1 0 0,-1 0 0,1 0 0,-1 0 0,0 1 0,0-1 0,0 1 0,-1 0 0,1-1 0,0 1 0,-1 0 0,1 0 0,-1 1-40,0-1 1,0 0 0,0 1 0,0-1 0,0 1 0,-1-1-1,-2 1 1,0 0 0,20 1 0,-1 0 0,1-1 0,-3 2-1,-1-1 1,-3 0 0,-1 0 39,-16 1 0,-3-1 0,-2 1 0,-1 0 0,0-1 0,1 1 0,2 0 0,5-1 0,2 1 0,3 0 0,-3-1 0,1 1 0,-3 0 0,-4-1-72,15 1 0,-1-1 0,-4 0 1,-1 0-1,-4 1 0,-1 0 1,23 2-1,-5 1 0,-2 1 1,-1 0-1,0 1 0,-4 2 1,-2-1-1,2 0 0,0 1 1,0-1-1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20:11:10.014"/>
    </inkml:context>
    <inkml:brush xml:id="br0">
      <inkml:brushProperty name="width" value="0.88194" units="cm"/>
      <inkml:brushProperty name="height" value="0.88194" units="cm"/>
      <inkml:brushProperty name="color" value="#5790D8"/>
    </inkml:brush>
  </inkml:definitions>
  <inkml:trace contextRef="#ctx0" brushRef="#br0">1 178 8027,'466'-15'0,"-2"1"0,0 0 0,2-1 0,-38 4 0,-3 1 0,-6 1 0,3 1 0,-13 2 0,0 2 0,-3 0 0,5 0 0,0 0 0,2 1 0,0 0 0,9 0 0,20 0 0,6-2 0,5 2 0,2-1-454,24 0 1,3 1 0,4 0 0,9 0 0,-76 1 0,3-1 0,4 1 0,7 0 0,7 0 453,-36 1 0,7 0 0,4 0 0,5 1 0,6-1 0,3 1 0,35-1 0,2 1 0,7 0 0,4 0 0,9 0 0,6-1-127,-19 1 1,9-1 0,6 1 0,4-1 0,5 0-1,-2 1 1,2-1 0,-55 1 0,0-1 0,4 1-1,-2 0 1,4 0 0,-1 0 0,1 0 0,-2 0 126,7 0 0,2-1 0,-2 1 0,2 0 0,0 0 0,0 0 0,0 0 0,-2 1 0,2-1 0,-2 1 0,0 0 0,0-1 0,-1 1 0,1 0 0,0 0 0,0 1-40,-2-1 1,1 0 0,-1 1 0,2-1 0,-3 1 0,1-1-1,-5 1 1,-2 0 0,45 1 0,-4 0 0,1-1 0,-4 2-1,-3-1 1,-6 0 0,-2 0 39,-34 1 0,-6-1 0,-5 1 0,-2 0 0,0-1 0,3 1 0,3 0 0,12-1 0,4 1 0,5 0 0,-5-1 0,0 1 0,-4 0 0,-9-1-72,31 1 0,-2-1 0,-7 0 1,-5 0-1,-6 1 0,-2 0 1,46 2-1,-8 1 0,-5 1 1,-3 0-1,1 1 0,-9 2 1,-3-1-1,3 0 0,0 1 1,0-1-1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1T20:12:21.770"/>
    </inkml:context>
    <inkml:brush xml:id="br0">
      <inkml:brushProperty name="width" value="0.88194" units="cm"/>
      <inkml:brushProperty name="height" value="0.88194" units="cm"/>
      <inkml:brushProperty name="color" value="#5790D8"/>
    </inkml:brush>
  </inkml:definitions>
  <inkml:trace contextRef="#ctx0" brushRef="#br0">1 178 8027,'347'-15'0,"-1"1"0,0 0 0,1-1 0,-28 4 0,-3 1 0,-3 1 0,2 1 0,-11 2 0,1 2 0,-2 0 0,3 0 0,0 0 0,2 1 0,-1 0 0,8 0 0,14 0 0,5-2 0,4 2 0,1-1-454,18 0 1,2 1 0,3 0 0,7 0 0,-57 1 0,3-1 0,3 1 0,4 0 0,6 0 453,-27 1 0,5 0 0,4 0 0,2 1 0,6-1 0,1 1 0,27-1 0,1 1 0,6 0 0,2 0 0,7 0 0,6-1-127,-16 1 1,7-1 0,4 1 0,5-1 0,2 0-1,-1 1 1,1-1 0,-41 1 0,0-1 0,4 1-1,-2 0 1,3 0 0,-2 0 0,3 0 0,-3 0 126,6 0 0,1-1 0,-2 1 0,2 0 0,0 0 0,0 0 0,1 0 0,-3 1 0,2-1 0,-2 1 0,1 0 0,-1-1 0,1 1 0,-1 0 0,1 0 0,-1 1-40,-1-1 1,1 0 0,-1 1 0,2-1 0,-3 1 0,1-1-1,-3 1 1,-2 0 0,33 1 0,-2 0 0,0-1 0,-3 2-1,-2-1 1,-5 0 0,-1 0 39,-25 1 0,-5-1 0,-4 1 0,-1 0 0,0-1 0,2 1 0,3 0 0,8-1 0,4 1 0,3 0 0,-4-1 0,1 1 0,-4 0 0,-7-1-72,24 1 0,-2-1 0,-5 0 1,-3 0-1,-5 1 0,-2 0 1,35 2-1,-7 1 0,-3 1 1,-2 0-1,1 1 0,-8 2 1,-1-1-1,2 0 0,0 1 1,-1-1-1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ABC7EB"/>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reproductiveaccess.org/resource/what-is-a-miscarriage/" TargetMode="External"/><Relationship Id="rId2" Type="http://schemas.openxmlformats.org/officeDocument/2006/relationships/slide" Target="../slides/slide92.xml"/><Relationship Id="rId1" Type="http://schemas.openxmlformats.org/officeDocument/2006/relationships/notesMaster" Target="../notesMasters/notesMaster1.xml"/><Relationship Id="rId5" Type="http://schemas.openxmlformats.org/officeDocument/2006/relationships/hyperlink" Target="http://www.karinashor.com/" TargetMode="External"/><Relationship Id="rId4" Type="http://schemas.openxmlformats.org/officeDocument/2006/relationships/hyperlink" Target="https://www.reproductiveaccess.org/resource/miscarriage-treatment-options/"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Updated January 2024</a:t>
            </a:r>
          </a:p>
          <a:p>
            <a:endParaRPr lang="en-US" dirty="0"/>
          </a:p>
        </p:txBody>
      </p:sp>
    </p:spTree>
    <p:extLst>
      <p:ext uri="{BB962C8B-B14F-4D97-AF65-F5344CB8AC3E}">
        <p14:creationId xmlns:p14="http://schemas.microsoft.com/office/powerpoint/2010/main" val="32623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solidFill>
                  <a:srgbClr val="000000"/>
                </a:solidFill>
              </a:rPr>
              <a:t>Resource: https://</a:t>
            </a:r>
            <a:r>
              <a:rPr lang="en-US" dirty="0" err="1">
                <a:solidFill>
                  <a:srgbClr val="000000"/>
                </a:solidFill>
              </a:rPr>
              <a:t>www.reproductiveaccess.org</a:t>
            </a:r>
            <a:r>
              <a:rPr lang="en-US" dirty="0">
                <a:solidFill>
                  <a:srgbClr val="000000"/>
                </a:solidFill>
              </a:rPr>
              <a:t>/wp-content/uploads/2014/10/2017-11-EPL-algorithm.pdf</a:t>
            </a:r>
          </a:p>
          <a:p>
            <a:endParaRPr lang="en-US" dirty="0"/>
          </a:p>
        </p:txBody>
      </p:sp>
    </p:spTree>
    <p:extLst>
      <p:ext uri="{BB962C8B-B14F-4D97-AF65-F5344CB8AC3E}">
        <p14:creationId xmlns:p14="http://schemas.microsoft.com/office/powerpoint/2010/main" val="810188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These new guidelines are very conservative, and are designed to have nearly a 0% false positive rate. </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Doubilet</a:t>
            </a:r>
            <a:r>
              <a:rPr lang="en-US" dirty="0">
                <a:solidFill>
                  <a:srgbClr val="000000"/>
                </a:solidFill>
                <a:latin typeface="Arial"/>
                <a:ea typeface="Arial"/>
                <a:cs typeface="Arial"/>
                <a:sym typeface="Arial"/>
              </a:rPr>
              <a:t>, Peter M., et al. "Diagnostic criteria for nonviable pregnancy early in the first trimester." </a:t>
            </a:r>
            <a:r>
              <a:rPr lang="en-US" i="1" dirty="0">
                <a:solidFill>
                  <a:srgbClr val="000000"/>
                </a:solidFill>
                <a:latin typeface="Arial"/>
                <a:ea typeface="Arial"/>
                <a:cs typeface="Arial"/>
                <a:sym typeface="Arial"/>
              </a:rPr>
              <a:t>New England Journal of Medicine</a:t>
            </a:r>
            <a:r>
              <a:rPr lang="en-US" dirty="0">
                <a:solidFill>
                  <a:srgbClr val="000000"/>
                </a:solidFill>
                <a:latin typeface="Arial"/>
                <a:ea typeface="Arial"/>
                <a:cs typeface="Arial"/>
                <a:sym typeface="Arial"/>
              </a:rPr>
              <a:t> 369.15 (2013): 1443-1451.</a:t>
            </a:r>
            <a:endParaRPr lang="en-US" dirty="0"/>
          </a:p>
        </p:txBody>
      </p:sp>
    </p:spTree>
    <p:extLst>
      <p:ext uri="{BB962C8B-B14F-4D97-AF65-F5344CB8AC3E}">
        <p14:creationId xmlns:p14="http://schemas.microsoft.com/office/powerpoint/2010/main" val="526988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If the quant </a:t>
            </a:r>
            <a:r>
              <a:rPr lang="en-US" dirty="0" err="1">
                <a:solidFill>
                  <a:srgbClr val="000000"/>
                </a:solidFill>
                <a:latin typeface="Arial"/>
                <a:ea typeface="Arial"/>
                <a:cs typeface="Arial"/>
                <a:sym typeface="Arial"/>
              </a:rPr>
              <a:t>hcg</a:t>
            </a:r>
            <a:r>
              <a:rPr lang="en-US" dirty="0">
                <a:solidFill>
                  <a:srgbClr val="000000"/>
                </a:solidFill>
                <a:latin typeface="Arial"/>
                <a:ea typeface="Arial"/>
                <a:cs typeface="Arial"/>
                <a:sym typeface="Arial"/>
              </a:rPr>
              <a:t> is greater than 3,000-3,500, a gestational sac should be visible on Ultrasound - if not, suspect ectopic </a:t>
            </a:r>
            <a:r>
              <a:rPr lang="en-US" dirty="0">
                <a:solidFill>
                  <a:srgbClr val="000000"/>
                </a:solidFill>
              </a:rPr>
              <a:t>(multiple gestations would be the exception- where </a:t>
            </a:r>
            <a:r>
              <a:rPr lang="en-US" dirty="0" err="1">
                <a:solidFill>
                  <a:srgbClr val="000000"/>
                </a:solidFill>
              </a:rPr>
              <a:t>hcg</a:t>
            </a:r>
            <a:r>
              <a:rPr lang="en-US" dirty="0">
                <a:solidFill>
                  <a:srgbClr val="000000"/>
                </a:solidFill>
              </a:rPr>
              <a:t> levels are often higher than singletons)</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marR="0" lvl="0" indent="0" algn="l" defTabSz="1828800" rtl="0" eaLnBrk="1" fontAlgn="auto" latinLnBrk="0" hangingPunct="1">
              <a:lnSpc>
                <a:spcPct val="100000"/>
              </a:lnSpc>
              <a:spcBef>
                <a:spcPts val="0"/>
              </a:spcBef>
              <a:spcAft>
                <a:spcPts val="0"/>
              </a:spcAft>
              <a:buClr>
                <a:schemeClr val="dk1"/>
              </a:buClr>
              <a:buSzPts val="1400"/>
              <a:buFont typeface="Arial"/>
              <a:buNone/>
              <a:tabLst/>
              <a:defRPr/>
            </a:pPr>
            <a:r>
              <a:rPr lang="en-US" dirty="0">
                <a:solidFill>
                  <a:srgbClr val="000000"/>
                </a:solidFill>
                <a:latin typeface="Arial"/>
                <a:ea typeface="Arial"/>
                <a:cs typeface="Arial"/>
                <a:sym typeface="Arial"/>
              </a:rPr>
              <a:t>References: </a:t>
            </a:r>
          </a:p>
          <a:p>
            <a:pPr marL="0" marR="0" lvl="0" indent="0" algn="l" defTabSz="1828800" rtl="0" eaLnBrk="1" fontAlgn="auto" latinLnBrk="0" hangingPunct="1">
              <a:lnSpc>
                <a:spcPct val="100000"/>
              </a:lnSpc>
              <a:spcBef>
                <a:spcPts val="0"/>
              </a:spcBef>
              <a:spcAft>
                <a:spcPts val="0"/>
              </a:spcAft>
              <a:buClr>
                <a:schemeClr val="dk1"/>
              </a:buClr>
              <a:buSzPts val="1400"/>
              <a:buFont typeface="Arial"/>
              <a:buNone/>
              <a:tabLst/>
              <a:defRPr/>
            </a:pP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a:p>
            <a:pPr marL="0" lvl="0" indent="0" algn="l" rtl="0">
              <a:spcBef>
                <a:spcPts val="0"/>
              </a:spcBef>
              <a:spcAft>
                <a:spcPts val="0"/>
              </a:spcAft>
              <a:buClr>
                <a:schemeClr val="dk1"/>
              </a:buClr>
              <a:buSzPts val="1400"/>
              <a:buFont typeface="Arial"/>
              <a:buNone/>
            </a:pPr>
            <a:r>
              <a:rPr lang="en-US" b="0" i="0" dirty="0" err="1">
                <a:solidFill>
                  <a:srgbClr val="444746"/>
                </a:solidFill>
                <a:effectLst/>
                <a:latin typeface="Google Sans"/>
              </a:rPr>
              <a:t>Schauberger</a:t>
            </a:r>
            <a:r>
              <a:rPr lang="en-US" b="0" i="0" dirty="0">
                <a:solidFill>
                  <a:srgbClr val="444746"/>
                </a:solidFill>
                <a:effectLst/>
                <a:latin typeface="Google Sans"/>
              </a:rPr>
              <a:t> CW, </a:t>
            </a:r>
            <a:r>
              <a:rPr lang="en-US" b="0" i="0" dirty="0" err="1">
                <a:solidFill>
                  <a:srgbClr val="444746"/>
                </a:solidFill>
                <a:effectLst/>
                <a:latin typeface="Google Sans"/>
              </a:rPr>
              <a:t>Mathiason</a:t>
            </a:r>
            <a:r>
              <a:rPr lang="en-US" b="0" i="0" dirty="0">
                <a:solidFill>
                  <a:srgbClr val="444746"/>
                </a:solidFill>
                <a:effectLst/>
                <a:latin typeface="Google Sans"/>
              </a:rPr>
              <a:t> MA, Rooney BL. Ultrasound assessment of first-trimester bleeding. </a:t>
            </a:r>
            <a:r>
              <a:rPr lang="en-US" b="0" i="0" dirty="0" err="1">
                <a:solidFill>
                  <a:srgbClr val="444746"/>
                </a:solidFill>
                <a:effectLst/>
                <a:latin typeface="Google Sans"/>
              </a:rPr>
              <a:t>Obstet</a:t>
            </a:r>
            <a:r>
              <a:rPr lang="en-US" b="0" i="0" dirty="0">
                <a:solidFill>
                  <a:srgbClr val="444746"/>
                </a:solidFill>
                <a:effectLst/>
                <a:latin typeface="Google Sans"/>
              </a:rPr>
              <a:t> Gynecol. 2005;105(2):333-338.</a:t>
            </a:r>
            <a:endParaRPr lang="en-US"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1521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Other factors to consider are the patient’s desire to continue the pregnancy and their willingness to postpone intervention in order to confirm pregnancy loss with 100% certainty.</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You will also want to review with the patient what to expect if they decide to wait for intervention. Help them assess how they feel about the potential for spontaneous passage of pregnancy tissue, and their ability to accommodate an unscheduled procedure (is their employer going to be flexible with time off, do they have any childcare or other concerns that could be a factor?), and if they are concerned about the anxiety this experience can induce for some people. </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Remember, everyone is different – what is important to the patient in front of you might not be what is important to the patient you saw last week. Keep the patient’s individual wants, needs, and concerns centered throughout treatment planning.</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t>Reference: American College of Obstetricians and Gynecologists. "Early Pregnancy Loss. ACOG Practice Bulletin No. 200." </a:t>
            </a:r>
            <a:r>
              <a:rPr lang="en-US" i="1" dirty="0" err="1"/>
              <a:t>Obstet</a:t>
            </a:r>
            <a:r>
              <a:rPr lang="en-US" i="1" dirty="0"/>
              <a:t> </a:t>
            </a:r>
            <a:r>
              <a:rPr lang="en-US" i="1" dirty="0" err="1"/>
              <a:t>Gynecol</a:t>
            </a:r>
            <a:r>
              <a:rPr lang="en-US" i="1" dirty="0"/>
              <a:t> </a:t>
            </a:r>
            <a:r>
              <a:rPr lang="en-US" dirty="0"/>
              <a:t>vol. 132, no. 5 (2018): e197-207</a:t>
            </a:r>
            <a:endParaRPr lang="en-US" dirty="0">
              <a:solidFill>
                <a:srgbClr val="09142A"/>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259170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Counsel patients on all 3 options and support them in their decision making process by asking open ended questions about their values and preferences. Some factors to take into consideration are the physical experience (pain, bleeding, safety, time), privacy, and past experiences.</a:t>
            </a:r>
          </a:p>
          <a:p>
            <a:pPr marL="0" lvl="0" indent="0" algn="l" rtl="0">
              <a:spcBef>
                <a:spcPts val="0"/>
              </a:spcBef>
              <a:spcAft>
                <a:spcPts val="0"/>
              </a:spcAft>
              <a:buClr>
                <a:srgbClr val="000000"/>
              </a:buClr>
              <a:buSzPts val="1800"/>
              <a:buFont typeface="Arial"/>
              <a:buNone/>
            </a:pP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Different patients will have different preferences, and it is your job to give them the information they need in order to make the decision that is best for them – not direct them on what you think is best. Patients report higher levels of satisfaction when their treatment plan follows the preferences that they have voiced to their provider.</a:t>
            </a:r>
          </a:p>
          <a:p>
            <a:pPr marL="0" lvl="0" indent="0" algn="l" rtl="0">
              <a:spcBef>
                <a:spcPts val="0"/>
              </a:spcBef>
              <a:spcAft>
                <a:spcPts val="0"/>
              </a:spcAft>
              <a:buClr>
                <a:srgbClr val="000000"/>
              </a:buClr>
              <a:buSzPts val="1800"/>
              <a:buFont typeface="Arial"/>
              <a:buNone/>
            </a:pP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Kim C, Barnard S, Neilson JP, Hickey M, Vazquez JC, Dou L. Medical treatments for incomplete miscarriage. </a:t>
            </a:r>
            <a:r>
              <a:rPr lang="en-US" i="1" dirty="0">
                <a:solidFill>
                  <a:srgbClr val="09142A"/>
                </a:solidFill>
                <a:highlight>
                  <a:srgbClr val="FFFFFF"/>
                </a:highlight>
                <a:latin typeface="Roboto"/>
                <a:ea typeface="Roboto"/>
                <a:cs typeface="Roboto"/>
                <a:sym typeface="Roboto"/>
              </a:rPr>
              <a:t>Cochrane Database Syst Rev</a:t>
            </a:r>
            <a:r>
              <a:rPr lang="en-US" dirty="0">
                <a:solidFill>
                  <a:srgbClr val="09142A"/>
                </a:solidFill>
                <a:highlight>
                  <a:srgbClr val="FFFFFF"/>
                </a:highlight>
                <a:latin typeface="Roboto"/>
                <a:ea typeface="Roboto"/>
                <a:cs typeface="Roboto"/>
                <a:sym typeface="Roboto"/>
              </a:rPr>
              <a:t>. 2017;(1):CD007223.</a:t>
            </a:r>
          </a:p>
          <a:p>
            <a:pPr marL="0" lvl="0" indent="0" algn="l" rtl="0">
              <a:spcBef>
                <a:spcPts val="0"/>
              </a:spcBef>
              <a:spcAft>
                <a:spcPts val="0"/>
              </a:spcAft>
              <a:buClr>
                <a:srgbClr val="000000"/>
              </a:buClr>
              <a:buSzPts val="1800"/>
              <a:buFont typeface="Arial"/>
              <a:buNone/>
            </a:pPr>
            <a:r>
              <a:rPr lang="en-US" dirty="0">
                <a:solidFill>
                  <a:srgbClr val="212121"/>
                </a:solidFill>
                <a:highlight>
                  <a:srgbClr val="FFFFFF"/>
                </a:highlight>
                <a:latin typeface="Roboto"/>
                <a:ea typeface="Roboto"/>
                <a:cs typeface="Roboto"/>
                <a:sym typeface="Roboto"/>
              </a:rPr>
              <a:t>Hendriks E, </a:t>
            </a:r>
            <a:r>
              <a:rPr lang="en-US" dirty="0" err="1">
                <a:solidFill>
                  <a:srgbClr val="212121"/>
                </a:solidFill>
                <a:highlight>
                  <a:srgbClr val="FFFFFF"/>
                </a:highlight>
                <a:latin typeface="Roboto"/>
                <a:ea typeface="Roboto"/>
                <a:cs typeface="Roboto"/>
                <a:sym typeface="Roboto"/>
              </a:rPr>
              <a:t>MacNaughton</a:t>
            </a:r>
            <a:r>
              <a:rPr lang="en-US" dirty="0">
                <a:solidFill>
                  <a:srgbClr val="212121"/>
                </a:solidFill>
                <a:highlight>
                  <a:srgbClr val="FFFFFF"/>
                </a:highlight>
                <a:latin typeface="Roboto"/>
                <a:ea typeface="Roboto"/>
                <a:cs typeface="Roboto"/>
                <a:sym typeface="Roboto"/>
              </a:rPr>
              <a:t> H, </a:t>
            </a:r>
            <a:r>
              <a:rPr lang="en-US" dirty="0" err="1">
                <a:solidFill>
                  <a:srgbClr val="212121"/>
                </a:solidFill>
                <a:highlight>
                  <a:srgbClr val="FFFFFF"/>
                </a:highlight>
                <a:latin typeface="Roboto"/>
                <a:ea typeface="Roboto"/>
                <a:cs typeface="Roboto"/>
                <a:sym typeface="Roboto"/>
              </a:rPr>
              <a:t>MacKenzie</a:t>
            </a:r>
            <a:r>
              <a:rPr lang="en-US" dirty="0">
                <a:solidFill>
                  <a:srgbClr val="212121"/>
                </a:solidFill>
                <a:highlight>
                  <a:srgbClr val="FFFFFF"/>
                </a:highlight>
                <a:latin typeface="Roboto"/>
                <a:ea typeface="Roboto"/>
                <a:cs typeface="Roboto"/>
                <a:sym typeface="Roboto"/>
              </a:rPr>
              <a:t> MC. First Trimester Bleeding: Evaluation and Management. </a:t>
            </a:r>
            <a:r>
              <a:rPr lang="en-US" i="1" dirty="0">
                <a:solidFill>
                  <a:srgbClr val="212121"/>
                </a:solidFill>
                <a:highlight>
                  <a:srgbClr val="FFFFFF"/>
                </a:highlight>
                <a:latin typeface="Roboto"/>
                <a:ea typeface="Roboto"/>
                <a:cs typeface="Roboto"/>
                <a:sym typeface="Roboto"/>
              </a:rPr>
              <a:t>Am Fam Physician</a:t>
            </a:r>
            <a:r>
              <a:rPr lang="en-US" dirty="0">
                <a:solidFill>
                  <a:srgbClr val="212121"/>
                </a:solidFill>
                <a:highlight>
                  <a:srgbClr val="FFFFFF"/>
                </a:highlight>
                <a:latin typeface="Roboto"/>
                <a:ea typeface="Roboto"/>
                <a:cs typeface="Roboto"/>
                <a:sym typeface="Roboto"/>
              </a:rPr>
              <a:t>. 2019;99(3):166-174.</a:t>
            </a:r>
          </a:p>
          <a:p>
            <a:pPr marL="0" lvl="0" indent="0" algn="l" rtl="0">
              <a:spcBef>
                <a:spcPts val="0"/>
              </a:spcBef>
              <a:spcAft>
                <a:spcPts val="0"/>
              </a:spcAft>
              <a:buClr>
                <a:srgbClr val="000000"/>
              </a:buClr>
              <a:buSzPts val="1800"/>
              <a:buFont typeface="Arial"/>
              <a:buNone/>
            </a:pPr>
            <a:endParaRPr lang="en-US" dirty="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Innovating Education in Reproductive Health. “Counseling and Decision-making for EPL Management.” https://</a:t>
            </a:r>
            <a:r>
              <a:rPr lang="en-US" dirty="0" err="1">
                <a:solidFill>
                  <a:srgbClr val="09142A"/>
                </a:solidFill>
                <a:highlight>
                  <a:srgbClr val="FFFFFF"/>
                </a:highlight>
                <a:latin typeface="Roboto"/>
                <a:ea typeface="Roboto"/>
                <a:cs typeface="Roboto"/>
                <a:sym typeface="Roboto"/>
              </a:rPr>
              <a:t>www.innovating-education.org</a:t>
            </a:r>
            <a:r>
              <a:rPr lang="en-US" dirty="0">
                <a:solidFill>
                  <a:srgbClr val="09142A"/>
                </a:solidFill>
                <a:highlight>
                  <a:srgbClr val="FFFFFF"/>
                </a:highlight>
                <a:latin typeface="Roboto"/>
                <a:ea typeface="Roboto"/>
                <a:cs typeface="Roboto"/>
                <a:sym typeface="Roboto"/>
              </a:rPr>
              <a:t>/2021/02/counseling-and-decision-making-for-</a:t>
            </a:r>
            <a:r>
              <a:rPr lang="en-US" dirty="0" err="1">
                <a:solidFill>
                  <a:srgbClr val="09142A"/>
                </a:solidFill>
                <a:highlight>
                  <a:srgbClr val="FFFFFF"/>
                </a:highlight>
                <a:latin typeface="Roboto"/>
                <a:ea typeface="Roboto"/>
                <a:cs typeface="Roboto"/>
                <a:sym typeface="Roboto"/>
              </a:rPr>
              <a:t>epl</a:t>
            </a:r>
            <a:r>
              <a:rPr lang="en-US" dirty="0">
                <a:solidFill>
                  <a:srgbClr val="09142A"/>
                </a:solidFill>
                <a:highlight>
                  <a:srgbClr val="FFFFFF"/>
                </a:highlight>
                <a:latin typeface="Roboto"/>
                <a:ea typeface="Roboto"/>
                <a:cs typeface="Roboto"/>
                <a:sym typeface="Roboto"/>
              </a:rPr>
              <a:t>-management/. Accessed Oct 26 2023.</a:t>
            </a:r>
          </a:p>
        </p:txBody>
      </p:sp>
    </p:spTree>
    <p:extLst>
      <p:ext uri="{BB962C8B-B14F-4D97-AF65-F5344CB8AC3E}">
        <p14:creationId xmlns:p14="http://schemas.microsoft.com/office/powerpoint/2010/main" val="2919990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When counseling patients on their options, you will want to present thorough and unbiased information. This can be a lot for patients to absorb at once, so it can be helpful to use patient education materials for them to follow along and take with them after the visit.</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You will want to cover how each option works, what will happen, expected pain, efficacy, length of time, and what will happen if it does not work or takes too long.</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You will want to reiterate that all treatment options are safe, they can still become pregnant in the future if they want to, and  that they did not cause the pregnancy loss.</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Reproductive Health Access Project. “What are my choices for Early Pregnancy Loss (Miscarriage) Treatment?” https://</a:t>
            </a:r>
            <a:r>
              <a:rPr lang="en-US" dirty="0" err="1">
                <a:solidFill>
                  <a:srgbClr val="09142A"/>
                </a:solidFill>
                <a:highlight>
                  <a:srgbClr val="FFFFFF"/>
                </a:highlight>
                <a:latin typeface="Roboto"/>
                <a:ea typeface="Roboto"/>
                <a:cs typeface="Roboto"/>
                <a:sym typeface="Roboto"/>
              </a:rPr>
              <a:t>www.reproductiveaccess.org</a:t>
            </a:r>
            <a:r>
              <a:rPr lang="en-US" dirty="0">
                <a:solidFill>
                  <a:srgbClr val="09142A"/>
                </a:solidFill>
                <a:highlight>
                  <a:srgbClr val="FFFFFF"/>
                </a:highlight>
                <a:latin typeface="Roboto"/>
                <a:ea typeface="Roboto"/>
                <a:cs typeface="Roboto"/>
                <a:sym typeface="Roboto"/>
              </a:rPr>
              <a:t>/resource/miscarriage-treatment-options/. Accessed 26 Oct 2023.</a:t>
            </a:r>
          </a:p>
        </p:txBody>
      </p:sp>
    </p:spTree>
    <p:extLst>
      <p:ext uri="{BB962C8B-B14F-4D97-AF65-F5344CB8AC3E}">
        <p14:creationId xmlns:p14="http://schemas.microsoft.com/office/powerpoint/2010/main" val="2807754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Reproductive Health Access Project. “What are my choices for Early Pregnancy Loss (Miscarriage) Treatment?” https://</a:t>
            </a:r>
            <a:r>
              <a:rPr lang="en-US" dirty="0" err="1">
                <a:solidFill>
                  <a:srgbClr val="09142A"/>
                </a:solidFill>
                <a:highlight>
                  <a:srgbClr val="FFFFFF"/>
                </a:highlight>
                <a:latin typeface="Roboto"/>
                <a:ea typeface="Roboto"/>
                <a:cs typeface="Roboto"/>
                <a:sym typeface="Roboto"/>
              </a:rPr>
              <a:t>www.reproductiveaccess.org</a:t>
            </a:r>
            <a:r>
              <a:rPr lang="en-US" dirty="0">
                <a:solidFill>
                  <a:srgbClr val="09142A"/>
                </a:solidFill>
                <a:highlight>
                  <a:srgbClr val="FFFFFF"/>
                </a:highlight>
                <a:latin typeface="Roboto"/>
                <a:ea typeface="Roboto"/>
                <a:cs typeface="Roboto"/>
                <a:sym typeface="Roboto"/>
              </a:rPr>
              <a:t>/resource/miscarriage-treatment-options/. Accessed 26 Oct 2023.</a:t>
            </a:r>
          </a:p>
        </p:txBody>
      </p:sp>
    </p:spTree>
    <p:extLst>
      <p:ext uri="{BB962C8B-B14F-4D97-AF65-F5344CB8AC3E}">
        <p14:creationId xmlns:p14="http://schemas.microsoft.com/office/powerpoint/2010/main" val="727765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Reproductive Health Access Project. “What are my choices for Early Pregnancy Loss (Miscarriage) Treatment?” https://</a:t>
            </a:r>
            <a:r>
              <a:rPr lang="en-US" dirty="0" err="1">
                <a:solidFill>
                  <a:srgbClr val="09142A"/>
                </a:solidFill>
                <a:highlight>
                  <a:srgbClr val="FFFFFF"/>
                </a:highlight>
                <a:latin typeface="Roboto"/>
                <a:ea typeface="Roboto"/>
                <a:cs typeface="Roboto"/>
                <a:sym typeface="Roboto"/>
              </a:rPr>
              <a:t>www.reproductiveaccess.org</a:t>
            </a:r>
            <a:r>
              <a:rPr lang="en-US" dirty="0">
                <a:solidFill>
                  <a:srgbClr val="09142A"/>
                </a:solidFill>
                <a:highlight>
                  <a:srgbClr val="FFFFFF"/>
                </a:highlight>
                <a:latin typeface="Roboto"/>
                <a:ea typeface="Roboto"/>
                <a:cs typeface="Roboto"/>
                <a:sym typeface="Roboto"/>
              </a:rPr>
              <a:t>/resource/miscarriage-treatment-options/. Accessed 26 Oct 2023.</a:t>
            </a:r>
          </a:p>
        </p:txBody>
      </p:sp>
    </p:spTree>
    <p:extLst>
      <p:ext uri="{BB962C8B-B14F-4D97-AF65-F5344CB8AC3E}">
        <p14:creationId xmlns:p14="http://schemas.microsoft.com/office/powerpoint/2010/main" val="1330452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Ask participants about next steps.</a:t>
            </a:r>
            <a:endParaRPr lang="en-US" dirty="0"/>
          </a:p>
          <a:p>
            <a:pPr marL="0" lvl="0" indent="0" algn="l" rtl="0">
              <a:spcBef>
                <a:spcPts val="0"/>
              </a:spcBef>
              <a:spcAft>
                <a:spcPts val="0"/>
              </a:spcAft>
              <a:buClr>
                <a:schemeClr val="dk1"/>
              </a:buClr>
              <a:buSzPts val="1800"/>
              <a:buFont typeface="Arial"/>
              <a:buNone/>
            </a:pP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History and Physical:</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-Was her last period normal (is LMP accurate?)</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-If pelvic pain - midline or lateral?</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-Prior PID? Miscarriages? </a:t>
            </a:r>
            <a:r>
              <a:rPr lang="en-US" dirty="0">
                <a:solidFill>
                  <a:srgbClr val="000000"/>
                </a:solidFill>
              </a:rPr>
              <a:t>Surgeries?</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-Uterine size</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-Tissue or just blood from </a:t>
            </a:r>
            <a:r>
              <a:rPr lang="en-US" dirty="0" err="1">
                <a:solidFill>
                  <a:srgbClr val="000000"/>
                </a:solidFill>
                <a:latin typeface="Arial"/>
                <a:ea typeface="Arial"/>
                <a:cs typeface="Arial"/>
                <a:sym typeface="Arial"/>
              </a:rPr>
              <a:t>os</a:t>
            </a:r>
            <a:r>
              <a:rPr lang="en-US" dirty="0">
                <a:solidFill>
                  <a:srgbClr val="000000"/>
                </a:solidFill>
                <a:latin typeface="Arial"/>
                <a:ea typeface="Arial"/>
                <a:cs typeface="Arial"/>
                <a:sym typeface="Arial"/>
              </a:rPr>
              <a:t>? And how much bleeding is she having?</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Clinical Signs of First Trimester Pregnancy Loss: </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-Patient presents with pelvic pain with or without bleeding and a positive pregnancy test</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-Vaginal bleeding</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-No fetal heart tones on doppler exam after 10 weeks</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-Report from radiology - Non-viable pregnancy on ultrasound</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Clinicians can make this diagnosis and offer treatment to your patient.  No need to send every patient with a positive pregnancy test and vaginal bleeding to the ER!</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Image Source: https://</a:t>
            </a:r>
            <a:r>
              <a:rPr lang="en-US" dirty="0" err="1">
                <a:solidFill>
                  <a:srgbClr val="000000"/>
                </a:solidFill>
              </a:rPr>
              <a:t>unsplash.com</a:t>
            </a:r>
            <a:r>
              <a:rPr lang="en-US" dirty="0">
                <a:solidFill>
                  <a:srgbClr val="000000"/>
                </a:solidFill>
              </a:rPr>
              <a:t>/photos/U4JDjYmjn1g</a:t>
            </a:r>
            <a:endParaRPr lang="en-US" dirty="0"/>
          </a:p>
          <a:p>
            <a:r>
              <a:rPr lang="en-US" dirty="0"/>
              <a:t>Photo Credit: https://</a:t>
            </a:r>
            <a:r>
              <a:rPr lang="en-US" dirty="0" err="1"/>
              <a:t>www.flickr.com</a:t>
            </a:r>
            <a:r>
              <a:rPr lang="en-US" dirty="0"/>
              <a:t>/photos/</a:t>
            </a:r>
            <a:r>
              <a:rPr lang="en-US" dirty="0" err="1"/>
              <a:t>wocintechchat</a:t>
            </a:r>
            <a:r>
              <a:rPr lang="en-US" dirty="0"/>
              <a:t>/25900759582/</a:t>
            </a:r>
          </a:p>
        </p:txBody>
      </p:sp>
    </p:spTree>
    <p:extLst>
      <p:ext uri="{BB962C8B-B14F-4D97-AF65-F5344CB8AC3E}">
        <p14:creationId xmlns:p14="http://schemas.microsoft.com/office/powerpoint/2010/main" val="3410285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For Jennifer: </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-Blood is seen on speculum exam, but no tissue.  </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There was NO adnexal tenderness or mass on the physical exam</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Walk through the algorithm</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You, as the clinician, decide to proceed with an ultrasound which shows…</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1445461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If you haven’t already, please complete this pre-test on your phone in order to get CME or CNE for your participation in this workshop. You can access the pre-test at…..</a:t>
            </a:r>
          </a:p>
          <a:p>
            <a:endParaRPr lang="en-US" dirty="0"/>
          </a:p>
          <a:p>
            <a:pPr marL="0" marR="0" lvl="0" indent="0" algn="ctr" defTabSz="1828800" eaLnBrk="1" fontAlgn="auto" latinLnBrk="0" hangingPunct="1">
              <a:lnSpc>
                <a:spcPct val="100000"/>
              </a:lnSpc>
              <a:spcBef>
                <a:spcPts val="0"/>
              </a:spcBef>
              <a:spcAft>
                <a:spcPts val="0"/>
              </a:spcAft>
              <a:buClrTx/>
              <a:buSzTx/>
              <a:buFontTx/>
              <a:buNone/>
              <a:tabLst/>
              <a:defRPr/>
            </a:pPr>
            <a:r>
              <a:rPr lang="en-US" sz="2400" b="1" dirty="0">
                <a:solidFill>
                  <a:schemeClr val="accent1"/>
                </a:solidFill>
                <a:latin typeface="+mn-lt"/>
              </a:rPr>
              <a:t>https://</a:t>
            </a:r>
            <a:r>
              <a:rPr lang="en-US" sz="2400" b="1" dirty="0" err="1">
                <a:solidFill>
                  <a:schemeClr val="accent1"/>
                </a:solidFill>
                <a:latin typeface="+mn-lt"/>
              </a:rPr>
              <a:t>www.surveymonkey.com</a:t>
            </a:r>
            <a:r>
              <a:rPr lang="en-US" sz="2400" b="1" dirty="0">
                <a:solidFill>
                  <a:schemeClr val="accent1"/>
                </a:solidFill>
                <a:latin typeface="+mn-lt"/>
              </a:rPr>
              <a:t>/r/</a:t>
            </a:r>
            <a:r>
              <a:rPr lang="en-US" sz="2400" b="1" dirty="0" err="1">
                <a:solidFill>
                  <a:schemeClr val="accent1"/>
                </a:solidFill>
                <a:latin typeface="+mn-lt"/>
              </a:rPr>
              <a:t>eplpre</a:t>
            </a:r>
            <a:endParaRPr lang="en-US" sz="2400" b="1" dirty="0">
              <a:solidFill>
                <a:schemeClr val="accent1"/>
              </a:solidFill>
              <a:latin typeface="+mn-lt"/>
            </a:endParaRPr>
          </a:p>
          <a:p>
            <a:endParaRPr lang="en-US" dirty="0"/>
          </a:p>
        </p:txBody>
      </p:sp>
    </p:spTree>
    <p:extLst>
      <p:ext uri="{BB962C8B-B14F-4D97-AF65-F5344CB8AC3E}">
        <p14:creationId xmlns:p14="http://schemas.microsoft.com/office/powerpoint/2010/main" val="4046404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Complete and careful scanning of the sac both longitudinally and </a:t>
            </a:r>
            <a:r>
              <a:rPr lang="en-US" dirty="0">
                <a:solidFill>
                  <a:srgbClr val="000000"/>
                </a:solidFill>
              </a:rPr>
              <a:t>transverse </a:t>
            </a:r>
            <a:r>
              <a:rPr lang="en-US" dirty="0">
                <a:solidFill>
                  <a:srgbClr val="000000"/>
                </a:solidFill>
                <a:latin typeface="Arial"/>
                <a:ea typeface="Arial"/>
                <a:cs typeface="Arial"/>
                <a:sym typeface="Arial"/>
              </a:rPr>
              <a:t>to make sure one is not missing the yolk sac.</a:t>
            </a:r>
          </a:p>
          <a:p>
            <a:pPr marL="0" lvl="0" indent="0" algn="l" rtl="0">
              <a:spcBef>
                <a:spcPts val="0"/>
              </a:spcBef>
              <a:spcAft>
                <a:spcPts val="0"/>
              </a:spcAft>
              <a:buClr>
                <a:srgbClr val="000000"/>
              </a:buClr>
              <a:buSzPts val="14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cs typeface="Arial"/>
                <a:sym typeface="Arial"/>
              </a:rPr>
              <a:t>Image: Family Medicine Digital Resources Library (https://</a:t>
            </a:r>
            <a:r>
              <a:rPr lang="en-US" dirty="0" err="1">
                <a:solidFill>
                  <a:srgbClr val="000000"/>
                </a:solidFill>
                <a:latin typeface="Arial"/>
                <a:cs typeface="Arial"/>
                <a:sym typeface="Arial"/>
              </a:rPr>
              <a:t>resourcelibrary.stfm.org</a:t>
            </a:r>
            <a:r>
              <a:rPr lang="en-US" dirty="0">
                <a:solidFill>
                  <a:srgbClr val="000000"/>
                </a:solidFill>
                <a:latin typeface="Arial"/>
                <a:cs typeface="Arial"/>
                <a:sym typeface="Arial"/>
              </a:rPr>
              <a:t>/</a:t>
            </a:r>
            <a:r>
              <a:rPr lang="en-US" dirty="0" err="1">
                <a:solidFill>
                  <a:srgbClr val="000000"/>
                </a:solidFill>
                <a:latin typeface="Arial"/>
                <a:cs typeface="Arial"/>
                <a:sym typeface="Arial"/>
              </a:rPr>
              <a:t>viewdocument</a:t>
            </a:r>
            <a:r>
              <a:rPr lang="en-US" dirty="0">
                <a:solidFill>
                  <a:srgbClr val="000000"/>
                </a:solidFill>
                <a:latin typeface="Arial"/>
                <a:cs typeface="Arial"/>
                <a:sym typeface="Arial"/>
              </a:rPr>
              <a:t>/family-medicine-digital-resources-l)</a:t>
            </a:r>
            <a:endParaRPr lang="en-US" dirty="0"/>
          </a:p>
        </p:txBody>
      </p:sp>
    </p:spTree>
    <p:extLst>
      <p:ext uri="{BB962C8B-B14F-4D97-AF65-F5344CB8AC3E}">
        <p14:creationId xmlns:p14="http://schemas.microsoft.com/office/powerpoint/2010/main" val="3018010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Our patient Jennifer had a MSD &gt;25 with no embryo. This finding is diagnostic of early pregnancy loss. </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These guidelines are very conservative, and are designed to have a 0% false positive rate.  </a:t>
            </a: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Doubilet</a:t>
            </a:r>
            <a:r>
              <a:rPr lang="en-US" dirty="0">
                <a:solidFill>
                  <a:srgbClr val="000000"/>
                </a:solidFill>
                <a:latin typeface="Arial"/>
                <a:ea typeface="Arial"/>
                <a:cs typeface="Arial"/>
                <a:sym typeface="Arial"/>
              </a:rPr>
              <a:t>, Peter M., et al. "Diagnostic criteria for nonviable pregnancy early in the first trimester." </a:t>
            </a:r>
            <a:r>
              <a:rPr lang="en-US" i="1" dirty="0">
                <a:solidFill>
                  <a:srgbClr val="000000"/>
                </a:solidFill>
                <a:latin typeface="Arial"/>
                <a:ea typeface="Arial"/>
                <a:cs typeface="Arial"/>
                <a:sym typeface="Arial"/>
              </a:rPr>
              <a:t>New England Journal of Medicine</a:t>
            </a:r>
            <a:r>
              <a:rPr lang="en-US" dirty="0">
                <a:solidFill>
                  <a:srgbClr val="000000"/>
                </a:solidFill>
                <a:latin typeface="Arial"/>
                <a:ea typeface="Arial"/>
                <a:cs typeface="Arial"/>
                <a:sym typeface="Arial"/>
              </a:rPr>
              <a:t> 369.15 (2013): 1443-1451.</a:t>
            </a:r>
            <a:endParaRPr lang="en-US" dirty="0"/>
          </a:p>
          <a:p>
            <a:endParaRPr lang="en-US" dirty="0"/>
          </a:p>
        </p:txBody>
      </p:sp>
    </p:spTree>
    <p:extLst>
      <p:ext uri="{BB962C8B-B14F-4D97-AF65-F5344CB8AC3E}">
        <p14:creationId xmlns:p14="http://schemas.microsoft.com/office/powerpoint/2010/main" val="2089259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Remember – half of all pregnancies are unintended, not everyone is sad to lose a pregnancy.</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Very important to give info to the partner that pregnancy loss is no one’s fault.</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cs typeface="Arial"/>
                <a:sym typeface="Arial"/>
              </a:rPr>
              <a:t>Optional Activity: </a:t>
            </a:r>
            <a:r>
              <a:rPr lang="en-US" dirty="0">
                <a:solidFill>
                  <a:srgbClr val="000000"/>
                </a:solidFill>
                <a:latin typeface="Arial"/>
                <a:cs typeface="Arial"/>
                <a:sym typeface="Arial"/>
              </a:rPr>
              <a:t>Have participants break into pairs (one will be Jennifer, one will be the provider) to role-play giving the diagnosis of early pregnancy loss and counseling for all three options. Jennifer will choose expectant management. Can use RHAP resource as a counseling guide: https://</a:t>
            </a:r>
            <a:r>
              <a:rPr lang="en-US" dirty="0" err="1">
                <a:solidFill>
                  <a:srgbClr val="000000"/>
                </a:solidFill>
                <a:latin typeface="Arial"/>
                <a:cs typeface="Arial"/>
                <a:sym typeface="Arial"/>
              </a:rPr>
              <a:t>www.reproductiveaccess.org</a:t>
            </a:r>
            <a:r>
              <a:rPr lang="en-US" dirty="0">
                <a:solidFill>
                  <a:srgbClr val="000000"/>
                </a:solidFill>
                <a:latin typeface="Arial"/>
                <a:cs typeface="Arial"/>
                <a:sym typeface="Arial"/>
              </a:rPr>
              <a:t>/resource/miscarriage-treatment-options/</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b="1" u="sng" dirty="0">
                <a:solidFill>
                  <a:srgbClr val="000000"/>
                </a:solidFill>
                <a:latin typeface="Arial"/>
                <a:ea typeface="Arial"/>
                <a:cs typeface="Arial"/>
                <a:sym typeface="Arial"/>
              </a:rPr>
              <a:t>Miscarriage myths:</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Air travel</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Blunt abdominal trauma</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Contraceptive use</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Exercise</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HPV vaccine</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Previous abortions</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Sexual activity</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Important in counseling: patient can decide on </a:t>
            </a:r>
            <a:r>
              <a:rPr lang="en-US" dirty="0">
                <a:solidFill>
                  <a:srgbClr val="000000"/>
                </a:solidFill>
              </a:rPr>
              <a:t>their</a:t>
            </a:r>
            <a:r>
              <a:rPr lang="en-US" dirty="0">
                <a:solidFill>
                  <a:srgbClr val="000000"/>
                </a:solidFill>
                <a:latin typeface="Arial"/>
                <a:ea typeface="Arial"/>
                <a:cs typeface="Arial"/>
                <a:sym typeface="Arial"/>
              </a:rPr>
              <a:t> management option.  Better mental health outcomes when </a:t>
            </a:r>
            <a:r>
              <a:rPr lang="en-US" dirty="0">
                <a:solidFill>
                  <a:srgbClr val="000000"/>
                </a:solidFill>
              </a:rPr>
              <a:t>the patient is</a:t>
            </a:r>
            <a:r>
              <a:rPr lang="en-US" dirty="0">
                <a:solidFill>
                  <a:srgbClr val="000000"/>
                </a:solidFill>
                <a:latin typeface="Arial"/>
                <a:ea typeface="Arial"/>
                <a:cs typeface="Arial"/>
                <a:sym typeface="Arial"/>
              </a:rPr>
              <a:t> involved in the decision making.  </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Cochrane review found all options have pros and cons and that all should be offered.</a:t>
            </a:r>
          </a:p>
          <a:p>
            <a:pPr marL="0" lvl="0" indent="0" algn="l" rtl="0">
              <a:spcBef>
                <a:spcPts val="0"/>
              </a:spcBef>
              <a:spcAft>
                <a:spcPts val="0"/>
              </a:spcAft>
              <a:buClr>
                <a:srgbClr val="000000"/>
              </a:buClr>
              <a:buSzPts val="1400"/>
              <a:buFont typeface="Arial"/>
              <a:buNone/>
            </a:pPr>
            <a:endParaRPr lang="en-US" dirty="0">
              <a:solidFill>
                <a:srgbClr val="000000"/>
              </a:solidFill>
            </a:endParaRPr>
          </a:p>
          <a:p>
            <a:pPr marL="0" lvl="0" indent="0" algn="l" rtl="0">
              <a:spcBef>
                <a:spcPts val="0"/>
              </a:spcBef>
              <a:spcAft>
                <a:spcPts val="0"/>
              </a:spcAft>
              <a:buClr>
                <a:srgbClr val="000000"/>
              </a:buClr>
              <a:buSzPts val="1400"/>
              <a:buFont typeface="Arial"/>
              <a:buNone/>
            </a:pPr>
            <a:r>
              <a:rPr lang="en-US" dirty="0">
                <a:solidFill>
                  <a:srgbClr val="000000"/>
                </a:solidFill>
              </a:rPr>
              <a:t>Reference: </a:t>
            </a:r>
            <a:r>
              <a:rPr lang="en-US" sz="1800" dirty="0">
                <a:solidFill>
                  <a:srgbClr val="002D64"/>
                </a:solidFill>
                <a:highlight>
                  <a:srgbClr val="FFFFFF"/>
                </a:highlight>
              </a:rPr>
              <a:t>Ghosh J, </a:t>
            </a:r>
            <a:r>
              <a:rPr lang="en-US" sz="1800" dirty="0" err="1">
                <a:solidFill>
                  <a:srgbClr val="002D64"/>
                </a:solidFill>
                <a:highlight>
                  <a:srgbClr val="FFFFFF"/>
                </a:highlight>
              </a:rPr>
              <a:t>Papadopoulou</a:t>
            </a:r>
            <a:r>
              <a:rPr lang="en-US" sz="1800" dirty="0">
                <a:solidFill>
                  <a:srgbClr val="002D64"/>
                </a:solidFill>
                <a:highlight>
                  <a:srgbClr val="FFFFFF"/>
                </a:highlight>
              </a:rPr>
              <a:t> A, Devall AJ, Jeffery HC, Beeson LE, Do V, Price MJ, Tobias A, </a:t>
            </a:r>
            <a:r>
              <a:rPr lang="en-US" sz="1800" dirty="0" err="1">
                <a:solidFill>
                  <a:srgbClr val="002D64"/>
                </a:solidFill>
                <a:highlight>
                  <a:srgbClr val="FFFFFF"/>
                </a:highlight>
              </a:rPr>
              <a:t>Tunçalp</a:t>
            </a:r>
            <a:r>
              <a:rPr lang="en-US" sz="1800" dirty="0">
                <a:solidFill>
                  <a:srgbClr val="002D64"/>
                </a:solidFill>
                <a:highlight>
                  <a:srgbClr val="FFFFFF"/>
                </a:highlight>
              </a:rPr>
              <a:t> </a:t>
            </a:r>
            <a:r>
              <a:rPr lang="en-US" sz="1800" dirty="0" err="1">
                <a:solidFill>
                  <a:srgbClr val="002D64"/>
                </a:solidFill>
                <a:highlight>
                  <a:srgbClr val="FFFFFF"/>
                </a:highlight>
              </a:rPr>
              <a:t>Ö</a:t>
            </a:r>
            <a:r>
              <a:rPr lang="en-US" sz="1800" dirty="0">
                <a:solidFill>
                  <a:srgbClr val="002D64"/>
                </a:solidFill>
                <a:highlight>
                  <a:srgbClr val="FFFFFF"/>
                </a:highlight>
              </a:rPr>
              <a:t>, </a:t>
            </a:r>
            <a:r>
              <a:rPr lang="en-US" sz="1800" dirty="0" err="1">
                <a:solidFill>
                  <a:srgbClr val="002D64"/>
                </a:solidFill>
                <a:highlight>
                  <a:srgbClr val="FFFFFF"/>
                </a:highlight>
              </a:rPr>
              <a:t>Lavelanet</a:t>
            </a:r>
            <a:r>
              <a:rPr lang="en-US" sz="1800" dirty="0">
                <a:solidFill>
                  <a:srgbClr val="002D64"/>
                </a:solidFill>
                <a:highlight>
                  <a:srgbClr val="FFFFFF"/>
                </a:highlight>
              </a:rPr>
              <a:t> A, </a:t>
            </a:r>
            <a:r>
              <a:rPr lang="en-US" sz="1800" dirty="0" err="1">
                <a:solidFill>
                  <a:srgbClr val="002D64"/>
                </a:solidFill>
                <a:highlight>
                  <a:srgbClr val="FFFFFF"/>
                </a:highlight>
              </a:rPr>
              <a:t>Gülmezoglu</a:t>
            </a:r>
            <a:r>
              <a:rPr lang="en-US" sz="1800" dirty="0">
                <a:solidFill>
                  <a:srgbClr val="002D64"/>
                </a:solidFill>
                <a:highlight>
                  <a:srgbClr val="FFFFFF"/>
                </a:highlight>
              </a:rPr>
              <a:t> AM, </a:t>
            </a:r>
            <a:r>
              <a:rPr lang="en-US" sz="1800" dirty="0" err="1">
                <a:solidFill>
                  <a:srgbClr val="002D64"/>
                </a:solidFill>
                <a:highlight>
                  <a:srgbClr val="FFFFFF"/>
                </a:highlight>
              </a:rPr>
              <a:t>Coomarasamy</a:t>
            </a:r>
            <a:r>
              <a:rPr lang="en-US" sz="1800" dirty="0">
                <a:solidFill>
                  <a:srgbClr val="002D64"/>
                </a:solidFill>
                <a:highlight>
                  <a:srgbClr val="FFFFFF"/>
                </a:highlight>
              </a:rPr>
              <a:t> A, </a:t>
            </a:r>
            <a:r>
              <a:rPr lang="en-US" sz="1800" dirty="0" err="1">
                <a:solidFill>
                  <a:srgbClr val="002D64"/>
                </a:solidFill>
                <a:highlight>
                  <a:srgbClr val="FFFFFF"/>
                </a:highlight>
              </a:rPr>
              <a:t>Gallos</a:t>
            </a:r>
            <a:r>
              <a:rPr lang="en-US" sz="1800" dirty="0">
                <a:solidFill>
                  <a:srgbClr val="002D64"/>
                </a:solidFill>
                <a:highlight>
                  <a:srgbClr val="FFFFFF"/>
                </a:highlight>
              </a:rPr>
              <a:t> ID. Methods for managing miscarriage: a network meta-analysis. Cochrane Database of Systematic Reviews 2021, Issue 6. Art. No.: CD012602. DOI: 10.1002/14651858.CD012602.pub2.</a:t>
            </a:r>
            <a:endParaRPr lang="en-US" dirty="0"/>
          </a:p>
          <a:p>
            <a:endParaRPr lang="en-US" dirty="0"/>
          </a:p>
          <a:p>
            <a:r>
              <a:rPr lang="en-US" dirty="0"/>
              <a:t>Photo Credit: https://</a:t>
            </a:r>
            <a:r>
              <a:rPr lang="en-US" dirty="0" err="1"/>
              <a:t>www.flickr.com</a:t>
            </a:r>
            <a:r>
              <a:rPr lang="en-US" dirty="0"/>
              <a:t>/photos/</a:t>
            </a:r>
            <a:r>
              <a:rPr lang="en-US" dirty="0" err="1"/>
              <a:t>wocintechchat</a:t>
            </a:r>
            <a:r>
              <a:rPr lang="en-US" dirty="0"/>
              <a:t>/25392468193/</a:t>
            </a:r>
          </a:p>
        </p:txBody>
      </p:sp>
    </p:spTree>
    <p:extLst>
      <p:ext uri="{BB962C8B-B14F-4D97-AF65-F5344CB8AC3E}">
        <p14:creationId xmlns:p14="http://schemas.microsoft.com/office/powerpoint/2010/main" val="4134554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ea typeface="Arial"/>
                <a:cs typeface="Arial"/>
                <a:sym typeface="Arial"/>
              </a:rPr>
              <a:t>Many patients will need time to absorb the diagnosis and may not want any initial intervention.  Important to reassure them that this is a safe option if patient is clinically stable (no hemorrhage or infection).</a:t>
            </a:r>
            <a:endParaRPr lang="en-US" dirty="0"/>
          </a:p>
          <a:p>
            <a:endParaRPr lang="en-US" dirty="0"/>
          </a:p>
        </p:txBody>
      </p:sp>
    </p:spTree>
    <p:extLst>
      <p:ext uri="{BB962C8B-B14F-4D97-AF65-F5344CB8AC3E}">
        <p14:creationId xmlns:p14="http://schemas.microsoft.com/office/powerpoint/2010/main" val="2527948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When counseling patients about the likelihood of expectant management being successful, it is important to have a sense of how successful each option is.  One can remember them by thinking that, of course, an incomplete will finish on it’s own most easily.  Note though, that anembryonic pregnancies have the lowest success rate without intervention (they have the highest failure rate for medical management also).  Not sure why this is, but that empty sac just hangs in there…while a demise is more likely to be rejected, and come out with less intervention…</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The other important point to note is that these statistics came from a study, where there were established end points, as noted.  In real clinical time, we might wait longer than 49 days, or try combinations of medication and expectant management.</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3863019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rPr>
              <a:t>Reference: </a:t>
            </a:r>
            <a:r>
              <a:rPr lang="en-US" dirty="0">
                <a:solidFill>
                  <a:srgbClr val="000000"/>
                </a:solidFill>
                <a:latin typeface="Arial"/>
                <a:ea typeface="Arial"/>
                <a:cs typeface="Arial"/>
                <a:sym typeface="Arial"/>
              </a:rPr>
              <a:t>Butler C, </a:t>
            </a:r>
            <a:r>
              <a:rPr lang="en-US" dirty="0" err="1">
                <a:solidFill>
                  <a:srgbClr val="000000"/>
                </a:solidFill>
                <a:latin typeface="Arial"/>
                <a:ea typeface="Arial"/>
                <a:cs typeface="Arial"/>
                <a:sym typeface="Arial"/>
              </a:rPr>
              <a:t>Kelsberg</a:t>
            </a:r>
            <a:r>
              <a:rPr lang="en-US" dirty="0">
                <a:solidFill>
                  <a:srgbClr val="000000"/>
                </a:solidFill>
                <a:latin typeface="Arial"/>
                <a:ea typeface="Arial"/>
                <a:cs typeface="Arial"/>
                <a:sym typeface="Arial"/>
              </a:rPr>
              <a:t> G, St Anna L, Crawford P. Clinical inquiries. How long is expectant management safe in first-trimester miscarriage? J Fam </a:t>
            </a:r>
            <a:r>
              <a:rPr lang="en-US" dirty="0" err="1">
                <a:solidFill>
                  <a:srgbClr val="000000"/>
                </a:solidFill>
                <a:latin typeface="Arial"/>
                <a:ea typeface="Arial"/>
                <a:cs typeface="Arial"/>
                <a:sym typeface="Arial"/>
              </a:rPr>
              <a:t>Pract</a:t>
            </a:r>
            <a:r>
              <a:rPr lang="en-US" dirty="0">
                <a:solidFill>
                  <a:srgbClr val="000000"/>
                </a:solidFill>
                <a:latin typeface="Arial"/>
                <a:ea typeface="Arial"/>
                <a:cs typeface="Arial"/>
                <a:sym typeface="Arial"/>
              </a:rPr>
              <a:t> 2005;54:889-90.</a:t>
            </a:r>
            <a:endParaRPr lang="en-US" dirty="0"/>
          </a:p>
          <a:p>
            <a:endParaRPr lang="en-US" dirty="0"/>
          </a:p>
        </p:txBody>
      </p:sp>
    </p:spTree>
    <p:extLst>
      <p:ext uri="{BB962C8B-B14F-4D97-AF65-F5344CB8AC3E}">
        <p14:creationId xmlns:p14="http://schemas.microsoft.com/office/powerpoint/2010/main" val="3828830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Patients should call clinician for heavy bleeding defined as soaking two pads per hour for two hours back to back. This can usually be managed by phone.</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Make sure patient is taking ibuprofen, ask about signs of hypovolemia.  Encourage fluid intake &amp; ibuprofen and call back in one hour.</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Bleeding will generally abate during this time.</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Risks – some studies show more trips to the ER.  This may point to the need for better anticipatory guidance and misoprostol to have on hand.</a:t>
            </a:r>
            <a:endParaRPr lang="en-US" dirty="0"/>
          </a:p>
        </p:txBody>
      </p:sp>
    </p:spTree>
    <p:extLst>
      <p:ext uri="{BB962C8B-B14F-4D97-AF65-F5344CB8AC3E}">
        <p14:creationId xmlns:p14="http://schemas.microsoft.com/office/powerpoint/2010/main" val="92986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Ask if anyone has done this?</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Patients often choose </a:t>
            </a:r>
            <a:r>
              <a:rPr lang="en-US" dirty="0">
                <a:solidFill>
                  <a:srgbClr val="000000"/>
                </a:solidFill>
              </a:rPr>
              <a:t>medication management</a:t>
            </a:r>
            <a:r>
              <a:rPr lang="en-US" dirty="0">
                <a:solidFill>
                  <a:srgbClr val="000000"/>
                </a:solidFill>
                <a:latin typeface="Arial"/>
                <a:ea typeface="Arial"/>
                <a:cs typeface="Arial"/>
                <a:sym typeface="Arial"/>
              </a:rPr>
              <a:t> because it feels more natural and yet happens more predictably</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t>Standard dosing of 800mcg of miso administered vaginally required a second dose of miso in 15-40% of patients (</a:t>
            </a:r>
            <a:r>
              <a:rPr lang="en-US" dirty="0" err="1"/>
              <a:t>schrieber</a:t>
            </a:r>
            <a:r>
              <a:rPr lang="en-US" dirty="0"/>
              <a:t>). Now, with the addition of Mifepristone, we have improved success rates if a patient does decide to treat their early pregnancy loss with medication.</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t>Administration of miso vaginally vs buccal does not have difference in success (</a:t>
            </a:r>
            <a:r>
              <a:rPr lang="en-US" dirty="0" err="1"/>
              <a:t>cochrane</a:t>
            </a:r>
            <a:r>
              <a:rPr lang="en-US" dirty="0"/>
              <a:t> 2017 review) but buccally can give more GI side-effects</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t>References: </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highlight>
                  <a:srgbClr val="FFFFFF"/>
                </a:highlight>
              </a:rPr>
              <a:t>Kim C, Barnard S, Neilson JP, Hickey M, Vazquez JC, Dou L. Medical treatments for incomplete miscarriage. Cochrane Database Syst Rev 2017;1:CD007223-CD007223</a:t>
            </a:r>
            <a:endParaRPr lang="en-US" dirty="0"/>
          </a:p>
          <a:p>
            <a:endParaRPr lang="en-US" dirty="0"/>
          </a:p>
          <a:p>
            <a:r>
              <a:rPr lang="en-US" dirty="0"/>
              <a:t>Photo Credit: https://</a:t>
            </a:r>
            <a:r>
              <a:rPr lang="en-US" dirty="0" err="1"/>
              <a:t>www.flickr.com</a:t>
            </a:r>
            <a:r>
              <a:rPr lang="en-US" dirty="0"/>
              <a:t>/photos/</a:t>
            </a:r>
            <a:r>
              <a:rPr lang="en-US" dirty="0" err="1"/>
              <a:t>wocintechchat</a:t>
            </a:r>
            <a:r>
              <a:rPr lang="en-US" dirty="0"/>
              <a:t>/25900759582/</a:t>
            </a:r>
          </a:p>
        </p:txBody>
      </p:sp>
    </p:spTree>
    <p:extLst>
      <p:ext uri="{BB962C8B-B14F-4D97-AF65-F5344CB8AC3E}">
        <p14:creationId xmlns:p14="http://schemas.microsoft.com/office/powerpoint/2010/main" val="2547872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2400" dirty="0">
              <a:solidFill>
                <a:srgbClr val="44697D"/>
              </a:solidFill>
              <a:latin typeface="Calibri"/>
              <a:ea typeface="Calibri"/>
              <a:cs typeface="Calibri"/>
              <a:sym typeface="Calibri"/>
            </a:endParaRPr>
          </a:p>
          <a:p>
            <a:pPr lvl="0"/>
            <a:endParaRPr lang="en-US" sz="2400" dirty="0">
              <a:solidFill>
                <a:srgbClr val="44697D"/>
              </a:solidFill>
              <a:latin typeface="Calibri"/>
              <a:ea typeface="Calibri"/>
              <a:cs typeface="Calibri"/>
              <a:sym typeface="Calibri"/>
            </a:endParaRPr>
          </a:p>
          <a:p>
            <a:pPr lvl="0"/>
            <a:r>
              <a:rPr lang="en-US" sz="2400" dirty="0">
                <a:solidFill>
                  <a:srgbClr val="44697D"/>
                </a:solidFill>
                <a:latin typeface="Calibri"/>
                <a:ea typeface="Calibri"/>
                <a:cs typeface="Calibri"/>
                <a:sym typeface="Calibri"/>
              </a:rPr>
              <a:t>References:</a:t>
            </a:r>
          </a:p>
          <a:p>
            <a:pPr lvl="0"/>
            <a:r>
              <a:rPr lang="en-US" sz="2400" dirty="0">
                <a:solidFill>
                  <a:srgbClr val="44697D"/>
                </a:solidFill>
                <a:latin typeface="Calibri"/>
                <a:ea typeface="Calibri"/>
                <a:cs typeface="Calibri"/>
                <a:sym typeface="Calibri"/>
              </a:rPr>
              <a:t>American College of Obstetricians and Gynecologists. "Early Pregnancy Loss. ACOG Practice Bulletin No. 200." </a:t>
            </a:r>
            <a:r>
              <a:rPr lang="en-US" sz="2400" dirty="0" err="1">
                <a:solidFill>
                  <a:srgbClr val="44697D"/>
                </a:solidFill>
                <a:latin typeface="Calibri"/>
                <a:ea typeface="Calibri"/>
                <a:cs typeface="Calibri"/>
                <a:sym typeface="Calibri"/>
              </a:rPr>
              <a:t>Obstet</a:t>
            </a:r>
            <a:r>
              <a:rPr lang="en-US" sz="2400" dirty="0">
                <a:solidFill>
                  <a:srgbClr val="44697D"/>
                </a:solidFill>
                <a:latin typeface="Calibri"/>
                <a:ea typeface="Calibri"/>
                <a:cs typeface="Calibri"/>
                <a:sym typeface="Calibri"/>
              </a:rPr>
              <a:t> </a:t>
            </a:r>
            <a:r>
              <a:rPr lang="en-US" sz="2400" dirty="0" err="1">
                <a:solidFill>
                  <a:srgbClr val="44697D"/>
                </a:solidFill>
                <a:latin typeface="Calibri"/>
                <a:ea typeface="Calibri"/>
                <a:cs typeface="Calibri"/>
                <a:sym typeface="Calibri"/>
              </a:rPr>
              <a:t>Gynecol</a:t>
            </a:r>
            <a:r>
              <a:rPr lang="en-US" sz="2400" dirty="0">
                <a:solidFill>
                  <a:srgbClr val="44697D"/>
                </a:solidFill>
                <a:latin typeface="Calibri"/>
                <a:ea typeface="Calibri"/>
                <a:cs typeface="Calibri"/>
                <a:sym typeface="Calibri"/>
              </a:rPr>
              <a:t> vol. 132, no. 5 (2018): e197-207.</a:t>
            </a:r>
          </a:p>
          <a:p>
            <a:pPr lvl="0">
              <a:spcBef>
                <a:spcPts val="300"/>
              </a:spcBef>
            </a:pPr>
            <a:r>
              <a:rPr lang="en-US" sz="2400" dirty="0">
                <a:solidFill>
                  <a:srgbClr val="44697D"/>
                </a:solidFill>
                <a:latin typeface="Calibri"/>
                <a:ea typeface="Calibri"/>
                <a:cs typeface="Calibri"/>
                <a:sym typeface="Calibri"/>
              </a:rPr>
              <a:t>Butler, Charles et al. “Clinical Inquiries. How Long Is Expectant Management Safe in First-Trimester Miscarriage?” </a:t>
            </a:r>
            <a:r>
              <a:rPr lang="en-US" sz="2400" i="1" dirty="0">
                <a:solidFill>
                  <a:srgbClr val="44697D"/>
                </a:solidFill>
                <a:latin typeface="Calibri"/>
                <a:ea typeface="Calibri"/>
                <a:cs typeface="Calibri"/>
                <a:sym typeface="Calibri"/>
              </a:rPr>
              <a:t>The Journal of family practice</a:t>
            </a:r>
            <a:r>
              <a:rPr lang="en-US" sz="2400" dirty="0">
                <a:solidFill>
                  <a:srgbClr val="44697D"/>
                </a:solidFill>
                <a:latin typeface="Calibri"/>
                <a:ea typeface="Calibri"/>
                <a:cs typeface="Calibri"/>
                <a:sym typeface="Calibri"/>
              </a:rPr>
              <a:t> 54.10 (2005): 889–890.</a:t>
            </a:r>
          </a:p>
          <a:p>
            <a:pPr marL="0" marR="0" lvl="0" indent="0" defTabSz="1828800" eaLnBrk="1" fontAlgn="auto" latinLnBrk="0" hangingPunct="1">
              <a:lnSpc>
                <a:spcPct val="100000"/>
              </a:lnSpc>
              <a:spcBef>
                <a:spcPts val="300"/>
              </a:spcBef>
              <a:spcAft>
                <a:spcPts val="0"/>
              </a:spcAft>
              <a:buClrTx/>
              <a:buSzTx/>
              <a:buFontTx/>
              <a:buNone/>
              <a:tabLst/>
              <a:defRPr/>
            </a:pPr>
            <a:r>
              <a:rPr lang="en-US" sz="2400" dirty="0">
                <a:solidFill>
                  <a:srgbClr val="44697D"/>
                </a:solidFill>
                <a:latin typeface="Calibri"/>
                <a:ea typeface="Calibri"/>
                <a:cs typeface="Calibri"/>
                <a:sym typeface="Calibri"/>
              </a:rPr>
              <a:t>Emily M. Godfrey, Lawrence Leeman, and Panna Lossy. “Early Pregnancy Loss Needn’t Require a Trip to the Hospital.” </a:t>
            </a:r>
            <a:r>
              <a:rPr lang="en-US" sz="2400" i="1" dirty="0">
                <a:solidFill>
                  <a:srgbClr val="44697D"/>
                </a:solidFill>
                <a:latin typeface="Calibri"/>
                <a:ea typeface="Calibri"/>
                <a:cs typeface="Calibri"/>
                <a:sym typeface="Calibri"/>
              </a:rPr>
              <a:t>Journal of Family Practice</a:t>
            </a:r>
            <a:r>
              <a:rPr lang="en-US" sz="2400" dirty="0">
                <a:solidFill>
                  <a:srgbClr val="44697D"/>
                </a:solidFill>
                <a:latin typeface="Calibri"/>
                <a:ea typeface="Calibri"/>
                <a:cs typeface="Calibri"/>
                <a:sym typeface="Calibri"/>
              </a:rPr>
              <a:t> 58.11 (2009): 585–590.</a:t>
            </a:r>
          </a:p>
          <a:p>
            <a:pPr marL="0" marR="0" lvl="0" indent="0" defTabSz="1828800" eaLnBrk="1" fontAlgn="auto" latinLnBrk="0" hangingPunct="1">
              <a:lnSpc>
                <a:spcPct val="100000"/>
              </a:lnSpc>
              <a:spcBef>
                <a:spcPts val="300"/>
              </a:spcBef>
              <a:spcAft>
                <a:spcPts val="0"/>
              </a:spcAft>
              <a:buClrTx/>
              <a:buSzTx/>
              <a:buFontTx/>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marR="0" lvl="0" indent="0" defTabSz="1828800" eaLnBrk="1" fontAlgn="auto" latinLnBrk="0" hangingPunct="1">
              <a:lnSpc>
                <a:spcPct val="100000"/>
              </a:lnSpc>
              <a:spcBef>
                <a:spcPts val="300"/>
              </a:spcBef>
              <a:spcAft>
                <a:spcPts val="0"/>
              </a:spcAft>
              <a:buClrTx/>
              <a:buSzTx/>
              <a:buFontTx/>
              <a:buNone/>
              <a:tabLst/>
              <a:defRPr/>
            </a:pPr>
            <a:endParaRPr lang="en-US" sz="2400" dirty="0">
              <a:solidFill>
                <a:srgbClr val="44697D"/>
              </a:solidFill>
              <a:latin typeface="Calibri"/>
              <a:ea typeface="Calibri"/>
              <a:cs typeface="Calibri"/>
              <a:sym typeface="Calibri"/>
            </a:endParaRPr>
          </a:p>
          <a:p>
            <a:pPr lvl="0">
              <a:spcBef>
                <a:spcPts val="300"/>
              </a:spcBef>
            </a:pPr>
            <a:endParaRPr lang="en-US" sz="2400" dirty="0">
              <a:solidFill>
                <a:srgbClr val="44697D"/>
              </a:solidFill>
              <a:latin typeface="Calibri"/>
              <a:ea typeface="Calibri"/>
              <a:cs typeface="Calibri"/>
              <a:sym typeface="Calibri"/>
            </a:endParaRPr>
          </a:p>
          <a:p>
            <a:endParaRPr lang="en-US" dirty="0"/>
          </a:p>
        </p:txBody>
      </p:sp>
    </p:spTree>
    <p:extLst>
      <p:ext uri="{BB962C8B-B14F-4D97-AF65-F5344CB8AC3E}">
        <p14:creationId xmlns:p14="http://schemas.microsoft.com/office/powerpoint/2010/main" val="3801457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rgbClr val="000000"/>
              </a:buClr>
              <a:buSzPts val="1100"/>
              <a:buFont typeface="Arial"/>
              <a:buNone/>
            </a:pPr>
            <a:r>
              <a:rPr lang="en-US" sz="1600" dirty="0" err="1">
                <a:solidFill>
                  <a:srgbClr val="454545"/>
                </a:solidFill>
                <a:latin typeface="Arial"/>
                <a:ea typeface="Arial"/>
                <a:cs typeface="Arial"/>
                <a:sym typeface="Arial"/>
              </a:rPr>
              <a:t>Schrieber’s</a:t>
            </a:r>
            <a:r>
              <a:rPr lang="en-US" sz="1600" dirty="0">
                <a:solidFill>
                  <a:srgbClr val="454545"/>
                </a:solidFill>
                <a:latin typeface="Arial"/>
                <a:ea typeface="Arial"/>
                <a:cs typeface="Arial"/>
                <a:sym typeface="Arial"/>
              </a:rPr>
              <a:t> study at two days of follow up showed an absolute difference in the rate of treatment success to be 16.7%</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sz="2000" dirty="0">
                <a:solidFill>
                  <a:srgbClr val="000000"/>
                </a:solidFill>
                <a:latin typeface="Arial"/>
                <a:ea typeface="Arial"/>
                <a:cs typeface="Arial"/>
                <a:sym typeface="Arial"/>
              </a:rPr>
              <a:t>Incomplete = persistent sac OR endometrial lining &gt;30mm  </a:t>
            </a:r>
            <a:endParaRPr lang="en-US" sz="800"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800"/>
              <a:buFont typeface="Arial"/>
              <a:buNone/>
            </a:pPr>
            <a:endParaRPr lang="en-US" sz="2000"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sz="2000" dirty="0">
                <a:solidFill>
                  <a:srgbClr val="000000"/>
                </a:solidFill>
                <a:latin typeface="Arial"/>
                <a:ea typeface="Arial"/>
                <a:cs typeface="Arial"/>
                <a:sym typeface="Arial"/>
              </a:rPr>
              <a:t>Again - we see that the empty sac is tougher to come out</a:t>
            </a:r>
            <a:r>
              <a:rPr lang="en-US" sz="800" dirty="0">
                <a:solidFill>
                  <a:srgbClr val="000000"/>
                </a:solidFill>
                <a:latin typeface="Arial"/>
                <a:ea typeface="Arial"/>
                <a:cs typeface="Arial"/>
                <a:sym typeface="Arial"/>
              </a:rPr>
              <a:t>.</a:t>
            </a:r>
            <a:endParaRPr lang="en-US" sz="2000"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US" dirty="0">
                <a:solidFill>
                  <a:srgbClr val="000000"/>
                </a:solidFill>
                <a:latin typeface="Arial"/>
                <a:ea typeface="Arial"/>
                <a:cs typeface="Arial"/>
                <a:sym typeface="Arial"/>
              </a:rPr>
              <a:t>Reference: Schreiber, CA et al. Mifepristone Pretreatment for the Medical Management of Early Pregnancy Loss N </a:t>
            </a:r>
            <a:r>
              <a:rPr lang="en-US" dirty="0" err="1">
                <a:solidFill>
                  <a:srgbClr val="000000"/>
                </a:solidFill>
                <a:latin typeface="Arial"/>
                <a:ea typeface="Arial"/>
                <a:cs typeface="Arial"/>
                <a:sym typeface="Arial"/>
              </a:rPr>
              <a:t>Engl</a:t>
            </a:r>
            <a:r>
              <a:rPr lang="en-US" dirty="0">
                <a:solidFill>
                  <a:srgbClr val="000000"/>
                </a:solidFill>
                <a:latin typeface="Arial"/>
                <a:ea typeface="Arial"/>
                <a:cs typeface="Arial"/>
                <a:sym typeface="Arial"/>
              </a:rPr>
              <a:t> J Med 2018; 378:2161-2170</a:t>
            </a:r>
            <a:endParaRPr lang="en-US" sz="40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1760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t>Note for Facilitators: </a:t>
            </a:r>
            <a:r>
              <a:rPr lang="en-US" sz="1200" dirty="0"/>
              <a:t>Please UPDATE if any presenters DO disclose a relevant financial relationship. Examples of how to word disclosures can be found in Identification, Mitigation, and Disclosure Toolkit (CME/CNE Materials folder)</a:t>
            </a: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7043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After 1st trimester may need hospital management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err="1">
                <a:solidFill>
                  <a:srgbClr val="000000"/>
                </a:solidFill>
              </a:rPr>
              <a:t>Danco</a:t>
            </a:r>
            <a:r>
              <a:rPr lang="en-US" dirty="0">
                <a:solidFill>
                  <a:srgbClr val="000000"/>
                </a:solidFill>
              </a:rPr>
              <a:t> and </a:t>
            </a:r>
            <a:r>
              <a:rPr lang="en-US" dirty="0" err="1">
                <a:solidFill>
                  <a:srgbClr val="000000"/>
                </a:solidFill>
              </a:rPr>
              <a:t>GenBioPro</a:t>
            </a:r>
            <a:r>
              <a:rPr lang="en-US" dirty="0">
                <a:solidFill>
                  <a:srgbClr val="000000"/>
                </a:solidFill>
              </a:rPr>
              <a:t> forms only needed if using mifepristone due to the Risk Evaluation and Management . Miso-only regimens do not require special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3933112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Alternatives: can take misoprostol buccally or sublingually, but can result in more GI side effects (consider giving an anti-emetic as well)</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a:t>
            </a:r>
            <a:r>
              <a:rPr lang="en-US" dirty="0">
                <a:solidFill>
                  <a:srgbClr val="000000"/>
                </a:solidFill>
                <a:latin typeface="Arial"/>
                <a:ea typeface="Arial"/>
                <a:cs typeface="Arial"/>
                <a:sym typeface="Arial"/>
              </a:rPr>
              <a:t>epeat </a:t>
            </a:r>
            <a:r>
              <a:rPr lang="en-US" dirty="0">
                <a:solidFill>
                  <a:srgbClr val="000000"/>
                </a:solidFill>
              </a:rPr>
              <a:t>misoprostol dose can be given as early as 3 hours after, or up to 1 week after; based on data from medication abortion, repeat dose may increase effectiveness if measuring 9+0 weeks or greater. </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Vaginal Miso - patient should be instructed to lie down for 30 min following insertion of miso. It can be dispensed in the office if available or prescribed through a pharmacy. Consider prescribing a second dose of 800 mcg in case heavy bleeding does not occur within 12-24 hours of the first dose.</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Ibuprofen: instruct patient to take prior to misoprostol and then every 6 hours as needed. </a:t>
            </a:r>
            <a:r>
              <a:rPr lang="en-US" b="0" i="0" dirty="0">
                <a:solidFill>
                  <a:srgbClr val="444746"/>
                </a:solidFill>
                <a:effectLst/>
                <a:latin typeface="Google Sans"/>
              </a:rPr>
              <a:t>Take ibuprofen (Motrin or Advil), naproxen (Aleve), or acetaminophen (Tylenol) for pain according to the instructions on the package. Take this with food to avoid an upset stomach.</a:t>
            </a:r>
          </a:p>
          <a:p>
            <a:pPr marL="0" lvl="0" indent="0" algn="l" rtl="0">
              <a:spcBef>
                <a:spcPts val="0"/>
              </a:spcBef>
              <a:spcAft>
                <a:spcPts val="0"/>
              </a:spcAft>
              <a:buClr>
                <a:srgbClr val="000000"/>
              </a:buClr>
              <a:buSzPts val="1400"/>
              <a:buFont typeface="Arial"/>
              <a:buNone/>
            </a:pPr>
            <a:endParaRPr lang="en-US" b="0" i="0" dirty="0">
              <a:solidFill>
                <a:srgbClr val="444746"/>
              </a:solidFill>
              <a:effectLst/>
              <a:latin typeface="Google Sans"/>
            </a:endParaRPr>
          </a:p>
          <a:p>
            <a:pPr marL="0" lvl="0" indent="0" algn="l" rtl="0">
              <a:spcBef>
                <a:spcPts val="0"/>
              </a:spcBef>
              <a:spcAft>
                <a:spcPts val="0"/>
              </a:spcAft>
              <a:buClr>
                <a:srgbClr val="000000"/>
              </a:buClr>
              <a:buSzPts val="1400"/>
              <a:buFont typeface="Arial"/>
              <a:buNone/>
            </a:pPr>
            <a:endParaRPr lang="en-US" b="0" i="0" dirty="0">
              <a:solidFill>
                <a:srgbClr val="444746"/>
              </a:solidFill>
              <a:effectLst/>
              <a:latin typeface="Google Sans"/>
            </a:endParaRPr>
          </a:p>
          <a:p>
            <a:pPr marL="0" lvl="0" indent="0" algn="l" rtl="0">
              <a:spcBef>
                <a:spcPts val="0"/>
              </a:spcBef>
              <a:spcAft>
                <a:spcPts val="0"/>
              </a:spcAft>
              <a:buClr>
                <a:srgbClr val="000000"/>
              </a:buClr>
              <a:buSzPts val="1400"/>
              <a:buFont typeface="Arial"/>
              <a:buNone/>
            </a:pPr>
            <a:r>
              <a:rPr lang="en-US" b="0" i="0" dirty="0">
                <a:solidFill>
                  <a:srgbClr val="444746"/>
                </a:solidFill>
                <a:effectLst/>
                <a:latin typeface="Google Sans"/>
              </a:rPr>
              <a:t>Reference:</a:t>
            </a:r>
          </a:p>
          <a:p>
            <a:pPr marL="0" marR="0" lvl="0" indent="0" algn="l" defTabSz="18288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rgbClr val="44697D"/>
                </a:solidFill>
                <a:latin typeface="Calibri"/>
                <a:ea typeface="Calibri"/>
                <a:cs typeface="Calibri"/>
                <a:sym typeface="Calibri"/>
              </a:rPr>
              <a:t>American College of Obstetricians and Gynecologists. "Early Pregnancy Loss. ACOG Practice Bulletin No. 200." </a:t>
            </a:r>
            <a:r>
              <a:rPr lang="en-US" sz="2400" dirty="0" err="1">
                <a:solidFill>
                  <a:srgbClr val="44697D"/>
                </a:solidFill>
                <a:latin typeface="Calibri"/>
                <a:ea typeface="Calibri"/>
                <a:cs typeface="Calibri"/>
                <a:sym typeface="Calibri"/>
              </a:rPr>
              <a:t>Obstet</a:t>
            </a:r>
            <a:r>
              <a:rPr lang="en-US" sz="2400" dirty="0">
                <a:solidFill>
                  <a:srgbClr val="44697D"/>
                </a:solidFill>
                <a:latin typeface="Calibri"/>
                <a:ea typeface="Calibri"/>
                <a:cs typeface="Calibri"/>
                <a:sym typeface="Calibri"/>
              </a:rPr>
              <a:t> </a:t>
            </a:r>
            <a:r>
              <a:rPr lang="en-US" sz="2400" dirty="0" err="1">
                <a:solidFill>
                  <a:srgbClr val="44697D"/>
                </a:solidFill>
                <a:latin typeface="Calibri"/>
                <a:ea typeface="Calibri"/>
                <a:cs typeface="Calibri"/>
                <a:sym typeface="Calibri"/>
              </a:rPr>
              <a:t>Gynecol</a:t>
            </a:r>
            <a:r>
              <a:rPr lang="en-US" sz="2400" dirty="0">
                <a:solidFill>
                  <a:srgbClr val="44697D"/>
                </a:solidFill>
                <a:latin typeface="Calibri"/>
                <a:ea typeface="Calibri"/>
                <a:cs typeface="Calibri"/>
                <a:sym typeface="Calibri"/>
              </a:rPr>
              <a:t> vol. 132, no. 5 (2018): e197-207.</a:t>
            </a:r>
          </a:p>
          <a:p>
            <a:pPr marL="0" lvl="0" indent="0" algn="l" rtl="0">
              <a:spcBef>
                <a:spcPts val="0"/>
              </a:spcBef>
              <a:spcAft>
                <a:spcPts val="0"/>
              </a:spcAft>
              <a:buClr>
                <a:srgbClr val="000000"/>
              </a:buClr>
              <a:buSzPts val="1400"/>
              <a:buFont typeface="Arial"/>
              <a:buNone/>
            </a:pPr>
            <a:endParaRPr lang="en-US" dirty="0"/>
          </a:p>
        </p:txBody>
      </p:sp>
    </p:spTree>
    <p:extLst>
      <p:ext uri="{BB962C8B-B14F-4D97-AF65-F5344CB8AC3E}">
        <p14:creationId xmlns:p14="http://schemas.microsoft.com/office/powerpoint/2010/main" val="3252892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Pre-treat with Ibuprofe</a:t>
            </a:r>
            <a:r>
              <a:rPr lang="en-US" dirty="0">
                <a:solidFill>
                  <a:srgbClr val="000000"/>
                </a:solidFill>
              </a:rPr>
              <a:t>n</a:t>
            </a:r>
            <a:endParaRPr lang="en-US" dirty="0"/>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Bleeding - typically lasts up to 2 weeks with spotting until the next period</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Cramping - usually starts within the first few hours, NSAIDs are very helpful</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Fever and/or chills - common side effect.  If lasts more than 24 hours, then evaluate for infection</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Nausea and vomiting - more common after oral miso, should resolve in 6 hours</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Diarrhea - also more common after oral, will resolve in 24 hours</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a:solidFill>
                  <a:srgbClr val="44697D"/>
                </a:solidFill>
                <a:latin typeface="Calibri"/>
                <a:ea typeface="Calibri"/>
                <a:cs typeface="Calibri"/>
                <a:sym typeface="Calibri"/>
              </a:rPr>
              <a:t>Zhang, Jun et al. “A Comparison of Medical Management with Misoprostol and Surgical Management for Early Pregnancy Failure.” </a:t>
            </a:r>
            <a:r>
              <a:rPr lang="en-US" sz="2400" i="1" dirty="0">
                <a:solidFill>
                  <a:srgbClr val="44697D"/>
                </a:solidFill>
                <a:latin typeface="Calibri"/>
                <a:ea typeface="Calibri"/>
                <a:cs typeface="Calibri"/>
                <a:sym typeface="Calibri"/>
              </a:rPr>
              <a:t>The New England journal of medicine</a:t>
            </a:r>
            <a:r>
              <a:rPr lang="en-US" sz="2400" dirty="0">
                <a:solidFill>
                  <a:srgbClr val="44697D"/>
                </a:solidFill>
                <a:latin typeface="Calibri"/>
                <a:ea typeface="Calibri"/>
                <a:cs typeface="Calibri"/>
                <a:sym typeface="Calibri"/>
              </a:rPr>
              <a:t> 353.8 (2005): 761–769.</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endParaRPr lang="en-US" sz="2400" dirty="0">
              <a:solidFill>
                <a:srgbClr val="44697D"/>
              </a:solidFill>
              <a:latin typeface="Calibri"/>
              <a:ea typeface="Calibri"/>
              <a:cs typeface="Calibri"/>
              <a:sym typeface="Calibri"/>
            </a:endParaRP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596672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Heavy bleeding defined as soaking two pads per hour for two hours back to back - and still can usually be managed by phone for another hour, the bleeding generally abates</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Make sure patient is taking ibuprofen, check for signs of hypovolemia.  Encourage fluid intake &amp; ibuprofen and call back in one hour</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47756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A plan for when the misoprostol doesn’t work - either in office aspiration or referral - same as when expectant management doesn’t work.</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Patient handouts</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err="1">
                <a:solidFill>
                  <a:srgbClr val="000000"/>
                </a:solidFill>
                <a:latin typeface="Arial"/>
                <a:ea typeface="Arial"/>
                <a:cs typeface="Arial"/>
                <a:sym typeface="Arial"/>
              </a:rPr>
              <a:t>Danco</a:t>
            </a:r>
            <a:r>
              <a:rPr lang="en-US" dirty="0">
                <a:solidFill>
                  <a:srgbClr val="000000"/>
                </a:solidFill>
                <a:latin typeface="Arial"/>
                <a:ea typeface="Arial"/>
                <a:cs typeface="Arial"/>
                <a:sym typeface="Arial"/>
              </a:rPr>
              <a:t> or </a:t>
            </a:r>
            <a:r>
              <a:rPr lang="en-US" dirty="0" err="1">
                <a:solidFill>
                  <a:srgbClr val="000000"/>
                </a:solidFill>
                <a:latin typeface="Arial"/>
                <a:ea typeface="Arial"/>
                <a:cs typeface="Arial"/>
                <a:sym typeface="Arial"/>
              </a:rPr>
              <a:t>GenBioPro</a:t>
            </a:r>
            <a:r>
              <a:rPr lang="en-US" dirty="0">
                <a:solidFill>
                  <a:srgbClr val="000000"/>
                </a:solidFill>
                <a:latin typeface="Arial"/>
                <a:ea typeface="Arial"/>
                <a:cs typeface="Arial"/>
                <a:sym typeface="Arial"/>
              </a:rPr>
              <a:t> Patient Agreement Form and Medication Guide – using an additional evidence-based consent form can be helpful and more patient centered</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On-call group all familiar with medication management</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Resource for handouts: </a:t>
            </a:r>
            <a:r>
              <a:rPr lang="en-US" dirty="0" err="1">
                <a:solidFill>
                  <a:srgbClr val="000000"/>
                </a:solidFill>
                <a:latin typeface="Arial"/>
                <a:ea typeface="Arial"/>
                <a:cs typeface="Arial"/>
                <a:sym typeface="Arial"/>
              </a:rPr>
              <a:t>www.reproductiveaccess.org</a:t>
            </a:r>
            <a:endParaRPr lang="en-US" dirty="0"/>
          </a:p>
        </p:txBody>
      </p:sp>
    </p:spTree>
    <p:extLst>
      <p:ext uri="{BB962C8B-B14F-4D97-AF65-F5344CB8AC3E}">
        <p14:creationId xmlns:p14="http://schemas.microsoft.com/office/powerpoint/2010/main" val="4199368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To confirm completion of EPL, clinicians may order a repeat beta HCG level or a repeat ultrasound.</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Quant </a:t>
            </a:r>
            <a:r>
              <a:rPr lang="en-US" dirty="0" err="1">
                <a:solidFill>
                  <a:srgbClr val="000000"/>
                </a:solidFill>
                <a:latin typeface="Arial"/>
                <a:ea typeface="Arial"/>
                <a:cs typeface="Arial"/>
                <a:sym typeface="Arial"/>
              </a:rPr>
              <a:t>hcg</a:t>
            </a:r>
            <a:r>
              <a:rPr lang="en-US" dirty="0">
                <a:solidFill>
                  <a:srgbClr val="000000"/>
                </a:solidFill>
                <a:latin typeface="Arial"/>
                <a:ea typeface="Arial"/>
                <a:cs typeface="Arial"/>
                <a:sym typeface="Arial"/>
              </a:rPr>
              <a:t> with drop of more than 50% 48-72 hours later</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Or </a:t>
            </a:r>
            <a:r>
              <a:rPr lang="en-US" dirty="0">
                <a:solidFill>
                  <a:srgbClr val="000000"/>
                </a:solidFill>
              </a:rPr>
              <a:t>v</a:t>
            </a:r>
            <a:r>
              <a:rPr lang="en-US" dirty="0">
                <a:solidFill>
                  <a:srgbClr val="000000"/>
                </a:solidFill>
                <a:latin typeface="Arial"/>
                <a:ea typeface="Arial"/>
                <a:cs typeface="Arial"/>
                <a:sym typeface="Arial"/>
              </a:rPr>
              <a:t>aginal ultrasound with no sac or pregnancy after one had been documented as being intrauterine</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Discuss issue of endometrial thickness – leads to too much intervention…</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Note: if either of these criteria are met, no further following of quant </a:t>
            </a:r>
            <a:r>
              <a:rPr lang="en-US" dirty="0" err="1">
                <a:solidFill>
                  <a:srgbClr val="000000"/>
                </a:solidFill>
                <a:latin typeface="Arial"/>
                <a:ea typeface="Arial"/>
                <a:cs typeface="Arial"/>
                <a:sym typeface="Arial"/>
              </a:rPr>
              <a:t>hcgs</a:t>
            </a:r>
            <a:r>
              <a:rPr lang="en-US" dirty="0">
                <a:solidFill>
                  <a:srgbClr val="000000"/>
                </a:solidFill>
                <a:latin typeface="Arial"/>
                <a:ea typeface="Arial"/>
                <a:cs typeface="Arial"/>
                <a:sym typeface="Arial"/>
              </a:rPr>
              <a:t> is needed</a:t>
            </a:r>
            <a:endParaRPr lang="en-US" dirty="0"/>
          </a:p>
          <a:p>
            <a:endParaRPr lang="en-US" dirty="0"/>
          </a:p>
        </p:txBody>
      </p:sp>
    </p:spTree>
    <p:extLst>
      <p:ext uri="{BB962C8B-B14F-4D97-AF65-F5344CB8AC3E}">
        <p14:creationId xmlns:p14="http://schemas.microsoft.com/office/powerpoint/2010/main" val="742722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b="1" i="0" dirty="0">
                <a:solidFill>
                  <a:srgbClr val="212121"/>
                </a:solidFill>
                <a:effectLst/>
                <a:latin typeface="Cambria" panose="02040503050406030204" pitchFamily="18" charset="0"/>
              </a:rPr>
              <a:t>Uterine aspiration utilizes a vacuum source for the evacuation of the uterus. It can be performed on an outpatient basis with local anesthesia or analgesics. Vacuum aspiration can be used without electricity with a hand‐held vacuum syringe (Manual Vacuum Aspiration).</a:t>
            </a: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Good to have an MVA syringe and cannula here to pass around, and to spend a minute on this slide and the next for people who have no experience or exposure to abortion - since they will be counseling patients and need to have a sense of what their patients may be experiencing.</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solidFill>
                  <a:srgbClr val="000000"/>
                </a:solidFill>
                <a:latin typeface="Verdana"/>
                <a:ea typeface="Verdana"/>
                <a:cs typeface="Verdana"/>
                <a:sym typeface="Verdana"/>
              </a:rPr>
              <a:t>Office electric vacuum aspiration also an option, but less likely to be used in non-gyn offices</a:t>
            </a:r>
          </a:p>
          <a:p>
            <a:pPr marL="0" lvl="0" indent="0" algn="l" rtl="0">
              <a:spcBef>
                <a:spcPts val="0"/>
              </a:spcBef>
              <a:spcAft>
                <a:spcPts val="0"/>
              </a:spcAft>
              <a:buClr>
                <a:schemeClr val="dk1"/>
              </a:buClr>
              <a:buSzPts val="1400"/>
              <a:buFont typeface="Arial"/>
              <a:buNone/>
            </a:pPr>
            <a:endParaRPr lang="en-US" dirty="0">
              <a:solidFill>
                <a:srgbClr val="000000"/>
              </a:solidFill>
              <a:latin typeface="Verdana"/>
              <a:ea typeface="Verdana"/>
              <a:cs typeface="Verdana"/>
              <a:sym typeface="Verdana"/>
            </a:endParaRPr>
          </a:p>
          <a:p>
            <a:pPr marL="0" lvl="0" indent="0" algn="l" rtl="0">
              <a:spcBef>
                <a:spcPts val="0"/>
              </a:spcBef>
              <a:spcAft>
                <a:spcPts val="0"/>
              </a:spcAft>
              <a:buClr>
                <a:srgbClr val="000000"/>
              </a:buClr>
              <a:buSzPts val="1400"/>
              <a:buFont typeface="Verdana"/>
              <a:buNone/>
            </a:pPr>
            <a:endParaRPr lang="en-US" dirty="0">
              <a:solidFill>
                <a:srgbClr val="000000"/>
              </a:solidFill>
              <a:latin typeface="Verdana"/>
              <a:ea typeface="Verdana"/>
              <a:cs typeface="Verdana"/>
              <a:sym typeface="Verdana"/>
            </a:endParaRPr>
          </a:p>
          <a:p>
            <a:pPr marL="0" lvl="0" indent="0" algn="l" rtl="0">
              <a:spcBef>
                <a:spcPts val="0"/>
              </a:spcBef>
              <a:spcAft>
                <a:spcPts val="0"/>
              </a:spcAft>
              <a:buClr>
                <a:srgbClr val="000000"/>
              </a:buClr>
              <a:buSzPts val="1400"/>
              <a:buFont typeface="Verdana"/>
              <a:buNone/>
            </a:pPr>
            <a:r>
              <a:rPr lang="en-US" dirty="0">
                <a:solidFill>
                  <a:srgbClr val="000000"/>
                </a:solidFill>
                <a:latin typeface="Verdana"/>
                <a:ea typeface="Verdana"/>
                <a:cs typeface="Verdana"/>
                <a:sym typeface="Verdana"/>
              </a:rPr>
              <a:t>References:</a:t>
            </a:r>
          </a:p>
          <a:p>
            <a:pPr marL="0" lvl="0" indent="0" algn="l" rtl="0">
              <a:spcBef>
                <a:spcPts val="0"/>
              </a:spcBef>
              <a:spcAft>
                <a:spcPts val="0"/>
              </a:spcAft>
              <a:buClr>
                <a:srgbClr val="000000"/>
              </a:buClr>
              <a:buSzPts val="1400"/>
              <a:buFont typeface="Verdana"/>
              <a:buNone/>
            </a:pPr>
            <a:r>
              <a:rPr lang="en-US" dirty="0" err="1">
                <a:solidFill>
                  <a:srgbClr val="000000"/>
                </a:solidFill>
                <a:latin typeface="Verdana"/>
                <a:ea typeface="Verdana"/>
                <a:cs typeface="Verdana"/>
                <a:sym typeface="Verdana"/>
              </a:rPr>
              <a:t>Forna</a:t>
            </a:r>
            <a:r>
              <a:rPr lang="en-US" dirty="0">
                <a:solidFill>
                  <a:srgbClr val="000000"/>
                </a:solidFill>
                <a:latin typeface="Verdana"/>
                <a:ea typeface="Verdana"/>
                <a:cs typeface="Verdana"/>
                <a:sym typeface="Verdana"/>
              </a:rPr>
              <a:t> F, </a:t>
            </a:r>
            <a:r>
              <a:rPr lang="en-US" dirty="0" err="1">
                <a:solidFill>
                  <a:srgbClr val="000000"/>
                </a:solidFill>
                <a:latin typeface="Verdana"/>
                <a:ea typeface="Verdana"/>
                <a:cs typeface="Verdana"/>
                <a:sym typeface="Verdana"/>
              </a:rPr>
              <a:t>Gulmezoglu</a:t>
            </a:r>
            <a:r>
              <a:rPr lang="en-US" dirty="0">
                <a:solidFill>
                  <a:srgbClr val="000000"/>
                </a:solidFill>
                <a:latin typeface="Verdana"/>
                <a:ea typeface="Verdana"/>
                <a:cs typeface="Verdana"/>
                <a:sym typeface="Verdana"/>
              </a:rPr>
              <a:t> AM. Surgical procedures to evacuate incomplete abortion. </a:t>
            </a:r>
            <a:r>
              <a:rPr lang="en-US" i="1" dirty="0">
                <a:solidFill>
                  <a:srgbClr val="000000"/>
                </a:solidFill>
                <a:latin typeface="Arial"/>
                <a:ea typeface="Arial"/>
                <a:cs typeface="Arial"/>
                <a:sym typeface="Arial"/>
              </a:rPr>
              <a:t>Cochrane Database Syst Rev. </a:t>
            </a:r>
            <a:r>
              <a:rPr lang="en-US" dirty="0">
                <a:solidFill>
                  <a:srgbClr val="000000"/>
                </a:solidFill>
                <a:latin typeface="Verdana"/>
                <a:ea typeface="Verdana"/>
                <a:cs typeface="Verdana"/>
                <a:sym typeface="Verdana"/>
              </a:rPr>
              <a:t>2001(1):CD001993</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err="1">
                <a:solidFill>
                  <a:srgbClr val="000000"/>
                </a:solidFill>
                <a:latin typeface="Arial"/>
                <a:ea typeface="Arial"/>
                <a:cs typeface="Arial"/>
                <a:sym typeface="Arial"/>
              </a:rPr>
              <a:t>Tunçalp</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Ozge</a:t>
            </a:r>
            <a:r>
              <a:rPr lang="en-US" dirty="0">
                <a:solidFill>
                  <a:srgbClr val="000000"/>
                </a:solidFill>
                <a:latin typeface="Arial"/>
                <a:ea typeface="Arial"/>
                <a:cs typeface="Arial"/>
                <a:sym typeface="Arial"/>
              </a:rPr>
              <a:t>, A. </a:t>
            </a:r>
            <a:r>
              <a:rPr lang="en-US" dirty="0" err="1">
                <a:solidFill>
                  <a:srgbClr val="000000"/>
                </a:solidFill>
                <a:latin typeface="Arial"/>
                <a:ea typeface="Arial"/>
                <a:cs typeface="Arial"/>
                <a:sym typeface="Arial"/>
              </a:rPr>
              <a:t>Metin</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Gülmezoglu</a:t>
            </a:r>
            <a:r>
              <a:rPr lang="en-US" dirty="0">
                <a:solidFill>
                  <a:srgbClr val="000000"/>
                </a:solidFill>
                <a:latin typeface="Arial"/>
                <a:ea typeface="Arial"/>
                <a:cs typeface="Arial"/>
                <a:sym typeface="Arial"/>
              </a:rPr>
              <a:t>, and João Paulo Souza. “Surgical Procedures for Evacuating Incomplete Miscarriage.” </a:t>
            </a:r>
            <a:r>
              <a:rPr lang="en-US" i="1" dirty="0">
                <a:solidFill>
                  <a:srgbClr val="000000"/>
                </a:solidFill>
                <a:latin typeface="Arial"/>
                <a:ea typeface="Arial"/>
                <a:cs typeface="Arial"/>
                <a:sym typeface="Arial"/>
              </a:rPr>
              <a:t>Cochrane database of systematic reviews </a:t>
            </a:r>
            <a:r>
              <a:rPr lang="en-US" dirty="0">
                <a:solidFill>
                  <a:srgbClr val="000000"/>
                </a:solidFill>
                <a:latin typeface="Arial"/>
                <a:ea typeface="Arial"/>
                <a:cs typeface="Arial"/>
                <a:sym typeface="Arial"/>
              </a:rPr>
              <a:t>9 (2010): CD001993.</a:t>
            </a:r>
            <a:endParaRPr lang="en-US" dirty="0"/>
          </a:p>
          <a:p>
            <a:endParaRPr lang="en-US" dirty="0"/>
          </a:p>
        </p:txBody>
      </p:sp>
    </p:spTree>
    <p:extLst>
      <p:ext uri="{BB962C8B-B14F-4D97-AF65-F5344CB8AC3E}">
        <p14:creationId xmlns:p14="http://schemas.microsoft.com/office/powerpoint/2010/main" val="919919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200"/>
              <a:buFont typeface="Arial"/>
              <a:buNone/>
            </a:pPr>
            <a:r>
              <a:rPr lang="en-US" dirty="0">
                <a:solidFill>
                  <a:srgbClr val="000000"/>
                </a:solidFill>
              </a:rPr>
              <a:t>Main disadvantage is limits to sedation- generally can’t have deep or general anesthesia in the office. Otherwise, the procedure is exactly the same as what would happen in the operating room. </a:t>
            </a:r>
          </a:p>
          <a:p>
            <a:pPr marL="0" lvl="0" indent="0" algn="l" rtl="0">
              <a:spcBef>
                <a:spcPts val="0"/>
              </a:spcBef>
              <a:spcAft>
                <a:spcPts val="0"/>
              </a:spcAft>
              <a:buClr>
                <a:srgbClr val="000000"/>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r>
              <a:rPr lang="en-US" dirty="0">
                <a:solidFill>
                  <a:srgbClr val="000000"/>
                </a:solidFill>
              </a:rPr>
              <a:t>Reference:</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lvl="0" indent="0" algn="l" rtl="0">
              <a:spcBef>
                <a:spcPts val="0"/>
              </a:spcBef>
              <a:spcAft>
                <a:spcPts val="0"/>
              </a:spcAft>
              <a:buClr>
                <a:schemeClr val="dk1"/>
              </a:buClr>
              <a:buSzPts val="1200"/>
              <a:buFont typeface="Arial"/>
              <a:buNone/>
            </a:pPr>
            <a:endParaRPr lang="en-US" dirty="0">
              <a:solidFill>
                <a:srgbClr val="000000"/>
              </a:solidFill>
            </a:endParaRPr>
          </a:p>
        </p:txBody>
      </p:sp>
    </p:spTree>
    <p:extLst>
      <p:ext uri="{BB962C8B-B14F-4D97-AF65-F5344CB8AC3E}">
        <p14:creationId xmlns:p14="http://schemas.microsoft.com/office/powerpoint/2010/main" val="1569433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b="1" dirty="0">
                <a:solidFill>
                  <a:srgbClr val="000000"/>
                </a:solidFill>
                <a:latin typeface="Arial"/>
                <a:ea typeface="Arial"/>
                <a:cs typeface="Arial"/>
                <a:sym typeface="Arial"/>
              </a:rPr>
              <a:t>Necessary equipment includes:</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MVA syringe</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Cannulae</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Speculum</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Tenaculum</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Dilators </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Procedure takes 5–10 minutes. </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Clinicians will:</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Dilate cervix, insert cannula to fundus, aspirate</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Examine tissue to confirm removal of products of conception</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Light bleeding and cramping for 3-7 days.</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MVA handouts at </a:t>
            </a:r>
            <a:r>
              <a:rPr lang="en-US" dirty="0" err="1">
                <a:solidFill>
                  <a:srgbClr val="000000"/>
                </a:solidFill>
                <a:latin typeface="Arial"/>
                <a:ea typeface="Arial"/>
                <a:cs typeface="Arial"/>
                <a:sym typeface="Arial"/>
              </a:rPr>
              <a:t>www.reproductiveaccess.org</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3859036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93279-9B62-6B6E-BF19-2DDBAE173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CF4DB-154E-EE7C-59FB-F92A3048D70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B8AC09-6373-CE82-1090-D46122F9B75A}"/>
              </a:ext>
            </a:extLst>
          </p:cNvPr>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dirty="0"/>
              <a:t>Note for facilitator: After reviewing this slide, transition to going through the case studies in the Learners/Facilitator’s Guides (handouts).  There are 4 case study options you can choose to work through with participants. You can work through them as an entire group or assign breakout groups for a small group of people to work on 1 or several cases, then come back together to talk through them. </a:t>
            </a: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r>
              <a:rPr lang="en-US" dirty="0">
                <a:solidFill>
                  <a:srgbClr val="000000"/>
                </a:solidFill>
              </a:rPr>
              <a:t>Reference:</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sz="2400" dirty="0">
                <a:solidFill>
                  <a:srgbClr val="44697D"/>
                </a:solidFill>
                <a:latin typeface="Calibri"/>
                <a:ea typeface="Calibri"/>
                <a:cs typeface="Calibri"/>
                <a:sym typeface="Calibri"/>
              </a:rPr>
              <a:t>https://</a:t>
            </a:r>
            <a:r>
              <a:rPr lang="en-US" sz="2400" dirty="0" err="1">
                <a:solidFill>
                  <a:srgbClr val="44697D"/>
                </a:solidFill>
                <a:latin typeface="Calibri"/>
                <a:ea typeface="Calibri"/>
                <a:cs typeface="Calibri"/>
                <a:sym typeface="Calibri"/>
              </a:rPr>
              <a:t>www.reproductiveaccess.org</a:t>
            </a:r>
            <a:r>
              <a:rPr lang="en-US" sz="2400" dirty="0">
                <a:solidFill>
                  <a:srgbClr val="44697D"/>
                </a:solidFill>
                <a:latin typeface="Calibri"/>
                <a:ea typeface="Calibri"/>
                <a:cs typeface="Calibri"/>
                <a:sym typeface="Calibri"/>
              </a:rPr>
              <a:t>/resource/</a:t>
            </a:r>
            <a:r>
              <a:rPr lang="en-US" sz="2400" dirty="0" err="1">
                <a:solidFill>
                  <a:srgbClr val="44697D"/>
                </a:solidFill>
                <a:latin typeface="Calibri"/>
                <a:ea typeface="Calibri"/>
                <a:cs typeface="Calibri"/>
                <a:sym typeface="Calibri"/>
              </a:rPr>
              <a:t>mva</a:t>
            </a:r>
            <a:r>
              <a:rPr lang="en-US" sz="2400" dirty="0">
                <a:solidFill>
                  <a:srgbClr val="44697D"/>
                </a:solidFill>
                <a:latin typeface="Calibri"/>
                <a:ea typeface="Calibri"/>
                <a:cs typeface="Calibri"/>
                <a:sym typeface="Calibri"/>
              </a:rPr>
              <a:t>-aftercare-instructions/ </a:t>
            </a:r>
          </a:p>
          <a:p>
            <a:pPr marL="0" lvl="0" indent="0" algn="l" rtl="0">
              <a:spcBef>
                <a:spcPts val="0"/>
              </a:spcBef>
              <a:spcAft>
                <a:spcPts val="0"/>
              </a:spcAft>
              <a:buClr>
                <a:schemeClr val="dk1"/>
              </a:buClr>
              <a:buSzPts val="1200"/>
              <a:buFont typeface="Arial"/>
              <a:buNone/>
            </a:pPr>
            <a:endParaRPr lang="en-US" dirty="0">
              <a:solidFill>
                <a:srgbClr val="000000"/>
              </a:solidFill>
            </a:endParaRPr>
          </a:p>
        </p:txBody>
      </p:sp>
    </p:spTree>
    <p:extLst>
      <p:ext uri="{BB962C8B-B14F-4D97-AF65-F5344CB8AC3E}">
        <p14:creationId xmlns:p14="http://schemas.microsoft.com/office/powerpoint/2010/main" val="3097413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Discuss: the term that is most patient-centered is pregnancy loss.  Spontaneous abortion has an association for </a:t>
            </a:r>
            <a:r>
              <a:rPr lang="en-US" dirty="0">
                <a:solidFill>
                  <a:srgbClr val="000000"/>
                </a:solidFill>
              </a:rPr>
              <a:t>patients</a:t>
            </a:r>
            <a:r>
              <a:rPr lang="en-US" dirty="0">
                <a:solidFill>
                  <a:srgbClr val="000000"/>
                </a:solidFill>
                <a:latin typeface="Arial"/>
                <a:ea typeface="Arial"/>
                <a:cs typeface="Arial"/>
                <a:sym typeface="Arial"/>
              </a:rPr>
              <a:t> with a choice to stop a pregnancy and miscarriage sounds like they somehow “miss- carried” or did something wrong. </a:t>
            </a:r>
            <a:r>
              <a:rPr lang="en-US" b="1" dirty="0">
                <a:solidFill>
                  <a:srgbClr val="000000"/>
                </a:solidFill>
                <a:latin typeface="Arial"/>
                <a:ea typeface="Arial"/>
                <a:cs typeface="Arial"/>
                <a:sym typeface="Arial"/>
              </a:rPr>
              <a:t>This is rarely the case, and it is important for you and your patient to understand this. </a:t>
            </a:r>
          </a:p>
          <a:p>
            <a:pPr marL="0" lvl="0" indent="0" algn="l" rtl="0">
              <a:spcBef>
                <a:spcPts val="0"/>
              </a:spcBef>
              <a:spcAft>
                <a:spcPts val="0"/>
              </a:spcAft>
              <a:buClr>
                <a:srgbClr val="000000"/>
              </a:buClr>
              <a:buSzPts val="1400"/>
              <a:buFont typeface="Arial"/>
              <a:buNone/>
            </a:pPr>
            <a:endParaRPr lang="en-US" b="1" dirty="0">
              <a:solidFill>
                <a:srgbClr val="000000"/>
              </a:solidFill>
              <a:latin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Reference: American College of Obstetricians and Gynecologists. "Early </a:t>
            </a:r>
            <a:r>
              <a:rPr lang="en-US" dirty="0">
                <a:solidFill>
                  <a:srgbClr val="000000"/>
                </a:solidFill>
              </a:rPr>
              <a:t>P</a:t>
            </a:r>
            <a:r>
              <a:rPr lang="en-US" dirty="0">
                <a:solidFill>
                  <a:srgbClr val="000000"/>
                </a:solidFill>
                <a:latin typeface="Arial"/>
                <a:ea typeface="Arial"/>
                <a:cs typeface="Arial"/>
                <a:sym typeface="Arial"/>
              </a:rPr>
              <a:t>regnancy </a:t>
            </a:r>
            <a:r>
              <a:rPr lang="en-US" dirty="0">
                <a:solidFill>
                  <a:srgbClr val="000000"/>
                </a:solidFill>
              </a:rPr>
              <a:t>L</a:t>
            </a:r>
            <a:r>
              <a:rPr lang="en-US" dirty="0">
                <a:solidFill>
                  <a:srgbClr val="000000"/>
                </a:solidFill>
                <a:latin typeface="Arial"/>
                <a:ea typeface="Arial"/>
                <a:cs typeface="Arial"/>
                <a:sym typeface="Arial"/>
              </a:rPr>
              <a:t>oss. ACOG Practice Bulletin No. </a:t>
            </a:r>
            <a:r>
              <a:rPr lang="en-US" dirty="0">
                <a:solidFill>
                  <a:srgbClr val="000000"/>
                </a:solidFill>
              </a:rPr>
              <a:t>200</a:t>
            </a:r>
            <a:r>
              <a:rPr lang="en-US" dirty="0">
                <a:solidFill>
                  <a:srgbClr val="000000"/>
                </a:solidFill>
                <a:latin typeface="Arial"/>
                <a:ea typeface="Arial"/>
                <a:cs typeface="Arial"/>
                <a:sym typeface="Arial"/>
              </a:rPr>
              <a:t>." </a:t>
            </a:r>
            <a:r>
              <a:rPr lang="en-US" i="1" dirty="0" err="1">
                <a:solidFill>
                  <a:srgbClr val="000000"/>
                </a:solidFill>
                <a:latin typeface="Arial"/>
                <a:ea typeface="Arial"/>
                <a:cs typeface="Arial"/>
                <a:sym typeface="Arial"/>
              </a:rPr>
              <a:t>Obstet</a:t>
            </a:r>
            <a:r>
              <a:rPr lang="en-US" i="1" dirty="0">
                <a:solidFill>
                  <a:srgbClr val="000000"/>
                </a:solidFill>
                <a:latin typeface="Arial"/>
                <a:ea typeface="Arial"/>
                <a:cs typeface="Arial"/>
                <a:sym typeface="Arial"/>
              </a:rPr>
              <a:t> </a:t>
            </a:r>
            <a:r>
              <a:rPr lang="en-US" i="1" dirty="0" err="1">
                <a:solidFill>
                  <a:srgbClr val="000000"/>
                </a:solidFill>
                <a:latin typeface="Arial"/>
                <a:ea typeface="Arial"/>
                <a:cs typeface="Arial"/>
                <a:sym typeface="Arial"/>
              </a:rPr>
              <a:t>Gynecol</a:t>
            </a:r>
            <a:r>
              <a:rPr lang="en-US" i="1"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vol</a:t>
            </a:r>
            <a:r>
              <a:rPr lang="en-US" dirty="0">
                <a:solidFill>
                  <a:srgbClr val="000000"/>
                </a:solidFill>
              </a:rPr>
              <a:t>. 132, no. 5</a:t>
            </a:r>
            <a:r>
              <a:rPr lang="en-US" dirty="0">
                <a:solidFill>
                  <a:srgbClr val="000000"/>
                </a:solidFill>
                <a:latin typeface="Arial"/>
                <a:ea typeface="Arial"/>
                <a:cs typeface="Arial"/>
                <a:sym typeface="Arial"/>
              </a:rPr>
              <a:t> (</a:t>
            </a:r>
            <a:r>
              <a:rPr lang="en-US" dirty="0">
                <a:solidFill>
                  <a:srgbClr val="000000"/>
                </a:solidFill>
              </a:rPr>
              <a:t>2018</a:t>
            </a:r>
            <a:r>
              <a:rPr lang="en-US" dirty="0">
                <a:solidFill>
                  <a:srgbClr val="000000"/>
                </a:solidFill>
                <a:latin typeface="Arial"/>
                <a:ea typeface="Arial"/>
                <a:cs typeface="Arial"/>
                <a:sym typeface="Arial"/>
              </a:rPr>
              <a:t>): </a:t>
            </a:r>
            <a:r>
              <a:rPr lang="en-US" dirty="0">
                <a:solidFill>
                  <a:srgbClr val="000000"/>
                </a:solidFill>
              </a:rPr>
              <a:t>e197-207</a:t>
            </a:r>
            <a:r>
              <a:rPr lang="en-US" dirty="0">
                <a:solidFill>
                  <a:srgbClr val="000000"/>
                </a:solidFill>
                <a:latin typeface="Arial"/>
                <a:ea typeface="Arial"/>
                <a:cs typeface="Arial"/>
                <a:sym typeface="Arial"/>
              </a:rPr>
              <a:t>.</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dirty="0">
                <a:solidFill>
                  <a:srgbClr val="000000"/>
                </a:solidFill>
                <a:latin typeface="Arial"/>
                <a:ea typeface="Arial"/>
                <a:cs typeface="Arial"/>
                <a:sym typeface="Arial"/>
              </a:rPr>
              <a:t>American College of Obstetricians and Gynecologists. “Early Pregnancy Loss: Frequently Asked Questions”. https://</a:t>
            </a:r>
            <a:r>
              <a:rPr lang="en-US" dirty="0" err="1">
                <a:solidFill>
                  <a:srgbClr val="000000"/>
                </a:solidFill>
                <a:latin typeface="Arial"/>
                <a:ea typeface="Arial"/>
                <a:cs typeface="Arial"/>
                <a:sym typeface="Arial"/>
              </a:rPr>
              <a:t>www.acog.org</a:t>
            </a:r>
            <a:r>
              <a:rPr lang="en-US" dirty="0">
                <a:solidFill>
                  <a:srgbClr val="000000"/>
                </a:solidFill>
                <a:latin typeface="Arial"/>
                <a:ea typeface="Arial"/>
                <a:cs typeface="Arial"/>
                <a:sym typeface="Arial"/>
              </a:rPr>
              <a:t>/</a:t>
            </a:r>
            <a:r>
              <a:rPr lang="en-US" dirty="0" err="1">
                <a:solidFill>
                  <a:srgbClr val="000000"/>
                </a:solidFill>
                <a:latin typeface="Arial"/>
                <a:ea typeface="Arial"/>
                <a:cs typeface="Arial"/>
                <a:sym typeface="Arial"/>
              </a:rPr>
              <a:t>womens</a:t>
            </a:r>
            <a:r>
              <a:rPr lang="en-US" dirty="0">
                <a:solidFill>
                  <a:srgbClr val="000000"/>
                </a:solidFill>
                <a:latin typeface="Arial"/>
                <a:ea typeface="Arial"/>
                <a:cs typeface="Arial"/>
                <a:sym typeface="Arial"/>
              </a:rPr>
              <a:t>-health/</a:t>
            </a:r>
            <a:r>
              <a:rPr lang="en-US" dirty="0" err="1">
                <a:solidFill>
                  <a:srgbClr val="000000"/>
                </a:solidFill>
                <a:latin typeface="Arial"/>
                <a:ea typeface="Arial"/>
                <a:cs typeface="Arial"/>
                <a:sym typeface="Arial"/>
              </a:rPr>
              <a:t>faqs</a:t>
            </a:r>
            <a:r>
              <a:rPr lang="en-US" dirty="0">
                <a:solidFill>
                  <a:srgbClr val="000000"/>
                </a:solidFill>
                <a:latin typeface="Arial"/>
                <a:ea typeface="Arial"/>
                <a:cs typeface="Arial"/>
                <a:sym typeface="Arial"/>
              </a:rPr>
              <a:t>/early-pregnancy-loss. Accessed 25 Oct 2023.</a:t>
            </a:r>
          </a:p>
          <a:p>
            <a:pPr marL="0" lvl="0" indent="0" algn="l" rtl="0">
              <a:spcBef>
                <a:spcPts val="0"/>
              </a:spcBef>
              <a:spcAft>
                <a:spcPts val="0"/>
              </a:spcAft>
              <a:buClr>
                <a:srgbClr val="000000"/>
              </a:buClr>
              <a:buSzPts val="1400"/>
              <a:buFont typeface="Arial"/>
              <a:buNone/>
            </a:pPr>
            <a:endParaRPr lang="en-US" b="1" dirty="0"/>
          </a:p>
        </p:txBody>
      </p:sp>
    </p:spTree>
    <p:extLst>
      <p:ext uri="{BB962C8B-B14F-4D97-AF65-F5344CB8AC3E}">
        <p14:creationId xmlns:p14="http://schemas.microsoft.com/office/powerpoint/2010/main" val="4042883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 to facilitator: the following case studies are the same as those on the case study guides for facilitators and participants. </a:t>
            </a:r>
          </a:p>
          <a:p>
            <a:endParaRPr lang="en-US" dirty="0"/>
          </a:p>
          <a:p>
            <a:endParaRPr lang="en-US" dirty="0"/>
          </a:p>
          <a:p>
            <a:endParaRPr lang="en-US" dirty="0"/>
          </a:p>
          <a:p>
            <a:endParaRPr lang="en-US" dirty="0"/>
          </a:p>
          <a:p>
            <a:r>
              <a:rPr lang="en-US" dirty="0"/>
              <a:t>Image source: </a:t>
            </a:r>
            <a:r>
              <a:rPr lang="en-US" dirty="0" err="1"/>
              <a:t>unsplash.com</a:t>
            </a:r>
            <a:endParaRPr lang="en-US" dirty="0"/>
          </a:p>
          <a:p>
            <a:endParaRPr lang="en-US" dirty="0"/>
          </a:p>
        </p:txBody>
      </p:sp>
    </p:spTree>
    <p:extLst>
      <p:ext uri="{BB962C8B-B14F-4D97-AF65-F5344CB8AC3E}">
        <p14:creationId xmlns:p14="http://schemas.microsoft.com/office/powerpoint/2010/main" val="1195183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Pause here to hear responses from the audience. The next slide contains potential answers. </a:t>
            </a:r>
          </a:p>
        </p:txBody>
      </p:sp>
    </p:spTree>
    <p:extLst>
      <p:ext uri="{BB962C8B-B14F-4D97-AF65-F5344CB8AC3E}">
        <p14:creationId xmlns:p14="http://schemas.microsoft.com/office/powerpoint/2010/main" val="1624477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i="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rPr>
              <a:t>Note: Use the first trimester bleeding algorithm throughout this case</a:t>
            </a:r>
            <a:endParaRPr lang="en-US" sz="2400" i="0" dirty="0">
              <a:solidFill>
                <a:schemeClr val="bg2"/>
              </a:solidFill>
              <a:latin typeface="Tw Cen MT" panose="020B0602020104020603" pitchFamily="34" charset="77"/>
            </a:endParaRPr>
          </a:p>
          <a:p>
            <a:endParaRPr lang="en-US" dirty="0"/>
          </a:p>
        </p:txBody>
      </p:sp>
    </p:spTree>
    <p:extLst>
      <p:ext uri="{BB962C8B-B14F-4D97-AF65-F5344CB8AC3E}">
        <p14:creationId xmlns:p14="http://schemas.microsoft.com/office/powerpoint/2010/main" val="2353397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r>
              <a:rPr lang="en-US" dirty="0"/>
              <a:t> </a:t>
            </a:r>
          </a:p>
        </p:txBody>
      </p:sp>
    </p:spTree>
    <p:extLst>
      <p:ext uri="{BB962C8B-B14F-4D97-AF65-F5344CB8AC3E}">
        <p14:creationId xmlns:p14="http://schemas.microsoft.com/office/powerpoint/2010/main" val="909262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5761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effectLst/>
                <a:latin typeface="Tw Cen MT" panose="020B0602020104020603" pitchFamily="34" charset="77"/>
                <a:ea typeface="Cambria" panose="02040503050406030204" pitchFamily="18" charset="0"/>
                <a:cs typeface="Cambria" panose="02040503050406030204" pitchFamily="18" charset="0"/>
              </a:rPr>
              <a:t>Note about Urine Pregnancy Test: don’t forget to check this since a negative pregnancy test confirms completed pregnancy loss and may save some worry.</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2238222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27656348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i="0" dirty="0">
                <a:effectLst/>
                <a:latin typeface="Avenir Book" panose="02000503020000020003" pitchFamily="2" charset="0"/>
                <a:ea typeface="Cambria" panose="02040503050406030204" pitchFamily="18" charset="0"/>
                <a:cs typeface="Cambria" panose="02040503050406030204" pitchFamily="18" charset="0"/>
              </a:rPr>
              <a:t>The ultrasound shows a mildly thickened endometrium. No gestational sac is present.  </a:t>
            </a:r>
            <a:endParaRPr lang="en-US" sz="1800" i="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800" i="0" dirty="0">
                <a:effectLst/>
                <a:latin typeface="Avenir Book" panose="02000503020000020003" pitchFamily="2" charset="0"/>
                <a:ea typeface="Cambria" panose="02040503050406030204" pitchFamily="18" charset="0"/>
                <a:cs typeface="Cambria" panose="02040503050406030204" pitchFamily="18" charset="0"/>
              </a:rPr>
              <a:t>You may inform the learners that no adnexal masses or free fluid are evident.</a:t>
            </a:r>
          </a:p>
          <a:p>
            <a:pPr marL="0" marR="0">
              <a:spcBef>
                <a:spcPts val="0"/>
              </a:spcBef>
              <a:spcAft>
                <a:spcPts val="0"/>
              </a:spcAft>
            </a:pPr>
            <a:endParaRPr lang="en-US" sz="1800" i="0" dirty="0">
              <a:effectLst/>
              <a:latin typeface="Avenir Book" panose="02000503020000020003" pitchFamily="2" charset="0"/>
              <a:ea typeface="Cambria" panose="02040503050406030204" pitchFamily="18" charset="0"/>
              <a:cs typeface="Cambria" panose="02040503050406030204" pitchFamily="18" charset="0"/>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t>Pause here to hear responses from the audience. The next slide contains potential answers.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t>You may want to pull up the First Trimester Bleeding Algorithm and PUL Algorithm on Slides 10 and 11</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p>
          <a:p>
            <a:pPr marL="0" marR="0">
              <a:spcBef>
                <a:spcPts val="0"/>
              </a:spcBef>
              <a:spcAft>
                <a:spcPts val="0"/>
              </a:spcAft>
            </a:pPr>
            <a:r>
              <a:rPr lang="en-US" sz="1800" i="0" dirty="0">
                <a:effectLst/>
                <a:latin typeface="Cambria" panose="02040503050406030204" pitchFamily="18" charset="0"/>
                <a:ea typeface="Cambria" panose="02040503050406030204" pitchFamily="18" charset="0"/>
                <a:cs typeface="Cambria" panose="02040503050406030204" pitchFamily="18" charset="0"/>
              </a:rPr>
              <a:t>After discussion about differential diagnosis, ask the audience: Does not seeing any adnexal masses definitively rule out ectopic?</a:t>
            </a:r>
          </a:p>
        </p:txBody>
      </p:sp>
    </p:spTree>
    <p:extLst>
      <p:ext uri="{BB962C8B-B14F-4D97-AF65-F5344CB8AC3E}">
        <p14:creationId xmlns:p14="http://schemas.microsoft.com/office/powerpoint/2010/main" val="2513603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effectLst/>
                <a:latin typeface="Tw Cen MT" panose="020B0602020104020603" pitchFamily="34" charset="77"/>
                <a:ea typeface="Noto Sans Symbols"/>
                <a:cs typeface="Noto Sans Symbols"/>
              </a:rPr>
              <a:t>Note that only about 20-25% of ectopic pregnancies will have a visible mass on ultrasound – a negative ultrasound is not adequate to rule out ectopic.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3419612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59923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Ask audience to define</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Definitions:</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Threatened Abortion: Bleeding before 20 weeks of pregnancy with a closed cervix. Pregnancy is viable at time of diagnosis. </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Incomplete Abortion: Some, but not all products of conception have passed.</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Missed Abortion: Early pregnancy loss is diagnosed on ultrasound but patient is asymptomatic. </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Anembryonic Pregnancy: Pregnancy in which a gestational sac develops without any embryonic structures (no yolk sac or fetal pole). Previously referred to as “empty sac” or blighted ovum</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Embryonic or Fetal Demise: Subcategory of early pregnancy loss in which an embryonic or fetal tissue is present but is not viable</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Ectopic Pregnancy: Any pregnancy outside of the endometrium. Most commonly in the fallopian tube, but can also be in the cervix, ovary, or abdomen</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Pregnancy of Unknown Location: When a patient presents with a positive pregnancy test, but no pregnancy is seen on ultrasound. Differential includes early intrauterine pregnancy, early pregnancy loss, and ectopic pregnancy. </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a:p>
            <a:endParaRPr lang="en-US" dirty="0"/>
          </a:p>
        </p:txBody>
      </p:sp>
    </p:spTree>
    <p:extLst>
      <p:ext uri="{BB962C8B-B14F-4D97-AF65-F5344CB8AC3E}">
        <p14:creationId xmlns:p14="http://schemas.microsoft.com/office/powerpoint/2010/main" val="1860050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effectLst/>
                <a:latin typeface="Tw Cen MT" panose="020B0602020104020603" pitchFamily="34" charset="77"/>
                <a:ea typeface="Noto Sans Symbols"/>
                <a:cs typeface="Noto Sans Symbols"/>
              </a:rPr>
              <a:t>“Spontaneous abortion (SAB)”, “miscarriage”, “early pregnancy failure (EPF)”, and “early pregnancy loss (EPL)” are all terms used to describe this diagnosis. The authors prefer “miscarriage” and “early pregnancy loss” which are more patient-centered terms.</a:t>
            </a:r>
          </a:p>
          <a:p>
            <a:endParaRPr lang="en-US" dirty="0"/>
          </a:p>
          <a:p>
            <a:r>
              <a:rPr lang="en-US" dirty="0"/>
              <a:t>Review algorithms (slide 10 and 11) and terminology of EPL (slide 13) if needed</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5490544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i="0" dirty="0">
                <a:solidFill>
                  <a:srgbClr val="000000"/>
                </a:solidFill>
                <a:effectLst/>
                <a:latin typeface="Avenir Book" panose="02000503020000020003" pitchFamily="2" charset="0"/>
                <a:ea typeface="Cambria" panose="02040503050406030204" pitchFamily="18" charset="0"/>
                <a:cs typeface="Cambria" panose="02040503050406030204" pitchFamily="18" charset="0"/>
              </a:rPr>
              <a:t>Many will say “yes”, since a pregnancy was never seen in the uterus and an ectopic pregnancy was never completely ruled out. </a:t>
            </a:r>
          </a:p>
          <a:p>
            <a:endParaRPr lang="en-US" sz="1800" i="0" dirty="0">
              <a:solidFill>
                <a:srgbClr val="000000"/>
              </a:solidFill>
              <a:effectLst/>
              <a:latin typeface="Avenir Book" panose="02000503020000020003" pitchFamily="2"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i="0" dirty="0"/>
          </a:p>
        </p:txBody>
      </p:sp>
    </p:spTree>
    <p:extLst>
      <p:ext uri="{BB962C8B-B14F-4D97-AF65-F5344CB8AC3E}">
        <p14:creationId xmlns:p14="http://schemas.microsoft.com/office/powerpoint/2010/main" val="661559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15536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24218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r>
              <a:rPr lang="en-US" dirty="0"/>
              <a:t>Image source: https://</a:t>
            </a:r>
            <a:r>
              <a:rPr lang="en-US" dirty="0" err="1"/>
              <a:t>genderspectrum.vice.com</a:t>
            </a:r>
            <a:r>
              <a:rPr lang="en-US" dirty="0"/>
              <a:t>/</a:t>
            </a:r>
          </a:p>
        </p:txBody>
      </p:sp>
    </p:spTree>
    <p:extLst>
      <p:ext uri="{BB962C8B-B14F-4D97-AF65-F5344CB8AC3E}">
        <p14:creationId xmlns:p14="http://schemas.microsoft.com/office/powerpoint/2010/main" val="3761307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9" name="Google Shape;579;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dirty="0"/>
              <a:t>Pause here to hear responses from the audience. The next slide contains potential answers. </a:t>
            </a:r>
          </a:p>
          <a:p>
            <a:pPr marL="0" lvl="0" indent="0" algn="l" rtl="0">
              <a:spcBef>
                <a:spcPts val="0"/>
              </a:spcBef>
              <a:spcAft>
                <a:spcPts val="0"/>
              </a:spcAft>
              <a:buClr>
                <a:srgbClr val="000000"/>
              </a:buClr>
              <a:buSzPts val="1800"/>
              <a:buFont typeface="Arial"/>
              <a:buNone/>
            </a:pPr>
            <a:endParaRPr dirty="0"/>
          </a:p>
        </p:txBody>
      </p:sp>
    </p:spTree>
    <p:extLst>
      <p:ext uri="{BB962C8B-B14F-4D97-AF65-F5344CB8AC3E}">
        <p14:creationId xmlns:p14="http://schemas.microsoft.com/office/powerpoint/2010/main" val="18490819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826735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3701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766838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Can review ultrasound diagnostic criteria for EPL on Slide 12</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635146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One in four women will experience early pregnancy loss in her lifetime*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457200" lvl="0" indent="-317500" algn="l" rtl="0">
              <a:spcBef>
                <a:spcPts val="0"/>
              </a:spcBef>
              <a:spcAft>
                <a:spcPts val="0"/>
              </a:spcAft>
              <a:buSzPts val="1400"/>
              <a:buChar char="●"/>
            </a:pPr>
            <a:r>
              <a:rPr lang="en-US" dirty="0">
                <a:solidFill>
                  <a:srgbClr val="000000"/>
                </a:solidFill>
              </a:rPr>
              <a:t>Note to facilitator: </a:t>
            </a:r>
            <a:r>
              <a:rPr lang="en-US" dirty="0"/>
              <a:t>At RHAP we recommend mentioning that many times if we’re showing data or quoting studies they may describe their patient population as “women” – what they are referring to is cisgender women.  We know that people of all genders can experience early pregnancy loss, use contraception, birth children, and have abortions. That is why we talk about our patients and we do not use the word WOMEN to describe the people who come to our clinics/offices, because that leaves out a significant portion of our patient population.</a:t>
            </a:r>
            <a:endParaRPr lang="en-US" dirty="0">
              <a:solidFill>
                <a:srgbClr val="000000"/>
              </a:solidFill>
            </a:endParaRPr>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10% of diagnosed pregnancies result in a pregnancy loss - increasing in frequency with age, up to 80% at age 45</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Some may only form a gestational sac, also sometimes called an anembryonic pregnancy, or the demise may occur after the embryo forms.  </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Most miscarriages happen at 6 weeks, with another smaller peak at 10 weeks gestational age.</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The cause of approximately 50% of EPL is chromosomal abnormalities.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chemeClr val="dk1"/>
              </a:buClr>
              <a:buSzPts val="1400"/>
              <a:buFont typeface="Arial"/>
              <a:buNone/>
            </a:pPr>
            <a:r>
              <a:rPr lang="en-US" dirty="0"/>
              <a:t>Reference: American College of Obstetricians and Gynecologists. "Early Pregnancy Loss. ACOG Practice Bulletin No. 200." </a:t>
            </a:r>
            <a:r>
              <a:rPr lang="en-US" i="1" dirty="0" err="1"/>
              <a:t>Obstet</a:t>
            </a:r>
            <a:r>
              <a:rPr lang="en-US" i="1" dirty="0"/>
              <a:t> </a:t>
            </a:r>
            <a:r>
              <a:rPr lang="en-US" i="1" dirty="0" err="1"/>
              <a:t>Gynecol</a:t>
            </a:r>
            <a:r>
              <a:rPr lang="en-US" i="1" dirty="0"/>
              <a:t> </a:t>
            </a:r>
            <a:r>
              <a:rPr lang="en-US" dirty="0"/>
              <a:t>vol. 132, no. 5 (2018): e197-207.</a:t>
            </a:r>
          </a:p>
        </p:txBody>
      </p:sp>
    </p:spTree>
    <p:extLst>
      <p:ext uri="{BB962C8B-B14F-4D97-AF65-F5344CB8AC3E}">
        <p14:creationId xmlns:p14="http://schemas.microsoft.com/office/powerpoint/2010/main" val="37781100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May review Slide 12 on ultrasound findings</a:t>
            </a:r>
          </a:p>
        </p:txBody>
      </p:sp>
    </p:spTree>
    <p:extLst>
      <p:ext uri="{BB962C8B-B14F-4D97-AF65-F5344CB8AC3E}">
        <p14:creationId xmlns:p14="http://schemas.microsoft.com/office/powerpoint/2010/main" val="5765772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13242477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rPr>
              <a:t>In this patient, who has not had bleeding, the beta-HCG levels are non-diagnostic, and early pregnancy loss and viable pregnancy both continue to be possibilities.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When discussing repeating the ultrasound </a:t>
            </a:r>
            <a:r>
              <a:rPr lang="en-US" sz="240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rPr>
              <a:t>discuss why, and discuss when – based on the table on Slide 12</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40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240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193735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21390255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8458506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20306166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19022361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solidFill>
                  <a:schemeClr val="bg2"/>
                </a:solidFill>
                <a:latin typeface="Tw Cen MT" panose="020B0602020104020603" pitchFamily="34" charset="77"/>
              </a:rPr>
              <a:t>The success rate of completed early pregnancy loss with mifepristone and misoprostol is 84% at 4 days. The success rate using misoprostol alone (1 dose) is 67% at 4 days. </a:t>
            </a:r>
          </a:p>
          <a:p>
            <a:pPr marL="285750" indent="-285750">
              <a:buFont typeface="Arial" panose="020B0604020202020204" pitchFamily="34" charset="0"/>
              <a:buChar char="•"/>
            </a:pPr>
            <a:r>
              <a:rPr lang="en-US" sz="2400" dirty="0">
                <a:solidFill>
                  <a:schemeClr val="bg2"/>
                </a:solidFill>
                <a:latin typeface="Tw Cen MT" panose="020B0602020104020603" pitchFamily="34" charset="77"/>
              </a:rPr>
              <a:t>Prior to 9 weeks, patients are unlikely to see a fetus. Some patients may want to be prepared for what they may see.</a:t>
            </a:r>
          </a:p>
          <a:p>
            <a:endParaRPr lang="en-US" dirty="0"/>
          </a:p>
        </p:txBody>
      </p:sp>
    </p:spTree>
    <p:extLst>
      <p:ext uri="{BB962C8B-B14F-4D97-AF65-F5344CB8AC3E}">
        <p14:creationId xmlns:p14="http://schemas.microsoft.com/office/powerpoint/2010/main" val="16918526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29782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7787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dirty="0">
                <a:solidFill>
                  <a:srgbClr val="000000"/>
                </a:solidFill>
              </a:rPr>
              <a:t>Advanced maternal age and a previous pregnancy loss are the most commonly associated risk factors with EPL. However, given the prevalence, further testing is not recommended until patients experience 2 or more episodes of EPL.</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endParaRPr lang="en-US" dirty="0">
              <a:solidFill>
                <a:srgbClr val="000000"/>
              </a:solidFill>
            </a:endParaRP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b="0" dirty="0">
                <a:solidFill>
                  <a:srgbClr val="000000"/>
                </a:solidFill>
                <a:highlight>
                  <a:srgbClr val="FFFF00"/>
                </a:highlight>
              </a:rPr>
              <a:t>Sometimes, the language used in medicine can perpetuate stigma. While you may have to note “Advanced maternal age” and/or “geriatric pregnancy” in a patient’s chart, you should shift the language you use with patients. For example, you can say something like, “</a:t>
            </a:r>
            <a:r>
              <a:rPr lang="en-US" b="0" dirty="0">
                <a:solidFill>
                  <a:srgbClr val="000000"/>
                </a:solidFill>
              </a:rPr>
              <a:t>There</a:t>
            </a:r>
            <a:r>
              <a:rPr lang="en-US" b="0" dirty="0">
                <a:solidFill>
                  <a:srgbClr val="000000"/>
                </a:solidFill>
                <a:highlight>
                  <a:srgbClr val="FFFF00"/>
                </a:highlight>
              </a:rPr>
              <a:t> are many benefits to becoming pregnant later in life, but one risk is that it can increase your risk for early pregnancy loss.”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endParaRPr lang="en-US" b="0" dirty="0">
              <a:solidFill>
                <a:srgbClr val="000000"/>
              </a:solidFill>
              <a:latin typeface="Arial"/>
              <a:ea typeface="Arial"/>
              <a:cs typeface="Arial"/>
              <a:sym typeface="Arial"/>
            </a:endParaRP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b="0" dirty="0">
                <a:solidFill>
                  <a:srgbClr val="000000"/>
                </a:solidFill>
                <a:latin typeface="Arial"/>
                <a:ea typeface="Arial"/>
                <a:cs typeface="Arial"/>
                <a:sym typeface="Arial"/>
              </a:rPr>
              <a:t>Early pregnancy loss is typically a random event. Activities like working, exercising, stress, arguments, having sex, morning sickness, and/or having used birth control pills before getting pregnant do not cause EPL. Few medications can cause EPL. </a:t>
            </a:r>
          </a:p>
          <a:p>
            <a:pPr marL="0" lvl="0" indent="0" algn="l" rtl="0">
              <a:spcBef>
                <a:spcPts val="0"/>
              </a:spcBef>
              <a:spcAft>
                <a:spcPts val="0"/>
              </a:spcAft>
              <a:buClr>
                <a:srgbClr val="000000"/>
              </a:buClr>
              <a:buSzPts val="1800"/>
              <a:buFont typeface="Arial"/>
              <a:buNone/>
            </a:pPr>
            <a:endParaRPr lang="en-US" b="0" dirty="0">
              <a:solidFill>
                <a:srgbClr val="000000"/>
              </a:solidFill>
            </a:endParaRPr>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chemeClr val="dk1"/>
              </a:buClr>
              <a:buSzPts val="1400"/>
              <a:buFont typeface="Arial"/>
              <a:buNone/>
            </a:pPr>
            <a:r>
              <a:rPr lang="en-US" dirty="0"/>
              <a:t>Reference: American College of Obstetricians and Gynecologists. "Early Pregnancy Loss. ACOG Practice Bulletin No. 200." </a:t>
            </a:r>
            <a:r>
              <a:rPr lang="en-US" i="1" dirty="0" err="1"/>
              <a:t>Obstet</a:t>
            </a:r>
            <a:r>
              <a:rPr lang="en-US" i="1" dirty="0"/>
              <a:t> </a:t>
            </a:r>
            <a:r>
              <a:rPr lang="en-US" i="1" dirty="0" err="1"/>
              <a:t>Gynecol</a:t>
            </a:r>
            <a:r>
              <a:rPr lang="en-US" i="1" dirty="0"/>
              <a:t> </a:t>
            </a:r>
            <a:r>
              <a:rPr lang="en-US" dirty="0"/>
              <a:t>vol. 132, no. 5 (2018): e197-207.</a:t>
            </a:r>
          </a:p>
          <a:p>
            <a:pPr marL="0" lvl="0" indent="0" algn="l" rtl="0">
              <a:spcBef>
                <a:spcPts val="0"/>
              </a:spcBef>
              <a:spcAft>
                <a:spcPts val="0"/>
              </a:spcAft>
              <a:buClr>
                <a:schemeClr val="dk1"/>
              </a:buClr>
              <a:buSzPts val="1400"/>
              <a:buFont typeface="Arial"/>
              <a:buNone/>
            </a:pPr>
            <a:endParaRPr lang="en-US" dirty="0"/>
          </a:p>
          <a:p>
            <a:pPr marL="0" lvl="0" indent="0" algn="l" rtl="0">
              <a:spcBef>
                <a:spcPts val="0"/>
              </a:spcBef>
              <a:spcAft>
                <a:spcPts val="0"/>
              </a:spcAft>
              <a:buClr>
                <a:schemeClr val="dk1"/>
              </a:buClr>
              <a:buSzPts val="1400"/>
              <a:buFont typeface="Arial"/>
              <a:buNone/>
            </a:pPr>
            <a:r>
              <a:rPr lang="en-US" dirty="0"/>
              <a:t>Data for chart: Advanced Fertility Center of Chicago. “Maternal age and Pregnancy Loss Rate.”  https://</a:t>
            </a:r>
            <a:r>
              <a:rPr lang="en-US" dirty="0" err="1"/>
              <a:t>advancedfertility.com</a:t>
            </a:r>
            <a:r>
              <a:rPr lang="en-US" dirty="0"/>
              <a:t>/patient-education/causes-of-infertility/age-and-fertility/, Accessed 25 Oct 2023.</a:t>
            </a:r>
          </a:p>
        </p:txBody>
      </p:sp>
    </p:spTree>
    <p:extLst>
      <p:ext uri="{BB962C8B-B14F-4D97-AF65-F5344CB8AC3E}">
        <p14:creationId xmlns:p14="http://schemas.microsoft.com/office/powerpoint/2010/main" val="37095109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38634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source: </a:t>
            </a:r>
            <a:r>
              <a:rPr lang="en-US" dirty="0" err="1"/>
              <a:t>unsplash.com</a:t>
            </a:r>
            <a:endParaRPr lang="en-US" dirty="0"/>
          </a:p>
        </p:txBody>
      </p:sp>
    </p:spTree>
    <p:extLst>
      <p:ext uri="{BB962C8B-B14F-4D97-AF65-F5344CB8AC3E}">
        <p14:creationId xmlns:p14="http://schemas.microsoft.com/office/powerpoint/2010/main" val="25014412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41959057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Slide 12 for ultrasound diagnosis</a:t>
            </a:r>
          </a:p>
          <a:p>
            <a:r>
              <a:rPr lang="en-US" dirty="0"/>
              <a:t>Can review slide 13 for terminology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a:p>
            <a:endParaRPr lang="en-US" dirty="0"/>
          </a:p>
          <a:p>
            <a:endParaRPr lang="en-US" dirty="0"/>
          </a:p>
        </p:txBody>
      </p:sp>
    </p:spTree>
    <p:extLst>
      <p:ext uri="{BB962C8B-B14F-4D97-AF65-F5344CB8AC3E}">
        <p14:creationId xmlns:p14="http://schemas.microsoft.com/office/powerpoint/2010/main" val="19194706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Slide 12 for ultrasound diagnosis</a:t>
            </a:r>
          </a:p>
          <a:p>
            <a:r>
              <a:rPr lang="en-US" dirty="0"/>
              <a:t>Can review slide 13 for terminology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a:t>
            </a:r>
            <a:r>
              <a:rPr lang="en-US" dirty="0" err="1"/>
              <a:t>www.reproductiveaccess.org</a:t>
            </a:r>
            <a:r>
              <a:rPr lang="en-US" dirty="0"/>
              <a:t>/resource/miscarriage-treatment-options/</a:t>
            </a:r>
          </a:p>
          <a:p>
            <a:endParaRPr lang="en-US" dirty="0"/>
          </a:p>
          <a:p>
            <a:endParaRPr lang="en-US" dirty="0"/>
          </a:p>
        </p:txBody>
      </p:sp>
    </p:spTree>
    <p:extLst>
      <p:ext uri="{BB962C8B-B14F-4D97-AF65-F5344CB8AC3E}">
        <p14:creationId xmlns:p14="http://schemas.microsoft.com/office/powerpoint/2010/main" val="25968273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40738355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0619934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rPr>
              <a:t>To the bottom right of the photo is a typical 7-week gestational sac with villi, as seen using the "float" technique – placing the MVA contents into a clear container with a small amount of water, and using a backlight. One is able to differentiate the sac and villi from the surrounding decidua (on the left side of the photo) based on the increased vascularity and thickness of the decidual membrane. The villi and sac are less vascular and thinner. In an early pregnancy loss, the villi will be more blunted and may appear more vascular and/or hydropic due to tissue degeneration.  </a:t>
            </a:r>
          </a:p>
          <a:p>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effectLst/>
                <a:latin typeface="Tw Cen MT" panose="020B0602020104020603" pitchFamily="34" charset="77"/>
                <a:ea typeface="Cambria" panose="02040503050406030204" pitchFamily="18" charset="0"/>
                <a:cs typeface="Times New Roman" panose="02020603050405020304" pitchFamily="18" charset="0"/>
              </a:rPr>
              <a:t>It is useful in the management of early pregnancy loss to learn to identify products of conception even in clinics that do not perform MVA. Finding POC on tissue brought by the patient, or found on exam, is a useful diagnostic tool. </a:t>
            </a:r>
          </a:p>
          <a:p>
            <a:endParaRPr lang="en-US" dirty="0"/>
          </a:p>
        </p:txBody>
      </p:sp>
    </p:spTree>
    <p:extLst>
      <p:ext uri="{BB962C8B-B14F-4D97-AF65-F5344CB8AC3E}">
        <p14:creationId xmlns:p14="http://schemas.microsoft.com/office/powerpoint/2010/main" val="23590919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14668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source: </a:t>
            </a:r>
            <a:r>
              <a:rPr lang="en-US" dirty="0" err="1"/>
              <a:t>unsplash.com</a:t>
            </a:r>
            <a:endParaRPr lang="en-US" dirty="0"/>
          </a:p>
          <a:p>
            <a:endParaRPr lang="en-US" dirty="0"/>
          </a:p>
          <a:p>
            <a:endParaRPr lang="en-US" dirty="0"/>
          </a:p>
        </p:txBody>
      </p:sp>
    </p:spTree>
    <p:extLst>
      <p:ext uri="{BB962C8B-B14F-4D97-AF65-F5344CB8AC3E}">
        <p14:creationId xmlns:p14="http://schemas.microsoft.com/office/powerpoint/2010/main" val="14312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Especially in desired pregnancies, it is important to distinguish between viable and nonviable pregnancies with a high degree of certainty before proceeding with treatment. The history and physical exam can be combined with Beta HCG levels and ultrasound results to make this diagnosis. </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Clinical findings that are suspicious for EPL include:</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Vaginal bleeding (common, occurring in up to 25% of pregnancies</a:t>
            </a:r>
            <a:r>
              <a:rPr lang="en-US" dirty="0">
                <a:solidFill>
                  <a:srgbClr val="000000"/>
                </a:solidFill>
              </a:rPr>
              <a:t>-</a:t>
            </a:r>
            <a:r>
              <a:rPr lang="en-US" dirty="0">
                <a:solidFill>
                  <a:srgbClr val="000000"/>
                </a:solidFill>
                <a:latin typeface="Arial"/>
                <a:ea typeface="Arial"/>
                <a:cs typeface="Arial"/>
                <a:sym typeface="Arial"/>
              </a:rPr>
              <a:t> </a:t>
            </a:r>
            <a:r>
              <a:rPr lang="en-US" dirty="0">
                <a:solidFill>
                  <a:srgbClr val="000000"/>
                </a:solidFill>
              </a:rPr>
              <a:t>can be</a:t>
            </a:r>
            <a:r>
              <a:rPr lang="en-US" dirty="0">
                <a:solidFill>
                  <a:srgbClr val="000000"/>
                </a:solidFill>
                <a:latin typeface="Arial"/>
                <a:ea typeface="Arial"/>
                <a:cs typeface="Arial"/>
                <a:sym typeface="Arial"/>
              </a:rPr>
              <a:t> normal</a:t>
            </a:r>
            <a:r>
              <a:rPr lang="en-US" dirty="0">
                <a:solidFill>
                  <a:srgbClr val="000000"/>
                </a:solidFill>
              </a:rPr>
              <a:t> but generally</a:t>
            </a:r>
            <a:r>
              <a:rPr lang="en-US" dirty="0">
                <a:solidFill>
                  <a:srgbClr val="000000"/>
                </a:solidFill>
                <a:latin typeface="Arial"/>
                <a:ea typeface="Arial"/>
                <a:cs typeface="Arial"/>
                <a:sym typeface="Arial"/>
              </a:rPr>
              <a:t> requir</a:t>
            </a:r>
            <a:r>
              <a:rPr lang="en-US" dirty="0">
                <a:solidFill>
                  <a:srgbClr val="000000"/>
                </a:solidFill>
              </a:rPr>
              <a:t>es</a:t>
            </a:r>
            <a:r>
              <a:rPr lang="en-US" dirty="0">
                <a:solidFill>
                  <a:srgbClr val="000000"/>
                </a:solidFill>
                <a:latin typeface="Arial"/>
                <a:ea typeface="Arial"/>
                <a:cs typeface="Arial"/>
                <a:sym typeface="Arial"/>
              </a:rPr>
              <a:t> further evaluation)</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 </a:t>
            </a:r>
            <a:r>
              <a:rPr lang="en-US" dirty="0">
                <a:solidFill>
                  <a:srgbClr val="000000"/>
                </a:solidFill>
              </a:rPr>
              <a:t>P</a:t>
            </a:r>
            <a:r>
              <a:rPr lang="en-US" dirty="0">
                <a:solidFill>
                  <a:srgbClr val="000000"/>
                </a:solidFill>
                <a:latin typeface="Arial"/>
                <a:ea typeface="Arial"/>
                <a:cs typeface="Arial"/>
                <a:sym typeface="Arial"/>
              </a:rPr>
              <a:t>elvic pain or cramping (with or without bleeding) and a positive pregnancy test</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 No fetal heart tones on doppler exam after 10 weeks</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Bimanual exam with a size-dates discrepancy</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Speculum exam with an open cervical </a:t>
            </a:r>
            <a:r>
              <a:rPr lang="en-US" dirty="0" err="1">
                <a:solidFill>
                  <a:srgbClr val="000000"/>
                </a:solidFill>
                <a:latin typeface="Arial"/>
                <a:ea typeface="Arial"/>
                <a:cs typeface="Arial"/>
                <a:sym typeface="Arial"/>
              </a:rPr>
              <a:t>os</a:t>
            </a:r>
            <a:r>
              <a:rPr lang="en-US" dirty="0">
                <a:solidFill>
                  <a:srgbClr val="000000"/>
                </a:solidFill>
                <a:latin typeface="Arial"/>
                <a:ea typeface="Arial"/>
                <a:cs typeface="Arial"/>
                <a:sym typeface="Arial"/>
              </a:rPr>
              <a:t> or POCs seen in the vaginal vault or at the cervix</a:t>
            </a:r>
          </a:p>
          <a:p>
            <a:pPr marL="0" lvl="0" indent="-76200" algn="l" rtl="0">
              <a:spcBef>
                <a:spcPts val="0"/>
              </a:spcBef>
              <a:spcAft>
                <a:spcPts val="0"/>
              </a:spcAft>
              <a:buClr>
                <a:srgbClr val="000000"/>
              </a:buClr>
              <a:buSzPts val="1200"/>
              <a:buFont typeface="Arial"/>
              <a:buChar char="-"/>
            </a:pPr>
            <a:endParaRPr lang="en-US" dirty="0">
              <a:solidFill>
                <a:srgbClr val="000000"/>
              </a:solidFill>
              <a:latin typeface="Arial"/>
              <a:cs typeface="Arial"/>
              <a:sym typeface="Arial"/>
            </a:endParaRPr>
          </a:p>
          <a:p>
            <a:pPr marL="0" marR="0" lvl="0" indent="0" algn="l" defTabSz="1828800" rtl="0" eaLnBrk="1" fontAlgn="auto" latinLnBrk="0" hangingPunct="1">
              <a:lnSpc>
                <a:spcPct val="100000"/>
              </a:lnSpc>
              <a:spcBef>
                <a:spcPts val="0"/>
              </a:spcBef>
              <a:spcAft>
                <a:spcPts val="0"/>
              </a:spcAft>
              <a:buClr>
                <a:srgbClr val="000000"/>
              </a:buClr>
              <a:buSzPts val="1200"/>
              <a:buFont typeface="Arial"/>
              <a:buNone/>
              <a:tabLst/>
              <a:defRPr/>
            </a:pPr>
            <a:r>
              <a:rPr lang="en-US" b="0" dirty="0">
                <a:solidFill>
                  <a:srgbClr val="000000"/>
                </a:solidFill>
                <a:highlight>
                  <a:srgbClr val="FFFF00"/>
                </a:highlight>
                <a:latin typeface="Arial"/>
                <a:cs typeface="Arial"/>
                <a:sym typeface="Arial"/>
              </a:rPr>
              <a:t>You should take a patient centered approach when counseling patients about early pregnancy loss. If EPL has not been confirmed, be sure to manage patient’s expectations appropriately. If EPL has been confirmed, you can use open ended questions and allow the patient to express openly how they are feeling. However they are feeling is valid. In either scenario, make sure they know what the next steps are and when you will be in touch. </a:t>
            </a:r>
          </a:p>
          <a:p>
            <a:pPr marL="0" lvl="0" indent="0" algn="l" rtl="0">
              <a:spcBef>
                <a:spcPts val="0"/>
              </a:spcBef>
              <a:spcAft>
                <a:spcPts val="0"/>
              </a:spcAft>
              <a:buClr>
                <a:srgbClr val="000000"/>
              </a:buClr>
              <a:buSzPts val="1200"/>
              <a:buFont typeface="Arial"/>
              <a:buNone/>
            </a:pPr>
            <a:endParaRPr lang="en-US" b="0" dirty="0">
              <a:solidFill>
                <a:srgbClr val="000000"/>
              </a:solidFill>
              <a:highlight>
                <a:srgbClr val="FFFF00"/>
              </a:highlight>
              <a:latin typeface="Arial"/>
              <a:cs typeface="Arial"/>
              <a:sym typeface="Arial"/>
            </a:endParaRPr>
          </a:p>
          <a:p>
            <a:pPr marL="0" lvl="0" indent="0" algn="l" rtl="0">
              <a:spcBef>
                <a:spcPts val="0"/>
              </a:spcBef>
              <a:spcAft>
                <a:spcPts val="0"/>
              </a:spcAft>
              <a:buClr>
                <a:srgbClr val="000000"/>
              </a:buClr>
              <a:buSzPts val="1200"/>
              <a:buFont typeface="Arial"/>
              <a:buNone/>
            </a:pPr>
            <a:r>
              <a:rPr lang="en-US" b="0" dirty="0">
                <a:solidFill>
                  <a:srgbClr val="000000"/>
                </a:solidFill>
                <a:highlight>
                  <a:srgbClr val="FFFF00"/>
                </a:highlight>
                <a:latin typeface="Arial"/>
                <a:cs typeface="Arial"/>
                <a:sym typeface="Arial"/>
              </a:rPr>
              <a:t>Ask the group: How would you approach counseling a patient who is experiencing symptoms of EPL? Can you draw on any past experience you might have delivering difficult news to a patient?</a:t>
            </a:r>
          </a:p>
          <a:p>
            <a:pPr marL="0" lvl="0" indent="0" algn="l" rtl="0">
              <a:spcBef>
                <a:spcPts val="0"/>
              </a:spcBef>
              <a:spcAft>
                <a:spcPts val="0"/>
              </a:spcAft>
              <a:buClr>
                <a:srgbClr val="000000"/>
              </a:buClr>
              <a:buSzPts val="1200"/>
              <a:buFont typeface="Arial"/>
              <a:buNone/>
            </a:pPr>
            <a:endParaRPr lang="en-US" b="0"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p:txBody>
      </p:sp>
    </p:spTree>
    <p:extLst>
      <p:ext uri="{BB962C8B-B14F-4D97-AF65-F5344CB8AC3E}">
        <p14:creationId xmlns:p14="http://schemas.microsoft.com/office/powerpoint/2010/main" val="16589580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88146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41282600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You can refer to RHAP’s how to use abortion pill factsheets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a:t>
            </a:r>
            <a:r>
              <a:rPr lang="en-US" dirty="0" err="1"/>
              <a:t>www.reproductiveaccess.org</a:t>
            </a:r>
            <a:r>
              <a:rPr lang="en-US" dirty="0"/>
              <a:t>/resource/</a:t>
            </a:r>
            <a:r>
              <a:rPr lang="en-US" dirty="0" err="1"/>
              <a:t>mabfactsheet</a:t>
            </a:r>
            <a:r>
              <a:rPr lang="en-US" dirty="0"/>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a:t>
            </a:r>
            <a:r>
              <a:rPr lang="en-US" dirty="0" err="1"/>
              <a:t>www.reproductiveaccess.org</a:t>
            </a:r>
            <a:r>
              <a:rPr lang="en-US" dirty="0"/>
              <a:t>/resource/</a:t>
            </a:r>
            <a:r>
              <a:rPr lang="en-US" dirty="0" err="1"/>
              <a:t>mabfactsheet</a:t>
            </a:r>
            <a:r>
              <a:rPr lang="en-US" dirty="0"/>
              <a:t>-miso/</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2646063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12468969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36370169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25725720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Pause here to hear responses from the audience. The next slide contains potential answers. </a:t>
            </a:r>
          </a:p>
          <a:p>
            <a:endParaRPr lang="en-US" dirty="0"/>
          </a:p>
        </p:txBody>
      </p:sp>
    </p:spTree>
    <p:extLst>
      <p:ext uri="{BB962C8B-B14F-4D97-AF65-F5344CB8AC3E}">
        <p14:creationId xmlns:p14="http://schemas.microsoft.com/office/powerpoint/2010/main" val="19679687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chemeClr val="bg2"/>
                </a:solidFill>
                <a:latin typeface="Tw Cen MT" panose="020B0602020104020603" pitchFamily="34" charset="77"/>
              </a:rPr>
              <a:t>Historically marginalized communities are most impacted by state surveillance of pregnant people. Medicaid beneficiaries are more likely to come to the attention of law enforcement for pregnancy-related issues and people of color are more likely to face arrest for their pregnancy outcomes. </a:t>
            </a:r>
          </a:p>
          <a:p>
            <a:endParaRPr lang="en-US" dirty="0"/>
          </a:p>
        </p:txBody>
      </p:sp>
    </p:spTree>
    <p:extLst>
      <p:ext uri="{BB962C8B-B14F-4D97-AF65-F5344CB8AC3E}">
        <p14:creationId xmlns:p14="http://schemas.microsoft.com/office/powerpoint/2010/main" val="14221354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t>RHAP factsheets:</a:t>
            </a:r>
          </a:p>
          <a:p>
            <a:pPr marL="0" lvl="0" indent="0" algn="l" rtl="0">
              <a:spcBef>
                <a:spcPts val="0"/>
              </a:spcBef>
              <a:spcAft>
                <a:spcPts val="0"/>
              </a:spcAft>
              <a:buClr>
                <a:srgbClr val="000000"/>
              </a:buClr>
              <a:buSzPts val="1400"/>
              <a:buFont typeface="Arial"/>
              <a:buNone/>
            </a:pPr>
            <a:endParaRPr lang="en-US" dirty="0"/>
          </a:p>
          <a:p>
            <a:pPr marL="457200" lvl="0" indent="-304800" algn="l" rtl="0">
              <a:spcBef>
                <a:spcPts val="0"/>
              </a:spcBef>
              <a:spcAft>
                <a:spcPts val="0"/>
              </a:spcAft>
              <a:buSzPts val="1200"/>
              <a:buAutoNum type="arabicPeriod"/>
            </a:pPr>
            <a:r>
              <a:rPr lang="en-US" u="sng" dirty="0">
                <a:hlinkClick r:id="rId3"/>
              </a:rPr>
              <a:t>https://www.reproductiveaccess.org/resource/what-is-a-miscarriage/</a:t>
            </a:r>
            <a:r>
              <a:rPr lang="en-US" dirty="0"/>
              <a:t> </a:t>
            </a:r>
            <a:r>
              <a:rPr lang="en-US" dirty="0">
                <a:highlight>
                  <a:srgbClr val="FFFFFF"/>
                </a:highlight>
              </a:rPr>
              <a:t>This comprehensive fact sheet answers common questions about what early pregnancy loss (miscarriage) is, and provides resources for those who have experienced pregnancy loss. </a:t>
            </a:r>
          </a:p>
          <a:p>
            <a:pPr marL="457200" lvl="0" indent="-304800" algn="l" rtl="0">
              <a:spcBef>
                <a:spcPts val="0"/>
              </a:spcBef>
              <a:spcAft>
                <a:spcPts val="0"/>
              </a:spcAft>
              <a:buSzPts val="1200"/>
              <a:buAutoNum type="arabicPeriod"/>
            </a:pPr>
            <a:r>
              <a:rPr lang="en-US" u="sng" dirty="0">
                <a:hlinkClick r:id="rId4"/>
              </a:rPr>
              <a:t>https://www.reproductiveaccess.org/resource/miscarriage-treatment-options/</a:t>
            </a:r>
            <a:r>
              <a:rPr lang="en-US" dirty="0"/>
              <a:t> </a:t>
            </a:r>
            <a:r>
              <a:rPr lang="en-US" dirty="0">
                <a:highlight>
                  <a:srgbClr val="FFFFFF"/>
                </a:highlight>
              </a:rPr>
              <a:t>This fact sheet explains three early pregnancy loss, or miscarriage, treatment options and the frequently asked questions patients may have such as “what causes an early pregnancy loss?” and “can I still have children afterward?”.</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dirty="0">
                <a:highlight>
                  <a:srgbClr val="FFFFFF"/>
                </a:highlight>
              </a:rPr>
              <a:t>https://</a:t>
            </a:r>
            <a:r>
              <a:rPr lang="en-US" dirty="0" err="1">
                <a:highlight>
                  <a:srgbClr val="FFFFFF"/>
                </a:highlight>
              </a:rPr>
              <a:t>www.reproductiveaccess.org</a:t>
            </a:r>
            <a:r>
              <a:rPr lang="en-US" dirty="0">
                <a:highlight>
                  <a:srgbClr val="FFFFFF"/>
                </a:highlight>
              </a:rPr>
              <a:t>/resource/</a:t>
            </a:r>
            <a:r>
              <a:rPr lang="en-US" dirty="0" err="1">
                <a:highlight>
                  <a:srgbClr val="FFFFFF"/>
                </a:highlight>
              </a:rPr>
              <a:t>mva</a:t>
            </a:r>
            <a:r>
              <a:rPr lang="en-US" dirty="0">
                <a:highlight>
                  <a:srgbClr val="FFFFFF"/>
                </a:highlight>
              </a:rPr>
              <a:t>-aftercare-instructions/ </a:t>
            </a:r>
            <a:r>
              <a:rPr lang="en-US" b="0" dirty="0">
                <a:solidFill>
                  <a:srgbClr val="545454"/>
                </a:solidFill>
                <a:effectLst/>
                <a:latin typeface="Open Sans" panose="020F0502020204030204" pitchFamily="34" charset="0"/>
              </a:rPr>
              <a:t>Manual Vacuum Aspiration (MVA) Procedure Aftercare (Take home instructions)</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dirty="0">
                <a:solidFill>
                  <a:srgbClr val="545454"/>
                </a:solidFill>
                <a:effectLst/>
                <a:latin typeface="Open Sans" panose="020F0502020204030204" pitchFamily="34" charset="0"/>
              </a:rPr>
              <a:t>https://</a:t>
            </a:r>
            <a:r>
              <a:rPr lang="en-US" b="0" dirty="0" err="1">
                <a:solidFill>
                  <a:srgbClr val="545454"/>
                </a:solidFill>
                <a:effectLst/>
                <a:latin typeface="Open Sans" panose="020F0502020204030204" pitchFamily="34" charset="0"/>
              </a:rPr>
              <a:t>www.reproductiveaccess.org</a:t>
            </a:r>
            <a:r>
              <a:rPr lang="en-US" b="0" dirty="0">
                <a:solidFill>
                  <a:srgbClr val="545454"/>
                </a:solidFill>
                <a:effectLst/>
                <a:latin typeface="Open Sans" panose="020F0502020204030204" pitchFamily="34" charset="0"/>
              </a:rPr>
              <a:t>/resource/early-pregnancy-loss-miscarriage-treatment-medication-management-with-misoprostol-only/ </a:t>
            </a:r>
            <a:r>
              <a:rPr lang="en-US" b="0" i="0" dirty="0">
                <a:solidFill>
                  <a:srgbClr val="545454"/>
                </a:solidFill>
                <a:effectLst/>
                <a:latin typeface="Open Sans" panose="020B0606030504020204" pitchFamily="34" charset="0"/>
              </a:rPr>
              <a:t>This patient fact sheet explains medication treatment (using misoprostol-only) and aftercare instructions for early pregnancy loss (miscarriage) and answers frequently asked patient questions.</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dirty="0">
                <a:solidFill>
                  <a:srgbClr val="545454"/>
                </a:solidFill>
                <a:effectLst/>
                <a:latin typeface="Open Sans" panose="020F0502020204030204" pitchFamily="34" charset="0"/>
              </a:rPr>
              <a:t>https://</a:t>
            </a:r>
            <a:r>
              <a:rPr lang="en-US" b="0" dirty="0" err="1">
                <a:solidFill>
                  <a:srgbClr val="545454"/>
                </a:solidFill>
                <a:effectLst/>
                <a:latin typeface="Open Sans" panose="020F0502020204030204" pitchFamily="34" charset="0"/>
              </a:rPr>
              <a:t>www.reproductiveaccess.org</a:t>
            </a:r>
            <a:r>
              <a:rPr lang="en-US" b="0" dirty="0">
                <a:solidFill>
                  <a:srgbClr val="545454"/>
                </a:solidFill>
                <a:effectLst/>
                <a:latin typeface="Open Sans" panose="020F0502020204030204" pitchFamily="34" charset="0"/>
              </a:rPr>
              <a:t>/resource/miscarriage-treatment-medication/ </a:t>
            </a:r>
            <a:r>
              <a:rPr lang="en-US" b="0" i="0" dirty="0">
                <a:solidFill>
                  <a:srgbClr val="545454"/>
                </a:solidFill>
                <a:effectLst/>
                <a:latin typeface="Open Sans" panose="020B0606030504020204" pitchFamily="34" charset="0"/>
              </a:rPr>
              <a:t>This patient fact sheet explains medication treatment (using mifepristone and misoprostol) and aftercare instructions for early pregnancy loss (miscarriage) and answers frequently asked patient questions.</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i="0" dirty="0">
                <a:solidFill>
                  <a:srgbClr val="545454"/>
                </a:solidFill>
                <a:effectLst/>
                <a:latin typeface="Open Sans" panose="020B0606030504020204" pitchFamily="34" charset="0"/>
              </a:rPr>
              <a:t>https://</a:t>
            </a:r>
            <a:r>
              <a:rPr lang="en-US" b="0" i="0" dirty="0" err="1">
                <a:solidFill>
                  <a:srgbClr val="545454"/>
                </a:solidFill>
                <a:effectLst/>
                <a:latin typeface="Open Sans" panose="020B0606030504020204" pitchFamily="34" charset="0"/>
              </a:rPr>
              <a:t>www.reproductiveaccess.org</a:t>
            </a:r>
            <a:r>
              <a:rPr lang="en-US" b="0" i="0" dirty="0">
                <a:solidFill>
                  <a:srgbClr val="545454"/>
                </a:solidFill>
                <a:effectLst/>
                <a:latin typeface="Open Sans" panose="020B0606030504020204" pitchFamily="34" charset="0"/>
              </a:rPr>
              <a:t>/2021/10/destigmatizing-early-pregnancy-loss-</a:t>
            </a:r>
            <a:r>
              <a:rPr lang="en-US" b="0" i="0" dirty="0" err="1">
                <a:solidFill>
                  <a:srgbClr val="545454"/>
                </a:solidFill>
                <a:effectLst/>
                <a:latin typeface="Open Sans" panose="020B0606030504020204" pitchFamily="34" charset="0"/>
              </a:rPr>
              <a:t>anitas</a:t>
            </a:r>
            <a:r>
              <a:rPr lang="en-US" b="0" i="0" dirty="0">
                <a:solidFill>
                  <a:srgbClr val="545454"/>
                </a:solidFill>
                <a:effectLst/>
                <a:latin typeface="Open Sans" panose="020B0606030504020204" pitchFamily="34" charset="0"/>
              </a:rPr>
              <a:t>-miscarriage-zine/ </a:t>
            </a:r>
            <a:r>
              <a:rPr lang="en-US" b="0" i="1" dirty="0">
                <a:solidFill>
                  <a:srgbClr val="545454"/>
                </a:solidFill>
                <a:effectLst/>
                <a:latin typeface="Open Sans" panose="020B0606030504020204" pitchFamily="34" charset="0"/>
              </a:rPr>
              <a:t>Anita’s Miscarriage: A Story of Early Pregnancy Loss</a:t>
            </a:r>
            <a:r>
              <a:rPr lang="en-US" b="0" i="0" dirty="0">
                <a:solidFill>
                  <a:srgbClr val="545454"/>
                </a:solidFill>
                <a:effectLst/>
                <a:latin typeface="Open Sans" panose="020B0606030504020204" pitchFamily="34" charset="0"/>
              </a:rPr>
              <a:t> is a zine that follows one couple’s experience with an early pregnancy loss. This evidence-based resource explains the treatment options a person can access when experiencing an early pregnancy loss. We have included a file to view online as well as a file you can print out and assemble into a booklet. The art in this zine is by illustrator </a:t>
            </a:r>
            <a:r>
              <a:rPr lang="en-US" b="0" i="0" u="none" strike="noStrike" dirty="0">
                <a:solidFill>
                  <a:srgbClr val="31759A"/>
                </a:solidFill>
                <a:effectLst/>
                <a:latin typeface="Open Sans" panose="020B0606030504020204" pitchFamily="34" charset="0"/>
                <a:hlinkClick r:id="rId5"/>
              </a:rPr>
              <a:t>Karina Shor.</a:t>
            </a:r>
            <a:endParaRPr lang="en-US" b="0" i="0" u="none" strike="noStrike" dirty="0">
              <a:solidFill>
                <a:srgbClr val="31759A"/>
              </a:solidFill>
              <a:effectLst/>
              <a:latin typeface="Open Sans" panose="020B0606030504020204" pitchFamily="34" charset="0"/>
            </a:endParaRP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i="0" u="none" strike="noStrike" dirty="0">
                <a:solidFill>
                  <a:srgbClr val="31759A"/>
                </a:solidFill>
                <a:effectLst/>
                <a:latin typeface="Open Sans" panose="020B0606030504020204" pitchFamily="34" charset="0"/>
              </a:rPr>
              <a:t>https://</a:t>
            </a:r>
            <a:r>
              <a:rPr lang="en-US" b="0" i="0" u="none" strike="noStrike" dirty="0" err="1">
                <a:solidFill>
                  <a:srgbClr val="31759A"/>
                </a:solidFill>
                <a:effectLst/>
                <a:latin typeface="Open Sans" panose="020B0606030504020204" pitchFamily="34" charset="0"/>
              </a:rPr>
              <a:t>www.reproductiveaccess.org</a:t>
            </a:r>
            <a:r>
              <a:rPr lang="en-US" b="0" i="0" u="none" strike="noStrike" dirty="0">
                <a:solidFill>
                  <a:srgbClr val="31759A"/>
                </a:solidFill>
                <a:effectLst/>
                <a:latin typeface="Open Sans" panose="020B0606030504020204" pitchFamily="34" charset="0"/>
              </a:rPr>
              <a:t>/resource/protocol-medication-management-</a:t>
            </a:r>
            <a:r>
              <a:rPr lang="en-US" b="0" i="0" u="none" strike="noStrike" dirty="0" err="1">
                <a:solidFill>
                  <a:srgbClr val="31759A"/>
                </a:solidFill>
                <a:effectLst/>
                <a:latin typeface="Open Sans" panose="020B0606030504020204" pitchFamily="34" charset="0"/>
              </a:rPr>
              <a:t>epl</a:t>
            </a:r>
            <a:r>
              <a:rPr lang="en-US" b="0" i="0" u="none" strike="noStrike" dirty="0">
                <a:solidFill>
                  <a:srgbClr val="31759A"/>
                </a:solidFill>
                <a:effectLst/>
                <a:latin typeface="Open Sans" panose="020B0606030504020204" pitchFamily="34" charset="0"/>
              </a:rPr>
              <a:t>-miso-only/ </a:t>
            </a:r>
            <a:r>
              <a:rPr lang="en-US" b="0" i="0" dirty="0">
                <a:solidFill>
                  <a:srgbClr val="545454"/>
                </a:solidFill>
                <a:effectLst/>
                <a:latin typeface="Open Sans" panose="020B0606030504020204" pitchFamily="34" charset="0"/>
              </a:rPr>
              <a:t>Protocols for Medication Management of Early Pregnancy Loss – Miso Only</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i="0" dirty="0">
                <a:solidFill>
                  <a:srgbClr val="545454"/>
                </a:solidFill>
                <a:effectLst/>
                <a:latin typeface="Open Sans" panose="020B0606030504020204" pitchFamily="34" charset="0"/>
              </a:rPr>
              <a:t>https://</a:t>
            </a:r>
            <a:r>
              <a:rPr lang="en-US" b="0" i="0" dirty="0" err="1">
                <a:solidFill>
                  <a:srgbClr val="545454"/>
                </a:solidFill>
                <a:effectLst/>
                <a:latin typeface="Open Sans" panose="020B0606030504020204" pitchFamily="34" charset="0"/>
              </a:rPr>
              <a:t>www.reproductiveaccess.org</a:t>
            </a:r>
            <a:r>
              <a:rPr lang="en-US" b="0" i="0" dirty="0">
                <a:solidFill>
                  <a:srgbClr val="545454"/>
                </a:solidFill>
                <a:effectLst/>
                <a:latin typeface="Open Sans" panose="020B0606030504020204" pitchFamily="34" charset="0"/>
              </a:rPr>
              <a:t>/resource/protocol-medication-management-</a:t>
            </a:r>
            <a:r>
              <a:rPr lang="en-US" b="0" i="0" dirty="0" err="1">
                <a:solidFill>
                  <a:srgbClr val="545454"/>
                </a:solidFill>
                <a:effectLst/>
                <a:latin typeface="Open Sans" panose="020B0606030504020204" pitchFamily="34" charset="0"/>
              </a:rPr>
              <a:t>epl</a:t>
            </a:r>
            <a:r>
              <a:rPr lang="en-US" b="0" i="0" dirty="0">
                <a:solidFill>
                  <a:srgbClr val="545454"/>
                </a:solidFill>
                <a:effectLst/>
                <a:latin typeface="Open Sans" panose="020B0606030504020204" pitchFamily="34" charset="0"/>
              </a:rPr>
              <a:t>-</a:t>
            </a:r>
            <a:r>
              <a:rPr lang="en-US" b="0" i="0" dirty="0" err="1">
                <a:solidFill>
                  <a:srgbClr val="545454"/>
                </a:solidFill>
                <a:effectLst/>
                <a:latin typeface="Open Sans" panose="020B0606030504020204" pitchFamily="34" charset="0"/>
              </a:rPr>
              <a:t>mife</a:t>
            </a:r>
            <a:r>
              <a:rPr lang="en-US" b="0" i="0" dirty="0">
                <a:solidFill>
                  <a:srgbClr val="545454"/>
                </a:solidFill>
                <a:effectLst/>
                <a:latin typeface="Open Sans" panose="020B0606030504020204" pitchFamily="34" charset="0"/>
              </a:rPr>
              <a:t>-miso/ Clinical protocol for medication management of miscarriage using mifepristone and misoprostol.</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endParaRPr lang="en-US" b="0" i="0" u="none" strike="noStrike" dirty="0">
              <a:solidFill>
                <a:srgbClr val="31759A"/>
              </a:solidFill>
              <a:effectLst/>
              <a:latin typeface="Open Sans" panose="020B0606030504020204" pitchFamily="34" charset="0"/>
            </a:endParaRP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endParaRPr lang="en-US" b="0" i="0" dirty="0">
              <a:solidFill>
                <a:srgbClr val="545454"/>
              </a:solidFill>
              <a:effectLst/>
              <a:latin typeface="Open Sans" panose="020B0606030504020204" pitchFamily="34" charset="0"/>
            </a:endParaRP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endParaRPr lang="en-US" b="0" dirty="0">
              <a:solidFill>
                <a:srgbClr val="545454"/>
              </a:solidFill>
              <a:effectLst/>
              <a:latin typeface="Open Sans" panose="020F0502020204030204" pitchFamily="34" charset="0"/>
            </a:endParaRPr>
          </a:p>
          <a:p>
            <a:pPr marL="457200" lvl="0" indent="-304800" algn="l" rtl="0">
              <a:spcBef>
                <a:spcPts val="0"/>
              </a:spcBef>
              <a:spcAft>
                <a:spcPts val="0"/>
              </a:spcAft>
              <a:buSzPts val="1200"/>
              <a:buAutoNum type="arabicPeriod"/>
            </a:pPr>
            <a:endParaRPr lang="en-US" dirty="0">
              <a:highlight>
                <a:srgbClr val="FFFFFF"/>
              </a:highlight>
            </a:endParaRPr>
          </a:p>
          <a:p>
            <a:pPr marL="457200" lvl="0" indent="-304800" algn="l" rtl="0">
              <a:spcBef>
                <a:spcPts val="0"/>
              </a:spcBef>
              <a:spcAft>
                <a:spcPts val="0"/>
              </a:spcAft>
              <a:buSzPts val="1200"/>
              <a:buAutoNum type="arabicPeriod"/>
            </a:pPr>
            <a:endParaRPr lang="en-US" dirty="0">
              <a:highlight>
                <a:srgbClr val="FFFFFF"/>
              </a:highlight>
            </a:endParaRPr>
          </a:p>
          <a:p>
            <a:pPr marL="457200" lvl="0" indent="0" algn="l" rtl="0">
              <a:lnSpc>
                <a:spcPct val="115000"/>
              </a:lnSpc>
              <a:spcBef>
                <a:spcPts val="0"/>
              </a:spcBef>
              <a:spcAft>
                <a:spcPts val="0"/>
              </a:spcAft>
              <a:buNone/>
            </a:pPr>
            <a:endParaRPr lang="en-US" dirty="0"/>
          </a:p>
          <a:p>
            <a:pPr marL="45720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15643470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Updated: </a:t>
            </a:r>
            <a:r>
              <a:rPr lang="en-US" dirty="0">
                <a:solidFill>
                  <a:srgbClr val="000000"/>
                </a:solidFill>
              </a:rPr>
              <a:t>October 2021</a:t>
            </a:r>
          </a:p>
          <a:p>
            <a:pPr marL="0" lvl="0" indent="0" algn="l" rtl="0">
              <a:spcBef>
                <a:spcPts val="0"/>
              </a:spcBef>
              <a:spcAft>
                <a:spcPts val="0"/>
              </a:spcAft>
              <a:buClr>
                <a:schemeClr val="dk1"/>
              </a:buClr>
              <a:buSzPts val="1400"/>
              <a:buFont typeface="Arial"/>
              <a:buNone/>
            </a:pPr>
            <a:endParaRPr lang="en-US" dirty="0">
              <a:solidFill>
                <a:srgbClr val="000000"/>
              </a:solidFill>
            </a:endParaRPr>
          </a:p>
        </p:txBody>
      </p:sp>
    </p:spTree>
    <p:extLst>
      <p:ext uri="{BB962C8B-B14F-4D97-AF65-F5344CB8AC3E}">
        <p14:creationId xmlns:p14="http://schemas.microsoft.com/office/powerpoint/2010/main" val="3285030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Introduce the Algorithm, will be going through this along with the cases. </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21914050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Please complete this post-test on your phone in order to get CE credit for your participation in this workshop. You can access the post-test at…..</a:t>
            </a:r>
          </a:p>
          <a:p>
            <a:pPr marL="0" marR="0" lvl="0" indent="0" defTabSz="1828800" eaLnBrk="1" fontAlgn="auto" latinLnBrk="0" hangingPunct="1">
              <a:lnSpc>
                <a:spcPct val="100000"/>
              </a:lnSpc>
              <a:spcBef>
                <a:spcPts val="0"/>
              </a:spcBef>
              <a:spcAft>
                <a:spcPts val="0"/>
              </a:spcAft>
              <a:buClrTx/>
              <a:buSzTx/>
              <a:buFontTx/>
              <a:buNone/>
              <a:tabLst/>
              <a:defRPr/>
            </a:pPr>
            <a:endParaRPr lang="en-US" dirty="0"/>
          </a:p>
          <a:p>
            <a:pPr marL="0" marR="0" lvl="0" indent="0" defTabSz="1828800" eaLnBrk="1" fontAlgn="auto" latinLnBrk="0" hangingPunct="1">
              <a:lnSpc>
                <a:spcPct val="100000"/>
              </a:lnSpc>
              <a:spcBef>
                <a:spcPts val="0"/>
              </a:spcBef>
              <a:spcAft>
                <a:spcPts val="0"/>
              </a:spcAft>
              <a:buClrTx/>
              <a:buSzTx/>
              <a:buFontTx/>
              <a:buNone/>
              <a:tabLst/>
              <a:defRPr/>
            </a:pPr>
            <a:r>
              <a:rPr lang="en-US" dirty="0"/>
              <a:t>https://</a:t>
            </a:r>
            <a:r>
              <a:rPr lang="en-US" dirty="0" err="1"/>
              <a:t>www.surveymonkey.com</a:t>
            </a:r>
            <a:r>
              <a:rPr lang="en-US" dirty="0"/>
              <a:t>/r/</a:t>
            </a:r>
            <a:r>
              <a:rPr lang="en-US" dirty="0" err="1"/>
              <a:t>EPLPost</a:t>
            </a:r>
            <a:endParaRPr lang="en-US" dirty="0"/>
          </a:p>
          <a:p>
            <a:endParaRPr lang="en-US" dirty="0"/>
          </a:p>
        </p:txBody>
      </p:sp>
    </p:spTree>
    <p:extLst>
      <p:ext uri="{BB962C8B-B14F-4D97-AF65-F5344CB8AC3E}">
        <p14:creationId xmlns:p14="http://schemas.microsoft.com/office/powerpoint/2010/main" val="1065298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35"/>
        <p:cNvGrpSpPr/>
        <p:nvPr/>
      </p:nvGrpSpPr>
      <p:grpSpPr>
        <a:xfrm>
          <a:off x="0" y="0"/>
          <a:ext cx="0" cy="0"/>
          <a:chOff x="0" y="0"/>
          <a:chExt cx="0" cy="0"/>
        </a:xfrm>
      </p:grpSpPr>
      <p:sp>
        <p:nvSpPr>
          <p:cNvPr id="36" name="Google Shape;36;p53"/>
          <p:cNvSpPr txBox="1">
            <a:spLocks noGrp="1"/>
          </p:cNvSpPr>
          <p:nvPr>
            <p:ph type="sldNum" idx="12"/>
          </p:nvPr>
        </p:nvSpPr>
        <p:spPr>
          <a:xfrm>
            <a:off x="-329184" y="12929010"/>
            <a:ext cx="1798687" cy="492412"/>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37" name="Google Shape;37;p53"/>
          <p:cNvSpPr>
            <a:spLocks noGrp="1"/>
          </p:cNvSpPr>
          <p:nvPr>
            <p:ph type="pic" idx="2"/>
          </p:nvPr>
        </p:nvSpPr>
        <p:spPr>
          <a:xfrm>
            <a:off x="1049309" y="0"/>
            <a:ext cx="10882860" cy="13716000"/>
          </a:xfrm>
          <a:prstGeom prst="rect">
            <a:avLst/>
          </a:prstGeom>
          <a:noFill/>
          <a:ln>
            <a:noFill/>
          </a:ln>
        </p:spPr>
      </p:sp>
      <p:sp>
        <p:nvSpPr>
          <p:cNvPr id="38" name="Google Shape;38;p53"/>
          <p:cNvSpPr txBox="1">
            <a:spLocks noGrp="1"/>
          </p:cNvSpPr>
          <p:nvPr>
            <p:ph type="title"/>
          </p:nvPr>
        </p:nvSpPr>
        <p:spPr>
          <a:xfrm>
            <a:off x="10727491" y="2628900"/>
            <a:ext cx="11256209" cy="3025304"/>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chemeClr val="dk2"/>
              </a:buClr>
              <a:buSzPts val="8000"/>
              <a:buFont typeface="Twentieth Century"/>
              <a:buNone/>
              <a:defRPr sz="8000" b="0" i="0">
                <a:solidFill>
                  <a:schemeClr val="dk2"/>
                </a:solidFill>
                <a:latin typeface="Tw Cen MT" panose="020B0602020104020603" pitchFamily="34" charset="77"/>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dirty="0"/>
          </a:p>
        </p:txBody>
      </p:sp>
    </p:spTree>
    <p:extLst>
      <p:ext uri="{BB962C8B-B14F-4D97-AF65-F5344CB8AC3E}">
        <p14:creationId xmlns:p14="http://schemas.microsoft.com/office/powerpoint/2010/main" val="2952518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8_Title Slide">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18" name="Google Shape;18;p3"/>
          <p:cNvSpPr>
            <a:spLocks noGrp="1"/>
          </p:cNvSpPr>
          <p:nvPr>
            <p:ph type="pic" idx="2"/>
          </p:nvPr>
        </p:nvSpPr>
        <p:spPr>
          <a:xfrm>
            <a:off x="0" y="0"/>
            <a:ext cx="24384001" cy="13716000"/>
          </a:xfrm>
          <a:prstGeom prst="rect">
            <a:avLst/>
          </a:prstGeom>
          <a:noFill/>
          <a:ln>
            <a:noFill/>
          </a:ln>
        </p:spPr>
      </p:sp>
      <p:sp>
        <p:nvSpPr>
          <p:cNvPr id="19" name="Google Shape;19;p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98180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extLst>
      <p:ext uri="{BB962C8B-B14F-4D97-AF65-F5344CB8AC3E}">
        <p14:creationId xmlns:p14="http://schemas.microsoft.com/office/powerpoint/2010/main" val="257071341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extLst>
      <p:ext uri="{BB962C8B-B14F-4D97-AF65-F5344CB8AC3E}">
        <p14:creationId xmlns:p14="http://schemas.microsoft.com/office/powerpoint/2010/main" val="107404013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Slide">
  <p:cSld name="5_Title Slide">
    <p:spTree>
      <p:nvGrpSpPr>
        <p:cNvPr id="1" name="Shape 28"/>
        <p:cNvGrpSpPr/>
        <p:nvPr/>
      </p:nvGrpSpPr>
      <p:grpSpPr>
        <a:xfrm>
          <a:off x="0" y="0"/>
          <a:ext cx="0" cy="0"/>
          <a:chOff x="0" y="0"/>
          <a:chExt cx="0" cy="0"/>
        </a:xfrm>
      </p:grpSpPr>
      <p:sp>
        <p:nvSpPr>
          <p:cNvPr id="29" name="Google Shape;29;p51"/>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30" name="Google Shape;30;p51"/>
          <p:cNvSpPr>
            <a:spLocks noGrp="1"/>
          </p:cNvSpPr>
          <p:nvPr>
            <p:ph type="pic" idx="2"/>
          </p:nvPr>
        </p:nvSpPr>
        <p:spPr>
          <a:xfrm>
            <a:off x="14363700" y="0"/>
            <a:ext cx="10020300" cy="13716000"/>
          </a:xfrm>
          <a:prstGeom prst="rect">
            <a:avLst/>
          </a:prstGeom>
          <a:noFill/>
          <a:ln>
            <a:noFill/>
          </a:ln>
        </p:spPr>
      </p:sp>
      <p:sp>
        <p:nvSpPr>
          <p:cNvPr id="31" name="Google Shape;31;p51"/>
          <p:cNvSpPr txBox="1">
            <a:spLocks noGrp="1"/>
          </p:cNvSpPr>
          <p:nvPr>
            <p:ph type="title"/>
          </p:nvPr>
        </p:nvSpPr>
        <p:spPr>
          <a:xfrm>
            <a:off x="1938528" y="2886892"/>
            <a:ext cx="11521441" cy="3025304"/>
          </a:xfrm>
          <a:prstGeom prst="rect">
            <a:avLst/>
          </a:prstGeom>
          <a:noFill/>
          <a:ln>
            <a:noFill/>
          </a:ln>
        </p:spPr>
        <p:txBody>
          <a:bodyPr spcFirstLastPara="1" wrap="square" lIns="91425" tIns="91425" rIns="91425" bIns="91425" anchor="ctr" anchorCtr="0">
            <a:normAutofit/>
          </a:bodyPr>
          <a:lstStyle>
            <a:lvl1pPr lvl="0" algn="r">
              <a:lnSpc>
                <a:spcPct val="90000"/>
              </a:lnSpc>
              <a:spcBef>
                <a:spcPts val="0"/>
              </a:spcBef>
              <a:spcAft>
                <a:spcPts val="0"/>
              </a:spcAft>
              <a:buClr>
                <a:schemeClr val="dk2"/>
              </a:buClr>
              <a:buSzPts val="8000"/>
              <a:buFont typeface="Twentieth Century"/>
              <a:buNone/>
              <a:defRPr sz="8000" b="0" i="0">
                <a:solidFill>
                  <a:schemeClr val="dk2"/>
                </a:solidFill>
                <a:latin typeface="Tw Cen MT" panose="020B0602020104020603" pitchFamily="34" charset="77"/>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dirty="0"/>
          </a:p>
        </p:txBody>
      </p:sp>
    </p:spTree>
    <p:extLst>
      <p:ext uri="{BB962C8B-B14F-4D97-AF65-F5344CB8AC3E}">
        <p14:creationId xmlns:p14="http://schemas.microsoft.com/office/powerpoint/2010/main" val="1134358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2">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74" r:id="rId5"/>
    <p:sldLayoutId id="2147483676" r:id="rId6"/>
    <p:sldLayoutId id="2147483677" r:id="rId7"/>
    <p:sldLayoutId id="2147483678" r:id="rId8"/>
    <p:sldLayoutId id="2147483679" r:id="rId9"/>
    <p:sldLayoutId id="2147483680" r:id="rId10"/>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5.png"/><Relationship Id="rId10"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openxmlformats.org/officeDocument/2006/relationships/customXml" Target="../ink/ink9.xml"/></Relationships>
</file>

<file path=ppt/slides/_rels/slide16.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8.png"/><Relationship Id="rId4" Type="http://schemas.openxmlformats.org/officeDocument/2006/relationships/image" Target="../media/image240.png"/></Relationships>
</file>

<file path=ppt/slides/_rels/slide17.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2.png"/><Relationship Id="rId4" Type="http://schemas.openxmlformats.org/officeDocument/2006/relationships/image" Target="../media/image240.png"/></Relationships>
</file>

<file path=ppt/slides/_rels/slide18.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0.png"/><Relationship Id="rId4" Type="http://schemas.openxmlformats.org/officeDocument/2006/relationships/image" Target="../media/image240.png"/></Relationships>
</file>

<file path=ppt/slides/_rels/slide19.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30.png"/><Relationship Id="rId5" Type="http://schemas.openxmlformats.org/officeDocument/2006/relationships/customXml" Target="../ink/ink14.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sv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customXml" Target="../ink/ink17.xml"/></Relationships>
</file>

<file path=ppt/slides/_rels/slide27.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sv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customXml" Target="../ink/ink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customXml" Target="../ink/ink22.xml"/></Relationships>
</file>

<file path=ppt/slides/_rels/slide33.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customXml" Target="../ink/ink2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50.png"/></Relationships>
</file>

<file path=ppt/slides/_rels/slide41.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customXml" Target="../ink/ink30.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customXml" Target="../ink/ink3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customXml" Target="../ink/ink3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customXml" Target="../ink/ink33.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customXml" Target="../ink/ink34.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customXml" Target="../ink/ink35.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customXml" Target="../ink/ink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customXml" Target="../ink/ink36.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customXml" Target="../ink/ink37.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customXml" Target="../ink/ink38.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customXml" Target="../ink/ink39.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customXml" Target="../ink/ink40.xml"/></Relationships>
</file>

<file path=ppt/slides/_rels/slide55.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customXml" Target="../ink/ink4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customXml" Target="../ink/ink43.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customXml" Target="../ink/ink44.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customXml" Target="../ink/ink45.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customXml" Target="../ink/ink46.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customXml" Target="../ink/ink47.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customXml" Target="../ink/ink48.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customXml" Target="../ink/ink49.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customXml" Target="../ink/ink50.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customXml" Target="../ink/ink51.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customXml" Target="../ink/ink52.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customXml" Target="../ink/ink53.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customXml" Target="../ink/ink54.xml"/></Relationships>
</file>

<file path=ppt/slides/_rels/slide73.xml.rels><?xml version="1.0" encoding="UTF-8" standalone="yes"?>
<Relationships xmlns="http://schemas.openxmlformats.org/package/2006/relationships"><Relationship Id="rId3" Type="http://schemas.openxmlformats.org/officeDocument/2006/relationships/customXml" Target="../ink/ink55.xml"/><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customXml" Target="../ink/ink56.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customXml" Target="../ink/ink57.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customXml" Target="../ink/ink58.xml"/></Relationships>
</file>

<file path=ppt/slides/_rels/slide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customXml" Target="../ink/ink59.xml"/></Relationships>
</file>

<file path=ppt/slides/_rels/slide82.xml.rels><?xml version="1.0" encoding="UTF-8" standalone="yes"?>
<Relationships xmlns="http://schemas.openxmlformats.org/package/2006/relationships"><Relationship Id="rId3" Type="http://schemas.openxmlformats.org/officeDocument/2006/relationships/customXml" Target="../ink/ink60.xml"/><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customXml" Target="../ink/ink61.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customXml" Target="../ink/ink62.xml"/></Relationships>
</file>

<file path=ppt/slides/_rels/slide86.xml.rels><?xml version="1.0" encoding="UTF-8" standalone="yes"?>
<Relationships xmlns="http://schemas.openxmlformats.org/package/2006/relationships"><Relationship Id="rId3" Type="http://schemas.openxmlformats.org/officeDocument/2006/relationships/customXml" Target="../ink/ink63.xml"/><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3" Type="http://schemas.openxmlformats.org/officeDocument/2006/relationships/customXml" Target="../ink/ink64.xml"/><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3" Type="http://schemas.openxmlformats.org/officeDocument/2006/relationships/customXml" Target="../ink/ink65.xml"/><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85.png"/></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customXml" Target="../ink/ink66.xml"/></Relationships>
</file>

<file path=ppt/slides/_rels/slide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customXml" Target="../ink/ink67.xml"/><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5.png"/><Relationship Id="rId7" Type="http://schemas.openxmlformats.org/officeDocument/2006/relationships/customXml" Target="../ink/ink68.xml"/><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png"/><Relationship Id="rId4" Type="http://schemas.microsoft.com/office/2007/relationships/hdphoto" Target="../media/hdphoto3.wdp"/></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customXml" Target="../ink/ink69.xm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40.png"/><Relationship Id="rId4" Type="http://schemas.openxmlformats.org/officeDocument/2006/relationships/customXml" Target="../ink/ink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189563" cy="6880243"/>
          </a:xfrm>
          <a:prstGeom prst="rect">
            <a:avLst/>
          </a:prstGeom>
        </p:spPr>
        <p:txBody>
          <a:bodyPr>
            <a:normAutofit/>
          </a:bodyPr>
          <a:lstStyle/>
          <a:p>
            <a:pPr>
              <a:lnSpc>
                <a:spcPts val="14500"/>
              </a:lnSpc>
            </a:pPr>
            <a:r>
              <a:rPr lang="en-US" sz="16500" dirty="0"/>
              <a:t>EARLY PREGNANCY LOSS</a:t>
            </a:r>
            <a:endParaRPr lang="en-US" sz="16500" b="0" dirty="0"/>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OFFICE EVALUATION AND MANAGEMENT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2CD2A1-6615-4670-B51B-25162BD40EBD}"/>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334353" y="12884323"/>
            <a:ext cx="465785"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597185" y="755952"/>
            <a:ext cx="18278806" cy="1778934"/>
          </a:xfrm>
          <a:prstGeom prst="rect">
            <a:avLst/>
          </a:prstGeom>
          <a:noFill/>
          <a:ln>
            <a:noFill/>
          </a:ln>
        </p:spPr>
        <p:txBody>
          <a:bodyPr anchor="t">
            <a:noAutofit/>
          </a:bodyPr>
          <a:lstStyle/>
          <a:p>
            <a:pPr algn="ctr">
              <a:lnSpc>
                <a:spcPts val="12500"/>
              </a:lnSpc>
            </a:pPr>
            <a:r>
              <a:rPr lang="en-US" sz="8800" dirty="0"/>
              <a:t>1</a:t>
            </a:r>
            <a:r>
              <a:rPr lang="en-US" sz="8800" baseline="30000" dirty="0"/>
              <a:t>ST</a:t>
            </a:r>
            <a:r>
              <a:rPr lang="en-US" sz="8800" dirty="0"/>
              <a:t> TRIMESTER BLEEDING ALGORITHM</a:t>
            </a:r>
            <a:endParaRPr lang="en-US" sz="88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36445" y="10668001"/>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4341289" y="5903901"/>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0108803" y="7466558"/>
            <a:ext cx="2869936" cy="2438400"/>
          </a:xfrm>
          <a:prstGeom prst="rect">
            <a:avLst/>
          </a:prstGeom>
        </p:spPr>
      </p:pic>
      <p:pic>
        <p:nvPicPr>
          <p:cNvPr id="21" name="Picture 20">
            <a:extLst>
              <a:ext uri="{FF2B5EF4-FFF2-40B4-BE49-F238E27FC236}">
                <a16:creationId xmlns:a16="http://schemas.microsoft.com/office/drawing/2014/main" id="{0B5B7E0B-2D1D-2943-BFF3-7957163740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5707580" y="10327221"/>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9006055" y="7672256"/>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34" name="Google Shape;310;p45">
            <a:extLst>
              <a:ext uri="{FF2B5EF4-FFF2-40B4-BE49-F238E27FC236}">
                <a16:creationId xmlns:a16="http://schemas.microsoft.com/office/drawing/2014/main" id="{2016D680-3808-C542-806E-D11E6334EE2F}"/>
              </a:ext>
            </a:extLst>
          </p:cNvPr>
          <p:cNvPicPr preferRelativeResize="0">
            <a:picLocks/>
          </p:cNvPicPr>
          <p:nvPr/>
        </p:nvPicPr>
        <p:blipFill rotWithShape="1">
          <a:blip r:embed="rId4">
            <a:alphaModFix/>
          </a:blip>
          <a:srcRect l="2068" t="10161" b="15322"/>
          <a:stretch/>
        </p:blipFill>
        <p:spPr>
          <a:xfrm>
            <a:off x="2296754" y="2743804"/>
            <a:ext cx="19522852" cy="10402908"/>
          </a:xfrm>
          <a:prstGeom prst="rect">
            <a:avLst/>
          </a:prstGeom>
          <a:noFill/>
          <a:ln>
            <a:solidFill>
              <a:schemeClr val="bg1"/>
            </a:solidFill>
          </a:ln>
        </p:spPr>
      </p:pic>
    </p:spTree>
    <p:extLst>
      <p:ext uri="{BB962C8B-B14F-4D97-AF65-F5344CB8AC3E}">
        <p14:creationId xmlns:p14="http://schemas.microsoft.com/office/powerpoint/2010/main" val="91917363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2B165-5C21-B534-6C99-84BB1B5E7374}"/>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313088" y="12905588"/>
            <a:ext cx="535761" cy="547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6752" y="426735"/>
            <a:ext cx="24384000" cy="1778934"/>
          </a:xfrm>
          <a:prstGeom prst="rect">
            <a:avLst/>
          </a:prstGeom>
          <a:noFill/>
          <a:ln>
            <a:noFill/>
          </a:ln>
        </p:spPr>
        <p:txBody>
          <a:bodyPr anchor="t">
            <a:noAutofit/>
          </a:bodyPr>
          <a:lstStyle/>
          <a:p>
            <a:pPr algn="ctr">
              <a:lnSpc>
                <a:spcPts val="12500"/>
              </a:lnSpc>
              <a:tabLst>
                <a:tab pos="6792913" algn="l"/>
              </a:tabLst>
            </a:pPr>
            <a:r>
              <a:rPr lang="en-US" sz="5700" dirty="0"/>
              <a:t>ALGORITHM FOR DIAGNOSIS OF PREGNANCY OF UNKNOWN LOCATION (PUL)</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11052015"/>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33" name="Google Shape;316;p46">
            <a:extLst>
              <a:ext uri="{FF2B5EF4-FFF2-40B4-BE49-F238E27FC236}">
                <a16:creationId xmlns:a16="http://schemas.microsoft.com/office/drawing/2014/main" id="{C879D2E9-4A2E-E444-A4D5-A24B65A19BDC}"/>
              </a:ext>
            </a:extLst>
          </p:cNvPr>
          <p:cNvPicPr preferRelativeResize="0"/>
          <p:nvPr/>
        </p:nvPicPr>
        <p:blipFill>
          <a:blip r:embed="rId4">
            <a:alphaModFix/>
          </a:blip>
          <a:stretch>
            <a:fillRect/>
          </a:stretch>
        </p:blipFill>
        <p:spPr>
          <a:xfrm>
            <a:off x="2345548" y="2570321"/>
            <a:ext cx="20118152" cy="9140111"/>
          </a:xfrm>
          <a:prstGeom prst="rect">
            <a:avLst/>
          </a:prstGeom>
          <a:noFill/>
          <a:ln>
            <a:solidFill>
              <a:schemeClr val="bg1"/>
            </a:solidFill>
          </a:ln>
        </p:spPr>
      </p:pic>
      <p:pic>
        <p:nvPicPr>
          <p:cNvPr id="37" name="Google Shape;317;p46">
            <a:extLst>
              <a:ext uri="{FF2B5EF4-FFF2-40B4-BE49-F238E27FC236}">
                <a16:creationId xmlns:a16="http://schemas.microsoft.com/office/drawing/2014/main" id="{198D382C-34A1-CE4C-9062-45B4973639CA}"/>
              </a:ext>
            </a:extLst>
          </p:cNvPr>
          <p:cNvPicPr preferRelativeResize="0"/>
          <p:nvPr/>
        </p:nvPicPr>
        <p:blipFill>
          <a:blip r:embed="rId5">
            <a:alphaModFix/>
          </a:blip>
          <a:stretch>
            <a:fillRect/>
          </a:stretch>
        </p:blipFill>
        <p:spPr>
          <a:xfrm>
            <a:off x="2345548" y="11718813"/>
            <a:ext cx="20118152" cy="1287184"/>
          </a:xfrm>
          <a:prstGeom prst="rect">
            <a:avLst/>
          </a:prstGeom>
          <a:noFill/>
          <a:ln>
            <a:solidFill>
              <a:schemeClr val="bg1"/>
            </a:solidFill>
          </a:ln>
        </p:spPr>
      </p:pic>
    </p:spTree>
    <p:extLst>
      <p:ext uri="{BB962C8B-B14F-4D97-AF65-F5344CB8AC3E}">
        <p14:creationId xmlns:p14="http://schemas.microsoft.com/office/powerpoint/2010/main" val="59786912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49294" y="12884323"/>
            <a:ext cx="622576"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62180" y="271085"/>
            <a:ext cx="12192000" cy="1778934"/>
          </a:xfrm>
          <a:prstGeom prst="rect">
            <a:avLst/>
          </a:prstGeom>
          <a:noFill/>
          <a:ln>
            <a:noFill/>
          </a:ln>
        </p:spPr>
        <p:txBody>
          <a:bodyPr anchor="t">
            <a:noAutofit/>
          </a:bodyPr>
          <a:lstStyle/>
          <a:p>
            <a:pPr algn="ctr">
              <a:lnSpc>
                <a:spcPts val="12500"/>
              </a:lnSpc>
              <a:tabLst>
                <a:tab pos="6792913" algn="l"/>
              </a:tabLst>
            </a:pPr>
            <a:r>
              <a:rPr lang="en-US" sz="5700" dirty="0"/>
              <a:t>DIAGNOSIS – ULTRASOUND FINDINGS</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02688" y="10976134"/>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graphicFrame>
        <p:nvGraphicFramePr>
          <p:cNvPr id="34" name="Google Shape;326;p47">
            <a:extLst>
              <a:ext uri="{FF2B5EF4-FFF2-40B4-BE49-F238E27FC236}">
                <a16:creationId xmlns:a16="http://schemas.microsoft.com/office/drawing/2014/main" id="{6BEAE116-C316-0946-8B58-12F6E2A0B9E2}"/>
              </a:ext>
            </a:extLst>
          </p:cNvPr>
          <p:cNvGraphicFramePr/>
          <p:nvPr/>
        </p:nvGraphicFramePr>
        <p:xfrm>
          <a:off x="1316049" y="2101286"/>
          <a:ext cx="21751902" cy="10322122"/>
        </p:xfrm>
        <a:graphic>
          <a:graphicData uri="http://schemas.openxmlformats.org/drawingml/2006/table">
            <a:tbl>
              <a:tblPr>
                <a:noFill/>
              </a:tblPr>
              <a:tblGrid>
                <a:gridCol w="10875951">
                  <a:extLst>
                    <a:ext uri="{9D8B030D-6E8A-4147-A177-3AD203B41FA5}">
                      <a16:colId xmlns:a16="http://schemas.microsoft.com/office/drawing/2014/main" val="20000"/>
                    </a:ext>
                  </a:extLst>
                </a:gridCol>
                <a:gridCol w="10875951">
                  <a:extLst>
                    <a:ext uri="{9D8B030D-6E8A-4147-A177-3AD203B41FA5}">
                      <a16:colId xmlns:a16="http://schemas.microsoft.com/office/drawing/2014/main" val="20001"/>
                    </a:ext>
                  </a:extLst>
                </a:gridCol>
              </a:tblGrid>
              <a:tr h="1411000">
                <a:tc gridSpan="2">
                  <a:txBody>
                    <a:bodyPr/>
                    <a:lstStyle/>
                    <a:p>
                      <a:pPr marL="0" marR="0" lvl="0" indent="0" algn="l" rtl="0">
                        <a:lnSpc>
                          <a:spcPct val="100000"/>
                        </a:lnSpc>
                        <a:spcBef>
                          <a:spcPts val="0"/>
                        </a:spcBef>
                        <a:spcAft>
                          <a:spcPts val="0"/>
                        </a:spcAft>
                        <a:buClr>
                          <a:srgbClr val="44697D"/>
                        </a:buClr>
                        <a:buSzPts val="2000"/>
                        <a:buFont typeface="Calibri"/>
                        <a:buNone/>
                      </a:pPr>
                      <a:r>
                        <a:rPr lang="en-US" sz="3600" b="1" i="0" u="none" strike="noStrike" cap="none" dirty="0">
                          <a:solidFill>
                            <a:schemeClr val="bg2"/>
                          </a:solidFill>
                          <a:latin typeface="+mn-lt"/>
                          <a:ea typeface="Calibri"/>
                          <a:cs typeface="Calibri"/>
                          <a:sym typeface="Calibri"/>
                        </a:rPr>
                        <a:t>Table 2. Guidelines for Transvaginal Ultrasonographic Diagnosis of Pregnancy Failure in a Woman with an Intrauterine Pregnancy of Uncertain Viability</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hMerge="1">
                  <a:txBody>
                    <a:bodyPr/>
                    <a:lstStyle/>
                    <a:p>
                      <a:endParaRPr lang="en-US"/>
                    </a:p>
                  </a:txBody>
                  <a:tcPr/>
                </a:tc>
                <a:extLst>
                  <a:ext uri="{0D108BD9-81ED-4DB2-BD59-A6C34878D82A}">
                    <a16:rowId xmlns:a16="http://schemas.microsoft.com/office/drawing/2014/main" val="10000"/>
                  </a:ext>
                </a:extLst>
              </a:tr>
              <a:tr h="1288298">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Suspicious for, but not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extLst>
                  <a:ext uri="{0D108BD9-81ED-4DB2-BD59-A6C34878D82A}">
                    <a16:rowId xmlns:a16="http://schemas.microsoft.com/office/drawing/2014/main" val="10001"/>
                  </a:ext>
                </a:extLst>
              </a:tr>
              <a:tr h="7622824">
                <a:tc>
                  <a:txBody>
                    <a:bodyPr/>
                    <a:lstStyle/>
                    <a:p>
                      <a:pPr marL="571500" marR="0" lvl="0" indent="-571500" algn="l" rtl="0">
                        <a:lnSpc>
                          <a:spcPct val="100000"/>
                        </a:lnSpc>
                        <a:spcBef>
                          <a:spcPts val="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Crown-rump length of ≥ 7 mm and no heartbeat</a:t>
                      </a:r>
                      <a:endParaRPr sz="3600" dirty="0">
                        <a:solidFill>
                          <a:schemeClr val="bg2"/>
                        </a:solidFill>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Mean sac diameter of ≥  25 mm and no embryo</a:t>
                      </a:r>
                      <a:endParaRPr sz="3600" dirty="0">
                        <a:solidFill>
                          <a:schemeClr val="bg2"/>
                        </a:solidFill>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 2 </a:t>
                      </a:r>
                      <a:r>
                        <a:rPr lang="en-US" sz="3600" b="0" i="0" u="none" strike="noStrike" cap="none" dirty="0" err="1">
                          <a:solidFill>
                            <a:schemeClr val="bg2"/>
                          </a:solidFill>
                          <a:latin typeface="+mn-lt"/>
                          <a:ea typeface="Calibri"/>
                          <a:cs typeface="Calibri"/>
                          <a:sym typeface="Calibri"/>
                        </a:rPr>
                        <a:t>wk</a:t>
                      </a:r>
                      <a:r>
                        <a:rPr lang="en-US" sz="3600" b="0" i="0" u="none" strike="noStrike" cap="none" dirty="0">
                          <a:solidFill>
                            <a:schemeClr val="bg2"/>
                          </a:solidFill>
                          <a:latin typeface="+mn-lt"/>
                          <a:ea typeface="Calibri"/>
                          <a:cs typeface="Calibri"/>
                          <a:sym typeface="Calibri"/>
                        </a:rPr>
                        <a:t> after a scan that showed a gestational sac without a yolk sac</a:t>
                      </a:r>
                      <a:endParaRPr sz="3600" dirty="0">
                        <a:solidFill>
                          <a:schemeClr val="bg2"/>
                        </a:solidFill>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 11 days after a scan that showed a gestational sac with a yolk sac</a:t>
                      </a:r>
                      <a:endParaRPr sz="3600" b="0" i="0" u="none" strike="noStrike" cap="none" dirty="0">
                        <a:solidFill>
                          <a:schemeClr val="bg2"/>
                        </a:solidFill>
                        <a:latin typeface="+mn-lt"/>
                        <a:ea typeface="Calibri"/>
                        <a:cs typeface="Calibri"/>
                        <a:sym typeface="Calibri"/>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a:txBody>
                    <a:bodyPr/>
                    <a:lstStyle/>
                    <a:p>
                      <a:pPr marL="584200" marR="0" lvl="0" indent="-571500" algn="l" rtl="0">
                        <a:lnSpc>
                          <a:spcPct val="100000"/>
                        </a:lnSpc>
                        <a:spcBef>
                          <a:spcPts val="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Crown-rump length of &lt; 7 mm and no heartbeat </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Mean sac diameter of 16-24 mm and no embryo</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7-13 days after a scan that showed a gestational sac without a yolk sac </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7-10 days after a scan that showed a gestational sac with a yolk sac</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 6 </a:t>
                      </a:r>
                      <a:r>
                        <a:rPr lang="en-US" sz="3600" b="0" i="0" u="none" strike="noStrike" cap="none" dirty="0" err="1">
                          <a:solidFill>
                            <a:schemeClr val="bg2"/>
                          </a:solidFill>
                          <a:latin typeface="+mn-lt"/>
                          <a:ea typeface="Calibri"/>
                          <a:cs typeface="Calibri"/>
                          <a:sym typeface="Calibri"/>
                        </a:rPr>
                        <a:t>wk</a:t>
                      </a:r>
                      <a:r>
                        <a:rPr lang="en-US" sz="3600" b="0" i="0" u="none" strike="noStrike" cap="none" dirty="0">
                          <a:solidFill>
                            <a:schemeClr val="bg2"/>
                          </a:solidFill>
                          <a:latin typeface="+mn-lt"/>
                          <a:ea typeface="Calibri"/>
                          <a:cs typeface="Calibri"/>
                          <a:sym typeface="Calibri"/>
                        </a:rPr>
                        <a:t> after last menstrual period </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Empty amnion (amnion seen adjacent to yolk sac, with no visible embryo)</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Enlarged yolk sac (&gt; 7 mm)</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Small gestational sac in relation to the size of the embryo (&lt; 5 mm difference between mean sac diameter and crown-rump length)</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696524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ACE2E3-AF46-1AAF-CE0D-B002B2302297}"/>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70559" y="12905588"/>
            <a:ext cx="536564"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62180" y="401497"/>
            <a:ext cx="12192000" cy="1778934"/>
          </a:xfrm>
          <a:prstGeom prst="rect">
            <a:avLst/>
          </a:prstGeom>
          <a:noFill/>
          <a:ln>
            <a:noFill/>
          </a:ln>
        </p:spPr>
        <p:txBody>
          <a:bodyPr anchor="t">
            <a:noAutofit/>
          </a:bodyPr>
          <a:lstStyle/>
          <a:p>
            <a:pPr algn="ctr">
              <a:lnSpc>
                <a:spcPts val="12500"/>
              </a:lnSpc>
              <a:tabLst>
                <a:tab pos="6792913" algn="l"/>
              </a:tabLst>
            </a:pPr>
            <a:r>
              <a:rPr lang="en-US" sz="5700" dirty="0"/>
              <a:t>DIAGNOSIS – ULTRASOUND FINDINGS</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318308" y="225582"/>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9648" y="11166093"/>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3189108" y="2175236"/>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25" name="Picture 24" descr="A table with a list of medical information&#10;&#10;Description automatically generated with medium confidence">
            <a:extLst>
              <a:ext uri="{FF2B5EF4-FFF2-40B4-BE49-F238E27FC236}">
                <a16:creationId xmlns:a16="http://schemas.microsoft.com/office/drawing/2014/main" id="{53CB2042-FCE1-FCAA-30C9-F979A8BFB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820" y="1978279"/>
            <a:ext cx="18650507" cy="11154177"/>
          </a:xfrm>
          <a:prstGeom prst="rect">
            <a:avLst/>
          </a:prstGeom>
        </p:spPr>
      </p:pic>
    </p:spTree>
    <p:extLst>
      <p:ext uri="{BB962C8B-B14F-4D97-AF65-F5344CB8AC3E}">
        <p14:creationId xmlns:p14="http://schemas.microsoft.com/office/powerpoint/2010/main" val="8781386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90424" y="12884323"/>
            <a:ext cx="845240" cy="5339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302" name="Title 3"/>
          <p:cNvSpPr txBox="1">
            <a:spLocks noGrp="1"/>
          </p:cNvSpPr>
          <p:nvPr>
            <p:ph type="title"/>
          </p:nvPr>
        </p:nvSpPr>
        <p:spPr>
          <a:xfrm>
            <a:off x="2476500" y="924335"/>
            <a:ext cx="19431000" cy="1676400"/>
          </a:xfrm>
          <a:prstGeom prst="rect">
            <a:avLst/>
          </a:prstGeom>
        </p:spPr>
        <p:txBody>
          <a:bodyPr>
            <a:normAutofit/>
          </a:bodyPr>
          <a:lstStyle/>
          <a:p>
            <a:r>
              <a:rPr lang="en-US" sz="9600" b="0" dirty="0">
                <a:solidFill>
                  <a:schemeClr val="tx1"/>
                </a:solidFill>
                <a:ea typeface="Open Sans" panose="020B0606030504020204" pitchFamily="34" charset="0"/>
                <a:cs typeface="Open Sans" panose="020B0606030504020204" pitchFamily="34" charset="0"/>
              </a:rPr>
              <a:t>OTHER FACTORS TO CONSIDER</a:t>
            </a:r>
            <a:endParaRPr b="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10"/>
              <a:stretch>
                <a:fillRect/>
              </a:stretch>
            </p:blipFill>
            <p:spPr>
              <a:xfrm rot="10800000">
                <a:off x="3706501" y="2370065"/>
                <a:ext cx="16934475" cy="360394"/>
              </a:xfrm>
              <a:prstGeom prst="rect">
                <a:avLst/>
              </a:prstGeom>
            </p:spPr>
          </p:pic>
        </mc:Fallback>
      </mc:AlternateContent>
      <p:sp>
        <p:nvSpPr>
          <p:cNvPr id="2" name="Content Placeholder 2">
            <a:extLst>
              <a:ext uri="{FF2B5EF4-FFF2-40B4-BE49-F238E27FC236}">
                <a16:creationId xmlns:a16="http://schemas.microsoft.com/office/drawing/2014/main" id="{229C1E08-CEC2-81ED-FFB4-011044E90A8C}"/>
              </a:ext>
            </a:extLst>
          </p:cNvPr>
          <p:cNvSpPr txBox="1">
            <a:spLocks/>
          </p:cNvSpPr>
          <p:nvPr/>
        </p:nvSpPr>
        <p:spPr>
          <a:xfrm>
            <a:off x="1617091" y="3366875"/>
            <a:ext cx="20290410" cy="782154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Patient’s desire to continue pregnancy</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Patient’s willingness to postpone intervention to confirm pregnancy loss with 100% certainty</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Potential consequences of waiting for intervention (i.e., spontaneous passage of pregnancy tissue, the need/difficulty of an unscheduled procedure, anxiety)</a:t>
            </a:r>
          </a:p>
          <a:p>
            <a:pPr marL="730250" lvl="2" indent="-184150">
              <a:spcBef>
                <a:spcPts val="0"/>
              </a:spcBef>
              <a:buClr>
                <a:schemeClr val="bg2">
                  <a:lumMod val="25000"/>
                  <a:lumOff val="75000"/>
                </a:schemeClr>
              </a:buClr>
            </a:pPr>
            <a:endParaRPr lang="en-US" sz="6000" b="0" dirty="0">
              <a:solidFill>
                <a:schemeClr val="tx1"/>
              </a:solidFill>
              <a:latin typeface="+mn-lt"/>
              <a:ea typeface="Arial"/>
              <a:cs typeface="Arial"/>
              <a:sym typeface="Arial"/>
            </a:endParaRPr>
          </a:p>
        </p:txBody>
      </p:sp>
      <p:pic>
        <p:nvPicPr>
          <p:cNvPr id="3" name="Picture 2">
            <a:extLst>
              <a:ext uri="{FF2B5EF4-FFF2-40B4-BE49-F238E27FC236}">
                <a16:creationId xmlns:a16="http://schemas.microsoft.com/office/drawing/2014/main" id="{2440A9FC-C652-C4F4-3F4A-2B219A891BA6}"/>
              </a:ext>
            </a:extLst>
          </p:cNvPr>
          <p:cNvPicPr>
            <a:picLocks noChangeAspect="1"/>
          </p:cNvPicPr>
          <p:nvPr/>
        </p:nvPicPr>
        <p:blipFill rotWithShape="1">
          <a:blip r:embed="rId11">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rot="16200000" flipH="1">
            <a:off x="15160433" y="4834712"/>
            <a:ext cx="6230772" cy="11929374"/>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A251FF-E669-4319-90F2-5157EDF9D14E}"/>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9" name="Rectangle 50">
            <a:extLst>
              <a:ext uri="{FF2B5EF4-FFF2-40B4-BE49-F238E27FC236}">
                <a16:creationId xmlns:a16="http://schemas.microsoft.com/office/drawing/2014/main" id="{3F4754D1-AB70-C64C-A6B6-B2561679DD3F}"/>
              </a:ext>
            </a:extLst>
          </p:cNvPr>
          <p:cNvSpPr/>
          <p:nvPr/>
        </p:nvSpPr>
        <p:spPr>
          <a:xfrm>
            <a:off x="1585722" y="6116227"/>
            <a:ext cx="6564024" cy="1676401"/>
          </a:xfrm>
          <a:prstGeom prst="rect">
            <a:avLst/>
          </a:prstGeom>
          <a:solidFill>
            <a:schemeClr val="accent3"/>
          </a:solidFill>
          <a:ln w="63500">
            <a:solidFill>
              <a:schemeClr val="accent3"/>
            </a:solidFill>
            <a:miter/>
          </a:ln>
        </p:spPr>
        <p:txBody>
          <a:bodyPr tIns="91439" bIns="91439" anchor="ctr"/>
          <a:lstStyle/>
          <a:p>
            <a:pPr algn="ctr"/>
            <a:endParaRPr b="1" dirty="0">
              <a:solidFill>
                <a:schemeClr val="tx1"/>
              </a:solidFill>
              <a:latin typeface="Tw Cen MT" panose="020B0602020104020603" pitchFamily="34" charset="77"/>
            </a:endParaRPr>
          </a:p>
        </p:txBody>
      </p:sp>
      <p:sp>
        <p:nvSpPr>
          <p:cNvPr id="280" name="Rectangle 7"/>
          <p:cNvSpPr txBox="1">
            <a:spLocks noGrp="1"/>
          </p:cNvSpPr>
          <p:nvPr>
            <p:ph type="sldNum" sz="quarter" idx="2"/>
          </p:nvPr>
        </p:nvSpPr>
        <p:spPr>
          <a:xfrm>
            <a:off x="69160" y="12932339"/>
            <a:ext cx="887770"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281" name="Rectangle 13"/>
          <p:cNvSpPr/>
          <p:nvPr/>
        </p:nvSpPr>
        <p:spPr>
          <a:xfrm>
            <a:off x="8909988" y="3409133"/>
            <a:ext cx="6564024" cy="8266322"/>
          </a:xfrm>
          <a:prstGeom prst="rect">
            <a:avLst/>
          </a:prstGeom>
          <a:ln w="63500">
            <a:solidFill>
              <a:schemeClr val="accent3"/>
            </a:solidFill>
            <a:miter/>
          </a:ln>
        </p:spPr>
        <p:txBody>
          <a:bodyPr tIns="91439" bIns="91439" anchor="ctr"/>
          <a:lstStyle/>
          <a:p>
            <a:pPr algn="ctr"/>
            <a:endParaRPr b="1" dirty="0">
              <a:solidFill>
                <a:schemeClr val="tx1"/>
              </a:solidFill>
              <a:latin typeface="Tw Cen MT" panose="020B0602020104020603" pitchFamily="34" charset="77"/>
            </a:endParaRPr>
          </a:p>
        </p:txBody>
      </p:sp>
      <p:sp>
        <p:nvSpPr>
          <p:cNvPr id="284" name="Rectangle 43"/>
          <p:cNvSpPr/>
          <p:nvPr/>
        </p:nvSpPr>
        <p:spPr>
          <a:xfrm>
            <a:off x="16234254" y="3409133"/>
            <a:ext cx="6564024" cy="8266322"/>
          </a:xfrm>
          <a:prstGeom prst="rect">
            <a:avLst/>
          </a:prstGeom>
          <a:ln w="63500">
            <a:solidFill>
              <a:schemeClr val="accent3"/>
            </a:solidFill>
            <a:miter/>
          </a:ln>
        </p:spPr>
        <p:txBody>
          <a:bodyPr tIns="91439" bIns="91439" anchor="ctr"/>
          <a:lstStyle/>
          <a:p>
            <a:pPr algn="ctr"/>
            <a:endParaRPr b="1" dirty="0">
              <a:solidFill>
                <a:schemeClr val="tx1"/>
              </a:solidFill>
              <a:latin typeface="Tw Cen MT" panose="020B0602020104020603" pitchFamily="34" charset="77"/>
            </a:endParaRPr>
          </a:p>
        </p:txBody>
      </p:sp>
      <p:sp>
        <p:nvSpPr>
          <p:cNvPr id="287" name="Rectangle 50"/>
          <p:cNvSpPr/>
          <p:nvPr/>
        </p:nvSpPr>
        <p:spPr>
          <a:xfrm>
            <a:off x="1585722" y="3409133"/>
            <a:ext cx="6564024" cy="8266322"/>
          </a:xfrm>
          <a:prstGeom prst="rect">
            <a:avLst/>
          </a:prstGeom>
          <a:ln w="63500">
            <a:solidFill>
              <a:schemeClr val="accent3"/>
            </a:solidFill>
            <a:miter/>
          </a:ln>
        </p:spPr>
        <p:txBody>
          <a:bodyPr tIns="91439" bIns="91439" anchor="ctr"/>
          <a:lstStyle/>
          <a:p>
            <a:pPr algn="ctr"/>
            <a:endParaRPr b="1" dirty="0">
              <a:solidFill>
                <a:schemeClr val="tx1"/>
              </a:solidFill>
              <a:latin typeface="Tw Cen MT" panose="020B0602020104020603" pitchFamily="34" charset="77"/>
            </a:endParaRPr>
          </a:p>
        </p:txBody>
      </p:sp>
      <p:sp>
        <p:nvSpPr>
          <p:cNvPr id="302" name="Title 3"/>
          <p:cNvSpPr txBox="1">
            <a:spLocks noGrp="1"/>
          </p:cNvSpPr>
          <p:nvPr>
            <p:ph type="title"/>
          </p:nvPr>
        </p:nvSpPr>
        <p:spPr>
          <a:xfrm>
            <a:off x="2476500" y="924335"/>
            <a:ext cx="19431000" cy="1676400"/>
          </a:xfrm>
          <a:prstGeom prst="rect">
            <a:avLst/>
          </a:prstGeom>
        </p:spPr>
        <p:txBody>
          <a:bodyPr/>
          <a:lstStyle/>
          <a:p>
            <a:r>
              <a:rPr lang="en-US" sz="9600" b="0" dirty="0">
                <a:solidFill>
                  <a:schemeClr val="tx1"/>
                </a:solidFill>
                <a:ea typeface="Open Sans" panose="020B0606030504020204" pitchFamily="34" charset="0"/>
                <a:cs typeface="Open Sans" panose="020B0606030504020204" pitchFamily="34" charset="0"/>
              </a:rPr>
              <a:t>OUTPATIENT MANAGEMENT</a:t>
            </a:r>
            <a:endParaRPr b="0" dirty="0">
              <a:solidFill>
                <a:schemeClr val="tx1"/>
              </a:solidFill>
            </a:endParaRPr>
          </a:p>
        </p:txBody>
      </p:sp>
      <p:pic>
        <p:nvPicPr>
          <p:cNvPr id="5" name="Graphic 4" descr="Alarm clock">
            <a:extLst>
              <a:ext uri="{FF2B5EF4-FFF2-40B4-BE49-F238E27FC236}">
                <a16:creationId xmlns:a16="http://schemas.microsoft.com/office/drawing/2014/main" id="{A6C6F365-4053-374E-A819-78D7DCE486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0726" y="3647737"/>
            <a:ext cx="2277540" cy="2277540"/>
          </a:xfrm>
          <a:prstGeom prst="rect">
            <a:avLst/>
          </a:prstGeom>
        </p:spPr>
      </p:pic>
      <p:pic>
        <p:nvPicPr>
          <p:cNvPr id="7" name="Graphic 6" descr="Needle">
            <a:extLst>
              <a:ext uri="{FF2B5EF4-FFF2-40B4-BE49-F238E27FC236}">
                <a16:creationId xmlns:a16="http://schemas.microsoft.com/office/drawing/2014/main" id="{002045E3-78D7-6A42-A8A0-07BBA3F5D0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313528" y="3688584"/>
            <a:ext cx="2112867" cy="2112867"/>
          </a:xfrm>
          <a:prstGeom prst="rect">
            <a:avLst/>
          </a:prstGeom>
        </p:spPr>
      </p:pic>
      <p:pic>
        <p:nvPicPr>
          <p:cNvPr id="9" name="Graphic 8" descr="Medicine">
            <a:extLst>
              <a:ext uri="{FF2B5EF4-FFF2-40B4-BE49-F238E27FC236}">
                <a16:creationId xmlns:a16="http://schemas.microsoft.com/office/drawing/2014/main" id="{A1362BBE-C73C-2F42-91E6-34B45216AB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5616" y="3871464"/>
            <a:ext cx="2011680" cy="2011680"/>
          </a:xfrm>
          <a:prstGeom prst="rect">
            <a:avLst/>
          </a:prstGeom>
        </p:spPr>
      </p:pic>
      <mc:AlternateContent xmlns:mc="http://schemas.openxmlformats.org/markup-compatibility/2006" xmlns:p14="http://schemas.microsoft.com/office/powerpoint/2010/main">
        <mc:Choice Requires="p14">
          <p:contentPart p14:bwMode="auto" r:id="rId9">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10"/>
              <a:stretch>
                <a:fillRect/>
              </a:stretch>
            </p:blipFill>
            <p:spPr>
              <a:xfrm rot="10800000">
                <a:off x="3706501" y="2370065"/>
                <a:ext cx="16934475"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1977390" y="6174983"/>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solidFill>
                  <a:schemeClr val="tx1"/>
                </a:solidFill>
                <a:ea typeface="Open Sans" panose="020B0606030504020204" pitchFamily="34" charset="0"/>
                <a:cs typeface="Open Sans" panose="020B0606030504020204" pitchFamily="34" charset="0"/>
              </a:rPr>
              <a:t>EXPECTANT</a:t>
            </a:r>
            <a:endParaRPr lang="en-US" sz="6000" dirty="0">
              <a:solidFill>
                <a:schemeClr val="tx1"/>
              </a:solidFill>
            </a:endParaRPr>
          </a:p>
        </p:txBody>
      </p:sp>
      <p:sp>
        <p:nvSpPr>
          <p:cNvPr id="60" name="Title 3">
            <a:extLst>
              <a:ext uri="{FF2B5EF4-FFF2-40B4-BE49-F238E27FC236}">
                <a16:creationId xmlns:a16="http://schemas.microsoft.com/office/drawing/2014/main" id="{55FC83CE-D306-7F40-BC75-B2575BEABD46}"/>
              </a:ext>
            </a:extLst>
          </p:cNvPr>
          <p:cNvSpPr txBox="1">
            <a:spLocks/>
          </p:cNvSpPr>
          <p:nvPr/>
        </p:nvSpPr>
        <p:spPr>
          <a:xfrm>
            <a:off x="2322880" y="8320191"/>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Watchful waiting</a:t>
            </a:r>
            <a:endParaRPr lang="en-US" sz="6000" dirty="0">
              <a:solidFill>
                <a:schemeClr val="tx1"/>
              </a:solidFill>
            </a:endParaRPr>
          </a:p>
        </p:txBody>
      </p:sp>
      <p:sp>
        <p:nvSpPr>
          <p:cNvPr id="61" name="Rectangle 50">
            <a:extLst>
              <a:ext uri="{FF2B5EF4-FFF2-40B4-BE49-F238E27FC236}">
                <a16:creationId xmlns:a16="http://schemas.microsoft.com/office/drawing/2014/main" id="{B38961DD-DE9F-DA46-92AE-5A82F9FDB6CA}"/>
              </a:ext>
            </a:extLst>
          </p:cNvPr>
          <p:cNvSpPr/>
          <p:nvPr/>
        </p:nvSpPr>
        <p:spPr>
          <a:xfrm>
            <a:off x="8903415" y="6116814"/>
            <a:ext cx="6564024" cy="1676401"/>
          </a:xfrm>
          <a:prstGeom prst="rect">
            <a:avLst/>
          </a:prstGeom>
          <a:solidFill>
            <a:schemeClr val="accent3"/>
          </a:solidFill>
          <a:ln w="63500">
            <a:solidFill>
              <a:schemeClr val="accent3"/>
            </a:solidFill>
            <a:miter/>
          </a:ln>
        </p:spPr>
        <p:txBody>
          <a:bodyPr tIns="91439" bIns="91439" anchor="ctr"/>
          <a:lstStyle/>
          <a:p>
            <a:pPr algn="ctr"/>
            <a:endParaRPr b="1" dirty="0">
              <a:solidFill>
                <a:schemeClr val="tx1"/>
              </a:solidFill>
              <a:latin typeface="Tw Cen MT" panose="020B0602020104020603" pitchFamily="34" charset="77"/>
            </a:endParaRPr>
          </a:p>
        </p:txBody>
      </p:sp>
      <p:sp>
        <p:nvSpPr>
          <p:cNvPr id="62" name="Title 3">
            <a:extLst>
              <a:ext uri="{FF2B5EF4-FFF2-40B4-BE49-F238E27FC236}">
                <a16:creationId xmlns:a16="http://schemas.microsoft.com/office/drawing/2014/main" id="{3CCE3A1A-7EFB-CE42-9D68-88753BA83BAE}"/>
              </a:ext>
            </a:extLst>
          </p:cNvPr>
          <p:cNvSpPr txBox="1">
            <a:spLocks/>
          </p:cNvSpPr>
          <p:nvPr/>
        </p:nvSpPr>
        <p:spPr>
          <a:xfrm>
            <a:off x="9295083" y="617557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solidFill>
                  <a:schemeClr val="tx1"/>
                </a:solidFill>
                <a:ea typeface="Open Sans" panose="020B0606030504020204" pitchFamily="34" charset="0"/>
                <a:cs typeface="Open Sans" panose="020B0606030504020204" pitchFamily="34" charset="0"/>
              </a:rPr>
              <a:t>MEDICATION</a:t>
            </a:r>
            <a:endParaRPr lang="en-US" sz="6000" dirty="0">
              <a:solidFill>
                <a:schemeClr val="tx1"/>
              </a:solidFill>
            </a:endParaRPr>
          </a:p>
        </p:txBody>
      </p:sp>
      <p:sp>
        <p:nvSpPr>
          <p:cNvPr id="63" name="Rectangle 50">
            <a:extLst>
              <a:ext uri="{FF2B5EF4-FFF2-40B4-BE49-F238E27FC236}">
                <a16:creationId xmlns:a16="http://schemas.microsoft.com/office/drawing/2014/main" id="{69CC0232-2063-0749-8F0D-3CBF9E8E9C9E}"/>
              </a:ext>
            </a:extLst>
          </p:cNvPr>
          <p:cNvSpPr/>
          <p:nvPr/>
        </p:nvSpPr>
        <p:spPr>
          <a:xfrm>
            <a:off x="16244029" y="6116227"/>
            <a:ext cx="6564024" cy="1676401"/>
          </a:xfrm>
          <a:prstGeom prst="rect">
            <a:avLst/>
          </a:prstGeom>
          <a:solidFill>
            <a:schemeClr val="accent3"/>
          </a:solidFill>
          <a:ln w="63500">
            <a:solidFill>
              <a:schemeClr val="accent3"/>
            </a:solidFill>
            <a:miter/>
          </a:ln>
        </p:spPr>
        <p:txBody>
          <a:bodyPr tIns="91439" bIns="91439" anchor="ctr"/>
          <a:lstStyle/>
          <a:p>
            <a:pPr algn="ctr"/>
            <a:endParaRPr b="1" dirty="0">
              <a:solidFill>
                <a:schemeClr val="tx1"/>
              </a:solidFill>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6672273" y="6174983"/>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solidFill>
                  <a:schemeClr val="tx1"/>
                </a:solidFill>
                <a:ea typeface="Open Sans" panose="020B0606030504020204" pitchFamily="34" charset="0"/>
                <a:cs typeface="Open Sans" panose="020B0606030504020204" pitchFamily="34" charset="0"/>
              </a:rPr>
              <a:t>PROCEDURE</a:t>
            </a:r>
            <a:endParaRPr lang="en-US" sz="6000" dirty="0">
              <a:solidFill>
                <a:schemeClr val="tx1"/>
              </a:solidFill>
            </a:endParaRPr>
          </a:p>
        </p:txBody>
      </p:sp>
      <p:sp>
        <p:nvSpPr>
          <p:cNvPr id="65" name="Title 3">
            <a:extLst>
              <a:ext uri="{FF2B5EF4-FFF2-40B4-BE49-F238E27FC236}">
                <a16:creationId xmlns:a16="http://schemas.microsoft.com/office/drawing/2014/main" id="{8BABB8F6-2E61-D84A-B4D6-701371E71D08}"/>
              </a:ext>
            </a:extLst>
          </p:cNvPr>
          <p:cNvSpPr txBox="1">
            <a:spLocks/>
          </p:cNvSpPr>
          <p:nvPr/>
        </p:nvSpPr>
        <p:spPr>
          <a:xfrm>
            <a:off x="9275748" y="8320191"/>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1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Mifepristone*</a:t>
            </a:r>
          </a:p>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sp>
        <p:nvSpPr>
          <p:cNvPr id="66" name="Title 3">
            <a:extLst>
              <a:ext uri="{FF2B5EF4-FFF2-40B4-BE49-F238E27FC236}">
                <a16:creationId xmlns:a16="http://schemas.microsoft.com/office/drawing/2014/main" id="{ABF4FE86-BCB8-5449-BD36-FACB4AF846EF}"/>
              </a:ext>
            </a:extLst>
          </p:cNvPr>
          <p:cNvSpPr txBox="1">
            <a:spLocks/>
          </p:cNvSpPr>
          <p:nvPr/>
        </p:nvSpPr>
        <p:spPr>
          <a:xfrm>
            <a:off x="16925018" y="8429919"/>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Uterine Aspiration</a:t>
            </a:r>
            <a:endParaRPr lang="en-US" sz="6000" dirty="0">
              <a:solidFill>
                <a:schemeClr val="tx1"/>
              </a:solidFill>
            </a:endParaRPr>
          </a:p>
        </p:txBody>
      </p:sp>
      <p:sp>
        <p:nvSpPr>
          <p:cNvPr id="21" name="Google Shape;341;p49">
            <a:extLst>
              <a:ext uri="{FF2B5EF4-FFF2-40B4-BE49-F238E27FC236}">
                <a16:creationId xmlns:a16="http://schemas.microsoft.com/office/drawing/2014/main" id="{C1CB3A5D-DF5F-6745-8FBF-275EAE52AD31}"/>
              </a:ext>
            </a:extLst>
          </p:cNvPr>
          <p:cNvSpPr txBox="1"/>
          <p:nvPr/>
        </p:nvSpPr>
        <p:spPr>
          <a:xfrm>
            <a:off x="1660041" y="12043517"/>
            <a:ext cx="20993731" cy="5778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44697D"/>
              </a:buClr>
              <a:buSzPts val="1100"/>
              <a:buFont typeface="Arial"/>
              <a:buNone/>
            </a:pPr>
            <a:r>
              <a:rPr lang="en-US" sz="4000" b="0" i="1" u="none" strike="noStrike" cap="none" dirty="0">
                <a:solidFill>
                  <a:schemeClr val="tx1"/>
                </a:solidFill>
                <a:latin typeface="Calibri"/>
                <a:ea typeface="Calibri"/>
                <a:cs typeface="Calibri"/>
                <a:sym typeface="Calibri"/>
              </a:rPr>
              <a:t>* Mifepristone is not always available.  With mifepristone, the success rate is 84% overall.  With only misoprostol, the success rate is 67% overall.  </a:t>
            </a:r>
            <a:endParaRPr sz="4000" b="0" i="1"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280523651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154218" y="12926853"/>
            <a:ext cx="734013" cy="4914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302" name="Title 3"/>
          <p:cNvSpPr txBox="1">
            <a:spLocks noGrp="1"/>
          </p:cNvSpPr>
          <p:nvPr>
            <p:ph type="title"/>
          </p:nvPr>
        </p:nvSpPr>
        <p:spPr>
          <a:xfrm>
            <a:off x="2476500" y="924335"/>
            <a:ext cx="19431000" cy="1676400"/>
          </a:xfrm>
          <a:prstGeom prst="rect">
            <a:avLst/>
          </a:prstGeom>
        </p:spPr>
        <p:txBody>
          <a:bodyPr/>
          <a:lstStyle/>
          <a:p>
            <a:r>
              <a:rPr lang="en-US" sz="9600" b="0" dirty="0">
                <a:solidFill>
                  <a:schemeClr val="tx1"/>
                </a:solidFill>
                <a:ea typeface="Open Sans" panose="020B0606030504020204" pitchFamily="34" charset="0"/>
                <a:cs typeface="Open Sans" panose="020B0606030504020204" pitchFamily="34" charset="0"/>
              </a:rPr>
              <a:t>Counseling: Expectant</a:t>
            </a:r>
            <a:endParaRPr b="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4"/>
              <a:stretch>
                <a:fillRect/>
              </a:stretch>
            </p:blipFill>
            <p:spPr>
              <a:xfrm rot="10800000">
                <a:off x="3706501" y="2370065"/>
                <a:ext cx="16934475" cy="360394"/>
              </a:xfrm>
              <a:prstGeom prst="rect">
                <a:avLst/>
              </a:prstGeom>
            </p:spPr>
          </p:pic>
        </mc:Fallback>
      </mc:AlternateContent>
      <p:sp>
        <p:nvSpPr>
          <p:cNvPr id="3" name="Rectangle 50">
            <a:extLst>
              <a:ext uri="{FF2B5EF4-FFF2-40B4-BE49-F238E27FC236}">
                <a16:creationId xmlns:a16="http://schemas.microsoft.com/office/drawing/2014/main" id="{6AEF35F8-2DAF-D9EF-1A40-D0DD69CD3DDD}"/>
              </a:ext>
            </a:extLst>
          </p:cNvPr>
          <p:cNvSpPr/>
          <p:nvPr/>
        </p:nvSpPr>
        <p:spPr>
          <a:xfrm>
            <a:off x="611787" y="5961044"/>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4" name="Rectangle 50">
            <a:extLst>
              <a:ext uri="{FF2B5EF4-FFF2-40B4-BE49-F238E27FC236}">
                <a16:creationId xmlns:a16="http://schemas.microsoft.com/office/drawing/2014/main" id="{FC5A4B8C-961B-1955-FF7C-0CE2700C3F38}"/>
              </a:ext>
            </a:extLst>
          </p:cNvPr>
          <p:cNvSpPr/>
          <p:nvPr/>
        </p:nvSpPr>
        <p:spPr>
          <a:xfrm>
            <a:off x="611787" y="32539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pic>
        <p:nvPicPr>
          <p:cNvPr id="6" name="Graphic 5" descr="Alarm clock">
            <a:extLst>
              <a:ext uri="{FF2B5EF4-FFF2-40B4-BE49-F238E27FC236}">
                <a16:creationId xmlns:a16="http://schemas.microsoft.com/office/drawing/2014/main" id="{D63904ED-2199-FCB8-FB14-83279764AC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86791" y="3492554"/>
            <a:ext cx="2277540" cy="2277540"/>
          </a:xfrm>
          <a:prstGeom prst="rect">
            <a:avLst/>
          </a:prstGeom>
        </p:spPr>
      </p:pic>
      <p:sp>
        <p:nvSpPr>
          <p:cNvPr id="8" name="Title 3">
            <a:extLst>
              <a:ext uri="{FF2B5EF4-FFF2-40B4-BE49-F238E27FC236}">
                <a16:creationId xmlns:a16="http://schemas.microsoft.com/office/drawing/2014/main" id="{DEAA65F7-BA2E-CCC3-9373-F721F689A9C5}"/>
              </a:ext>
            </a:extLst>
          </p:cNvPr>
          <p:cNvSpPr txBox="1">
            <a:spLocks/>
          </p:cNvSpPr>
          <p:nvPr/>
        </p:nvSpPr>
        <p:spPr>
          <a:xfrm>
            <a:off x="1003455" y="60198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EXPECTANT</a:t>
            </a:r>
            <a:endParaRPr lang="en-US" sz="6000" dirty="0"/>
          </a:p>
        </p:txBody>
      </p:sp>
      <p:sp>
        <p:nvSpPr>
          <p:cNvPr id="10" name="Title 3">
            <a:extLst>
              <a:ext uri="{FF2B5EF4-FFF2-40B4-BE49-F238E27FC236}">
                <a16:creationId xmlns:a16="http://schemas.microsoft.com/office/drawing/2014/main" id="{5FC8CC31-4329-EB6A-B197-6F07A60A74D7}"/>
              </a:ext>
            </a:extLst>
          </p:cNvPr>
          <p:cNvSpPr txBox="1">
            <a:spLocks/>
          </p:cNvSpPr>
          <p:nvPr/>
        </p:nvSpPr>
        <p:spPr>
          <a:xfrm>
            <a:off x="1348945" y="8165008"/>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Watchful waiting</a:t>
            </a:r>
            <a:endParaRPr lang="en-US" sz="6000" dirty="0">
              <a:solidFill>
                <a:schemeClr val="tx1"/>
              </a:solidFill>
            </a:endParaRPr>
          </a:p>
        </p:txBody>
      </p:sp>
      <p:sp>
        <p:nvSpPr>
          <p:cNvPr id="11" name="Content Placeholder 2">
            <a:extLst>
              <a:ext uri="{FF2B5EF4-FFF2-40B4-BE49-F238E27FC236}">
                <a16:creationId xmlns:a16="http://schemas.microsoft.com/office/drawing/2014/main" id="{469516A7-C0A9-8624-4D7D-D4E1FE4D5A60}"/>
              </a:ext>
            </a:extLst>
          </p:cNvPr>
          <p:cNvSpPr txBox="1">
            <a:spLocks/>
          </p:cNvSpPr>
          <p:nvPr/>
        </p:nvSpPr>
        <p:spPr>
          <a:xfrm>
            <a:off x="7175811" y="3226515"/>
            <a:ext cx="16663903" cy="924851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Wait for the pregnancy tissue to pass on its own</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May occur at any time with cramps and bleeding</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Bleeding may be heavier than a period, cramps may be intense (can use pain relief meds, heating pad)</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Works 70-80% of the time, but can work better if they already have some bleeding</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Can take a few weeks</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If it doesn’t work or takes too long, patient can return for medication or procedure</a:t>
            </a:r>
          </a:p>
          <a:p>
            <a:pPr marL="730250" lvl="2" indent="-184150">
              <a:spcBef>
                <a:spcPts val="0"/>
              </a:spcBef>
              <a:buClr>
                <a:schemeClr val="bg2">
                  <a:lumMod val="25000"/>
                  <a:lumOff val="75000"/>
                </a:schemeClr>
              </a:buClr>
            </a:pPr>
            <a:endParaRPr lang="en-US" sz="6000" b="0" dirty="0">
              <a:solidFill>
                <a:schemeClr val="tx1"/>
              </a:solidFill>
              <a:latin typeface="+mn-lt"/>
              <a:ea typeface="Arial"/>
              <a:cs typeface="Arial"/>
              <a:sym typeface="Arial"/>
            </a:endParaRPr>
          </a:p>
        </p:txBody>
      </p:sp>
    </p:spTree>
    <p:extLst>
      <p:ext uri="{BB962C8B-B14F-4D97-AF65-F5344CB8AC3E}">
        <p14:creationId xmlns:p14="http://schemas.microsoft.com/office/powerpoint/2010/main" val="424218690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C1A1E8-989A-40AE-DB60-7F7B7D748ADE}"/>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80" name="Rectangle 7"/>
          <p:cNvSpPr txBox="1">
            <a:spLocks noGrp="1"/>
          </p:cNvSpPr>
          <p:nvPr>
            <p:ph type="sldNum" sz="quarter" idx="2"/>
          </p:nvPr>
        </p:nvSpPr>
        <p:spPr>
          <a:xfrm>
            <a:off x="196748" y="12948118"/>
            <a:ext cx="721939" cy="4180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
        <p:nvSpPr>
          <p:cNvPr id="302" name="Title 3"/>
          <p:cNvSpPr txBox="1">
            <a:spLocks noGrp="1"/>
          </p:cNvSpPr>
          <p:nvPr>
            <p:ph type="title"/>
          </p:nvPr>
        </p:nvSpPr>
        <p:spPr>
          <a:xfrm>
            <a:off x="2476500" y="701869"/>
            <a:ext cx="19431000" cy="1676400"/>
          </a:xfrm>
          <a:prstGeom prst="rect">
            <a:avLst/>
          </a:prstGeom>
        </p:spPr>
        <p:txBody>
          <a:bodyPr/>
          <a:lstStyle/>
          <a:p>
            <a:r>
              <a:rPr lang="en-US" sz="9600" b="0" dirty="0">
                <a:solidFill>
                  <a:schemeClr val="tx1"/>
                </a:solidFill>
                <a:ea typeface="Open Sans" panose="020B0606030504020204" pitchFamily="34" charset="0"/>
                <a:cs typeface="Open Sans" panose="020B0606030504020204" pitchFamily="34" charset="0"/>
              </a:rPr>
              <a:t>Counseling: Medication</a:t>
            </a:r>
            <a:endParaRPr b="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305115"/>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4"/>
              <a:stretch>
                <a:fillRect/>
              </a:stretch>
            </p:blipFill>
            <p:spPr>
              <a:xfrm rot="10800000">
                <a:off x="3706501" y="2147599"/>
                <a:ext cx="16934475" cy="360394"/>
              </a:xfrm>
              <a:prstGeom prst="rect">
                <a:avLst/>
              </a:prstGeom>
            </p:spPr>
          </p:pic>
        </mc:Fallback>
      </mc:AlternateContent>
      <p:sp>
        <p:nvSpPr>
          <p:cNvPr id="11" name="Content Placeholder 2">
            <a:extLst>
              <a:ext uri="{FF2B5EF4-FFF2-40B4-BE49-F238E27FC236}">
                <a16:creationId xmlns:a16="http://schemas.microsoft.com/office/drawing/2014/main" id="{469516A7-C0A9-8624-4D7D-D4E1FE4D5A60}"/>
              </a:ext>
            </a:extLst>
          </p:cNvPr>
          <p:cNvSpPr txBox="1">
            <a:spLocks/>
          </p:cNvSpPr>
          <p:nvPr/>
        </p:nvSpPr>
        <p:spPr>
          <a:xfrm>
            <a:off x="391893" y="2793906"/>
            <a:ext cx="16960021" cy="1022022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Mifepristone to stop pregnancy and misoprostol to pass pregnancy tissue</a:t>
            </a:r>
          </a:p>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Take mifepristone first, then 24 hours later place misoprostol in vagina or between cheek and gums</a:t>
            </a:r>
          </a:p>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Misoprostol may cause nausea, diarrhea, and/or low fever</a:t>
            </a:r>
          </a:p>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Bleeding may be heavier than a period, cramps may be intense (can use pain relief meds, heating pad)</a:t>
            </a:r>
          </a:p>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Works 75-90% of the time</a:t>
            </a:r>
          </a:p>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Works in 84% of patients within 2 days</a:t>
            </a:r>
          </a:p>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If it doesn’t work or takes too long, patient can get another dose of misoprostol or procedure</a:t>
            </a:r>
          </a:p>
          <a:p>
            <a:pPr marL="730250" lvl="2" indent="-184150">
              <a:spcBef>
                <a:spcPts val="0"/>
              </a:spcBef>
              <a:buClr>
                <a:schemeClr val="bg2">
                  <a:lumMod val="25000"/>
                  <a:lumOff val="75000"/>
                </a:schemeClr>
              </a:buClr>
            </a:pPr>
            <a:endParaRPr lang="en-US" sz="5200" b="0" dirty="0">
              <a:solidFill>
                <a:schemeClr val="tx1"/>
              </a:solidFill>
              <a:latin typeface="+mn-lt"/>
              <a:ea typeface="Arial"/>
              <a:cs typeface="Arial"/>
              <a:sym typeface="Arial"/>
            </a:endParaRPr>
          </a:p>
        </p:txBody>
      </p:sp>
      <p:sp>
        <p:nvSpPr>
          <p:cNvPr id="2" name="Rectangle 13">
            <a:extLst>
              <a:ext uri="{FF2B5EF4-FFF2-40B4-BE49-F238E27FC236}">
                <a16:creationId xmlns:a16="http://schemas.microsoft.com/office/drawing/2014/main" id="{AD6FDEE8-88C6-62BE-6866-350FD586FCFD}"/>
              </a:ext>
            </a:extLst>
          </p:cNvPr>
          <p:cNvSpPr/>
          <p:nvPr/>
        </p:nvSpPr>
        <p:spPr>
          <a:xfrm>
            <a:off x="17396489" y="3245847"/>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pic>
        <p:nvPicPr>
          <p:cNvPr id="5" name="Graphic 4" descr="Medicine">
            <a:extLst>
              <a:ext uri="{FF2B5EF4-FFF2-40B4-BE49-F238E27FC236}">
                <a16:creationId xmlns:a16="http://schemas.microsoft.com/office/drawing/2014/main" id="{E2DF3966-187F-55C8-D03C-760630AD99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892117" y="3708178"/>
            <a:ext cx="2011680" cy="2011680"/>
          </a:xfrm>
          <a:prstGeom prst="rect">
            <a:avLst/>
          </a:prstGeom>
        </p:spPr>
      </p:pic>
      <p:sp>
        <p:nvSpPr>
          <p:cNvPr id="7" name="Rectangle 50">
            <a:extLst>
              <a:ext uri="{FF2B5EF4-FFF2-40B4-BE49-F238E27FC236}">
                <a16:creationId xmlns:a16="http://schemas.microsoft.com/office/drawing/2014/main" id="{762EA587-1221-B989-06D1-583F024835B5}"/>
              </a:ext>
            </a:extLst>
          </p:cNvPr>
          <p:cNvSpPr/>
          <p:nvPr/>
        </p:nvSpPr>
        <p:spPr>
          <a:xfrm>
            <a:off x="17389916" y="595352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9" name="Title 3">
            <a:extLst>
              <a:ext uri="{FF2B5EF4-FFF2-40B4-BE49-F238E27FC236}">
                <a16:creationId xmlns:a16="http://schemas.microsoft.com/office/drawing/2014/main" id="{C7B64C10-311A-822F-04CB-7320F9BA0D30}"/>
              </a:ext>
            </a:extLst>
          </p:cNvPr>
          <p:cNvSpPr txBox="1">
            <a:spLocks/>
          </p:cNvSpPr>
          <p:nvPr/>
        </p:nvSpPr>
        <p:spPr>
          <a:xfrm>
            <a:off x="17781584" y="6012284"/>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MEDICATION</a:t>
            </a:r>
            <a:endParaRPr lang="en-US" sz="6000" dirty="0"/>
          </a:p>
        </p:txBody>
      </p:sp>
      <p:sp>
        <p:nvSpPr>
          <p:cNvPr id="12" name="Title 3">
            <a:extLst>
              <a:ext uri="{FF2B5EF4-FFF2-40B4-BE49-F238E27FC236}">
                <a16:creationId xmlns:a16="http://schemas.microsoft.com/office/drawing/2014/main" id="{BFF2D731-FBBB-6784-7986-68E3FC00A9B4}"/>
              </a:ext>
            </a:extLst>
          </p:cNvPr>
          <p:cNvSpPr txBox="1">
            <a:spLocks/>
          </p:cNvSpPr>
          <p:nvPr/>
        </p:nvSpPr>
        <p:spPr>
          <a:xfrm>
            <a:off x="17762249" y="8156905"/>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1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Mifepristone*</a:t>
            </a:r>
          </a:p>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spTree>
    <p:extLst>
      <p:ext uri="{BB962C8B-B14F-4D97-AF65-F5344CB8AC3E}">
        <p14:creationId xmlns:p14="http://schemas.microsoft.com/office/powerpoint/2010/main" val="9738812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238718" y="12926853"/>
            <a:ext cx="651615" cy="500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dirty="0"/>
          </a:p>
        </p:txBody>
      </p:sp>
      <p:sp>
        <p:nvSpPr>
          <p:cNvPr id="302" name="Title 3"/>
          <p:cNvSpPr txBox="1">
            <a:spLocks noGrp="1"/>
          </p:cNvSpPr>
          <p:nvPr>
            <p:ph type="title"/>
          </p:nvPr>
        </p:nvSpPr>
        <p:spPr>
          <a:xfrm>
            <a:off x="2476500" y="924335"/>
            <a:ext cx="19431000" cy="1676400"/>
          </a:xfrm>
          <a:prstGeom prst="rect">
            <a:avLst/>
          </a:prstGeom>
        </p:spPr>
        <p:txBody>
          <a:bodyPr/>
          <a:lstStyle/>
          <a:p>
            <a:r>
              <a:rPr lang="en-US" sz="9600" b="0" dirty="0">
                <a:solidFill>
                  <a:schemeClr val="tx1"/>
                </a:solidFill>
                <a:ea typeface="Open Sans" panose="020B0606030504020204" pitchFamily="34" charset="0"/>
                <a:cs typeface="Open Sans" panose="020B0606030504020204" pitchFamily="34" charset="0"/>
              </a:rPr>
              <a:t>Counseling: Procedure</a:t>
            </a:r>
            <a:endParaRPr b="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4"/>
              <a:stretch>
                <a:fillRect/>
              </a:stretch>
            </p:blipFill>
            <p:spPr>
              <a:xfrm rot="10800000">
                <a:off x="3706501" y="2370065"/>
                <a:ext cx="16934475" cy="360394"/>
              </a:xfrm>
              <a:prstGeom prst="rect">
                <a:avLst/>
              </a:prstGeom>
            </p:spPr>
          </p:pic>
        </mc:Fallback>
      </mc:AlternateContent>
      <p:sp>
        <p:nvSpPr>
          <p:cNvPr id="11" name="Content Placeholder 2">
            <a:extLst>
              <a:ext uri="{FF2B5EF4-FFF2-40B4-BE49-F238E27FC236}">
                <a16:creationId xmlns:a16="http://schemas.microsoft.com/office/drawing/2014/main" id="{469516A7-C0A9-8624-4D7D-D4E1FE4D5A60}"/>
              </a:ext>
            </a:extLst>
          </p:cNvPr>
          <p:cNvSpPr txBox="1">
            <a:spLocks/>
          </p:cNvSpPr>
          <p:nvPr/>
        </p:nvSpPr>
        <p:spPr>
          <a:xfrm>
            <a:off x="7175811" y="3226515"/>
            <a:ext cx="16663903" cy="924851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lumMod val="25000"/>
                  <a:lumOff val="75000"/>
                </a:schemeClr>
              </a:buClr>
            </a:pPr>
            <a:r>
              <a:rPr lang="en-US" sz="5400" b="0" dirty="0">
                <a:solidFill>
                  <a:schemeClr val="tx1"/>
                </a:solidFill>
                <a:latin typeface="+mn-lt"/>
                <a:ea typeface="Arial"/>
                <a:cs typeface="Arial"/>
                <a:sym typeface="Arial"/>
              </a:rPr>
              <a:t> Pregnancy tissue is removed by clinician during in-office procedure called Manual Vacuum Aspiration</a:t>
            </a:r>
          </a:p>
          <a:p>
            <a:pPr marL="730250" lvl="2" indent="-184150">
              <a:lnSpc>
                <a:spcPts val="7200"/>
              </a:lnSpc>
              <a:spcBef>
                <a:spcPts val="0"/>
              </a:spcBef>
              <a:buClr>
                <a:schemeClr val="bg2">
                  <a:lumMod val="25000"/>
                  <a:lumOff val="75000"/>
                </a:schemeClr>
              </a:buClr>
            </a:pPr>
            <a:r>
              <a:rPr lang="en-US" sz="5400" b="0" dirty="0">
                <a:solidFill>
                  <a:schemeClr val="tx1"/>
                </a:solidFill>
                <a:latin typeface="+mn-lt"/>
                <a:ea typeface="Arial"/>
                <a:cs typeface="Arial"/>
                <a:sym typeface="Arial"/>
              </a:rPr>
              <a:t> Can be done with local anesthesia or sedation</a:t>
            </a:r>
          </a:p>
          <a:p>
            <a:pPr marL="730250" lvl="2" indent="-184150">
              <a:lnSpc>
                <a:spcPts val="7200"/>
              </a:lnSpc>
              <a:spcBef>
                <a:spcPts val="0"/>
              </a:spcBef>
              <a:buClr>
                <a:schemeClr val="bg2">
                  <a:lumMod val="25000"/>
                  <a:lumOff val="75000"/>
                </a:schemeClr>
              </a:buClr>
            </a:pPr>
            <a:r>
              <a:rPr lang="en-US" sz="5400" b="0" dirty="0">
                <a:solidFill>
                  <a:schemeClr val="tx1"/>
                </a:solidFill>
                <a:latin typeface="+mn-lt"/>
                <a:ea typeface="Arial"/>
                <a:cs typeface="Arial"/>
                <a:sym typeface="Arial"/>
              </a:rPr>
              <a:t> May have mild to strong cramps during procedure, light bleeding/cramping for 3-7 days after</a:t>
            </a:r>
          </a:p>
          <a:p>
            <a:pPr marL="730250" lvl="2" indent="-184150">
              <a:lnSpc>
                <a:spcPts val="7200"/>
              </a:lnSpc>
              <a:spcBef>
                <a:spcPts val="0"/>
              </a:spcBef>
              <a:buClr>
                <a:schemeClr val="bg2">
                  <a:lumMod val="25000"/>
                  <a:lumOff val="75000"/>
                </a:schemeClr>
              </a:buClr>
            </a:pPr>
            <a:r>
              <a:rPr lang="en-US" sz="5400" b="0" dirty="0">
                <a:solidFill>
                  <a:schemeClr val="tx1"/>
                </a:solidFill>
                <a:latin typeface="+mn-lt"/>
                <a:ea typeface="Arial"/>
                <a:cs typeface="Arial"/>
                <a:sym typeface="Arial"/>
              </a:rPr>
              <a:t> Procedure takes 5-10 minutes</a:t>
            </a:r>
          </a:p>
          <a:p>
            <a:pPr marL="730250" lvl="2" indent="-184150">
              <a:lnSpc>
                <a:spcPts val="7200"/>
              </a:lnSpc>
              <a:spcBef>
                <a:spcPts val="0"/>
              </a:spcBef>
              <a:buClr>
                <a:schemeClr val="bg2">
                  <a:lumMod val="25000"/>
                  <a:lumOff val="75000"/>
                </a:schemeClr>
              </a:buClr>
            </a:pPr>
            <a:r>
              <a:rPr lang="en-US" sz="5400" b="0" dirty="0">
                <a:solidFill>
                  <a:schemeClr val="tx1"/>
                </a:solidFill>
                <a:latin typeface="+mn-lt"/>
                <a:ea typeface="Arial"/>
                <a:cs typeface="Arial"/>
                <a:sym typeface="Arial"/>
              </a:rPr>
              <a:t> Works 98-100% of the time</a:t>
            </a:r>
          </a:p>
          <a:p>
            <a:pPr marL="730250" lvl="2" indent="-184150">
              <a:lnSpc>
                <a:spcPts val="7200"/>
              </a:lnSpc>
              <a:spcBef>
                <a:spcPts val="0"/>
              </a:spcBef>
              <a:buClr>
                <a:schemeClr val="bg2">
                  <a:lumMod val="25000"/>
                  <a:lumOff val="75000"/>
                </a:schemeClr>
              </a:buClr>
            </a:pPr>
            <a:r>
              <a:rPr lang="en-US" sz="5400" b="0" dirty="0">
                <a:solidFill>
                  <a:schemeClr val="tx1"/>
                </a:solidFill>
                <a:latin typeface="+mn-lt"/>
                <a:ea typeface="Arial"/>
                <a:cs typeface="Arial"/>
                <a:sym typeface="Arial"/>
              </a:rPr>
              <a:t> If it doesn’t work (rare), patient can return for another procedure</a:t>
            </a:r>
          </a:p>
        </p:txBody>
      </p:sp>
      <p:sp>
        <p:nvSpPr>
          <p:cNvPr id="9" name="Rectangle 43">
            <a:extLst>
              <a:ext uri="{FF2B5EF4-FFF2-40B4-BE49-F238E27FC236}">
                <a16:creationId xmlns:a16="http://schemas.microsoft.com/office/drawing/2014/main" id="{195F393D-4465-029F-E393-4453C33CC24C}"/>
              </a:ext>
            </a:extLst>
          </p:cNvPr>
          <p:cNvSpPr/>
          <p:nvPr/>
        </p:nvSpPr>
        <p:spPr>
          <a:xfrm>
            <a:off x="800269" y="3312705"/>
            <a:ext cx="6375542"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pic>
        <p:nvPicPr>
          <p:cNvPr id="12" name="Graphic 11" descr="Needle">
            <a:extLst>
              <a:ext uri="{FF2B5EF4-FFF2-40B4-BE49-F238E27FC236}">
                <a16:creationId xmlns:a16="http://schemas.microsoft.com/office/drawing/2014/main" id="{3F0CE4C0-05D1-B616-E6E0-B7184963ED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79543" y="3592156"/>
            <a:ext cx="2112867" cy="2112867"/>
          </a:xfrm>
          <a:prstGeom prst="rect">
            <a:avLst/>
          </a:prstGeom>
        </p:spPr>
      </p:pic>
      <p:sp>
        <p:nvSpPr>
          <p:cNvPr id="13" name="Rectangle 50">
            <a:extLst>
              <a:ext uri="{FF2B5EF4-FFF2-40B4-BE49-F238E27FC236}">
                <a16:creationId xmlns:a16="http://schemas.microsoft.com/office/drawing/2014/main" id="{7FAE94B7-A095-A226-F4B9-3C7A19D2FC19}"/>
              </a:ext>
            </a:extLst>
          </p:cNvPr>
          <p:cNvSpPr/>
          <p:nvPr/>
        </p:nvSpPr>
        <p:spPr>
          <a:xfrm>
            <a:off x="810044" y="6019799"/>
            <a:ext cx="6365767"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14" name="Title 3">
            <a:extLst>
              <a:ext uri="{FF2B5EF4-FFF2-40B4-BE49-F238E27FC236}">
                <a16:creationId xmlns:a16="http://schemas.microsoft.com/office/drawing/2014/main" id="{E5A949E2-68D4-4543-BAE9-23631F6D51B5}"/>
              </a:ext>
            </a:extLst>
          </p:cNvPr>
          <p:cNvSpPr txBox="1">
            <a:spLocks/>
          </p:cNvSpPr>
          <p:nvPr/>
        </p:nvSpPr>
        <p:spPr>
          <a:xfrm>
            <a:off x="1238288" y="6078555"/>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PROCEDURE</a:t>
            </a:r>
            <a:endParaRPr lang="en-US" sz="6000" dirty="0"/>
          </a:p>
        </p:txBody>
      </p:sp>
      <p:sp>
        <p:nvSpPr>
          <p:cNvPr id="15" name="Title 3">
            <a:extLst>
              <a:ext uri="{FF2B5EF4-FFF2-40B4-BE49-F238E27FC236}">
                <a16:creationId xmlns:a16="http://schemas.microsoft.com/office/drawing/2014/main" id="{E3927226-04CE-7D44-79B3-8CBF20FA8EE4}"/>
              </a:ext>
            </a:extLst>
          </p:cNvPr>
          <p:cNvSpPr txBox="1">
            <a:spLocks/>
          </p:cNvSpPr>
          <p:nvPr/>
        </p:nvSpPr>
        <p:spPr>
          <a:xfrm>
            <a:off x="1326897" y="8408170"/>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Uterine Aspiration</a:t>
            </a:r>
            <a:endParaRPr lang="en-US" sz="6000" dirty="0">
              <a:solidFill>
                <a:schemeClr val="tx1"/>
              </a:solidFill>
            </a:endParaRPr>
          </a:p>
        </p:txBody>
      </p:sp>
    </p:spTree>
    <p:extLst>
      <p:ext uri="{BB962C8B-B14F-4D97-AF65-F5344CB8AC3E}">
        <p14:creationId xmlns:p14="http://schemas.microsoft.com/office/powerpoint/2010/main" val="285369272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254964" y="12957333"/>
            <a:ext cx="598476" cy="362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sp>
        <p:nvSpPr>
          <p:cNvPr id="336" name="Rectangle: Rounded Corners 25"/>
          <p:cNvSpPr/>
          <p:nvPr/>
        </p:nvSpPr>
        <p:spPr>
          <a:xfrm>
            <a:off x="13093580" y="11259607"/>
            <a:ext cx="1498405" cy="1498405"/>
          </a:xfrm>
          <a:prstGeom prst="roundRect">
            <a:avLst>
              <a:gd name="adj" fmla="val 16667"/>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grpSp>
        <p:nvGrpSpPr>
          <p:cNvPr id="339" name="Group 26"/>
          <p:cNvGrpSpPr/>
          <p:nvPr/>
        </p:nvGrpSpPr>
        <p:grpSpPr>
          <a:xfrm>
            <a:off x="13523693" y="11515546"/>
            <a:ext cx="638177" cy="930234"/>
            <a:chOff x="0" y="0"/>
            <a:chExt cx="638176" cy="930232"/>
          </a:xfrm>
        </p:grpSpPr>
        <p:sp>
          <p:nvSpPr>
            <p:cNvPr id="337" name="AutoShape 113"/>
            <p:cNvSpPr/>
            <p:nvPr/>
          </p:nvSpPr>
          <p:spPr>
            <a:xfrm>
              <a:off x="-1" y="0"/>
              <a:ext cx="638178" cy="930233"/>
            </a:xfrm>
            <a:custGeom>
              <a:avLst/>
              <a:gdLst/>
              <a:ahLst/>
              <a:cxnLst>
                <a:cxn ang="0">
                  <a:pos x="wd2" y="hd2"/>
                </a:cxn>
                <a:cxn ang="5400000">
                  <a:pos x="wd2" y="hd2"/>
                </a:cxn>
                <a:cxn ang="10800000">
                  <a:pos x="wd2" y="hd2"/>
                </a:cxn>
                <a:cxn ang="16200000">
                  <a:pos x="wd2" y="hd2"/>
                </a:cxn>
              </a:cxnLst>
              <a:rect l="0" t="0"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sp>
          <p:nvSpPr>
            <p:cNvPr id="338" name="AutoShape 114"/>
            <p:cNvSpPr/>
            <p:nvPr/>
          </p:nvSpPr>
          <p:spPr>
            <a:xfrm>
              <a:off x="144462" y="146050"/>
              <a:ext cx="188913" cy="188913"/>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gr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 JENNIFER</a:t>
            </a:r>
          </a:p>
        </p:txBody>
      </p:sp>
      <p:sp>
        <p:nvSpPr>
          <p:cNvPr id="8" name="Rectangle 7">
            <a:extLst>
              <a:ext uri="{FF2B5EF4-FFF2-40B4-BE49-F238E27FC236}">
                <a16:creationId xmlns:a16="http://schemas.microsoft.com/office/drawing/2014/main" id="{C18BDB1E-54A1-BB47-A94F-925BF34E1749}"/>
              </a:ext>
            </a:extLst>
          </p:cNvPr>
          <p:cNvSpPr/>
          <p:nvPr/>
        </p:nvSpPr>
        <p:spPr>
          <a:xfrm>
            <a:off x="13093580" y="6175862"/>
            <a:ext cx="10882860" cy="5681042"/>
          </a:xfrm>
          <a:prstGeom prst="rect">
            <a:avLst/>
          </a:prstGeom>
        </p:spPr>
        <p:txBody>
          <a:bodyPr wrap="square">
            <a:spAutoFit/>
          </a:bodyPr>
          <a:lstStyle/>
          <a:p>
            <a:pPr indent="-182563"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 </a:t>
            </a:r>
          </a:p>
          <a:p>
            <a:pPr indent="-182563"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 </a:t>
            </a:r>
          </a:p>
          <a:p>
            <a:pPr indent="-182563" hangingPunct="1">
              <a:spcBef>
                <a:spcPts val="1163"/>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LMP was 7 weeks ago </a:t>
            </a:r>
          </a:p>
          <a:p>
            <a:pPr indent="-182563" hangingPunct="1">
              <a:spcBef>
                <a:spcPts val="1163"/>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Positive urine pregnancy</a:t>
            </a:r>
          </a:p>
          <a:p>
            <a:pPr indent="-182563" hangingPunct="1">
              <a:spcBef>
                <a:spcPts val="1163"/>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 is having some vaginal bleeding</a:t>
            </a: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77" y="4084419"/>
                <a:ext cx="8927384" cy="389504"/>
              </a:xfrm>
              <a:prstGeom prst="rect">
                <a:avLst/>
              </a:prstGeom>
            </p:spPr>
          </p:pic>
        </mc:Fallback>
      </mc:AlternateContent>
      <p:sp>
        <p:nvSpPr>
          <p:cNvPr id="9" name="Rectangle 8">
            <a:extLst>
              <a:ext uri="{FF2B5EF4-FFF2-40B4-BE49-F238E27FC236}">
                <a16:creationId xmlns:a16="http://schemas.microsoft.com/office/drawing/2014/main" id="{B1A2B090-7163-734D-B2E0-FAB693C11C57}"/>
              </a:ext>
            </a:extLst>
          </p:cNvPr>
          <p:cNvSpPr/>
          <p:nvPr/>
        </p:nvSpPr>
        <p:spPr>
          <a:xfrm>
            <a:off x="15020932" y="11580953"/>
            <a:ext cx="8526561" cy="646331"/>
          </a:xfrm>
          <a:prstGeom prst="rect">
            <a:avLst/>
          </a:prstGeom>
        </p:spPr>
        <p:txBody>
          <a:bodyPr wrap="square">
            <a:spAutoFit/>
          </a:bodyPr>
          <a:lstStyle/>
          <a:p>
            <a:pPr hangingPunct="1">
              <a:buClr>
                <a:srgbClr val="44697D"/>
              </a:buClr>
              <a:buSzPts val="2800"/>
            </a:pPr>
            <a:r>
              <a:rPr lang="en-US" altLang="en-US" dirty="0">
                <a:solidFill>
                  <a:srgbClr val="B0B938"/>
                </a:solidFill>
                <a:latin typeface="Tw Cen MT" panose="020B0602020104020603" pitchFamily="34" charset="77"/>
                <a:ea typeface="Open Sans Extrabold" panose="020B0606030504020204" pitchFamily="34" charset="0"/>
                <a:cs typeface="Open Sans Extrabold" panose="020B0606030504020204" pitchFamily="34" charset="0"/>
                <a:sym typeface="Calibri" panose="020F0502020204030204" pitchFamily="34" charset="0"/>
              </a:rPr>
              <a:t>ADDITIONAL HISTORY? AND ON PHYSICAL?  </a:t>
            </a:r>
          </a:p>
        </p:txBody>
      </p:sp>
      <p:pic>
        <p:nvPicPr>
          <p:cNvPr id="13" name="Picture Placeholder 12">
            <a:extLst>
              <a:ext uri="{FF2B5EF4-FFF2-40B4-BE49-F238E27FC236}">
                <a16:creationId xmlns:a16="http://schemas.microsoft.com/office/drawing/2014/main" id="{D9DBE937-01E4-E042-AEBD-47ACF0073FE2}"/>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845" t="-165" r="38207" b="165"/>
          <a:stretch/>
        </p:blipFill>
        <p:spPr>
          <a:xfrm>
            <a:off x="1223278" y="0"/>
            <a:ext cx="10882860" cy="13716000"/>
          </a:xfr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4" name="Rectangle 3">
            <a:extLst>
              <a:ext uri="{FF2B5EF4-FFF2-40B4-BE49-F238E27FC236}">
                <a16:creationId xmlns:a16="http://schemas.microsoft.com/office/drawing/2014/main" id="{2D4FD169-4745-0A4F-A017-E9562E464E1E}"/>
              </a:ext>
            </a:extLst>
          </p:cNvPr>
          <p:cNvSpPr/>
          <p:nvPr/>
        </p:nvSpPr>
        <p:spPr>
          <a:xfrm>
            <a:off x="12655296" y="-131805"/>
            <a:ext cx="11728704" cy="13990320"/>
          </a:xfrm>
          <a:prstGeom prst="rect">
            <a:avLst/>
          </a:prstGeom>
          <a:solidFill>
            <a:schemeClr val="accent3"/>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77" name="Rectangle 9"/>
          <p:cNvSpPr/>
          <p:nvPr/>
        </p:nvSpPr>
        <p:spPr>
          <a:xfrm>
            <a:off x="12655295" y="629045"/>
            <a:ext cx="11728704" cy="5263668"/>
          </a:xfrm>
          <a:prstGeom prst="rect">
            <a:avLst/>
          </a:prstGeom>
          <a:noFill/>
          <a:ln w="12700">
            <a:miter lim="400000"/>
          </a:ln>
        </p:spPr>
        <p:txBody>
          <a:bodyPr tIns="91439" bIns="91439" anchor="ctr"/>
          <a:lstStyle/>
          <a:p>
            <a:pPr algn="ctr">
              <a:defRPr>
                <a:solidFill>
                  <a:srgbClr val="3C3C3C"/>
                </a:solidFill>
              </a:defRPr>
            </a:pPr>
            <a:r>
              <a:rPr lang="en-US" sz="5000" b="1" dirty="0">
                <a:solidFill>
                  <a:schemeClr val="bg2"/>
                </a:solidFill>
                <a:latin typeface="Tw Cen MT" panose="020B0602020104020603" pitchFamily="34" charset="77"/>
              </a:rPr>
              <a:t>Please complete this pre-test on your phone or computer in order to receive CE credit for participation in this workshop. You can access the pre-test at:</a:t>
            </a:r>
          </a:p>
          <a:p>
            <a:pPr algn="ctr">
              <a:defRPr>
                <a:solidFill>
                  <a:srgbClr val="3C3C3C"/>
                </a:solidFill>
              </a:defRPr>
            </a:pPr>
            <a:endParaRPr lang="en-US" sz="1200" b="1" dirty="0">
              <a:latin typeface="Tw Cen MT" panose="020B0602020104020603" pitchFamily="34" charset="77"/>
            </a:endParaRPr>
          </a:p>
          <a:p>
            <a:pPr algn="ctr">
              <a:defRPr>
                <a:solidFill>
                  <a:srgbClr val="3C3C3C"/>
                </a:solidFill>
              </a:defRPr>
            </a:pPr>
            <a:r>
              <a:rPr lang="en-US" sz="4800" b="1" dirty="0">
                <a:solidFill>
                  <a:schemeClr val="tx1"/>
                </a:solidFill>
                <a:latin typeface="+mn-lt"/>
              </a:rPr>
              <a:t>https://</a:t>
            </a:r>
            <a:r>
              <a:rPr lang="en-US" sz="4800" b="1" dirty="0" err="1">
                <a:solidFill>
                  <a:schemeClr val="tx1"/>
                </a:solidFill>
                <a:latin typeface="+mn-lt"/>
              </a:rPr>
              <a:t>www.surveymonkey.com</a:t>
            </a:r>
            <a:r>
              <a:rPr lang="en-US" sz="4800" b="1" dirty="0">
                <a:solidFill>
                  <a:schemeClr val="tx1"/>
                </a:solidFill>
                <a:latin typeface="+mn-lt"/>
              </a:rPr>
              <a:t>/r/</a:t>
            </a:r>
            <a:r>
              <a:rPr lang="en-US" sz="4800" b="1" dirty="0" err="1">
                <a:solidFill>
                  <a:schemeClr val="tx1"/>
                </a:solidFill>
                <a:latin typeface="+mn-lt"/>
              </a:rPr>
              <a:t>eplpre</a:t>
            </a:r>
            <a:endParaRPr sz="4800" b="1" dirty="0">
              <a:solidFill>
                <a:schemeClr val="tx1"/>
              </a:solidFill>
              <a:latin typeface="+mn-lt"/>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t>CE PRE-TEST.</a:t>
            </a:r>
          </a:p>
        </p:txBody>
      </p:sp>
      <p:pic>
        <p:nvPicPr>
          <p:cNvPr id="3" name="Picture 2">
            <a:extLst>
              <a:ext uri="{FF2B5EF4-FFF2-40B4-BE49-F238E27FC236}">
                <a16:creationId xmlns:a16="http://schemas.microsoft.com/office/drawing/2014/main" id="{C36177E1-16FA-5849-8333-25AFE1456A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417240034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3596A-0952-D314-79F9-2342B422D7C8}"/>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163524" y="12896373"/>
            <a:ext cx="790444"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52597" y="672298"/>
            <a:ext cx="18278806" cy="1778934"/>
          </a:xfrm>
          <a:prstGeom prst="rect">
            <a:avLst/>
          </a:prstGeom>
          <a:noFill/>
          <a:ln>
            <a:noFill/>
          </a:ln>
        </p:spPr>
        <p:txBody>
          <a:bodyPr anchor="t">
            <a:noAutofit/>
          </a:bodyPr>
          <a:lstStyle/>
          <a:p>
            <a:pPr algn="ctr">
              <a:lnSpc>
                <a:spcPts val="12500"/>
              </a:lnSpc>
            </a:pPr>
            <a:r>
              <a:rPr lang="en-US" sz="8800" dirty="0"/>
              <a:t>1</a:t>
            </a:r>
            <a:r>
              <a:rPr lang="en-US" sz="8800" baseline="30000" dirty="0"/>
              <a:t>ST</a:t>
            </a:r>
            <a:r>
              <a:rPr lang="en-US" sz="8800" dirty="0"/>
              <a:t> TRIMESTER BLEEDING ALGORITHM</a:t>
            </a:r>
            <a:endParaRPr lang="en-US" sz="88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82661" y="10967311"/>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4341289" y="5903901"/>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0108803" y="7466558"/>
            <a:ext cx="2869936" cy="2438400"/>
          </a:xfrm>
          <a:prstGeom prst="rect">
            <a:avLst/>
          </a:prstGeom>
        </p:spPr>
      </p:pic>
      <p:pic>
        <p:nvPicPr>
          <p:cNvPr id="21" name="Picture 20">
            <a:extLst>
              <a:ext uri="{FF2B5EF4-FFF2-40B4-BE49-F238E27FC236}">
                <a16:creationId xmlns:a16="http://schemas.microsoft.com/office/drawing/2014/main" id="{0B5B7E0B-2D1D-2943-BFF3-7957163740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5707580" y="10327221"/>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9006055" y="7672256"/>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34" name="Google Shape;310;p45">
            <a:extLst>
              <a:ext uri="{FF2B5EF4-FFF2-40B4-BE49-F238E27FC236}">
                <a16:creationId xmlns:a16="http://schemas.microsoft.com/office/drawing/2014/main" id="{2016D680-3808-C542-806E-D11E6334EE2F}"/>
              </a:ext>
            </a:extLst>
          </p:cNvPr>
          <p:cNvPicPr preferRelativeResize="0">
            <a:picLocks/>
          </p:cNvPicPr>
          <p:nvPr/>
        </p:nvPicPr>
        <p:blipFill rotWithShape="1">
          <a:blip r:embed="rId4">
            <a:alphaModFix/>
          </a:blip>
          <a:srcRect l="2068" t="10161" b="15322"/>
          <a:stretch/>
        </p:blipFill>
        <p:spPr>
          <a:xfrm>
            <a:off x="2296754" y="2692513"/>
            <a:ext cx="19522852" cy="10402908"/>
          </a:xfrm>
          <a:prstGeom prst="rect">
            <a:avLst/>
          </a:prstGeom>
          <a:noFill/>
          <a:ln>
            <a:solidFill>
              <a:schemeClr val="bg1"/>
            </a:solidFill>
          </a:ln>
        </p:spPr>
      </p:pic>
    </p:spTree>
    <p:extLst>
      <p:ext uri="{BB962C8B-B14F-4D97-AF65-F5344CB8AC3E}">
        <p14:creationId xmlns:p14="http://schemas.microsoft.com/office/powerpoint/2010/main" val="17161542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87D533C-4DFD-8344-B8C4-6C283BE50A89}"/>
              </a:ext>
            </a:extLst>
          </p:cNvPr>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brightnessContrast bright="-32000" contrast="22000"/>
                    </a14:imgEffect>
                  </a14:imgLayer>
                </a14:imgProps>
              </a:ext>
              <a:ext uri="{28A0092B-C50C-407E-A947-70E740481C1C}">
                <a14:useLocalDpi xmlns:a14="http://schemas.microsoft.com/office/drawing/2010/main" val="0"/>
              </a:ext>
            </a:extLst>
          </a:blip>
          <a:srcRect l="2258" t="5210" r="2258" b="16666"/>
          <a:stretch/>
        </p:blipFill>
        <p:spPr>
          <a:xfrm>
            <a:off x="0" y="0"/>
            <a:ext cx="24384000" cy="13716000"/>
          </a:xfrm>
        </p:spPr>
      </p:pic>
      <p:sp>
        <p:nvSpPr>
          <p:cNvPr id="327" name="Rectangle 7"/>
          <p:cNvSpPr/>
          <p:nvPr/>
        </p:nvSpPr>
        <p:spPr>
          <a:xfrm>
            <a:off x="10668000" y="9977973"/>
            <a:ext cx="13716000" cy="3745647"/>
          </a:xfrm>
          <a:prstGeom prst="rect">
            <a:avLst/>
          </a:prstGeom>
          <a:solidFill>
            <a:schemeClr val="tx1">
              <a:alpha val="80228"/>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328" name="TextBox 8"/>
          <p:cNvSpPr txBox="1"/>
          <p:nvPr/>
        </p:nvSpPr>
        <p:spPr>
          <a:xfrm>
            <a:off x="11301984" y="10695542"/>
            <a:ext cx="12472416" cy="255858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indent="-177800" algn="ctr" hangingPunct="1">
              <a:buClr>
                <a:srgbClr val="C00000"/>
              </a:buClr>
              <a:buSzPts val="2800"/>
              <a:defRPr/>
            </a:pPr>
            <a:r>
              <a:rPr lang="en-US" sz="6000" b="1" dirty="0">
                <a:solidFill>
                  <a:schemeClr val="accent4"/>
                </a:solidFill>
                <a:ea typeface="Arial"/>
                <a:cs typeface="Arial"/>
                <a:sym typeface="Arial"/>
              </a:rPr>
              <a:t>ANEMBRYONIC GESTATION</a:t>
            </a:r>
          </a:p>
          <a:p>
            <a:pPr indent="-152400" algn="ctr" hangingPunct="1">
              <a:buClr>
                <a:schemeClr val="dk1"/>
              </a:buClr>
              <a:buSzPts val="2400"/>
              <a:defRPr/>
            </a:pPr>
            <a:r>
              <a:rPr lang="en-US" sz="4800" dirty="0">
                <a:solidFill>
                  <a:schemeClr val="bg2"/>
                </a:solidFill>
                <a:ea typeface="Arial"/>
                <a:cs typeface="Arial"/>
                <a:sym typeface="Arial"/>
              </a:rPr>
              <a:t>Mean sac diameter &gt;25 mm with no embryo</a:t>
            </a:r>
          </a:p>
        </p:txBody>
      </p:sp>
      <p:sp>
        <p:nvSpPr>
          <p:cNvPr id="326" name="Title 2"/>
          <p:cNvSpPr txBox="1">
            <a:spLocks noGrp="1"/>
          </p:cNvSpPr>
          <p:nvPr>
            <p:ph type="title"/>
          </p:nvPr>
        </p:nvSpPr>
        <p:spPr>
          <a:xfrm>
            <a:off x="2476500" y="8135111"/>
            <a:ext cx="19431000" cy="2545191"/>
          </a:xfrm>
          <a:prstGeom prst="rect">
            <a:avLst/>
          </a:prstGeom>
        </p:spPr>
        <p:txBody>
          <a:bodyPr>
            <a:noAutofit/>
          </a:bodyPr>
          <a:lstStyle/>
          <a:p>
            <a:r>
              <a:rPr lang="en-US" sz="12000" b="0" dirty="0">
                <a:solidFill>
                  <a:schemeClr val="tx1"/>
                </a:solidFill>
              </a:rPr>
              <a:t>JENNIFER’S ULTRASOUND.</a:t>
            </a:r>
            <a:endParaRPr sz="12000" b="0" dirty="0">
              <a:solidFill>
                <a:schemeClr val="tx1"/>
              </a:solidFill>
            </a:endParaRPr>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8C389A93-2971-BE48-8DF5-52F113F0C628}"/>
                  </a:ext>
                </a:extLst>
              </p14:cNvPr>
              <p14:cNvContentPartPr/>
              <p14:nvPr/>
            </p14:nvContentPartPr>
            <p14:xfrm>
              <a:off x="2691789" y="10229759"/>
              <a:ext cx="15449907" cy="94833"/>
            </p14:xfrm>
          </p:contentPart>
        </mc:Choice>
        <mc:Fallback xmlns="">
          <p:pic>
            <p:nvPicPr>
              <p:cNvPr id="12" name="Ink 11">
                <a:extLst>
                  <a:ext uri="{FF2B5EF4-FFF2-40B4-BE49-F238E27FC236}">
                    <a16:creationId xmlns:a16="http://schemas.microsoft.com/office/drawing/2014/main" id="{8C389A93-2971-BE48-8DF5-52F113F0C628}"/>
                  </a:ext>
                </a:extLst>
              </p:cNvPr>
              <p:cNvPicPr/>
              <p:nvPr/>
            </p:nvPicPr>
            <p:blipFill>
              <a:blip r:embed="rId6"/>
              <a:stretch>
                <a:fillRect/>
              </a:stretch>
            </p:blipFill>
            <p:spPr>
              <a:xfrm>
                <a:off x="2533016" y="10071345"/>
                <a:ext cx="15767092" cy="411302"/>
              </a:xfrm>
              <a:prstGeom prst="rect">
                <a:avLst/>
              </a:prstGeom>
            </p:spPr>
          </p:pic>
        </mc:Fallback>
      </mc:AlternateContent>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315924" y="12865893"/>
            <a:ext cx="567996"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62180" y="271085"/>
            <a:ext cx="12192000" cy="1778934"/>
          </a:xfrm>
          <a:prstGeom prst="rect">
            <a:avLst/>
          </a:prstGeom>
          <a:noFill/>
          <a:ln>
            <a:noFill/>
          </a:ln>
        </p:spPr>
        <p:txBody>
          <a:bodyPr anchor="t">
            <a:noAutofit/>
          </a:bodyPr>
          <a:lstStyle/>
          <a:p>
            <a:pPr algn="ctr">
              <a:lnSpc>
                <a:spcPts val="12500"/>
              </a:lnSpc>
              <a:tabLst>
                <a:tab pos="6792913" algn="l"/>
              </a:tabLst>
            </a:pPr>
            <a:r>
              <a:rPr lang="en-US" sz="5700" dirty="0"/>
              <a:t>DIAGNOSIS – ULTRASOUND FINDINGS</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4585" y="11035634"/>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graphicFrame>
        <p:nvGraphicFramePr>
          <p:cNvPr id="34" name="Google Shape;326;p47">
            <a:extLst>
              <a:ext uri="{FF2B5EF4-FFF2-40B4-BE49-F238E27FC236}">
                <a16:creationId xmlns:a16="http://schemas.microsoft.com/office/drawing/2014/main" id="{6BEAE116-C316-0946-8B58-12F6E2A0B9E2}"/>
              </a:ext>
            </a:extLst>
          </p:cNvPr>
          <p:cNvGraphicFramePr/>
          <p:nvPr/>
        </p:nvGraphicFramePr>
        <p:xfrm>
          <a:off x="1316049" y="2280212"/>
          <a:ext cx="21751902" cy="10322122"/>
        </p:xfrm>
        <a:graphic>
          <a:graphicData uri="http://schemas.openxmlformats.org/drawingml/2006/table">
            <a:tbl>
              <a:tblPr>
                <a:noFill/>
              </a:tblPr>
              <a:tblGrid>
                <a:gridCol w="10875951">
                  <a:extLst>
                    <a:ext uri="{9D8B030D-6E8A-4147-A177-3AD203B41FA5}">
                      <a16:colId xmlns:a16="http://schemas.microsoft.com/office/drawing/2014/main" val="20000"/>
                    </a:ext>
                  </a:extLst>
                </a:gridCol>
                <a:gridCol w="10875951">
                  <a:extLst>
                    <a:ext uri="{9D8B030D-6E8A-4147-A177-3AD203B41FA5}">
                      <a16:colId xmlns:a16="http://schemas.microsoft.com/office/drawing/2014/main" val="20001"/>
                    </a:ext>
                  </a:extLst>
                </a:gridCol>
              </a:tblGrid>
              <a:tr h="1411000">
                <a:tc gridSpan="2">
                  <a:txBody>
                    <a:bodyPr/>
                    <a:lstStyle/>
                    <a:p>
                      <a:pPr marL="0" marR="0" lvl="0" indent="0" algn="l" rtl="0">
                        <a:lnSpc>
                          <a:spcPct val="100000"/>
                        </a:lnSpc>
                        <a:spcBef>
                          <a:spcPts val="0"/>
                        </a:spcBef>
                        <a:spcAft>
                          <a:spcPts val="0"/>
                        </a:spcAft>
                        <a:buClr>
                          <a:srgbClr val="44697D"/>
                        </a:buClr>
                        <a:buSzPts val="2000"/>
                        <a:buFont typeface="Calibri"/>
                        <a:buNone/>
                      </a:pPr>
                      <a:r>
                        <a:rPr lang="en-US" sz="3600" b="1" i="0" u="none" strike="noStrike" cap="none" dirty="0">
                          <a:solidFill>
                            <a:schemeClr val="bg2"/>
                          </a:solidFill>
                          <a:latin typeface="+mn-lt"/>
                          <a:ea typeface="Calibri"/>
                          <a:cs typeface="Calibri"/>
                          <a:sym typeface="Calibri"/>
                        </a:rPr>
                        <a:t>Table 2. Guidelines for Transvaginal Ultrasonographic Diagnosis of Pregnancy Failure in a Woman with an Intrauterine Pregnancy of Uncertain Viability</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lumMod val="95000"/>
                      </a:schemeClr>
                    </a:solidFill>
                  </a:tcPr>
                </a:tc>
                <a:tc hMerge="1">
                  <a:txBody>
                    <a:bodyPr/>
                    <a:lstStyle/>
                    <a:p>
                      <a:endParaRPr lang="en-US"/>
                    </a:p>
                  </a:txBody>
                  <a:tcPr/>
                </a:tc>
                <a:extLst>
                  <a:ext uri="{0D108BD9-81ED-4DB2-BD59-A6C34878D82A}">
                    <a16:rowId xmlns:a16="http://schemas.microsoft.com/office/drawing/2014/main" val="10000"/>
                  </a:ext>
                </a:extLst>
              </a:tr>
              <a:tr h="1288298">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lumMod val="95000"/>
                      </a:schemeClr>
                    </a:solidFill>
                  </a:tcPr>
                </a:tc>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Suspicious for, but not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lumMod val="95000"/>
                      </a:schemeClr>
                    </a:solidFill>
                  </a:tcPr>
                </a:tc>
                <a:extLst>
                  <a:ext uri="{0D108BD9-81ED-4DB2-BD59-A6C34878D82A}">
                    <a16:rowId xmlns:a16="http://schemas.microsoft.com/office/drawing/2014/main" val="10001"/>
                  </a:ext>
                </a:extLst>
              </a:tr>
              <a:tr h="7622824">
                <a:tc>
                  <a:txBody>
                    <a:bodyPr/>
                    <a:lstStyle/>
                    <a:p>
                      <a:pPr marL="571500" marR="0" lvl="0" indent="-571500" algn="l" rtl="0">
                        <a:lnSpc>
                          <a:spcPct val="100000"/>
                        </a:lnSpc>
                        <a:spcBef>
                          <a:spcPts val="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Crown-rump length of ≥ 7 mm and no heartbeat</a:t>
                      </a:r>
                      <a:endParaRPr sz="3600" dirty="0">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Mean sac diameter of ≥  25 mm and no embryo</a:t>
                      </a:r>
                      <a:endParaRPr sz="3600" dirty="0">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 2 </a:t>
                      </a:r>
                      <a:r>
                        <a:rPr lang="en-US" sz="3600" b="0" i="0" u="none" strike="noStrike" cap="none" dirty="0" err="1">
                          <a:solidFill>
                            <a:srgbClr val="44697D"/>
                          </a:solidFill>
                          <a:latin typeface="+mn-lt"/>
                          <a:ea typeface="Calibri"/>
                          <a:cs typeface="Calibri"/>
                          <a:sym typeface="Calibri"/>
                        </a:rPr>
                        <a:t>wk</a:t>
                      </a:r>
                      <a:r>
                        <a:rPr lang="en-US" sz="3600" b="0" i="0" u="none" strike="noStrike" cap="none" dirty="0">
                          <a:solidFill>
                            <a:srgbClr val="44697D"/>
                          </a:solidFill>
                          <a:latin typeface="+mn-lt"/>
                          <a:ea typeface="Calibri"/>
                          <a:cs typeface="Calibri"/>
                          <a:sym typeface="Calibri"/>
                        </a:rPr>
                        <a:t> after a scan that showed a gestational sac without a yolk sac</a:t>
                      </a:r>
                      <a:endParaRPr sz="3600" dirty="0">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 11 days after a scan that showed a gestational sac with a yolk sac</a:t>
                      </a:r>
                      <a:endParaRPr sz="3600" b="0" i="0" u="none" strike="noStrike" cap="none" dirty="0">
                        <a:solidFill>
                          <a:srgbClr val="44697D"/>
                        </a:solidFill>
                        <a:latin typeface="+mn-lt"/>
                        <a:ea typeface="Calibri"/>
                        <a:cs typeface="Calibri"/>
                        <a:sym typeface="Calibri"/>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a:txBody>
                    <a:bodyPr/>
                    <a:lstStyle/>
                    <a:p>
                      <a:pPr marL="584200" marR="0" lvl="0" indent="-571500" algn="l" rtl="0">
                        <a:lnSpc>
                          <a:spcPct val="100000"/>
                        </a:lnSpc>
                        <a:spcBef>
                          <a:spcPts val="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Crown-rump length of &lt; 7 mm and no heartbeat </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Mean sac diameter of 16-24 mm and no embryo</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7-13 days after a scan that showed a gestational sac without a yolk sac </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7-10 days after a scan that showed a gestational sac with a yolk sac</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 6 </a:t>
                      </a:r>
                      <a:r>
                        <a:rPr lang="en-US" sz="3600" b="0" i="0" u="none" strike="noStrike" cap="none" dirty="0" err="1">
                          <a:solidFill>
                            <a:srgbClr val="44697D"/>
                          </a:solidFill>
                          <a:latin typeface="+mn-lt"/>
                          <a:ea typeface="Calibri"/>
                          <a:cs typeface="Calibri"/>
                          <a:sym typeface="Calibri"/>
                        </a:rPr>
                        <a:t>wk</a:t>
                      </a:r>
                      <a:r>
                        <a:rPr lang="en-US" sz="3600" b="0" i="0" u="none" strike="noStrike" cap="none" dirty="0">
                          <a:solidFill>
                            <a:srgbClr val="44697D"/>
                          </a:solidFill>
                          <a:latin typeface="+mn-lt"/>
                          <a:ea typeface="Calibri"/>
                          <a:cs typeface="Calibri"/>
                          <a:sym typeface="Calibri"/>
                        </a:rPr>
                        <a:t> after last menstrual period </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Empty amnion (amnion seen adjacent to yolk sac, with no visible embryo)</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Enlarged yolk sac (&gt; 7 mm)</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Small gestational sac in relation to the size of the embryo (&lt; 5 mm difference between mean sac diameter and crown-rump length)</a:t>
                      </a:r>
                      <a:endParaRPr sz="3600" dirty="0">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7184028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093580" y="2378175"/>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 JENNIFER</a:t>
            </a:r>
          </a:p>
        </p:txBody>
      </p:sp>
      <p:sp>
        <p:nvSpPr>
          <p:cNvPr id="8" name="Rectangle 7">
            <a:extLst>
              <a:ext uri="{FF2B5EF4-FFF2-40B4-BE49-F238E27FC236}">
                <a16:creationId xmlns:a16="http://schemas.microsoft.com/office/drawing/2014/main" id="{C18BDB1E-54A1-BB47-A94F-925BF34E1749}"/>
              </a:ext>
            </a:extLst>
          </p:cNvPr>
          <p:cNvSpPr/>
          <p:nvPr/>
        </p:nvSpPr>
        <p:spPr>
          <a:xfrm>
            <a:off x="15378280" y="8482400"/>
            <a:ext cx="8598160" cy="2585323"/>
          </a:xfrm>
          <a:prstGeom prst="rect">
            <a:avLst/>
          </a:prstGeom>
        </p:spPr>
        <p:txBody>
          <a:bodyPr wrap="square">
            <a:spAutoFit/>
          </a:bodyPr>
          <a:lstStyle/>
          <a:p>
            <a:pPr indent="-182563"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This is not her fault</a:t>
            </a:r>
          </a:p>
          <a:p>
            <a:pPr indent="-182563"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 can decide on the management option</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77" y="4084419"/>
                <a:ext cx="8927384" cy="389504"/>
              </a:xfrm>
              <a:prstGeom prst="rect">
                <a:avLst/>
              </a:prstGeom>
            </p:spPr>
          </p:pic>
        </mc:Fallback>
      </mc:AlternateContent>
      <p:sp>
        <p:nvSpPr>
          <p:cNvPr id="9" name="Rectangle 8">
            <a:extLst>
              <a:ext uri="{FF2B5EF4-FFF2-40B4-BE49-F238E27FC236}">
                <a16:creationId xmlns:a16="http://schemas.microsoft.com/office/drawing/2014/main" id="{B1A2B090-7163-734D-B2E0-FAB693C11C57}"/>
              </a:ext>
            </a:extLst>
          </p:cNvPr>
          <p:cNvSpPr/>
          <p:nvPr/>
        </p:nvSpPr>
        <p:spPr>
          <a:xfrm>
            <a:off x="15378280" y="6363407"/>
            <a:ext cx="8598160" cy="1938992"/>
          </a:xfrm>
          <a:prstGeom prst="rect">
            <a:avLst/>
          </a:prstGeom>
        </p:spPr>
        <p:txBody>
          <a:bodyPr wrap="square">
            <a:spAutoFit/>
          </a:bodyPr>
          <a:lstStyle/>
          <a:p>
            <a:pPr hangingPunct="1">
              <a:buClr>
                <a:srgbClr val="44697D"/>
              </a:buClr>
              <a:buSzPts val="2800"/>
            </a:pPr>
            <a:r>
              <a:rPr lang="en-US" altLang="en-US" sz="6000" dirty="0">
                <a:solidFill>
                  <a:srgbClr val="B0B938"/>
                </a:solidFill>
                <a:latin typeface="Tw Cen MT" panose="020B0602020104020603" pitchFamily="34" charset="77"/>
                <a:ea typeface="Open Sans Extrabold" panose="020B0606030504020204" pitchFamily="34" charset="0"/>
                <a:cs typeface="Open Sans Extrabold" panose="020B0606030504020204" pitchFamily="34" charset="0"/>
                <a:sym typeface="Calibri" panose="020F0502020204030204" pitchFamily="34" charset="0"/>
              </a:rPr>
              <a:t>What does she need to know?</a:t>
            </a:r>
          </a:p>
        </p:txBody>
      </p:sp>
      <p:sp>
        <p:nvSpPr>
          <p:cNvPr id="13" name="Freeform 17">
            <a:extLst>
              <a:ext uri="{FF2B5EF4-FFF2-40B4-BE49-F238E27FC236}">
                <a16:creationId xmlns:a16="http://schemas.microsoft.com/office/drawing/2014/main" id="{4CAE1F6C-2515-324C-B22D-87CF58E19C2E}"/>
              </a:ext>
            </a:extLst>
          </p:cNvPr>
          <p:cNvSpPr/>
          <p:nvPr/>
        </p:nvSpPr>
        <p:spPr>
          <a:xfrm>
            <a:off x="13498241" y="6419539"/>
            <a:ext cx="1254111" cy="1242682"/>
          </a:xfrm>
          <a:custGeom>
            <a:avLst/>
            <a:gdLst/>
            <a:ahLst/>
            <a:cxnLst>
              <a:cxn ang="0">
                <a:pos x="wd2" y="hd2"/>
              </a:cxn>
              <a:cxn ang="5400000">
                <a:pos x="wd2" y="hd2"/>
              </a:cxn>
              <a:cxn ang="10800000">
                <a:pos x="wd2" y="hd2"/>
              </a:cxn>
              <a:cxn ang="16200000">
                <a:pos x="wd2" y="hd2"/>
              </a:cxn>
            </a:cxnLst>
            <a:rect l="0" t="0" r="r" b="b"/>
            <a:pathLst>
              <a:path w="21600" h="21202" extrusionOk="0">
                <a:moveTo>
                  <a:pt x="10847" y="25"/>
                </a:moveTo>
                <a:cubicBezTo>
                  <a:pt x="4555" y="25"/>
                  <a:pt x="0" y="4579"/>
                  <a:pt x="0" y="10825"/>
                </a:cubicBezTo>
                <a:cubicBezTo>
                  <a:pt x="0" y="16647"/>
                  <a:pt x="4977" y="21202"/>
                  <a:pt x="10847" y="21202"/>
                </a:cubicBezTo>
                <a:cubicBezTo>
                  <a:pt x="17045" y="21202"/>
                  <a:pt x="21600" y="16225"/>
                  <a:pt x="21600" y="10402"/>
                </a:cubicBezTo>
                <a:cubicBezTo>
                  <a:pt x="21600" y="4579"/>
                  <a:pt x="16623" y="-398"/>
                  <a:pt x="10847" y="25"/>
                </a:cubicBezTo>
                <a:close/>
                <a:moveTo>
                  <a:pt x="10847" y="17070"/>
                </a:moveTo>
                <a:cubicBezTo>
                  <a:pt x="10377" y="17070"/>
                  <a:pt x="10377" y="17070"/>
                  <a:pt x="10377" y="17070"/>
                </a:cubicBezTo>
                <a:cubicBezTo>
                  <a:pt x="9579" y="17070"/>
                  <a:pt x="9157" y="16225"/>
                  <a:pt x="9157" y="15379"/>
                </a:cubicBezTo>
                <a:cubicBezTo>
                  <a:pt x="9157" y="14581"/>
                  <a:pt x="9579" y="13736"/>
                  <a:pt x="10847" y="13736"/>
                </a:cubicBezTo>
                <a:cubicBezTo>
                  <a:pt x="11645" y="14159"/>
                  <a:pt x="12068" y="14581"/>
                  <a:pt x="12068" y="15379"/>
                </a:cubicBezTo>
                <a:cubicBezTo>
                  <a:pt x="12068" y="16647"/>
                  <a:pt x="11645" y="17070"/>
                  <a:pt x="10847" y="17070"/>
                </a:cubicBezTo>
                <a:close/>
                <a:moveTo>
                  <a:pt x="14557" y="9604"/>
                </a:moveTo>
                <a:cubicBezTo>
                  <a:pt x="14134" y="9604"/>
                  <a:pt x="13758" y="9979"/>
                  <a:pt x="13336" y="10402"/>
                </a:cubicBezTo>
                <a:cubicBezTo>
                  <a:pt x="12490" y="11247"/>
                  <a:pt x="12490" y="11247"/>
                  <a:pt x="12490" y="11247"/>
                </a:cubicBezTo>
                <a:cubicBezTo>
                  <a:pt x="12068" y="11247"/>
                  <a:pt x="12068" y="11670"/>
                  <a:pt x="12068" y="11670"/>
                </a:cubicBezTo>
                <a:cubicBezTo>
                  <a:pt x="11645" y="12092"/>
                  <a:pt x="11645" y="12092"/>
                  <a:pt x="11645" y="12468"/>
                </a:cubicBezTo>
                <a:cubicBezTo>
                  <a:pt x="9157" y="12468"/>
                  <a:pt x="9157" y="12468"/>
                  <a:pt x="9157" y="12468"/>
                </a:cubicBezTo>
                <a:cubicBezTo>
                  <a:pt x="9157" y="11670"/>
                  <a:pt x="9157" y="11247"/>
                  <a:pt x="9579" y="10402"/>
                </a:cubicBezTo>
                <a:cubicBezTo>
                  <a:pt x="10377" y="9979"/>
                  <a:pt x="11645" y="9181"/>
                  <a:pt x="11645" y="9181"/>
                </a:cubicBezTo>
                <a:lnTo>
                  <a:pt x="12068" y="8759"/>
                </a:lnTo>
                <a:cubicBezTo>
                  <a:pt x="12068" y="8289"/>
                  <a:pt x="12490" y="7866"/>
                  <a:pt x="12490" y="7866"/>
                </a:cubicBezTo>
                <a:cubicBezTo>
                  <a:pt x="12490" y="7491"/>
                  <a:pt x="12068" y="7115"/>
                  <a:pt x="12068" y="6645"/>
                </a:cubicBezTo>
                <a:cubicBezTo>
                  <a:pt x="11645" y="6223"/>
                  <a:pt x="11270" y="6223"/>
                  <a:pt x="10847" y="6223"/>
                </a:cubicBezTo>
                <a:cubicBezTo>
                  <a:pt x="10377" y="6223"/>
                  <a:pt x="10002" y="6223"/>
                  <a:pt x="9579" y="6645"/>
                </a:cubicBezTo>
                <a:cubicBezTo>
                  <a:pt x="9157" y="7115"/>
                  <a:pt x="9157" y="7491"/>
                  <a:pt x="9157" y="7866"/>
                </a:cubicBezTo>
                <a:cubicBezTo>
                  <a:pt x="9157" y="8289"/>
                  <a:pt x="9157" y="8289"/>
                  <a:pt x="9157" y="8289"/>
                </a:cubicBezTo>
                <a:cubicBezTo>
                  <a:pt x="6668" y="8289"/>
                  <a:pt x="6668" y="8289"/>
                  <a:pt x="6668" y="8289"/>
                </a:cubicBezTo>
                <a:cubicBezTo>
                  <a:pt x="6668" y="7866"/>
                  <a:pt x="6668" y="7866"/>
                  <a:pt x="6668" y="7866"/>
                </a:cubicBezTo>
                <a:cubicBezTo>
                  <a:pt x="6668" y="6223"/>
                  <a:pt x="7043" y="5378"/>
                  <a:pt x="8311" y="4579"/>
                </a:cubicBezTo>
                <a:cubicBezTo>
                  <a:pt x="8734" y="4157"/>
                  <a:pt x="9579" y="4157"/>
                  <a:pt x="10847" y="4157"/>
                </a:cubicBezTo>
                <a:cubicBezTo>
                  <a:pt x="12068" y="4157"/>
                  <a:pt x="12913" y="4157"/>
                  <a:pt x="13758" y="5002"/>
                </a:cubicBezTo>
                <a:cubicBezTo>
                  <a:pt x="14557" y="5378"/>
                  <a:pt x="14979" y="6223"/>
                  <a:pt x="14979" y="7491"/>
                </a:cubicBezTo>
                <a:cubicBezTo>
                  <a:pt x="14979" y="8289"/>
                  <a:pt x="14979" y="8759"/>
                  <a:pt x="14557" y="9604"/>
                </a:cubicBezTo>
                <a:close/>
              </a:path>
            </a:pathLst>
          </a:custGeom>
          <a:solidFill>
            <a:schemeClr val="accent3"/>
          </a:solidFill>
          <a:ln w="12700">
            <a:miter lim="400000"/>
          </a:ln>
        </p:spPr>
        <p:txBody>
          <a:bodyPr lIns="91438" rIns="91438" anchor="ctr"/>
          <a:lstStyle/>
          <a:p>
            <a:pPr>
              <a:defRPr sz="2400"/>
            </a:pPr>
            <a:endParaRPr sz="4800"/>
          </a:p>
        </p:txBody>
      </p:sp>
      <p:pic>
        <p:nvPicPr>
          <p:cNvPr id="4" name="Picture Placeholder 3">
            <a:extLst>
              <a:ext uri="{FF2B5EF4-FFF2-40B4-BE49-F238E27FC236}">
                <a16:creationId xmlns:a16="http://schemas.microsoft.com/office/drawing/2014/main" id="{1EBF3107-D27F-BD4F-98A0-E1C16481731C}"/>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42535" r="4517"/>
          <a:stretch/>
        </p:blipFill>
        <p:spPr>
          <a:xfrm>
            <a:off x="1049309" y="0"/>
            <a:ext cx="10882860" cy="13716000"/>
          </a:xfrm>
        </p:spPr>
      </p:pic>
    </p:spTree>
    <p:extLst>
      <p:ext uri="{BB962C8B-B14F-4D97-AF65-F5344CB8AC3E}">
        <p14:creationId xmlns:p14="http://schemas.microsoft.com/office/powerpoint/2010/main" val="108137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182880" y="12789693"/>
            <a:ext cx="713728"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399262" y="750163"/>
            <a:ext cx="13585475" cy="2053998"/>
          </a:xfrm>
          <a:prstGeom prst="rect">
            <a:avLst/>
          </a:prstGeom>
        </p:spPr>
        <p:txBody>
          <a:bodyPr anchor="t">
            <a:noAutofit/>
          </a:bodyPr>
          <a:lstStyle/>
          <a:p>
            <a:pPr>
              <a:lnSpc>
                <a:spcPts val="12500"/>
              </a:lnSpc>
            </a:pPr>
            <a:r>
              <a:rPr lang="en-US" sz="8800" b="0" dirty="0"/>
              <a:t>EXPECTANT MANAGEMENT</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615963" y="244831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457193" y="2289923"/>
                <a:ext cx="11469254" cy="399386"/>
              </a:xfrm>
              <a:prstGeom prst="rect">
                <a:avLst/>
              </a:prstGeom>
            </p:spPr>
          </p:pic>
        </mc:Fallback>
      </mc:AlternateContent>
      <p:sp>
        <p:nvSpPr>
          <p:cNvPr id="2" name="Oval 1">
            <a:extLst>
              <a:ext uri="{FF2B5EF4-FFF2-40B4-BE49-F238E27FC236}">
                <a16:creationId xmlns:a16="http://schemas.microsoft.com/office/drawing/2014/main" id="{37DCD5EE-5FF4-C141-BDF6-1438D6477958}"/>
              </a:ext>
            </a:extLst>
          </p:cNvPr>
          <p:cNvSpPr/>
          <p:nvPr/>
        </p:nvSpPr>
        <p:spPr>
          <a:xfrm>
            <a:off x="7650479" y="3474719"/>
            <a:ext cx="9083040" cy="8903493"/>
          </a:xfrm>
          <a:prstGeom prst="ellipse">
            <a:avLst/>
          </a:prstGeom>
          <a:solidFill>
            <a:schemeClr val="bg2"/>
          </a:solidFill>
          <a:ln w="3175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cxnSp>
        <p:nvCxnSpPr>
          <p:cNvPr id="4" name="Straight Connector 3">
            <a:extLst>
              <a:ext uri="{FF2B5EF4-FFF2-40B4-BE49-F238E27FC236}">
                <a16:creationId xmlns:a16="http://schemas.microsoft.com/office/drawing/2014/main" id="{CAEA5EA9-32F3-1A40-8EB9-1C812A0C85B6}"/>
              </a:ext>
            </a:extLst>
          </p:cNvPr>
          <p:cNvCxnSpPr/>
          <p:nvPr/>
        </p:nvCxnSpPr>
        <p:spPr>
          <a:xfrm>
            <a:off x="12191999" y="5396626"/>
            <a:ext cx="0" cy="2529840"/>
          </a:xfrm>
          <a:prstGeom prst="line">
            <a:avLst/>
          </a:prstGeom>
          <a:noFill/>
          <a:ln w="317500" cap="rnd">
            <a:solidFill>
              <a:schemeClr val="accent1"/>
            </a:solidFill>
            <a:prstDash val="solid"/>
            <a:miter lim="800000"/>
            <a:headEnd type="none"/>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759CA0B3-C1E1-F142-AA07-560B3291B158}"/>
              </a:ext>
            </a:extLst>
          </p:cNvPr>
          <p:cNvCxnSpPr>
            <a:cxnSpLocks/>
          </p:cNvCxnSpPr>
          <p:nvPr/>
        </p:nvCxnSpPr>
        <p:spPr>
          <a:xfrm flipH="1">
            <a:off x="9296401" y="7926465"/>
            <a:ext cx="2895598" cy="1921906"/>
          </a:xfrm>
          <a:prstGeom prst="line">
            <a:avLst/>
          </a:prstGeom>
          <a:noFill/>
          <a:ln w="317500" cap="rnd">
            <a:solidFill>
              <a:schemeClr val="accent1"/>
            </a:solidFill>
            <a:prstDash val="solid"/>
            <a:miter lim="800000"/>
            <a:headEnd type="non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492893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2CE79E-1196-4EEF-66DE-F9374A889B72}"/>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56844" y="12835413"/>
            <a:ext cx="1066543" cy="6776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043199" y="546980"/>
            <a:ext cx="20943094" cy="1778934"/>
          </a:xfrm>
          <a:prstGeom prst="rect">
            <a:avLst/>
          </a:prstGeom>
          <a:noFill/>
          <a:ln>
            <a:noFill/>
          </a:ln>
        </p:spPr>
        <p:txBody>
          <a:bodyPr anchor="t">
            <a:noAutofit/>
          </a:bodyPr>
          <a:lstStyle/>
          <a:p>
            <a:pPr algn="ctr">
              <a:lnSpc>
                <a:spcPts val="12500"/>
              </a:lnSpc>
              <a:tabLst>
                <a:tab pos="6792913" algn="l"/>
              </a:tabLst>
            </a:pPr>
            <a:r>
              <a:rPr lang="en-US" sz="8800" b="0" dirty="0"/>
              <a:t>SUCCESS OF EXPECTANT MANAGEMENT</a:t>
            </a: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0" y="11029235"/>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886408" y="7499662"/>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60017" y="359884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8000363" y="27337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graphicFrame>
        <p:nvGraphicFramePr>
          <p:cNvPr id="34" name="Google Shape;267;p36">
            <a:extLst>
              <a:ext uri="{FF2B5EF4-FFF2-40B4-BE49-F238E27FC236}">
                <a16:creationId xmlns:a16="http://schemas.microsoft.com/office/drawing/2014/main" id="{233DBF30-2773-9F4C-B97D-104B14844C73}"/>
              </a:ext>
            </a:extLst>
          </p:cNvPr>
          <p:cNvGraphicFramePr/>
          <p:nvPr/>
        </p:nvGraphicFramePr>
        <p:xfrm>
          <a:off x="2043198" y="2454513"/>
          <a:ext cx="20943095" cy="10835763"/>
        </p:xfrm>
        <a:graphic>
          <a:graphicData uri="http://schemas.openxmlformats.org/drawingml/2006/table">
            <a:tbl>
              <a:tblPr>
                <a:noFill/>
              </a:tblPr>
              <a:tblGrid>
                <a:gridCol w="4949483">
                  <a:extLst>
                    <a:ext uri="{9D8B030D-6E8A-4147-A177-3AD203B41FA5}">
                      <a16:colId xmlns:a16="http://schemas.microsoft.com/office/drawing/2014/main" val="20000"/>
                    </a:ext>
                  </a:extLst>
                </a:gridCol>
                <a:gridCol w="3674571">
                  <a:extLst>
                    <a:ext uri="{9D8B030D-6E8A-4147-A177-3AD203B41FA5}">
                      <a16:colId xmlns:a16="http://schemas.microsoft.com/office/drawing/2014/main" val="20001"/>
                    </a:ext>
                  </a:extLst>
                </a:gridCol>
                <a:gridCol w="4106347">
                  <a:extLst>
                    <a:ext uri="{9D8B030D-6E8A-4147-A177-3AD203B41FA5}">
                      <a16:colId xmlns:a16="http://schemas.microsoft.com/office/drawing/2014/main" val="2194023417"/>
                    </a:ext>
                  </a:extLst>
                </a:gridCol>
                <a:gridCol w="4106347">
                  <a:extLst>
                    <a:ext uri="{9D8B030D-6E8A-4147-A177-3AD203B41FA5}">
                      <a16:colId xmlns:a16="http://schemas.microsoft.com/office/drawing/2014/main" val="1334721202"/>
                    </a:ext>
                  </a:extLst>
                </a:gridCol>
                <a:gridCol w="4106347">
                  <a:extLst>
                    <a:ext uri="{9D8B030D-6E8A-4147-A177-3AD203B41FA5}">
                      <a16:colId xmlns:a16="http://schemas.microsoft.com/office/drawing/2014/main" val="20002"/>
                    </a:ext>
                  </a:extLst>
                </a:gridCol>
              </a:tblGrid>
              <a:tr h="3273763">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Group</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N</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Complete Day 7</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Complete  Day 14</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Success Day 46</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0"/>
                  </a:ext>
                </a:extLst>
              </a:tr>
              <a:tr h="1614075">
                <a:tc>
                  <a:txBody>
                    <a:bodyPr/>
                    <a:lstStyle/>
                    <a:p>
                      <a:pPr marL="0" marR="0" lvl="0" indent="0" algn="ctr" rtl="0">
                        <a:lnSpc>
                          <a:spcPct val="100000"/>
                        </a:lnSpc>
                        <a:spcBef>
                          <a:spcPts val="0"/>
                        </a:spcBef>
                        <a:spcAft>
                          <a:spcPts val="0"/>
                        </a:spcAft>
                        <a:buClr>
                          <a:srgbClr val="000000"/>
                        </a:buClr>
                        <a:buSzPts val="2800"/>
                        <a:buFont typeface="Cabin"/>
                        <a:buNone/>
                      </a:pPr>
                      <a:r>
                        <a:rPr lang="en-US" sz="6600" b="0" u="none" strike="noStrike" cap="none" dirty="0">
                          <a:solidFill>
                            <a:schemeClr val="bg2"/>
                          </a:solidFill>
                          <a:sym typeface="Calibri"/>
                        </a:rPr>
                        <a:t>Incomplete</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221</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117 (53%)</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a:solidFill>
                            <a:srgbClr val="44697D"/>
                          </a:solidFill>
                          <a:sym typeface="Calibri"/>
                        </a:rPr>
                        <a:t>185 (84%)</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a:solidFill>
                            <a:srgbClr val="44697D"/>
                          </a:solidFill>
                          <a:sym typeface="Calibri"/>
                        </a:rPr>
                        <a:t>201 (91%)</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1846319">
                <a:tc>
                  <a:txBody>
                    <a:bodyPr/>
                    <a:lstStyle/>
                    <a:p>
                      <a:pPr marL="0" marR="0" lvl="0" indent="0" algn="ctr" rtl="0">
                        <a:lnSpc>
                          <a:spcPct val="100000"/>
                        </a:lnSpc>
                        <a:spcBef>
                          <a:spcPts val="0"/>
                        </a:spcBef>
                        <a:spcAft>
                          <a:spcPts val="0"/>
                        </a:spcAft>
                        <a:buClr>
                          <a:srgbClr val="000000"/>
                        </a:buClr>
                        <a:buSzPts val="2800"/>
                        <a:buFont typeface="Cabin"/>
                        <a:buNone/>
                      </a:pPr>
                      <a:r>
                        <a:rPr lang="en-US" sz="6600" b="0" u="none" strike="noStrike" cap="none" dirty="0">
                          <a:solidFill>
                            <a:schemeClr val="bg2"/>
                          </a:solidFill>
                          <a:sym typeface="Calibri"/>
                        </a:rPr>
                        <a:t>Fetal demise</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138</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41  (30%)</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81  (59%)</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105 (76%)</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2050803">
                <a:tc>
                  <a:txBody>
                    <a:bodyPr/>
                    <a:lstStyle/>
                    <a:p>
                      <a:pPr marL="0" marR="0" lvl="0" indent="0" algn="ctr" rtl="0">
                        <a:lnSpc>
                          <a:spcPct val="100000"/>
                        </a:lnSpc>
                        <a:spcBef>
                          <a:spcPts val="0"/>
                        </a:spcBef>
                        <a:spcAft>
                          <a:spcPts val="0"/>
                        </a:spcAft>
                        <a:buClr>
                          <a:srgbClr val="000000"/>
                        </a:buClr>
                        <a:buSzPts val="2800"/>
                        <a:buFont typeface="Cabin"/>
                        <a:buNone/>
                      </a:pPr>
                      <a:r>
                        <a:rPr lang="en-US" sz="6600" b="0" u="none" strike="noStrike" cap="none" dirty="0">
                          <a:solidFill>
                            <a:schemeClr val="bg2"/>
                          </a:solidFill>
                          <a:sym typeface="Calibri"/>
                        </a:rPr>
                        <a:t>Anembryonic</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a:solidFill>
                            <a:srgbClr val="44697D"/>
                          </a:solidFill>
                          <a:sym typeface="Calibri"/>
                        </a:rPr>
                        <a:t>92</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23  (25%)</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48  (52%)</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61 (66%)</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3010552"/>
                  </a:ext>
                </a:extLst>
              </a:tr>
              <a:tr h="2050803">
                <a:tc>
                  <a:txBody>
                    <a:bodyPr/>
                    <a:lstStyle/>
                    <a:p>
                      <a:pPr marL="0" marR="0" lvl="0" indent="0" algn="ctr" rtl="0">
                        <a:lnSpc>
                          <a:spcPct val="100000"/>
                        </a:lnSpc>
                        <a:spcBef>
                          <a:spcPts val="0"/>
                        </a:spcBef>
                        <a:spcAft>
                          <a:spcPts val="0"/>
                        </a:spcAft>
                        <a:buClr>
                          <a:srgbClr val="000000"/>
                        </a:buClr>
                        <a:buSzPts val="2800"/>
                        <a:buFont typeface="Cabin"/>
                        <a:buNone/>
                      </a:pPr>
                      <a:r>
                        <a:rPr lang="en-US" sz="6600" b="1" u="none" strike="noStrike" cap="none" dirty="0">
                          <a:solidFill>
                            <a:schemeClr val="bg2"/>
                          </a:solidFill>
                          <a:sym typeface="Calibri"/>
                        </a:rPr>
                        <a:t>TOTAL</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dirty="0">
                          <a:solidFill>
                            <a:srgbClr val="44697D"/>
                          </a:solidFill>
                          <a:sym typeface="Calibri"/>
                        </a:rPr>
                        <a:t>451</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a:solidFill>
                            <a:srgbClr val="44697D"/>
                          </a:solidFill>
                          <a:sym typeface="Calibri"/>
                        </a:rPr>
                        <a:t>181 (40%)</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dirty="0">
                          <a:solidFill>
                            <a:srgbClr val="44697D"/>
                          </a:solidFill>
                          <a:sym typeface="Calibri"/>
                        </a:rPr>
                        <a:t>314 (70%)</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dirty="0">
                          <a:solidFill>
                            <a:srgbClr val="44697D"/>
                          </a:solidFill>
                          <a:sym typeface="Calibri"/>
                        </a:rPr>
                        <a:t>367 (81%)</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44954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DE06A2-D334-E44C-98BB-B72FDC2E1B6B}"/>
              </a:ext>
            </a:extLst>
          </p:cNvPr>
          <p:cNvPicPr>
            <a:picLocks noChangeAspect="1"/>
          </p:cNvPicPr>
          <p:nvPr/>
        </p:nvPicPr>
        <p:blipFill rotWithShape="1">
          <a:blip r:embed="rId3">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a:off x="17885059" y="-187388"/>
            <a:ext cx="6675120" cy="12780118"/>
          </a:xfrm>
          <a:prstGeom prst="rect">
            <a:avLst/>
          </a:prstGeom>
        </p:spPr>
      </p:pic>
      <p:sp>
        <p:nvSpPr>
          <p:cNvPr id="18" name="Rectangle 17">
            <a:extLst>
              <a:ext uri="{FF2B5EF4-FFF2-40B4-BE49-F238E27FC236}">
                <a16:creationId xmlns:a16="http://schemas.microsoft.com/office/drawing/2014/main" id="{AF4873AF-C5EC-E942-BCA9-D585E566C7FD}"/>
              </a:ext>
            </a:extLst>
          </p:cNvPr>
          <p:cNvSpPr/>
          <p:nvPr/>
        </p:nvSpPr>
        <p:spPr>
          <a:xfrm>
            <a:off x="12744526" y="3809197"/>
            <a:ext cx="8686800" cy="8686800"/>
          </a:xfrm>
          <a:prstGeom prst="rect">
            <a:avLst/>
          </a:prstGeom>
          <a:solidFill>
            <a:schemeClr val="bg2">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pic>
        <p:nvPicPr>
          <p:cNvPr id="16" name="Picture 15">
            <a:extLst>
              <a:ext uri="{FF2B5EF4-FFF2-40B4-BE49-F238E27FC236}">
                <a16:creationId xmlns:a16="http://schemas.microsoft.com/office/drawing/2014/main" id="{580A6BF1-4832-234A-9345-D95EB00A043D}"/>
              </a:ext>
            </a:extLst>
          </p:cNvPr>
          <p:cNvPicPr>
            <a:picLocks noChangeAspect="1"/>
          </p:cNvPicPr>
          <p:nvPr/>
        </p:nvPicPr>
        <p:blipFill rotWithShape="1">
          <a:blip r:embed="rId3">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76178" y="-187388"/>
            <a:ext cx="6675120" cy="12780118"/>
          </a:xfrm>
          <a:prstGeom prst="rect">
            <a:avLst/>
          </a:prstGeom>
        </p:spPr>
      </p:pic>
      <p:sp>
        <p:nvSpPr>
          <p:cNvPr id="2" name="Rectangle 1">
            <a:extLst>
              <a:ext uri="{FF2B5EF4-FFF2-40B4-BE49-F238E27FC236}">
                <a16:creationId xmlns:a16="http://schemas.microsoft.com/office/drawing/2014/main" id="{0CB121B1-32C5-DD4F-B7FE-15C0D24A3ED8}"/>
              </a:ext>
            </a:extLst>
          </p:cNvPr>
          <p:cNvSpPr/>
          <p:nvPr/>
        </p:nvSpPr>
        <p:spPr>
          <a:xfrm>
            <a:off x="2821871" y="3839109"/>
            <a:ext cx="8686800" cy="8778240"/>
          </a:xfrm>
          <a:prstGeom prst="rect">
            <a:avLst/>
          </a:prstGeom>
          <a:solidFill>
            <a:schemeClr val="bg2">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477" name="Rectangle 7"/>
          <p:cNvSpPr txBox="1">
            <a:spLocks noGrp="1"/>
          </p:cNvSpPr>
          <p:nvPr>
            <p:ph type="sldNum" sz="quarter" idx="2"/>
          </p:nvPr>
        </p:nvSpPr>
        <p:spPr>
          <a:xfrm>
            <a:off x="282364" y="12774453"/>
            <a:ext cx="593936" cy="7191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a:p>
        </p:txBody>
      </p:sp>
      <p:sp>
        <p:nvSpPr>
          <p:cNvPr id="482" name="TextBox 15"/>
          <p:cNvSpPr txBox="1"/>
          <p:nvPr/>
        </p:nvSpPr>
        <p:spPr>
          <a:xfrm>
            <a:off x="4731147" y="4172699"/>
            <a:ext cx="231175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rPr>
              <a:t>RISKS</a:t>
            </a:r>
            <a:endParaRPr sz="5400" dirty="0">
              <a:solidFill>
                <a:schemeClr val="tx1"/>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84" name="TextBox 17"/>
          <p:cNvSpPr txBox="1"/>
          <p:nvPr/>
        </p:nvSpPr>
        <p:spPr>
          <a:xfrm>
            <a:off x="3261045" y="5986488"/>
            <a:ext cx="7962310" cy="55861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Timing not predictable</a:t>
            </a:r>
          </a:p>
          <a:p>
            <a:pPr marL="571500" indent="-571500" algn="l">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Less effective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Infection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Need for emergent uterine aspiration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Hemorrhage/transfusion (very rare)</a:t>
            </a:r>
          </a:p>
        </p:txBody>
      </p:sp>
      <p:sp>
        <p:nvSpPr>
          <p:cNvPr id="27" name="Title 3">
            <a:extLst>
              <a:ext uri="{FF2B5EF4-FFF2-40B4-BE49-F238E27FC236}">
                <a16:creationId xmlns:a16="http://schemas.microsoft.com/office/drawing/2014/main" id="{3886BBF1-6703-D844-A52A-28E18B29873D}"/>
              </a:ext>
            </a:extLst>
          </p:cNvPr>
          <p:cNvSpPr txBox="1">
            <a:spLocks/>
          </p:cNvSpPr>
          <p:nvPr/>
        </p:nvSpPr>
        <p:spPr>
          <a:xfrm>
            <a:off x="5873429" y="856597"/>
            <a:ext cx="12637142" cy="2407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rmAutofit fontScale="82500" lnSpcReduction="1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2500"/>
              </a:lnSpc>
            </a:pPr>
            <a:r>
              <a:rPr lang="en-US" sz="10000" b="0" dirty="0">
                <a:solidFill>
                  <a:schemeClr val="tx1"/>
                </a:solidFill>
                <a:latin typeface="Tw Cen MT" panose="020B0602020104020603" pitchFamily="34" charset="77"/>
              </a:rPr>
              <a:t>EXPECTANT MANAGEMENT</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6268111" y="2489378"/>
              <a:ext cx="11920653" cy="56624"/>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6109337" y="2331333"/>
                <a:ext cx="12237841" cy="372357"/>
              </a:xfrm>
              <a:prstGeom prst="rect">
                <a:avLst/>
              </a:prstGeom>
            </p:spPr>
          </p:pic>
        </mc:Fallback>
      </mc:AlternateContent>
      <p:sp>
        <p:nvSpPr>
          <p:cNvPr id="33" name="Rectangle 50">
            <a:extLst>
              <a:ext uri="{FF2B5EF4-FFF2-40B4-BE49-F238E27FC236}">
                <a16:creationId xmlns:a16="http://schemas.microsoft.com/office/drawing/2014/main" id="{1CE89C3E-3C5C-C24C-A438-07EFF8C4DCBE}"/>
              </a:ext>
            </a:extLst>
          </p:cNvPr>
          <p:cNvSpPr/>
          <p:nvPr/>
        </p:nvSpPr>
        <p:spPr>
          <a:xfrm>
            <a:off x="2756558" y="3773796"/>
            <a:ext cx="8821765" cy="8849042"/>
          </a:xfrm>
          <a:prstGeom prst="rect">
            <a:avLst/>
          </a:prstGeom>
          <a:ln w="1016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38" name="Rectangle 50">
            <a:extLst>
              <a:ext uri="{FF2B5EF4-FFF2-40B4-BE49-F238E27FC236}">
                <a16:creationId xmlns:a16="http://schemas.microsoft.com/office/drawing/2014/main" id="{B4E3B8FD-210A-1F4C-97CD-5B529757A9A3}"/>
              </a:ext>
            </a:extLst>
          </p:cNvPr>
          <p:cNvSpPr/>
          <p:nvPr/>
        </p:nvSpPr>
        <p:spPr>
          <a:xfrm>
            <a:off x="2756558" y="3762626"/>
            <a:ext cx="1708760" cy="1714044"/>
          </a:xfrm>
          <a:prstGeom prst="rect">
            <a:avLst/>
          </a:prstGeom>
          <a:solidFill>
            <a:schemeClr val="accent1"/>
          </a:solidFill>
          <a:ln w="101600">
            <a:noFill/>
            <a:miter/>
          </a:ln>
        </p:spPr>
        <p:txBody>
          <a:bodyPr tIns="91439" bIns="91439" anchor="ctr"/>
          <a:lstStyle/>
          <a:p>
            <a:pPr algn="ctr"/>
            <a:endParaRPr b="1" dirty="0">
              <a:latin typeface="Tw Cen MT" panose="020B0602020104020603" pitchFamily="34" charset="77"/>
            </a:endParaRPr>
          </a:p>
        </p:txBody>
      </p:sp>
      <p:pic>
        <p:nvPicPr>
          <p:cNvPr id="10" name="Graphic 9" descr="Thumbs up sign">
            <a:extLst>
              <a:ext uri="{FF2B5EF4-FFF2-40B4-BE49-F238E27FC236}">
                <a16:creationId xmlns:a16="http://schemas.microsoft.com/office/drawing/2014/main" id="{4DF05725-BFC6-724F-B93A-4DC8D23933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3080585" y="4132340"/>
            <a:ext cx="914400" cy="914400"/>
          </a:xfrm>
          <a:prstGeom prst="rect">
            <a:avLst/>
          </a:prstGeom>
        </p:spPr>
      </p:pic>
      <p:sp>
        <p:nvSpPr>
          <p:cNvPr id="41" name="TextBox 15">
            <a:extLst>
              <a:ext uri="{FF2B5EF4-FFF2-40B4-BE49-F238E27FC236}">
                <a16:creationId xmlns:a16="http://schemas.microsoft.com/office/drawing/2014/main" id="{67E0D1ED-750F-B641-8E4D-A71ADC72968C}"/>
              </a:ext>
            </a:extLst>
          </p:cNvPr>
          <p:cNvSpPr txBox="1"/>
          <p:nvPr/>
        </p:nvSpPr>
        <p:spPr>
          <a:xfrm>
            <a:off x="14643157" y="4142591"/>
            <a:ext cx="5196614"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rPr>
              <a:t>BENEFITS</a:t>
            </a:r>
            <a:endParaRPr sz="5400" dirty="0">
              <a:solidFill>
                <a:schemeClr val="tx1"/>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2" name="TextBox 17">
            <a:extLst>
              <a:ext uri="{FF2B5EF4-FFF2-40B4-BE49-F238E27FC236}">
                <a16:creationId xmlns:a16="http://schemas.microsoft.com/office/drawing/2014/main" id="{B2B9B2DD-360D-D347-98D2-342ED50638E2}"/>
              </a:ext>
            </a:extLst>
          </p:cNvPr>
          <p:cNvSpPr txBox="1"/>
          <p:nvPr/>
        </p:nvSpPr>
        <p:spPr>
          <a:xfrm>
            <a:off x="13106771" y="5986488"/>
            <a:ext cx="7962310" cy="461664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Noninvasive</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More Private</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More “natural”</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Inexpensive</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No medication side effects</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Availability</a:t>
            </a:r>
          </a:p>
        </p:txBody>
      </p:sp>
      <p:sp>
        <p:nvSpPr>
          <p:cNvPr id="43" name="Rectangle 50">
            <a:extLst>
              <a:ext uri="{FF2B5EF4-FFF2-40B4-BE49-F238E27FC236}">
                <a16:creationId xmlns:a16="http://schemas.microsoft.com/office/drawing/2014/main" id="{B0DCF4A6-A51B-C04F-B5F1-DC2C3E3FD2C8}"/>
              </a:ext>
            </a:extLst>
          </p:cNvPr>
          <p:cNvSpPr/>
          <p:nvPr/>
        </p:nvSpPr>
        <p:spPr>
          <a:xfrm>
            <a:off x="12668568" y="3743688"/>
            <a:ext cx="8821765" cy="8849042"/>
          </a:xfrm>
          <a:prstGeom prst="rect">
            <a:avLst/>
          </a:prstGeom>
          <a:ln w="101600">
            <a:solidFill>
              <a:schemeClr val="accent3"/>
            </a:solidFill>
            <a:miter/>
          </a:ln>
        </p:spPr>
        <p:txBody>
          <a:bodyPr tIns="91439" bIns="91439" anchor="ctr"/>
          <a:lstStyle/>
          <a:p>
            <a:pPr algn="ctr"/>
            <a:endParaRPr b="1" dirty="0">
              <a:solidFill>
                <a:schemeClr val="accent3"/>
              </a:solidFill>
              <a:latin typeface="Tw Cen MT" panose="020B0602020104020603" pitchFamily="34" charset="77"/>
            </a:endParaRPr>
          </a:p>
        </p:txBody>
      </p:sp>
      <p:sp>
        <p:nvSpPr>
          <p:cNvPr id="44" name="Rectangle 50">
            <a:extLst>
              <a:ext uri="{FF2B5EF4-FFF2-40B4-BE49-F238E27FC236}">
                <a16:creationId xmlns:a16="http://schemas.microsoft.com/office/drawing/2014/main" id="{2C561670-E67E-D24D-8F1C-9BE033372CA8}"/>
              </a:ext>
            </a:extLst>
          </p:cNvPr>
          <p:cNvSpPr/>
          <p:nvPr/>
        </p:nvSpPr>
        <p:spPr>
          <a:xfrm>
            <a:off x="12668568" y="3732518"/>
            <a:ext cx="1708760" cy="1714044"/>
          </a:xfrm>
          <a:prstGeom prst="rect">
            <a:avLst/>
          </a:prstGeom>
          <a:solidFill>
            <a:schemeClr val="accent3"/>
          </a:solidFill>
          <a:ln w="101600">
            <a:noFill/>
            <a:miter/>
          </a:ln>
        </p:spPr>
        <p:txBody>
          <a:bodyPr tIns="91439" bIns="91439" anchor="ctr"/>
          <a:lstStyle/>
          <a:p>
            <a:pPr algn="ctr"/>
            <a:endParaRPr b="1" dirty="0">
              <a:latin typeface="Tw Cen MT" panose="020B0602020104020603" pitchFamily="34" charset="77"/>
            </a:endParaRPr>
          </a:p>
        </p:txBody>
      </p:sp>
      <p:pic>
        <p:nvPicPr>
          <p:cNvPr id="45" name="Graphic 44" descr="Thumbs up sign">
            <a:extLst>
              <a:ext uri="{FF2B5EF4-FFF2-40B4-BE49-F238E27FC236}">
                <a16:creationId xmlns:a16="http://schemas.microsoft.com/office/drawing/2014/main" id="{E5EF22AB-0217-0349-B766-C6F775575A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65748" y="3983731"/>
            <a:ext cx="914400" cy="914400"/>
          </a:xfrm>
          <a:prstGeom prst="rect">
            <a:avLst/>
          </a:prstGeom>
        </p:spPr>
      </p:pic>
      <p:sp>
        <p:nvSpPr>
          <p:cNvPr id="21" name="TextBox 20">
            <a:extLst>
              <a:ext uri="{FF2B5EF4-FFF2-40B4-BE49-F238E27FC236}">
                <a16:creationId xmlns:a16="http://schemas.microsoft.com/office/drawing/2014/main" id="{C659125C-0CD3-B941-B066-486D4BFE58AB}"/>
              </a:ext>
            </a:extLst>
          </p:cNvPr>
          <p:cNvSpPr txBox="1"/>
          <p:nvPr/>
        </p:nvSpPr>
        <p:spPr>
          <a:xfrm>
            <a:off x="16892282" y="13031845"/>
            <a:ext cx="12981708" cy="5847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rtl="0">
              <a:spcBef>
                <a:spcPts val="0"/>
              </a:spcBef>
              <a:spcAft>
                <a:spcPts val="0"/>
              </a:spcAft>
              <a:buClr>
                <a:schemeClr val="accent3"/>
              </a:buClr>
              <a:buSzPts val="1400"/>
              <a:buFont typeface="Arial"/>
              <a:buNone/>
            </a:pPr>
            <a:r>
              <a:rPr lang="en-US" sz="3200" b="0" i="0" u="none" strike="noStrike" cap="none" dirty="0">
                <a:solidFill>
                  <a:schemeClr val="tx1"/>
                </a:solidFill>
                <a:latin typeface="Arial"/>
                <a:ea typeface="Arial"/>
                <a:cs typeface="Arial"/>
                <a:sym typeface="Arial"/>
              </a:rPr>
              <a:t>Butler et al J Fam </a:t>
            </a:r>
            <a:r>
              <a:rPr lang="en-US" sz="3200" b="0" i="0" u="none" strike="noStrike" cap="none" dirty="0" err="1">
                <a:solidFill>
                  <a:schemeClr val="tx1"/>
                </a:solidFill>
                <a:latin typeface="Arial"/>
                <a:ea typeface="Arial"/>
                <a:cs typeface="Arial"/>
                <a:sym typeface="Arial"/>
              </a:rPr>
              <a:t>Pract</a:t>
            </a:r>
            <a:r>
              <a:rPr lang="en-US" sz="3200" b="0" i="0" u="none" strike="noStrike" cap="none" dirty="0">
                <a:solidFill>
                  <a:schemeClr val="tx1"/>
                </a:solidFill>
                <a:latin typeface="Arial"/>
                <a:ea typeface="Arial"/>
                <a:cs typeface="Arial"/>
                <a:sym typeface="Arial"/>
              </a:rPr>
              <a:t> 2005 54:889-90</a:t>
            </a:r>
            <a:endParaRPr lang="en-US" sz="3200" dirty="0">
              <a:solidFill>
                <a:schemeClr val="tx1"/>
              </a:solidFill>
            </a:endParaRPr>
          </a:p>
        </p:txBody>
      </p:sp>
    </p:spTree>
    <p:extLst>
      <p:ext uri="{BB962C8B-B14F-4D97-AF65-F5344CB8AC3E}">
        <p14:creationId xmlns:p14="http://schemas.microsoft.com/office/powerpoint/2010/main" val="109321451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38784" y="12774453"/>
            <a:ext cx="461316"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09684" y="940078"/>
            <a:ext cx="13585475" cy="3562235"/>
          </a:xfrm>
          <a:prstGeom prst="rect">
            <a:avLst/>
          </a:prstGeom>
        </p:spPr>
        <p:txBody>
          <a:bodyPr anchor="t">
            <a:noAutofit/>
          </a:bodyPr>
          <a:lstStyle/>
          <a:p>
            <a:pPr algn="l">
              <a:lnSpc>
                <a:spcPts val="12500"/>
              </a:lnSpc>
            </a:pPr>
            <a:r>
              <a:rPr lang="en-US" sz="8800" dirty="0"/>
              <a:t>PATIENT INSTRUCTIONS: EXPECTANT MANAGEMENT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368926" y="2596747"/>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210516" y="2438357"/>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68926" y="4502313"/>
            <a:ext cx="15296488" cy="778668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596900" lvl="0">
              <a:spcBef>
                <a:spcPts val="0"/>
              </a:spcBef>
              <a:buClr>
                <a:schemeClr val="accent3"/>
              </a:buClr>
            </a:pPr>
            <a:r>
              <a:rPr lang="en-US" sz="5400" b="0" dirty="0">
                <a:solidFill>
                  <a:schemeClr val="tx1"/>
                </a:solidFill>
                <a:latin typeface="+mn-lt"/>
                <a:ea typeface="Calibri"/>
                <a:cs typeface="Calibri"/>
                <a:sym typeface="Calibri"/>
              </a:rPr>
              <a:t>Expect cramping and heavy bleeding </a:t>
            </a:r>
            <a:endParaRPr lang="en-US" sz="5400" b="0" dirty="0">
              <a:solidFill>
                <a:schemeClr val="tx1"/>
              </a:solidFill>
              <a:latin typeface="+mn-lt"/>
              <a:ea typeface="Arial"/>
              <a:cs typeface="Arial"/>
              <a:sym typeface="Arial"/>
            </a:endParaRPr>
          </a:p>
          <a:p>
            <a:pPr marL="596900" lvl="0" indent="-444500">
              <a:spcBef>
                <a:spcPts val="0"/>
              </a:spcBef>
              <a:buClr>
                <a:schemeClr val="accent3"/>
              </a:buClr>
              <a:buNone/>
            </a:pPr>
            <a:endParaRPr lang="en-US" sz="3200" b="0" dirty="0">
              <a:solidFill>
                <a:schemeClr val="tx1"/>
              </a:solidFill>
              <a:latin typeface="+mn-lt"/>
              <a:ea typeface="Calibri"/>
              <a:cs typeface="Calibri"/>
              <a:sym typeface="Calibri"/>
            </a:endParaRPr>
          </a:p>
          <a:p>
            <a:pPr marL="596900" lvl="0">
              <a:spcBef>
                <a:spcPts val="0"/>
              </a:spcBef>
              <a:buClr>
                <a:schemeClr val="accent3"/>
              </a:buClr>
            </a:pPr>
            <a:r>
              <a:rPr lang="en-US" sz="5400" b="0" dirty="0">
                <a:solidFill>
                  <a:schemeClr val="tx1"/>
                </a:solidFill>
                <a:latin typeface="+mn-lt"/>
                <a:ea typeface="Calibri"/>
                <a:cs typeface="Calibri"/>
                <a:sym typeface="Calibri"/>
              </a:rPr>
              <a:t>Pain control: ibuprofen, heating pad</a:t>
            </a:r>
            <a:endParaRPr lang="en-US" sz="5400" dirty="0">
              <a:solidFill>
                <a:schemeClr val="tx1"/>
              </a:solidFill>
              <a:latin typeface="+mn-lt"/>
            </a:endParaRPr>
          </a:p>
          <a:p>
            <a:pPr marL="596900" lvl="0">
              <a:spcBef>
                <a:spcPts val="0"/>
              </a:spcBef>
              <a:buClr>
                <a:schemeClr val="accent3"/>
              </a:buClr>
              <a:buNone/>
            </a:pPr>
            <a:endParaRPr lang="en-US" sz="3200" b="0" dirty="0">
              <a:solidFill>
                <a:schemeClr val="tx1"/>
              </a:solidFill>
              <a:latin typeface="+mn-lt"/>
              <a:ea typeface="Calibri"/>
              <a:cs typeface="Calibri"/>
              <a:sym typeface="Calibri"/>
            </a:endParaRPr>
          </a:p>
          <a:p>
            <a:pPr marL="596900" lvl="0">
              <a:spcBef>
                <a:spcPts val="0"/>
              </a:spcBef>
              <a:buClr>
                <a:schemeClr val="accent3"/>
              </a:buClr>
            </a:pPr>
            <a:r>
              <a:rPr lang="en-US" sz="5400" b="0" dirty="0">
                <a:solidFill>
                  <a:schemeClr val="tx1"/>
                </a:solidFill>
                <a:latin typeface="+mn-lt"/>
                <a:ea typeface="Calibri"/>
                <a:cs typeface="Calibri"/>
                <a:sym typeface="Calibri"/>
              </a:rPr>
              <a:t>Call for “heavy bleeding”: soaking through ≥ 2 pads per hour for two hours in a row</a:t>
            </a:r>
            <a:endParaRPr lang="en-US" sz="5400" dirty="0">
              <a:solidFill>
                <a:schemeClr val="tx1"/>
              </a:solidFill>
              <a:latin typeface="+mn-lt"/>
            </a:endParaRPr>
          </a:p>
          <a:p>
            <a:pPr marL="596900" lvl="0">
              <a:spcBef>
                <a:spcPts val="400"/>
              </a:spcBef>
              <a:buClr>
                <a:schemeClr val="accent3"/>
              </a:buClr>
              <a:buNone/>
            </a:pPr>
            <a:endParaRPr lang="en-US" sz="3200" b="0" dirty="0">
              <a:solidFill>
                <a:schemeClr val="tx1"/>
              </a:solidFill>
              <a:latin typeface="+mn-lt"/>
              <a:ea typeface="Calibri"/>
              <a:cs typeface="Calibri"/>
              <a:sym typeface="Calibri"/>
            </a:endParaRPr>
          </a:p>
          <a:p>
            <a:pPr marL="596900" lvl="0">
              <a:spcBef>
                <a:spcPts val="400"/>
              </a:spcBef>
              <a:buClr>
                <a:schemeClr val="accent3"/>
              </a:buClr>
            </a:pPr>
            <a:r>
              <a:rPr lang="en-US" sz="5400" b="0" dirty="0">
                <a:solidFill>
                  <a:schemeClr val="tx1"/>
                </a:solidFill>
                <a:latin typeface="+mn-lt"/>
                <a:ea typeface="Calibri"/>
                <a:cs typeface="Calibri"/>
                <a:sym typeface="Calibri"/>
              </a:rPr>
              <a:t>Give contact information for reaching clinician</a:t>
            </a:r>
            <a:endParaRPr lang="en-US" sz="5400" dirty="0">
              <a:solidFill>
                <a:schemeClr val="tx1"/>
              </a:solidFill>
              <a:latin typeface="+mn-lt"/>
            </a:endParaRPr>
          </a:p>
          <a:p>
            <a:pPr marL="596900" lvl="0" indent="-444500">
              <a:spcBef>
                <a:spcPts val="400"/>
              </a:spcBef>
              <a:buClr>
                <a:schemeClr val="accent3"/>
              </a:buClr>
              <a:buNone/>
            </a:pPr>
            <a:endParaRPr lang="en-US" sz="3200" b="0" dirty="0">
              <a:solidFill>
                <a:schemeClr val="tx1"/>
              </a:solidFill>
              <a:latin typeface="+mn-lt"/>
              <a:ea typeface="Calibri"/>
              <a:cs typeface="Calibri"/>
              <a:sym typeface="Calibri"/>
            </a:endParaRPr>
          </a:p>
          <a:p>
            <a:pPr marL="596900" lvl="0">
              <a:spcBef>
                <a:spcPts val="400"/>
              </a:spcBef>
              <a:buClr>
                <a:schemeClr val="accent3"/>
              </a:buClr>
            </a:pPr>
            <a:r>
              <a:rPr lang="en-US" sz="5400" b="0" dirty="0">
                <a:solidFill>
                  <a:schemeClr val="tx1"/>
                </a:solidFill>
                <a:latin typeface="+mn-lt"/>
                <a:ea typeface="Calibri"/>
                <a:cs typeface="Calibri"/>
                <a:sym typeface="Calibri"/>
              </a:rPr>
              <a:t>Patient does NOT need to bring products of conception back to the clinician</a:t>
            </a:r>
            <a:endParaRPr lang="en-US" sz="5400" b="0" dirty="0">
              <a:solidFill>
                <a:schemeClr val="tx1"/>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a:off x="16564459" y="-802678"/>
            <a:ext cx="8002421" cy="15321355"/>
          </a:xfrm>
          <a:prstGeom prst="rect">
            <a:avLst/>
          </a:prstGeom>
        </p:spPr>
      </p:pic>
    </p:spTree>
    <p:extLst>
      <p:ext uri="{BB962C8B-B14F-4D97-AF65-F5344CB8AC3E}">
        <p14:creationId xmlns:p14="http://schemas.microsoft.com/office/powerpoint/2010/main" val="342677307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224484" y="12774453"/>
            <a:ext cx="674668"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277864" y="2610762"/>
            <a:ext cx="12082900" cy="2407381"/>
          </a:xfrm>
          <a:prstGeom prst="rect">
            <a:avLst/>
          </a:prstGeom>
        </p:spPr>
        <p:txBody>
          <a:bodyPr anchor="t">
            <a:noAutofit/>
          </a:bodyPr>
          <a:lstStyle/>
          <a:p>
            <a:pPr algn="ctr">
              <a:lnSpc>
                <a:spcPts val="13500"/>
              </a:lnSpc>
            </a:pPr>
            <a:r>
              <a:rPr lang="en-US" sz="7200" b="0" dirty="0">
                <a:latin typeface="Tw Cen MT" panose="020B0602020104020603" pitchFamily="34" charset="77"/>
                <a:ea typeface="Open Sans" panose="020B0606030504020204" pitchFamily="34" charset="0"/>
                <a:cs typeface="Open Sans" panose="020B0606030504020204" pitchFamily="34" charset="0"/>
              </a:rPr>
              <a:t>MEDICAL MANAGEMENT: MIFEPRISTONE AND MISOPROSTOL</a:t>
            </a:r>
          </a:p>
        </p:txBody>
      </p:sp>
      <p:sp>
        <p:nvSpPr>
          <p:cNvPr id="8" name="Rectangle 7">
            <a:extLst>
              <a:ext uri="{FF2B5EF4-FFF2-40B4-BE49-F238E27FC236}">
                <a16:creationId xmlns:a16="http://schemas.microsoft.com/office/drawing/2014/main" id="{C18BDB1E-54A1-BB47-A94F-925BF34E1749}"/>
              </a:ext>
            </a:extLst>
          </p:cNvPr>
          <p:cNvSpPr/>
          <p:nvPr/>
        </p:nvSpPr>
        <p:spPr>
          <a:xfrm>
            <a:off x="12907651" y="9000363"/>
            <a:ext cx="10882860" cy="2726387"/>
          </a:xfrm>
          <a:prstGeom prst="rect">
            <a:avLst/>
          </a:prstGeom>
        </p:spPr>
        <p:txBody>
          <a:bodyPr wrap="square">
            <a:spAutoFit/>
          </a:bodyPr>
          <a:lstStyle/>
          <a:p>
            <a:pPr lvl="0" algn="ctr"/>
            <a:r>
              <a:rPr lang="en-US" sz="5400" dirty="0">
                <a:solidFill>
                  <a:schemeClr val="tx1"/>
                </a:solidFill>
                <a:latin typeface="+mn-lt"/>
                <a:ea typeface="Arial"/>
                <a:cs typeface="Arial"/>
                <a:sym typeface="Arial"/>
              </a:rPr>
              <a:t>Jennifer </a:t>
            </a:r>
            <a:r>
              <a:rPr lang="en-US" sz="5400" dirty="0">
                <a:solidFill>
                  <a:schemeClr val="tx1"/>
                </a:solidFill>
                <a:latin typeface="+mn-lt"/>
              </a:rPr>
              <a:t>does not want to wait anymore</a:t>
            </a:r>
          </a:p>
          <a:p>
            <a:pPr indent="-182563" hangingPunct="1">
              <a:spcBef>
                <a:spcPts val="1075"/>
              </a:spcBef>
              <a:spcAft>
                <a:spcPct val="0"/>
              </a:spcAft>
              <a:buClr>
                <a:schemeClr val="accent3"/>
              </a:buClr>
              <a:buSzPct val="100000"/>
            </a:pPr>
            <a:endParaRPr lang="en-US" altLang="en-US" sz="5400" dirty="0">
              <a:solidFill>
                <a:schemeClr val="tx1"/>
              </a:solidFill>
              <a:latin typeface="+mn-lt"/>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4043983" y="8098166"/>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3885215" y="7939851"/>
                <a:ext cx="8927371" cy="389504"/>
              </a:xfrm>
              <a:prstGeom prst="rect">
                <a:avLst/>
              </a:prstGeom>
            </p:spPr>
          </p:pic>
        </mc:Fallback>
      </mc:AlternateContent>
      <p:pic>
        <p:nvPicPr>
          <p:cNvPr id="13" name="Picture Placeholder 12">
            <a:extLst>
              <a:ext uri="{FF2B5EF4-FFF2-40B4-BE49-F238E27FC236}">
                <a16:creationId xmlns:a16="http://schemas.microsoft.com/office/drawing/2014/main" id="{D9DBE937-01E4-E042-AEBD-47ACF0073FE2}"/>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l="8845" t="-165" r="38207" b="165"/>
          <a:stretch/>
        </p:blipFill>
        <p:spPr>
          <a:xfrm>
            <a:off x="1223278" y="0"/>
            <a:ext cx="10882860" cy="13716000"/>
          </a:xfrm>
        </p:spPr>
      </p:pic>
    </p:spTree>
    <p:extLst>
      <p:ext uri="{BB962C8B-B14F-4D97-AF65-F5344CB8AC3E}">
        <p14:creationId xmlns:p14="http://schemas.microsoft.com/office/powerpoint/2010/main" val="174377036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DE06A2-D334-E44C-98BB-B72FDC2E1B6B}"/>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a:off x="17885059" y="-187388"/>
            <a:ext cx="6675120" cy="12780118"/>
          </a:xfrm>
          <a:prstGeom prst="rect">
            <a:avLst/>
          </a:prstGeom>
        </p:spPr>
      </p:pic>
      <p:sp>
        <p:nvSpPr>
          <p:cNvPr id="18" name="Rectangle 17">
            <a:extLst>
              <a:ext uri="{FF2B5EF4-FFF2-40B4-BE49-F238E27FC236}">
                <a16:creationId xmlns:a16="http://schemas.microsoft.com/office/drawing/2014/main" id="{AF4873AF-C5EC-E942-BCA9-D585E566C7FD}"/>
              </a:ext>
            </a:extLst>
          </p:cNvPr>
          <p:cNvSpPr/>
          <p:nvPr/>
        </p:nvSpPr>
        <p:spPr>
          <a:xfrm>
            <a:off x="12744526" y="3809197"/>
            <a:ext cx="8686800" cy="8686800"/>
          </a:xfrm>
          <a:prstGeom prst="rect">
            <a:avLst/>
          </a:prstGeom>
          <a:solidFill>
            <a:schemeClr val="bg2">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pic>
        <p:nvPicPr>
          <p:cNvPr id="16" name="Picture 15">
            <a:extLst>
              <a:ext uri="{FF2B5EF4-FFF2-40B4-BE49-F238E27FC236}">
                <a16:creationId xmlns:a16="http://schemas.microsoft.com/office/drawing/2014/main" id="{580A6BF1-4832-234A-9345-D95EB00A043D}"/>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76178" y="-187388"/>
            <a:ext cx="6675120" cy="12780118"/>
          </a:xfrm>
          <a:prstGeom prst="rect">
            <a:avLst/>
          </a:prstGeom>
        </p:spPr>
      </p:pic>
      <p:sp>
        <p:nvSpPr>
          <p:cNvPr id="2" name="Rectangle 1">
            <a:extLst>
              <a:ext uri="{FF2B5EF4-FFF2-40B4-BE49-F238E27FC236}">
                <a16:creationId xmlns:a16="http://schemas.microsoft.com/office/drawing/2014/main" id="{0CB121B1-32C5-DD4F-B7FE-15C0D24A3ED8}"/>
              </a:ext>
            </a:extLst>
          </p:cNvPr>
          <p:cNvSpPr/>
          <p:nvPr/>
        </p:nvSpPr>
        <p:spPr>
          <a:xfrm>
            <a:off x="2821871" y="3839109"/>
            <a:ext cx="8686800" cy="8778240"/>
          </a:xfrm>
          <a:prstGeom prst="rect">
            <a:avLst/>
          </a:prstGeom>
          <a:solidFill>
            <a:schemeClr val="bg2">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477" name="Rectangle 7"/>
          <p:cNvSpPr txBox="1">
            <a:spLocks noGrp="1"/>
          </p:cNvSpPr>
          <p:nvPr>
            <p:ph type="sldNum" sz="quarter" idx="2"/>
          </p:nvPr>
        </p:nvSpPr>
        <p:spPr>
          <a:xfrm>
            <a:off x="320464"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dirty="0"/>
          </a:p>
        </p:txBody>
      </p:sp>
      <p:sp>
        <p:nvSpPr>
          <p:cNvPr id="482" name="TextBox 15"/>
          <p:cNvSpPr txBox="1"/>
          <p:nvPr/>
        </p:nvSpPr>
        <p:spPr>
          <a:xfrm>
            <a:off x="4731147" y="4172699"/>
            <a:ext cx="231175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rPr>
              <a:t>RISKS</a:t>
            </a:r>
            <a:endParaRPr sz="5400" dirty="0">
              <a:solidFill>
                <a:schemeClr val="tx1"/>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84" name="TextBox 17"/>
          <p:cNvSpPr txBox="1"/>
          <p:nvPr/>
        </p:nvSpPr>
        <p:spPr>
          <a:xfrm>
            <a:off x="3286829" y="6338467"/>
            <a:ext cx="7962310" cy="55861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Side effects from medications</a:t>
            </a:r>
          </a:p>
          <a:p>
            <a:pPr marL="571500" indent="-571500" algn="l">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Infection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Need for aspiration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Hemorrhage or  transfusion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Mifepristone not available widely</a:t>
            </a:r>
          </a:p>
        </p:txBody>
      </p:sp>
      <p:sp>
        <p:nvSpPr>
          <p:cNvPr id="27" name="Title 3">
            <a:extLst>
              <a:ext uri="{FF2B5EF4-FFF2-40B4-BE49-F238E27FC236}">
                <a16:creationId xmlns:a16="http://schemas.microsoft.com/office/drawing/2014/main" id="{3886BBF1-6703-D844-A52A-28E18B29873D}"/>
              </a:ext>
            </a:extLst>
          </p:cNvPr>
          <p:cNvSpPr txBox="1">
            <a:spLocks/>
          </p:cNvSpPr>
          <p:nvPr/>
        </p:nvSpPr>
        <p:spPr>
          <a:xfrm>
            <a:off x="5873429" y="856597"/>
            <a:ext cx="12637142" cy="2407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rmAutofit fontScale="9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2500"/>
              </a:lnSpc>
            </a:pPr>
            <a:r>
              <a:rPr lang="en-US" sz="10000" b="0" dirty="0">
                <a:solidFill>
                  <a:schemeClr val="tx1"/>
                </a:solidFill>
                <a:latin typeface="Tw Cen MT" panose="020B0602020104020603" pitchFamily="34" charset="77"/>
              </a:rPr>
              <a:t>MEDICAL MANAGEMENT</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6268111" y="2489378"/>
              <a:ext cx="11920653" cy="56624"/>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6109337" y="2331333"/>
                <a:ext cx="12237841" cy="372357"/>
              </a:xfrm>
              <a:prstGeom prst="rect">
                <a:avLst/>
              </a:prstGeom>
            </p:spPr>
          </p:pic>
        </mc:Fallback>
      </mc:AlternateContent>
      <p:sp>
        <p:nvSpPr>
          <p:cNvPr id="33" name="Rectangle 50">
            <a:extLst>
              <a:ext uri="{FF2B5EF4-FFF2-40B4-BE49-F238E27FC236}">
                <a16:creationId xmlns:a16="http://schemas.microsoft.com/office/drawing/2014/main" id="{1CE89C3E-3C5C-C24C-A438-07EFF8C4DCBE}"/>
              </a:ext>
            </a:extLst>
          </p:cNvPr>
          <p:cNvSpPr/>
          <p:nvPr/>
        </p:nvSpPr>
        <p:spPr>
          <a:xfrm>
            <a:off x="2756558" y="3773796"/>
            <a:ext cx="8821765" cy="8849042"/>
          </a:xfrm>
          <a:prstGeom prst="rect">
            <a:avLst/>
          </a:prstGeom>
          <a:ln w="1016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38" name="Rectangle 50">
            <a:extLst>
              <a:ext uri="{FF2B5EF4-FFF2-40B4-BE49-F238E27FC236}">
                <a16:creationId xmlns:a16="http://schemas.microsoft.com/office/drawing/2014/main" id="{B4E3B8FD-210A-1F4C-97CD-5B529757A9A3}"/>
              </a:ext>
            </a:extLst>
          </p:cNvPr>
          <p:cNvSpPr/>
          <p:nvPr/>
        </p:nvSpPr>
        <p:spPr>
          <a:xfrm>
            <a:off x="2756558" y="3762626"/>
            <a:ext cx="1708760" cy="1714044"/>
          </a:xfrm>
          <a:prstGeom prst="rect">
            <a:avLst/>
          </a:prstGeom>
          <a:solidFill>
            <a:schemeClr val="accent1"/>
          </a:solidFill>
          <a:ln w="101600">
            <a:noFill/>
            <a:miter/>
          </a:ln>
        </p:spPr>
        <p:txBody>
          <a:bodyPr tIns="91439" bIns="91439" anchor="ctr"/>
          <a:lstStyle/>
          <a:p>
            <a:pPr algn="ctr"/>
            <a:endParaRPr b="1" dirty="0">
              <a:latin typeface="Tw Cen MT" panose="020B0602020104020603" pitchFamily="34" charset="77"/>
            </a:endParaRPr>
          </a:p>
        </p:txBody>
      </p:sp>
      <p:pic>
        <p:nvPicPr>
          <p:cNvPr id="10" name="Graphic 9" descr="Thumbs up sign">
            <a:extLst>
              <a:ext uri="{FF2B5EF4-FFF2-40B4-BE49-F238E27FC236}">
                <a16:creationId xmlns:a16="http://schemas.microsoft.com/office/drawing/2014/main" id="{4DF05725-BFC6-724F-B93A-4DC8D23933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3080585" y="4132340"/>
            <a:ext cx="914400" cy="914400"/>
          </a:xfrm>
          <a:prstGeom prst="rect">
            <a:avLst/>
          </a:prstGeom>
        </p:spPr>
      </p:pic>
      <p:sp>
        <p:nvSpPr>
          <p:cNvPr id="41" name="TextBox 15">
            <a:extLst>
              <a:ext uri="{FF2B5EF4-FFF2-40B4-BE49-F238E27FC236}">
                <a16:creationId xmlns:a16="http://schemas.microsoft.com/office/drawing/2014/main" id="{67E0D1ED-750F-B641-8E4D-A71ADC72968C}"/>
              </a:ext>
            </a:extLst>
          </p:cNvPr>
          <p:cNvSpPr txBox="1"/>
          <p:nvPr/>
        </p:nvSpPr>
        <p:spPr>
          <a:xfrm>
            <a:off x="14643157" y="4142591"/>
            <a:ext cx="5196614"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rPr>
              <a:t>BENEFITS</a:t>
            </a:r>
            <a:endParaRPr sz="5400" dirty="0">
              <a:solidFill>
                <a:schemeClr val="tx1"/>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2" name="TextBox 17">
            <a:extLst>
              <a:ext uri="{FF2B5EF4-FFF2-40B4-BE49-F238E27FC236}">
                <a16:creationId xmlns:a16="http://schemas.microsoft.com/office/drawing/2014/main" id="{B2B9B2DD-360D-D347-98D2-342ED50638E2}"/>
              </a:ext>
            </a:extLst>
          </p:cNvPr>
          <p:cNvSpPr txBox="1"/>
          <p:nvPr/>
        </p:nvSpPr>
        <p:spPr>
          <a:xfrm>
            <a:off x="13260309" y="6335205"/>
            <a:ext cx="7962310" cy="535531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Timing of bleeding more predictable than expectant management</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Noninvasive</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Private</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Inexpensive</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Flexible timing</a:t>
            </a:r>
          </a:p>
        </p:txBody>
      </p:sp>
      <p:sp>
        <p:nvSpPr>
          <p:cNvPr id="43" name="Rectangle 50">
            <a:extLst>
              <a:ext uri="{FF2B5EF4-FFF2-40B4-BE49-F238E27FC236}">
                <a16:creationId xmlns:a16="http://schemas.microsoft.com/office/drawing/2014/main" id="{B0DCF4A6-A51B-C04F-B5F1-DC2C3E3FD2C8}"/>
              </a:ext>
            </a:extLst>
          </p:cNvPr>
          <p:cNvSpPr/>
          <p:nvPr/>
        </p:nvSpPr>
        <p:spPr>
          <a:xfrm>
            <a:off x="12668568" y="3743688"/>
            <a:ext cx="8821765" cy="8849042"/>
          </a:xfrm>
          <a:prstGeom prst="rect">
            <a:avLst/>
          </a:prstGeom>
          <a:ln w="101600">
            <a:solidFill>
              <a:schemeClr val="accent3"/>
            </a:solidFill>
            <a:miter/>
          </a:ln>
        </p:spPr>
        <p:txBody>
          <a:bodyPr tIns="91439" bIns="91439" anchor="ctr"/>
          <a:lstStyle/>
          <a:p>
            <a:pPr algn="ctr"/>
            <a:endParaRPr b="1" dirty="0">
              <a:solidFill>
                <a:schemeClr val="accent3"/>
              </a:solidFill>
              <a:latin typeface="Tw Cen MT" panose="020B0602020104020603" pitchFamily="34" charset="77"/>
            </a:endParaRPr>
          </a:p>
        </p:txBody>
      </p:sp>
      <p:sp>
        <p:nvSpPr>
          <p:cNvPr id="44" name="Rectangle 50">
            <a:extLst>
              <a:ext uri="{FF2B5EF4-FFF2-40B4-BE49-F238E27FC236}">
                <a16:creationId xmlns:a16="http://schemas.microsoft.com/office/drawing/2014/main" id="{2C561670-E67E-D24D-8F1C-9BE033372CA8}"/>
              </a:ext>
            </a:extLst>
          </p:cNvPr>
          <p:cNvSpPr/>
          <p:nvPr/>
        </p:nvSpPr>
        <p:spPr>
          <a:xfrm>
            <a:off x="12668568" y="3732518"/>
            <a:ext cx="1708760" cy="1714044"/>
          </a:xfrm>
          <a:prstGeom prst="rect">
            <a:avLst/>
          </a:prstGeom>
          <a:solidFill>
            <a:schemeClr val="accent3"/>
          </a:solidFill>
          <a:ln w="101600">
            <a:noFill/>
            <a:miter/>
          </a:ln>
        </p:spPr>
        <p:txBody>
          <a:bodyPr tIns="91439" bIns="91439" anchor="ctr"/>
          <a:lstStyle/>
          <a:p>
            <a:pPr algn="ctr"/>
            <a:endParaRPr b="1" dirty="0">
              <a:latin typeface="Tw Cen MT" panose="020B0602020104020603" pitchFamily="34" charset="77"/>
            </a:endParaRPr>
          </a:p>
        </p:txBody>
      </p:sp>
      <p:pic>
        <p:nvPicPr>
          <p:cNvPr id="45" name="Graphic 44" descr="Thumbs up sign">
            <a:extLst>
              <a:ext uri="{FF2B5EF4-FFF2-40B4-BE49-F238E27FC236}">
                <a16:creationId xmlns:a16="http://schemas.microsoft.com/office/drawing/2014/main" id="{E5EF22AB-0217-0349-B766-C6F775575A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65748" y="3983731"/>
            <a:ext cx="914400" cy="914400"/>
          </a:xfrm>
          <a:prstGeom prst="rect">
            <a:avLst/>
          </a:prstGeom>
        </p:spPr>
      </p:pic>
    </p:spTree>
    <p:extLst>
      <p:ext uri="{BB962C8B-B14F-4D97-AF65-F5344CB8AC3E}">
        <p14:creationId xmlns:p14="http://schemas.microsoft.com/office/powerpoint/2010/main" val="321109635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3</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accent3"/>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79279"/>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endParaRPr lang="en-US" sz="5400" dirty="0">
              <a:solidFill>
                <a:schemeClr val="bg2"/>
              </a:solidFill>
            </a:endParaRPr>
          </a:p>
        </p:txBody>
      </p:sp>
    </p:spTree>
    <p:extLst>
      <p:ext uri="{BB962C8B-B14F-4D97-AF65-F5344CB8AC3E}">
        <p14:creationId xmlns:p14="http://schemas.microsoft.com/office/powerpoint/2010/main" val="1610632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7060F-00FF-4556-54BF-35E2EFFDD6F4}"/>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38339" y="12899144"/>
            <a:ext cx="655878" cy="547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26213"/>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87849" y="11007925"/>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886408" y="7499662"/>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60017" y="359884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8000363" y="27337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sp>
        <p:nvSpPr>
          <p:cNvPr id="37" name="Title 8">
            <a:extLst>
              <a:ext uri="{FF2B5EF4-FFF2-40B4-BE49-F238E27FC236}">
                <a16:creationId xmlns:a16="http://schemas.microsoft.com/office/drawing/2014/main" id="{DC904545-5DD3-DE40-9531-8C960280F1AC}"/>
              </a:ext>
            </a:extLst>
          </p:cNvPr>
          <p:cNvSpPr txBox="1">
            <a:spLocks noGrp="1"/>
          </p:cNvSpPr>
          <p:nvPr>
            <p:ph type="title"/>
          </p:nvPr>
        </p:nvSpPr>
        <p:spPr>
          <a:xfrm>
            <a:off x="2429609" y="847813"/>
            <a:ext cx="19524780" cy="1676400"/>
          </a:xfrm>
          <a:prstGeom prst="rect">
            <a:avLst/>
          </a:prstGeom>
        </p:spPr>
        <p:txBody>
          <a:bodyPr>
            <a:noAutofit/>
          </a:bodyPr>
          <a:lstStyle/>
          <a:p>
            <a:pPr algn="ctr"/>
            <a:r>
              <a:rPr lang="en-US" b="0" dirty="0"/>
              <a:t>SUCCESS RATES WITH MISOPROSTOL ALONE VS MIFEPRISTONE AND MISOPROSTOL</a:t>
            </a:r>
          </a:p>
        </p:txBody>
      </p:sp>
      <p:graphicFrame>
        <p:nvGraphicFramePr>
          <p:cNvPr id="38" name="Google Shape;267;p36">
            <a:extLst>
              <a:ext uri="{FF2B5EF4-FFF2-40B4-BE49-F238E27FC236}">
                <a16:creationId xmlns:a16="http://schemas.microsoft.com/office/drawing/2014/main" id="{A5CB7A53-BF5C-144C-987B-EAB0DD3145FD}"/>
              </a:ext>
            </a:extLst>
          </p:cNvPr>
          <p:cNvGraphicFramePr/>
          <p:nvPr>
            <p:extLst>
              <p:ext uri="{D42A27DB-BD31-4B8C-83A1-F6EECF244321}">
                <p14:modId xmlns:p14="http://schemas.microsoft.com/office/powerpoint/2010/main" val="532279847"/>
              </p:ext>
            </p:extLst>
          </p:nvPr>
        </p:nvGraphicFramePr>
        <p:xfrm>
          <a:off x="2758563" y="5653469"/>
          <a:ext cx="18866871" cy="7347858"/>
        </p:xfrm>
        <a:graphic>
          <a:graphicData uri="http://schemas.openxmlformats.org/drawingml/2006/table">
            <a:tbl>
              <a:tblPr>
                <a:noFill/>
              </a:tblPr>
              <a:tblGrid>
                <a:gridCol w="7335295">
                  <a:extLst>
                    <a:ext uri="{9D8B030D-6E8A-4147-A177-3AD203B41FA5}">
                      <a16:colId xmlns:a16="http://schemas.microsoft.com/office/drawing/2014/main" val="20000"/>
                    </a:ext>
                  </a:extLst>
                </a:gridCol>
                <a:gridCol w="5445834">
                  <a:extLst>
                    <a:ext uri="{9D8B030D-6E8A-4147-A177-3AD203B41FA5}">
                      <a16:colId xmlns:a16="http://schemas.microsoft.com/office/drawing/2014/main" val="20001"/>
                    </a:ext>
                  </a:extLst>
                </a:gridCol>
                <a:gridCol w="6085742">
                  <a:extLst>
                    <a:ext uri="{9D8B030D-6E8A-4147-A177-3AD203B41FA5}">
                      <a16:colId xmlns:a16="http://schemas.microsoft.com/office/drawing/2014/main" val="20002"/>
                    </a:ext>
                  </a:extLst>
                </a:gridCol>
              </a:tblGrid>
              <a:tr h="273821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i="0" dirty="0">
                          <a:solidFill>
                            <a:schemeClr val="bg2"/>
                          </a:solidFill>
                          <a:latin typeface="Tw Cen MT" panose="020B0602020104020603" pitchFamily="34" charset="77"/>
                          <a:ea typeface="Calibri"/>
                          <a:cs typeface="Calibri"/>
                          <a:sym typeface="Calibri"/>
                        </a:rPr>
                        <a:t>SUCCESS RATE (EXPULSION OF GESTATIONAL SAC) BY DAY 2</a:t>
                      </a: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lvl="0" indent="0" algn="ctr" rtl="0">
                        <a:spcBef>
                          <a:spcPts val="0"/>
                        </a:spcBef>
                        <a:spcAft>
                          <a:spcPts val="0"/>
                        </a:spcAft>
                        <a:buNone/>
                      </a:pPr>
                      <a:r>
                        <a:rPr lang="en-US" sz="4400" b="1" i="0" dirty="0">
                          <a:solidFill>
                            <a:schemeClr val="bg2"/>
                          </a:solidFill>
                          <a:latin typeface="Tw Cen MT" panose="020B0602020104020603" pitchFamily="34" charset="77"/>
                          <a:ea typeface="Calibri"/>
                          <a:cs typeface="Calibri"/>
                          <a:sym typeface="Calibri"/>
                        </a:rPr>
                        <a:t>MISOPROSTOL ALONE</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lvl="0" indent="0" algn="ctr" rtl="0">
                        <a:spcBef>
                          <a:spcPts val="0"/>
                        </a:spcBef>
                        <a:spcAft>
                          <a:spcPts val="0"/>
                        </a:spcAft>
                        <a:buNone/>
                      </a:pPr>
                      <a:r>
                        <a:rPr lang="en-US" sz="4400" b="1" i="0" dirty="0">
                          <a:solidFill>
                            <a:schemeClr val="bg2"/>
                          </a:solidFill>
                          <a:latin typeface="Tw Cen MT" panose="020B0602020104020603" pitchFamily="34" charset="77"/>
                          <a:ea typeface="Calibri"/>
                          <a:cs typeface="Calibri"/>
                          <a:sym typeface="Calibri"/>
                        </a:rPr>
                        <a:t>MIFEPRISTONE AND MISOPROSTOL</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0"/>
                  </a:ext>
                </a:extLst>
              </a:tr>
              <a:tr h="1350034">
                <a:tc>
                  <a:txBody>
                    <a:bodyPr/>
                    <a:lstStyle/>
                    <a:p>
                      <a:pPr marL="0" marR="0" lvl="0" indent="0" algn="ctr" rtl="0">
                        <a:spcBef>
                          <a:spcPts val="0"/>
                        </a:spcBef>
                        <a:spcAft>
                          <a:spcPts val="0"/>
                        </a:spcAft>
                        <a:buNone/>
                      </a:pPr>
                      <a:r>
                        <a:rPr lang="en-US" sz="4400" b="1" i="0" u="none" dirty="0">
                          <a:solidFill>
                            <a:schemeClr val="bg2"/>
                          </a:solidFill>
                          <a:latin typeface="Tw Cen MT" panose="020B0602020104020603" pitchFamily="34" charset="77"/>
                          <a:ea typeface="Calibri"/>
                          <a:cs typeface="Calibri"/>
                          <a:sym typeface="Calibri"/>
                        </a:rPr>
                        <a:t>ALL SUBCATEGORIES OF EPL</a:t>
                      </a: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67%</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84%</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1544286">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u="none" dirty="0">
                          <a:solidFill>
                            <a:schemeClr val="bg2"/>
                          </a:solidFill>
                          <a:latin typeface="Tw Cen MT" panose="020B0602020104020603" pitchFamily="34" charset="77"/>
                          <a:ea typeface="Calibri"/>
                          <a:cs typeface="Calibri"/>
                          <a:sym typeface="Calibri"/>
                        </a:rPr>
                        <a:t>EMBRYONIC DEMISE</a:t>
                      </a:r>
                      <a:endParaRPr lang="en-US" sz="3200" b="1" i="0" dirty="0">
                        <a:solidFill>
                          <a:schemeClr val="bg2"/>
                        </a:solidFill>
                        <a:latin typeface="Tw Cen MT" panose="020B0602020104020603" pitchFamily="34" charset="77"/>
                      </a:endParaRPr>
                    </a:p>
                    <a:p>
                      <a:pPr marL="0" marR="0" lvl="0" indent="0" algn="ctr" rtl="0">
                        <a:spcBef>
                          <a:spcPts val="0"/>
                        </a:spcBef>
                        <a:spcAft>
                          <a:spcPts val="0"/>
                        </a:spcAft>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68%</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85%</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1715319">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u="none" dirty="0">
                          <a:solidFill>
                            <a:schemeClr val="bg2"/>
                          </a:solidFill>
                          <a:latin typeface="Tw Cen MT" panose="020B0602020104020603" pitchFamily="34" charset="77"/>
                          <a:ea typeface="Calibri"/>
                          <a:cs typeface="Calibri"/>
                          <a:sym typeface="Calibri"/>
                        </a:rPr>
                        <a:t>ANEMBRYONIC</a:t>
                      </a:r>
                      <a:endParaRPr lang="en-US" sz="3200" b="1" i="0" dirty="0">
                        <a:solidFill>
                          <a:schemeClr val="bg2"/>
                        </a:solidFill>
                        <a:latin typeface="Tw Cen MT" panose="020B0602020104020603" pitchFamily="34" charset="77"/>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65%</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80%</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bl>
          </a:graphicData>
        </a:graphic>
      </p:graphicFrame>
      <p:sp>
        <p:nvSpPr>
          <p:cNvPr id="39" name="Rectangle 38">
            <a:extLst>
              <a:ext uri="{FF2B5EF4-FFF2-40B4-BE49-F238E27FC236}">
                <a16:creationId xmlns:a16="http://schemas.microsoft.com/office/drawing/2014/main" id="{E76B0B07-AC32-6945-939C-F48BB2E1F4C2}"/>
              </a:ext>
            </a:extLst>
          </p:cNvPr>
          <p:cNvSpPr/>
          <p:nvPr/>
        </p:nvSpPr>
        <p:spPr>
          <a:xfrm>
            <a:off x="2254269" y="2849664"/>
            <a:ext cx="19700120" cy="2554545"/>
          </a:xfrm>
          <a:prstGeom prst="rect">
            <a:avLst/>
          </a:prstGeom>
        </p:spPr>
        <p:txBody>
          <a:bodyPr wrap="square">
            <a:spAutoFit/>
          </a:bodyPr>
          <a:lstStyle/>
          <a:p>
            <a:pPr algn="ctr"/>
            <a:r>
              <a:rPr lang="en-US" altLang="en-US" sz="4000" b="1" dirty="0">
                <a:solidFill>
                  <a:schemeClr val="tx1"/>
                </a:solidFill>
                <a:latin typeface="Tw Cen MT" panose="020B0602020104020603" pitchFamily="34" charset="77"/>
                <a:ea typeface="Calibri" panose="020F0502020204030204" pitchFamily="34" charset="0"/>
                <a:cs typeface="Calibri" panose="020F0502020204030204" pitchFamily="34" charset="0"/>
              </a:rPr>
              <a:t>Medical management can be done with misoprostol alone or with the combination of mifepristone followed by misoprostol 24 hours later. While data shows higher effectiveness with </a:t>
            </a:r>
            <a:r>
              <a:rPr lang="en-US" altLang="en-US" sz="4000" b="1" dirty="0" err="1">
                <a:solidFill>
                  <a:schemeClr val="tx1"/>
                </a:solidFill>
                <a:latin typeface="Tw Cen MT" panose="020B0602020104020603" pitchFamily="34" charset="77"/>
                <a:ea typeface="Calibri" panose="020F0502020204030204" pitchFamily="34" charset="0"/>
                <a:cs typeface="Calibri" panose="020F0502020204030204" pitchFamily="34" charset="0"/>
              </a:rPr>
              <a:t>mife</a:t>
            </a:r>
            <a:r>
              <a:rPr lang="en-US" altLang="en-US" sz="4000" b="1" dirty="0">
                <a:solidFill>
                  <a:schemeClr val="tx1"/>
                </a:solidFill>
                <a:latin typeface="Tw Cen MT" panose="020B0602020104020603" pitchFamily="34" charset="77"/>
                <a:ea typeface="Calibri" panose="020F0502020204030204" pitchFamily="34" charset="0"/>
                <a:cs typeface="Calibri" panose="020F0502020204030204" pitchFamily="34" charset="0"/>
              </a:rPr>
              <a:t> vs. miso-only, miso-only can be used safely, effectively, and is more widely available in many places.</a:t>
            </a:r>
          </a:p>
        </p:txBody>
      </p:sp>
    </p:spTree>
    <p:extLst>
      <p:ext uri="{BB962C8B-B14F-4D97-AF65-F5344CB8AC3E}">
        <p14:creationId xmlns:p14="http://schemas.microsoft.com/office/powerpoint/2010/main" val="340086447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155212" y="12732889"/>
            <a:ext cx="897734"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020965" y="387822"/>
            <a:ext cx="15708405" cy="3595990"/>
          </a:xfrm>
          <a:prstGeom prst="rect">
            <a:avLst/>
          </a:prstGeom>
        </p:spPr>
        <p:txBody>
          <a:bodyPr anchor="t">
            <a:noAutofit/>
          </a:bodyPr>
          <a:lstStyle/>
          <a:p>
            <a:pPr algn="l">
              <a:lnSpc>
                <a:spcPct val="100000"/>
              </a:lnSpc>
            </a:pPr>
            <a:r>
              <a:rPr lang="en-US" sz="8800" dirty="0"/>
              <a:t>GUIDELINES FOR MEDICAL MANAGEMENT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020965" y="317954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6862195" y="302115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160224" y="3725516"/>
            <a:ext cx="17429886" cy="9445177"/>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5400" lvl="0" indent="0">
              <a:spcBef>
                <a:spcPts val="0"/>
              </a:spcBef>
              <a:buClr>
                <a:srgbClr val="44697D"/>
              </a:buClr>
              <a:buSzPts val="2000"/>
              <a:buNone/>
            </a:pPr>
            <a:r>
              <a:rPr lang="en-US" sz="5400" b="0" dirty="0">
                <a:solidFill>
                  <a:schemeClr val="accent1"/>
                </a:solidFill>
                <a:latin typeface="+mn-lt"/>
                <a:ea typeface="Arial"/>
                <a:cs typeface="Arial"/>
                <a:sym typeface="Arial"/>
              </a:rPr>
              <a:t>1. Candidates</a:t>
            </a:r>
            <a:endParaRPr lang="en-US" sz="5400" dirty="0">
              <a:solidFill>
                <a:schemeClr val="accent1"/>
              </a:solidFill>
              <a:latin typeface="+mn-lt"/>
            </a:endParaRPr>
          </a:p>
          <a:p>
            <a:pPr marL="1073150" lvl="1" indent="0">
              <a:spcBef>
                <a:spcPts val="0"/>
              </a:spcBef>
              <a:buNone/>
            </a:pPr>
            <a:r>
              <a:rPr lang="en-US" sz="4800" b="0" dirty="0">
                <a:solidFill>
                  <a:schemeClr val="tx1"/>
                </a:solidFill>
                <a:latin typeface="+mn-lt"/>
                <a:ea typeface="Arial"/>
                <a:cs typeface="Arial"/>
                <a:sym typeface="Arial"/>
              </a:rPr>
              <a:t>Those with diagnosis of nonviable intrauterine pregnancy less than 12 weeks by ultrasound</a:t>
            </a:r>
          </a:p>
          <a:p>
            <a:pPr marL="1637029" lvl="2" indent="-514350">
              <a:spcBef>
                <a:spcPts val="0"/>
              </a:spcBef>
              <a:buNone/>
            </a:pPr>
            <a:endParaRPr lang="en-US" sz="1400" b="0" dirty="0">
              <a:solidFill>
                <a:srgbClr val="44697D"/>
              </a:solidFill>
              <a:latin typeface="+mn-lt"/>
              <a:ea typeface="Arial"/>
              <a:cs typeface="Arial"/>
              <a:sym typeface="Arial"/>
            </a:endParaRPr>
          </a:p>
          <a:p>
            <a:pPr marL="25400" lvl="0" indent="0">
              <a:spcBef>
                <a:spcPts val="475"/>
              </a:spcBef>
              <a:buClr>
                <a:srgbClr val="44697D"/>
              </a:buClr>
              <a:buSzPts val="2000"/>
              <a:buNone/>
            </a:pPr>
            <a:r>
              <a:rPr lang="en-US" sz="5400" b="0" dirty="0">
                <a:solidFill>
                  <a:schemeClr val="accent1"/>
                </a:solidFill>
                <a:latin typeface="+mn-lt"/>
                <a:ea typeface="Arial"/>
                <a:cs typeface="Arial"/>
                <a:sym typeface="Arial"/>
              </a:rPr>
              <a:t>2. Labs</a:t>
            </a:r>
            <a:endParaRPr lang="en-US" sz="5400" dirty="0">
              <a:solidFill>
                <a:schemeClr val="accent1"/>
              </a:solidFill>
              <a:latin typeface="+mn-lt"/>
            </a:endParaRPr>
          </a:p>
          <a:p>
            <a:pPr marL="1637029" lvl="2" indent="-514350">
              <a:spcBef>
                <a:spcPts val="0"/>
              </a:spcBef>
              <a:buClr>
                <a:schemeClr val="bg2">
                  <a:lumMod val="25000"/>
                  <a:lumOff val="75000"/>
                </a:schemeClr>
              </a:buClr>
            </a:pPr>
            <a:r>
              <a:rPr lang="en-US" sz="4800" b="0" dirty="0">
                <a:solidFill>
                  <a:schemeClr val="tx1"/>
                </a:solidFill>
                <a:latin typeface="+mn-lt"/>
                <a:ea typeface="Arial"/>
                <a:cs typeface="Arial"/>
                <a:sym typeface="Arial"/>
              </a:rPr>
              <a:t>Rh screen if &gt; 8 weeks (if status is not available)</a:t>
            </a:r>
            <a:endParaRPr lang="en-US" sz="4800" dirty="0">
              <a:solidFill>
                <a:schemeClr val="tx1"/>
              </a:solidFill>
              <a:latin typeface="+mn-lt"/>
            </a:endParaRPr>
          </a:p>
          <a:p>
            <a:pPr marL="1637029" lvl="2" indent="-514350">
              <a:spcBef>
                <a:spcPts val="0"/>
              </a:spcBef>
              <a:buClr>
                <a:schemeClr val="bg2">
                  <a:lumMod val="25000"/>
                  <a:lumOff val="75000"/>
                </a:schemeClr>
              </a:buClr>
            </a:pPr>
            <a:r>
              <a:rPr lang="en-US" sz="4800" b="0" dirty="0">
                <a:solidFill>
                  <a:schemeClr val="tx1"/>
                </a:solidFill>
                <a:latin typeface="+mn-lt"/>
                <a:ea typeface="Arial"/>
                <a:cs typeface="Arial"/>
                <a:sym typeface="Arial"/>
              </a:rPr>
              <a:t>Hematocrit</a:t>
            </a:r>
            <a:endParaRPr lang="en-US" sz="4800" dirty="0">
              <a:solidFill>
                <a:schemeClr val="tx1"/>
              </a:solidFill>
              <a:latin typeface="+mn-lt"/>
            </a:endParaRPr>
          </a:p>
          <a:p>
            <a:pPr marL="1637029" lvl="2" indent="-514350">
              <a:spcBef>
                <a:spcPts val="0"/>
              </a:spcBef>
              <a:buClr>
                <a:schemeClr val="bg2">
                  <a:lumMod val="25000"/>
                  <a:lumOff val="75000"/>
                </a:schemeClr>
              </a:buClr>
            </a:pPr>
            <a:r>
              <a:rPr lang="en-US" sz="4800" b="0" dirty="0">
                <a:solidFill>
                  <a:schemeClr val="tx1"/>
                </a:solidFill>
                <a:latin typeface="+mn-lt"/>
                <a:ea typeface="Arial"/>
                <a:cs typeface="Arial"/>
                <a:sym typeface="Arial"/>
              </a:rPr>
              <a:t>Quantitative serum </a:t>
            </a:r>
            <a:r>
              <a:rPr lang="en-US" sz="4800" b="0" dirty="0" err="1">
                <a:solidFill>
                  <a:schemeClr val="tx1"/>
                </a:solidFill>
                <a:latin typeface="+mn-lt"/>
                <a:ea typeface="Arial"/>
                <a:cs typeface="Arial"/>
                <a:sym typeface="Arial"/>
              </a:rPr>
              <a:t>hCG</a:t>
            </a:r>
            <a:r>
              <a:rPr lang="en-US" sz="4800" b="0" dirty="0">
                <a:solidFill>
                  <a:schemeClr val="tx1"/>
                </a:solidFill>
                <a:latin typeface="+mn-lt"/>
                <a:ea typeface="Arial"/>
                <a:cs typeface="Arial"/>
                <a:sym typeface="Arial"/>
              </a:rPr>
              <a:t> (quant not always needed if ultrasound diagnosis is definitive)</a:t>
            </a:r>
            <a:endParaRPr lang="en-US" sz="4800" dirty="0">
              <a:solidFill>
                <a:schemeClr val="tx1"/>
              </a:solidFill>
              <a:latin typeface="+mn-lt"/>
            </a:endParaRPr>
          </a:p>
          <a:p>
            <a:pPr marL="1637029" lvl="2" indent="-514350">
              <a:spcBef>
                <a:spcPts val="0"/>
              </a:spcBef>
              <a:buClr>
                <a:schemeClr val="bg2">
                  <a:lumMod val="25000"/>
                  <a:lumOff val="75000"/>
                </a:schemeClr>
              </a:buClr>
            </a:pPr>
            <a:r>
              <a:rPr lang="en-US" sz="4800" b="0" dirty="0">
                <a:solidFill>
                  <a:schemeClr val="tx1"/>
                </a:solidFill>
                <a:latin typeface="+mn-lt"/>
                <a:ea typeface="Arial"/>
                <a:cs typeface="Arial"/>
                <a:sym typeface="Arial"/>
              </a:rPr>
              <a:t>Consider gonorrhea/chlamydia if patient </a:t>
            </a:r>
            <a:r>
              <a:rPr lang="en-US" sz="4800" b="0" dirty="0">
                <a:solidFill>
                  <a:schemeClr val="bg2"/>
                </a:solidFill>
                <a:latin typeface="+mn-lt"/>
                <a:ea typeface="Arial"/>
                <a:cs typeface="Arial"/>
                <a:sym typeface="Arial"/>
              </a:rPr>
              <a:t>is at risk</a:t>
            </a:r>
          </a:p>
          <a:p>
            <a:pPr marL="1122679" lvl="2" indent="0">
              <a:spcBef>
                <a:spcPts val="0"/>
              </a:spcBef>
              <a:buClr>
                <a:srgbClr val="D55C3C"/>
              </a:buClr>
              <a:buSzPts val="2000"/>
              <a:buNone/>
            </a:pPr>
            <a:endParaRPr lang="en-US" sz="1400" dirty="0">
              <a:latin typeface="+mn-lt"/>
            </a:endParaRPr>
          </a:p>
          <a:p>
            <a:pPr marL="25400" lvl="0" indent="0">
              <a:spcBef>
                <a:spcPts val="475"/>
              </a:spcBef>
              <a:buClr>
                <a:srgbClr val="44697D"/>
              </a:buClr>
              <a:buSzPts val="2000"/>
              <a:buNone/>
            </a:pPr>
            <a:r>
              <a:rPr lang="en-US" sz="5400" b="0" dirty="0">
                <a:solidFill>
                  <a:schemeClr val="accent1"/>
                </a:solidFill>
                <a:latin typeface="+mn-lt"/>
                <a:ea typeface="Arial"/>
                <a:cs typeface="Arial"/>
                <a:sym typeface="Arial"/>
              </a:rPr>
              <a:t>3. Consent forms </a:t>
            </a:r>
            <a:endParaRPr lang="en-US" sz="5400" dirty="0">
              <a:solidFill>
                <a:schemeClr val="accent1"/>
              </a:solidFill>
              <a:latin typeface="+mn-lt"/>
            </a:endParaRPr>
          </a:p>
          <a:p>
            <a:pPr marL="1073150" lvl="1" indent="0">
              <a:spcBef>
                <a:spcPts val="0"/>
              </a:spcBef>
              <a:buNone/>
            </a:pPr>
            <a:r>
              <a:rPr lang="en-US" sz="4800" b="0" dirty="0" err="1">
                <a:solidFill>
                  <a:schemeClr val="tx1"/>
                </a:solidFill>
                <a:latin typeface="+mn-lt"/>
                <a:ea typeface="Arial"/>
                <a:cs typeface="Arial"/>
                <a:sym typeface="Arial"/>
              </a:rPr>
              <a:t>Danco</a:t>
            </a:r>
            <a:r>
              <a:rPr lang="en-US" sz="4800" b="0" dirty="0">
                <a:solidFill>
                  <a:schemeClr val="tx1"/>
                </a:solidFill>
                <a:latin typeface="+mn-lt"/>
                <a:ea typeface="Arial"/>
                <a:cs typeface="Arial"/>
                <a:sym typeface="Arial"/>
              </a:rPr>
              <a:t> or </a:t>
            </a:r>
            <a:r>
              <a:rPr lang="en-US" sz="4800" b="0" dirty="0" err="1">
                <a:solidFill>
                  <a:schemeClr val="tx1"/>
                </a:solidFill>
                <a:latin typeface="+mn-lt"/>
                <a:ea typeface="Arial"/>
                <a:cs typeface="Arial"/>
                <a:sym typeface="Arial"/>
              </a:rPr>
              <a:t>GenBioPro</a:t>
            </a:r>
            <a:r>
              <a:rPr lang="en-US" sz="4800" b="0" dirty="0">
                <a:solidFill>
                  <a:schemeClr val="tx1"/>
                </a:solidFill>
                <a:latin typeface="+mn-lt"/>
                <a:ea typeface="Arial"/>
                <a:cs typeface="Arial"/>
                <a:sym typeface="Arial"/>
              </a:rPr>
              <a:t> Patient Agreement Form and Medication Guide</a:t>
            </a:r>
            <a:r>
              <a:rPr lang="en-US" sz="4800" b="0" i="1" dirty="0">
                <a:solidFill>
                  <a:schemeClr val="tx1"/>
                </a:solidFill>
                <a:latin typeface="+mn-lt"/>
                <a:ea typeface="Arial"/>
                <a:cs typeface="Arial"/>
                <a:sym typeface="Arial"/>
              </a:rPr>
              <a:t>; </a:t>
            </a:r>
            <a:r>
              <a:rPr lang="en-US" sz="4800" b="0" dirty="0">
                <a:solidFill>
                  <a:schemeClr val="tx1"/>
                </a:solidFill>
                <a:latin typeface="+mn-lt"/>
                <a:ea typeface="Arial"/>
                <a:cs typeface="Arial"/>
                <a:sym typeface="Arial"/>
              </a:rPr>
              <a:t>consider additional evidence-based, more patient centered consent form</a:t>
            </a:r>
            <a:endParaRPr lang="en-US" sz="4800" dirty="0">
              <a:solidFill>
                <a:schemeClr val="tx1"/>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5">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380405593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21466" y="12899144"/>
            <a:ext cx="461318"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60246" y="301466"/>
            <a:ext cx="15393008" cy="1778934"/>
          </a:xfrm>
          <a:prstGeom prst="rect">
            <a:avLst/>
          </a:prstGeom>
        </p:spPr>
        <p:txBody>
          <a:bodyPr anchor="t">
            <a:noAutofit/>
          </a:bodyPr>
          <a:lstStyle/>
          <a:p>
            <a:pPr algn="l">
              <a:lnSpc>
                <a:spcPts val="12500"/>
              </a:lnSpc>
            </a:pPr>
            <a:r>
              <a:rPr lang="en-US" sz="8800" dirty="0"/>
              <a:t>GUIDELINES FOR MEDICAL MANAGEMENT</a:t>
            </a:r>
            <a:endParaRPr lang="en-US" sz="8800" b="0" dirty="0"/>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38202" y="4418161"/>
            <a:ext cx="16977360" cy="899637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5400" lvl="0" indent="0">
              <a:spcBef>
                <a:spcPts val="0"/>
              </a:spcBef>
              <a:buClr>
                <a:srgbClr val="44697D"/>
              </a:buClr>
              <a:buSzPts val="2000"/>
              <a:buNone/>
            </a:pPr>
            <a:r>
              <a:rPr lang="en-US" sz="5400" b="0" dirty="0">
                <a:solidFill>
                  <a:schemeClr val="accent1"/>
                </a:solidFill>
                <a:latin typeface="+mn-lt"/>
                <a:ea typeface="Arial"/>
                <a:cs typeface="Arial"/>
                <a:sym typeface="Arial"/>
              </a:rPr>
              <a:t>1. Mifepristone 200mg (one tab) orally</a:t>
            </a:r>
            <a:endParaRPr lang="en-US" sz="5400" b="0" dirty="0">
              <a:solidFill>
                <a:schemeClr val="accent1"/>
              </a:solidFill>
              <a:latin typeface="+mn-lt"/>
            </a:endParaRPr>
          </a:p>
          <a:p>
            <a:pPr marL="1637029" lvl="2" indent="-514350">
              <a:spcBef>
                <a:spcPts val="475"/>
              </a:spcBef>
              <a:buClr>
                <a:schemeClr val="tx1"/>
              </a:buClr>
            </a:pPr>
            <a:r>
              <a:rPr lang="en-US" sz="4800" b="0" dirty="0">
                <a:solidFill>
                  <a:schemeClr val="tx1"/>
                </a:solidFill>
                <a:latin typeface="+mn-lt"/>
                <a:ea typeface="Arial"/>
                <a:cs typeface="Arial"/>
                <a:sym typeface="Arial"/>
              </a:rPr>
              <a:t>Dispensed in the office or by certified pharmacy </a:t>
            </a:r>
            <a:endParaRPr lang="en-US" sz="4800" b="0" dirty="0">
              <a:solidFill>
                <a:schemeClr val="tx1"/>
              </a:solidFill>
              <a:latin typeface="+mn-lt"/>
            </a:endParaRPr>
          </a:p>
          <a:p>
            <a:pPr marL="1637029" lvl="2" indent="-514350">
              <a:spcBef>
                <a:spcPts val="475"/>
              </a:spcBef>
              <a:buClr>
                <a:schemeClr val="tx1"/>
              </a:buClr>
            </a:pPr>
            <a:r>
              <a:rPr lang="en-US" sz="4800" b="0" dirty="0">
                <a:solidFill>
                  <a:schemeClr val="tx1"/>
                </a:solidFill>
                <a:latin typeface="+mn-lt"/>
                <a:ea typeface="Arial"/>
                <a:cs typeface="Arial"/>
                <a:sym typeface="Arial"/>
              </a:rPr>
              <a:t>Patient instructed to take when convenient</a:t>
            </a:r>
          </a:p>
          <a:p>
            <a:pPr marL="1637029" lvl="2" indent="-514350">
              <a:spcBef>
                <a:spcPts val="475"/>
              </a:spcBef>
              <a:buClr>
                <a:schemeClr val="bg2"/>
              </a:buClr>
            </a:pPr>
            <a:endParaRPr lang="en-US" sz="1400" b="0" dirty="0">
              <a:solidFill>
                <a:schemeClr val="tx1"/>
              </a:solidFill>
              <a:latin typeface="+mn-lt"/>
            </a:endParaRPr>
          </a:p>
          <a:p>
            <a:pPr marL="25400" lvl="0" indent="0">
              <a:spcBef>
                <a:spcPts val="475"/>
              </a:spcBef>
              <a:buClr>
                <a:schemeClr val="bg2"/>
              </a:buClr>
              <a:buNone/>
            </a:pPr>
            <a:r>
              <a:rPr lang="en-US" sz="5400" b="0" dirty="0">
                <a:solidFill>
                  <a:schemeClr val="accent1"/>
                </a:solidFill>
                <a:latin typeface="+mn-lt"/>
                <a:ea typeface="Arial"/>
                <a:cs typeface="Arial"/>
                <a:sym typeface="Arial"/>
              </a:rPr>
              <a:t>2. Misoprostol 800mcg (four tabs) vaginally</a:t>
            </a:r>
            <a:endParaRPr lang="en-US" sz="5400" b="0" dirty="0">
              <a:solidFill>
                <a:schemeClr val="accent1"/>
              </a:solidFill>
              <a:latin typeface="+mn-lt"/>
            </a:endParaRPr>
          </a:p>
          <a:p>
            <a:pPr marL="1808479" lvl="2" indent="-685800">
              <a:spcBef>
                <a:spcPts val="475"/>
              </a:spcBef>
              <a:buClr>
                <a:schemeClr val="tx1"/>
              </a:buClr>
            </a:pPr>
            <a:r>
              <a:rPr lang="en-US" sz="4800" b="0" dirty="0">
                <a:solidFill>
                  <a:schemeClr val="tx1"/>
                </a:solidFill>
                <a:latin typeface="+mn-lt"/>
                <a:ea typeface="Arial"/>
                <a:cs typeface="Arial"/>
                <a:sym typeface="Arial"/>
              </a:rPr>
              <a:t>If prescribed with mifepristone, use 24 hours following mifepristone</a:t>
            </a:r>
            <a:endParaRPr lang="en-US" sz="4800" b="0" dirty="0">
              <a:solidFill>
                <a:schemeClr val="tx1"/>
              </a:solidFill>
              <a:latin typeface="+mn-lt"/>
            </a:endParaRPr>
          </a:p>
          <a:p>
            <a:pPr marL="1808479" lvl="2" indent="-685800">
              <a:spcBef>
                <a:spcPts val="475"/>
              </a:spcBef>
              <a:buClr>
                <a:schemeClr val="tx1"/>
              </a:buClr>
            </a:pPr>
            <a:r>
              <a:rPr lang="en-US" sz="4800" b="0" dirty="0">
                <a:solidFill>
                  <a:schemeClr val="tx1"/>
                </a:solidFill>
                <a:latin typeface="+mn-lt"/>
                <a:ea typeface="Arial"/>
                <a:cs typeface="Arial"/>
                <a:sym typeface="Arial"/>
              </a:rPr>
              <a:t>If prescribed alone, use when convenient </a:t>
            </a:r>
            <a:endParaRPr lang="en-US" sz="4800" b="0" dirty="0">
              <a:solidFill>
                <a:schemeClr val="tx1"/>
              </a:solidFill>
              <a:latin typeface="+mn-lt"/>
            </a:endParaRPr>
          </a:p>
          <a:p>
            <a:pPr marL="1808479" lvl="2" indent="-685800">
              <a:spcBef>
                <a:spcPts val="475"/>
              </a:spcBef>
              <a:buClr>
                <a:schemeClr val="tx1"/>
              </a:buClr>
            </a:pPr>
            <a:r>
              <a:rPr lang="en-US" sz="4800" b="0" dirty="0">
                <a:solidFill>
                  <a:schemeClr val="tx1"/>
                </a:solidFill>
                <a:latin typeface="+mn-lt"/>
                <a:ea typeface="Arial"/>
                <a:cs typeface="Arial"/>
                <a:sym typeface="Arial"/>
              </a:rPr>
              <a:t>Repeat misoprostol dose if no bleeding or only light bleeding</a:t>
            </a:r>
          </a:p>
          <a:p>
            <a:pPr marL="1637029" lvl="2" indent="-514350">
              <a:spcBef>
                <a:spcPts val="475"/>
              </a:spcBef>
              <a:buClr>
                <a:schemeClr val="bg2"/>
              </a:buClr>
            </a:pPr>
            <a:endParaRPr lang="en-US" sz="1400" b="0" dirty="0">
              <a:solidFill>
                <a:schemeClr val="tx1"/>
              </a:solidFill>
              <a:latin typeface="+mn-lt"/>
              <a:ea typeface="Arial"/>
              <a:cs typeface="Arial"/>
              <a:sym typeface="Arial"/>
            </a:endParaRPr>
          </a:p>
          <a:p>
            <a:pPr marL="25400" lvl="0" indent="0">
              <a:spcBef>
                <a:spcPts val="475"/>
              </a:spcBef>
              <a:buClr>
                <a:schemeClr val="bg2"/>
              </a:buClr>
              <a:buNone/>
            </a:pPr>
            <a:r>
              <a:rPr lang="en-US" sz="5400" b="0" dirty="0">
                <a:solidFill>
                  <a:schemeClr val="accent1"/>
                </a:solidFill>
                <a:latin typeface="+mn-lt"/>
                <a:ea typeface="Arial"/>
                <a:cs typeface="Arial"/>
                <a:sym typeface="Arial"/>
              </a:rPr>
              <a:t>3. Pain management</a:t>
            </a:r>
            <a:endParaRPr lang="en-US" sz="5400" b="0" dirty="0">
              <a:solidFill>
                <a:schemeClr val="accent1"/>
              </a:solidFill>
              <a:latin typeface="+mn-lt"/>
            </a:endParaRPr>
          </a:p>
          <a:p>
            <a:pPr marL="1637029" lvl="2" indent="-514350">
              <a:spcBef>
                <a:spcPts val="475"/>
              </a:spcBef>
              <a:buClr>
                <a:schemeClr val="tx1"/>
              </a:buClr>
            </a:pPr>
            <a:r>
              <a:rPr lang="en-US" sz="4800" b="0" dirty="0">
                <a:solidFill>
                  <a:schemeClr val="tx1"/>
                </a:solidFill>
                <a:latin typeface="+mn-lt"/>
                <a:ea typeface="Arial"/>
                <a:cs typeface="Arial"/>
                <a:sym typeface="Arial"/>
              </a:rPr>
              <a:t>Ibuprofen 600-800 mg Q6 hours </a:t>
            </a:r>
            <a:endParaRPr lang="en-US" sz="4800" b="0" dirty="0">
              <a:solidFill>
                <a:schemeClr val="tx1"/>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35000"/>
            <a:duotone>
              <a:schemeClr val="accent5">
                <a:shade val="45000"/>
                <a:satMod val="135000"/>
              </a:schemeClr>
              <a:prstClr val="white"/>
            </a:duotone>
            <a:extLst>
              <a:ext uri="{28A0092B-C50C-407E-A947-70E740481C1C}">
                <a14:useLocalDpi xmlns:a14="http://schemas.microsoft.com/office/drawing/2010/main" val="0"/>
              </a:ext>
            </a:extLst>
          </a:blip>
          <a:srcRect l="-1890" r="49660"/>
          <a:stretch/>
        </p:blipFill>
        <p:spPr>
          <a:xfrm>
            <a:off x="17708880" y="301466"/>
            <a:ext cx="6675120" cy="12780118"/>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39C9626-EE56-D6D8-1B87-0515FC9E29C2}"/>
                  </a:ext>
                </a:extLst>
              </p14:cNvPr>
              <p14:cNvContentPartPr/>
              <p14:nvPr/>
            </p14:nvContentPartPr>
            <p14:xfrm rot="10800000" flipH="1">
              <a:off x="1470439" y="3563223"/>
              <a:ext cx="11152074" cy="82966"/>
            </p14:xfrm>
          </p:contentPart>
        </mc:Choice>
        <mc:Fallback xmlns="">
          <p:pic>
            <p:nvPicPr>
              <p:cNvPr id="2" name="Ink 1">
                <a:extLst>
                  <a:ext uri="{FF2B5EF4-FFF2-40B4-BE49-F238E27FC236}">
                    <a16:creationId xmlns:a16="http://schemas.microsoft.com/office/drawing/2014/main" id="{339C9626-EE56-D6D8-1B87-0515FC9E29C2}"/>
                  </a:ext>
                </a:extLst>
              </p:cNvPr>
              <p:cNvPicPr/>
              <p:nvPr/>
            </p:nvPicPr>
            <p:blipFill>
              <a:blip r:embed="rId5"/>
              <a:stretch>
                <a:fillRect/>
              </a:stretch>
            </p:blipFill>
            <p:spPr>
              <a:xfrm rot="10800000" flipH="1">
                <a:off x="1311669" y="3404833"/>
                <a:ext cx="11469254" cy="399386"/>
              </a:xfrm>
              <a:prstGeom prst="rect">
                <a:avLst/>
              </a:prstGeom>
            </p:spPr>
          </p:pic>
        </mc:Fallback>
      </mc:AlternateContent>
    </p:spTree>
    <p:extLst>
      <p:ext uri="{BB962C8B-B14F-4D97-AF65-F5344CB8AC3E}">
        <p14:creationId xmlns:p14="http://schemas.microsoft.com/office/powerpoint/2010/main" val="247259949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93757" y="12871435"/>
            <a:ext cx="537516" cy="5674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020966" y="1440767"/>
            <a:ext cx="15393008" cy="1778934"/>
          </a:xfrm>
          <a:prstGeom prst="rect">
            <a:avLst/>
          </a:prstGeom>
        </p:spPr>
        <p:txBody>
          <a:bodyPr anchor="t">
            <a:noAutofit/>
          </a:bodyPr>
          <a:lstStyle/>
          <a:p>
            <a:pPr algn="l">
              <a:lnSpc>
                <a:spcPts val="12500"/>
              </a:lnSpc>
            </a:pPr>
            <a:r>
              <a:rPr lang="en-US" sz="8800" dirty="0"/>
              <a:t>SIDE EFFECTS OF MISOPROSTOL</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270348" y="322358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7111578" y="306519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270348" y="3956440"/>
            <a:ext cx="15143626" cy="899637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571500" indent="-571500">
              <a:buClr>
                <a:schemeClr val="accent3"/>
              </a:buClr>
              <a:buFont typeface="Arial" panose="020B0604020202020204" pitchFamily="34" charset="0"/>
              <a:buChar char="•"/>
              <a:defRPr/>
            </a:pPr>
            <a:r>
              <a:rPr lang="en-US" sz="5400" b="0" dirty="0">
                <a:solidFill>
                  <a:schemeClr val="tx1"/>
                </a:solidFill>
                <a:ea typeface="Open Sans" panose="020B0606030504020204" pitchFamily="34" charset="0"/>
                <a:cs typeface="Open Sans" panose="020B0606030504020204" pitchFamily="34" charset="0"/>
              </a:rPr>
              <a:t>Bleeding</a:t>
            </a:r>
          </a:p>
          <a:p>
            <a:pPr marL="571500" indent="-571500">
              <a:buClr>
                <a:schemeClr val="accent3"/>
              </a:buClr>
              <a:buFont typeface="Arial" panose="020B0604020202020204" pitchFamily="34" charset="0"/>
              <a:buChar char="•"/>
              <a:defRPr/>
            </a:pPr>
            <a:r>
              <a:rPr lang="en-US" sz="5400" b="0" dirty="0">
                <a:solidFill>
                  <a:schemeClr val="tx1"/>
                </a:solidFill>
                <a:ea typeface="Open Sans" panose="020B0606030504020204" pitchFamily="34" charset="0"/>
                <a:cs typeface="Open Sans" panose="020B0606030504020204" pitchFamily="34" charset="0"/>
              </a:rPr>
              <a:t>Cramping</a:t>
            </a:r>
          </a:p>
          <a:p>
            <a:pPr marL="571500" indent="-571500">
              <a:buClr>
                <a:schemeClr val="accent3"/>
              </a:buClr>
              <a:buFont typeface="Arial" panose="020B0604020202020204" pitchFamily="34" charset="0"/>
              <a:buChar char="•"/>
              <a:defRPr/>
            </a:pPr>
            <a:r>
              <a:rPr lang="en-US" sz="5400" b="0" dirty="0">
                <a:solidFill>
                  <a:schemeClr val="tx1"/>
                </a:solidFill>
                <a:ea typeface="Open Sans" panose="020B0606030504020204" pitchFamily="34" charset="0"/>
                <a:cs typeface="Open Sans" panose="020B0606030504020204" pitchFamily="34" charset="0"/>
              </a:rPr>
              <a:t>Low-grade fevers and/or chills</a:t>
            </a:r>
          </a:p>
          <a:p>
            <a:pPr marL="571500" indent="-571500">
              <a:buClr>
                <a:schemeClr val="accent3"/>
              </a:buClr>
              <a:buFont typeface="Arial" panose="020B0604020202020204" pitchFamily="34" charset="0"/>
              <a:buChar char="•"/>
              <a:defRPr/>
            </a:pPr>
            <a:r>
              <a:rPr lang="en-US" sz="5400" b="0" dirty="0">
                <a:solidFill>
                  <a:schemeClr val="tx1"/>
                </a:solidFill>
                <a:ea typeface="Open Sans" panose="020B0606030504020204" pitchFamily="34" charset="0"/>
                <a:cs typeface="Open Sans" panose="020B0606030504020204" pitchFamily="34" charset="0"/>
              </a:rPr>
              <a:t>Nausea and vomiting</a:t>
            </a:r>
          </a:p>
          <a:p>
            <a:pPr marL="571500" indent="-571500">
              <a:buClr>
                <a:schemeClr val="accent3"/>
              </a:buClr>
              <a:buFont typeface="Arial" panose="020B0604020202020204" pitchFamily="34" charset="0"/>
              <a:buChar char="•"/>
              <a:defRPr/>
            </a:pPr>
            <a:r>
              <a:rPr lang="en-US" sz="5400" b="0" dirty="0">
                <a:solidFill>
                  <a:schemeClr val="tx1"/>
                </a:solidFill>
                <a:ea typeface="Open Sans" panose="020B0606030504020204" pitchFamily="34" charset="0"/>
                <a:cs typeface="Open Sans" panose="020B0606030504020204" pitchFamily="34" charset="0"/>
              </a:rPr>
              <a:t>Diarrhea</a:t>
            </a:r>
          </a:p>
          <a:p>
            <a:pPr marL="25400" indent="0">
              <a:spcBef>
                <a:spcPts val="0"/>
              </a:spcBef>
              <a:buClr>
                <a:srgbClr val="44697D"/>
              </a:buClr>
              <a:buSzPts val="2000"/>
              <a:buNone/>
            </a:pPr>
            <a:endParaRPr lang="en-US" sz="5400" b="0" dirty="0">
              <a:solidFill>
                <a:schemeClr val="tx1"/>
              </a:solidFill>
              <a:latin typeface="+mn-lt"/>
              <a:cs typeface="Arial"/>
              <a:sym typeface="Arial"/>
            </a:endParaRPr>
          </a:p>
          <a:p>
            <a:pPr marL="25400" indent="0">
              <a:spcBef>
                <a:spcPts val="0"/>
              </a:spcBef>
              <a:buClr>
                <a:srgbClr val="44697D"/>
              </a:buClr>
              <a:buSzPts val="2000"/>
              <a:buNone/>
            </a:pPr>
            <a:r>
              <a:rPr lang="en-US" sz="5400" dirty="0">
                <a:solidFill>
                  <a:schemeClr val="tx1"/>
                </a:solidFill>
                <a:latin typeface="+mn-lt"/>
                <a:cs typeface="Arial"/>
                <a:sym typeface="Arial"/>
              </a:rPr>
              <a:t>All side effects should resolve within 24 hours</a:t>
            </a:r>
            <a:endParaRPr lang="en-US" sz="4800" dirty="0">
              <a:solidFill>
                <a:schemeClr val="tx1"/>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132807289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66047" y="12843726"/>
            <a:ext cx="620643" cy="5477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31520" y="1060686"/>
            <a:ext cx="15393008" cy="1778934"/>
          </a:xfrm>
          <a:prstGeom prst="rect">
            <a:avLst/>
          </a:prstGeom>
        </p:spPr>
        <p:txBody>
          <a:bodyPr anchor="t">
            <a:noAutofit/>
          </a:bodyPr>
          <a:lstStyle/>
          <a:p>
            <a:pPr algn="l">
              <a:lnSpc>
                <a:spcPts val="12500"/>
              </a:lnSpc>
            </a:pPr>
            <a:r>
              <a:rPr lang="en-US" sz="8800" b="0" dirty="0"/>
              <a:t>PATIENT INSTRUCTIONS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31520" y="288004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572750" y="2721653"/>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13728" y="3658941"/>
            <a:ext cx="16977360" cy="899637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342900" lvl="0" indent="-342900">
              <a:spcBef>
                <a:spcPts val="0"/>
              </a:spcBef>
              <a:buClr>
                <a:srgbClr val="D55C3C"/>
              </a:buClr>
            </a:pPr>
            <a:r>
              <a:rPr lang="en-US" sz="6000" b="0" dirty="0">
                <a:solidFill>
                  <a:schemeClr val="tx1"/>
                </a:solidFill>
                <a:latin typeface="+mn-lt"/>
                <a:ea typeface="Arial"/>
                <a:cs typeface="Arial"/>
                <a:sym typeface="Arial"/>
              </a:rPr>
              <a:t> Lie down for 30 minutes after using misoprostol; okay if medication falls out after 30 minutes</a:t>
            </a:r>
            <a:endParaRPr lang="en-US" sz="6000" b="0" dirty="0">
              <a:solidFill>
                <a:schemeClr val="tx1"/>
              </a:solidFill>
              <a:latin typeface="+mn-lt"/>
            </a:endParaRPr>
          </a:p>
          <a:p>
            <a:pPr marL="342900" lvl="0" indent="-165100">
              <a:spcBef>
                <a:spcPts val="0"/>
              </a:spcBef>
              <a:buClr>
                <a:srgbClr val="D55C3C"/>
              </a:buClr>
              <a:buNone/>
            </a:pPr>
            <a:endParaRPr lang="en-US" sz="6000" b="0" dirty="0">
              <a:solidFill>
                <a:schemeClr val="tx1"/>
              </a:solidFill>
              <a:latin typeface="+mn-lt"/>
              <a:ea typeface="Calibri"/>
              <a:cs typeface="Calibri"/>
              <a:sym typeface="Calibri"/>
            </a:endParaRPr>
          </a:p>
          <a:p>
            <a:pPr marL="342900" lvl="0" indent="-342900">
              <a:spcBef>
                <a:spcPts val="0"/>
              </a:spcBef>
              <a:buClr>
                <a:srgbClr val="D55C3C"/>
              </a:buClr>
            </a:pPr>
            <a:r>
              <a:rPr lang="en-US" sz="6000" b="0" dirty="0">
                <a:solidFill>
                  <a:schemeClr val="tx1"/>
                </a:solidFill>
                <a:latin typeface="+mn-lt"/>
                <a:ea typeface="Arial"/>
                <a:cs typeface="Arial"/>
                <a:sym typeface="Arial"/>
              </a:rPr>
              <a:t> Warning signs same as for expectant management:</a:t>
            </a:r>
          </a:p>
          <a:p>
            <a:pPr marL="1306829" lvl="2" indent="-285750">
              <a:spcBef>
                <a:spcPts val="563"/>
              </a:spcBef>
              <a:buClr>
                <a:srgbClr val="D55C3C"/>
              </a:buClr>
            </a:pPr>
            <a:r>
              <a:rPr lang="en-US" sz="6000" b="0" dirty="0">
                <a:solidFill>
                  <a:schemeClr val="tx1"/>
                </a:solidFill>
                <a:latin typeface="+mn-lt"/>
                <a:ea typeface="Arial"/>
                <a:cs typeface="Arial"/>
                <a:sym typeface="Arial"/>
              </a:rPr>
              <a:t> Call for “heavy bleeding,” fever, purulent vaginal discharge, or uncontrolled pain not improved with medication</a:t>
            </a:r>
          </a:p>
          <a:p>
            <a:pPr marL="1306829" lvl="2" indent="-285750">
              <a:spcBef>
                <a:spcPts val="563"/>
              </a:spcBef>
              <a:buClr>
                <a:srgbClr val="D55C3C"/>
              </a:buClr>
            </a:pPr>
            <a:r>
              <a:rPr lang="en-US" sz="6000" b="0" dirty="0">
                <a:solidFill>
                  <a:schemeClr val="tx1"/>
                </a:solidFill>
                <a:latin typeface="+mn-lt"/>
                <a:ea typeface="Arial"/>
                <a:cs typeface="Arial"/>
                <a:sym typeface="Arial"/>
              </a:rPr>
              <a:t> Patient does NOT need to bring products of conception back to the clinician</a:t>
            </a:r>
          </a:p>
          <a:p>
            <a:pPr marL="1306829" lvl="2" indent="-285750">
              <a:spcBef>
                <a:spcPts val="563"/>
              </a:spcBef>
              <a:buClr>
                <a:srgbClr val="D55C3C"/>
              </a:buClr>
            </a:pPr>
            <a:r>
              <a:rPr lang="en-US" sz="6000" b="0" dirty="0">
                <a:solidFill>
                  <a:schemeClr val="tx1"/>
                </a:solidFill>
                <a:latin typeface="+mn-lt"/>
                <a:ea typeface="Arial"/>
                <a:cs typeface="Arial"/>
                <a:sym typeface="Arial"/>
              </a:rPr>
              <a:t> Contact information for reaching clinician</a:t>
            </a: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4">
                <a:shade val="45000"/>
                <a:satMod val="135000"/>
              </a:schemeClr>
              <a:prstClr val="white"/>
            </a:duotone>
            <a:extLst>
              <a:ext uri="{28A0092B-C50C-407E-A947-70E740481C1C}">
                <a14:useLocalDpi xmlns:a14="http://schemas.microsoft.com/office/drawing/2010/main" val="0"/>
              </a:ext>
            </a:extLst>
          </a:blip>
          <a:srcRect l="-1890" r="49660"/>
          <a:stretch/>
        </p:blipFill>
        <p:spPr>
          <a:xfrm>
            <a:off x="17708880" y="301466"/>
            <a:ext cx="6675120" cy="12780118"/>
          </a:xfrm>
          <a:prstGeom prst="rect">
            <a:avLst/>
          </a:prstGeom>
        </p:spPr>
      </p:pic>
    </p:spTree>
    <p:extLst>
      <p:ext uri="{BB962C8B-B14F-4D97-AF65-F5344CB8AC3E}">
        <p14:creationId xmlns:p14="http://schemas.microsoft.com/office/powerpoint/2010/main" val="59424897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122394-4DF5-22F0-5C7E-A6A2C6245924}"/>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 name="Rectangle 1">
            <a:extLst>
              <a:ext uri="{FF2B5EF4-FFF2-40B4-BE49-F238E27FC236}">
                <a16:creationId xmlns:a16="http://schemas.microsoft.com/office/drawing/2014/main" id="{AA9CF90F-E4CF-4E46-93EF-91556B97EA94}"/>
              </a:ext>
            </a:extLst>
          </p:cNvPr>
          <p:cNvSpPr/>
          <p:nvPr/>
        </p:nvSpPr>
        <p:spPr>
          <a:xfrm>
            <a:off x="2112783" y="11784821"/>
            <a:ext cx="20158433" cy="1272364"/>
          </a:xfrm>
          <a:prstGeom prst="rect">
            <a:avLst/>
          </a:prstGeom>
          <a:solidFill>
            <a:schemeClr val="tx1">
              <a:lumMod val="8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90" name="Rectangle: Rounded Corners 15"/>
          <p:cNvSpPr/>
          <p:nvPr/>
        </p:nvSpPr>
        <p:spPr>
          <a:xfrm>
            <a:off x="2830216" y="6428296"/>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81" name="Rectangle 7"/>
          <p:cNvSpPr txBox="1">
            <a:spLocks noGrp="1"/>
          </p:cNvSpPr>
          <p:nvPr>
            <p:ph type="sldNum" sz="quarter" idx="2"/>
          </p:nvPr>
        </p:nvSpPr>
        <p:spPr>
          <a:xfrm>
            <a:off x="315127" y="12895451"/>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
        <p:nvSpPr>
          <p:cNvPr id="384" name="Title 8"/>
          <p:cNvSpPr txBox="1">
            <a:spLocks noGrp="1"/>
          </p:cNvSpPr>
          <p:nvPr>
            <p:ph type="title"/>
          </p:nvPr>
        </p:nvSpPr>
        <p:spPr>
          <a:xfrm>
            <a:off x="2429609" y="1000822"/>
            <a:ext cx="19524780" cy="1676400"/>
          </a:xfrm>
          <a:prstGeom prst="rect">
            <a:avLst/>
          </a:prstGeom>
        </p:spPr>
        <p:txBody>
          <a:bodyPr>
            <a:noAutofit/>
          </a:bodyPr>
          <a:lstStyle/>
          <a:p>
            <a:pPr algn="ctr"/>
            <a:r>
              <a:rPr lang="en-US" sz="8000" b="0" dirty="0"/>
              <a:t>WHAT DO YOU NEED TO START USING MIFEPRISTONE FOR EPL IN YOUR PRACTICE?</a:t>
            </a:r>
          </a:p>
        </p:txBody>
      </p:sp>
      <p:sp>
        <p:nvSpPr>
          <p:cNvPr id="385" name="TextBox 10"/>
          <p:cNvSpPr txBox="1"/>
          <p:nvPr/>
        </p:nvSpPr>
        <p:spPr>
          <a:xfrm>
            <a:off x="4621016" y="4617838"/>
            <a:ext cx="6376441" cy="8440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nSpc>
                <a:spcPct val="150000"/>
              </a:lnSpc>
              <a:defRPr sz="2400"/>
            </a:lvl1pPr>
          </a:lstStyle>
          <a:p>
            <a:r>
              <a:rPr lang="en-US" sz="3200" b="1" dirty="0">
                <a:solidFill>
                  <a:schemeClr val="tx1"/>
                </a:solidFill>
                <a:latin typeface="Tw Cen MT" panose="020B0602020104020603" pitchFamily="34" charset="77"/>
              </a:rPr>
              <a:t>Office aspiration or referral</a:t>
            </a:r>
            <a:endParaRPr sz="3200" b="1" dirty="0">
              <a:solidFill>
                <a:schemeClr val="tx1"/>
              </a:solidFill>
              <a:latin typeface="Tw Cen MT" panose="020B0602020104020603" pitchFamily="34" charset="77"/>
            </a:endParaRPr>
          </a:p>
        </p:txBody>
      </p:sp>
      <p:sp>
        <p:nvSpPr>
          <p:cNvPr id="386" name="TextBox 11"/>
          <p:cNvSpPr txBox="1"/>
          <p:nvPr/>
        </p:nvSpPr>
        <p:spPr>
          <a:xfrm>
            <a:off x="4621015" y="3498094"/>
            <a:ext cx="7893210" cy="141577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4000" b="1" dirty="0">
                <a:solidFill>
                  <a:schemeClr val="tx1"/>
                </a:solidFill>
                <a:latin typeface="Tw Cen MT" panose="020B0602020104020603" pitchFamily="34" charset="77"/>
              </a:rPr>
              <a:t>A PLAN FOR WHEN MEDICATION DOESN’T WORK</a:t>
            </a:r>
          </a:p>
        </p:txBody>
      </p:sp>
      <p:sp>
        <p:nvSpPr>
          <p:cNvPr id="387" name="Rectangle: Rounded Corners 12"/>
          <p:cNvSpPr/>
          <p:nvPr/>
        </p:nvSpPr>
        <p:spPr>
          <a:xfrm>
            <a:off x="2830216" y="3715147"/>
            <a:ext cx="1498405" cy="1498404"/>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89" name="TextBox 14"/>
          <p:cNvSpPr txBox="1"/>
          <p:nvPr/>
        </p:nvSpPr>
        <p:spPr>
          <a:xfrm>
            <a:off x="4576708" y="6263437"/>
            <a:ext cx="6376441" cy="203132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tx1"/>
                </a:solidFill>
                <a:latin typeface="Tw Cen MT" panose="020B0602020104020603" pitchFamily="34" charset="77"/>
              </a:rPr>
              <a:t>DANCO OR GENBIOPRO PATIENT AGREEMENT FORM AND MEDICATION GUIDE</a:t>
            </a:r>
          </a:p>
        </p:txBody>
      </p:sp>
      <p:sp>
        <p:nvSpPr>
          <p:cNvPr id="392" name="TextBox 17"/>
          <p:cNvSpPr txBox="1"/>
          <p:nvPr/>
        </p:nvSpPr>
        <p:spPr>
          <a:xfrm>
            <a:off x="15497700" y="3971829"/>
            <a:ext cx="6376441" cy="80021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tx1"/>
                </a:solidFill>
                <a:latin typeface="Tw Cen MT" panose="020B0602020104020603" pitchFamily="34" charset="77"/>
              </a:rPr>
              <a:t>PATIENT HANDOUTS</a:t>
            </a:r>
          </a:p>
        </p:txBody>
      </p:sp>
      <p:sp>
        <p:nvSpPr>
          <p:cNvPr id="393" name="Rectangle: Rounded Corners 18"/>
          <p:cNvSpPr/>
          <p:nvPr/>
        </p:nvSpPr>
        <p:spPr>
          <a:xfrm>
            <a:off x="13739008" y="3604095"/>
            <a:ext cx="1498405" cy="1498404"/>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95" name="TextBox 20"/>
          <p:cNvSpPr txBox="1"/>
          <p:nvPr/>
        </p:nvSpPr>
        <p:spPr>
          <a:xfrm>
            <a:off x="15544828" y="6086400"/>
            <a:ext cx="6376441" cy="203132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tx1"/>
                </a:solidFill>
                <a:latin typeface="Tw Cen MT" panose="020B0602020104020603" pitchFamily="34" charset="77"/>
              </a:rPr>
              <a:t>COMPLETE PROVIDER CERTIFICATION PROCESS TO STOCK IN OFFICE</a:t>
            </a:r>
          </a:p>
        </p:txBody>
      </p:sp>
      <p:sp>
        <p:nvSpPr>
          <p:cNvPr id="396" name="Rectangle: Rounded Corners 21"/>
          <p:cNvSpPr/>
          <p:nvPr/>
        </p:nvSpPr>
        <p:spPr>
          <a:xfrm>
            <a:off x="13754030" y="6335885"/>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29" name="TextBox 14">
            <a:extLst>
              <a:ext uri="{FF2B5EF4-FFF2-40B4-BE49-F238E27FC236}">
                <a16:creationId xmlns:a16="http://schemas.microsoft.com/office/drawing/2014/main" id="{628B5F2C-6A38-4C45-9AB2-B2F5F6A481E5}"/>
              </a:ext>
            </a:extLst>
          </p:cNvPr>
          <p:cNvSpPr txBox="1"/>
          <p:nvPr/>
        </p:nvSpPr>
        <p:spPr>
          <a:xfrm>
            <a:off x="4621016" y="9510269"/>
            <a:ext cx="6376441" cy="80021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tx1"/>
                </a:solidFill>
                <a:latin typeface="Tw Cen MT" panose="020B0602020104020603" pitchFamily="34" charset="77"/>
              </a:rPr>
              <a:t>CLINICAL GUIDELINES</a:t>
            </a:r>
          </a:p>
        </p:txBody>
      </p:sp>
      <p:sp>
        <p:nvSpPr>
          <p:cNvPr id="30" name="Rectangle: Rounded Corners 15">
            <a:extLst>
              <a:ext uri="{FF2B5EF4-FFF2-40B4-BE49-F238E27FC236}">
                <a16:creationId xmlns:a16="http://schemas.microsoft.com/office/drawing/2014/main" id="{CDE1568F-6665-9147-9998-BABA6B9C38FB}"/>
              </a:ext>
            </a:extLst>
          </p:cNvPr>
          <p:cNvSpPr/>
          <p:nvPr/>
        </p:nvSpPr>
        <p:spPr>
          <a:xfrm>
            <a:off x="2830216" y="9126607"/>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2" name="Rectangle: Rounded Corners 21">
            <a:extLst>
              <a:ext uri="{FF2B5EF4-FFF2-40B4-BE49-F238E27FC236}">
                <a16:creationId xmlns:a16="http://schemas.microsoft.com/office/drawing/2014/main" id="{09BD99D7-34BF-A94A-AD10-2F75B97B1899}"/>
              </a:ext>
            </a:extLst>
          </p:cNvPr>
          <p:cNvSpPr/>
          <p:nvPr/>
        </p:nvSpPr>
        <p:spPr>
          <a:xfrm>
            <a:off x="13754030" y="9034196"/>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grpSp>
        <p:nvGrpSpPr>
          <p:cNvPr id="34" name="Group 29">
            <a:extLst>
              <a:ext uri="{FF2B5EF4-FFF2-40B4-BE49-F238E27FC236}">
                <a16:creationId xmlns:a16="http://schemas.microsoft.com/office/drawing/2014/main" id="{448F67FB-CE1D-1541-9C66-F86D6A98AC05}"/>
              </a:ext>
            </a:extLst>
          </p:cNvPr>
          <p:cNvGrpSpPr/>
          <p:nvPr/>
        </p:nvGrpSpPr>
        <p:grpSpPr>
          <a:xfrm>
            <a:off x="3180934" y="9526964"/>
            <a:ext cx="795559" cy="697646"/>
            <a:chOff x="-19" y="-18"/>
            <a:chExt cx="795558" cy="697645"/>
          </a:xfrm>
        </p:grpSpPr>
        <p:sp>
          <p:nvSpPr>
            <p:cNvPr id="35" name="AutoShape 147">
              <a:extLst>
                <a:ext uri="{FF2B5EF4-FFF2-40B4-BE49-F238E27FC236}">
                  <a16:creationId xmlns:a16="http://schemas.microsoft.com/office/drawing/2014/main" id="{2A7E373A-3D6C-0047-B718-4C752B001D9C}"/>
                </a:ext>
              </a:extLst>
            </p:cNvPr>
            <p:cNvSpPr/>
            <p:nvPr/>
          </p:nvSpPr>
          <p:spPr>
            <a:xfrm>
              <a:off x="-20" y="-19"/>
              <a:ext cx="795559" cy="697646"/>
            </a:xfrm>
            <a:custGeom>
              <a:avLst/>
              <a:gdLst/>
              <a:ahLst/>
              <a:cxnLst>
                <a:cxn ang="0">
                  <a:pos x="wd2" y="hd2"/>
                </a:cxn>
                <a:cxn ang="5400000">
                  <a:pos x="wd2" y="hd2"/>
                </a:cxn>
                <a:cxn ang="10800000">
                  <a:pos x="wd2" y="hd2"/>
                </a:cxn>
                <a:cxn ang="16200000">
                  <a:pos x="wd2" y="hd2"/>
                </a:cxn>
              </a:cxnLst>
              <a:rect l="0" t="0" r="r" b="b"/>
              <a:pathLst>
                <a:path w="20407" h="20712" extrusionOk="0">
                  <a:moveTo>
                    <a:pt x="17707" y="10923"/>
                  </a:moveTo>
                  <a:lnTo>
                    <a:pt x="10658" y="19018"/>
                  </a:lnTo>
                  <a:cubicBezTo>
                    <a:pt x="10408" y="19306"/>
                    <a:pt x="9999" y="19306"/>
                    <a:pt x="9749" y="19018"/>
                  </a:cubicBezTo>
                  <a:lnTo>
                    <a:pt x="2700" y="10923"/>
                  </a:lnTo>
                  <a:cubicBezTo>
                    <a:pt x="818" y="8763"/>
                    <a:pt x="818" y="5248"/>
                    <a:pt x="2700" y="3088"/>
                  </a:cubicBezTo>
                  <a:cubicBezTo>
                    <a:pt x="4513" y="1005"/>
                    <a:pt x="7430" y="932"/>
                    <a:pt x="9339" y="2924"/>
                  </a:cubicBezTo>
                  <a:lnTo>
                    <a:pt x="10203" y="3826"/>
                  </a:lnTo>
                  <a:lnTo>
                    <a:pt x="11068" y="2924"/>
                  </a:lnTo>
                  <a:cubicBezTo>
                    <a:pt x="12977" y="932"/>
                    <a:pt x="15894" y="1005"/>
                    <a:pt x="17707" y="3088"/>
                  </a:cubicBezTo>
                  <a:cubicBezTo>
                    <a:pt x="19589" y="5248"/>
                    <a:pt x="19589" y="8763"/>
                    <a:pt x="17707" y="10923"/>
                  </a:cubicBezTo>
                  <a:moveTo>
                    <a:pt x="18617" y="2044"/>
                  </a:moveTo>
                  <a:cubicBezTo>
                    <a:pt x="16302" y="-616"/>
                    <a:pt x="12602" y="-671"/>
                    <a:pt x="10203" y="1831"/>
                  </a:cubicBezTo>
                  <a:cubicBezTo>
                    <a:pt x="7806" y="-671"/>
                    <a:pt x="4105" y="-616"/>
                    <a:pt x="1790" y="2044"/>
                  </a:cubicBezTo>
                  <a:cubicBezTo>
                    <a:pt x="-596" y="4784"/>
                    <a:pt x="-596" y="9227"/>
                    <a:pt x="1790" y="11968"/>
                  </a:cubicBezTo>
                  <a:cubicBezTo>
                    <a:pt x="2471" y="12751"/>
                    <a:pt x="8839" y="20062"/>
                    <a:pt x="8839" y="20062"/>
                  </a:cubicBezTo>
                  <a:cubicBezTo>
                    <a:pt x="9593" y="20929"/>
                    <a:pt x="10813" y="20929"/>
                    <a:pt x="11568" y="20062"/>
                  </a:cubicBezTo>
                  <a:cubicBezTo>
                    <a:pt x="11568" y="20062"/>
                    <a:pt x="18540" y="12057"/>
                    <a:pt x="18617" y="11968"/>
                  </a:cubicBezTo>
                  <a:cubicBezTo>
                    <a:pt x="21004" y="9227"/>
                    <a:pt x="21004" y="4784"/>
                    <a:pt x="18617" y="2044"/>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sp>
          <p:nvSpPr>
            <p:cNvPr id="36" name="AutoShape 148">
              <a:extLst>
                <a:ext uri="{FF2B5EF4-FFF2-40B4-BE49-F238E27FC236}">
                  <a16:creationId xmlns:a16="http://schemas.microsoft.com/office/drawing/2014/main" id="{C7EBB828-16E9-834D-9848-564CAC02B8FC}"/>
                </a:ext>
              </a:extLst>
            </p:cNvPr>
            <p:cNvSpPr/>
            <p:nvPr/>
          </p:nvSpPr>
          <p:spPr>
            <a:xfrm>
              <a:off x="123754" y="125114"/>
              <a:ext cx="118310" cy="118318"/>
            </a:xfrm>
            <a:custGeom>
              <a:avLst/>
              <a:gdLst/>
              <a:ahLst/>
              <a:cxnLst>
                <a:cxn ang="0">
                  <a:pos x="wd2" y="hd2"/>
                </a:cxn>
                <a:cxn ang="5400000">
                  <a:pos x="wd2" y="hd2"/>
                </a:cxn>
                <a:cxn ang="10800000">
                  <a:pos x="wd2" y="hd2"/>
                </a:cxn>
                <a:cxn ang="16200000">
                  <a:pos x="wd2" y="hd2"/>
                </a:cxn>
              </a:cxnLst>
              <a:rect l="0" t="0" r="r" b="b"/>
              <a:pathLst>
                <a:path w="21600" h="21600" extrusionOk="0">
                  <a:moveTo>
                    <a:pt x="19327" y="0"/>
                  </a:moveTo>
                  <a:cubicBezTo>
                    <a:pt x="19318" y="0"/>
                    <a:pt x="19318" y="4"/>
                    <a:pt x="19309"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5" y="4547"/>
                    <a:pt x="19322" y="4547"/>
                  </a:cubicBezTo>
                  <a:lnTo>
                    <a:pt x="19327" y="4547"/>
                  </a:lnTo>
                  <a:cubicBezTo>
                    <a:pt x="20581" y="4547"/>
                    <a:pt x="21600" y="3528"/>
                    <a:pt x="21600" y="2273"/>
                  </a:cubicBezTo>
                  <a:cubicBezTo>
                    <a:pt x="21600" y="1019"/>
                    <a:pt x="20581" y="0"/>
                    <a:pt x="19327"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grpSp>
      <p:sp>
        <p:nvSpPr>
          <p:cNvPr id="38" name="TextBox 17">
            <a:extLst>
              <a:ext uri="{FF2B5EF4-FFF2-40B4-BE49-F238E27FC236}">
                <a16:creationId xmlns:a16="http://schemas.microsoft.com/office/drawing/2014/main" id="{908CAFCD-684F-264A-9EB7-BBABC126BAB5}"/>
              </a:ext>
            </a:extLst>
          </p:cNvPr>
          <p:cNvSpPr txBox="1"/>
          <p:nvPr/>
        </p:nvSpPr>
        <p:spPr>
          <a:xfrm>
            <a:off x="15497700" y="8866111"/>
            <a:ext cx="6857295" cy="203132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4000" b="1" dirty="0">
                <a:solidFill>
                  <a:schemeClr val="tx1"/>
                </a:solidFill>
                <a:latin typeface="Tw Cen MT" panose="020B0602020104020603" pitchFamily="34" charset="77"/>
              </a:rPr>
              <a:t>ON-CALL GROUP ALL FAMILIAR WITH MEDICAL MANAGEMENT</a:t>
            </a:r>
          </a:p>
        </p:txBody>
      </p:sp>
      <p:pic>
        <p:nvPicPr>
          <p:cNvPr id="3" name="Graphic 2" descr="Playbook">
            <a:extLst>
              <a:ext uri="{FF2B5EF4-FFF2-40B4-BE49-F238E27FC236}">
                <a16:creationId xmlns:a16="http://schemas.microsoft.com/office/drawing/2014/main" id="{5A83E82E-F1AD-B047-AA7C-E9E5D3736A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60843" y="3927026"/>
            <a:ext cx="1146278" cy="1146278"/>
          </a:xfrm>
          <a:prstGeom prst="rect">
            <a:avLst/>
          </a:prstGeom>
        </p:spPr>
      </p:pic>
      <p:pic>
        <p:nvPicPr>
          <p:cNvPr id="5" name="Graphic 4" descr="Paper">
            <a:extLst>
              <a:ext uri="{FF2B5EF4-FFF2-40B4-BE49-F238E27FC236}">
                <a16:creationId xmlns:a16="http://schemas.microsoft.com/office/drawing/2014/main" id="{AE800801-8831-FD47-9899-1BED2FEFC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62726" y="3914737"/>
            <a:ext cx="914400" cy="914400"/>
          </a:xfrm>
          <a:prstGeom prst="rect">
            <a:avLst/>
          </a:prstGeom>
        </p:spPr>
      </p:pic>
      <p:pic>
        <p:nvPicPr>
          <p:cNvPr id="7" name="Graphic 6" descr="Contract">
            <a:extLst>
              <a:ext uri="{FF2B5EF4-FFF2-40B4-BE49-F238E27FC236}">
                <a16:creationId xmlns:a16="http://schemas.microsoft.com/office/drawing/2014/main" id="{C6E40796-976E-B146-83BF-2B3CB4C342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78303" y="6717419"/>
            <a:ext cx="914400" cy="914400"/>
          </a:xfrm>
          <a:prstGeom prst="rect">
            <a:avLst/>
          </a:prstGeom>
        </p:spPr>
      </p:pic>
      <p:pic>
        <p:nvPicPr>
          <p:cNvPr id="9" name="Graphic 8" descr="Group brainstorm">
            <a:extLst>
              <a:ext uri="{FF2B5EF4-FFF2-40B4-BE49-F238E27FC236}">
                <a16:creationId xmlns:a16="http://schemas.microsoft.com/office/drawing/2014/main" id="{ECFBF167-D4C8-6F47-8B43-8AB2AA0CA6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10327" y="9164320"/>
            <a:ext cx="1211480" cy="1211480"/>
          </a:xfrm>
          <a:prstGeom prst="rect">
            <a:avLst/>
          </a:prstGeom>
        </p:spPr>
      </p:pic>
      <p:pic>
        <p:nvPicPr>
          <p:cNvPr id="11" name="Graphic 10" descr="Medicine">
            <a:extLst>
              <a:ext uri="{FF2B5EF4-FFF2-40B4-BE49-F238E27FC236}">
                <a16:creationId xmlns:a16="http://schemas.microsoft.com/office/drawing/2014/main" id="{0B2C4AF7-DBB7-5D4C-B7B7-9796F6DA74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030069" y="6615457"/>
            <a:ext cx="1012372" cy="1012372"/>
          </a:xfrm>
          <a:prstGeom prst="rect">
            <a:avLst/>
          </a:prstGeom>
        </p:spPr>
      </p:pic>
      <p:sp>
        <p:nvSpPr>
          <p:cNvPr id="52" name="Title 8">
            <a:extLst>
              <a:ext uri="{FF2B5EF4-FFF2-40B4-BE49-F238E27FC236}">
                <a16:creationId xmlns:a16="http://schemas.microsoft.com/office/drawing/2014/main" id="{9AA462BF-1F40-4E4F-9483-A04B0719BC3E}"/>
              </a:ext>
            </a:extLst>
          </p:cNvPr>
          <p:cNvSpPr txBox="1">
            <a:spLocks/>
          </p:cNvSpPr>
          <p:nvPr/>
        </p:nvSpPr>
        <p:spPr>
          <a:xfrm>
            <a:off x="2830216" y="11940095"/>
            <a:ext cx="20158434" cy="92144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ctr" defTabSz="1828800" rtl="0" latinLnBrk="0">
              <a:lnSpc>
                <a:spcPct val="9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a:buClr>
                <a:srgbClr val="FFFFFF"/>
              </a:buClr>
              <a:buSzPts val="1800"/>
            </a:pPr>
            <a:r>
              <a:rPr lang="en-US" altLang="en-US" sz="4400" b="1" dirty="0">
                <a:solidFill>
                  <a:schemeClr val="bg2"/>
                </a:solidFill>
                <a:latin typeface="Tw Cen MT" panose="020B0602020104020603" pitchFamily="34" charset="77"/>
                <a:ea typeface="Calibri" panose="020F0502020204030204" pitchFamily="34" charset="0"/>
                <a:cs typeface="Calibri" panose="020F0502020204030204" pitchFamily="34" charset="0"/>
                <a:sym typeface="Calibri" panose="020F0502020204030204" pitchFamily="34" charset="0"/>
              </a:rPr>
              <a:t>RESOURCE FOR HANDOUTS: WWW.REPRODUCTIVEACCESS.ORG</a:t>
            </a:r>
            <a:endParaRPr lang="en-US" altLang="en-US" sz="3600" b="1" dirty="0">
              <a:solidFill>
                <a:schemeClr val="bg2"/>
              </a:solidFill>
              <a:latin typeface="Tw Cen MT" panose="020B0602020104020603" pitchFamily="34" charset="77"/>
            </a:endParaRPr>
          </a:p>
        </p:txBody>
      </p:sp>
    </p:spTree>
    <p:extLst>
      <p:ext uri="{BB962C8B-B14F-4D97-AF65-F5344CB8AC3E}">
        <p14:creationId xmlns:p14="http://schemas.microsoft.com/office/powerpoint/2010/main" val="416533820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66047" y="12788308"/>
            <a:ext cx="620643"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882420" y="1856404"/>
            <a:ext cx="16670307" cy="1778934"/>
          </a:xfrm>
          <a:prstGeom prst="rect">
            <a:avLst/>
          </a:prstGeom>
        </p:spPr>
        <p:txBody>
          <a:bodyPr anchor="t">
            <a:noAutofit/>
          </a:bodyPr>
          <a:lstStyle/>
          <a:p>
            <a:pPr algn="l">
              <a:lnSpc>
                <a:spcPts val="12500"/>
              </a:lnSpc>
            </a:pPr>
            <a:r>
              <a:rPr lang="en-US" sz="8800" dirty="0"/>
              <a:t>DIAGNOSING COMPLETION AFTER MEDICAL MANAGEMNT OF EPL</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406640" y="568250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7247870" y="552411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82420" y="6858000"/>
            <a:ext cx="16977360" cy="493941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lvl="0" indent="-381000">
              <a:spcBef>
                <a:spcPts val="0"/>
              </a:spcBef>
              <a:buClr>
                <a:schemeClr val="accent3"/>
              </a:buClr>
              <a:buSzPct val="75000"/>
            </a:pPr>
            <a:r>
              <a:rPr lang="en-US" sz="6000" b="0" dirty="0">
                <a:solidFill>
                  <a:schemeClr val="tx1"/>
                </a:solidFill>
                <a:latin typeface="+mn-lt"/>
                <a:ea typeface="Arial"/>
                <a:cs typeface="Arial"/>
                <a:sym typeface="Arial"/>
              </a:rPr>
              <a:t>Quant </a:t>
            </a:r>
            <a:r>
              <a:rPr lang="en-US" sz="6000" b="0" dirty="0" err="1">
                <a:solidFill>
                  <a:schemeClr val="tx1"/>
                </a:solidFill>
                <a:latin typeface="+mn-lt"/>
                <a:ea typeface="Arial"/>
                <a:cs typeface="Arial"/>
                <a:sym typeface="Arial"/>
              </a:rPr>
              <a:t>bHCG</a:t>
            </a:r>
            <a:r>
              <a:rPr lang="en-US" sz="6000" b="0" dirty="0">
                <a:solidFill>
                  <a:schemeClr val="tx1"/>
                </a:solidFill>
                <a:latin typeface="+mn-lt"/>
                <a:ea typeface="Arial"/>
                <a:cs typeface="Arial"/>
                <a:sym typeface="Arial"/>
              </a:rPr>
              <a:t> drop of more than 50% 48 hours or 80% by 7 days</a:t>
            </a:r>
            <a:endParaRPr lang="en-US" sz="6000" b="0" dirty="0">
              <a:solidFill>
                <a:schemeClr val="tx1"/>
              </a:solidFill>
              <a:latin typeface="+mn-lt"/>
            </a:endParaRPr>
          </a:p>
          <a:p>
            <a:pPr lvl="0" indent="-228600">
              <a:spcBef>
                <a:spcPts val="0"/>
              </a:spcBef>
              <a:buClr>
                <a:schemeClr val="accent3"/>
              </a:buClr>
              <a:buSzPts val="2400"/>
              <a:buNone/>
            </a:pPr>
            <a:endParaRPr lang="en-US" sz="6000" b="0" dirty="0">
              <a:solidFill>
                <a:schemeClr val="tx1"/>
              </a:solidFill>
              <a:latin typeface="+mn-lt"/>
              <a:ea typeface="Arial"/>
              <a:cs typeface="Arial"/>
              <a:sym typeface="Arial"/>
            </a:endParaRPr>
          </a:p>
          <a:p>
            <a:pPr lvl="0" indent="-381000">
              <a:spcBef>
                <a:spcPts val="0"/>
              </a:spcBef>
              <a:buClr>
                <a:schemeClr val="accent3"/>
              </a:buClr>
              <a:buSzPct val="75000"/>
            </a:pPr>
            <a:r>
              <a:rPr lang="en-US" sz="6000" b="0" dirty="0">
                <a:solidFill>
                  <a:schemeClr val="tx1"/>
                </a:solidFill>
                <a:latin typeface="+mn-lt"/>
                <a:ea typeface="Arial"/>
                <a:cs typeface="Arial"/>
                <a:sym typeface="Arial"/>
              </a:rPr>
              <a:t>Vaginal ultrasound with no sac or pregnancy after prior ultrasound documenting intrauterine pregnancy</a:t>
            </a:r>
            <a:br>
              <a:rPr lang="en-US" sz="6000" b="0" dirty="0">
                <a:solidFill>
                  <a:schemeClr val="tx1"/>
                </a:solidFill>
                <a:latin typeface="+mn-lt"/>
                <a:ea typeface="Arial"/>
                <a:cs typeface="Arial"/>
                <a:sym typeface="Arial"/>
              </a:rPr>
            </a:br>
            <a:endParaRPr lang="en-US" sz="6000" b="0" dirty="0">
              <a:solidFill>
                <a:schemeClr val="tx1"/>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27805007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93756" y="12899144"/>
            <a:ext cx="478105" cy="547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26213"/>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6253" y="10976134"/>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886408" y="7499662"/>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60017" y="359884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8000363" y="27337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sp>
        <p:nvSpPr>
          <p:cNvPr id="33" name="Rectangle 7">
            <a:extLst>
              <a:ext uri="{FF2B5EF4-FFF2-40B4-BE49-F238E27FC236}">
                <a16:creationId xmlns:a16="http://schemas.microsoft.com/office/drawing/2014/main" id="{483B542C-A96A-D949-9357-DB870B7498CA}"/>
              </a:ext>
            </a:extLst>
          </p:cNvPr>
          <p:cNvSpPr txBox="1">
            <a:spLocks/>
          </p:cNvSpPr>
          <p:nvPr/>
        </p:nvSpPr>
        <p:spPr>
          <a:xfrm>
            <a:off x="306253" y="12926853"/>
            <a:ext cx="478106" cy="487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endParaRPr lang="en-US" dirty="0"/>
          </a:p>
        </p:txBody>
      </p:sp>
      <p:sp>
        <p:nvSpPr>
          <p:cNvPr id="37" name="Title 8">
            <a:extLst>
              <a:ext uri="{FF2B5EF4-FFF2-40B4-BE49-F238E27FC236}">
                <a16:creationId xmlns:a16="http://schemas.microsoft.com/office/drawing/2014/main" id="{DC904545-5DD3-DE40-9531-8C960280F1AC}"/>
              </a:ext>
            </a:extLst>
          </p:cNvPr>
          <p:cNvSpPr txBox="1">
            <a:spLocks noGrp="1"/>
          </p:cNvSpPr>
          <p:nvPr>
            <p:ph type="title"/>
          </p:nvPr>
        </p:nvSpPr>
        <p:spPr>
          <a:xfrm>
            <a:off x="4272802" y="1060062"/>
            <a:ext cx="15570754" cy="1676400"/>
          </a:xfrm>
          <a:prstGeom prst="rect">
            <a:avLst/>
          </a:prstGeom>
        </p:spPr>
        <p:txBody>
          <a:bodyPr>
            <a:noAutofit/>
          </a:bodyPr>
          <a:lstStyle/>
          <a:p>
            <a:pPr algn="ctr"/>
            <a:r>
              <a:rPr lang="en-US" dirty="0"/>
              <a:t>OFFICE PROCEDURE OPTION: </a:t>
            </a:r>
            <a:r>
              <a:rPr lang="en-US" dirty="0">
                <a:solidFill>
                  <a:schemeClr val="accent1"/>
                </a:solidFill>
              </a:rPr>
              <a:t>UTERINE ASPIRATION</a:t>
            </a:r>
            <a:endParaRPr lang="en-US" b="0" dirty="0">
              <a:solidFill>
                <a:schemeClr val="accent1"/>
              </a:solidFill>
            </a:endParaRPr>
          </a:p>
        </p:txBody>
      </p:sp>
      <p:sp>
        <p:nvSpPr>
          <p:cNvPr id="39" name="Rectangle 38">
            <a:extLst>
              <a:ext uri="{FF2B5EF4-FFF2-40B4-BE49-F238E27FC236}">
                <a16:creationId xmlns:a16="http://schemas.microsoft.com/office/drawing/2014/main" id="{E76B0B07-AC32-6945-939C-F48BB2E1F4C2}"/>
              </a:ext>
            </a:extLst>
          </p:cNvPr>
          <p:cNvSpPr/>
          <p:nvPr/>
        </p:nvSpPr>
        <p:spPr>
          <a:xfrm>
            <a:off x="3006380" y="3395833"/>
            <a:ext cx="18274202" cy="2080057"/>
          </a:xfrm>
          <a:prstGeom prst="rect">
            <a:avLst/>
          </a:prstGeom>
        </p:spPr>
        <p:txBody>
          <a:bodyPr wrap="square">
            <a:spAutoFit/>
          </a:bodyPr>
          <a:lstStyle/>
          <a:p>
            <a:pPr marL="266700" lvl="1" indent="0">
              <a:buSzPts val="1700"/>
            </a:pPr>
            <a:r>
              <a:rPr lang="en-US" sz="4000" b="1" dirty="0">
                <a:solidFill>
                  <a:schemeClr val="tx1"/>
                </a:solidFill>
                <a:latin typeface="+mn-lt"/>
                <a:ea typeface="Arial"/>
                <a:cs typeface="Arial"/>
                <a:sym typeface="Arial"/>
              </a:rPr>
              <a:t>Manual Vacuum Aspiration (MVA)</a:t>
            </a:r>
            <a:endParaRPr lang="en-US" sz="4000" b="1" dirty="0">
              <a:solidFill>
                <a:schemeClr val="tx1"/>
              </a:solidFill>
              <a:latin typeface="+mn-lt"/>
            </a:endParaRPr>
          </a:p>
          <a:p>
            <a:pPr marL="846137" lvl="5" indent="-571500">
              <a:spcBef>
                <a:spcPts val="1075"/>
              </a:spcBef>
              <a:buClr>
                <a:srgbClr val="D55C3C"/>
              </a:buClr>
              <a:buSzPct val="100000"/>
              <a:buFont typeface="Arial" panose="020B0604020202020204" pitchFamily="34" charset="0"/>
              <a:buChar char="•"/>
            </a:pPr>
            <a:r>
              <a:rPr lang="en-US" sz="4000" b="1" dirty="0">
                <a:solidFill>
                  <a:schemeClr val="tx1"/>
                </a:solidFill>
                <a:latin typeface="+mn-lt"/>
                <a:ea typeface="Arial"/>
                <a:cs typeface="Arial"/>
                <a:sym typeface="Arial"/>
              </a:rPr>
              <a:t>Sharp curettage (D</a:t>
            </a:r>
            <a:r>
              <a:rPr lang="en-US" sz="4000" b="1" dirty="0">
                <a:solidFill>
                  <a:schemeClr val="tx1"/>
                </a:solidFill>
                <a:latin typeface="+mn-lt"/>
              </a:rPr>
              <a:t>&amp;</a:t>
            </a:r>
            <a:r>
              <a:rPr lang="en-US" sz="4000" b="1" dirty="0">
                <a:solidFill>
                  <a:schemeClr val="tx1"/>
                </a:solidFill>
                <a:latin typeface="+mn-lt"/>
                <a:ea typeface="Arial"/>
                <a:cs typeface="Arial"/>
                <a:sym typeface="Arial"/>
              </a:rPr>
              <a:t>C) no longer an acceptable option due to higher complication rates</a:t>
            </a:r>
            <a:endParaRPr lang="en-US" sz="4000" b="1" dirty="0">
              <a:solidFill>
                <a:schemeClr val="tx1"/>
              </a:solidFill>
              <a:latin typeface="+mn-lt"/>
            </a:endParaRPr>
          </a:p>
        </p:txBody>
      </p:sp>
      <p:pic>
        <p:nvPicPr>
          <p:cNvPr id="34" name="Google Shape;501;p68" descr="MVA">
            <a:extLst>
              <a:ext uri="{FF2B5EF4-FFF2-40B4-BE49-F238E27FC236}">
                <a16:creationId xmlns:a16="http://schemas.microsoft.com/office/drawing/2014/main" id="{79F4ECA1-0B4B-1146-A383-76F9801A9498}"/>
              </a:ext>
            </a:extLst>
          </p:cNvPr>
          <p:cNvPicPr preferRelativeResize="0"/>
          <p:nvPr/>
        </p:nvPicPr>
        <p:blipFill rotWithShape="1">
          <a:blip r:embed="rId4">
            <a:alphaModFix/>
          </a:blip>
          <a:srcRect/>
          <a:stretch/>
        </p:blipFill>
        <p:spPr>
          <a:xfrm>
            <a:off x="2948669" y="5843290"/>
            <a:ext cx="18219021" cy="6653511"/>
          </a:xfrm>
          <a:prstGeom prst="rect">
            <a:avLst/>
          </a:prstGeom>
          <a:noFill/>
          <a:ln w="19050" cap="flat" cmpd="sng">
            <a:solidFill>
              <a:schemeClr val="dk1"/>
            </a:solidFill>
            <a:prstDash val="solid"/>
            <a:miter lim="800000"/>
            <a:headEnd type="none" w="sm" len="sm"/>
            <a:tailEnd type="none" w="sm" len="sm"/>
          </a:ln>
        </p:spPr>
      </p:pic>
    </p:spTree>
    <p:extLst>
      <p:ext uri="{BB962C8B-B14F-4D97-AF65-F5344CB8AC3E}">
        <p14:creationId xmlns:p14="http://schemas.microsoft.com/office/powerpoint/2010/main" val="192509043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21466" y="12899144"/>
            <a:ext cx="507968" cy="4818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84852" y="374287"/>
            <a:ext cx="15956185" cy="3562235"/>
          </a:xfrm>
          <a:prstGeom prst="rect">
            <a:avLst/>
          </a:prstGeom>
        </p:spPr>
        <p:txBody>
          <a:bodyPr anchor="t">
            <a:noAutofit/>
          </a:bodyPr>
          <a:lstStyle/>
          <a:p>
            <a:pPr algn="l">
              <a:lnSpc>
                <a:spcPts val="12500"/>
              </a:lnSpc>
            </a:pPr>
            <a:r>
              <a:rPr lang="en-US" sz="7200" dirty="0"/>
              <a:t>Compared to hospital management, office MVA offers these advantages:</a:t>
            </a:r>
            <a:endParaRPr lang="en-US" sz="72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13728" y="3513179"/>
              <a:ext cx="14580290" cy="108470"/>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54957" y="3354784"/>
                <a:ext cx="14897472" cy="424901"/>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84852" y="4251394"/>
            <a:ext cx="15623727" cy="926575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82563" lvl="0" indent="-182563">
              <a:spcBef>
                <a:spcPts val="0"/>
              </a:spcBef>
              <a:buClr>
                <a:srgbClr val="D55C3C"/>
              </a:buClr>
            </a:pPr>
            <a:r>
              <a:rPr lang="en-US" sz="5400" b="0" dirty="0">
                <a:solidFill>
                  <a:schemeClr val="tx1"/>
                </a:solidFill>
                <a:latin typeface="+mn-lt"/>
                <a:ea typeface="Arial"/>
                <a:cs typeface="Arial"/>
                <a:sym typeface="Arial"/>
              </a:rPr>
              <a:t> Can help avoid repeated exams that occur in hospital</a:t>
            </a:r>
            <a:endParaRPr lang="en-US" sz="5400" b="0" dirty="0">
              <a:solidFill>
                <a:schemeClr val="tx1"/>
              </a:solidFill>
              <a:latin typeface="+mn-lt"/>
            </a:endParaRPr>
          </a:p>
          <a:p>
            <a:pPr marL="182563" lvl="0" indent="-182563">
              <a:spcBef>
                <a:spcPts val="1075"/>
              </a:spcBef>
              <a:buClr>
                <a:srgbClr val="D55C3C"/>
              </a:buClr>
            </a:pPr>
            <a:r>
              <a:rPr lang="en-US" sz="5400" b="0" dirty="0">
                <a:solidFill>
                  <a:schemeClr val="tx1"/>
                </a:solidFill>
                <a:latin typeface="+mn-lt"/>
                <a:ea typeface="Arial"/>
                <a:cs typeface="Arial"/>
                <a:sym typeface="Arial"/>
              </a:rPr>
              <a:t> Costs can be higher than MAB, lower than hospital-based care</a:t>
            </a:r>
            <a:endParaRPr lang="en-US" sz="5400" b="0" dirty="0">
              <a:solidFill>
                <a:schemeClr val="tx1"/>
              </a:solidFill>
              <a:latin typeface="+mn-lt"/>
            </a:endParaRPr>
          </a:p>
          <a:p>
            <a:pPr marL="182563" lvl="0" indent="-182563">
              <a:spcBef>
                <a:spcPts val="1075"/>
              </a:spcBef>
              <a:buClr>
                <a:srgbClr val="D55C3C"/>
              </a:buClr>
            </a:pPr>
            <a:r>
              <a:rPr lang="en-US" sz="5400" b="0" dirty="0">
                <a:solidFill>
                  <a:schemeClr val="tx1"/>
                </a:solidFill>
                <a:latin typeface="+mn-lt"/>
                <a:ea typeface="Arial"/>
                <a:cs typeface="Arial"/>
                <a:sym typeface="Arial"/>
              </a:rPr>
              <a:t> Avoid cumbersome OR protocols (NPO requirements, discharge criteria)</a:t>
            </a:r>
            <a:endParaRPr lang="en-US" sz="5400" b="0" dirty="0">
              <a:solidFill>
                <a:schemeClr val="tx1"/>
              </a:solidFill>
              <a:latin typeface="+mn-lt"/>
            </a:endParaRPr>
          </a:p>
          <a:p>
            <a:pPr marL="182563" lvl="0" indent="-182563">
              <a:spcBef>
                <a:spcPts val="1075"/>
              </a:spcBef>
              <a:buClr>
                <a:srgbClr val="D55C3C"/>
              </a:buClr>
            </a:pPr>
            <a:r>
              <a:rPr lang="en-US" sz="5400" b="0" dirty="0">
                <a:solidFill>
                  <a:schemeClr val="tx1"/>
                </a:solidFill>
                <a:latin typeface="+mn-lt"/>
                <a:ea typeface="Arial"/>
                <a:cs typeface="Arial"/>
                <a:sym typeface="Arial"/>
              </a:rPr>
              <a:t> Can be easier to schedule and reduce wait time for patient vs. OR scheduling difficulties</a:t>
            </a:r>
            <a:endParaRPr lang="en-US" sz="5400" b="0" dirty="0">
              <a:solidFill>
                <a:schemeClr val="tx1"/>
              </a:solidFill>
              <a:latin typeface="+mn-lt"/>
            </a:endParaRPr>
          </a:p>
          <a:p>
            <a:pPr marL="182563" lvl="0" indent="-182563">
              <a:spcBef>
                <a:spcPts val="1075"/>
              </a:spcBef>
              <a:buClr>
                <a:srgbClr val="D55C3C"/>
              </a:buClr>
            </a:pPr>
            <a:r>
              <a:rPr lang="en-US" sz="5400" b="0" dirty="0">
                <a:solidFill>
                  <a:schemeClr val="tx1"/>
                </a:solidFill>
                <a:latin typeface="+mn-lt"/>
                <a:ea typeface="Arial"/>
                <a:cs typeface="Arial"/>
                <a:sym typeface="Arial"/>
              </a:rPr>
              <a:t> Can allow patient to stay with care team they already know</a:t>
            </a:r>
            <a:endParaRPr lang="en-US" sz="5400" b="0" dirty="0">
              <a:solidFill>
                <a:schemeClr val="tx1"/>
              </a:solidFill>
              <a:latin typeface="+mn-lt"/>
            </a:endParaRPr>
          </a:p>
          <a:p>
            <a:pPr marL="182563" lvl="0" indent="-182563">
              <a:spcBef>
                <a:spcPts val="1075"/>
              </a:spcBef>
              <a:buClr>
                <a:srgbClr val="D55C3C"/>
              </a:buClr>
            </a:pPr>
            <a:r>
              <a:rPr lang="en-US" sz="5400" b="0" dirty="0">
                <a:solidFill>
                  <a:schemeClr val="tx1"/>
                </a:solidFill>
                <a:latin typeface="+mn-lt"/>
                <a:ea typeface="Arial"/>
                <a:cs typeface="Arial"/>
                <a:sym typeface="Arial"/>
              </a:rPr>
              <a:t> Convenience, privacy, patient autonomy</a:t>
            </a:r>
            <a:endParaRPr lang="en-US" sz="5400" b="0" dirty="0">
              <a:solidFill>
                <a:schemeClr val="tx1"/>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a:off x="16508579" y="-802678"/>
            <a:ext cx="8002421" cy="15321355"/>
          </a:xfrm>
          <a:prstGeom prst="rect">
            <a:avLst/>
          </a:prstGeom>
        </p:spPr>
      </p:pic>
    </p:spTree>
    <p:extLst>
      <p:ext uri="{BB962C8B-B14F-4D97-AF65-F5344CB8AC3E}">
        <p14:creationId xmlns:p14="http://schemas.microsoft.com/office/powerpoint/2010/main" val="184308560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17335" r="10822"/>
          <a:stretch/>
        </p:blipFill>
        <p:spPr>
          <a:xfrm>
            <a:off x="1097905" y="4"/>
            <a:ext cx="16145064" cy="13715996"/>
          </a:xfrm>
        </p:spPr>
      </p:pic>
      <p:sp>
        <p:nvSpPr>
          <p:cNvPr id="551" name="Title 4"/>
          <p:cNvSpPr txBox="1">
            <a:spLocks noGrp="1"/>
          </p:cNvSpPr>
          <p:nvPr>
            <p:ph type="title"/>
          </p:nvPr>
        </p:nvSpPr>
        <p:spPr>
          <a:xfrm>
            <a:off x="18157370" y="2955748"/>
            <a:ext cx="5690181" cy="2685141"/>
          </a:xfrm>
          <a:prstGeom prst="rect">
            <a:avLst/>
          </a:prstGeom>
        </p:spPr>
        <p:txBody>
          <a:bodyPr>
            <a:noAutofit/>
          </a:bodyPr>
          <a:lstStyle/>
          <a:p>
            <a:r>
              <a:rPr lang="en-US" sz="7200" b="0" dirty="0"/>
              <a:t>MVA INSTRUMENTS &amp; SUPPLIES</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C85F74A-3234-2D42-A30F-CAE05F907425}"/>
                  </a:ext>
                </a:extLst>
              </p14:cNvPr>
              <p14:cNvContentPartPr/>
              <p14:nvPr/>
            </p14:nvContentPartPr>
            <p14:xfrm rot="10800000" flipH="1">
              <a:off x="18157370" y="6125849"/>
              <a:ext cx="4937760" cy="82966"/>
            </p14:xfrm>
          </p:contentPart>
        </mc:Choice>
        <mc:Fallback xmlns="">
          <p:pic>
            <p:nvPicPr>
              <p:cNvPr id="6" name="Ink 5">
                <a:extLst>
                  <a:ext uri="{FF2B5EF4-FFF2-40B4-BE49-F238E27FC236}">
                    <a16:creationId xmlns:a16="http://schemas.microsoft.com/office/drawing/2014/main" id="{AC85F74A-3234-2D42-A30F-CAE05F907425}"/>
                  </a:ext>
                </a:extLst>
              </p:cNvPr>
              <p:cNvPicPr/>
              <p:nvPr/>
            </p:nvPicPr>
            <p:blipFill>
              <a:blip r:embed="rId5"/>
              <a:stretch>
                <a:fillRect/>
              </a:stretch>
            </p:blipFill>
            <p:spPr>
              <a:xfrm rot="10800000" flipH="1">
                <a:off x="17998610" y="5967459"/>
                <a:ext cx="5254920" cy="399386"/>
              </a:xfrm>
              <a:prstGeom prst="rect">
                <a:avLst/>
              </a:prstGeom>
            </p:spPr>
          </p:pic>
        </mc:Fallback>
      </mc:AlternateContent>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1375477"/>
            <a:ext cx="10241280" cy="1130822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457200" lvl="1" indent="-190500">
              <a:buClr>
                <a:schemeClr val="bg2"/>
              </a:buClr>
              <a:buSzPct val="100000"/>
              <a:buFont typeface="Arial"/>
              <a:buChar char="•"/>
            </a:pPr>
            <a:r>
              <a:rPr lang="en-US" sz="5400" dirty="0">
                <a:solidFill>
                  <a:schemeClr val="bg2"/>
                </a:solidFill>
                <a:latin typeface="+mn-lt"/>
                <a:ea typeface="Arial"/>
                <a:cs typeface="Arial"/>
                <a:sym typeface="Arial"/>
              </a:rPr>
              <a:t> Conduct a history and physical exam for first trimester bleeding to help distinguish normal from abnormal pregnancies.</a:t>
            </a:r>
            <a:endParaRPr lang="en-US" sz="5400" dirty="0">
              <a:solidFill>
                <a:schemeClr val="bg2"/>
              </a:solidFill>
              <a:latin typeface="+mn-lt"/>
            </a:endParaRPr>
          </a:p>
          <a:p>
            <a:pPr marL="457200" lvl="1" indent="-190500">
              <a:spcBef>
                <a:spcPts val="475"/>
              </a:spcBef>
              <a:buClr>
                <a:schemeClr val="bg2"/>
              </a:buClr>
              <a:buSzPct val="100000"/>
              <a:buFont typeface="Arial"/>
              <a:buChar char="•"/>
            </a:pPr>
            <a:r>
              <a:rPr lang="en-US" sz="5400" dirty="0">
                <a:solidFill>
                  <a:schemeClr val="bg2"/>
                </a:solidFill>
                <a:latin typeface="+mn-lt"/>
                <a:ea typeface="Arial"/>
                <a:cs typeface="Arial"/>
                <a:sym typeface="Arial"/>
              </a:rPr>
              <a:t> Interpret </a:t>
            </a:r>
            <a:r>
              <a:rPr lang="en-US" sz="5400" dirty="0">
                <a:solidFill>
                  <a:schemeClr val="bg2"/>
                </a:solidFill>
                <a:latin typeface="+mn-lt"/>
              </a:rPr>
              <a:t>u</a:t>
            </a:r>
            <a:r>
              <a:rPr lang="en-US" sz="5400" dirty="0">
                <a:solidFill>
                  <a:schemeClr val="bg2"/>
                </a:solidFill>
                <a:latin typeface="+mn-lt"/>
                <a:ea typeface="Arial"/>
                <a:cs typeface="Arial"/>
                <a:sym typeface="Arial"/>
              </a:rPr>
              <a:t>ltrasound and labs results to diagnose early pregnancy loss (EPL) </a:t>
            </a:r>
            <a:endParaRPr lang="en-US" sz="5400" dirty="0">
              <a:solidFill>
                <a:schemeClr val="bg2"/>
              </a:solidFill>
              <a:latin typeface="+mn-lt"/>
            </a:endParaRPr>
          </a:p>
          <a:p>
            <a:pPr marL="457200" lvl="1" indent="-190500">
              <a:spcBef>
                <a:spcPts val="475"/>
              </a:spcBef>
              <a:buClr>
                <a:schemeClr val="bg2"/>
              </a:buClr>
              <a:buSzPct val="100000"/>
              <a:buFont typeface="Arial"/>
              <a:buChar char="•"/>
            </a:pPr>
            <a:r>
              <a:rPr lang="en-US" sz="5400" dirty="0">
                <a:solidFill>
                  <a:schemeClr val="bg2"/>
                </a:solidFill>
                <a:latin typeface="+mn-lt"/>
                <a:ea typeface="Arial"/>
                <a:cs typeface="Arial"/>
                <a:sym typeface="Arial"/>
              </a:rPr>
              <a:t> Describe the three options for management of EPL </a:t>
            </a:r>
            <a:endParaRPr lang="en-US" sz="5400" dirty="0">
              <a:solidFill>
                <a:schemeClr val="bg2"/>
              </a:solidFill>
              <a:latin typeface="+mn-lt"/>
            </a:endParaRPr>
          </a:p>
          <a:p>
            <a:pPr marL="520700" lvl="3" indent="0">
              <a:spcBef>
                <a:spcPts val="475"/>
              </a:spcBef>
              <a:buClr>
                <a:schemeClr val="bg2"/>
              </a:buClr>
              <a:buSzPct val="100000"/>
            </a:pPr>
            <a:r>
              <a:rPr lang="en-US" sz="5400" dirty="0">
                <a:solidFill>
                  <a:schemeClr val="bg2"/>
                </a:solidFill>
                <a:latin typeface="+mn-lt"/>
                <a:ea typeface="Arial"/>
                <a:cs typeface="Arial"/>
                <a:sym typeface="Arial"/>
              </a:rPr>
              <a:t>	- Expectant management</a:t>
            </a:r>
            <a:endParaRPr lang="en-US" sz="5400" dirty="0">
              <a:solidFill>
                <a:schemeClr val="bg2"/>
              </a:solidFill>
              <a:latin typeface="+mn-lt"/>
            </a:endParaRPr>
          </a:p>
          <a:p>
            <a:pPr marL="520700" lvl="3" indent="0">
              <a:spcBef>
                <a:spcPts val="475"/>
              </a:spcBef>
              <a:buClr>
                <a:schemeClr val="bg2"/>
              </a:buClr>
              <a:buSzPct val="100000"/>
            </a:pPr>
            <a:r>
              <a:rPr lang="en-US" sz="5400" dirty="0">
                <a:solidFill>
                  <a:schemeClr val="bg2"/>
                </a:solidFill>
                <a:latin typeface="+mn-lt"/>
                <a:ea typeface="Arial"/>
                <a:cs typeface="Arial"/>
                <a:sym typeface="Arial"/>
              </a:rPr>
              <a:t>	- Medical management</a:t>
            </a:r>
            <a:endParaRPr lang="en-US" sz="5400" dirty="0">
              <a:solidFill>
                <a:schemeClr val="bg2"/>
              </a:solidFill>
              <a:latin typeface="+mn-lt"/>
            </a:endParaRPr>
          </a:p>
          <a:p>
            <a:pPr marL="520700" lvl="3" indent="0">
              <a:spcBef>
                <a:spcPts val="475"/>
              </a:spcBef>
              <a:buClr>
                <a:schemeClr val="bg2"/>
              </a:buClr>
              <a:buSzPct val="100000"/>
            </a:pPr>
            <a:r>
              <a:rPr lang="en-US" sz="5400" dirty="0">
                <a:solidFill>
                  <a:schemeClr val="bg2"/>
                </a:solidFill>
                <a:latin typeface="+mn-lt"/>
                <a:ea typeface="Arial"/>
                <a:cs typeface="Arial"/>
                <a:sym typeface="Arial"/>
              </a:rPr>
              <a:t>	- Aspiration procedure 	management</a:t>
            </a:r>
            <a:endParaRPr lang="en-US" sz="5400" dirty="0">
              <a:solidFill>
                <a:schemeClr val="bg2"/>
              </a:solidFill>
              <a:latin typeface="+mn-lt"/>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301984" cy="4937247"/>
          </a:xfrm>
          <a:prstGeom prst="rect">
            <a:avLst/>
          </a:prstGeom>
        </p:spPr>
        <p:txBody>
          <a:bodyPr anchor="t">
            <a:normAutofit/>
          </a:bodyPr>
          <a:lstStyle/>
          <a:p>
            <a:pPr>
              <a:lnSpc>
                <a:spcPts val="14500"/>
              </a:lnSpc>
            </a:pPr>
            <a:r>
              <a:rPr lang="en-US" sz="16500" b="0" dirty="0"/>
              <a:t>LEARNING OBJECTIVES.</a:t>
            </a:r>
          </a:p>
        </p:txBody>
      </p:sp>
    </p:spTree>
    <p:extLst>
      <p:ext uri="{BB962C8B-B14F-4D97-AF65-F5344CB8AC3E}">
        <p14:creationId xmlns:p14="http://schemas.microsoft.com/office/powerpoint/2010/main" val="342425804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0324D-9A58-B4E6-1842-AC7C4B985D6A}"/>
            </a:ext>
          </a:extLst>
        </p:cNvPr>
        <p:cNvGrpSpPr/>
        <p:nvPr/>
      </p:nvGrpSpPr>
      <p:grpSpPr>
        <a:xfrm>
          <a:off x="0" y="0"/>
          <a:ext cx="0" cy="0"/>
          <a:chOff x="0" y="0"/>
          <a:chExt cx="0" cy="0"/>
        </a:xfrm>
      </p:grpSpPr>
      <p:sp>
        <p:nvSpPr>
          <p:cNvPr id="341" name="Rectangle 7">
            <a:extLst>
              <a:ext uri="{FF2B5EF4-FFF2-40B4-BE49-F238E27FC236}">
                <a16:creationId xmlns:a16="http://schemas.microsoft.com/office/drawing/2014/main" id="{B3FA4758-B0EE-389C-5926-D78B53F081F3}"/>
              </a:ext>
            </a:extLst>
          </p:cNvPr>
          <p:cNvSpPr txBox="1">
            <a:spLocks noGrp="1"/>
          </p:cNvSpPr>
          <p:nvPr>
            <p:ph type="sldNum" sz="quarter" idx="2"/>
          </p:nvPr>
        </p:nvSpPr>
        <p:spPr>
          <a:xfrm>
            <a:off x="321466" y="12871435"/>
            <a:ext cx="507968" cy="53976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40</a:t>
            </a:fld>
            <a:endParaRPr/>
          </a:p>
        </p:txBody>
      </p:sp>
      <p:sp>
        <p:nvSpPr>
          <p:cNvPr id="17" name="Title 3">
            <a:extLst>
              <a:ext uri="{FF2B5EF4-FFF2-40B4-BE49-F238E27FC236}">
                <a16:creationId xmlns:a16="http://schemas.microsoft.com/office/drawing/2014/main" id="{C976E378-7A8F-FA2F-47B6-1FC6067FDDA1}"/>
              </a:ext>
            </a:extLst>
          </p:cNvPr>
          <p:cNvSpPr txBox="1">
            <a:spLocks noGrp="1"/>
          </p:cNvSpPr>
          <p:nvPr>
            <p:ph type="title"/>
          </p:nvPr>
        </p:nvSpPr>
        <p:spPr>
          <a:xfrm>
            <a:off x="8122431" y="320051"/>
            <a:ext cx="6227148" cy="3562235"/>
          </a:xfrm>
          <a:prstGeom prst="rect">
            <a:avLst/>
          </a:prstGeom>
        </p:spPr>
        <p:txBody>
          <a:bodyPr anchor="t">
            <a:noAutofit/>
          </a:bodyPr>
          <a:lstStyle/>
          <a:p>
            <a:pPr algn="l">
              <a:lnSpc>
                <a:spcPts val="12500"/>
              </a:lnSpc>
            </a:pPr>
            <a:r>
              <a:rPr lang="en-US" sz="7200" dirty="0"/>
              <a:t>MVA Aftercare</a:t>
            </a:r>
            <a:endParaRPr lang="en-US" sz="72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7D8A7D7F-352A-9F20-8062-7146B196C760}"/>
                  </a:ext>
                </a:extLst>
              </p14:cNvPr>
              <p14:cNvContentPartPr/>
              <p14:nvPr/>
            </p14:nvContentPartPr>
            <p14:xfrm rot="10800000">
              <a:off x="3945860" y="1789498"/>
              <a:ext cx="14580290" cy="108470"/>
            </p14:xfrm>
          </p:contentPart>
        </mc:Choice>
        <mc:Fallback xmlns="">
          <p:pic>
            <p:nvPicPr>
              <p:cNvPr id="18" name="Ink 17">
                <a:extLst>
                  <a:ext uri="{FF2B5EF4-FFF2-40B4-BE49-F238E27FC236}">
                    <a16:creationId xmlns:a16="http://schemas.microsoft.com/office/drawing/2014/main" id="{7D8A7D7F-352A-9F20-8062-7146B196C760}"/>
                  </a:ext>
                </a:extLst>
              </p:cNvPr>
              <p:cNvPicPr/>
              <p:nvPr/>
            </p:nvPicPr>
            <p:blipFill>
              <a:blip r:embed="rId4"/>
              <a:stretch>
                <a:fillRect/>
              </a:stretch>
            </p:blipFill>
            <p:spPr>
              <a:xfrm rot="10800000">
                <a:off x="3787089" y="1631103"/>
                <a:ext cx="14897472" cy="424901"/>
              </a:xfrm>
              <a:prstGeom prst="rect">
                <a:avLst/>
              </a:prstGeom>
            </p:spPr>
          </p:pic>
        </mc:Fallback>
      </mc:AlternateContent>
      <p:sp>
        <p:nvSpPr>
          <p:cNvPr id="24" name="Content Placeholder 2">
            <a:extLst>
              <a:ext uri="{FF2B5EF4-FFF2-40B4-BE49-F238E27FC236}">
                <a16:creationId xmlns:a16="http://schemas.microsoft.com/office/drawing/2014/main" id="{350FECB8-DB10-F343-3E10-0CACA96D6648}"/>
              </a:ext>
            </a:extLst>
          </p:cNvPr>
          <p:cNvSpPr txBox="1">
            <a:spLocks/>
          </p:cNvSpPr>
          <p:nvPr/>
        </p:nvSpPr>
        <p:spPr>
          <a:xfrm>
            <a:off x="884852" y="2572272"/>
            <a:ext cx="16671628" cy="1047645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1"/>
              </a:buClr>
            </a:pPr>
            <a:r>
              <a:rPr lang="en-US" sz="5000" b="0" dirty="0">
                <a:solidFill>
                  <a:schemeClr val="tx1"/>
                </a:solidFill>
                <a:latin typeface="+mn-lt"/>
                <a:ea typeface="Arial"/>
                <a:cs typeface="Arial"/>
                <a:sym typeface="Arial"/>
              </a:rPr>
              <a:t> Pt can return to normal activities as soon as they feel ready</a:t>
            </a:r>
          </a:p>
          <a:p>
            <a:pPr>
              <a:spcBef>
                <a:spcPts val="0"/>
              </a:spcBef>
              <a:buClr>
                <a:schemeClr val="tx1"/>
              </a:buClr>
            </a:pPr>
            <a:r>
              <a:rPr lang="en-US" sz="5000" b="0" dirty="0">
                <a:solidFill>
                  <a:schemeClr val="tx1"/>
                </a:solidFill>
                <a:latin typeface="+mn-lt"/>
                <a:ea typeface="Arial"/>
                <a:cs typeface="Arial"/>
                <a:sym typeface="Arial"/>
              </a:rPr>
              <a:t> Period should return in 4-8 weeks, but varies</a:t>
            </a:r>
          </a:p>
          <a:p>
            <a:pPr>
              <a:spcBef>
                <a:spcPts val="0"/>
              </a:spcBef>
              <a:buClr>
                <a:schemeClr val="tx1"/>
              </a:buClr>
            </a:pPr>
            <a:r>
              <a:rPr lang="en-US" sz="5000" b="0" dirty="0">
                <a:solidFill>
                  <a:schemeClr val="tx1"/>
                </a:solidFill>
                <a:latin typeface="+mn-lt"/>
                <a:cs typeface="Arial"/>
                <a:sym typeface="Arial"/>
              </a:rPr>
              <a:t> Pt may experience:</a:t>
            </a:r>
          </a:p>
          <a:p>
            <a:pPr marL="1219200" lvl="1" indent="-685800">
              <a:spcBef>
                <a:spcPts val="0"/>
              </a:spcBef>
              <a:buClr>
                <a:schemeClr val="tx1"/>
              </a:buClr>
            </a:pPr>
            <a:r>
              <a:rPr lang="en-US" sz="5000" b="0" dirty="0">
                <a:solidFill>
                  <a:schemeClr val="tx1"/>
                </a:solidFill>
                <a:latin typeface="+mn-lt"/>
                <a:cs typeface="Arial"/>
                <a:sym typeface="Arial"/>
              </a:rPr>
              <a:t> Vaginal bleeding as light or heavy as a period for up to 2 weeks after the procedure</a:t>
            </a:r>
          </a:p>
          <a:p>
            <a:pPr marL="1219200" lvl="1" indent="-685800">
              <a:spcBef>
                <a:spcPts val="0"/>
              </a:spcBef>
              <a:buClr>
                <a:schemeClr val="tx1"/>
              </a:buClr>
            </a:pPr>
            <a:r>
              <a:rPr lang="en-US" sz="5000" b="0" dirty="0">
                <a:solidFill>
                  <a:schemeClr val="tx1"/>
                </a:solidFill>
                <a:latin typeface="+mn-lt"/>
                <a:cs typeface="Arial"/>
                <a:sym typeface="Arial"/>
              </a:rPr>
              <a:t> Cramping for 1 week after the procedure</a:t>
            </a:r>
          </a:p>
          <a:p>
            <a:pPr marL="1219200" lvl="1" indent="-685800">
              <a:spcBef>
                <a:spcPts val="0"/>
              </a:spcBef>
              <a:buClr>
                <a:schemeClr val="tx1"/>
              </a:buClr>
            </a:pPr>
            <a:r>
              <a:rPr lang="en-US" sz="5000" b="0" dirty="0">
                <a:solidFill>
                  <a:schemeClr val="tx1"/>
                </a:solidFill>
                <a:latin typeface="+mn-lt"/>
                <a:cs typeface="Arial"/>
                <a:sym typeface="Arial"/>
              </a:rPr>
              <a:t> Mixed emotions – this is normal and whatever the patient feels is okay, but can be offered BH support if desired</a:t>
            </a:r>
          </a:p>
          <a:p>
            <a:pPr>
              <a:spcBef>
                <a:spcPts val="0"/>
              </a:spcBef>
              <a:buClr>
                <a:schemeClr val="tx1"/>
              </a:buClr>
            </a:pPr>
            <a:r>
              <a:rPr lang="en-US" sz="5000" b="0" dirty="0">
                <a:solidFill>
                  <a:schemeClr val="tx1"/>
                </a:solidFill>
                <a:latin typeface="+mn-lt"/>
                <a:ea typeface="Arial"/>
                <a:cs typeface="Arial"/>
                <a:sym typeface="Arial"/>
              </a:rPr>
              <a:t> Pt should call clinic if:</a:t>
            </a:r>
          </a:p>
          <a:p>
            <a:pPr marL="1219200" lvl="1" indent="-685800">
              <a:spcBef>
                <a:spcPts val="0"/>
              </a:spcBef>
              <a:buClr>
                <a:schemeClr val="tx1"/>
              </a:buClr>
            </a:pPr>
            <a:r>
              <a:rPr lang="en-US" sz="5000" b="0" dirty="0">
                <a:solidFill>
                  <a:schemeClr val="tx1"/>
                </a:solidFill>
                <a:latin typeface="+mn-lt"/>
                <a:ea typeface="Arial"/>
                <a:cs typeface="Arial"/>
                <a:sym typeface="Arial"/>
              </a:rPr>
              <a:t> Bleeding more than 2 maxi pads per hour</a:t>
            </a:r>
          </a:p>
          <a:p>
            <a:pPr marL="1219200" lvl="1" indent="-685800">
              <a:spcBef>
                <a:spcPts val="0"/>
              </a:spcBef>
              <a:buClr>
                <a:schemeClr val="tx1"/>
              </a:buClr>
            </a:pPr>
            <a:r>
              <a:rPr lang="en-US" sz="5000" b="0" dirty="0">
                <a:solidFill>
                  <a:schemeClr val="tx1"/>
                </a:solidFill>
                <a:latin typeface="+mn-lt"/>
                <a:ea typeface="Arial"/>
                <a:cs typeface="Arial"/>
                <a:sym typeface="Arial"/>
              </a:rPr>
              <a:t> Severe cramps that do not improve with pain medication</a:t>
            </a:r>
          </a:p>
          <a:p>
            <a:pPr marL="1219200" lvl="1" indent="-685800">
              <a:spcBef>
                <a:spcPts val="0"/>
              </a:spcBef>
              <a:buClr>
                <a:schemeClr val="tx1"/>
              </a:buClr>
            </a:pPr>
            <a:r>
              <a:rPr lang="en-US" sz="5000" b="0" dirty="0">
                <a:solidFill>
                  <a:schemeClr val="tx1"/>
                </a:solidFill>
                <a:latin typeface="+mn-lt"/>
                <a:ea typeface="Arial"/>
                <a:cs typeface="Arial"/>
                <a:sym typeface="Arial"/>
              </a:rPr>
              <a:t> Dizziness</a:t>
            </a:r>
          </a:p>
          <a:p>
            <a:pPr marL="1219200" lvl="1" indent="-685800">
              <a:spcBef>
                <a:spcPts val="0"/>
              </a:spcBef>
              <a:buClr>
                <a:schemeClr val="tx1"/>
              </a:buClr>
            </a:pPr>
            <a:r>
              <a:rPr lang="en-US" sz="5000" b="0" dirty="0">
                <a:solidFill>
                  <a:schemeClr val="tx1"/>
                </a:solidFill>
                <a:latin typeface="+mn-lt"/>
                <a:ea typeface="Arial"/>
                <a:cs typeface="Arial"/>
                <a:sym typeface="Arial"/>
              </a:rPr>
              <a:t> Foul-smelling discharge, chills, fever &gt; 101º</a:t>
            </a:r>
          </a:p>
          <a:p>
            <a:pPr marL="1219200" lvl="1" indent="-685800">
              <a:spcBef>
                <a:spcPts val="0"/>
              </a:spcBef>
              <a:buClr>
                <a:schemeClr val="tx1"/>
              </a:buClr>
            </a:pPr>
            <a:r>
              <a:rPr lang="en-US" sz="5000" b="0" dirty="0">
                <a:solidFill>
                  <a:schemeClr val="tx1"/>
                </a:solidFill>
                <a:latin typeface="+mn-lt"/>
                <a:ea typeface="Arial"/>
                <a:cs typeface="Arial"/>
                <a:sym typeface="Arial"/>
              </a:rPr>
              <a:t> Overwhelming feelings of sadness or grief</a:t>
            </a:r>
          </a:p>
          <a:p>
            <a:pPr marL="1219200" lvl="1" indent="-685800">
              <a:spcBef>
                <a:spcPts val="0"/>
              </a:spcBef>
              <a:buClr>
                <a:schemeClr val="tx1"/>
              </a:buClr>
            </a:pPr>
            <a:endParaRPr lang="en-US" sz="5000" b="0" dirty="0">
              <a:solidFill>
                <a:schemeClr val="tx1"/>
              </a:solidFill>
              <a:latin typeface="+mn-lt"/>
              <a:cs typeface="Arial"/>
              <a:sym typeface="Arial"/>
            </a:endParaRPr>
          </a:p>
        </p:txBody>
      </p:sp>
      <p:pic>
        <p:nvPicPr>
          <p:cNvPr id="10" name="Picture 9">
            <a:extLst>
              <a:ext uri="{FF2B5EF4-FFF2-40B4-BE49-F238E27FC236}">
                <a16:creationId xmlns:a16="http://schemas.microsoft.com/office/drawing/2014/main" id="{6222DBC3-03C0-D42D-2633-D45B8117D2F8}"/>
              </a:ext>
            </a:extLst>
          </p:cNvPr>
          <p:cNvPicPr>
            <a:picLocks noChangeAspect="1"/>
          </p:cNvPicPr>
          <p:nvPr/>
        </p:nvPicPr>
        <p:blipFill rotWithShape="1">
          <a:blip r:embed="rId5">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a:off x="16508579" y="-802678"/>
            <a:ext cx="8002421" cy="15321355"/>
          </a:xfrm>
          <a:prstGeom prst="rect">
            <a:avLst/>
          </a:prstGeom>
        </p:spPr>
      </p:pic>
    </p:spTree>
    <p:extLst>
      <p:ext uri="{BB962C8B-B14F-4D97-AF65-F5344CB8AC3E}">
        <p14:creationId xmlns:p14="http://schemas.microsoft.com/office/powerpoint/2010/main" val="208680858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79305" y="3806925"/>
            <a:ext cx="10882860" cy="2407381"/>
          </a:xfrm>
          <a:prstGeom prst="rect">
            <a:avLst/>
          </a:prstGeom>
        </p:spPr>
        <p:txBody>
          <a:bodyPr anchor="t">
            <a:noAutofit/>
          </a:bodyPr>
          <a:lstStyle/>
          <a:p>
            <a:pPr>
              <a:lnSpc>
                <a:spcPts val="13500"/>
              </a:lnSpc>
            </a:pPr>
            <a:r>
              <a:rPr lang="en-US" sz="11500" b="0" dirty="0">
                <a:latin typeface="+mj-lt"/>
                <a:ea typeface="Open Sans" panose="020B0606030504020204" pitchFamily="34" charset="0"/>
                <a:cs typeface="Open Sans" panose="020B0606030504020204" pitchFamily="34" charset="0"/>
              </a:rPr>
              <a:t>CASE #1: MELISSA</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502077" y="567148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3343309" y="5513169"/>
                <a:ext cx="8927371" cy="389504"/>
              </a:xfrm>
              <a:prstGeom prst="rect">
                <a:avLst/>
              </a:prstGeom>
            </p:spPr>
          </p:pic>
        </mc:Fallback>
      </mc:AlternateContent>
      <p:pic>
        <p:nvPicPr>
          <p:cNvPr id="4" name="Picture Placeholder 3">
            <a:extLst>
              <a:ext uri="{FF2B5EF4-FFF2-40B4-BE49-F238E27FC236}">
                <a16:creationId xmlns:a16="http://schemas.microsoft.com/office/drawing/2014/main" id="{1EBF3107-D27F-BD4F-98A0-E1C16481731C}"/>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l="23525" r="23525"/>
          <a:stretch/>
        </p:blipFill>
        <p:spPr>
          <a:xfrm>
            <a:off x="1220759" y="0"/>
            <a:ext cx="10882860" cy="13716000"/>
          </a:xfrm>
        </p:spPr>
      </p:pic>
      <p:sp>
        <p:nvSpPr>
          <p:cNvPr id="3" name="TextBox 2">
            <a:extLst>
              <a:ext uri="{FF2B5EF4-FFF2-40B4-BE49-F238E27FC236}">
                <a16:creationId xmlns:a16="http://schemas.microsoft.com/office/drawing/2014/main" id="{5090B5D9-0F30-01A1-3769-12A9F9EA75B0}"/>
              </a:ext>
            </a:extLst>
          </p:cNvPr>
          <p:cNvSpPr txBox="1"/>
          <p:nvPr/>
        </p:nvSpPr>
        <p:spPr>
          <a:xfrm>
            <a:off x="13228666" y="7609277"/>
            <a:ext cx="10020300" cy="2400657"/>
          </a:xfrm>
          <a:prstGeom prst="rect">
            <a:avLst/>
          </a:prstGeom>
          <a:noFill/>
        </p:spPr>
        <p:txBody>
          <a:bodyPr wrap="square" rtlCol="0">
            <a:spAutoFit/>
          </a:bodyPr>
          <a:lstStyle/>
          <a:p>
            <a:pPr marL="342900" indent="-342900">
              <a:buFont typeface="Arial" panose="020B0604020202020204" pitchFamily="34" charset="0"/>
              <a:buChar char="•"/>
            </a:pPr>
            <a:r>
              <a:rPr lang="en-US" sz="5000" dirty="0">
                <a:solidFill>
                  <a:schemeClr val="tx1"/>
                </a:solidFill>
                <a:latin typeface="+mn-lt"/>
              </a:rPr>
              <a:t>She/her</a:t>
            </a:r>
          </a:p>
          <a:p>
            <a:pPr marL="342900" indent="-342900">
              <a:buFont typeface="Arial" panose="020B0604020202020204" pitchFamily="34" charset="0"/>
              <a:buChar char="•"/>
            </a:pPr>
            <a:r>
              <a:rPr lang="en-US" sz="5000" dirty="0">
                <a:solidFill>
                  <a:schemeClr val="tx1"/>
                </a:solidFill>
                <a:latin typeface="+mn-lt"/>
              </a:rPr>
              <a:t>Pregnancy of unknown location </a:t>
            </a:r>
            <a:r>
              <a:rPr lang="en-US" sz="5000" dirty="0">
                <a:solidFill>
                  <a:schemeClr val="tx1"/>
                </a:solidFill>
                <a:latin typeface="+mn-lt"/>
                <a:sym typeface="Wingdings" pitchFamily="2" charset="2"/>
              </a:rPr>
              <a:t> complete early pregnancy loss </a:t>
            </a:r>
            <a:endParaRPr lang="en-US" sz="5000" dirty="0">
              <a:solidFill>
                <a:schemeClr val="tx1"/>
              </a:solidFill>
              <a:latin typeface="+mn-lt"/>
            </a:endParaRPr>
          </a:p>
        </p:txBody>
      </p:sp>
    </p:spTree>
    <p:extLst>
      <p:ext uri="{BB962C8B-B14F-4D97-AF65-F5344CB8AC3E}">
        <p14:creationId xmlns:p14="http://schemas.microsoft.com/office/powerpoint/2010/main" val="207559553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68;p38">
            <a:extLst>
              <a:ext uri="{FF2B5EF4-FFF2-40B4-BE49-F238E27FC236}">
                <a16:creationId xmlns:a16="http://schemas.microsoft.com/office/drawing/2014/main" id="{7BFE8C59-E9DB-706D-95C6-45A975AC38BD}"/>
              </a:ext>
            </a:extLst>
          </p:cNvPr>
          <p:cNvSpPr txBox="1"/>
          <p:nvPr/>
        </p:nvSpPr>
        <p:spPr>
          <a:xfrm>
            <a:off x="942002" y="3711020"/>
            <a:ext cx="15623727" cy="8351440"/>
          </a:xfrm>
          <a:prstGeom prst="rect">
            <a:avLst/>
          </a:prstGeom>
          <a:noFill/>
          <a:ln>
            <a:noFill/>
          </a:ln>
        </p:spPr>
        <p:txBody>
          <a:bodyPr spcFirstLastPara="1" wrap="square" lIns="91425" tIns="45700" rIns="91425" bIns="45700" anchor="t" anchorCtr="0">
            <a:noAutofit/>
          </a:bodyPr>
          <a:lstStyle/>
          <a:p>
            <a:pPr marL="685800" marR="0" indent="-685800">
              <a:spcBef>
                <a:spcPts val="0"/>
              </a:spcBef>
              <a:spcAft>
                <a:spcPts val="0"/>
              </a:spcAft>
              <a:buFont typeface="Arial" panose="020B0604020202020204" pitchFamily="34" charset="0"/>
              <a:buChar char="•"/>
            </a:pPr>
            <a:r>
              <a:rPr lang="en-US" sz="5400" dirty="0">
                <a:solidFill>
                  <a:schemeClr val="tx1"/>
                </a:solidFill>
                <a:effectLst/>
                <a:latin typeface="+mn-lt"/>
                <a:ea typeface="Cambria" panose="02040503050406030204" pitchFamily="18" charset="0"/>
                <a:cs typeface="Cambria" panose="02040503050406030204" pitchFamily="18" charset="0"/>
              </a:rPr>
              <a:t>You are the on-call clinician at night for your practice. </a:t>
            </a:r>
          </a:p>
          <a:p>
            <a:pPr marL="685800" marR="0" indent="-685800">
              <a:spcBef>
                <a:spcPts val="0"/>
              </a:spcBef>
              <a:spcAft>
                <a:spcPts val="0"/>
              </a:spcAft>
              <a:buFont typeface="Arial" panose="020B0604020202020204" pitchFamily="34" charset="0"/>
              <a:buChar char="•"/>
            </a:pPr>
            <a:r>
              <a:rPr lang="en-US" sz="5400" dirty="0">
                <a:solidFill>
                  <a:schemeClr val="tx1"/>
                </a:solidFill>
                <a:effectLst/>
                <a:latin typeface="+mn-lt"/>
                <a:ea typeface="Cambria" panose="02040503050406030204" pitchFamily="18" charset="0"/>
                <a:cs typeface="Cambria" panose="02040503050406030204" pitchFamily="18" charset="0"/>
              </a:rPr>
              <a:t>You receive a call at 6 am from Melissa, who reports she is early in pregnancy, and has had 3 days of vaginal spotting. </a:t>
            </a:r>
          </a:p>
          <a:p>
            <a:pPr marL="685800" marR="0" indent="-685800">
              <a:spcBef>
                <a:spcPts val="0"/>
              </a:spcBef>
              <a:spcAft>
                <a:spcPts val="0"/>
              </a:spcAft>
              <a:buFont typeface="Arial" panose="020B0604020202020204" pitchFamily="34" charset="0"/>
              <a:buChar char="•"/>
            </a:pPr>
            <a:r>
              <a:rPr lang="en-US" sz="5400" dirty="0">
                <a:solidFill>
                  <a:schemeClr val="tx1"/>
                </a:solidFill>
                <a:effectLst/>
                <a:latin typeface="+mn-lt"/>
                <a:ea typeface="Cambria" panose="02040503050406030204" pitchFamily="18" charset="0"/>
                <a:cs typeface="Cambria" panose="02040503050406030204" pitchFamily="18" charset="0"/>
              </a:rPr>
              <a:t>She is now calling because she is having more bleeding and clots for the last 2 hours. </a:t>
            </a:r>
          </a:p>
          <a:p>
            <a:pPr marL="685800" marR="0" indent="-685800">
              <a:spcBef>
                <a:spcPts val="0"/>
              </a:spcBef>
              <a:spcAft>
                <a:spcPts val="0"/>
              </a:spcAft>
              <a:buFont typeface="Arial" panose="020B0604020202020204" pitchFamily="34" charset="0"/>
              <a:buChar char="•"/>
            </a:pPr>
            <a:r>
              <a:rPr lang="en-US" sz="5400" dirty="0">
                <a:solidFill>
                  <a:schemeClr val="tx1"/>
                </a:solidFill>
                <a:effectLst/>
                <a:latin typeface="+mn-lt"/>
                <a:ea typeface="Cambria" panose="02040503050406030204" pitchFamily="18" charset="0"/>
                <a:cs typeface="Cambria" panose="02040503050406030204" pitchFamily="18" charset="0"/>
              </a:rPr>
              <a:t>She is wondering if she needs to go to the emergency room. </a:t>
            </a:r>
          </a:p>
          <a:p>
            <a:pPr marR="0">
              <a:spcBef>
                <a:spcPts val="0"/>
              </a:spcBef>
              <a:spcAft>
                <a:spcPts val="0"/>
              </a:spcAft>
            </a:pPr>
            <a:endParaRPr lang="en-US" sz="4000" b="1" dirty="0">
              <a:solidFill>
                <a:schemeClr val="accent1"/>
              </a:solidFill>
              <a:effectLst/>
              <a:latin typeface="+mn-lt"/>
              <a:ea typeface="Cambria" panose="02040503050406030204" pitchFamily="18" charset="0"/>
              <a:cs typeface="Cambria" panose="02040503050406030204" pitchFamily="18" charset="0"/>
            </a:endParaRPr>
          </a:p>
          <a:p>
            <a:pPr marR="0">
              <a:spcBef>
                <a:spcPts val="0"/>
              </a:spcBef>
              <a:spcAft>
                <a:spcPts val="0"/>
              </a:spcAft>
            </a:pPr>
            <a:r>
              <a:rPr lang="en-US" sz="5400" b="1" dirty="0">
                <a:solidFill>
                  <a:schemeClr val="accent1"/>
                </a:solidFill>
                <a:effectLst/>
                <a:latin typeface="+mn-lt"/>
                <a:ea typeface="Cambria" panose="02040503050406030204" pitchFamily="18" charset="0"/>
                <a:cs typeface="Cambria" panose="02040503050406030204" pitchFamily="18" charset="0"/>
              </a:rPr>
              <a:t>What additional information do you need? </a:t>
            </a:r>
          </a:p>
        </p:txBody>
      </p:sp>
      <p:pic>
        <p:nvPicPr>
          <p:cNvPr id="6" name="Google Shape;684;p40">
            <a:extLst>
              <a:ext uri="{FF2B5EF4-FFF2-40B4-BE49-F238E27FC236}">
                <a16:creationId xmlns:a16="http://schemas.microsoft.com/office/drawing/2014/main" id="{8B2FD646-429B-8B9F-5CEA-57AB6459258D}"/>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a:off x="16565729" y="-802678"/>
            <a:ext cx="8002421" cy="15321355"/>
          </a:xfrm>
          <a:prstGeom prst="rect">
            <a:avLst/>
          </a:prstGeom>
          <a:noFill/>
          <a:ln>
            <a:noFill/>
          </a:ln>
        </p:spPr>
      </p:pic>
      <p:sp>
        <p:nvSpPr>
          <p:cNvPr id="2" name="Title 3">
            <a:extLst>
              <a:ext uri="{FF2B5EF4-FFF2-40B4-BE49-F238E27FC236}">
                <a16:creationId xmlns:a16="http://schemas.microsoft.com/office/drawing/2014/main" id="{D59D13C4-D1A1-D549-B961-1D710922E558}"/>
              </a:ext>
            </a:extLst>
          </p:cNvPr>
          <p:cNvSpPr txBox="1">
            <a:spLocks noGrp="1"/>
          </p:cNvSpPr>
          <p:nvPr>
            <p:ph type="title"/>
          </p:nvPr>
        </p:nvSpPr>
        <p:spPr>
          <a:xfrm>
            <a:off x="942002" y="1082040"/>
            <a:ext cx="6536544" cy="1651624"/>
          </a:xfrm>
          <a:prstGeom prst="rect">
            <a:avLst/>
          </a:prstGeom>
        </p:spPr>
        <p:txBody>
          <a:bodyPr anchor="t">
            <a:noAutofit/>
          </a:bodyPr>
          <a:lstStyle/>
          <a:p>
            <a:pPr algn="l">
              <a:lnSpc>
                <a:spcPts val="12500"/>
              </a:lnSpc>
            </a:pPr>
            <a:r>
              <a:rPr lang="en-US" sz="7200" dirty="0">
                <a:solidFill>
                  <a:schemeClr val="tx1"/>
                </a:solidFill>
                <a:latin typeface="+mj-lt"/>
              </a:rPr>
              <a:t>Case #1: Melissa</a:t>
            </a:r>
            <a:endParaRPr lang="en-US" sz="7200" b="0" dirty="0">
              <a:solidFill>
                <a:schemeClr val="tx1"/>
              </a:solidFill>
              <a:latin typeface="+mj-lt"/>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46033F-A4F1-8F39-850F-44EAF5B6CF4D}"/>
                  </a:ext>
                </a:extLst>
              </p14:cNvPr>
              <p14:cNvContentPartPr/>
              <p14:nvPr/>
            </p14:nvContentPartPr>
            <p14:xfrm rot="10800000">
              <a:off x="942002" y="2818198"/>
              <a:ext cx="7863840" cy="108470"/>
            </p14:xfrm>
          </p:contentPart>
        </mc:Choice>
        <mc:Fallback xmlns="">
          <p:pic>
            <p:nvPicPr>
              <p:cNvPr id="3" name="Ink 2">
                <a:extLst>
                  <a:ext uri="{FF2B5EF4-FFF2-40B4-BE49-F238E27FC236}">
                    <a16:creationId xmlns:a16="http://schemas.microsoft.com/office/drawing/2014/main" id="{4E46033F-A4F1-8F39-850F-44EAF5B6CF4D}"/>
                  </a:ext>
                </a:extLst>
              </p:cNvPr>
              <p:cNvPicPr/>
              <p:nvPr/>
            </p:nvPicPr>
            <p:blipFill>
              <a:blip r:embed="rId5"/>
              <a:stretch>
                <a:fillRect/>
              </a:stretch>
            </p:blipFill>
            <p:spPr>
              <a:xfrm rot="10800000">
                <a:off x="783235" y="2659803"/>
                <a:ext cx="8181015" cy="424901"/>
              </a:xfrm>
              <a:prstGeom prst="rect">
                <a:avLst/>
              </a:prstGeom>
            </p:spPr>
          </p:pic>
        </mc:Fallback>
      </mc:AlternateContent>
      <p:sp>
        <p:nvSpPr>
          <p:cNvPr id="8" name="Rectangle 7">
            <a:extLst>
              <a:ext uri="{FF2B5EF4-FFF2-40B4-BE49-F238E27FC236}">
                <a16:creationId xmlns:a16="http://schemas.microsoft.com/office/drawing/2014/main" id="{D2882E1D-A5C0-4BAC-7A3B-07FEE47F1728}"/>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42</a:t>
            </a:fld>
            <a:endParaRPr dirty="0"/>
          </a:p>
        </p:txBody>
      </p:sp>
    </p:spTree>
    <p:extLst>
      <p:ext uri="{BB962C8B-B14F-4D97-AF65-F5344CB8AC3E}">
        <p14:creationId xmlns:p14="http://schemas.microsoft.com/office/powerpoint/2010/main" val="326602575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3CA3-45F4-09DD-030C-E5AA40FEC346}"/>
              </a:ext>
            </a:extLst>
          </p:cNvPr>
          <p:cNvSpPr>
            <a:spLocks noGrp="1"/>
          </p:cNvSpPr>
          <p:nvPr>
            <p:ph type="title"/>
          </p:nvPr>
        </p:nvSpPr>
        <p:spPr>
          <a:xfrm>
            <a:off x="1163071" y="1314450"/>
            <a:ext cx="11382375" cy="1676400"/>
          </a:xfrm>
        </p:spPr>
        <p:txBody>
          <a:bodyPr>
            <a:normAutofit fontScale="90000"/>
          </a:bodyPr>
          <a:lstStyle/>
          <a:p>
            <a:pPr algn="l"/>
            <a:r>
              <a:rPr lang="en-US" dirty="0">
                <a:solidFill>
                  <a:schemeClr val="tx1"/>
                </a:solidFill>
                <a:latin typeface="+mj-lt"/>
              </a:rPr>
              <a:t>What additional information do you need from Melissa?</a:t>
            </a:r>
          </a:p>
        </p:txBody>
      </p:sp>
      <p:sp>
        <p:nvSpPr>
          <p:cNvPr id="3" name="TextBox 2">
            <a:extLst>
              <a:ext uri="{FF2B5EF4-FFF2-40B4-BE49-F238E27FC236}">
                <a16:creationId xmlns:a16="http://schemas.microsoft.com/office/drawing/2014/main" id="{AB609894-867B-C552-993F-575479D652C0}"/>
              </a:ext>
            </a:extLst>
          </p:cNvPr>
          <p:cNvSpPr txBox="1"/>
          <p:nvPr/>
        </p:nvSpPr>
        <p:spPr>
          <a:xfrm>
            <a:off x="1163071" y="4164623"/>
            <a:ext cx="15345508" cy="7786747"/>
          </a:xfrm>
          <a:prstGeom prst="rect">
            <a:avLst/>
          </a:prstGeom>
          <a:noFill/>
        </p:spPr>
        <p:txBody>
          <a:bodyPr wrap="square" rtlCol="0">
            <a:spAutoFit/>
          </a:bodyPr>
          <a:lstStyle/>
          <a:p>
            <a:pPr marL="0" marR="0">
              <a:spcBef>
                <a:spcPts val="0"/>
              </a:spcBef>
              <a:spcAft>
                <a:spcPts val="0"/>
              </a:spcAft>
            </a:pPr>
            <a:r>
              <a:rPr lang="en-US" sz="5000" dirty="0">
                <a:solidFill>
                  <a:schemeClr val="tx1"/>
                </a:solidFill>
                <a:latin typeface="+mn-lt"/>
              </a:rPr>
              <a:t> </a:t>
            </a:r>
            <a:r>
              <a:rPr lang="en-US" sz="5000" dirty="0">
                <a:solidFill>
                  <a:schemeClr val="tx1"/>
                </a:solidFill>
                <a:effectLst/>
                <a:latin typeface="+mn-lt"/>
                <a:ea typeface="Cambria" panose="02040503050406030204" pitchFamily="18" charset="0"/>
                <a:cs typeface="Cambria" panose="02040503050406030204" pitchFamily="18" charset="0"/>
              </a:rPr>
              <a:t> </a:t>
            </a:r>
            <a:r>
              <a:rPr lang="en-US" sz="5000" dirty="0">
                <a:solidFill>
                  <a:schemeClr val="tx1"/>
                </a:solidFill>
                <a:effectLst/>
                <a:latin typeface="+mn-lt"/>
                <a:ea typeface="Cambria" panose="02040503050406030204" pitchFamily="18" charset="0"/>
                <a:cs typeface="Times New Roman" panose="02020603050405020304" pitchFamily="18" charset="0"/>
              </a:rPr>
              <a:t>LMP, menstrual history (was LMP typical for her or could it have represented 1st tri bleeding?)</a:t>
            </a:r>
          </a:p>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Cambria" panose="02040503050406030204" pitchFamily="18" charset="0"/>
                <a:cs typeface="Times New Roman" panose="02020603050405020304" pitchFamily="18" charset="0"/>
              </a:rPr>
              <a:t>OB and pertinent medical history (h/o ectopic, bleeding problems, anemia)</a:t>
            </a:r>
          </a:p>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Cambria" panose="02040503050406030204" pitchFamily="18" charset="0"/>
                <a:cs typeface="Times New Roman" panose="02020603050405020304" pitchFamily="18" charset="0"/>
              </a:rPr>
              <a:t>Ask if she had an ultrasound this pregnancy (to confirm an intrauterine pregnancy, IUP)</a:t>
            </a:r>
          </a:p>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Cambria" panose="02040503050406030204" pitchFamily="18" charset="0"/>
                <a:cs typeface="Times New Roman" panose="02020603050405020304" pitchFamily="18" charset="0"/>
              </a:rPr>
              <a:t>Assess amount of bleeding; quantify how often changing pad, any symptoms of anemia</a:t>
            </a:r>
          </a:p>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Cambria" panose="02040503050406030204" pitchFamily="18" charset="0"/>
                <a:cs typeface="Times New Roman" panose="02020603050405020304" pitchFamily="18" charset="0"/>
              </a:rPr>
              <a:t>Assess for pelvic pain, especially unilateral, lightheadedness/dizziness, referred shoulder pain</a:t>
            </a:r>
          </a:p>
        </p:txBody>
      </p:sp>
      <p:pic>
        <p:nvPicPr>
          <p:cNvPr id="4" name="Google Shape;684;p40">
            <a:extLst>
              <a:ext uri="{FF2B5EF4-FFF2-40B4-BE49-F238E27FC236}">
                <a16:creationId xmlns:a16="http://schemas.microsoft.com/office/drawing/2014/main" id="{577BE0F2-3988-AD24-6EC7-445BF320C4D4}"/>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a:off x="16508579" y="-802678"/>
            <a:ext cx="8002421" cy="1532135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2CACEEE-04B3-DD03-1A55-DDF1F791EC21}"/>
                  </a:ext>
                </a:extLst>
              </p14:cNvPr>
              <p14:cNvContentPartPr/>
              <p14:nvPr/>
            </p14:nvContentPartPr>
            <p14:xfrm rot="10800000">
              <a:off x="1096307" y="3309507"/>
              <a:ext cx="10424160" cy="108470"/>
            </p14:xfrm>
          </p:contentPart>
        </mc:Choice>
        <mc:Fallback xmlns="">
          <p:pic>
            <p:nvPicPr>
              <p:cNvPr id="5" name="Ink 4">
                <a:extLst>
                  <a:ext uri="{FF2B5EF4-FFF2-40B4-BE49-F238E27FC236}">
                    <a16:creationId xmlns:a16="http://schemas.microsoft.com/office/drawing/2014/main" id="{22CACEEE-04B3-DD03-1A55-DDF1F791EC21}"/>
                  </a:ext>
                </a:extLst>
              </p:cNvPr>
              <p:cNvPicPr/>
              <p:nvPr/>
            </p:nvPicPr>
            <p:blipFill>
              <a:blip r:embed="rId5"/>
              <a:stretch>
                <a:fillRect/>
              </a:stretch>
            </p:blipFill>
            <p:spPr>
              <a:xfrm rot="10800000">
                <a:off x="937536" y="3151112"/>
                <a:ext cx="10741342" cy="424901"/>
              </a:xfrm>
              <a:prstGeom prst="rect">
                <a:avLst/>
              </a:prstGeom>
            </p:spPr>
          </p:pic>
        </mc:Fallback>
      </mc:AlternateContent>
      <p:sp>
        <p:nvSpPr>
          <p:cNvPr id="6" name="Rectangle 7">
            <a:extLst>
              <a:ext uri="{FF2B5EF4-FFF2-40B4-BE49-F238E27FC236}">
                <a16:creationId xmlns:a16="http://schemas.microsoft.com/office/drawing/2014/main" id="{17274EB5-2A20-915A-CD36-4CC0F529FAE9}"/>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dirty="0"/>
          </a:p>
        </p:txBody>
      </p:sp>
    </p:spTree>
    <p:extLst>
      <p:ext uri="{BB962C8B-B14F-4D97-AF65-F5344CB8AC3E}">
        <p14:creationId xmlns:p14="http://schemas.microsoft.com/office/powerpoint/2010/main" val="199387913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A33FF7-8F93-FCF2-1F96-31AA926EA7FC}"/>
              </a:ext>
            </a:extLst>
          </p:cNvPr>
          <p:cNvSpPr txBox="1"/>
          <p:nvPr/>
        </p:nvSpPr>
        <p:spPr>
          <a:xfrm>
            <a:off x="7389935" y="379302"/>
            <a:ext cx="16494369" cy="12957393"/>
          </a:xfrm>
          <a:prstGeom prst="rect">
            <a:avLst/>
          </a:prstGeom>
          <a:noFill/>
        </p:spPr>
        <p:txBody>
          <a:bodyPr wrap="square" rtlCol="0">
            <a:spAutoFit/>
          </a:bodyPr>
          <a:lstStyle/>
          <a:p>
            <a:pPr marL="571500" marR="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Cambria" panose="02040503050406030204" pitchFamily="18" charset="0"/>
              </a:rPr>
              <a:t>Melissa</a:t>
            </a:r>
            <a:r>
              <a:rPr lang="en-US" sz="4400" b="1" dirty="0">
                <a:solidFill>
                  <a:schemeClr val="tx1"/>
                </a:solidFill>
                <a:effectLst/>
                <a:latin typeface="+mn-lt"/>
                <a:ea typeface="Cambria" panose="02040503050406030204" pitchFamily="18" charset="0"/>
                <a:cs typeface="Cambria" panose="02040503050406030204" pitchFamily="18" charset="0"/>
              </a:rPr>
              <a:t> </a:t>
            </a:r>
            <a:r>
              <a:rPr lang="en-US" sz="4400" dirty="0">
                <a:solidFill>
                  <a:schemeClr val="tx1"/>
                </a:solidFill>
                <a:effectLst/>
                <a:latin typeface="+mn-lt"/>
                <a:ea typeface="Cambria" panose="02040503050406030204" pitchFamily="18" charset="0"/>
                <a:cs typeface="Cambria" panose="02040503050406030204" pitchFamily="18" charset="0"/>
              </a:rPr>
              <a:t>tells you she is a 34-year-old woman G4P3003 with no significant medical problems, and her only medication is a prenatal vitamin. </a:t>
            </a:r>
          </a:p>
          <a:p>
            <a:pPr marL="571500" marR="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Cambria" panose="02040503050406030204" pitchFamily="18" charset="0"/>
              </a:rPr>
              <a:t>Her pregnancy test was first positive 2 weeks ago, after she missed her period. She tells you her LMP was 8 weeks ago. </a:t>
            </a:r>
          </a:p>
          <a:p>
            <a:pPr marL="571500" marR="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Cambria" panose="02040503050406030204" pitchFamily="18" charset="0"/>
              </a:rPr>
              <a:t>She was seen last week in the office and was scheduled for an ultrasound, but has not had it done yet.</a:t>
            </a:r>
          </a:p>
          <a:p>
            <a:pPr marL="0" marR="0">
              <a:spcBef>
                <a:spcPts val="0"/>
              </a:spcBef>
              <a:spcAft>
                <a:spcPts val="0"/>
              </a:spcAft>
            </a:pPr>
            <a:r>
              <a:rPr lang="en-US" sz="4400" dirty="0">
                <a:solidFill>
                  <a:schemeClr val="tx1"/>
                </a:solidFill>
                <a:effectLst/>
                <a:latin typeface="+mn-lt"/>
                <a:ea typeface="Cambria" panose="02040503050406030204" pitchFamily="18" charset="0"/>
                <a:cs typeface="Cambria" panose="02040503050406030204" pitchFamily="18" charset="0"/>
              </a:rPr>
              <a:t> </a:t>
            </a:r>
          </a:p>
          <a:p>
            <a:pPr marL="571500" marR="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Cambria" panose="02040503050406030204" pitchFamily="18" charset="0"/>
              </a:rPr>
              <a:t>For the last 3 days, she describes a small amount of red blood when wiping each day but without cramping. </a:t>
            </a:r>
          </a:p>
          <a:p>
            <a:pPr marL="571500" marR="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Cambria" panose="02040503050406030204" pitchFamily="18" charset="0"/>
              </a:rPr>
              <a:t>For the last 2 hours, she has had bleeding heavier than a period, with 2-3 clots the size of golf balls. She has soaked 3 maxi pads in the last 2 hours. </a:t>
            </a:r>
          </a:p>
          <a:p>
            <a:pPr marL="571500" marR="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Cambria" panose="02040503050406030204" pitchFamily="18" charset="0"/>
              </a:rPr>
              <a:t>She has no history of bleeding problems or anemia, and has no lightheadedness or dizziness. </a:t>
            </a:r>
          </a:p>
          <a:p>
            <a:pPr marL="571500" marR="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Cambria" panose="02040503050406030204" pitchFamily="18" charset="0"/>
              </a:rPr>
              <a:t>She has mild cramps like menses, but no other pelvic pain. She feels overall well, just worried. </a:t>
            </a:r>
          </a:p>
          <a:p>
            <a:pPr marR="0">
              <a:spcBef>
                <a:spcPts val="0"/>
              </a:spcBef>
              <a:spcAft>
                <a:spcPts val="0"/>
              </a:spcAft>
            </a:pPr>
            <a:endParaRPr lang="en-US" sz="2000" dirty="0">
              <a:solidFill>
                <a:schemeClr val="bg2"/>
              </a:solidFill>
              <a:effectLst/>
              <a:latin typeface="+mn-lt"/>
              <a:ea typeface="Cambria" panose="02040503050406030204" pitchFamily="18" charset="0"/>
              <a:cs typeface="Cambria" panose="02040503050406030204" pitchFamily="18" charset="0"/>
            </a:endParaRPr>
          </a:p>
          <a:p>
            <a:pPr marR="0">
              <a:spcBef>
                <a:spcPts val="0"/>
              </a:spcBef>
              <a:spcAft>
                <a:spcPts val="0"/>
              </a:spcAft>
            </a:pPr>
            <a:r>
              <a:rPr lang="en-US" sz="4400" b="1" dirty="0">
                <a:solidFill>
                  <a:schemeClr val="accent1"/>
                </a:solidFill>
                <a:effectLst/>
                <a:latin typeface="+mn-lt"/>
                <a:ea typeface="Cambria" panose="02040503050406030204" pitchFamily="18" charset="0"/>
                <a:cs typeface="Cambria" panose="02040503050406030204" pitchFamily="18" charset="0"/>
              </a:rPr>
              <a:t>What should you tell her?</a:t>
            </a:r>
          </a:p>
        </p:txBody>
      </p:sp>
      <p:pic>
        <p:nvPicPr>
          <p:cNvPr id="4" name="Google Shape;684;p40">
            <a:extLst>
              <a:ext uri="{FF2B5EF4-FFF2-40B4-BE49-F238E27FC236}">
                <a16:creationId xmlns:a16="http://schemas.microsoft.com/office/drawing/2014/main" id="{CBC96636-428D-E8EA-3313-F655AE2947C1}"/>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flipH="1">
            <a:off x="-264946" y="-802680"/>
            <a:ext cx="8002421" cy="15321355"/>
          </a:xfrm>
          <a:prstGeom prst="rect">
            <a:avLst/>
          </a:prstGeom>
          <a:noFill/>
          <a:ln>
            <a:noFill/>
          </a:ln>
        </p:spPr>
      </p:pic>
      <p:sp>
        <p:nvSpPr>
          <p:cNvPr id="2" name="Rectangle 7">
            <a:extLst>
              <a:ext uri="{FF2B5EF4-FFF2-40B4-BE49-F238E27FC236}">
                <a16:creationId xmlns:a16="http://schemas.microsoft.com/office/drawing/2014/main" id="{80B29344-F671-39D0-9CEA-A22592B984B3}"/>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44</a:t>
            </a:fld>
            <a:endParaRPr dirty="0"/>
          </a:p>
        </p:txBody>
      </p:sp>
    </p:spTree>
    <p:extLst>
      <p:ext uri="{BB962C8B-B14F-4D97-AF65-F5344CB8AC3E}">
        <p14:creationId xmlns:p14="http://schemas.microsoft.com/office/powerpoint/2010/main" val="292916515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F5BF-EA1E-B481-736C-19C6B99DC79F}"/>
              </a:ext>
            </a:extLst>
          </p:cNvPr>
          <p:cNvSpPr>
            <a:spLocks noGrp="1"/>
          </p:cNvSpPr>
          <p:nvPr>
            <p:ph type="title"/>
          </p:nvPr>
        </p:nvSpPr>
        <p:spPr>
          <a:xfrm>
            <a:off x="813995" y="1407491"/>
            <a:ext cx="12330505" cy="1676400"/>
          </a:xfrm>
        </p:spPr>
        <p:txBody>
          <a:bodyPr/>
          <a:lstStyle/>
          <a:p>
            <a:r>
              <a:rPr lang="en-US" dirty="0">
                <a:solidFill>
                  <a:schemeClr val="tx1"/>
                </a:solidFill>
                <a:latin typeface="+mj-lt"/>
              </a:rPr>
              <a:t>What should you tell Melissa?</a:t>
            </a:r>
          </a:p>
        </p:txBody>
      </p:sp>
      <p:sp>
        <p:nvSpPr>
          <p:cNvPr id="3" name="TextBox 2">
            <a:extLst>
              <a:ext uri="{FF2B5EF4-FFF2-40B4-BE49-F238E27FC236}">
                <a16:creationId xmlns:a16="http://schemas.microsoft.com/office/drawing/2014/main" id="{A48292B3-61DE-E470-4D90-8ACD80FEA2DC}"/>
              </a:ext>
            </a:extLst>
          </p:cNvPr>
          <p:cNvSpPr txBox="1"/>
          <p:nvPr/>
        </p:nvSpPr>
        <p:spPr>
          <a:xfrm>
            <a:off x="602273" y="3640015"/>
            <a:ext cx="12542227" cy="7017306"/>
          </a:xfrm>
          <a:prstGeom prst="rect">
            <a:avLst/>
          </a:prstGeom>
          <a:noFill/>
        </p:spPr>
        <p:txBody>
          <a:bodyPr wrap="square" rtlCol="0">
            <a:spAutoFit/>
          </a:bodyPr>
          <a:lstStyle/>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Cambria" panose="02040503050406030204" pitchFamily="18" charset="0"/>
                <a:cs typeface="Times New Roman" panose="02020603050405020304" pitchFamily="18" charset="0"/>
              </a:rPr>
              <a:t>She has no signs or symptoms of acute blood loss, so there is no need to go to emergency room right now</a:t>
            </a:r>
          </a:p>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Cambria" panose="02040503050406030204" pitchFamily="18" charset="0"/>
                <a:cs typeface="Times New Roman" panose="02020603050405020304" pitchFamily="18" charset="0"/>
              </a:rPr>
              <a:t>Drink plenty of fluids to stay hydrated</a:t>
            </a:r>
          </a:p>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Cambria" panose="02040503050406030204" pitchFamily="18" charset="0"/>
                <a:cs typeface="Times New Roman" panose="02020603050405020304" pitchFamily="18" charset="0"/>
              </a:rPr>
              <a:t>Come to clinic first thing this morning</a:t>
            </a:r>
          </a:p>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Cambria" panose="02040503050406030204" pitchFamily="18" charset="0"/>
                <a:cs typeface="Times New Roman" panose="02020603050405020304" pitchFamily="18" charset="0"/>
              </a:rPr>
              <a:t>Give warning signs (for ectopic or blood loss): fever, worsening or lateralizing pelvic pain, lightheadedness, dizziness, or soaking more than 2 pads per hour</a:t>
            </a:r>
          </a:p>
        </p:txBody>
      </p:sp>
      <p:pic>
        <p:nvPicPr>
          <p:cNvPr id="5" name="Google Shape;684;p40">
            <a:extLst>
              <a:ext uri="{FF2B5EF4-FFF2-40B4-BE49-F238E27FC236}">
                <a16:creationId xmlns:a16="http://schemas.microsoft.com/office/drawing/2014/main" id="{D93798BA-F027-B181-0EA8-70A77FCBD074}"/>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rot="5400000">
            <a:off x="14220469" y="3267430"/>
            <a:ext cx="7458785" cy="1389697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0357B7B-D1F4-28E9-6A03-E48A2F6E7F5F}"/>
                  </a:ext>
                </a:extLst>
              </p14:cNvPr>
              <p14:cNvContentPartPr/>
              <p14:nvPr/>
            </p14:nvContentPartPr>
            <p14:xfrm rot="10800000">
              <a:off x="1113452" y="2952006"/>
              <a:ext cx="11521440" cy="108470"/>
            </p14:xfrm>
          </p:contentPart>
        </mc:Choice>
        <mc:Fallback xmlns="">
          <p:pic>
            <p:nvPicPr>
              <p:cNvPr id="4" name="Ink 3">
                <a:extLst>
                  <a:ext uri="{FF2B5EF4-FFF2-40B4-BE49-F238E27FC236}">
                    <a16:creationId xmlns:a16="http://schemas.microsoft.com/office/drawing/2014/main" id="{10357B7B-D1F4-28E9-6A03-E48A2F6E7F5F}"/>
                  </a:ext>
                </a:extLst>
              </p:cNvPr>
              <p:cNvPicPr/>
              <p:nvPr/>
            </p:nvPicPr>
            <p:blipFill>
              <a:blip r:embed="rId5"/>
              <a:stretch>
                <a:fillRect/>
              </a:stretch>
            </p:blipFill>
            <p:spPr>
              <a:xfrm rot="10800000">
                <a:off x="954682" y="2793611"/>
                <a:ext cx="11838620" cy="424901"/>
              </a:xfrm>
              <a:prstGeom prst="rect">
                <a:avLst/>
              </a:prstGeom>
            </p:spPr>
          </p:pic>
        </mc:Fallback>
      </mc:AlternateContent>
      <p:sp>
        <p:nvSpPr>
          <p:cNvPr id="6" name="Rectangle 7">
            <a:extLst>
              <a:ext uri="{FF2B5EF4-FFF2-40B4-BE49-F238E27FC236}">
                <a16:creationId xmlns:a16="http://schemas.microsoft.com/office/drawing/2014/main" id="{159B3DA6-84AF-E919-B09F-595B72F6AFD1}"/>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45</a:t>
            </a:fld>
            <a:endParaRPr dirty="0"/>
          </a:p>
        </p:txBody>
      </p:sp>
    </p:spTree>
    <p:extLst>
      <p:ext uri="{BB962C8B-B14F-4D97-AF65-F5344CB8AC3E}">
        <p14:creationId xmlns:p14="http://schemas.microsoft.com/office/powerpoint/2010/main" val="244596150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F9C39-F5E9-6E01-133A-8982D3B439E2}"/>
              </a:ext>
            </a:extLst>
          </p:cNvPr>
          <p:cNvSpPr txBox="1"/>
          <p:nvPr/>
        </p:nvSpPr>
        <p:spPr>
          <a:xfrm>
            <a:off x="823102" y="671690"/>
            <a:ext cx="16002000" cy="12372618"/>
          </a:xfrm>
          <a:prstGeom prst="rect">
            <a:avLst/>
          </a:prstGeom>
          <a:noFill/>
        </p:spPr>
        <p:txBody>
          <a:bodyPr wrap="square" rtlCol="0">
            <a:spAutoFit/>
          </a:bodyPr>
          <a:lstStyle/>
          <a:p>
            <a:pPr marL="685800" indent="-685800">
              <a:buFont typeface="Arial" panose="020B0604020202020204" pitchFamily="34" charset="0"/>
              <a:buChar char="•"/>
            </a:pPr>
            <a:r>
              <a:rPr lang="en-US" sz="4200" dirty="0">
                <a:solidFill>
                  <a:schemeClr val="tx1"/>
                </a:solidFill>
                <a:effectLst/>
                <a:latin typeface="+mn-lt"/>
                <a:ea typeface="Cambria" panose="02040503050406030204" pitchFamily="18" charset="0"/>
                <a:cs typeface="Cambria" panose="02040503050406030204" pitchFamily="18" charset="0"/>
              </a:rPr>
              <a:t>Melissa</a:t>
            </a:r>
            <a:r>
              <a:rPr lang="en-US" sz="4200" b="1" dirty="0">
                <a:solidFill>
                  <a:schemeClr val="tx1"/>
                </a:solidFill>
                <a:effectLst/>
                <a:latin typeface="+mn-lt"/>
                <a:ea typeface="Cambria" panose="02040503050406030204" pitchFamily="18" charset="0"/>
                <a:cs typeface="Cambria" panose="02040503050406030204" pitchFamily="18" charset="0"/>
              </a:rPr>
              <a:t> </a:t>
            </a:r>
            <a:r>
              <a:rPr lang="en-US" sz="4200" dirty="0">
                <a:solidFill>
                  <a:schemeClr val="tx1"/>
                </a:solidFill>
                <a:effectLst/>
                <a:latin typeface="+mn-lt"/>
                <a:ea typeface="Cambria" panose="02040503050406030204" pitchFamily="18" charset="0"/>
                <a:cs typeface="Cambria" panose="02040503050406030204" pitchFamily="18" charset="0"/>
              </a:rPr>
              <a:t>comes to the office that morning to meet you. </a:t>
            </a:r>
          </a:p>
          <a:p>
            <a:pPr marL="685800" indent="-685800">
              <a:buFont typeface="Arial" panose="020B0604020202020204" pitchFamily="34" charset="0"/>
              <a:buChar char="•"/>
            </a:pPr>
            <a:r>
              <a:rPr lang="en-US" sz="4200" dirty="0">
                <a:solidFill>
                  <a:schemeClr val="tx1"/>
                </a:solidFill>
                <a:effectLst/>
                <a:latin typeface="+mn-lt"/>
                <a:ea typeface="Cambria" panose="02040503050406030204" pitchFamily="18" charset="0"/>
                <a:cs typeface="Cambria" panose="02040503050406030204" pitchFamily="18" charset="0"/>
              </a:rPr>
              <a:t>She tells you she had about 2 more hours of heavy bleeding but it then slowed down. </a:t>
            </a:r>
          </a:p>
          <a:p>
            <a:pPr marL="685800" indent="-685800">
              <a:buFont typeface="Arial" panose="020B0604020202020204" pitchFamily="34" charset="0"/>
              <a:buChar char="•"/>
            </a:pPr>
            <a:r>
              <a:rPr lang="en-US" sz="4200" dirty="0">
                <a:solidFill>
                  <a:schemeClr val="tx1"/>
                </a:solidFill>
                <a:effectLst/>
                <a:latin typeface="+mn-lt"/>
                <a:ea typeface="Cambria" panose="02040503050406030204" pitchFamily="18" charset="0"/>
                <a:cs typeface="Cambria" panose="02040503050406030204" pitchFamily="18" charset="0"/>
              </a:rPr>
              <a:t>She is now changing her pad every 4 hours and the cramping has improved. </a:t>
            </a:r>
          </a:p>
          <a:p>
            <a:pPr marL="685800" indent="-685800">
              <a:buFont typeface="Arial" panose="020B0604020202020204" pitchFamily="34" charset="0"/>
              <a:buChar char="•"/>
            </a:pPr>
            <a:r>
              <a:rPr lang="en-US" sz="4200" dirty="0">
                <a:solidFill>
                  <a:schemeClr val="tx1"/>
                </a:solidFill>
                <a:effectLst/>
                <a:latin typeface="+mn-lt"/>
                <a:ea typeface="Cambria" panose="02040503050406030204" pitchFamily="18" charset="0"/>
                <a:cs typeface="Cambria" panose="02040503050406030204" pitchFamily="18" charset="0"/>
              </a:rPr>
              <a:t>You assess her feelings about the pregnancy and learn that she was trying to get pregnant with her 4</a:t>
            </a:r>
            <a:r>
              <a:rPr lang="en-US" sz="4200" baseline="30000" dirty="0">
                <a:solidFill>
                  <a:schemeClr val="tx1"/>
                </a:solidFill>
                <a:effectLst/>
                <a:latin typeface="+mn-lt"/>
                <a:ea typeface="Cambria" panose="02040503050406030204" pitchFamily="18" charset="0"/>
                <a:cs typeface="Cambria" panose="02040503050406030204" pitchFamily="18" charset="0"/>
              </a:rPr>
              <a:t>th</a:t>
            </a:r>
            <a:r>
              <a:rPr lang="en-US" sz="4200" dirty="0">
                <a:solidFill>
                  <a:schemeClr val="tx1"/>
                </a:solidFill>
                <a:effectLst/>
                <a:latin typeface="+mn-lt"/>
                <a:ea typeface="Cambria" panose="02040503050406030204" pitchFamily="18" charset="0"/>
                <a:cs typeface="Cambria" panose="02040503050406030204" pitchFamily="18" charset="0"/>
              </a:rPr>
              <a:t> child. </a:t>
            </a:r>
          </a:p>
          <a:p>
            <a:pPr marL="685800" indent="-685800">
              <a:buFont typeface="Arial" panose="020B0604020202020204" pitchFamily="34" charset="0"/>
              <a:buChar char="•"/>
            </a:pPr>
            <a:r>
              <a:rPr lang="en-US" sz="4200" dirty="0">
                <a:solidFill>
                  <a:schemeClr val="tx1"/>
                </a:solidFill>
                <a:effectLst/>
                <a:latin typeface="+mn-lt"/>
                <a:ea typeface="Cambria" panose="02040503050406030204" pitchFamily="18" charset="0"/>
                <a:cs typeface="Cambria" panose="02040503050406030204" pitchFamily="18" charset="0"/>
              </a:rPr>
              <a:t>Her urine pregnancy test is positive.</a:t>
            </a:r>
          </a:p>
          <a:p>
            <a:pPr marL="685800" indent="-685800">
              <a:buFont typeface="Arial" panose="020B0604020202020204" pitchFamily="34" charset="0"/>
              <a:buChar char="•"/>
            </a:pPr>
            <a:endParaRPr lang="en-US" sz="4200" dirty="0">
              <a:solidFill>
                <a:schemeClr val="tx1"/>
              </a:solidFill>
              <a:latin typeface="+mn-lt"/>
            </a:endParaRPr>
          </a:p>
          <a:p>
            <a:pPr marL="0" marR="0">
              <a:spcBef>
                <a:spcPts val="0"/>
              </a:spcBef>
              <a:spcAft>
                <a:spcPts val="0"/>
              </a:spcAft>
            </a:pPr>
            <a:r>
              <a:rPr lang="en-US" sz="4200" b="1" dirty="0">
                <a:solidFill>
                  <a:schemeClr val="tx1"/>
                </a:solidFill>
                <a:effectLst/>
                <a:latin typeface="+mn-lt"/>
                <a:ea typeface="Cambria" panose="02040503050406030204" pitchFamily="18" charset="0"/>
                <a:cs typeface="Cambria" panose="02040503050406030204" pitchFamily="18" charset="0"/>
              </a:rPr>
              <a:t>You do an exam which shows: </a:t>
            </a:r>
          </a:p>
          <a:p>
            <a:pPr marL="571500" marR="0" indent="-571500">
              <a:spcBef>
                <a:spcPts val="0"/>
              </a:spcBef>
              <a:spcAft>
                <a:spcPts val="0"/>
              </a:spcAft>
              <a:buFont typeface="Arial" panose="020B0604020202020204" pitchFamily="34" charset="0"/>
              <a:buChar char="•"/>
            </a:pPr>
            <a:r>
              <a:rPr lang="en-US" sz="4200" dirty="0">
                <a:solidFill>
                  <a:schemeClr val="tx1"/>
                </a:solidFill>
                <a:effectLst/>
                <a:latin typeface="+mn-lt"/>
                <a:ea typeface="Cambria" panose="02040503050406030204" pitchFamily="18" charset="0"/>
                <a:cs typeface="Cambria" panose="02040503050406030204" pitchFamily="18" charset="0"/>
              </a:rPr>
              <a:t>BP: 108/56, P: 74, R: 16, T= 98.6 Pox: 100% </a:t>
            </a:r>
          </a:p>
          <a:p>
            <a:pPr marL="571500" marR="0" indent="-571500">
              <a:spcBef>
                <a:spcPts val="0"/>
              </a:spcBef>
              <a:spcAft>
                <a:spcPts val="0"/>
              </a:spcAft>
              <a:buFont typeface="Arial" panose="020B0604020202020204" pitchFamily="34" charset="0"/>
              <a:buChar char="•"/>
            </a:pPr>
            <a:r>
              <a:rPr lang="en-US" sz="4200" dirty="0">
                <a:solidFill>
                  <a:schemeClr val="tx1"/>
                </a:solidFill>
                <a:effectLst/>
                <a:latin typeface="+mn-lt"/>
                <a:ea typeface="Cambria" panose="02040503050406030204" pitchFamily="18" charset="0"/>
                <a:cs typeface="Cambria" panose="02040503050406030204" pitchFamily="18" charset="0"/>
              </a:rPr>
              <a:t>Speculum: multiparous slightly open cervix, moderate amount of brown and red blood in vaginal vault.  No products of conception or large clots are seen.</a:t>
            </a:r>
          </a:p>
          <a:p>
            <a:pPr marL="571500" marR="0" indent="-571500">
              <a:spcBef>
                <a:spcPts val="0"/>
              </a:spcBef>
              <a:spcAft>
                <a:spcPts val="0"/>
              </a:spcAft>
              <a:buFont typeface="Arial" panose="020B0604020202020204" pitchFamily="34" charset="0"/>
              <a:buChar char="•"/>
            </a:pPr>
            <a:r>
              <a:rPr lang="en-US" sz="4200" dirty="0">
                <a:solidFill>
                  <a:schemeClr val="tx1"/>
                </a:solidFill>
                <a:effectLst/>
                <a:latin typeface="+mn-lt"/>
                <a:ea typeface="Cambria" panose="02040503050406030204" pitchFamily="18" charset="0"/>
                <a:cs typeface="Cambria" panose="02040503050406030204" pitchFamily="18" charset="0"/>
              </a:rPr>
              <a:t>Bimanual exam: uterus 5-6 weeks size, no uterine or adnexal masses or tenderness  </a:t>
            </a:r>
          </a:p>
          <a:p>
            <a:pPr marL="571500" marR="0" indent="-571500">
              <a:spcBef>
                <a:spcPts val="0"/>
              </a:spcBef>
              <a:spcAft>
                <a:spcPts val="0"/>
              </a:spcAft>
              <a:buFont typeface="Arial" panose="020B0604020202020204" pitchFamily="34" charset="0"/>
              <a:buChar char="•"/>
            </a:pPr>
            <a:endParaRPr lang="en-US" sz="4200" dirty="0">
              <a:solidFill>
                <a:schemeClr val="accent1"/>
              </a:solidFill>
              <a:latin typeface="+mn-lt"/>
              <a:ea typeface="Cambria" panose="02040503050406030204" pitchFamily="18" charset="0"/>
              <a:cs typeface="Cambria" panose="02040503050406030204" pitchFamily="18" charset="0"/>
            </a:endParaRPr>
          </a:p>
          <a:p>
            <a:pPr marR="0">
              <a:spcBef>
                <a:spcPts val="0"/>
              </a:spcBef>
              <a:spcAft>
                <a:spcPts val="0"/>
              </a:spcAft>
            </a:pPr>
            <a:r>
              <a:rPr lang="en-US" sz="4200" b="1" dirty="0">
                <a:solidFill>
                  <a:schemeClr val="accent1"/>
                </a:solidFill>
                <a:effectLst/>
                <a:latin typeface="+mn-lt"/>
                <a:ea typeface="Cambria" panose="02040503050406030204" pitchFamily="18" charset="0"/>
                <a:cs typeface="Cambria" panose="02040503050406030204" pitchFamily="18" charset="0"/>
              </a:rPr>
              <a:t>What can we tell Melissa about what’s going on?</a:t>
            </a:r>
          </a:p>
          <a:p>
            <a:pPr marL="685800" indent="-685800">
              <a:buFont typeface="Arial" panose="020B0604020202020204" pitchFamily="34" charset="0"/>
              <a:buChar char="•"/>
            </a:pPr>
            <a:endParaRPr lang="en-US" sz="4200" dirty="0">
              <a:solidFill>
                <a:schemeClr val="bg2"/>
              </a:solidFill>
              <a:latin typeface="+mn-lt"/>
            </a:endParaRPr>
          </a:p>
        </p:txBody>
      </p:sp>
      <p:pic>
        <p:nvPicPr>
          <p:cNvPr id="4" name="Google Shape;684;p40">
            <a:extLst>
              <a:ext uri="{FF2B5EF4-FFF2-40B4-BE49-F238E27FC236}">
                <a16:creationId xmlns:a16="http://schemas.microsoft.com/office/drawing/2014/main" id="{4335CB5E-4F6D-BD4B-EBDF-B9568E35D9A4}"/>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a:off x="16565729" y="-802678"/>
            <a:ext cx="8002421" cy="15321355"/>
          </a:xfrm>
          <a:prstGeom prst="rect">
            <a:avLst/>
          </a:prstGeom>
          <a:noFill/>
          <a:ln>
            <a:noFill/>
          </a:ln>
        </p:spPr>
      </p:pic>
      <p:sp>
        <p:nvSpPr>
          <p:cNvPr id="2" name="Rectangle 7">
            <a:extLst>
              <a:ext uri="{FF2B5EF4-FFF2-40B4-BE49-F238E27FC236}">
                <a16:creationId xmlns:a16="http://schemas.microsoft.com/office/drawing/2014/main" id="{F4F2FB06-9771-226B-3C32-2E7A09FF09C2}"/>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dirty="0"/>
          </a:p>
        </p:txBody>
      </p:sp>
    </p:spTree>
    <p:extLst>
      <p:ext uri="{BB962C8B-B14F-4D97-AF65-F5344CB8AC3E}">
        <p14:creationId xmlns:p14="http://schemas.microsoft.com/office/powerpoint/2010/main" val="63508742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F5BF-EA1E-B481-736C-19C6B99DC79F}"/>
              </a:ext>
            </a:extLst>
          </p:cNvPr>
          <p:cNvSpPr>
            <a:spLocks noGrp="1"/>
          </p:cNvSpPr>
          <p:nvPr>
            <p:ph type="title"/>
          </p:nvPr>
        </p:nvSpPr>
        <p:spPr>
          <a:xfrm>
            <a:off x="7737475" y="897631"/>
            <a:ext cx="9702801" cy="1676400"/>
          </a:xfrm>
        </p:spPr>
        <p:txBody>
          <a:bodyPr>
            <a:normAutofit fontScale="90000"/>
          </a:bodyPr>
          <a:lstStyle/>
          <a:p>
            <a:pPr algn="l"/>
            <a:r>
              <a:rPr lang="en-US" dirty="0">
                <a:solidFill>
                  <a:schemeClr val="tx1"/>
                </a:solidFill>
                <a:latin typeface="+mj-lt"/>
              </a:rPr>
              <a:t>What can we tell Melissa about what’s going on?</a:t>
            </a:r>
          </a:p>
        </p:txBody>
      </p:sp>
      <p:sp>
        <p:nvSpPr>
          <p:cNvPr id="3" name="TextBox 2">
            <a:extLst>
              <a:ext uri="{FF2B5EF4-FFF2-40B4-BE49-F238E27FC236}">
                <a16:creationId xmlns:a16="http://schemas.microsoft.com/office/drawing/2014/main" id="{A48292B3-61DE-E470-4D90-8ACD80FEA2DC}"/>
              </a:ext>
            </a:extLst>
          </p:cNvPr>
          <p:cNvSpPr txBox="1"/>
          <p:nvPr/>
        </p:nvSpPr>
        <p:spPr>
          <a:xfrm>
            <a:off x="7412260" y="3523517"/>
            <a:ext cx="14820456" cy="9294852"/>
          </a:xfrm>
          <a:prstGeom prst="rect">
            <a:avLst/>
          </a:prstGeom>
          <a:noFill/>
        </p:spPr>
        <p:txBody>
          <a:bodyPr wrap="square" rtlCol="0">
            <a:spAutoFit/>
          </a:bodyPr>
          <a:lstStyle/>
          <a:p>
            <a:pPr marL="685800" marR="0" lvl="0" indent="-685800">
              <a:spcBef>
                <a:spcPts val="0"/>
              </a:spcBef>
              <a:spcAft>
                <a:spcPts val="0"/>
              </a:spcAft>
              <a:buFont typeface="Arial" panose="020B0604020202020204" pitchFamily="34" charset="0"/>
              <a:buChar char="•"/>
            </a:pPr>
            <a:r>
              <a:rPr lang="en-US" sz="4600" dirty="0">
                <a:solidFill>
                  <a:schemeClr val="tx1"/>
                </a:solidFill>
                <a:effectLst/>
                <a:latin typeface="+mn-lt"/>
                <a:ea typeface="Noto Sans Symbols"/>
                <a:cs typeface="Noto Sans Symbols"/>
              </a:rPr>
              <a:t>She is likely experiencing an early pregnancy loss by history </a:t>
            </a:r>
          </a:p>
          <a:p>
            <a:pPr marL="685800" marR="0" lvl="0" indent="-685800">
              <a:spcBef>
                <a:spcPts val="0"/>
              </a:spcBef>
              <a:spcAft>
                <a:spcPts val="0"/>
              </a:spcAft>
              <a:buFont typeface="Arial" panose="020B0604020202020204" pitchFamily="34" charset="0"/>
              <a:buChar char="•"/>
            </a:pPr>
            <a:r>
              <a:rPr lang="en-US" sz="4600" dirty="0">
                <a:solidFill>
                  <a:schemeClr val="tx1"/>
                </a:solidFill>
                <a:effectLst/>
                <a:latin typeface="+mn-lt"/>
                <a:ea typeface="Noto Sans Symbols"/>
                <a:cs typeface="Noto Sans Symbols"/>
              </a:rPr>
              <a:t>An ectopic pregnancy or an ongoing pregnancy is still a slight possibility. Further testing with an ultrasound and blood work will help us to differentiate between these three diagnoses.</a:t>
            </a:r>
          </a:p>
          <a:p>
            <a:pPr marL="685800" marR="0" lvl="0" indent="-685800">
              <a:spcBef>
                <a:spcPts val="0"/>
              </a:spcBef>
              <a:spcAft>
                <a:spcPts val="0"/>
              </a:spcAft>
              <a:buFont typeface="Arial" panose="020B0604020202020204" pitchFamily="34" charset="0"/>
              <a:buChar char="•"/>
            </a:pPr>
            <a:r>
              <a:rPr lang="en-US" sz="4600" dirty="0">
                <a:solidFill>
                  <a:schemeClr val="tx1"/>
                </a:solidFill>
                <a:effectLst/>
                <a:latin typeface="+mn-lt"/>
                <a:ea typeface="Noto Sans Symbols"/>
                <a:cs typeface="Noto Sans Symbols"/>
              </a:rPr>
              <a:t>We reassure her that she did not do anything that caused this to happen.</a:t>
            </a:r>
          </a:p>
          <a:p>
            <a:pPr marL="685800" marR="0" lvl="0" indent="-685800">
              <a:spcBef>
                <a:spcPts val="0"/>
              </a:spcBef>
              <a:spcAft>
                <a:spcPts val="0"/>
              </a:spcAft>
              <a:buFont typeface="Arial" panose="020B0604020202020204" pitchFamily="34" charset="0"/>
              <a:buChar char="•"/>
            </a:pPr>
            <a:r>
              <a:rPr lang="en-US" sz="4600" dirty="0">
                <a:solidFill>
                  <a:schemeClr val="tx1"/>
                </a:solidFill>
                <a:effectLst/>
                <a:latin typeface="+mn-lt"/>
                <a:ea typeface="Noto Sans Symbols"/>
                <a:cs typeface="Noto Sans Symbols"/>
              </a:rPr>
              <a:t>We also ask what support she will have at home, and if she wants her partner or another support person to come in during the evaluation.</a:t>
            </a:r>
          </a:p>
          <a:p>
            <a:pPr marL="685800" marR="0" lvl="0" indent="-685800">
              <a:spcBef>
                <a:spcPts val="0"/>
              </a:spcBef>
              <a:spcAft>
                <a:spcPts val="0"/>
              </a:spcAft>
              <a:buFont typeface="Arial" panose="020B0604020202020204" pitchFamily="34" charset="0"/>
              <a:buChar char="•"/>
            </a:pPr>
            <a:endParaRPr lang="en-US" sz="4600" dirty="0">
              <a:solidFill>
                <a:schemeClr val="bg2"/>
              </a:solidFill>
              <a:latin typeface="+mn-lt"/>
              <a:ea typeface="Noto Sans Symbols"/>
              <a:cs typeface="Noto Sans Symbols"/>
            </a:endParaRPr>
          </a:p>
          <a:p>
            <a:pPr marR="0" lvl="0">
              <a:spcBef>
                <a:spcPts val="0"/>
              </a:spcBef>
              <a:spcAft>
                <a:spcPts val="0"/>
              </a:spcAft>
            </a:pPr>
            <a:r>
              <a:rPr lang="en-US" sz="4600" b="1" dirty="0">
                <a:solidFill>
                  <a:schemeClr val="accent1"/>
                </a:solidFill>
                <a:effectLst/>
                <a:latin typeface="+mn-lt"/>
                <a:ea typeface="Noto Sans Symbols"/>
                <a:cs typeface="Noto Sans Symbols"/>
              </a:rPr>
              <a:t>What should we do next?</a:t>
            </a:r>
          </a:p>
        </p:txBody>
      </p:sp>
      <p:pic>
        <p:nvPicPr>
          <p:cNvPr id="5" name="Google Shape;684;p40">
            <a:extLst>
              <a:ext uri="{FF2B5EF4-FFF2-40B4-BE49-F238E27FC236}">
                <a16:creationId xmlns:a16="http://schemas.microsoft.com/office/drawing/2014/main" id="{D93798BA-F027-B181-0EA8-70A77FCBD074}"/>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flipH="1">
            <a:off x="-264946" y="-774103"/>
            <a:ext cx="8002421" cy="1532135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1401BC5-4B24-58B4-973C-1F83E75E3481}"/>
                  </a:ext>
                </a:extLst>
              </p14:cNvPr>
              <p14:cNvContentPartPr/>
              <p14:nvPr/>
            </p14:nvContentPartPr>
            <p14:xfrm rot="10800000">
              <a:off x="7737475" y="2937384"/>
              <a:ext cx="11521440" cy="108470"/>
            </p14:xfrm>
          </p:contentPart>
        </mc:Choice>
        <mc:Fallback xmlns="">
          <p:pic>
            <p:nvPicPr>
              <p:cNvPr id="4" name="Ink 3">
                <a:extLst>
                  <a:ext uri="{FF2B5EF4-FFF2-40B4-BE49-F238E27FC236}">
                    <a16:creationId xmlns:a16="http://schemas.microsoft.com/office/drawing/2014/main" id="{11401BC5-4B24-58B4-973C-1F83E75E3481}"/>
                  </a:ext>
                </a:extLst>
              </p:cNvPr>
              <p:cNvPicPr/>
              <p:nvPr/>
            </p:nvPicPr>
            <p:blipFill>
              <a:blip r:embed="rId5"/>
              <a:stretch>
                <a:fillRect/>
              </a:stretch>
            </p:blipFill>
            <p:spPr>
              <a:xfrm rot="10800000">
                <a:off x="7578705" y="2778989"/>
                <a:ext cx="11838620" cy="424901"/>
              </a:xfrm>
              <a:prstGeom prst="rect">
                <a:avLst/>
              </a:prstGeom>
            </p:spPr>
          </p:pic>
        </mc:Fallback>
      </mc:AlternateContent>
      <p:sp>
        <p:nvSpPr>
          <p:cNvPr id="6" name="Rectangle 7">
            <a:extLst>
              <a:ext uri="{FF2B5EF4-FFF2-40B4-BE49-F238E27FC236}">
                <a16:creationId xmlns:a16="http://schemas.microsoft.com/office/drawing/2014/main" id="{568DAD36-2FDA-CE6C-B4EB-15916E69ADF7}"/>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47</a:t>
            </a:fld>
            <a:endParaRPr dirty="0"/>
          </a:p>
        </p:txBody>
      </p:sp>
    </p:spTree>
    <p:extLst>
      <p:ext uri="{BB962C8B-B14F-4D97-AF65-F5344CB8AC3E}">
        <p14:creationId xmlns:p14="http://schemas.microsoft.com/office/powerpoint/2010/main" val="159344514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9141-8166-081F-836F-619755772A0F}"/>
              </a:ext>
            </a:extLst>
          </p:cNvPr>
          <p:cNvSpPr>
            <a:spLocks noGrp="1"/>
          </p:cNvSpPr>
          <p:nvPr>
            <p:ph type="title"/>
          </p:nvPr>
        </p:nvSpPr>
        <p:spPr>
          <a:xfrm>
            <a:off x="2476500" y="580292"/>
            <a:ext cx="19431000" cy="1676400"/>
          </a:xfrm>
        </p:spPr>
        <p:txBody>
          <a:bodyPr/>
          <a:lstStyle/>
          <a:p>
            <a:r>
              <a:rPr lang="en-US" dirty="0">
                <a:solidFill>
                  <a:schemeClr val="tx1"/>
                </a:solidFill>
                <a:latin typeface="+mj-lt"/>
              </a:rPr>
              <a:t>What should we do next?</a:t>
            </a:r>
          </a:p>
        </p:txBody>
      </p:sp>
      <p:sp>
        <p:nvSpPr>
          <p:cNvPr id="4" name="TextBox 3">
            <a:extLst>
              <a:ext uri="{FF2B5EF4-FFF2-40B4-BE49-F238E27FC236}">
                <a16:creationId xmlns:a16="http://schemas.microsoft.com/office/drawing/2014/main" id="{46CEACC7-794A-509B-6062-8517A16B90FA}"/>
              </a:ext>
            </a:extLst>
          </p:cNvPr>
          <p:cNvSpPr txBox="1"/>
          <p:nvPr/>
        </p:nvSpPr>
        <p:spPr>
          <a:xfrm>
            <a:off x="1011117" y="2655916"/>
            <a:ext cx="9328637" cy="10479792"/>
          </a:xfrm>
          <a:prstGeom prst="rect">
            <a:avLst/>
          </a:prstGeom>
          <a:noFill/>
        </p:spPr>
        <p:txBody>
          <a:bodyPr wrap="square">
            <a:spAutoFit/>
          </a:bodyPr>
          <a:lstStyle/>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Noto Sans Symbols"/>
                <a:cs typeface="Noto Sans Symbols"/>
              </a:rPr>
              <a:t>Ultrasound (ideally a point of care ultrasound, otherwise she can be sent to radiology)</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Noto Sans Symbols"/>
                <a:cs typeface="Noto Sans Symbols"/>
              </a:rPr>
              <a:t>Labs: hemoglobin, quantitative </a:t>
            </a:r>
            <a:r>
              <a:rPr lang="en-US" sz="4500" dirty="0" err="1">
                <a:solidFill>
                  <a:schemeClr val="tx1"/>
                </a:solidFill>
                <a:effectLst/>
                <a:latin typeface="+mn-lt"/>
                <a:ea typeface="Noto Sans Symbols"/>
                <a:cs typeface="Noto Sans Symbols"/>
              </a:rPr>
              <a:t>bHCG</a:t>
            </a:r>
            <a:endParaRPr lang="en-US" sz="4500" dirty="0">
              <a:solidFill>
                <a:schemeClr val="tx1"/>
              </a:solidFill>
              <a:latin typeface="+mn-lt"/>
              <a:ea typeface="Noto Sans Symbols"/>
              <a:cs typeface="Noto Sans Symbols"/>
            </a:endParaRP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Noto Sans Symbols"/>
                <a:cs typeface="Noto Sans Symbols"/>
              </a:rPr>
              <a:t>Consider CT/GC screening</a:t>
            </a:r>
          </a:p>
          <a:p>
            <a:pPr marL="685800" marR="0" lvl="0" indent="-685800">
              <a:spcBef>
                <a:spcPts val="0"/>
              </a:spcBef>
              <a:spcAft>
                <a:spcPts val="0"/>
              </a:spcAft>
              <a:buFont typeface="Arial" panose="020B0604020202020204" pitchFamily="34" charset="0"/>
              <a:buChar char="•"/>
            </a:pPr>
            <a:endParaRPr lang="en-US" sz="4500" dirty="0">
              <a:solidFill>
                <a:schemeClr val="tx1"/>
              </a:solidFill>
              <a:latin typeface="+mn-lt"/>
              <a:ea typeface="Noto Sans Symbols"/>
              <a:cs typeface="Noto Sans Symbols"/>
            </a:endParaRPr>
          </a:p>
          <a:p>
            <a:pPr marR="0" lvl="0">
              <a:spcBef>
                <a:spcPts val="0"/>
              </a:spcBef>
              <a:spcAft>
                <a:spcPts val="0"/>
              </a:spcAft>
            </a:pPr>
            <a:r>
              <a:rPr lang="en-US" sz="4500" dirty="0">
                <a:solidFill>
                  <a:schemeClr val="tx1"/>
                </a:solidFill>
                <a:latin typeface="+mn-lt"/>
                <a:ea typeface="Noto Sans Symbols"/>
                <a:cs typeface="Noto Sans Symbols"/>
              </a:rPr>
              <a:t>You do a transvaginal ultrasound</a:t>
            </a:r>
          </a:p>
          <a:p>
            <a:pPr marR="0" lvl="0">
              <a:spcBef>
                <a:spcPts val="0"/>
              </a:spcBef>
              <a:spcAft>
                <a:spcPts val="0"/>
              </a:spcAft>
            </a:pPr>
            <a:endParaRPr lang="en-US" sz="4500" dirty="0">
              <a:solidFill>
                <a:schemeClr val="accent1"/>
              </a:solidFill>
              <a:latin typeface="+mn-lt"/>
              <a:ea typeface="Noto Sans Symbols"/>
              <a:cs typeface="Noto Sans Symbols"/>
            </a:endParaRPr>
          </a:p>
          <a:p>
            <a:pPr marR="0" lvl="0">
              <a:spcBef>
                <a:spcPts val="0"/>
              </a:spcBef>
              <a:spcAft>
                <a:spcPts val="0"/>
              </a:spcAft>
            </a:pPr>
            <a:r>
              <a:rPr lang="en-US" sz="4500" b="1" dirty="0">
                <a:solidFill>
                  <a:schemeClr val="accent1"/>
                </a:solidFill>
                <a:latin typeface="+mn-lt"/>
                <a:ea typeface="Noto Sans Symbols"/>
                <a:cs typeface="Noto Sans Symbols"/>
              </a:rPr>
              <a:t>Describe the results.</a:t>
            </a:r>
          </a:p>
          <a:p>
            <a:pPr marR="0" lvl="0">
              <a:spcBef>
                <a:spcPts val="0"/>
              </a:spcBef>
              <a:spcAft>
                <a:spcPts val="0"/>
              </a:spcAft>
            </a:pPr>
            <a:endParaRPr lang="en-US" sz="4500" b="1" dirty="0">
              <a:solidFill>
                <a:schemeClr val="accent1"/>
              </a:solidFill>
              <a:latin typeface="+mn-lt"/>
              <a:ea typeface="Noto Sans Symbols"/>
              <a:cs typeface="Noto Sans Symbols"/>
            </a:endParaRPr>
          </a:p>
          <a:p>
            <a:pPr marR="0" lvl="0">
              <a:spcBef>
                <a:spcPts val="0"/>
              </a:spcBef>
              <a:spcAft>
                <a:spcPts val="0"/>
              </a:spcAft>
            </a:pPr>
            <a:r>
              <a:rPr lang="en-US" sz="4500" b="1" dirty="0">
                <a:solidFill>
                  <a:schemeClr val="accent1"/>
                </a:solidFill>
                <a:latin typeface="+mn-lt"/>
                <a:ea typeface="Noto Sans Symbols"/>
                <a:cs typeface="Noto Sans Symbols"/>
              </a:rPr>
              <a:t>What is your differential diagnosis? What will you tell Melissa about what is going on?</a:t>
            </a:r>
          </a:p>
          <a:p>
            <a:pPr marL="685800" marR="0" lvl="0" indent="-685800">
              <a:spcBef>
                <a:spcPts val="0"/>
              </a:spcBef>
              <a:spcAft>
                <a:spcPts val="0"/>
              </a:spcAft>
              <a:buFont typeface="Arial" panose="020B0604020202020204" pitchFamily="34" charset="0"/>
              <a:buChar char="•"/>
            </a:pPr>
            <a:endParaRPr lang="en-US" sz="4500" dirty="0">
              <a:solidFill>
                <a:schemeClr val="bg2"/>
              </a:solidFill>
              <a:effectLst/>
              <a:latin typeface="+mn-lt"/>
              <a:ea typeface="Noto Sans Symbols"/>
              <a:cs typeface="Noto Sans Symbols"/>
            </a:endParaRPr>
          </a:p>
        </p:txBody>
      </p:sp>
      <p:pic>
        <p:nvPicPr>
          <p:cNvPr id="6" name="image7.png">
            <a:extLst>
              <a:ext uri="{FF2B5EF4-FFF2-40B4-BE49-F238E27FC236}">
                <a16:creationId xmlns:a16="http://schemas.microsoft.com/office/drawing/2014/main" id="{B532FFE2-55C5-9E28-7502-2C0C1F1C4384}"/>
              </a:ext>
            </a:extLst>
          </p:cNvPr>
          <p:cNvPicPr/>
          <p:nvPr/>
        </p:nvPicPr>
        <p:blipFill>
          <a:blip r:embed="rId3"/>
          <a:srcRect/>
          <a:stretch>
            <a:fillRect/>
          </a:stretch>
        </p:blipFill>
        <p:spPr>
          <a:xfrm>
            <a:off x="11289323" y="2637691"/>
            <a:ext cx="11676185" cy="9003323"/>
          </a:xfrm>
          <a:prstGeom prst="rect">
            <a:avLst/>
          </a:prstGeom>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51901ED3-6F85-8741-53AF-140828AABCB3}"/>
                  </a:ext>
                </a:extLst>
              </p14:cNvPr>
              <p14:cNvContentPartPr/>
              <p14:nvPr/>
            </p14:nvContentPartPr>
            <p14:xfrm rot="10800000">
              <a:off x="6431280" y="2020751"/>
              <a:ext cx="11521440" cy="108470"/>
            </p14:xfrm>
          </p:contentPart>
        </mc:Choice>
        <mc:Fallback xmlns="">
          <p:pic>
            <p:nvPicPr>
              <p:cNvPr id="3" name="Ink 2">
                <a:extLst>
                  <a:ext uri="{FF2B5EF4-FFF2-40B4-BE49-F238E27FC236}">
                    <a16:creationId xmlns:a16="http://schemas.microsoft.com/office/drawing/2014/main" id="{51901ED3-6F85-8741-53AF-140828AABCB3}"/>
                  </a:ext>
                </a:extLst>
              </p:cNvPr>
              <p:cNvPicPr/>
              <p:nvPr/>
            </p:nvPicPr>
            <p:blipFill>
              <a:blip r:embed="rId5"/>
              <a:stretch>
                <a:fillRect/>
              </a:stretch>
            </p:blipFill>
            <p:spPr>
              <a:xfrm rot="10800000">
                <a:off x="6272510" y="1862356"/>
                <a:ext cx="11838620" cy="424901"/>
              </a:xfrm>
              <a:prstGeom prst="rect">
                <a:avLst/>
              </a:prstGeom>
            </p:spPr>
          </p:pic>
        </mc:Fallback>
      </mc:AlternateContent>
      <p:sp>
        <p:nvSpPr>
          <p:cNvPr id="5" name="Rectangle 7">
            <a:extLst>
              <a:ext uri="{FF2B5EF4-FFF2-40B4-BE49-F238E27FC236}">
                <a16:creationId xmlns:a16="http://schemas.microsoft.com/office/drawing/2014/main" id="{C4FF72D7-95C2-2BFA-2A0F-6846D072A6B0}"/>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48</a:t>
            </a:fld>
            <a:endParaRPr dirty="0"/>
          </a:p>
        </p:txBody>
      </p:sp>
    </p:spTree>
    <p:extLst>
      <p:ext uri="{BB962C8B-B14F-4D97-AF65-F5344CB8AC3E}">
        <p14:creationId xmlns:p14="http://schemas.microsoft.com/office/powerpoint/2010/main" val="391627256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F5BF-EA1E-B481-736C-19C6B99DC79F}"/>
              </a:ext>
            </a:extLst>
          </p:cNvPr>
          <p:cNvSpPr>
            <a:spLocks noGrp="1"/>
          </p:cNvSpPr>
          <p:nvPr>
            <p:ph type="title"/>
          </p:nvPr>
        </p:nvSpPr>
        <p:spPr>
          <a:xfrm>
            <a:off x="762000" y="627186"/>
            <a:ext cx="19431000" cy="1676400"/>
          </a:xfrm>
        </p:spPr>
        <p:txBody>
          <a:bodyPr>
            <a:normAutofit fontScale="90000"/>
          </a:bodyPr>
          <a:lstStyle/>
          <a:p>
            <a:pPr algn="l"/>
            <a:r>
              <a:rPr lang="en-US" dirty="0">
                <a:solidFill>
                  <a:schemeClr val="tx1"/>
                </a:solidFill>
                <a:latin typeface="+mj-lt"/>
              </a:rPr>
              <a:t>What can we tell Melissa about what’s going on?</a:t>
            </a:r>
          </a:p>
        </p:txBody>
      </p:sp>
      <p:sp>
        <p:nvSpPr>
          <p:cNvPr id="3" name="TextBox 2">
            <a:extLst>
              <a:ext uri="{FF2B5EF4-FFF2-40B4-BE49-F238E27FC236}">
                <a16:creationId xmlns:a16="http://schemas.microsoft.com/office/drawing/2014/main" id="{A48292B3-61DE-E470-4D90-8ACD80FEA2DC}"/>
              </a:ext>
            </a:extLst>
          </p:cNvPr>
          <p:cNvSpPr txBox="1"/>
          <p:nvPr/>
        </p:nvSpPr>
        <p:spPr>
          <a:xfrm>
            <a:off x="762000" y="2679561"/>
            <a:ext cx="15544800" cy="9787295"/>
          </a:xfrm>
          <a:prstGeom prst="rect">
            <a:avLst/>
          </a:prstGeom>
          <a:noFill/>
        </p:spPr>
        <p:txBody>
          <a:bodyPr wrap="square" rtlCol="0">
            <a:spAutoFit/>
          </a:bodyPr>
          <a:lstStyle/>
          <a:p>
            <a:pPr marL="571500" marR="0" lvl="0" indent="-571500">
              <a:spcBef>
                <a:spcPts val="0"/>
              </a:spcBef>
              <a:spcAft>
                <a:spcPts val="0"/>
              </a:spcAft>
              <a:buFont typeface="Arial" panose="020B0604020202020204" pitchFamily="34" charset="0"/>
              <a:buChar char="•"/>
            </a:pPr>
            <a:r>
              <a:rPr lang="en-US" sz="4200" dirty="0">
                <a:solidFill>
                  <a:schemeClr val="tx1"/>
                </a:solidFill>
                <a:effectLst/>
                <a:latin typeface="+mn-lt"/>
                <a:ea typeface="Noto Sans Symbols"/>
                <a:cs typeface="Noto Sans Symbols"/>
              </a:rPr>
              <a:t>Likely she has had a completed early pregnancy loss, but we cannot completely rule out ectopic pregnancy or early viable pregnancy since we do not have a prior ultrasound for comparison.  </a:t>
            </a:r>
          </a:p>
          <a:p>
            <a:pPr marL="571500" marR="0" lvl="0" indent="-571500">
              <a:spcBef>
                <a:spcPts val="0"/>
              </a:spcBef>
              <a:spcAft>
                <a:spcPts val="0"/>
              </a:spcAft>
              <a:buFont typeface="Arial" panose="020B0604020202020204" pitchFamily="34" charset="0"/>
              <a:buChar char="•"/>
            </a:pPr>
            <a:r>
              <a:rPr lang="en-US" sz="4200" dirty="0">
                <a:solidFill>
                  <a:schemeClr val="tx1"/>
                </a:solidFill>
                <a:effectLst/>
                <a:latin typeface="+mn-lt"/>
                <a:ea typeface="Noto Sans Symbols"/>
                <a:cs typeface="Noto Sans Symbols"/>
              </a:rPr>
              <a:t>The lack of tenderness on bimanual exam, lack of unilateral pain, and absence of adnexal mass or free fluid on ultrasound is reassuring, and leans us away from ectopic pregnancy. The presence of these would make us more concerned. </a:t>
            </a:r>
          </a:p>
          <a:p>
            <a:pPr marL="571500" marR="0" lvl="0" indent="-571500">
              <a:spcBef>
                <a:spcPts val="0"/>
              </a:spcBef>
              <a:spcAft>
                <a:spcPts val="0"/>
              </a:spcAft>
              <a:buFont typeface="Arial" panose="020B0604020202020204" pitchFamily="34" charset="0"/>
              <a:buChar char="•"/>
            </a:pPr>
            <a:r>
              <a:rPr lang="en-US" sz="4200" dirty="0">
                <a:solidFill>
                  <a:schemeClr val="tx1"/>
                </a:solidFill>
                <a:effectLst/>
                <a:latin typeface="+mn-lt"/>
                <a:ea typeface="Noto Sans Symbols"/>
                <a:cs typeface="Noto Sans Symbols"/>
              </a:rPr>
              <a:t>At this point, a definitive diagnosis of early pregnancy loss could be made if the following had been true: </a:t>
            </a:r>
          </a:p>
          <a:p>
            <a:pPr lvl="1"/>
            <a:r>
              <a:rPr lang="en-US" sz="4200" dirty="0">
                <a:solidFill>
                  <a:schemeClr val="tx1"/>
                </a:solidFill>
                <a:latin typeface="+mn-lt"/>
                <a:ea typeface="Noto Sans Symbols"/>
                <a:cs typeface="Noto Sans Symbols"/>
              </a:rPr>
              <a:t>	</a:t>
            </a:r>
            <a:r>
              <a:rPr lang="en-US" sz="4200" dirty="0">
                <a:solidFill>
                  <a:schemeClr val="tx1"/>
                </a:solidFill>
                <a:effectLst/>
                <a:latin typeface="+mn-lt"/>
                <a:ea typeface="Noto Sans Symbols"/>
                <a:cs typeface="Noto Sans Symbols"/>
              </a:rPr>
              <a:t>1) she brought the passed tissue and we identified a gestational sac</a:t>
            </a:r>
          </a:p>
          <a:p>
            <a:pPr lvl="1"/>
            <a:r>
              <a:rPr lang="en-US" sz="4200" dirty="0">
                <a:solidFill>
                  <a:schemeClr val="tx1"/>
                </a:solidFill>
                <a:latin typeface="+mn-lt"/>
                <a:ea typeface="Noto Sans Symbols"/>
                <a:cs typeface="Noto Sans Symbols"/>
              </a:rPr>
              <a:t>	</a:t>
            </a:r>
            <a:r>
              <a:rPr lang="en-US" sz="4200" dirty="0">
                <a:solidFill>
                  <a:schemeClr val="tx1"/>
                </a:solidFill>
                <a:effectLst/>
                <a:latin typeface="+mn-lt"/>
                <a:ea typeface="Noto Sans Symbols"/>
                <a:cs typeface="Noto Sans Symbols"/>
              </a:rPr>
              <a:t>2) products of conception were identified on exam, or </a:t>
            </a:r>
          </a:p>
          <a:p>
            <a:pPr lvl="1"/>
            <a:r>
              <a:rPr lang="en-US" sz="4200" dirty="0">
                <a:solidFill>
                  <a:schemeClr val="tx1"/>
                </a:solidFill>
                <a:latin typeface="+mn-lt"/>
                <a:ea typeface="Noto Sans Symbols"/>
                <a:cs typeface="Noto Sans Symbols"/>
              </a:rPr>
              <a:t>	</a:t>
            </a:r>
            <a:r>
              <a:rPr lang="en-US" sz="4200" dirty="0">
                <a:solidFill>
                  <a:schemeClr val="tx1"/>
                </a:solidFill>
                <a:effectLst/>
                <a:latin typeface="+mn-lt"/>
                <a:ea typeface="Noto Sans Symbols"/>
                <a:cs typeface="Noto Sans Symbols"/>
              </a:rPr>
              <a:t>3) she had a prior ultrasound documenting an IUP</a:t>
            </a:r>
          </a:p>
          <a:p>
            <a:pPr marL="685800" marR="0" lvl="0" indent="-685800">
              <a:spcBef>
                <a:spcPts val="0"/>
              </a:spcBef>
              <a:spcAft>
                <a:spcPts val="0"/>
              </a:spcAft>
              <a:buFont typeface="Arial" panose="020B0604020202020204" pitchFamily="34" charset="0"/>
              <a:buChar char="•"/>
            </a:pPr>
            <a:endParaRPr lang="en-US" sz="4200" dirty="0">
              <a:solidFill>
                <a:schemeClr val="bg2"/>
              </a:solidFill>
              <a:latin typeface="+mn-lt"/>
              <a:ea typeface="Noto Sans Symbols"/>
              <a:cs typeface="Noto Sans Symbols"/>
            </a:endParaRPr>
          </a:p>
          <a:p>
            <a:pPr marR="0" lvl="0">
              <a:spcBef>
                <a:spcPts val="0"/>
              </a:spcBef>
              <a:spcAft>
                <a:spcPts val="0"/>
              </a:spcAft>
            </a:pPr>
            <a:r>
              <a:rPr lang="en-US" sz="4200" b="1" dirty="0">
                <a:solidFill>
                  <a:schemeClr val="accent1"/>
                </a:solidFill>
                <a:effectLst/>
                <a:latin typeface="+mn-lt"/>
                <a:ea typeface="Noto Sans Symbols"/>
                <a:cs typeface="Noto Sans Symbols"/>
              </a:rPr>
              <a:t>What is your plan? Are there any other labs you might want to get?</a:t>
            </a:r>
          </a:p>
        </p:txBody>
      </p:sp>
      <p:pic>
        <p:nvPicPr>
          <p:cNvPr id="5" name="Google Shape;684;p40">
            <a:extLst>
              <a:ext uri="{FF2B5EF4-FFF2-40B4-BE49-F238E27FC236}">
                <a16:creationId xmlns:a16="http://schemas.microsoft.com/office/drawing/2014/main" id="{D93798BA-F027-B181-0EA8-70A77FCBD074}"/>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a:off x="16622879" y="-802678"/>
            <a:ext cx="8002421" cy="1532135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E11BAD4-A418-EF35-2CB1-E0580BA74F91}"/>
                  </a:ext>
                </a:extLst>
              </p14:cNvPr>
              <p14:cNvContentPartPr/>
              <p14:nvPr/>
            </p14:nvContentPartPr>
            <p14:xfrm rot="10800000">
              <a:off x="762000" y="2195116"/>
              <a:ext cx="17830800" cy="108470"/>
            </p14:xfrm>
          </p:contentPart>
        </mc:Choice>
        <mc:Fallback xmlns="">
          <p:pic>
            <p:nvPicPr>
              <p:cNvPr id="4" name="Ink 3">
                <a:extLst>
                  <a:ext uri="{FF2B5EF4-FFF2-40B4-BE49-F238E27FC236}">
                    <a16:creationId xmlns:a16="http://schemas.microsoft.com/office/drawing/2014/main" id="{EE11BAD4-A418-EF35-2CB1-E0580BA74F91}"/>
                  </a:ext>
                </a:extLst>
              </p:cNvPr>
              <p:cNvPicPr/>
              <p:nvPr/>
            </p:nvPicPr>
            <p:blipFill>
              <a:blip r:embed="rId5"/>
              <a:stretch>
                <a:fillRect/>
              </a:stretch>
            </p:blipFill>
            <p:spPr>
              <a:xfrm rot="10800000">
                <a:off x="603227" y="2036721"/>
                <a:ext cx="18147986" cy="424901"/>
              </a:xfrm>
              <a:prstGeom prst="rect">
                <a:avLst/>
              </a:prstGeom>
            </p:spPr>
          </p:pic>
        </mc:Fallback>
      </mc:AlternateContent>
      <p:sp>
        <p:nvSpPr>
          <p:cNvPr id="6" name="Rectangle 7">
            <a:extLst>
              <a:ext uri="{FF2B5EF4-FFF2-40B4-BE49-F238E27FC236}">
                <a16:creationId xmlns:a16="http://schemas.microsoft.com/office/drawing/2014/main" id="{D1AB11B3-E791-E27D-2EB7-EF5A3C8B22C3}"/>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49</a:t>
            </a:fld>
            <a:endParaRPr dirty="0"/>
          </a:p>
        </p:txBody>
      </p:sp>
    </p:spTree>
    <p:extLst>
      <p:ext uri="{BB962C8B-B14F-4D97-AF65-F5344CB8AC3E}">
        <p14:creationId xmlns:p14="http://schemas.microsoft.com/office/powerpoint/2010/main" val="372132156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
        <p:nvSpPr>
          <p:cNvPr id="317" name="Rectangle 19"/>
          <p:cNvSpPr/>
          <p:nvPr/>
        </p:nvSpPr>
        <p:spPr>
          <a:xfrm>
            <a:off x="3668487" y="0"/>
            <a:ext cx="3291114" cy="4013200"/>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85602" y="3077284"/>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13033" y="4727160"/>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54258" y="4568770"/>
                <a:ext cx="11469265"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47521794-ACB1-4441-BBCD-BA86B88345C8}"/>
                  </a:ext>
                </a:extLst>
              </p14:cNvPr>
              <p14:cNvContentPartPr/>
              <p14:nvPr/>
            </p14:nvContentPartPr>
            <p14:xfrm>
              <a:off x="10725171" y="8447554"/>
              <a:ext cx="360" cy="360"/>
            </p14:xfrm>
          </p:contentPart>
        </mc:Choice>
        <mc:Fallback xmlns="">
          <p:pic>
            <p:nvPicPr>
              <p:cNvPr id="16" name="Ink 15">
                <a:extLst>
                  <a:ext uri="{FF2B5EF4-FFF2-40B4-BE49-F238E27FC236}">
                    <a16:creationId xmlns:a16="http://schemas.microsoft.com/office/drawing/2014/main" id="{47521794-ACB1-4441-BBCD-BA86B88345C8}"/>
                  </a:ext>
                </a:extLst>
              </p:cNvPr>
              <p:cNvPicPr/>
              <p:nvPr/>
            </p:nvPicPr>
            <p:blipFill>
              <a:blip r:embed="rId6"/>
              <a:stretch>
                <a:fillRect/>
              </a:stretch>
            </p:blipFill>
            <p:spPr>
              <a:xfrm>
                <a:off x="10694571" y="8416954"/>
                <a:ext cx="61560" cy="61560"/>
              </a:xfrm>
              <a:prstGeom prst="rect">
                <a:avLst/>
              </a:prstGeom>
            </p:spPr>
          </p:pic>
        </mc:Fallback>
      </mc:AlternateContent>
      <p:sp>
        <p:nvSpPr>
          <p:cNvPr id="12" name="Shape 281">
            <a:extLst>
              <a:ext uri="{FF2B5EF4-FFF2-40B4-BE49-F238E27FC236}">
                <a16:creationId xmlns:a16="http://schemas.microsoft.com/office/drawing/2014/main" id="{03226F9C-FF46-DC44-B86B-6015049704CB}"/>
              </a:ext>
            </a:extLst>
          </p:cNvPr>
          <p:cNvSpPr txBox="1">
            <a:spLocks/>
          </p:cNvSpPr>
          <p:nvPr/>
        </p:nvSpPr>
        <p:spPr>
          <a:xfrm>
            <a:off x="3419856" y="6071616"/>
            <a:ext cx="7589520" cy="5711804"/>
          </a:xfrm>
          <a:prstGeom prst="rect">
            <a:avLst/>
          </a:prstGeom>
        </p:spPr>
        <p:txBody>
          <a:bodyPr tIns="45700" bIns="45700"/>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74637" indent="0" algn="r" hangingPunct="1">
              <a:spcBef>
                <a:spcPct val="0"/>
              </a:spcBef>
              <a:spcAft>
                <a:spcPct val="0"/>
              </a:spcAft>
              <a:buClr>
                <a:srgbClr val="D55C3C"/>
              </a:buClr>
              <a:buSzPts val="2400"/>
              <a:buNone/>
            </a:pPr>
            <a:r>
              <a:rPr lang="en-US" altLang="en-US" sz="6000" b="0" dirty="0">
                <a:solidFill>
                  <a:schemeClr val="accent3"/>
                </a:solidFill>
                <a:latin typeface="+mn-lt"/>
                <a:cs typeface="Arial" panose="020B0604020202020204" pitchFamily="34" charset="0"/>
                <a:sym typeface="Arial" panose="020B0604020202020204" pitchFamily="34" charset="0"/>
              </a:rPr>
              <a:t>MISCARRIAGE </a:t>
            </a:r>
          </a:p>
          <a:p>
            <a:pPr marL="274637" indent="0" algn="r" hangingPunct="1">
              <a:spcBef>
                <a:spcPts val="563"/>
              </a:spcBef>
              <a:spcAft>
                <a:spcPct val="0"/>
              </a:spcAft>
              <a:buClr>
                <a:srgbClr val="D55C3C"/>
              </a:buClr>
              <a:buSzPts val="2400"/>
              <a:buNone/>
            </a:pPr>
            <a:endParaRPr lang="en-US" altLang="en-US" sz="6000" b="0" dirty="0">
              <a:solidFill>
                <a:schemeClr val="accent3"/>
              </a:solidFill>
              <a:latin typeface="+mn-lt"/>
              <a:cs typeface="Arial" panose="020B0604020202020204" pitchFamily="34" charset="0"/>
              <a:sym typeface="Arial" panose="020B0604020202020204" pitchFamily="34" charset="0"/>
            </a:endParaRPr>
          </a:p>
          <a:p>
            <a:pPr marL="274637" indent="0" algn="r" hangingPunct="1">
              <a:spcBef>
                <a:spcPts val="563"/>
              </a:spcBef>
              <a:spcAft>
                <a:spcPct val="0"/>
              </a:spcAft>
              <a:buClr>
                <a:srgbClr val="D55C3C"/>
              </a:buClr>
              <a:buSzPts val="2400"/>
              <a:buNone/>
            </a:pPr>
            <a:r>
              <a:rPr lang="en-US" altLang="en-US" sz="6000" b="0" dirty="0">
                <a:solidFill>
                  <a:schemeClr val="accent3"/>
                </a:solidFill>
                <a:latin typeface="+mn-lt"/>
                <a:cs typeface="Arial" panose="020B0604020202020204" pitchFamily="34" charset="0"/>
                <a:sym typeface="Arial" panose="020B0604020202020204" pitchFamily="34" charset="0"/>
              </a:rPr>
              <a:t>EARLY PREGNANCY LOSS (EPL)</a:t>
            </a:r>
          </a:p>
          <a:p>
            <a:pPr marL="274637" indent="0" algn="r" hangingPunct="1">
              <a:spcBef>
                <a:spcPts val="563"/>
              </a:spcBef>
              <a:spcAft>
                <a:spcPct val="0"/>
              </a:spcAft>
              <a:buClr>
                <a:srgbClr val="D55C3C"/>
              </a:buClr>
              <a:buSzPts val="2400"/>
              <a:buNone/>
            </a:pPr>
            <a:endParaRPr lang="en-US" altLang="en-US" sz="6000" b="0" dirty="0">
              <a:solidFill>
                <a:schemeClr val="accent3"/>
              </a:solidFill>
              <a:latin typeface="+mn-lt"/>
              <a:cs typeface="Arial" panose="020B0604020202020204" pitchFamily="34" charset="0"/>
              <a:sym typeface="Arial" panose="020B0604020202020204" pitchFamily="34" charset="0"/>
            </a:endParaRPr>
          </a:p>
          <a:p>
            <a:pPr marL="274637" indent="0" algn="r" hangingPunct="1">
              <a:spcBef>
                <a:spcPts val="563"/>
              </a:spcBef>
              <a:spcAft>
                <a:spcPct val="0"/>
              </a:spcAft>
              <a:buClr>
                <a:srgbClr val="D55C3C"/>
              </a:buClr>
              <a:buSzPts val="2400"/>
              <a:buNone/>
            </a:pPr>
            <a:r>
              <a:rPr lang="en-US" altLang="en-US" sz="6000" b="0" dirty="0">
                <a:solidFill>
                  <a:schemeClr val="accent3"/>
                </a:solidFill>
                <a:latin typeface="+mn-lt"/>
                <a:cs typeface="Arial" panose="020B0604020202020204" pitchFamily="34" charset="0"/>
                <a:sym typeface="Arial" panose="020B0604020202020204" pitchFamily="34" charset="0"/>
              </a:rPr>
              <a:t>SPONTANEOUS ABORTION</a:t>
            </a:r>
          </a:p>
        </p:txBody>
      </p:sp>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194836" y="6422866"/>
              <a:ext cx="1347637" cy="5300160"/>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105929" y="6334308"/>
                <a:ext cx="1525090" cy="5477636"/>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592051" y="6151149"/>
            <a:ext cx="9738956" cy="563227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Interchangeable for a nonviable pregnancy in the first trimester (&lt;13 weeks of gestation); preferred terminology is early pregnancy loss (EPL)</a:t>
            </a:r>
          </a:p>
        </p:txBody>
      </p:sp>
      <p:sp>
        <p:nvSpPr>
          <p:cNvPr id="10" name="Rectangle 19">
            <a:extLst>
              <a:ext uri="{FF2B5EF4-FFF2-40B4-BE49-F238E27FC236}">
                <a16:creationId xmlns:a16="http://schemas.microsoft.com/office/drawing/2014/main" id="{5F4CEB98-A869-3148-8288-35915803314C}"/>
              </a:ext>
            </a:extLst>
          </p:cNvPr>
          <p:cNvSpPr/>
          <p:nvPr/>
        </p:nvSpPr>
        <p:spPr>
          <a:xfrm>
            <a:off x="31771" y="1264654"/>
            <a:ext cx="24384000" cy="1117600"/>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Tree>
    <p:extLst>
      <p:ext uri="{BB962C8B-B14F-4D97-AF65-F5344CB8AC3E}">
        <p14:creationId xmlns:p14="http://schemas.microsoft.com/office/powerpoint/2010/main" val="347308058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F5BF-EA1E-B481-736C-19C6B99DC79F}"/>
              </a:ext>
            </a:extLst>
          </p:cNvPr>
          <p:cNvSpPr>
            <a:spLocks noGrp="1"/>
          </p:cNvSpPr>
          <p:nvPr>
            <p:ph type="title"/>
          </p:nvPr>
        </p:nvSpPr>
        <p:spPr>
          <a:xfrm>
            <a:off x="1022350" y="968636"/>
            <a:ext cx="8002421" cy="1676400"/>
          </a:xfrm>
        </p:spPr>
        <p:txBody>
          <a:bodyPr>
            <a:normAutofit/>
          </a:bodyPr>
          <a:lstStyle/>
          <a:p>
            <a:pPr algn="l"/>
            <a:r>
              <a:rPr lang="en-US" dirty="0">
                <a:solidFill>
                  <a:schemeClr val="tx1"/>
                </a:solidFill>
                <a:latin typeface="+mj-lt"/>
              </a:rPr>
              <a:t>What is your plan?</a:t>
            </a:r>
          </a:p>
        </p:txBody>
      </p:sp>
      <p:sp>
        <p:nvSpPr>
          <p:cNvPr id="3" name="TextBox 2">
            <a:extLst>
              <a:ext uri="{FF2B5EF4-FFF2-40B4-BE49-F238E27FC236}">
                <a16:creationId xmlns:a16="http://schemas.microsoft.com/office/drawing/2014/main" id="{A48292B3-61DE-E470-4D90-8ACD80FEA2DC}"/>
              </a:ext>
            </a:extLst>
          </p:cNvPr>
          <p:cNvSpPr txBox="1"/>
          <p:nvPr/>
        </p:nvSpPr>
        <p:spPr>
          <a:xfrm>
            <a:off x="1022350" y="2845061"/>
            <a:ext cx="15619730" cy="9325630"/>
          </a:xfrm>
          <a:prstGeom prst="rect">
            <a:avLst/>
          </a:prstGeom>
          <a:noFill/>
        </p:spPr>
        <p:txBody>
          <a:bodyPr wrap="square" rtlCol="0">
            <a:spAutoFit/>
          </a:bodyPr>
          <a:lstStyle/>
          <a:p>
            <a:pPr marL="571500" marR="0" lvl="0" indent="-571500">
              <a:spcBef>
                <a:spcPts val="0"/>
              </a:spcBef>
              <a:spcAft>
                <a:spcPts val="0"/>
              </a:spcAft>
              <a:buFont typeface="Arial" panose="020B0604020202020204" pitchFamily="34" charset="0"/>
              <a:buChar char="•"/>
            </a:pPr>
            <a:r>
              <a:rPr lang="en-US" sz="5000" dirty="0">
                <a:solidFill>
                  <a:schemeClr val="tx1"/>
                </a:solidFill>
                <a:effectLst/>
                <a:latin typeface="+mn-lt"/>
                <a:ea typeface="Noto Sans Symbols"/>
                <a:cs typeface="Noto Sans Symbols"/>
              </a:rPr>
              <a:t>If anemic, start iron</a:t>
            </a:r>
          </a:p>
          <a:p>
            <a:pPr marL="571500" marR="0" lvl="0" indent="-571500">
              <a:spcBef>
                <a:spcPts val="0"/>
              </a:spcBef>
              <a:spcAft>
                <a:spcPts val="0"/>
              </a:spcAft>
              <a:buFont typeface="Arial" panose="020B0604020202020204" pitchFamily="34" charset="0"/>
              <a:buChar char="•"/>
            </a:pPr>
            <a:r>
              <a:rPr lang="en-US" sz="5000" dirty="0">
                <a:solidFill>
                  <a:schemeClr val="tx1"/>
                </a:solidFill>
                <a:latin typeface="+mn-lt"/>
                <a:ea typeface="Noto Sans Symbols"/>
                <a:cs typeface="Noto Sans Symbols"/>
              </a:rPr>
              <a:t>Follow serial quantitative beta-HCGs (every 48 hours)</a:t>
            </a:r>
          </a:p>
          <a:p>
            <a:pPr marL="571500" marR="0" lvl="0" indent="-571500">
              <a:spcBef>
                <a:spcPts val="0"/>
              </a:spcBef>
              <a:spcAft>
                <a:spcPts val="0"/>
              </a:spcAft>
              <a:buFont typeface="Arial" panose="020B0604020202020204" pitchFamily="34" charset="0"/>
              <a:buChar char="•"/>
            </a:pPr>
            <a:r>
              <a:rPr lang="en-US" sz="5000" dirty="0">
                <a:solidFill>
                  <a:schemeClr val="tx1"/>
                </a:solidFill>
                <a:effectLst/>
                <a:latin typeface="+mn-lt"/>
                <a:ea typeface="Noto Sans Symbols"/>
                <a:cs typeface="Noto Sans Symbols"/>
              </a:rPr>
              <a:t>Give ectopic warning signs: dizziness, referred shoulder pain, severe unilateral pelvic pain</a:t>
            </a:r>
          </a:p>
          <a:p>
            <a:pPr marL="571500" marR="0" lvl="0" indent="-571500">
              <a:spcBef>
                <a:spcPts val="0"/>
              </a:spcBef>
              <a:spcAft>
                <a:spcPts val="0"/>
              </a:spcAft>
              <a:buFont typeface="Arial" panose="020B0604020202020204" pitchFamily="34" charset="0"/>
              <a:buChar char="•"/>
            </a:pPr>
            <a:endParaRPr lang="en-US" sz="5000" dirty="0">
              <a:solidFill>
                <a:schemeClr val="tx1"/>
              </a:solidFill>
              <a:latin typeface="+mn-lt"/>
              <a:ea typeface="Noto Sans Symbols"/>
              <a:cs typeface="Noto Sans Symbols"/>
            </a:endParaRPr>
          </a:p>
          <a:p>
            <a:pPr marL="571500" marR="0" lvl="0" indent="-571500">
              <a:spcBef>
                <a:spcPts val="0"/>
              </a:spcBef>
              <a:spcAft>
                <a:spcPts val="0"/>
              </a:spcAft>
              <a:buFont typeface="Arial" panose="020B0604020202020204" pitchFamily="34" charset="0"/>
              <a:buChar char="•"/>
            </a:pPr>
            <a:endParaRPr lang="en-US" sz="5000" dirty="0">
              <a:solidFill>
                <a:schemeClr val="tx1"/>
              </a:solidFill>
              <a:effectLst/>
              <a:latin typeface="+mn-lt"/>
              <a:ea typeface="Noto Sans Symbols"/>
              <a:cs typeface="Noto Sans Symbols"/>
            </a:endParaRPr>
          </a:p>
          <a:p>
            <a:r>
              <a:rPr lang="en-US" sz="5000" dirty="0">
                <a:solidFill>
                  <a:schemeClr val="tx1"/>
                </a:solidFill>
                <a:effectLst/>
                <a:latin typeface="+mn-lt"/>
                <a:ea typeface="Cambria" panose="02040503050406030204" pitchFamily="18" charset="0"/>
                <a:cs typeface="Cambria" panose="02040503050406030204" pitchFamily="18" charset="0"/>
              </a:rPr>
              <a:t>Melissa’s</a:t>
            </a:r>
            <a:r>
              <a:rPr lang="en-US" sz="5000" b="1" dirty="0">
                <a:solidFill>
                  <a:schemeClr val="tx1"/>
                </a:solidFill>
                <a:effectLst/>
                <a:latin typeface="+mn-lt"/>
                <a:ea typeface="Cambria" panose="02040503050406030204" pitchFamily="18" charset="0"/>
                <a:cs typeface="Cambria" panose="02040503050406030204" pitchFamily="18" charset="0"/>
              </a:rPr>
              <a:t> </a:t>
            </a:r>
            <a:r>
              <a:rPr lang="en-US" sz="5000" dirty="0">
                <a:solidFill>
                  <a:schemeClr val="tx1"/>
                </a:solidFill>
                <a:effectLst/>
                <a:latin typeface="+mn-lt"/>
                <a:ea typeface="Cambria" panose="02040503050406030204" pitchFamily="18" charset="0"/>
                <a:cs typeface="Cambria" panose="02040503050406030204" pitchFamily="18" charset="0"/>
              </a:rPr>
              <a:t>initial beta-HCG level comes back at 8,150 and 48 hours later it is 1,094. Her hemoglobin is 11.4. </a:t>
            </a:r>
          </a:p>
          <a:p>
            <a:endParaRPr lang="en-US" sz="5000" dirty="0">
              <a:solidFill>
                <a:schemeClr val="bg2"/>
              </a:solidFill>
              <a:latin typeface="+mn-lt"/>
              <a:ea typeface="Cambria" panose="02040503050406030204" pitchFamily="18" charset="0"/>
              <a:cs typeface="Cambria" panose="02040503050406030204" pitchFamily="18" charset="0"/>
            </a:endParaRPr>
          </a:p>
          <a:p>
            <a:r>
              <a:rPr lang="en-US" sz="5000" b="1" dirty="0">
                <a:solidFill>
                  <a:schemeClr val="accent1"/>
                </a:solidFill>
                <a:effectLst/>
                <a:latin typeface="+mn-lt"/>
                <a:ea typeface="Cambria" panose="02040503050406030204" pitchFamily="18" charset="0"/>
                <a:cs typeface="Cambria" panose="02040503050406030204" pitchFamily="18" charset="0"/>
              </a:rPr>
              <a:t>What is your diagnosis now?</a:t>
            </a:r>
          </a:p>
          <a:p>
            <a:pPr marR="0" lvl="0">
              <a:spcBef>
                <a:spcPts val="0"/>
              </a:spcBef>
              <a:spcAft>
                <a:spcPts val="0"/>
              </a:spcAft>
            </a:pPr>
            <a:endParaRPr lang="en-US" sz="5000" dirty="0">
              <a:solidFill>
                <a:schemeClr val="bg2"/>
              </a:solidFill>
              <a:effectLst/>
              <a:latin typeface="+mn-lt"/>
              <a:ea typeface="Noto Sans Symbols"/>
              <a:cs typeface="Noto Sans Symbols"/>
            </a:endParaRPr>
          </a:p>
          <a:p>
            <a:pPr marL="685800" marR="0" lvl="0" indent="-685800">
              <a:spcBef>
                <a:spcPts val="0"/>
              </a:spcBef>
              <a:spcAft>
                <a:spcPts val="0"/>
              </a:spcAft>
              <a:buFont typeface="Arial" panose="020B0604020202020204" pitchFamily="34" charset="0"/>
              <a:buChar char="•"/>
            </a:pPr>
            <a:endParaRPr lang="en-US" sz="5000" dirty="0">
              <a:solidFill>
                <a:schemeClr val="bg2"/>
              </a:solidFill>
              <a:latin typeface="+mn-lt"/>
              <a:ea typeface="Noto Sans Symbols"/>
              <a:cs typeface="Noto Sans Symbols"/>
            </a:endParaRPr>
          </a:p>
        </p:txBody>
      </p:sp>
      <p:pic>
        <p:nvPicPr>
          <p:cNvPr id="5" name="Google Shape;684;p40">
            <a:extLst>
              <a:ext uri="{FF2B5EF4-FFF2-40B4-BE49-F238E27FC236}">
                <a16:creationId xmlns:a16="http://schemas.microsoft.com/office/drawing/2014/main" id="{D93798BA-F027-B181-0EA8-70A77FCBD074}"/>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rot="16200000" flipH="1">
            <a:off x="14700131" y="3744625"/>
            <a:ext cx="6801417" cy="13681307"/>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0ACC18A-FDFB-BCF6-409B-87970F300B4C}"/>
                  </a:ext>
                </a:extLst>
              </p14:cNvPr>
              <p14:cNvContentPartPr/>
              <p14:nvPr/>
            </p14:nvContentPartPr>
            <p14:xfrm rot="10800000">
              <a:off x="1252371" y="2419351"/>
              <a:ext cx="7772400" cy="108470"/>
            </p14:xfrm>
          </p:contentPart>
        </mc:Choice>
        <mc:Fallback xmlns="">
          <p:pic>
            <p:nvPicPr>
              <p:cNvPr id="4" name="Ink 3">
                <a:extLst>
                  <a:ext uri="{FF2B5EF4-FFF2-40B4-BE49-F238E27FC236}">
                    <a16:creationId xmlns:a16="http://schemas.microsoft.com/office/drawing/2014/main" id="{C0ACC18A-FDFB-BCF6-409B-87970F300B4C}"/>
                  </a:ext>
                </a:extLst>
              </p:cNvPr>
              <p:cNvPicPr/>
              <p:nvPr/>
            </p:nvPicPr>
            <p:blipFill>
              <a:blip r:embed="rId5"/>
              <a:stretch>
                <a:fillRect/>
              </a:stretch>
            </p:blipFill>
            <p:spPr>
              <a:xfrm rot="10800000">
                <a:off x="1093604" y="2260956"/>
                <a:ext cx="8089575" cy="424901"/>
              </a:xfrm>
              <a:prstGeom prst="rect">
                <a:avLst/>
              </a:prstGeom>
            </p:spPr>
          </p:pic>
        </mc:Fallback>
      </mc:AlternateContent>
      <p:sp>
        <p:nvSpPr>
          <p:cNvPr id="6" name="Rectangle 7">
            <a:extLst>
              <a:ext uri="{FF2B5EF4-FFF2-40B4-BE49-F238E27FC236}">
                <a16:creationId xmlns:a16="http://schemas.microsoft.com/office/drawing/2014/main" id="{DC0C7E76-D60B-7DF3-B03E-AD675CF5740F}"/>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50</a:t>
            </a:fld>
            <a:endParaRPr dirty="0"/>
          </a:p>
        </p:txBody>
      </p:sp>
    </p:spTree>
    <p:extLst>
      <p:ext uri="{BB962C8B-B14F-4D97-AF65-F5344CB8AC3E}">
        <p14:creationId xmlns:p14="http://schemas.microsoft.com/office/powerpoint/2010/main" val="395166349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FB3F3-4DE5-2021-17B3-2602C20B2C05}"/>
              </a:ext>
            </a:extLst>
          </p:cNvPr>
          <p:cNvSpPr>
            <a:spLocks noGrp="1"/>
          </p:cNvSpPr>
          <p:nvPr>
            <p:ph type="title"/>
          </p:nvPr>
        </p:nvSpPr>
        <p:spPr>
          <a:xfrm>
            <a:off x="1301262" y="524810"/>
            <a:ext cx="11839575" cy="1676400"/>
          </a:xfrm>
        </p:spPr>
        <p:txBody>
          <a:bodyPr/>
          <a:lstStyle/>
          <a:p>
            <a:pPr algn="l"/>
            <a:r>
              <a:rPr lang="en-US" dirty="0">
                <a:solidFill>
                  <a:schemeClr val="tx1"/>
                </a:solidFill>
                <a:latin typeface="+mj-lt"/>
              </a:rPr>
              <a:t>What is your diagnosis now?</a:t>
            </a:r>
          </a:p>
        </p:txBody>
      </p:sp>
      <p:sp>
        <p:nvSpPr>
          <p:cNvPr id="3" name="TextBox 2">
            <a:extLst>
              <a:ext uri="{FF2B5EF4-FFF2-40B4-BE49-F238E27FC236}">
                <a16:creationId xmlns:a16="http://schemas.microsoft.com/office/drawing/2014/main" id="{AD590D0C-F991-4B65-2234-02DEBB9E64A6}"/>
              </a:ext>
            </a:extLst>
          </p:cNvPr>
          <p:cNvSpPr txBox="1"/>
          <p:nvPr/>
        </p:nvSpPr>
        <p:spPr>
          <a:xfrm>
            <a:off x="1301262" y="2508587"/>
            <a:ext cx="15770026" cy="10864513"/>
          </a:xfrm>
          <a:prstGeom prst="rect">
            <a:avLst/>
          </a:prstGeom>
          <a:noFill/>
        </p:spPr>
        <p:txBody>
          <a:bodyPr wrap="square" rtlCol="0">
            <a:spAutoFit/>
          </a:bodyPr>
          <a:lstStyle/>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Noto Sans Symbols"/>
                <a:cs typeface="Noto Sans Symbols"/>
              </a:rPr>
              <a:t>Likely she has had a completed pregnancy loss, but we still cannot completely rule out ectopic pregnancy since we never saw an IUP. </a:t>
            </a:r>
          </a:p>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Noto Sans Symbols"/>
                <a:cs typeface="Noto Sans Symbols"/>
              </a:rPr>
              <a:t>The drop in beta-HCG excludes viable pregnancy at this point. Although fall of HCG &gt; 50% in 48 hours suggests completed pregnancy loss, most experts agree that a drop of more than 80%, as seen in this case, is needed for diagnostic certainty.  </a:t>
            </a:r>
          </a:p>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Noto Sans Symbols"/>
                <a:cs typeface="Noto Sans Symbols"/>
              </a:rPr>
              <a:t>Because only an endometrium is seen, it is likely that Melissa</a:t>
            </a:r>
            <a:r>
              <a:rPr lang="en-US" sz="5000" b="1" dirty="0">
                <a:solidFill>
                  <a:schemeClr val="tx1"/>
                </a:solidFill>
                <a:effectLst/>
                <a:latin typeface="+mn-lt"/>
                <a:ea typeface="Noto Sans Symbols"/>
                <a:cs typeface="Noto Sans Symbols"/>
              </a:rPr>
              <a:t> </a:t>
            </a:r>
            <a:r>
              <a:rPr lang="en-US" sz="5000" dirty="0">
                <a:solidFill>
                  <a:schemeClr val="tx1"/>
                </a:solidFill>
                <a:effectLst/>
                <a:latin typeface="+mn-lt"/>
                <a:ea typeface="Noto Sans Symbols"/>
                <a:cs typeface="Noto Sans Symbols"/>
              </a:rPr>
              <a:t>has had a complete pregnancy loss.</a:t>
            </a:r>
          </a:p>
          <a:p>
            <a:pPr marL="685800" marR="0" lvl="0" indent="-685800">
              <a:spcBef>
                <a:spcPts val="0"/>
              </a:spcBef>
              <a:spcAft>
                <a:spcPts val="0"/>
              </a:spcAft>
              <a:buFont typeface="Arial" panose="020B0604020202020204" pitchFamily="34" charset="0"/>
              <a:buChar char="•"/>
            </a:pPr>
            <a:endParaRPr lang="en-US" sz="5000" dirty="0">
              <a:solidFill>
                <a:schemeClr val="bg2"/>
              </a:solidFill>
              <a:latin typeface="+mn-lt"/>
              <a:ea typeface="Noto Sans Symbols"/>
              <a:cs typeface="Noto Sans Symbols"/>
            </a:endParaRPr>
          </a:p>
          <a:p>
            <a:pPr marR="0" lvl="0">
              <a:spcBef>
                <a:spcPts val="0"/>
              </a:spcBef>
              <a:spcAft>
                <a:spcPts val="0"/>
              </a:spcAft>
            </a:pPr>
            <a:r>
              <a:rPr lang="en-US" sz="5000" b="1" dirty="0">
                <a:solidFill>
                  <a:schemeClr val="accent1"/>
                </a:solidFill>
                <a:effectLst/>
                <a:latin typeface="+mn-lt"/>
                <a:ea typeface="Noto Sans Symbols"/>
                <a:cs typeface="Noto Sans Symbols"/>
              </a:rPr>
              <a:t>Do we need to follow the quants to zero? How long might they take to get there?</a:t>
            </a:r>
          </a:p>
          <a:p>
            <a:endParaRPr lang="en-US" sz="5000" dirty="0">
              <a:solidFill>
                <a:schemeClr val="bg2"/>
              </a:solidFill>
              <a:latin typeface="+mn-lt"/>
            </a:endParaRPr>
          </a:p>
        </p:txBody>
      </p:sp>
      <p:pic>
        <p:nvPicPr>
          <p:cNvPr id="4" name="Google Shape;684;p40">
            <a:extLst>
              <a:ext uri="{FF2B5EF4-FFF2-40B4-BE49-F238E27FC236}">
                <a16:creationId xmlns:a16="http://schemas.microsoft.com/office/drawing/2014/main" id="{10E051D0-DD8C-59FD-8683-E86E01F3827A}"/>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a:off x="16594304" y="-802678"/>
            <a:ext cx="8002421" cy="1532135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11D296C-4A51-2247-BA47-E1E68250044D}"/>
                  </a:ext>
                </a:extLst>
              </p14:cNvPr>
              <p14:cNvContentPartPr/>
              <p14:nvPr/>
            </p14:nvContentPartPr>
            <p14:xfrm rot="10800000">
              <a:off x="1185275" y="2029577"/>
              <a:ext cx="11887200" cy="108470"/>
            </p14:xfrm>
          </p:contentPart>
        </mc:Choice>
        <mc:Fallback xmlns="">
          <p:pic>
            <p:nvPicPr>
              <p:cNvPr id="5" name="Ink 4">
                <a:extLst>
                  <a:ext uri="{FF2B5EF4-FFF2-40B4-BE49-F238E27FC236}">
                    <a16:creationId xmlns:a16="http://schemas.microsoft.com/office/drawing/2014/main" id="{111D296C-4A51-2247-BA47-E1E68250044D}"/>
                  </a:ext>
                </a:extLst>
              </p:cNvPr>
              <p:cNvPicPr/>
              <p:nvPr/>
            </p:nvPicPr>
            <p:blipFill>
              <a:blip r:embed="rId5"/>
              <a:stretch>
                <a:fillRect/>
              </a:stretch>
            </p:blipFill>
            <p:spPr>
              <a:xfrm rot="10800000">
                <a:off x="1026505" y="1871182"/>
                <a:ext cx="12204379" cy="424901"/>
              </a:xfrm>
              <a:prstGeom prst="rect">
                <a:avLst/>
              </a:prstGeom>
            </p:spPr>
          </p:pic>
        </mc:Fallback>
      </mc:AlternateContent>
      <p:sp>
        <p:nvSpPr>
          <p:cNvPr id="6" name="Rectangle 7">
            <a:extLst>
              <a:ext uri="{FF2B5EF4-FFF2-40B4-BE49-F238E27FC236}">
                <a16:creationId xmlns:a16="http://schemas.microsoft.com/office/drawing/2014/main" id="{1BB567C1-CCAB-E9A0-8ED4-48C00092860E}"/>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51</a:t>
            </a:fld>
            <a:endParaRPr dirty="0"/>
          </a:p>
        </p:txBody>
      </p:sp>
    </p:spTree>
    <p:extLst>
      <p:ext uri="{BB962C8B-B14F-4D97-AF65-F5344CB8AC3E}">
        <p14:creationId xmlns:p14="http://schemas.microsoft.com/office/powerpoint/2010/main" val="313161636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A4A6-0731-DB60-A5FE-183DA1618DA9}"/>
              </a:ext>
            </a:extLst>
          </p:cNvPr>
          <p:cNvSpPr>
            <a:spLocks noGrp="1"/>
          </p:cNvSpPr>
          <p:nvPr>
            <p:ph type="title"/>
          </p:nvPr>
        </p:nvSpPr>
        <p:spPr>
          <a:xfrm>
            <a:off x="819150" y="1057275"/>
            <a:ext cx="17154525" cy="1676400"/>
          </a:xfrm>
        </p:spPr>
        <p:txBody>
          <a:bodyPr/>
          <a:lstStyle/>
          <a:p>
            <a:pPr algn="l"/>
            <a:r>
              <a:rPr lang="en-US" dirty="0">
                <a:solidFill>
                  <a:schemeClr val="tx1"/>
                </a:solidFill>
                <a:latin typeface="+mj-lt"/>
              </a:rPr>
              <a:t>Do we need to follow the quants to zero?</a:t>
            </a:r>
          </a:p>
        </p:txBody>
      </p:sp>
      <p:sp>
        <p:nvSpPr>
          <p:cNvPr id="3" name="TextBox 2">
            <a:extLst>
              <a:ext uri="{FF2B5EF4-FFF2-40B4-BE49-F238E27FC236}">
                <a16:creationId xmlns:a16="http://schemas.microsoft.com/office/drawing/2014/main" id="{37C03D61-EF42-25BB-277D-DBAFE918D14C}"/>
              </a:ext>
            </a:extLst>
          </p:cNvPr>
          <p:cNvSpPr txBox="1"/>
          <p:nvPr/>
        </p:nvSpPr>
        <p:spPr>
          <a:xfrm>
            <a:off x="819150" y="3449950"/>
            <a:ext cx="18097500" cy="8402300"/>
          </a:xfrm>
          <a:prstGeom prst="rect">
            <a:avLst/>
          </a:prstGeom>
          <a:noFill/>
        </p:spPr>
        <p:txBody>
          <a:bodyPr wrap="square" rtlCol="0">
            <a:spAutoFit/>
          </a:bodyPr>
          <a:lstStyle/>
          <a:p>
            <a:pPr marL="685800" indent="-685800">
              <a:buFont typeface="Arial" panose="020B0604020202020204" pitchFamily="34" charset="0"/>
              <a:buChar char="•"/>
            </a:pPr>
            <a:r>
              <a:rPr lang="en-US" sz="4500" dirty="0">
                <a:solidFill>
                  <a:schemeClr val="tx1"/>
                </a:solidFill>
                <a:effectLst/>
                <a:latin typeface="+mn-lt"/>
                <a:ea typeface="Cambria" panose="02040503050406030204" pitchFamily="18" charset="0"/>
                <a:cs typeface="Cambria" panose="02040503050406030204" pitchFamily="18" charset="0"/>
              </a:rPr>
              <a:t>The beta-HCG level can drop in an ectopic pregnancy, and the risk of ectopic rupture persists until the beta-HCG is &lt;10.</a:t>
            </a:r>
          </a:p>
          <a:p>
            <a:pPr marL="685800" indent="-685800">
              <a:buFont typeface="Arial" panose="020B0604020202020204" pitchFamily="34" charset="0"/>
              <a:buChar char="•"/>
            </a:pPr>
            <a:r>
              <a:rPr lang="en-US" sz="4500" dirty="0">
                <a:solidFill>
                  <a:schemeClr val="tx1"/>
                </a:solidFill>
                <a:effectLst/>
                <a:latin typeface="+mn-lt"/>
                <a:ea typeface="Noto Sans Symbols"/>
                <a:cs typeface="Noto Sans Symbols"/>
              </a:rPr>
              <a:t>It would be reasonable to check a beta-HCG once week, then once every other week, until the level is &lt;10. This may take up to 4 weeks.</a:t>
            </a:r>
          </a:p>
          <a:p>
            <a:pPr marL="685800" indent="-685800">
              <a:buFont typeface="Arial" panose="020B0604020202020204" pitchFamily="34" charset="0"/>
              <a:buChar char="•"/>
            </a:pPr>
            <a:endParaRPr lang="en-US" sz="4500" dirty="0">
              <a:solidFill>
                <a:schemeClr val="tx1"/>
              </a:solidFill>
              <a:latin typeface="+mn-lt"/>
              <a:ea typeface="Noto Sans Symbols"/>
              <a:cs typeface="Noto Sans Symbols"/>
            </a:endParaRPr>
          </a:p>
          <a:p>
            <a:r>
              <a:rPr lang="en-US" sz="4500" dirty="0">
                <a:solidFill>
                  <a:schemeClr val="tx1"/>
                </a:solidFill>
                <a:effectLst/>
                <a:latin typeface="+mn-lt"/>
                <a:ea typeface="Noto Sans Symbols"/>
                <a:cs typeface="Noto Sans Symbols"/>
              </a:rPr>
              <a:t>Melissa asks when she can start trying to get pregnant again. </a:t>
            </a:r>
          </a:p>
          <a:p>
            <a:endParaRPr lang="en-US" sz="4500" b="1" dirty="0">
              <a:solidFill>
                <a:schemeClr val="tx1"/>
              </a:solidFill>
              <a:latin typeface="+mn-lt"/>
              <a:ea typeface="Noto Sans Symbols"/>
              <a:cs typeface="Noto Sans Symbols"/>
            </a:endParaRPr>
          </a:p>
          <a:p>
            <a:r>
              <a:rPr lang="en-US" sz="4500" b="1" dirty="0">
                <a:solidFill>
                  <a:schemeClr val="accent1"/>
                </a:solidFill>
                <a:effectLst/>
                <a:latin typeface="+mn-lt"/>
                <a:ea typeface="Noto Sans Symbols"/>
                <a:cs typeface="Noto Sans Symbols"/>
              </a:rPr>
              <a:t>What should you say?</a:t>
            </a:r>
          </a:p>
          <a:p>
            <a:endParaRPr lang="en-US" sz="4500" b="1" dirty="0">
              <a:solidFill>
                <a:schemeClr val="accent1"/>
              </a:solidFill>
              <a:latin typeface="+mn-lt"/>
              <a:ea typeface="Noto Sans Symbols"/>
              <a:cs typeface="Noto Sans Symbols"/>
            </a:endParaRPr>
          </a:p>
          <a:p>
            <a:r>
              <a:rPr lang="en-US" sz="4500" b="1" dirty="0">
                <a:solidFill>
                  <a:schemeClr val="accent1"/>
                </a:solidFill>
                <a:effectLst/>
                <a:latin typeface="+mn-lt"/>
                <a:ea typeface="Noto Sans Symbols"/>
                <a:cs typeface="Noto Sans Symbols"/>
              </a:rPr>
              <a:t>If Melissa didn’t want to get pregnant again, when could you offer an IUD (if that was her preference)? </a:t>
            </a:r>
          </a:p>
          <a:p>
            <a:endParaRPr lang="en-US" sz="4500" dirty="0">
              <a:solidFill>
                <a:schemeClr val="bg2"/>
              </a:solidFill>
              <a:latin typeface="+mn-lt"/>
            </a:endParaRPr>
          </a:p>
        </p:txBody>
      </p:sp>
      <p:pic>
        <p:nvPicPr>
          <p:cNvPr id="4" name="Google Shape;684;p40">
            <a:extLst>
              <a:ext uri="{FF2B5EF4-FFF2-40B4-BE49-F238E27FC236}">
                <a16:creationId xmlns:a16="http://schemas.microsoft.com/office/drawing/2014/main" id="{FA06D110-4508-A8C8-8C5E-E46960B24423}"/>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rot="5400000">
            <a:off x="20835698" y="2567226"/>
            <a:ext cx="7800975" cy="14896623"/>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5704D856-A7C7-6D21-1C94-5E50C6EB82D4}"/>
                  </a:ext>
                </a:extLst>
              </p14:cNvPr>
              <p14:cNvContentPartPr/>
              <p14:nvPr/>
            </p14:nvContentPartPr>
            <p14:xfrm rot="10800000">
              <a:off x="910955" y="2625205"/>
              <a:ext cx="16733520" cy="108470"/>
            </p14:xfrm>
          </p:contentPart>
        </mc:Choice>
        <mc:Fallback xmlns="">
          <p:pic>
            <p:nvPicPr>
              <p:cNvPr id="5" name="Ink 4">
                <a:extLst>
                  <a:ext uri="{FF2B5EF4-FFF2-40B4-BE49-F238E27FC236}">
                    <a16:creationId xmlns:a16="http://schemas.microsoft.com/office/drawing/2014/main" id="{5704D856-A7C7-6D21-1C94-5E50C6EB82D4}"/>
                  </a:ext>
                </a:extLst>
              </p:cNvPr>
              <p:cNvPicPr/>
              <p:nvPr/>
            </p:nvPicPr>
            <p:blipFill>
              <a:blip r:embed="rId5"/>
              <a:stretch>
                <a:fillRect/>
              </a:stretch>
            </p:blipFill>
            <p:spPr>
              <a:xfrm rot="10800000">
                <a:off x="752185" y="2466810"/>
                <a:ext cx="17050700" cy="424901"/>
              </a:xfrm>
              <a:prstGeom prst="rect">
                <a:avLst/>
              </a:prstGeom>
            </p:spPr>
          </p:pic>
        </mc:Fallback>
      </mc:AlternateContent>
      <p:sp>
        <p:nvSpPr>
          <p:cNvPr id="6" name="Rectangle 7">
            <a:extLst>
              <a:ext uri="{FF2B5EF4-FFF2-40B4-BE49-F238E27FC236}">
                <a16:creationId xmlns:a16="http://schemas.microsoft.com/office/drawing/2014/main" id="{4B0394D7-507F-144B-8236-3F5234EEBBAD}"/>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52</a:t>
            </a:fld>
            <a:endParaRPr dirty="0"/>
          </a:p>
        </p:txBody>
      </p:sp>
    </p:spTree>
    <p:extLst>
      <p:ext uri="{BB962C8B-B14F-4D97-AF65-F5344CB8AC3E}">
        <p14:creationId xmlns:p14="http://schemas.microsoft.com/office/powerpoint/2010/main" val="132744840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E9DB-3E21-AC4D-C7CE-4A900E0739AF}"/>
              </a:ext>
            </a:extLst>
          </p:cNvPr>
          <p:cNvSpPr>
            <a:spLocks noGrp="1"/>
          </p:cNvSpPr>
          <p:nvPr>
            <p:ph type="title"/>
          </p:nvPr>
        </p:nvSpPr>
        <p:spPr>
          <a:xfrm>
            <a:off x="7773821" y="1939273"/>
            <a:ext cx="9496425" cy="1676400"/>
          </a:xfrm>
        </p:spPr>
        <p:txBody>
          <a:bodyPr/>
          <a:lstStyle/>
          <a:p>
            <a:pPr algn="l"/>
            <a:r>
              <a:rPr lang="en-US" dirty="0">
                <a:solidFill>
                  <a:schemeClr val="tx1"/>
                </a:solidFill>
                <a:latin typeface="+mj-lt"/>
              </a:rPr>
              <a:t>What should you say?</a:t>
            </a:r>
          </a:p>
        </p:txBody>
      </p:sp>
      <p:sp>
        <p:nvSpPr>
          <p:cNvPr id="3" name="TextBox 2">
            <a:extLst>
              <a:ext uri="{FF2B5EF4-FFF2-40B4-BE49-F238E27FC236}">
                <a16:creationId xmlns:a16="http://schemas.microsoft.com/office/drawing/2014/main" id="{9590B264-B046-D292-C9B1-0AA05E533C4E}"/>
              </a:ext>
            </a:extLst>
          </p:cNvPr>
          <p:cNvSpPr txBox="1"/>
          <p:nvPr/>
        </p:nvSpPr>
        <p:spPr>
          <a:xfrm>
            <a:off x="7343775" y="4084975"/>
            <a:ext cx="16180044" cy="8402300"/>
          </a:xfrm>
          <a:prstGeom prst="rect">
            <a:avLst/>
          </a:prstGeom>
          <a:noFill/>
        </p:spPr>
        <p:txBody>
          <a:bodyPr wrap="square" rtlCol="0">
            <a:spAutoFit/>
          </a:bodyPr>
          <a:lstStyle/>
          <a:p>
            <a:pPr marL="685800" indent="-685800">
              <a:buFont typeface="Arial" panose="020B0604020202020204" pitchFamily="34" charset="0"/>
              <a:buChar char="•"/>
            </a:pPr>
            <a:r>
              <a:rPr lang="en-US" sz="4500" dirty="0">
                <a:solidFill>
                  <a:schemeClr val="tx1"/>
                </a:solidFill>
                <a:effectLst/>
                <a:latin typeface="+mn-lt"/>
                <a:ea typeface="Noto Sans Symbols"/>
                <a:cs typeface="Noto Sans Symbols"/>
              </a:rPr>
              <a:t>There is no medical reason to delay trying to get pregnant again; the evidence supports that this is safe and does not increase risk of future pregnancy loss. </a:t>
            </a:r>
          </a:p>
          <a:p>
            <a:pPr marL="685800" indent="-685800">
              <a:buFont typeface="Arial" panose="020B0604020202020204" pitchFamily="34" charset="0"/>
              <a:buChar char="•"/>
            </a:pPr>
            <a:r>
              <a:rPr lang="en-US" sz="4500" dirty="0">
                <a:solidFill>
                  <a:schemeClr val="tx1"/>
                </a:solidFill>
                <a:effectLst/>
                <a:latin typeface="+mn-lt"/>
                <a:ea typeface="Noto Sans Symbols"/>
                <a:cs typeface="Noto Sans Symbols"/>
              </a:rPr>
              <a:t>Patients may wish to wait until they are emotionally and physically ready, and can be offered any birth control option.</a:t>
            </a:r>
          </a:p>
          <a:p>
            <a:endParaRPr lang="en-US" sz="4500" dirty="0">
              <a:solidFill>
                <a:schemeClr val="tx1"/>
              </a:solidFill>
              <a:effectLst/>
              <a:latin typeface="+mn-lt"/>
              <a:ea typeface="Noto Sans Symbols"/>
              <a:cs typeface="Noto Sans Symbols"/>
            </a:endParaRPr>
          </a:p>
          <a:p>
            <a:pPr marL="685800" indent="-685800">
              <a:buFont typeface="Arial" panose="020B0604020202020204" pitchFamily="34" charset="0"/>
              <a:buChar char="•"/>
            </a:pPr>
            <a:r>
              <a:rPr lang="en-US" sz="4500" dirty="0">
                <a:solidFill>
                  <a:schemeClr val="tx1"/>
                </a:solidFill>
                <a:effectLst/>
                <a:latin typeface="+mn-lt"/>
                <a:ea typeface="Noto Sans Symbols"/>
                <a:cs typeface="Noto Sans Symbols"/>
              </a:rPr>
              <a:t>An IUD can be inserted as soon as the pregnancy loss is confirmed to be complete. </a:t>
            </a:r>
          </a:p>
          <a:p>
            <a:pPr marL="685800" indent="-685800">
              <a:buFont typeface="Arial" panose="020B0604020202020204" pitchFamily="34" charset="0"/>
              <a:buChar char="•"/>
            </a:pPr>
            <a:r>
              <a:rPr lang="en-US" sz="4500" dirty="0">
                <a:solidFill>
                  <a:schemeClr val="tx1"/>
                </a:solidFill>
                <a:effectLst/>
                <a:latin typeface="+mn-lt"/>
                <a:ea typeface="Noto Sans Symbols"/>
                <a:cs typeface="Noto Sans Symbols"/>
              </a:rPr>
              <a:t>She should be counseled that there is a slightly higher risk of expulsion if placed now, so waiting can be her informed decision.  </a:t>
            </a:r>
          </a:p>
          <a:p>
            <a:pPr marL="685800" indent="-685800">
              <a:buFont typeface="Arial" panose="020B0604020202020204" pitchFamily="34" charset="0"/>
              <a:buChar char="•"/>
            </a:pPr>
            <a:endParaRPr lang="en-US" sz="4500" dirty="0">
              <a:solidFill>
                <a:schemeClr val="tx1"/>
              </a:solidFill>
              <a:effectLst/>
              <a:latin typeface="+mn-lt"/>
              <a:ea typeface="Noto Sans Symbols"/>
              <a:cs typeface="Noto Sans Symbols"/>
            </a:endParaRPr>
          </a:p>
          <a:p>
            <a:endParaRPr lang="en-US" sz="4500" dirty="0">
              <a:solidFill>
                <a:schemeClr val="tx1"/>
              </a:solidFill>
              <a:latin typeface="+mn-lt"/>
            </a:endParaRPr>
          </a:p>
        </p:txBody>
      </p:sp>
      <p:pic>
        <p:nvPicPr>
          <p:cNvPr id="4" name="Google Shape;684;p40">
            <a:extLst>
              <a:ext uri="{FF2B5EF4-FFF2-40B4-BE49-F238E27FC236}">
                <a16:creationId xmlns:a16="http://schemas.microsoft.com/office/drawing/2014/main" id="{A88723BA-C787-6B8C-664C-771567E40D8A}"/>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flipH="1">
            <a:off x="-228600" y="-802678"/>
            <a:ext cx="8002421" cy="1532135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5BCB8869-4363-5D17-A221-D733495695FC}"/>
                  </a:ext>
                </a:extLst>
              </p14:cNvPr>
              <p14:cNvContentPartPr/>
              <p14:nvPr/>
            </p14:nvContentPartPr>
            <p14:xfrm rot="10800000">
              <a:off x="8014821" y="3507203"/>
              <a:ext cx="8595360" cy="108470"/>
            </p14:xfrm>
          </p:contentPart>
        </mc:Choice>
        <mc:Fallback xmlns="">
          <p:pic>
            <p:nvPicPr>
              <p:cNvPr id="5" name="Ink 4">
                <a:extLst>
                  <a:ext uri="{FF2B5EF4-FFF2-40B4-BE49-F238E27FC236}">
                    <a16:creationId xmlns:a16="http://schemas.microsoft.com/office/drawing/2014/main" id="{5BCB8869-4363-5D17-A221-D733495695FC}"/>
                  </a:ext>
                </a:extLst>
              </p:cNvPr>
              <p:cNvPicPr/>
              <p:nvPr/>
            </p:nvPicPr>
            <p:blipFill>
              <a:blip r:embed="rId5"/>
              <a:stretch>
                <a:fillRect/>
              </a:stretch>
            </p:blipFill>
            <p:spPr>
              <a:xfrm rot="10800000">
                <a:off x="7856054" y="3348808"/>
                <a:ext cx="8912533" cy="424901"/>
              </a:xfrm>
              <a:prstGeom prst="rect">
                <a:avLst/>
              </a:prstGeom>
            </p:spPr>
          </p:pic>
        </mc:Fallback>
      </mc:AlternateContent>
      <p:sp>
        <p:nvSpPr>
          <p:cNvPr id="6" name="Rectangle 7">
            <a:extLst>
              <a:ext uri="{FF2B5EF4-FFF2-40B4-BE49-F238E27FC236}">
                <a16:creationId xmlns:a16="http://schemas.microsoft.com/office/drawing/2014/main" id="{9177AAB0-1471-8BE3-1BB4-EB86949BEAAC}"/>
              </a:ext>
            </a:extLst>
          </p:cNvPr>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53</a:t>
            </a:fld>
            <a:endParaRPr dirty="0"/>
          </a:p>
        </p:txBody>
      </p:sp>
    </p:spTree>
    <p:extLst>
      <p:ext uri="{BB962C8B-B14F-4D97-AF65-F5344CB8AC3E}">
        <p14:creationId xmlns:p14="http://schemas.microsoft.com/office/powerpoint/2010/main" val="46930021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F78E-E06B-901C-6B88-B4ADEB454DE3}"/>
              </a:ext>
            </a:extLst>
          </p:cNvPr>
          <p:cNvSpPr>
            <a:spLocks noGrp="1"/>
          </p:cNvSpPr>
          <p:nvPr>
            <p:ph type="title"/>
          </p:nvPr>
        </p:nvSpPr>
        <p:spPr>
          <a:xfrm>
            <a:off x="923925" y="1097076"/>
            <a:ext cx="10925175" cy="1676400"/>
          </a:xfrm>
        </p:spPr>
        <p:txBody>
          <a:bodyPr/>
          <a:lstStyle/>
          <a:p>
            <a:pPr algn="l"/>
            <a:r>
              <a:rPr lang="en-US" dirty="0">
                <a:solidFill>
                  <a:schemeClr val="tx1"/>
                </a:solidFill>
                <a:latin typeface="+mj-lt"/>
              </a:rPr>
              <a:t>Learning Points for Case 1</a:t>
            </a:r>
          </a:p>
        </p:txBody>
      </p:sp>
      <p:pic>
        <p:nvPicPr>
          <p:cNvPr id="3" name="Google Shape;684;p40">
            <a:extLst>
              <a:ext uri="{FF2B5EF4-FFF2-40B4-BE49-F238E27FC236}">
                <a16:creationId xmlns:a16="http://schemas.microsoft.com/office/drawing/2014/main" id="{C9E30782-E9B5-2C71-C4C4-CCD9BFBFE2A7}"/>
              </a:ext>
            </a:extLst>
          </p:cNvPr>
          <p:cNvPicPr preferRelativeResize="0"/>
          <p:nvPr/>
        </p:nvPicPr>
        <p:blipFill rotWithShape="1">
          <a:blip r:embed="rId3">
            <a:alphaModFix amt="35000"/>
            <a:duotone>
              <a:schemeClr val="accent3">
                <a:shade val="45000"/>
                <a:satMod val="135000"/>
              </a:schemeClr>
              <a:prstClr val="white"/>
            </a:duotone>
          </a:blip>
          <a:srcRect l="-1890" r="49660"/>
          <a:stretch/>
        </p:blipFill>
        <p:spPr>
          <a:xfrm>
            <a:off x="16594304" y="-802678"/>
            <a:ext cx="8002421" cy="15321355"/>
          </a:xfrm>
          <a:prstGeom prst="rect">
            <a:avLst/>
          </a:prstGeom>
          <a:noFill/>
          <a:ln>
            <a:noFill/>
          </a:ln>
        </p:spPr>
      </p:pic>
      <p:sp>
        <p:nvSpPr>
          <p:cNvPr id="4" name="TextBox 3">
            <a:extLst>
              <a:ext uri="{FF2B5EF4-FFF2-40B4-BE49-F238E27FC236}">
                <a16:creationId xmlns:a16="http://schemas.microsoft.com/office/drawing/2014/main" id="{60D8AA48-9234-91C9-B85C-36B9783EBCB8}"/>
              </a:ext>
            </a:extLst>
          </p:cNvPr>
          <p:cNvSpPr txBox="1"/>
          <p:nvPr/>
        </p:nvSpPr>
        <p:spPr>
          <a:xfrm>
            <a:off x="439615" y="3143786"/>
            <a:ext cx="16810893" cy="9571851"/>
          </a:xfrm>
          <a:prstGeom prst="rect">
            <a:avLst/>
          </a:prstGeom>
          <a:noFill/>
        </p:spPr>
        <p:txBody>
          <a:bodyPr wrap="square" rtlCol="0">
            <a:spAutoFit/>
          </a:bodyPr>
          <a:lstStyle/>
          <a:p>
            <a:pPr marL="742950" marR="0" lvl="0" indent="-742950">
              <a:spcBef>
                <a:spcPts val="0"/>
              </a:spcBef>
              <a:spcAft>
                <a:spcPts val="0"/>
              </a:spcAft>
              <a:buFont typeface="+mj-lt"/>
              <a:buAutoNum type="arabicPeriod"/>
            </a:pPr>
            <a:r>
              <a:rPr lang="en-US" sz="4400" dirty="0">
                <a:solidFill>
                  <a:schemeClr val="tx1"/>
                </a:solidFill>
                <a:effectLst/>
                <a:latin typeface="+mn-lt"/>
                <a:ea typeface="Cambria" panose="02040503050406030204" pitchFamily="18" charset="0"/>
                <a:cs typeface="Cambria" panose="02040503050406030204" pitchFamily="18" charset="0"/>
              </a:rPr>
              <a:t>Early pregnancy loss is not an emergency, and does not warrant referral to the ER, unless there are signs and symptoms of acute blood loss or the history implies ectopic.</a:t>
            </a:r>
          </a:p>
          <a:p>
            <a:pPr marL="742950" marR="0" lvl="0" indent="-742950">
              <a:spcBef>
                <a:spcPts val="0"/>
              </a:spcBef>
              <a:spcAft>
                <a:spcPts val="0"/>
              </a:spcAft>
              <a:buFont typeface="+mj-lt"/>
              <a:buAutoNum type="arabicPeriod"/>
            </a:pPr>
            <a:r>
              <a:rPr lang="en-US" sz="4400" dirty="0">
                <a:solidFill>
                  <a:schemeClr val="tx1"/>
                </a:solidFill>
                <a:effectLst/>
                <a:latin typeface="+mn-lt"/>
                <a:ea typeface="Cambria" panose="02040503050406030204" pitchFamily="18" charset="0"/>
                <a:cs typeface="Cambria" panose="02040503050406030204" pitchFamily="18" charset="0"/>
              </a:rPr>
              <a:t>Ultrasound and </a:t>
            </a:r>
            <a:r>
              <a:rPr lang="en-US" sz="4400" dirty="0" err="1">
                <a:solidFill>
                  <a:schemeClr val="tx1"/>
                </a:solidFill>
                <a:effectLst/>
                <a:latin typeface="+mn-lt"/>
                <a:ea typeface="Cambria" panose="02040503050406030204" pitchFamily="18" charset="0"/>
                <a:cs typeface="Cambria" panose="02040503050406030204" pitchFamily="18" charset="0"/>
              </a:rPr>
              <a:t>bhCG</a:t>
            </a:r>
            <a:r>
              <a:rPr lang="en-US" sz="4400" dirty="0">
                <a:solidFill>
                  <a:schemeClr val="tx1"/>
                </a:solidFill>
                <a:effectLst/>
                <a:latin typeface="+mn-lt"/>
                <a:ea typeface="Cambria" panose="02040503050406030204" pitchFamily="18" charset="0"/>
                <a:cs typeface="Cambria" panose="02040503050406030204" pitchFamily="18" charset="0"/>
              </a:rPr>
              <a:t> can be used together to confirm a diagnosis when a patient presents with suspected early pregnancy loss. There are cases (such as this one), when the location of the pregnancy cannot be confirmed. These patients need to be followed more closely for ectopic and the </a:t>
            </a:r>
            <a:r>
              <a:rPr lang="en-US" sz="4400" dirty="0" err="1">
                <a:solidFill>
                  <a:schemeClr val="tx1"/>
                </a:solidFill>
                <a:effectLst/>
                <a:latin typeface="+mn-lt"/>
                <a:ea typeface="Cambria" panose="02040503050406030204" pitchFamily="18" charset="0"/>
                <a:cs typeface="Cambria" panose="02040503050406030204" pitchFamily="18" charset="0"/>
              </a:rPr>
              <a:t>bhCG</a:t>
            </a:r>
            <a:r>
              <a:rPr lang="en-US" sz="4400" dirty="0">
                <a:solidFill>
                  <a:schemeClr val="tx1"/>
                </a:solidFill>
                <a:effectLst/>
                <a:latin typeface="+mn-lt"/>
                <a:ea typeface="Cambria" panose="02040503050406030204" pitchFamily="18" charset="0"/>
                <a:cs typeface="Cambria" panose="02040503050406030204" pitchFamily="18" charset="0"/>
              </a:rPr>
              <a:t> levels should be followed to zero.</a:t>
            </a:r>
          </a:p>
          <a:p>
            <a:pPr marL="742950" marR="0" lvl="0" indent="-742950">
              <a:spcBef>
                <a:spcPts val="0"/>
              </a:spcBef>
              <a:spcAft>
                <a:spcPts val="0"/>
              </a:spcAft>
              <a:buFont typeface="+mj-lt"/>
              <a:buAutoNum type="arabicPeriod"/>
            </a:pPr>
            <a:r>
              <a:rPr lang="en-US" sz="4400" dirty="0">
                <a:solidFill>
                  <a:schemeClr val="tx1"/>
                </a:solidFill>
                <a:effectLst/>
                <a:latin typeface="+mn-lt"/>
                <a:ea typeface="Cambria" panose="02040503050406030204" pitchFamily="18" charset="0"/>
                <a:cs typeface="Cambria" panose="02040503050406030204" pitchFamily="18" charset="0"/>
              </a:rPr>
              <a:t>A fall of beta-HCG levels &gt; 50% in 48 hours suggests a completed pregnancy loss. Most experts agree that a higher drop (&gt;80%) is needed for diagnostic certainty.  </a:t>
            </a:r>
          </a:p>
          <a:p>
            <a:pPr marL="742950" marR="0" lvl="0" indent="-742950">
              <a:spcBef>
                <a:spcPts val="0"/>
              </a:spcBef>
              <a:spcAft>
                <a:spcPts val="0"/>
              </a:spcAft>
              <a:buFont typeface="+mj-lt"/>
              <a:buAutoNum type="arabicPeriod"/>
            </a:pPr>
            <a:r>
              <a:rPr lang="en-US" sz="4400" dirty="0">
                <a:solidFill>
                  <a:schemeClr val="tx1"/>
                </a:solidFill>
                <a:effectLst/>
                <a:latin typeface="+mn-lt"/>
                <a:ea typeface="Cambria" panose="02040503050406030204" pitchFamily="18" charset="0"/>
                <a:cs typeface="Cambria" panose="02040503050406030204" pitchFamily="18" charset="0"/>
              </a:rPr>
              <a:t>Accurate and comprehensive counseling is crucial. This includes discussing etiology, prognosis for future pregnancies, reassurance, and offering emotional support.</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8EAEC5D-93A1-50FF-15F1-0A31749936D3}"/>
                  </a:ext>
                </a:extLst>
              </p14:cNvPr>
              <p14:cNvContentPartPr/>
              <p14:nvPr/>
            </p14:nvContentPartPr>
            <p14:xfrm rot="10800000">
              <a:off x="1139676" y="2609557"/>
              <a:ext cx="10241280" cy="108470"/>
            </p14:xfrm>
          </p:contentPart>
        </mc:Choice>
        <mc:Fallback xmlns="">
          <p:pic>
            <p:nvPicPr>
              <p:cNvPr id="5" name="Ink 4">
                <a:extLst>
                  <a:ext uri="{FF2B5EF4-FFF2-40B4-BE49-F238E27FC236}">
                    <a16:creationId xmlns:a16="http://schemas.microsoft.com/office/drawing/2014/main" id="{C8EAEC5D-93A1-50FF-15F1-0A31749936D3}"/>
                  </a:ext>
                </a:extLst>
              </p:cNvPr>
              <p:cNvPicPr/>
              <p:nvPr/>
            </p:nvPicPr>
            <p:blipFill>
              <a:blip r:embed="rId5"/>
              <a:stretch>
                <a:fillRect/>
              </a:stretch>
            </p:blipFill>
            <p:spPr>
              <a:xfrm rot="10800000">
                <a:off x="980905" y="2451162"/>
                <a:ext cx="10558462" cy="424901"/>
              </a:xfrm>
              <a:prstGeom prst="rect">
                <a:avLst/>
              </a:prstGeom>
            </p:spPr>
          </p:pic>
        </mc:Fallback>
      </mc:AlternateContent>
      <p:sp>
        <p:nvSpPr>
          <p:cNvPr id="6" name="Rectangle 7">
            <a:extLst>
              <a:ext uri="{FF2B5EF4-FFF2-40B4-BE49-F238E27FC236}">
                <a16:creationId xmlns:a16="http://schemas.microsoft.com/office/drawing/2014/main" id="{2BC76BFC-A0B3-345E-F328-56026793AB37}"/>
              </a:ext>
            </a:extLst>
          </p:cNvPr>
          <p:cNvSpPr txBox="1">
            <a:spLocks noGrp="1"/>
          </p:cNvSpPr>
          <p:nvPr>
            <p:ph type="sldNum" sz="quarter" idx="2"/>
          </p:nvPr>
        </p:nvSpPr>
        <p:spPr>
          <a:xfrm>
            <a:off x="116498" y="12907568"/>
            <a:ext cx="825830"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54</a:t>
            </a:fld>
            <a:endParaRPr dirty="0"/>
          </a:p>
        </p:txBody>
      </p:sp>
    </p:spTree>
    <p:extLst>
      <p:ext uri="{BB962C8B-B14F-4D97-AF65-F5344CB8AC3E}">
        <p14:creationId xmlns:p14="http://schemas.microsoft.com/office/powerpoint/2010/main" val="368645576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116498" y="12907568"/>
            <a:ext cx="825830"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55</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79305" y="3806925"/>
            <a:ext cx="10882860" cy="2400657"/>
          </a:xfrm>
          <a:prstGeom prst="rect">
            <a:avLst/>
          </a:prstGeom>
        </p:spPr>
        <p:txBody>
          <a:bodyPr anchor="t">
            <a:noAutofit/>
          </a:bodyPr>
          <a:lstStyle/>
          <a:p>
            <a:pPr>
              <a:lnSpc>
                <a:spcPts val="13500"/>
              </a:lnSpc>
            </a:pPr>
            <a:r>
              <a:rPr lang="en-US" sz="11500" b="0" dirty="0">
                <a:solidFill>
                  <a:schemeClr val="tx1"/>
                </a:solidFill>
                <a:latin typeface="Tw Cen MT" panose="020B0602020104020603" pitchFamily="34" charset="77"/>
                <a:ea typeface="Open Sans" panose="020B0606030504020204" pitchFamily="34" charset="0"/>
                <a:cs typeface="Open Sans" panose="020B0606030504020204" pitchFamily="34" charset="0"/>
              </a:rPr>
              <a:t>CASE #2: </a:t>
            </a:r>
            <a:br>
              <a:rPr lang="en-US" sz="11500" b="0" dirty="0">
                <a:solidFill>
                  <a:schemeClr val="tx1"/>
                </a:solidFill>
                <a:latin typeface="Tw Cen MT" panose="020B0602020104020603" pitchFamily="34" charset="77"/>
                <a:ea typeface="Open Sans" panose="020B0606030504020204" pitchFamily="34" charset="0"/>
                <a:cs typeface="Open Sans" panose="020B0606030504020204" pitchFamily="34" charset="0"/>
              </a:rPr>
            </a:br>
            <a:r>
              <a:rPr lang="en-US" sz="11500" b="0" dirty="0">
                <a:solidFill>
                  <a:schemeClr val="tx1"/>
                </a:solidFill>
                <a:latin typeface="Tw Cen MT" panose="020B0602020104020603" pitchFamily="34" charset="77"/>
                <a:ea typeface="Open Sans" panose="020B0606030504020204" pitchFamily="34" charset="0"/>
                <a:cs typeface="Open Sans" panose="020B0606030504020204" pitchFamily="34" charset="0"/>
              </a:rPr>
              <a:t>DEE</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502077" y="567148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3343309" y="5513169"/>
                <a:ext cx="8927371" cy="389504"/>
              </a:xfrm>
              <a:prstGeom prst="rect">
                <a:avLst/>
              </a:prstGeom>
            </p:spPr>
          </p:pic>
        </mc:Fallback>
      </mc:AlternateContent>
      <p:pic>
        <p:nvPicPr>
          <p:cNvPr id="4" name="Picture Placeholder 3">
            <a:extLst>
              <a:ext uri="{FF2B5EF4-FFF2-40B4-BE49-F238E27FC236}">
                <a16:creationId xmlns:a16="http://schemas.microsoft.com/office/drawing/2014/main" id="{1EBF3107-D27F-BD4F-98A0-E1C16481731C}"/>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7989" b="7989"/>
          <a:stretch/>
        </p:blipFill>
        <p:spPr>
          <a:xfrm>
            <a:off x="1220759" y="0"/>
            <a:ext cx="10882860" cy="13716000"/>
          </a:xfrm>
        </p:spPr>
      </p:pic>
      <p:sp>
        <p:nvSpPr>
          <p:cNvPr id="2" name="TextBox 1">
            <a:extLst>
              <a:ext uri="{FF2B5EF4-FFF2-40B4-BE49-F238E27FC236}">
                <a16:creationId xmlns:a16="http://schemas.microsoft.com/office/drawing/2014/main" id="{730D81AA-7C4C-B690-C113-B16128AE6EF2}"/>
              </a:ext>
            </a:extLst>
          </p:cNvPr>
          <p:cNvSpPr txBox="1"/>
          <p:nvPr/>
        </p:nvSpPr>
        <p:spPr>
          <a:xfrm>
            <a:off x="13142941" y="7609277"/>
            <a:ext cx="10020300" cy="1631216"/>
          </a:xfrm>
          <a:prstGeom prst="rect">
            <a:avLst/>
          </a:prstGeom>
          <a:noFill/>
        </p:spPr>
        <p:txBody>
          <a:bodyPr wrap="square" rtlCol="0">
            <a:spAutoFit/>
          </a:bodyPr>
          <a:lstStyle/>
          <a:p>
            <a:pPr marL="342900" indent="-342900">
              <a:buFont typeface="Arial" panose="020B0604020202020204" pitchFamily="34" charset="0"/>
              <a:buChar char="•"/>
            </a:pPr>
            <a:r>
              <a:rPr lang="en-US" sz="5000" dirty="0">
                <a:solidFill>
                  <a:schemeClr val="tx1"/>
                </a:solidFill>
                <a:latin typeface="+mn-lt"/>
              </a:rPr>
              <a:t>They/them</a:t>
            </a:r>
          </a:p>
          <a:p>
            <a:pPr marL="342900" indent="-342900">
              <a:buFont typeface="Arial" panose="020B0604020202020204" pitchFamily="34" charset="0"/>
              <a:buChar char="•"/>
            </a:pPr>
            <a:r>
              <a:rPr lang="en-US" sz="5000" dirty="0">
                <a:solidFill>
                  <a:schemeClr val="tx1"/>
                </a:solidFill>
                <a:latin typeface="+mn-lt"/>
              </a:rPr>
              <a:t>Anembryonic pregnancy</a:t>
            </a:r>
          </a:p>
        </p:txBody>
      </p:sp>
    </p:spTree>
    <p:extLst>
      <p:ext uri="{BB962C8B-B14F-4D97-AF65-F5344CB8AC3E}">
        <p14:creationId xmlns:p14="http://schemas.microsoft.com/office/powerpoint/2010/main" val="76543509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3" name="Google Shape;583;p33"/>
          <p:cNvSpPr txBox="1"/>
          <p:nvPr/>
        </p:nvSpPr>
        <p:spPr>
          <a:xfrm>
            <a:off x="7551702" y="1628035"/>
            <a:ext cx="15519314" cy="11298818"/>
          </a:xfrm>
          <a:prstGeom prst="rect">
            <a:avLst/>
          </a:prstGeom>
          <a:noFill/>
          <a:ln>
            <a:noFill/>
          </a:ln>
        </p:spPr>
        <p:txBody>
          <a:bodyPr spcFirstLastPara="1" wrap="square" lIns="91425" tIns="45700" rIns="91425" bIns="45700" anchor="t" anchorCtr="0">
            <a:noAutofit/>
          </a:bodyPr>
          <a:lstStyle/>
          <a:p>
            <a:pPr marL="685800" indent="-685800">
              <a:lnSpc>
                <a:spcPct val="90000"/>
              </a:lnSpc>
              <a:buClr>
                <a:schemeClr val="dk2"/>
              </a:buClr>
              <a:buSzPts val="5400"/>
              <a:buFont typeface="Arial" panose="020B0604020202020204" pitchFamily="34" charset="0"/>
              <a:buChar char="•"/>
            </a:pPr>
            <a:r>
              <a:rPr lang="en-US" sz="4700" dirty="0">
                <a:solidFill>
                  <a:schemeClr val="tx1"/>
                </a:solidFill>
                <a:effectLst/>
                <a:latin typeface="+mn-lt"/>
                <a:ea typeface="Cambria" panose="02040503050406030204" pitchFamily="18" charset="0"/>
                <a:cs typeface="Cambria" panose="02040503050406030204" pitchFamily="18" charset="0"/>
              </a:rPr>
              <a:t>Dee is here for their first prenatal appointment with their partner, Max. </a:t>
            </a:r>
          </a:p>
          <a:p>
            <a:pPr marL="685800" indent="-685800">
              <a:lnSpc>
                <a:spcPct val="90000"/>
              </a:lnSpc>
              <a:buClr>
                <a:schemeClr val="dk2"/>
              </a:buClr>
              <a:buSzPts val="5400"/>
              <a:buFont typeface="Arial" panose="020B0604020202020204" pitchFamily="34" charset="0"/>
              <a:buChar char="•"/>
            </a:pPr>
            <a:r>
              <a:rPr lang="en-US" sz="4700" dirty="0">
                <a:solidFill>
                  <a:schemeClr val="tx1"/>
                </a:solidFill>
                <a:effectLst/>
                <a:latin typeface="+mn-lt"/>
                <a:ea typeface="Cambria" panose="02040503050406030204" pitchFamily="18" charset="0"/>
                <a:cs typeface="Cambria" panose="02040503050406030204" pitchFamily="18" charset="0"/>
              </a:rPr>
              <a:t>They are a 29-year-old G2P1001 with a history of gallstones but is otherwise healthy. </a:t>
            </a:r>
          </a:p>
          <a:p>
            <a:pPr marL="685800" indent="-685800">
              <a:lnSpc>
                <a:spcPct val="90000"/>
              </a:lnSpc>
              <a:buClr>
                <a:schemeClr val="dk2"/>
              </a:buClr>
              <a:buSzPts val="5400"/>
              <a:buFont typeface="Arial" panose="020B0604020202020204" pitchFamily="34" charset="0"/>
              <a:buChar char="•"/>
            </a:pPr>
            <a:r>
              <a:rPr lang="en-US" sz="4700" dirty="0">
                <a:solidFill>
                  <a:schemeClr val="tx1"/>
                </a:solidFill>
                <a:effectLst/>
                <a:latin typeface="+mn-lt"/>
                <a:ea typeface="Cambria" panose="02040503050406030204" pitchFamily="18" charset="0"/>
                <a:cs typeface="Cambria" panose="02040503050406030204" pitchFamily="18" charset="0"/>
              </a:rPr>
              <a:t>They had an uncomplicated vaginal delivery 3 years ago. </a:t>
            </a:r>
          </a:p>
          <a:p>
            <a:pPr marL="685800" indent="-685800">
              <a:lnSpc>
                <a:spcPct val="90000"/>
              </a:lnSpc>
              <a:buClr>
                <a:schemeClr val="dk2"/>
              </a:buClr>
              <a:buSzPts val="5400"/>
              <a:buFont typeface="Arial" panose="020B0604020202020204" pitchFamily="34" charset="0"/>
              <a:buChar char="•"/>
            </a:pPr>
            <a:r>
              <a:rPr lang="en-US" sz="4700" dirty="0">
                <a:solidFill>
                  <a:schemeClr val="tx1"/>
                </a:solidFill>
                <a:effectLst/>
                <a:latin typeface="+mn-lt"/>
                <a:ea typeface="Cambria" panose="02040503050406030204" pitchFamily="18" charset="0"/>
                <a:cs typeface="Cambria" panose="02040503050406030204" pitchFamily="18" charset="0"/>
              </a:rPr>
              <a:t>Dee tells you they are sure their LMP was 10 weeks ago, but notes that they had been taking birth control on and off for the last few months. </a:t>
            </a:r>
          </a:p>
          <a:p>
            <a:pPr marL="685800" indent="-685800">
              <a:lnSpc>
                <a:spcPct val="90000"/>
              </a:lnSpc>
              <a:buClr>
                <a:schemeClr val="dk2"/>
              </a:buClr>
              <a:buSzPts val="5400"/>
              <a:buFont typeface="Arial" panose="020B0604020202020204" pitchFamily="34" charset="0"/>
              <a:buChar char="•"/>
            </a:pPr>
            <a:r>
              <a:rPr lang="en-US" sz="4700" dirty="0">
                <a:solidFill>
                  <a:schemeClr val="tx1"/>
                </a:solidFill>
                <a:effectLst/>
                <a:latin typeface="+mn-lt"/>
                <a:ea typeface="Cambria" panose="02040503050406030204" pitchFamily="18" charset="0"/>
                <a:cs typeface="Cambria" panose="02040503050406030204" pitchFamily="18" charset="0"/>
              </a:rPr>
              <a:t>They are excited about the pregnancy, as Dee and their partner had been thinking about trying. </a:t>
            </a:r>
          </a:p>
          <a:p>
            <a:pPr marL="685800" indent="-685800">
              <a:lnSpc>
                <a:spcPct val="90000"/>
              </a:lnSpc>
              <a:buClr>
                <a:schemeClr val="dk2"/>
              </a:buClr>
              <a:buSzPts val="5400"/>
              <a:buFont typeface="Arial" panose="020B0604020202020204" pitchFamily="34" charset="0"/>
              <a:buChar char="•"/>
            </a:pPr>
            <a:r>
              <a:rPr lang="en-US" sz="4700" dirty="0">
                <a:solidFill>
                  <a:schemeClr val="tx1"/>
                </a:solidFill>
                <a:effectLst/>
                <a:latin typeface="+mn-lt"/>
                <a:ea typeface="Cambria" panose="02040503050406030204" pitchFamily="18" charset="0"/>
                <a:cs typeface="Cambria" panose="02040503050406030204" pitchFamily="18" charset="0"/>
              </a:rPr>
              <a:t>They had a positive pregnancy test at home and some nausea a few weeks ago which has since resolved. </a:t>
            </a:r>
          </a:p>
          <a:p>
            <a:pPr marL="685800" indent="-685800">
              <a:lnSpc>
                <a:spcPct val="90000"/>
              </a:lnSpc>
              <a:buClr>
                <a:schemeClr val="dk2"/>
              </a:buClr>
              <a:buSzPts val="5400"/>
              <a:buFont typeface="Arial" panose="020B0604020202020204" pitchFamily="34" charset="0"/>
              <a:buChar char="•"/>
            </a:pPr>
            <a:r>
              <a:rPr lang="en-US" sz="4700" dirty="0">
                <a:solidFill>
                  <a:schemeClr val="tx1"/>
                </a:solidFill>
                <a:effectLst/>
                <a:latin typeface="+mn-lt"/>
                <a:ea typeface="Cambria" panose="02040503050406030204" pitchFamily="18" charset="0"/>
                <a:cs typeface="Cambria" panose="02040503050406030204" pitchFamily="18" charset="0"/>
              </a:rPr>
              <a:t>They have not had bleeding, abdominal pain or cramping.</a:t>
            </a:r>
          </a:p>
          <a:p>
            <a:pPr marL="685800" indent="-685800">
              <a:lnSpc>
                <a:spcPct val="90000"/>
              </a:lnSpc>
              <a:buClr>
                <a:schemeClr val="dk2"/>
              </a:buClr>
              <a:buSzPts val="5400"/>
              <a:buFont typeface="Arial" panose="020B0604020202020204" pitchFamily="34" charset="0"/>
              <a:buChar char="•"/>
            </a:pPr>
            <a:endParaRPr lang="en-US" sz="4700" dirty="0">
              <a:solidFill>
                <a:schemeClr val="bg2"/>
              </a:solidFill>
              <a:latin typeface="+mn-lt"/>
              <a:ea typeface="Cambria" panose="02040503050406030204" pitchFamily="18" charset="0"/>
              <a:cs typeface="Cambria" panose="02040503050406030204" pitchFamily="18" charset="0"/>
            </a:endParaRPr>
          </a:p>
          <a:p>
            <a:pPr>
              <a:lnSpc>
                <a:spcPct val="90000"/>
              </a:lnSpc>
              <a:buClr>
                <a:schemeClr val="dk2"/>
              </a:buClr>
              <a:buSzPts val="5400"/>
            </a:pPr>
            <a:r>
              <a:rPr lang="en-US" sz="4700" b="1" dirty="0">
                <a:solidFill>
                  <a:schemeClr val="accent1"/>
                </a:solidFill>
                <a:effectLst/>
                <a:latin typeface="+mn-lt"/>
                <a:ea typeface="Cambria" panose="02040503050406030204" pitchFamily="18" charset="0"/>
                <a:cs typeface="Cambria" panose="02040503050406030204" pitchFamily="18" charset="0"/>
              </a:rPr>
              <a:t>What should you do next?</a:t>
            </a:r>
          </a:p>
          <a:p>
            <a:pPr marL="685800" indent="-685800">
              <a:lnSpc>
                <a:spcPct val="90000"/>
              </a:lnSpc>
              <a:buClr>
                <a:schemeClr val="dk2"/>
              </a:buClr>
              <a:buSzPts val="5400"/>
              <a:buFont typeface="Arial" panose="020B0604020202020204" pitchFamily="34" charset="0"/>
              <a:buChar char="•"/>
            </a:pPr>
            <a:endParaRPr lang="en-US" sz="4700" dirty="0">
              <a:solidFill>
                <a:schemeClr val="bg2"/>
              </a:solidFill>
              <a:latin typeface="+mn-lt"/>
              <a:ea typeface="Cambria" panose="02040503050406030204" pitchFamily="18" charset="0"/>
              <a:cs typeface="Cambria" panose="02040503050406030204" pitchFamily="18" charset="0"/>
            </a:endParaRPr>
          </a:p>
          <a:p>
            <a:pPr>
              <a:lnSpc>
                <a:spcPct val="90000"/>
              </a:lnSpc>
              <a:buClr>
                <a:schemeClr val="dk2"/>
              </a:buClr>
              <a:buSzPts val="5400"/>
            </a:pPr>
            <a:endParaRPr lang="en-US" sz="4700" dirty="0">
              <a:solidFill>
                <a:schemeClr val="bg2"/>
              </a:solidFill>
              <a:effectLst/>
              <a:latin typeface="+mn-lt"/>
              <a:ea typeface="Cambria" panose="02040503050406030204" pitchFamily="18" charset="0"/>
              <a:cs typeface="Cambria" panose="02040503050406030204" pitchFamily="18" charset="0"/>
            </a:endParaRPr>
          </a:p>
        </p:txBody>
      </p:sp>
      <p:pic>
        <p:nvPicPr>
          <p:cNvPr id="584" name="Google Shape;584;p33"/>
          <p:cNvPicPr preferRelativeResize="0"/>
          <p:nvPr/>
        </p:nvPicPr>
        <p:blipFill rotWithShape="1">
          <a:blip r:embed="rId3">
            <a:alphaModFix amt="35000"/>
            <a:duotone>
              <a:schemeClr val="accent4">
                <a:shade val="45000"/>
                <a:satMod val="135000"/>
              </a:schemeClr>
              <a:prstClr val="white"/>
            </a:duotone>
          </a:blip>
          <a:srcRect l="-1890" r="49660"/>
          <a:stretch/>
        </p:blipFill>
        <p:spPr>
          <a:xfrm flipH="1">
            <a:off x="-114300" y="-270034"/>
            <a:ext cx="6675120" cy="12780118"/>
          </a:xfrm>
          <a:prstGeom prst="rect">
            <a:avLst/>
          </a:prstGeom>
          <a:noFill/>
          <a:ln>
            <a:noFill/>
          </a:ln>
        </p:spPr>
      </p:pic>
      <p:sp>
        <p:nvSpPr>
          <p:cNvPr id="4" name="Rectangle 7">
            <a:extLst>
              <a:ext uri="{FF2B5EF4-FFF2-40B4-BE49-F238E27FC236}">
                <a16:creationId xmlns:a16="http://schemas.microsoft.com/office/drawing/2014/main" id="{34513781-6CDA-F1CA-ACF9-F1A92B81F638}"/>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56</a:t>
            </a:fld>
            <a:endParaRPr lang="en-US" sz="2000" dirty="0">
              <a:solidFill>
                <a:schemeClr val="tx1"/>
              </a:solidFill>
            </a:endParaRPr>
          </a:p>
        </p:txBody>
      </p:sp>
    </p:spTree>
    <p:extLst>
      <p:ext uri="{BB962C8B-B14F-4D97-AF65-F5344CB8AC3E}">
        <p14:creationId xmlns:p14="http://schemas.microsoft.com/office/powerpoint/2010/main" val="3051121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E78C2D-AF7A-8E9F-7695-65F142307AE7}"/>
              </a:ext>
            </a:extLst>
          </p:cNvPr>
          <p:cNvSpPr>
            <a:spLocks noGrp="1"/>
          </p:cNvSpPr>
          <p:nvPr>
            <p:ph type="title"/>
          </p:nvPr>
        </p:nvSpPr>
        <p:spPr>
          <a:xfrm>
            <a:off x="6568440" y="1010401"/>
            <a:ext cx="10782300" cy="1676400"/>
          </a:xfrm>
        </p:spPr>
        <p:txBody>
          <a:bodyPr/>
          <a:lstStyle/>
          <a:p>
            <a:pPr algn="l"/>
            <a:r>
              <a:rPr lang="en-US" dirty="0">
                <a:solidFill>
                  <a:schemeClr val="tx1"/>
                </a:solidFill>
                <a:latin typeface="+mj-lt"/>
              </a:rPr>
              <a:t>What should you do next?</a:t>
            </a:r>
          </a:p>
        </p:txBody>
      </p:sp>
      <p:sp>
        <p:nvSpPr>
          <p:cNvPr id="9" name="TextBox 8">
            <a:extLst>
              <a:ext uri="{FF2B5EF4-FFF2-40B4-BE49-F238E27FC236}">
                <a16:creationId xmlns:a16="http://schemas.microsoft.com/office/drawing/2014/main" id="{6417F889-AD2E-F197-881E-424B6947D3D6}"/>
              </a:ext>
            </a:extLst>
          </p:cNvPr>
          <p:cNvSpPr txBox="1"/>
          <p:nvPr/>
        </p:nvSpPr>
        <p:spPr>
          <a:xfrm>
            <a:off x="6568440" y="3094892"/>
            <a:ext cx="17311468" cy="9787295"/>
          </a:xfrm>
          <a:prstGeom prst="rect">
            <a:avLst/>
          </a:prstGeom>
          <a:noFill/>
        </p:spPr>
        <p:txBody>
          <a:bodyPr wrap="square" rtlCol="0">
            <a:spAutoFit/>
          </a:bodyPr>
          <a:lstStyle/>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Exam, including bimanual exam</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Doppler ultrasound, to detect possible FH, given their gestational age and uncertain LMP due to be on OCPS</a:t>
            </a:r>
          </a:p>
          <a:p>
            <a:pPr marL="685800" marR="0" lvl="0" indent="-685800">
              <a:spcBef>
                <a:spcPts val="0"/>
              </a:spcBef>
              <a:spcAft>
                <a:spcPts val="0"/>
              </a:spcAft>
              <a:buFont typeface="Arial" panose="020B0604020202020204" pitchFamily="34" charset="0"/>
              <a:buChar char="•"/>
            </a:pPr>
            <a:endParaRPr lang="en-US" sz="4500" dirty="0">
              <a:solidFill>
                <a:schemeClr val="tx1"/>
              </a:solidFill>
              <a:latin typeface="+mn-lt"/>
              <a:ea typeface="Cambria" panose="02040503050406030204" pitchFamily="18" charset="0"/>
              <a:cs typeface="Times New Roman" panose="02020603050405020304" pitchFamily="18" charset="0"/>
            </a:endParaRPr>
          </a:p>
          <a:p>
            <a:pPr marR="0" lvl="0">
              <a:spcBef>
                <a:spcPts val="0"/>
              </a:spcBef>
              <a:spcAft>
                <a:spcPts val="0"/>
              </a:spcAft>
            </a:pPr>
            <a:r>
              <a:rPr lang="en-US" sz="4500" dirty="0">
                <a:solidFill>
                  <a:schemeClr val="tx1"/>
                </a:solidFill>
                <a:effectLst/>
                <a:latin typeface="+mn-lt"/>
                <a:ea typeface="Cambria" panose="02040503050406030204" pitchFamily="18" charset="0"/>
                <a:cs typeface="Times New Roman" panose="02020603050405020304" pitchFamily="18" charset="0"/>
              </a:rPr>
              <a:t>You do an exam which shows:</a:t>
            </a:r>
          </a:p>
          <a:p>
            <a:pPr marR="0" lvl="0">
              <a:spcBef>
                <a:spcPts val="0"/>
              </a:spcBef>
              <a:spcAft>
                <a:spcPts val="0"/>
              </a:spcAft>
            </a:pPr>
            <a:r>
              <a:rPr lang="en-US" sz="4500" dirty="0">
                <a:solidFill>
                  <a:schemeClr val="tx1"/>
                </a:solidFill>
                <a:effectLst/>
                <a:latin typeface="+mn-lt"/>
                <a:ea typeface="Cambria" panose="02040503050406030204" pitchFamily="18" charset="0"/>
                <a:cs typeface="Times New Roman" panose="02020603050405020304" pitchFamily="18" charset="0"/>
              </a:rPr>
              <a:t>BP 114/62, HR 80, RR 12, SO2 99%</a:t>
            </a:r>
          </a:p>
          <a:p>
            <a:pPr marR="0" lvl="0">
              <a:spcBef>
                <a:spcPts val="0"/>
              </a:spcBef>
              <a:spcAft>
                <a:spcPts val="0"/>
              </a:spcAft>
            </a:pPr>
            <a:endParaRPr lang="en-US" sz="4500" dirty="0">
              <a:solidFill>
                <a:schemeClr val="tx1"/>
              </a:solidFill>
              <a:effectLst/>
              <a:latin typeface="+mn-lt"/>
              <a:ea typeface="Cambria" panose="02040503050406030204" pitchFamily="18" charset="0"/>
              <a:cs typeface="Times New Roman" panose="02020603050405020304" pitchFamily="18" charset="0"/>
            </a:endParaRP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They appear comfortable and their abdomen is soft and nontender. There is no palpable fundus on abdominal exam. </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Dopplers: No fetal heart rate is heard</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Bimanual exam: uterus 6-week size, nontender. Adnexa are without mass and nontender.</a:t>
            </a:r>
          </a:p>
          <a:p>
            <a:pPr marR="0" lvl="0">
              <a:spcBef>
                <a:spcPts val="0"/>
              </a:spcBef>
              <a:spcAft>
                <a:spcPts val="0"/>
              </a:spcAft>
            </a:pPr>
            <a:endParaRPr lang="en-US" sz="4500" dirty="0">
              <a:solidFill>
                <a:schemeClr val="bg2"/>
              </a:solidFill>
              <a:effectLst/>
              <a:latin typeface="+mn-lt"/>
              <a:ea typeface="Cambria" panose="02040503050406030204" pitchFamily="18" charset="0"/>
              <a:cs typeface="Times New Roman" panose="02020603050405020304" pitchFamily="18" charset="0"/>
            </a:endParaRPr>
          </a:p>
          <a:p>
            <a:pPr marR="0" lvl="0">
              <a:spcBef>
                <a:spcPts val="0"/>
              </a:spcBef>
              <a:spcAft>
                <a:spcPts val="0"/>
              </a:spcAft>
            </a:pPr>
            <a:r>
              <a:rPr lang="en-US" sz="4500" b="1" dirty="0">
                <a:solidFill>
                  <a:schemeClr val="accent1"/>
                </a:solidFill>
                <a:effectLst/>
                <a:latin typeface="+mn-lt"/>
                <a:ea typeface="Cambria" panose="02040503050406030204" pitchFamily="18" charset="0"/>
                <a:cs typeface="Times New Roman" panose="02020603050405020304" pitchFamily="18" charset="0"/>
              </a:rPr>
              <a:t>What is your assessment? What is your plan?</a:t>
            </a:r>
          </a:p>
        </p:txBody>
      </p:sp>
      <p:pic>
        <p:nvPicPr>
          <p:cNvPr id="10" name="Google Shape;584;p33">
            <a:extLst>
              <a:ext uri="{FF2B5EF4-FFF2-40B4-BE49-F238E27FC236}">
                <a16:creationId xmlns:a16="http://schemas.microsoft.com/office/drawing/2014/main" id="{B0053537-FE9F-6993-3EBA-004B12E9C7D8}"/>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flipH="1">
            <a:off x="-202663" y="-74519"/>
            <a:ext cx="6675120" cy="1278011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13256EA-7B66-E4FF-09D9-D0CD85BEAA5F}"/>
                  </a:ext>
                </a:extLst>
              </p14:cNvPr>
              <p14:cNvContentPartPr/>
              <p14:nvPr/>
            </p14:nvContentPartPr>
            <p14:xfrm>
              <a:off x="7021830" y="2499267"/>
              <a:ext cx="9875520" cy="73234"/>
            </p14:xfrm>
          </p:contentPart>
        </mc:Choice>
        <mc:Fallback xmlns="">
          <p:pic>
            <p:nvPicPr>
              <p:cNvPr id="2" name="Ink 1">
                <a:extLst>
                  <a:ext uri="{FF2B5EF4-FFF2-40B4-BE49-F238E27FC236}">
                    <a16:creationId xmlns:a16="http://schemas.microsoft.com/office/drawing/2014/main" id="{413256EA-7B66-E4FF-09D9-D0CD85BEAA5F}"/>
                  </a:ext>
                </a:extLst>
              </p:cNvPr>
              <p:cNvPicPr/>
              <p:nvPr/>
            </p:nvPicPr>
            <p:blipFill>
              <a:blip r:embed="rId5"/>
              <a:stretch>
                <a:fillRect/>
              </a:stretch>
            </p:blipFill>
            <p:spPr>
              <a:xfrm>
                <a:off x="6863058" y="2340952"/>
                <a:ext cx="10192703" cy="389504"/>
              </a:xfrm>
              <a:prstGeom prst="rect">
                <a:avLst/>
              </a:prstGeom>
            </p:spPr>
          </p:pic>
        </mc:Fallback>
      </mc:AlternateContent>
      <p:sp>
        <p:nvSpPr>
          <p:cNvPr id="3" name="Rectangle 7">
            <a:extLst>
              <a:ext uri="{FF2B5EF4-FFF2-40B4-BE49-F238E27FC236}">
                <a16:creationId xmlns:a16="http://schemas.microsoft.com/office/drawing/2014/main" id="{D1112C2B-8757-3B5C-6C00-4381D4502536}"/>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57</a:t>
            </a:fld>
            <a:endParaRPr lang="en-US" sz="2000" dirty="0">
              <a:solidFill>
                <a:schemeClr val="tx1"/>
              </a:solidFill>
            </a:endParaRPr>
          </a:p>
        </p:txBody>
      </p:sp>
    </p:spTree>
    <p:extLst>
      <p:ext uri="{BB962C8B-B14F-4D97-AF65-F5344CB8AC3E}">
        <p14:creationId xmlns:p14="http://schemas.microsoft.com/office/powerpoint/2010/main" val="380354851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E78C2D-AF7A-8E9F-7695-65F142307AE7}"/>
              </a:ext>
            </a:extLst>
          </p:cNvPr>
          <p:cNvSpPr>
            <a:spLocks noGrp="1"/>
          </p:cNvSpPr>
          <p:nvPr>
            <p:ph type="title"/>
          </p:nvPr>
        </p:nvSpPr>
        <p:spPr>
          <a:xfrm>
            <a:off x="1922960" y="739373"/>
            <a:ext cx="13148310" cy="1676400"/>
          </a:xfrm>
        </p:spPr>
        <p:txBody>
          <a:bodyPr/>
          <a:lstStyle/>
          <a:p>
            <a:pPr algn="l"/>
            <a:r>
              <a:rPr lang="en-US" dirty="0">
                <a:solidFill>
                  <a:schemeClr val="tx1"/>
                </a:solidFill>
                <a:latin typeface="Tw Cen MT" panose="020B0602020104020603" pitchFamily="34" charset="77"/>
              </a:rPr>
              <a:t>What is your assessment? Plan?</a:t>
            </a:r>
          </a:p>
        </p:txBody>
      </p:sp>
      <p:sp>
        <p:nvSpPr>
          <p:cNvPr id="9" name="TextBox 8">
            <a:extLst>
              <a:ext uri="{FF2B5EF4-FFF2-40B4-BE49-F238E27FC236}">
                <a16:creationId xmlns:a16="http://schemas.microsoft.com/office/drawing/2014/main" id="{6417F889-AD2E-F197-881E-424B6947D3D6}"/>
              </a:ext>
            </a:extLst>
          </p:cNvPr>
          <p:cNvSpPr txBox="1"/>
          <p:nvPr/>
        </p:nvSpPr>
        <p:spPr>
          <a:xfrm>
            <a:off x="1922960" y="2922338"/>
            <a:ext cx="17311468" cy="9787295"/>
          </a:xfrm>
          <a:prstGeom prst="rect">
            <a:avLst/>
          </a:prstGeom>
          <a:noFill/>
        </p:spPr>
        <p:txBody>
          <a:bodyPr wrap="square" rtlCol="0">
            <a:spAutoFit/>
          </a:bodyPr>
          <a:lstStyle/>
          <a:p>
            <a:pPr marR="0" lvl="0">
              <a:spcBef>
                <a:spcPts val="0"/>
              </a:spcBef>
              <a:spcAft>
                <a:spcPts val="0"/>
              </a:spcAft>
            </a:pPr>
            <a:r>
              <a:rPr lang="en-US" sz="4500" dirty="0">
                <a:solidFill>
                  <a:schemeClr val="tx1"/>
                </a:solidFill>
                <a:effectLst/>
                <a:latin typeface="+mn-lt"/>
                <a:ea typeface="Cambria" panose="02040503050406030204" pitchFamily="18" charset="0"/>
                <a:cs typeface="Times New Roman" panose="02020603050405020304" pitchFamily="18" charset="0"/>
              </a:rPr>
              <a:t>Size is less than dates. This could be from:</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Early IUP with dates discordant from LMP due to recent oral contraceptive use or reporting error </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10-week IUP with retroverted uterus or body habitus - difficult to palpate the uterine fundus and hear fetal heart tones</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Ectopic pregnancy</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Early pregnancy loss</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Not pregnant - false positive pregnancy test at home</a:t>
            </a:r>
          </a:p>
          <a:p>
            <a:pPr marR="0" lvl="0">
              <a:spcBef>
                <a:spcPts val="0"/>
              </a:spcBef>
              <a:spcAft>
                <a:spcPts val="0"/>
              </a:spcAft>
            </a:pPr>
            <a:endParaRPr lang="en-US" sz="4500" dirty="0">
              <a:solidFill>
                <a:schemeClr val="tx1"/>
              </a:solidFill>
              <a:effectLst/>
              <a:latin typeface="+mn-lt"/>
              <a:ea typeface="Cambria" panose="02040503050406030204" pitchFamily="18" charset="0"/>
              <a:cs typeface="Times New Roman" panose="02020603050405020304" pitchFamily="18" charset="0"/>
            </a:endParaRPr>
          </a:p>
          <a:p>
            <a:pPr marR="0" lvl="0">
              <a:spcBef>
                <a:spcPts val="0"/>
              </a:spcBef>
              <a:spcAft>
                <a:spcPts val="0"/>
              </a:spcAft>
            </a:pPr>
            <a:r>
              <a:rPr lang="en-US" sz="4500" dirty="0">
                <a:solidFill>
                  <a:schemeClr val="tx1"/>
                </a:solidFill>
                <a:latin typeface="+mn-lt"/>
                <a:ea typeface="Cambria" panose="02040503050406030204" pitchFamily="18" charset="0"/>
                <a:cs typeface="Times New Roman" panose="02020603050405020304" pitchFamily="18" charset="0"/>
              </a:rPr>
              <a:t>Plan</a:t>
            </a:r>
          </a:p>
          <a:p>
            <a:pPr marL="685800" marR="0" lvl="0" indent="-685800">
              <a:spcBef>
                <a:spcPts val="0"/>
              </a:spcBef>
              <a:spcAft>
                <a:spcPts val="0"/>
              </a:spcAft>
              <a:buFont typeface="Arial" panose="020B0604020202020204" pitchFamily="34" charset="0"/>
              <a:buChar char="•"/>
            </a:pPr>
            <a:r>
              <a:rPr lang="en-US" sz="4500" dirty="0">
                <a:solidFill>
                  <a:schemeClr val="tx1"/>
                </a:solidFill>
                <a:latin typeface="+mn-lt"/>
                <a:ea typeface="Cambria" panose="02040503050406030204" pitchFamily="18" charset="0"/>
                <a:cs typeface="Times New Roman" panose="02020603050405020304" pitchFamily="18" charset="0"/>
              </a:rPr>
              <a:t>Confirm urine pregnancy test is positive </a:t>
            </a:r>
          </a:p>
          <a:p>
            <a:pPr marL="685800" marR="0" lvl="0" indent="-685800">
              <a:spcBef>
                <a:spcPts val="0"/>
              </a:spcBef>
              <a:spcAft>
                <a:spcPts val="0"/>
              </a:spcAft>
              <a:buFont typeface="Arial" panose="020B0604020202020204" pitchFamily="34" charset="0"/>
              <a:buChar char="•"/>
            </a:pPr>
            <a:r>
              <a:rPr lang="en-US" sz="4500" dirty="0">
                <a:solidFill>
                  <a:schemeClr val="tx1"/>
                </a:solidFill>
                <a:latin typeface="+mn-lt"/>
                <a:ea typeface="Cambria" panose="02040503050406030204" pitchFamily="18" charset="0"/>
                <a:cs typeface="Times New Roman" panose="02020603050405020304" pitchFamily="18" charset="0"/>
              </a:rPr>
              <a:t>Do a point of care ultrasound, if available. Otherwise, refer to radiology.</a:t>
            </a:r>
          </a:p>
          <a:p>
            <a:pPr marL="685800" marR="0" lvl="0" indent="-685800">
              <a:spcBef>
                <a:spcPts val="0"/>
              </a:spcBef>
              <a:spcAft>
                <a:spcPts val="0"/>
              </a:spcAft>
              <a:buFont typeface="Arial" panose="020B0604020202020204" pitchFamily="34" charset="0"/>
              <a:buChar char="•"/>
            </a:pPr>
            <a:r>
              <a:rPr lang="en-US" sz="4500" dirty="0">
                <a:solidFill>
                  <a:schemeClr val="tx1"/>
                </a:solidFill>
                <a:latin typeface="+mn-lt"/>
                <a:ea typeface="Cambria" panose="02040503050406030204" pitchFamily="18" charset="0"/>
                <a:cs typeface="Times New Roman" panose="02020603050405020304" pitchFamily="18" charset="0"/>
              </a:rPr>
              <a:t>Quantitative beta-HCG</a:t>
            </a:r>
          </a:p>
        </p:txBody>
      </p:sp>
      <p:pic>
        <p:nvPicPr>
          <p:cNvPr id="10" name="Google Shape;584;p33">
            <a:extLst>
              <a:ext uri="{FF2B5EF4-FFF2-40B4-BE49-F238E27FC236}">
                <a16:creationId xmlns:a16="http://schemas.microsoft.com/office/drawing/2014/main" id="{B0053537-FE9F-6993-3EBA-004B12E9C7D8}"/>
              </a:ext>
            </a:extLst>
          </p:cNvPr>
          <p:cNvPicPr preferRelativeResize="0"/>
          <p:nvPr/>
        </p:nvPicPr>
        <p:blipFill rotWithShape="1">
          <a:blip r:embed="rId3">
            <a:alphaModFix amt="35000"/>
            <a:duotone>
              <a:schemeClr val="accent1">
                <a:shade val="45000"/>
                <a:satMod val="135000"/>
              </a:schemeClr>
              <a:prstClr val="white"/>
            </a:duotone>
          </a:blip>
          <a:srcRect l="-1890" r="49660"/>
          <a:stretch/>
        </p:blipFill>
        <p:spPr>
          <a:xfrm>
            <a:off x="17908905" y="467941"/>
            <a:ext cx="6675120" cy="12780118"/>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5C17EBAC-E2F7-E765-4EB4-F84269625310}"/>
                  </a:ext>
                </a:extLst>
              </p14:cNvPr>
              <p14:cNvContentPartPr/>
              <p14:nvPr/>
            </p14:nvContentPartPr>
            <p14:xfrm>
              <a:off x="2398646" y="2342539"/>
              <a:ext cx="11887200" cy="73234"/>
            </p14:xfrm>
          </p:contentPart>
        </mc:Choice>
        <mc:Fallback>
          <p:pic>
            <p:nvPicPr>
              <p:cNvPr id="2" name="Ink 1">
                <a:extLst>
                  <a:ext uri="{FF2B5EF4-FFF2-40B4-BE49-F238E27FC236}">
                    <a16:creationId xmlns:a16="http://schemas.microsoft.com/office/drawing/2014/main" id="{5C17EBAC-E2F7-E765-4EB4-F84269625310}"/>
                  </a:ext>
                </a:extLst>
              </p:cNvPr>
              <p:cNvPicPr/>
              <p:nvPr/>
            </p:nvPicPr>
            <p:blipFill>
              <a:blip r:embed="rId5"/>
              <a:stretch>
                <a:fillRect/>
              </a:stretch>
            </p:blipFill>
            <p:spPr>
              <a:xfrm>
                <a:off x="2239876" y="2184224"/>
                <a:ext cx="12204379" cy="389504"/>
              </a:xfrm>
              <a:prstGeom prst="rect">
                <a:avLst/>
              </a:prstGeom>
            </p:spPr>
          </p:pic>
        </mc:Fallback>
      </mc:AlternateContent>
      <p:sp>
        <p:nvSpPr>
          <p:cNvPr id="3" name="Rectangle 7">
            <a:extLst>
              <a:ext uri="{FF2B5EF4-FFF2-40B4-BE49-F238E27FC236}">
                <a16:creationId xmlns:a16="http://schemas.microsoft.com/office/drawing/2014/main" id="{780B5C4D-2022-FC33-AADA-8EA141413D19}"/>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58</a:t>
            </a:fld>
            <a:endParaRPr lang="en-US" sz="2000" dirty="0">
              <a:solidFill>
                <a:schemeClr val="tx1"/>
              </a:solidFill>
            </a:endParaRPr>
          </a:p>
        </p:txBody>
      </p:sp>
    </p:spTree>
    <p:extLst>
      <p:ext uri="{BB962C8B-B14F-4D97-AF65-F5344CB8AC3E}">
        <p14:creationId xmlns:p14="http://schemas.microsoft.com/office/powerpoint/2010/main" val="219981146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8.png">
            <a:extLst>
              <a:ext uri="{FF2B5EF4-FFF2-40B4-BE49-F238E27FC236}">
                <a16:creationId xmlns:a16="http://schemas.microsoft.com/office/drawing/2014/main" id="{8A034D6A-6401-73B4-C860-CAC994D5BB99}"/>
              </a:ext>
            </a:extLst>
          </p:cNvPr>
          <p:cNvPicPr/>
          <p:nvPr/>
        </p:nvPicPr>
        <p:blipFill>
          <a:blip r:embed="rId3"/>
          <a:srcRect/>
          <a:stretch>
            <a:fillRect/>
          </a:stretch>
        </p:blipFill>
        <p:spPr>
          <a:xfrm>
            <a:off x="0" y="0"/>
            <a:ext cx="16037169" cy="13716000"/>
          </a:xfrm>
          <a:prstGeom prst="rect">
            <a:avLst/>
          </a:prstGeom>
          <a:ln/>
        </p:spPr>
      </p:pic>
      <p:sp>
        <p:nvSpPr>
          <p:cNvPr id="6" name="TextBox 5">
            <a:extLst>
              <a:ext uri="{FF2B5EF4-FFF2-40B4-BE49-F238E27FC236}">
                <a16:creationId xmlns:a16="http://schemas.microsoft.com/office/drawing/2014/main" id="{280C8ABE-5E22-ABD3-59BA-C822455564E9}"/>
              </a:ext>
            </a:extLst>
          </p:cNvPr>
          <p:cNvSpPr txBox="1"/>
          <p:nvPr/>
        </p:nvSpPr>
        <p:spPr>
          <a:xfrm>
            <a:off x="16529539" y="3349347"/>
            <a:ext cx="7315200" cy="7017306"/>
          </a:xfrm>
          <a:prstGeom prst="rect">
            <a:avLst/>
          </a:prstGeom>
          <a:noFill/>
        </p:spPr>
        <p:txBody>
          <a:bodyPr wrap="square">
            <a:spAutoFit/>
          </a:bodyPr>
          <a:lstStyle/>
          <a:p>
            <a:pPr marL="0" marR="0">
              <a:spcBef>
                <a:spcPts val="0"/>
              </a:spcBef>
              <a:spcAft>
                <a:spcPts val="0"/>
              </a:spcAft>
            </a:pPr>
            <a:r>
              <a:rPr lang="en-US" sz="4500" dirty="0">
                <a:solidFill>
                  <a:schemeClr val="tx1"/>
                </a:solidFill>
                <a:effectLst/>
                <a:latin typeface="+mn-lt"/>
                <a:ea typeface="Cambria" panose="02040503050406030204" pitchFamily="18" charset="0"/>
                <a:cs typeface="Cambria" panose="02040503050406030204" pitchFamily="18" charset="0"/>
              </a:rPr>
              <a:t>The urine pregnancy test is positive. You do a transvaginal ultrasound.  </a:t>
            </a:r>
          </a:p>
          <a:p>
            <a:pPr marL="0" marR="0">
              <a:spcBef>
                <a:spcPts val="0"/>
              </a:spcBef>
              <a:spcAft>
                <a:spcPts val="0"/>
              </a:spcAft>
            </a:pPr>
            <a:endParaRPr lang="en-US" sz="4500" dirty="0">
              <a:solidFill>
                <a:schemeClr val="bg2"/>
              </a:solidFill>
              <a:latin typeface="+mn-lt"/>
              <a:ea typeface="Cambria" panose="02040503050406030204" pitchFamily="18" charset="0"/>
              <a:cs typeface="Cambria" panose="02040503050406030204" pitchFamily="18" charset="0"/>
            </a:endParaRPr>
          </a:p>
          <a:p>
            <a:pPr marL="0" marR="0">
              <a:spcBef>
                <a:spcPts val="0"/>
              </a:spcBef>
              <a:spcAft>
                <a:spcPts val="0"/>
              </a:spcAft>
            </a:pPr>
            <a:endParaRPr lang="en-US" sz="4500" dirty="0">
              <a:solidFill>
                <a:schemeClr val="bg2"/>
              </a:solidFill>
              <a:latin typeface="+mn-lt"/>
              <a:ea typeface="Cambria" panose="02040503050406030204" pitchFamily="18" charset="0"/>
              <a:cs typeface="Cambria" panose="02040503050406030204" pitchFamily="18" charset="0"/>
            </a:endParaRPr>
          </a:p>
          <a:p>
            <a:pPr marL="0" marR="0">
              <a:spcBef>
                <a:spcPts val="0"/>
              </a:spcBef>
              <a:spcAft>
                <a:spcPts val="0"/>
              </a:spcAft>
            </a:pPr>
            <a:r>
              <a:rPr lang="en-US" sz="4500" b="1" dirty="0">
                <a:solidFill>
                  <a:schemeClr val="accent1"/>
                </a:solidFill>
                <a:latin typeface="+mn-lt"/>
                <a:ea typeface="Cambria" panose="02040503050406030204" pitchFamily="18" charset="0"/>
                <a:cs typeface="Cambria" panose="02040503050406030204" pitchFamily="18" charset="0"/>
              </a:rPr>
              <a:t>Describe the ultrasound.</a:t>
            </a:r>
          </a:p>
          <a:p>
            <a:pPr marL="0" marR="0">
              <a:spcBef>
                <a:spcPts val="0"/>
              </a:spcBef>
              <a:spcAft>
                <a:spcPts val="0"/>
              </a:spcAft>
            </a:pPr>
            <a:endParaRPr lang="en-US" sz="4500" b="1" dirty="0">
              <a:solidFill>
                <a:schemeClr val="accent1"/>
              </a:solidFill>
              <a:latin typeface="+mn-lt"/>
              <a:ea typeface="Cambria" panose="02040503050406030204" pitchFamily="18" charset="0"/>
              <a:cs typeface="Cambria" panose="02040503050406030204" pitchFamily="18" charset="0"/>
            </a:endParaRPr>
          </a:p>
          <a:p>
            <a:pPr marL="0" marR="0">
              <a:spcBef>
                <a:spcPts val="0"/>
              </a:spcBef>
              <a:spcAft>
                <a:spcPts val="0"/>
              </a:spcAft>
            </a:pPr>
            <a:r>
              <a:rPr lang="en-US" sz="4500" b="1" dirty="0">
                <a:solidFill>
                  <a:schemeClr val="accent1"/>
                </a:solidFill>
                <a:latin typeface="+mn-lt"/>
                <a:ea typeface="Cambria" panose="02040503050406030204" pitchFamily="18" charset="0"/>
                <a:cs typeface="Cambria" panose="02040503050406030204" pitchFamily="18" charset="0"/>
              </a:rPr>
              <a:t>How do you interpret this ultrasound result?</a:t>
            </a:r>
          </a:p>
          <a:p>
            <a:pPr marL="0" marR="0">
              <a:spcBef>
                <a:spcPts val="0"/>
              </a:spcBef>
              <a:spcAft>
                <a:spcPts val="0"/>
              </a:spcAft>
            </a:pPr>
            <a:endParaRPr lang="en-US" sz="4500" dirty="0">
              <a:solidFill>
                <a:schemeClr val="bg2"/>
              </a:solidFill>
              <a:effectLst/>
              <a:latin typeface="+mn-lt"/>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29256520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3668487" y="0"/>
            <a:ext cx="3291114" cy="3533945"/>
          </a:xfrm>
          <a:prstGeom prst="rect">
            <a:avLst/>
          </a:prstGeom>
          <a:solidFill>
            <a:schemeClr val="accent1"/>
          </a:solidFill>
          <a:ln w="12700">
            <a:miter lim="400000"/>
          </a:ln>
        </p:spPr>
        <p:txBody>
          <a:bodyPr tIns="91439" bIns="91439" anchor="ctr"/>
          <a:lstStyle/>
          <a:p>
            <a:pPr algn="ctr"/>
            <a:endParaRPr b="1" dirty="0">
              <a:solidFill>
                <a:schemeClr val="accent1"/>
              </a:solidFill>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3083912" y="5171996"/>
            <a:ext cx="8374854" cy="2407381"/>
          </a:xfrm>
          <a:prstGeom prst="rect">
            <a:avLst/>
          </a:prstGeom>
        </p:spPr>
        <p:txBody>
          <a:bodyPr anchor="t">
            <a:normAutofit fontScale="90000"/>
          </a:bodyPr>
          <a:lstStyle/>
          <a:p>
            <a:pPr>
              <a:lnSpc>
                <a:spcPts val="12500"/>
              </a:lnSpc>
            </a:pPr>
            <a:r>
              <a:rPr lang="en-US" sz="10000" dirty="0"/>
              <a:t>Additional Terminology</a:t>
            </a:r>
            <a:endParaRPr lang="en-US" sz="10000" b="0" dirty="0"/>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flipH="1">
              <a:off x="3083912" y="8883978"/>
              <a:ext cx="6675120"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flipH="1">
                <a:off x="2925503" y="8725588"/>
                <a:ext cx="6992297" cy="399386"/>
              </a:xfrm>
              <a:prstGeom prst="rect">
                <a:avLst/>
              </a:prstGeom>
            </p:spPr>
          </p:pic>
        </mc:Fallback>
      </mc:AlternateContent>
      <p:sp>
        <p:nvSpPr>
          <p:cNvPr id="11" name="TextBox 10">
            <a:extLst>
              <a:ext uri="{FF2B5EF4-FFF2-40B4-BE49-F238E27FC236}">
                <a16:creationId xmlns:a16="http://schemas.microsoft.com/office/drawing/2014/main" id="{3C14E3E1-E2CF-294F-AD58-5E92835763D3}"/>
              </a:ext>
            </a:extLst>
          </p:cNvPr>
          <p:cNvSpPr txBox="1"/>
          <p:nvPr/>
        </p:nvSpPr>
        <p:spPr>
          <a:xfrm>
            <a:off x="12192000" y="2865231"/>
            <a:ext cx="11872442" cy="92379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Threatened Abortion</a:t>
            </a:r>
          </a:p>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Incomplete Abortion</a:t>
            </a:r>
          </a:p>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Missed Abortion</a:t>
            </a:r>
          </a:p>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Anembryonic Pregnancy</a:t>
            </a:r>
          </a:p>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Embryonic or Fetal Demise</a:t>
            </a:r>
            <a:endParaRPr lang="en-US" sz="5400" dirty="0">
              <a:solidFill>
                <a:schemeClr val="tx1"/>
              </a:solidFill>
            </a:endParaRPr>
          </a:p>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Ectopic Pregnancy</a:t>
            </a:r>
            <a:endParaRPr lang="en-US" sz="5400" dirty="0">
              <a:solidFill>
                <a:schemeClr val="tx1"/>
              </a:solidFill>
            </a:endParaRPr>
          </a:p>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Pregnancy of Unknown Location (PUL)</a:t>
            </a:r>
            <a:endParaRPr lang="en-US" sz="5400" dirty="0">
              <a:solidFill>
                <a:schemeClr val="tx1"/>
              </a:solidFill>
            </a:endParaRPr>
          </a:p>
        </p:txBody>
      </p:sp>
      <p:sp>
        <p:nvSpPr>
          <p:cNvPr id="9" name="Rectangle 19">
            <a:extLst>
              <a:ext uri="{FF2B5EF4-FFF2-40B4-BE49-F238E27FC236}">
                <a16:creationId xmlns:a16="http://schemas.microsoft.com/office/drawing/2014/main" id="{D9A88EDB-4411-5946-9CBB-06B4ACBB4818}"/>
              </a:ext>
            </a:extLst>
          </p:cNvPr>
          <p:cNvSpPr/>
          <p:nvPr/>
        </p:nvSpPr>
        <p:spPr>
          <a:xfrm>
            <a:off x="0" y="651892"/>
            <a:ext cx="24384000" cy="724611"/>
          </a:xfrm>
          <a:prstGeom prst="rect">
            <a:avLst/>
          </a:prstGeom>
          <a:solidFill>
            <a:schemeClr val="accent1"/>
          </a:solidFill>
          <a:ln w="12700">
            <a:miter lim="400000"/>
          </a:ln>
        </p:spPr>
        <p:txBody>
          <a:bodyPr tIns="91439" bIns="91439" anchor="ctr"/>
          <a:lstStyle/>
          <a:p>
            <a:pPr algn="ctr"/>
            <a:endParaRPr b="1" dirty="0">
              <a:solidFill>
                <a:schemeClr val="accent1"/>
              </a:solidFill>
              <a:latin typeface="Tw Cen MT" panose="020B0602020104020603" pitchFamily="34" charset="77"/>
            </a:endParaRPr>
          </a:p>
        </p:txBody>
      </p:sp>
    </p:spTree>
    <p:extLst>
      <p:ext uri="{BB962C8B-B14F-4D97-AF65-F5344CB8AC3E}">
        <p14:creationId xmlns:p14="http://schemas.microsoft.com/office/powerpoint/2010/main" val="2765230373"/>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5053-1EE2-1D0F-B803-E1612A896650}"/>
              </a:ext>
            </a:extLst>
          </p:cNvPr>
          <p:cNvSpPr>
            <a:spLocks noGrp="1"/>
          </p:cNvSpPr>
          <p:nvPr>
            <p:ph type="title"/>
          </p:nvPr>
        </p:nvSpPr>
        <p:spPr>
          <a:xfrm>
            <a:off x="962025" y="1198900"/>
            <a:ext cx="13868400" cy="1676400"/>
          </a:xfrm>
        </p:spPr>
        <p:txBody>
          <a:bodyPr/>
          <a:lstStyle/>
          <a:p>
            <a:pPr algn="l"/>
            <a:r>
              <a:rPr lang="en-US" dirty="0">
                <a:solidFill>
                  <a:schemeClr val="tx1"/>
                </a:solidFill>
                <a:latin typeface="+mj-lt"/>
              </a:rPr>
              <a:t>Describe and interpret ultrasound</a:t>
            </a:r>
          </a:p>
        </p:txBody>
      </p:sp>
      <p:pic>
        <p:nvPicPr>
          <p:cNvPr id="3" name="Google Shape;584;p33">
            <a:extLst>
              <a:ext uri="{FF2B5EF4-FFF2-40B4-BE49-F238E27FC236}">
                <a16:creationId xmlns:a16="http://schemas.microsoft.com/office/drawing/2014/main" id="{F5276BDE-99BC-3BD4-F4D9-6CE4398AAB94}"/>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rot="5400000" flipH="1">
            <a:off x="20207015" y="-4180078"/>
            <a:ext cx="8525419" cy="16542675"/>
          </a:xfrm>
          <a:prstGeom prst="rect">
            <a:avLst/>
          </a:prstGeom>
          <a:noFill/>
          <a:ln>
            <a:noFill/>
          </a:ln>
        </p:spPr>
      </p:pic>
      <p:sp>
        <p:nvSpPr>
          <p:cNvPr id="4" name="TextBox 3">
            <a:extLst>
              <a:ext uri="{FF2B5EF4-FFF2-40B4-BE49-F238E27FC236}">
                <a16:creationId xmlns:a16="http://schemas.microsoft.com/office/drawing/2014/main" id="{1BBD9A21-E3D9-576B-056D-86894780582A}"/>
              </a:ext>
            </a:extLst>
          </p:cNvPr>
          <p:cNvSpPr txBox="1"/>
          <p:nvPr/>
        </p:nvSpPr>
        <p:spPr>
          <a:xfrm>
            <a:off x="962025" y="3075325"/>
            <a:ext cx="14489722" cy="9971961"/>
          </a:xfrm>
          <a:prstGeom prst="rect">
            <a:avLst/>
          </a:prstGeom>
          <a:noFill/>
        </p:spPr>
        <p:txBody>
          <a:bodyPr wrap="square">
            <a:spAutoFit/>
          </a:bodyPr>
          <a:lstStyle/>
          <a:p>
            <a:pPr marL="0" marR="0">
              <a:spcBef>
                <a:spcPts val="0"/>
              </a:spcBef>
              <a:spcAft>
                <a:spcPts val="0"/>
              </a:spcAft>
            </a:pPr>
            <a:r>
              <a:rPr lang="en-US" sz="4500" dirty="0">
                <a:solidFill>
                  <a:schemeClr val="tx1"/>
                </a:solidFill>
                <a:effectLst/>
                <a:latin typeface="+mn-lt"/>
                <a:ea typeface="Cambria" panose="02040503050406030204" pitchFamily="18" charset="0"/>
                <a:cs typeface="Cambria" panose="02040503050406030204" pitchFamily="18" charset="0"/>
              </a:rPr>
              <a:t>The ultrasound shows:</a:t>
            </a:r>
          </a:p>
          <a:p>
            <a:pPr marL="685800" marR="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Cambria" panose="02040503050406030204" pitchFamily="18" charset="0"/>
              </a:rPr>
              <a:t>Intrauterine gestational sac</a:t>
            </a:r>
          </a:p>
          <a:p>
            <a:pPr marL="685800" marR="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Cambria" panose="02040503050406030204" pitchFamily="18" charset="0"/>
              </a:rPr>
              <a:t>The gestational sac measurement is 17mm. For this case, though not listed, the mean sac diameter (MSD) is also 17 mm.</a:t>
            </a:r>
          </a:p>
          <a:p>
            <a:pPr marL="685800" marR="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Cambria" panose="02040503050406030204" pitchFamily="18" charset="0"/>
              </a:rPr>
              <a:t>There is no visible yolk sac or embryonic pole</a:t>
            </a:r>
          </a:p>
          <a:p>
            <a:pPr marL="0" marR="0">
              <a:spcBef>
                <a:spcPts val="0"/>
              </a:spcBef>
              <a:spcAft>
                <a:spcPts val="0"/>
              </a:spcAft>
            </a:pPr>
            <a:endParaRPr lang="en-US" sz="4500" dirty="0">
              <a:solidFill>
                <a:schemeClr val="tx1"/>
              </a:solidFill>
              <a:effectLst/>
              <a:latin typeface="+mn-lt"/>
              <a:ea typeface="Cambria" panose="02040503050406030204" pitchFamily="18" charset="0"/>
              <a:cs typeface="Cambria" panose="02040503050406030204" pitchFamily="18" charset="0"/>
            </a:endParaRPr>
          </a:p>
          <a:p>
            <a:r>
              <a:rPr lang="en-US" sz="4800" dirty="0">
                <a:solidFill>
                  <a:schemeClr val="tx1"/>
                </a:solidFill>
                <a:latin typeface="+mn-lt"/>
                <a:ea typeface="Cambria" panose="02040503050406030204" pitchFamily="18" charset="0"/>
                <a:cs typeface="Times New Roman" panose="02020603050405020304" pitchFamily="18" charset="0"/>
              </a:rPr>
              <a:t>Suspicious of, but not diagnostic for, early pregnancy loss. There is a small chance that this is an early pregnancy and their menstrual dates were wrong. </a:t>
            </a:r>
          </a:p>
          <a:p>
            <a:endParaRPr lang="en-US" sz="4800" dirty="0">
              <a:solidFill>
                <a:schemeClr val="bg2"/>
              </a:solidFill>
              <a:latin typeface="+mn-lt"/>
              <a:ea typeface="Cambria" panose="02040503050406030204" pitchFamily="18" charset="0"/>
              <a:cs typeface="Times New Roman" panose="02020603050405020304" pitchFamily="18" charset="0"/>
            </a:endParaRPr>
          </a:p>
          <a:p>
            <a:pPr marL="0" marR="0">
              <a:spcBef>
                <a:spcPts val="0"/>
              </a:spcBef>
              <a:spcAft>
                <a:spcPts val="0"/>
              </a:spcAft>
            </a:pPr>
            <a:r>
              <a:rPr lang="en-US" sz="4500" b="1" dirty="0">
                <a:solidFill>
                  <a:schemeClr val="accent1"/>
                </a:solidFill>
                <a:effectLst/>
                <a:latin typeface="+mn-lt"/>
                <a:ea typeface="Cambria" panose="02040503050406030204" pitchFamily="18" charset="0"/>
                <a:cs typeface="Cambria" panose="02040503050406030204" pitchFamily="18" charset="0"/>
              </a:rPr>
              <a:t>What should we do next? How should we counsel Dee and Max?</a:t>
            </a:r>
          </a:p>
          <a:p>
            <a:pPr marL="0" marR="0">
              <a:spcBef>
                <a:spcPts val="0"/>
              </a:spcBef>
              <a:spcAft>
                <a:spcPts val="0"/>
              </a:spcAft>
            </a:pPr>
            <a:endParaRPr lang="en-US" sz="4500" dirty="0">
              <a:solidFill>
                <a:schemeClr val="bg2"/>
              </a:solidFill>
              <a:latin typeface="+mn-lt"/>
              <a:ea typeface="Cambria" panose="02040503050406030204" pitchFamily="18" charset="0"/>
              <a:cs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16FC3C6-5B4B-948B-701C-F5AA54416869}"/>
                  </a:ext>
                </a:extLst>
              </p14:cNvPr>
              <p14:cNvContentPartPr/>
              <p14:nvPr/>
            </p14:nvContentPartPr>
            <p14:xfrm>
              <a:off x="1076325" y="2744916"/>
              <a:ext cx="13716000" cy="73234"/>
            </p14:xfrm>
          </p:contentPart>
        </mc:Choice>
        <mc:Fallback xmlns="">
          <p:pic>
            <p:nvPicPr>
              <p:cNvPr id="5" name="Ink 4">
                <a:extLst>
                  <a:ext uri="{FF2B5EF4-FFF2-40B4-BE49-F238E27FC236}">
                    <a16:creationId xmlns:a16="http://schemas.microsoft.com/office/drawing/2014/main" id="{A16FC3C6-5B4B-948B-701C-F5AA54416869}"/>
                  </a:ext>
                </a:extLst>
              </p:cNvPr>
              <p:cNvPicPr/>
              <p:nvPr/>
            </p:nvPicPr>
            <p:blipFill>
              <a:blip r:embed="rId5"/>
              <a:stretch>
                <a:fillRect/>
              </a:stretch>
            </p:blipFill>
            <p:spPr>
              <a:xfrm>
                <a:off x="917552" y="2586601"/>
                <a:ext cx="14033185" cy="389504"/>
              </a:xfrm>
              <a:prstGeom prst="rect">
                <a:avLst/>
              </a:prstGeom>
            </p:spPr>
          </p:pic>
        </mc:Fallback>
      </mc:AlternateContent>
      <p:sp>
        <p:nvSpPr>
          <p:cNvPr id="6" name="Rectangle 7">
            <a:extLst>
              <a:ext uri="{FF2B5EF4-FFF2-40B4-BE49-F238E27FC236}">
                <a16:creationId xmlns:a16="http://schemas.microsoft.com/office/drawing/2014/main" id="{930BCAB1-C680-9A84-531F-0BC25B38F7A6}"/>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60</a:t>
            </a:fld>
            <a:endParaRPr lang="en-US" sz="2000" dirty="0">
              <a:solidFill>
                <a:schemeClr val="tx1"/>
              </a:solidFill>
            </a:endParaRPr>
          </a:p>
        </p:txBody>
      </p:sp>
    </p:spTree>
    <p:extLst>
      <p:ext uri="{BB962C8B-B14F-4D97-AF65-F5344CB8AC3E}">
        <p14:creationId xmlns:p14="http://schemas.microsoft.com/office/powerpoint/2010/main" val="35024036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336C-E497-9AF1-9CA6-9A7DA9F7F9E1}"/>
              </a:ext>
            </a:extLst>
          </p:cNvPr>
          <p:cNvSpPr>
            <a:spLocks noGrp="1"/>
          </p:cNvSpPr>
          <p:nvPr>
            <p:ph type="title"/>
          </p:nvPr>
        </p:nvSpPr>
        <p:spPr>
          <a:xfrm>
            <a:off x="800247" y="1135629"/>
            <a:ext cx="4638676" cy="1676400"/>
          </a:xfrm>
        </p:spPr>
        <p:txBody>
          <a:bodyPr/>
          <a:lstStyle/>
          <a:p>
            <a:pPr algn="l"/>
            <a:r>
              <a:rPr lang="en-US" dirty="0">
                <a:solidFill>
                  <a:schemeClr val="tx1"/>
                </a:solidFill>
                <a:latin typeface="+mj-lt"/>
              </a:rPr>
              <a:t>Next Steps</a:t>
            </a:r>
          </a:p>
        </p:txBody>
      </p:sp>
      <p:sp>
        <p:nvSpPr>
          <p:cNvPr id="4" name="TextBox 3">
            <a:extLst>
              <a:ext uri="{FF2B5EF4-FFF2-40B4-BE49-F238E27FC236}">
                <a16:creationId xmlns:a16="http://schemas.microsoft.com/office/drawing/2014/main" id="{1CC6F29E-BBBD-71C4-CC6B-B0ECF37A240C}"/>
              </a:ext>
            </a:extLst>
          </p:cNvPr>
          <p:cNvSpPr txBox="1"/>
          <p:nvPr/>
        </p:nvSpPr>
        <p:spPr>
          <a:xfrm>
            <a:off x="800247" y="3362325"/>
            <a:ext cx="16468578" cy="9787295"/>
          </a:xfrm>
          <a:prstGeom prst="rect">
            <a:avLst/>
          </a:prstGeom>
          <a:noFill/>
        </p:spPr>
        <p:txBody>
          <a:bodyPr wrap="square">
            <a:spAutoFit/>
          </a:bodyPr>
          <a:lstStyle/>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Counsel Dee and Max about likely but not definitive pregnancy loss</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Check Rh type hemoglobin and quantitative beta-HCG level</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Come back in 2 days for repeat beta-HCG</a:t>
            </a:r>
          </a:p>
          <a:p>
            <a:pPr marL="685800" marR="0" lvl="0" indent="-685800">
              <a:spcBef>
                <a:spcPts val="0"/>
              </a:spcBef>
              <a:spcAft>
                <a:spcPts val="0"/>
              </a:spcAft>
              <a:buFont typeface="Arial" panose="020B0604020202020204" pitchFamily="34" charset="0"/>
              <a:buChar char="•"/>
            </a:pPr>
            <a:endParaRPr lang="en-US" sz="4500" dirty="0">
              <a:solidFill>
                <a:schemeClr val="tx1"/>
              </a:solidFill>
              <a:latin typeface="+mn-lt"/>
              <a:ea typeface="Cambria" panose="02040503050406030204" pitchFamily="18" charset="0"/>
              <a:cs typeface="Times New Roman" panose="02020603050405020304" pitchFamily="18" charset="0"/>
            </a:endParaRP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Explain that, in the absence of vaginal bleeding, definitive diagnosis of early pregnancy loss will require a repeat ultrasound in 14 days which shows no embryo </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May repeat an ultrasound earlier, however, to look for an embryo if waiting 14 days is too long. If no embryo is seen, however, Dee will still need a repeat ultrasound 14 days following the first.</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Reassure them that if this is an early pregnancy loss it was not caused by anything they did, and that early pregnancy losses are very common, occurring in about 1 out of every 5 pregnancies.</a:t>
            </a:r>
          </a:p>
          <a:p>
            <a:pPr marR="0" lvl="0">
              <a:spcBef>
                <a:spcPts val="0"/>
              </a:spcBef>
              <a:spcAft>
                <a:spcPts val="0"/>
              </a:spcAft>
            </a:pPr>
            <a:endParaRPr lang="en-US" sz="4500" dirty="0">
              <a:solidFill>
                <a:schemeClr val="tx1"/>
              </a:solidFill>
              <a:effectLst/>
              <a:latin typeface="+mn-lt"/>
              <a:ea typeface="Cambria" panose="02040503050406030204" pitchFamily="18" charset="0"/>
              <a:cs typeface="Times New Roman" panose="02020603050405020304" pitchFamily="18" charset="0"/>
            </a:endParaRPr>
          </a:p>
        </p:txBody>
      </p:sp>
      <p:pic>
        <p:nvPicPr>
          <p:cNvPr id="5" name="Google Shape;584;p33">
            <a:extLst>
              <a:ext uri="{FF2B5EF4-FFF2-40B4-BE49-F238E27FC236}">
                <a16:creationId xmlns:a16="http://schemas.microsoft.com/office/drawing/2014/main" id="{46576CB3-9553-966A-773A-312C93F41340}"/>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a:off x="17268825" y="-516323"/>
            <a:ext cx="7315200" cy="1443234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728CA859-543D-E168-C020-23C49D01F9D6}"/>
                  </a:ext>
                </a:extLst>
              </p14:cNvPr>
              <p14:cNvContentPartPr/>
              <p14:nvPr/>
            </p14:nvContentPartPr>
            <p14:xfrm>
              <a:off x="800247" y="2795274"/>
              <a:ext cx="6400800" cy="73234"/>
            </p14:xfrm>
          </p:contentPart>
        </mc:Choice>
        <mc:Fallback xmlns="">
          <p:pic>
            <p:nvPicPr>
              <p:cNvPr id="3" name="Ink 2">
                <a:extLst>
                  <a:ext uri="{FF2B5EF4-FFF2-40B4-BE49-F238E27FC236}">
                    <a16:creationId xmlns:a16="http://schemas.microsoft.com/office/drawing/2014/main" id="{728CA859-543D-E168-C020-23C49D01F9D6}"/>
                  </a:ext>
                </a:extLst>
              </p:cNvPr>
              <p:cNvPicPr/>
              <p:nvPr/>
            </p:nvPicPr>
            <p:blipFill>
              <a:blip r:embed="rId5"/>
              <a:stretch>
                <a:fillRect/>
              </a:stretch>
            </p:blipFill>
            <p:spPr>
              <a:xfrm>
                <a:off x="641478" y="2636959"/>
                <a:ext cx="6717978" cy="389504"/>
              </a:xfrm>
              <a:prstGeom prst="rect">
                <a:avLst/>
              </a:prstGeom>
            </p:spPr>
          </p:pic>
        </mc:Fallback>
      </mc:AlternateContent>
      <p:sp>
        <p:nvSpPr>
          <p:cNvPr id="6" name="Rectangle 7">
            <a:extLst>
              <a:ext uri="{FF2B5EF4-FFF2-40B4-BE49-F238E27FC236}">
                <a16:creationId xmlns:a16="http://schemas.microsoft.com/office/drawing/2014/main" id="{3BADBAF6-1D1F-036A-81E2-E761451A25E4}"/>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61</a:t>
            </a:fld>
            <a:endParaRPr lang="en-US" sz="2000" dirty="0">
              <a:solidFill>
                <a:schemeClr val="tx1"/>
              </a:solidFill>
            </a:endParaRPr>
          </a:p>
        </p:txBody>
      </p:sp>
    </p:spTree>
    <p:extLst>
      <p:ext uri="{BB962C8B-B14F-4D97-AF65-F5344CB8AC3E}">
        <p14:creationId xmlns:p14="http://schemas.microsoft.com/office/powerpoint/2010/main" val="183042315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336C-E497-9AF1-9CA6-9A7DA9F7F9E1}"/>
              </a:ext>
            </a:extLst>
          </p:cNvPr>
          <p:cNvSpPr>
            <a:spLocks noGrp="1"/>
          </p:cNvSpPr>
          <p:nvPr>
            <p:ph type="title"/>
          </p:nvPr>
        </p:nvSpPr>
        <p:spPr>
          <a:xfrm>
            <a:off x="1360464" y="1672947"/>
            <a:ext cx="4752975" cy="1676400"/>
          </a:xfrm>
        </p:spPr>
        <p:txBody>
          <a:bodyPr/>
          <a:lstStyle/>
          <a:p>
            <a:pPr algn="l"/>
            <a:r>
              <a:rPr lang="en-US" dirty="0">
                <a:solidFill>
                  <a:schemeClr val="tx1"/>
                </a:solidFill>
                <a:latin typeface="+mj-lt"/>
              </a:rPr>
              <a:t>Next Steps</a:t>
            </a:r>
          </a:p>
        </p:txBody>
      </p:sp>
      <p:sp>
        <p:nvSpPr>
          <p:cNvPr id="4" name="TextBox 3">
            <a:extLst>
              <a:ext uri="{FF2B5EF4-FFF2-40B4-BE49-F238E27FC236}">
                <a16:creationId xmlns:a16="http://schemas.microsoft.com/office/drawing/2014/main" id="{1CC6F29E-BBBD-71C4-CC6B-B0ECF37A240C}"/>
              </a:ext>
            </a:extLst>
          </p:cNvPr>
          <p:cNvSpPr txBox="1"/>
          <p:nvPr/>
        </p:nvSpPr>
        <p:spPr>
          <a:xfrm>
            <a:off x="1360464" y="3541222"/>
            <a:ext cx="17499036" cy="7017306"/>
          </a:xfrm>
          <a:prstGeom prst="rect">
            <a:avLst/>
          </a:prstGeom>
          <a:noFill/>
        </p:spPr>
        <p:txBody>
          <a:bodyPr wrap="square">
            <a:spAutoFit/>
          </a:bodyPr>
          <a:lstStyle/>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Cambria" panose="02040503050406030204" pitchFamily="18" charset="0"/>
                <a:cs typeface="Times New Roman" panose="02020603050405020304" pitchFamily="18" charset="0"/>
              </a:rPr>
              <a:t>Dee follows up with you 3 days later. </a:t>
            </a:r>
          </a:p>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Cambria" panose="02040503050406030204" pitchFamily="18" charset="0"/>
                <a:cs typeface="Times New Roman" panose="02020603050405020304" pitchFamily="18" charset="0"/>
              </a:rPr>
              <a:t>Their initial beta-HCG level was 12,480 and their repeat at 48 hours was 10,560. </a:t>
            </a:r>
          </a:p>
          <a:p>
            <a:pPr marL="685800" marR="0" lvl="0" indent="-685800">
              <a:spcBef>
                <a:spcPts val="0"/>
              </a:spcBef>
              <a:spcAft>
                <a:spcPts val="0"/>
              </a:spcAft>
              <a:buFont typeface="Arial" panose="020B0604020202020204" pitchFamily="34" charset="0"/>
              <a:buChar char="•"/>
            </a:pPr>
            <a:r>
              <a:rPr lang="en-US" sz="5000" dirty="0">
                <a:solidFill>
                  <a:schemeClr val="tx1"/>
                </a:solidFill>
                <a:effectLst/>
                <a:latin typeface="+mn-lt"/>
                <a:ea typeface="Cambria" panose="02040503050406030204" pitchFamily="18" charset="0"/>
                <a:cs typeface="Times New Roman" panose="02020603050405020304" pitchFamily="18" charset="0"/>
              </a:rPr>
              <a:t>They have had no new symptoms and overall feel well.  </a:t>
            </a:r>
          </a:p>
          <a:p>
            <a:pPr marR="0" lvl="0">
              <a:spcBef>
                <a:spcPts val="0"/>
              </a:spcBef>
              <a:spcAft>
                <a:spcPts val="0"/>
              </a:spcAft>
            </a:pPr>
            <a:endParaRPr lang="en-US" sz="5000" dirty="0">
              <a:solidFill>
                <a:schemeClr val="tx1"/>
              </a:solidFill>
              <a:effectLst/>
              <a:latin typeface="+mn-lt"/>
              <a:ea typeface="Cambria" panose="02040503050406030204" pitchFamily="18" charset="0"/>
              <a:cs typeface="Times New Roman" panose="02020603050405020304" pitchFamily="18" charset="0"/>
            </a:endParaRPr>
          </a:p>
          <a:p>
            <a:pPr marR="0" lvl="0">
              <a:spcBef>
                <a:spcPts val="0"/>
              </a:spcBef>
              <a:spcAft>
                <a:spcPts val="0"/>
              </a:spcAft>
            </a:pPr>
            <a:endParaRPr lang="en-US" sz="5000" dirty="0">
              <a:solidFill>
                <a:schemeClr val="bg2"/>
              </a:solidFill>
              <a:effectLst/>
              <a:latin typeface="+mn-lt"/>
              <a:ea typeface="Cambria" panose="02040503050406030204" pitchFamily="18" charset="0"/>
              <a:cs typeface="Times New Roman" panose="02020603050405020304" pitchFamily="18" charset="0"/>
            </a:endParaRPr>
          </a:p>
          <a:p>
            <a:pPr marR="0" lvl="0">
              <a:spcBef>
                <a:spcPts val="0"/>
              </a:spcBef>
              <a:spcAft>
                <a:spcPts val="0"/>
              </a:spcAft>
            </a:pPr>
            <a:r>
              <a:rPr lang="en-US" sz="5000" b="1" dirty="0">
                <a:solidFill>
                  <a:schemeClr val="accent1"/>
                </a:solidFill>
                <a:effectLst/>
                <a:latin typeface="+mn-lt"/>
                <a:ea typeface="Cambria" panose="02040503050406030204" pitchFamily="18" charset="0"/>
                <a:cs typeface="Times New Roman" panose="02020603050405020304" pitchFamily="18" charset="0"/>
              </a:rPr>
              <a:t>What is your diagnosis? What is your plan?</a:t>
            </a:r>
          </a:p>
          <a:p>
            <a:pPr marR="0" lvl="0">
              <a:spcBef>
                <a:spcPts val="0"/>
              </a:spcBef>
              <a:spcAft>
                <a:spcPts val="0"/>
              </a:spcAft>
            </a:pPr>
            <a:endParaRPr lang="en-US" sz="5000" dirty="0">
              <a:solidFill>
                <a:schemeClr val="bg2"/>
              </a:solidFill>
              <a:effectLst/>
              <a:latin typeface="+mn-lt"/>
              <a:ea typeface="Cambria" panose="02040503050406030204" pitchFamily="18" charset="0"/>
              <a:cs typeface="Times New Roman" panose="02020603050405020304" pitchFamily="18" charset="0"/>
            </a:endParaRPr>
          </a:p>
          <a:p>
            <a:pPr marR="0" lvl="0">
              <a:spcBef>
                <a:spcPts val="0"/>
              </a:spcBef>
              <a:spcAft>
                <a:spcPts val="0"/>
              </a:spcAft>
            </a:pPr>
            <a:endParaRPr lang="en-US" sz="5000" dirty="0">
              <a:solidFill>
                <a:schemeClr val="bg2"/>
              </a:solidFill>
              <a:effectLst/>
              <a:latin typeface="+mn-lt"/>
              <a:ea typeface="Cambria" panose="02040503050406030204" pitchFamily="18" charset="0"/>
              <a:cs typeface="Times New Roman" panose="02020603050405020304" pitchFamily="18" charset="0"/>
            </a:endParaRPr>
          </a:p>
        </p:txBody>
      </p:sp>
      <p:pic>
        <p:nvPicPr>
          <p:cNvPr id="5" name="Google Shape;584;p33">
            <a:extLst>
              <a:ext uri="{FF2B5EF4-FFF2-40B4-BE49-F238E27FC236}">
                <a16:creationId xmlns:a16="http://schemas.microsoft.com/office/drawing/2014/main" id="{46576CB3-9553-966A-773A-312C93F41340}"/>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rot="16200000" flipH="1">
            <a:off x="14656381" y="4168469"/>
            <a:ext cx="6675120" cy="1278011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D5495EC4-7C71-272F-85E0-C812C6FD1214}"/>
                  </a:ext>
                </a:extLst>
              </p14:cNvPr>
              <p14:cNvContentPartPr/>
              <p14:nvPr/>
            </p14:nvContentPartPr>
            <p14:xfrm>
              <a:off x="1634784" y="2987149"/>
              <a:ext cx="6400800" cy="73234"/>
            </p14:xfrm>
          </p:contentPart>
        </mc:Choice>
        <mc:Fallback xmlns="">
          <p:pic>
            <p:nvPicPr>
              <p:cNvPr id="3" name="Ink 2">
                <a:extLst>
                  <a:ext uri="{FF2B5EF4-FFF2-40B4-BE49-F238E27FC236}">
                    <a16:creationId xmlns:a16="http://schemas.microsoft.com/office/drawing/2014/main" id="{D5495EC4-7C71-272F-85E0-C812C6FD1214}"/>
                  </a:ext>
                </a:extLst>
              </p:cNvPr>
              <p:cNvPicPr/>
              <p:nvPr/>
            </p:nvPicPr>
            <p:blipFill>
              <a:blip r:embed="rId5"/>
              <a:stretch>
                <a:fillRect/>
              </a:stretch>
            </p:blipFill>
            <p:spPr>
              <a:xfrm>
                <a:off x="1476015" y="2828834"/>
                <a:ext cx="6717978" cy="389504"/>
              </a:xfrm>
              <a:prstGeom prst="rect">
                <a:avLst/>
              </a:prstGeom>
            </p:spPr>
          </p:pic>
        </mc:Fallback>
      </mc:AlternateContent>
      <p:sp>
        <p:nvSpPr>
          <p:cNvPr id="6" name="Rectangle 7">
            <a:extLst>
              <a:ext uri="{FF2B5EF4-FFF2-40B4-BE49-F238E27FC236}">
                <a16:creationId xmlns:a16="http://schemas.microsoft.com/office/drawing/2014/main" id="{4D7DB994-5A81-B731-A79F-FA79C4621279}"/>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62</a:t>
            </a:fld>
            <a:endParaRPr lang="en-US" sz="2000" dirty="0">
              <a:solidFill>
                <a:schemeClr val="tx1"/>
              </a:solidFill>
            </a:endParaRPr>
          </a:p>
        </p:txBody>
      </p:sp>
    </p:spTree>
    <p:extLst>
      <p:ext uri="{BB962C8B-B14F-4D97-AF65-F5344CB8AC3E}">
        <p14:creationId xmlns:p14="http://schemas.microsoft.com/office/powerpoint/2010/main" val="383625701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37E451-B821-AA11-8FA4-AD651C8596DB}"/>
              </a:ext>
            </a:extLst>
          </p:cNvPr>
          <p:cNvSpPr/>
          <p:nvPr/>
        </p:nvSpPr>
        <p:spPr>
          <a:xfrm>
            <a:off x="1489166" y="12488091"/>
            <a:ext cx="7733211" cy="972164"/>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 name="Title 1">
            <a:extLst>
              <a:ext uri="{FF2B5EF4-FFF2-40B4-BE49-F238E27FC236}">
                <a16:creationId xmlns:a16="http://schemas.microsoft.com/office/drawing/2014/main" id="{050BFA4B-8648-E952-C158-524D8977BBBE}"/>
              </a:ext>
            </a:extLst>
          </p:cNvPr>
          <p:cNvSpPr>
            <a:spLocks noGrp="1"/>
          </p:cNvSpPr>
          <p:nvPr>
            <p:ph type="title"/>
          </p:nvPr>
        </p:nvSpPr>
        <p:spPr>
          <a:xfrm>
            <a:off x="5802924" y="286353"/>
            <a:ext cx="6924675" cy="1676400"/>
          </a:xfrm>
        </p:spPr>
        <p:txBody>
          <a:bodyPr/>
          <a:lstStyle/>
          <a:p>
            <a:pPr algn="l"/>
            <a:r>
              <a:rPr lang="en-US" dirty="0">
                <a:solidFill>
                  <a:schemeClr val="tx1"/>
                </a:solidFill>
                <a:latin typeface="+mj-lt"/>
              </a:rPr>
              <a:t>Diagnosis? Plan?</a:t>
            </a:r>
          </a:p>
        </p:txBody>
      </p:sp>
      <p:sp>
        <p:nvSpPr>
          <p:cNvPr id="4" name="TextBox 3">
            <a:extLst>
              <a:ext uri="{FF2B5EF4-FFF2-40B4-BE49-F238E27FC236}">
                <a16:creationId xmlns:a16="http://schemas.microsoft.com/office/drawing/2014/main" id="{0B3E2ECF-282A-D43B-0221-22499A4D16DB}"/>
              </a:ext>
            </a:extLst>
          </p:cNvPr>
          <p:cNvSpPr txBox="1"/>
          <p:nvPr/>
        </p:nvSpPr>
        <p:spPr>
          <a:xfrm>
            <a:off x="5802924" y="1962753"/>
            <a:ext cx="18217662" cy="11787842"/>
          </a:xfrm>
          <a:prstGeom prst="rect">
            <a:avLst/>
          </a:prstGeom>
          <a:noFill/>
        </p:spPr>
        <p:txBody>
          <a:bodyPr wrap="square">
            <a:spAutoFit/>
          </a:bodyPr>
          <a:lstStyle/>
          <a:p>
            <a:pPr marL="571500" marR="0" lvl="0" indent="-571500">
              <a:spcBef>
                <a:spcPts val="0"/>
              </a:spcBef>
              <a:spcAft>
                <a:spcPts val="0"/>
              </a:spcAft>
              <a:buFont typeface="Arial" panose="020B0604020202020204" pitchFamily="34" charset="0"/>
              <a:buChar char="•"/>
            </a:pPr>
            <a:r>
              <a:rPr lang="en-US" sz="4000" dirty="0">
                <a:solidFill>
                  <a:schemeClr val="tx1"/>
                </a:solidFill>
                <a:effectLst/>
                <a:latin typeface="+mn-lt"/>
                <a:ea typeface="Cambria" panose="02040503050406030204" pitchFamily="18" charset="0"/>
                <a:cs typeface="Times New Roman" panose="02020603050405020304" pitchFamily="18" charset="0"/>
              </a:rPr>
              <a:t>Once the beta-HCG level reaches 5,000 its rate of rise or decline cannot be used to reliably confirm viability or non-viability. At approximately 9-weeks gestation, beta-HCG levels can decline in normal pregnancies. When accompanied by heavy bleeding, however, a decline in beta-HCG levels of &gt;80% suggests completed early pregnancy loss.</a:t>
            </a:r>
            <a:r>
              <a:rPr lang="en-US" sz="4000" dirty="0">
                <a:solidFill>
                  <a:schemeClr val="tx1"/>
                </a:solidFill>
                <a:effectLst/>
                <a:latin typeface="+mn-lt"/>
                <a:ea typeface="Cambria" panose="02040503050406030204" pitchFamily="18" charset="0"/>
                <a:cs typeface="Cambria" panose="02040503050406030204" pitchFamily="18" charset="0"/>
              </a:rPr>
              <a:t> </a:t>
            </a:r>
          </a:p>
          <a:p>
            <a:pPr marR="0" lvl="0">
              <a:spcBef>
                <a:spcPts val="0"/>
              </a:spcBef>
              <a:spcAft>
                <a:spcPts val="0"/>
              </a:spcAft>
            </a:pPr>
            <a:endParaRPr lang="en-US" sz="4000" dirty="0">
              <a:solidFill>
                <a:schemeClr val="tx1"/>
              </a:solidFill>
              <a:effectLst/>
              <a:latin typeface="+mn-lt"/>
              <a:ea typeface="Cambria" panose="02040503050406030204" pitchFamily="18" charset="0"/>
              <a:cs typeface="Cambria" panose="02040503050406030204" pitchFamily="18" charset="0"/>
            </a:endParaRPr>
          </a:p>
          <a:p>
            <a:pPr marR="0" lvl="0">
              <a:spcBef>
                <a:spcPts val="0"/>
              </a:spcBef>
              <a:spcAft>
                <a:spcPts val="0"/>
              </a:spcAft>
            </a:pPr>
            <a:r>
              <a:rPr lang="en-US" sz="4000" dirty="0">
                <a:solidFill>
                  <a:schemeClr val="tx1"/>
                </a:solidFill>
                <a:effectLst/>
                <a:latin typeface="+mn-lt"/>
                <a:ea typeface="Cambria" panose="02040503050406030204" pitchFamily="18" charset="0"/>
                <a:cs typeface="Times New Roman" panose="02020603050405020304" pitchFamily="18" charset="0"/>
              </a:rPr>
              <a:t>Repeat the ultrasound </a:t>
            </a:r>
          </a:p>
          <a:p>
            <a:pPr marL="571500" marR="0" lvl="0" indent="-571500">
              <a:spcBef>
                <a:spcPts val="0"/>
              </a:spcBef>
              <a:spcAft>
                <a:spcPts val="0"/>
              </a:spcAft>
              <a:buFont typeface="Arial" panose="020B0604020202020204" pitchFamily="34" charset="0"/>
              <a:buChar char="•"/>
            </a:pPr>
            <a:r>
              <a:rPr lang="en-US" sz="4000" dirty="0">
                <a:solidFill>
                  <a:schemeClr val="tx1"/>
                </a:solidFill>
                <a:effectLst/>
                <a:latin typeface="+mn-lt"/>
                <a:ea typeface="Courier New" panose="02070309020205020404" pitchFamily="49" charset="0"/>
                <a:cs typeface="Courier New" panose="02070309020205020404" pitchFamily="49" charset="0"/>
              </a:rPr>
              <a:t>For definitive diagnosis using ultrasound criteria, you would need to wait 14 days to confirm early pregnancy loss.</a:t>
            </a:r>
          </a:p>
          <a:p>
            <a:pPr marL="571500" marR="0" lvl="0" indent="-571500">
              <a:spcBef>
                <a:spcPts val="0"/>
              </a:spcBef>
              <a:spcAft>
                <a:spcPts val="0"/>
              </a:spcAft>
              <a:buFont typeface="Arial" panose="020B0604020202020204" pitchFamily="34" charset="0"/>
              <a:buChar char="•"/>
            </a:pPr>
            <a:r>
              <a:rPr lang="en-US" sz="4000" dirty="0">
                <a:solidFill>
                  <a:schemeClr val="tx1"/>
                </a:solidFill>
                <a:effectLst/>
                <a:latin typeface="+mn-lt"/>
                <a:ea typeface="Courier New" panose="02070309020205020404" pitchFamily="49" charset="0"/>
                <a:cs typeface="Courier New" panose="02070309020205020404" pitchFamily="49" charset="0"/>
              </a:rPr>
              <a:t>The patient may not wish to wait the full 14 days before repeating the ultrasound and it is reasonable to repeat it at 7 days.  </a:t>
            </a:r>
          </a:p>
          <a:p>
            <a:pPr marL="571500" marR="0" lvl="0" indent="-571500">
              <a:spcBef>
                <a:spcPts val="0"/>
              </a:spcBef>
              <a:spcAft>
                <a:spcPts val="0"/>
              </a:spcAft>
              <a:buFont typeface="Arial" panose="020B0604020202020204" pitchFamily="34" charset="0"/>
              <a:buChar char="•"/>
            </a:pPr>
            <a:r>
              <a:rPr lang="en-US" sz="4000" dirty="0">
                <a:solidFill>
                  <a:schemeClr val="tx1"/>
                </a:solidFill>
                <a:effectLst/>
                <a:latin typeface="+mn-lt"/>
                <a:ea typeface="Courier New" panose="02070309020205020404" pitchFamily="49" charset="0"/>
                <a:cs typeface="Courier New" panose="02070309020205020404" pitchFamily="49" charset="0"/>
              </a:rPr>
              <a:t>Also note that if this were an undesired pregnancy, they could be referred for termination of pregnancy (in some states), even if the viability of the pregnancy is still unknown.  </a:t>
            </a:r>
          </a:p>
          <a:p>
            <a:pPr marL="571500" marR="0" lvl="0" indent="-571500">
              <a:spcBef>
                <a:spcPts val="0"/>
              </a:spcBef>
              <a:spcAft>
                <a:spcPts val="0"/>
              </a:spcAft>
              <a:buFont typeface="Arial" panose="020B0604020202020204" pitchFamily="34" charset="0"/>
              <a:buChar char="•"/>
            </a:pPr>
            <a:endParaRPr lang="en-US" sz="4000" dirty="0">
              <a:solidFill>
                <a:schemeClr val="tx1"/>
              </a:solidFill>
              <a:latin typeface="+mn-lt"/>
              <a:ea typeface="Courier New" panose="02070309020205020404" pitchFamily="49" charset="0"/>
              <a:cs typeface="Courier New" panose="02070309020205020404" pitchFamily="49" charset="0"/>
            </a:endParaRPr>
          </a:p>
          <a:p>
            <a:r>
              <a:rPr lang="en-US" sz="4000" dirty="0">
                <a:solidFill>
                  <a:schemeClr val="tx1"/>
                </a:solidFill>
                <a:effectLst/>
                <a:latin typeface="+mn-lt"/>
                <a:ea typeface="Cambria" panose="02040503050406030204" pitchFamily="18" charset="0"/>
                <a:cs typeface="Cambria" panose="02040503050406030204" pitchFamily="18" charset="0"/>
              </a:rPr>
              <a:t>Dee opts to repeat the ultrasound in 14 days to be 100% sure. The ultrasound shows the same large sac and still no fetal pole or yolk sac. </a:t>
            </a:r>
          </a:p>
          <a:p>
            <a:endParaRPr lang="en-US" sz="2000" dirty="0">
              <a:solidFill>
                <a:schemeClr val="bg2"/>
              </a:solidFill>
              <a:effectLst/>
              <a:latin typeface="+mn-lt"/>
              <a:ea typeface="Cambria" panose="02040503050406030204" pitchFamily="18" charset="0"/>
              <a:cs typeface="Cambria" panose="02040503050406030204" pitchFamily="18" charset="0"/>
            </a:endParaRPr>
          </a:p>
          <a:p>
            <a:r>
              <a:rPr lang="en-US" sz="4000" b="1" dirty="0">
                <a:solidFill>
                  <a:schemeClr val="accent1"/>
                </a:solidFill>
                <a:effectLst/>
                <a:latin typeface="+mn-lt"/>
                <a:ea typeface="Cambria" panose="02040503050406030204" pitchFamily="18" charset="0"/>
                <a:cs typeface="Cambria" panose="02040503050406030204" pitchFamily="18" charset="0"/>
              </a:rPr>
              <a:t>What is your diagnosis? What is your plan?</a:t>
            </a:r>
          </a:p>
        </p:txBody>
      </p:sp>
      <p:pic>
        <p:nvPicPr>
          <p:cNvPr id="5" name="Google Shape;584;p33">
            <a:extLst>
              <a:ext uri="{FF2B5EF4-FFF2-40B4-BE49-F238E27FC236}">
                <a16:creationId xmlns:a16="http://schemas.microsoft.com/office/drawing/2014/main" id="{E40B066C-198B-75A6-E7BB-EB253C7615C9}"/>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flipH="1">
            <a:off x="-192405" y="-545190"/>
            <a:ext cx="6675120" cy="1278011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93E582C5-2BC8-33E0-10E6-6B33C1160E71}"/>
                  </a:ext>
                </a:extLst>
              </p14:cNvPr>
              <p14:cNvContentPartPr/>
              <p14:nvPr/>
            </p14:nvContentPartPr>
            <p14:xfrm>
              <a:off x="6077244" y="1603769"/>
              <a:ext cx="6400800" cy="73234"/>
            </p14:xfrm>
          </p:contentPart>
        </mc:Choice>
        <mc:Fallback xmlns="">
          <p:pic>
            <p:nvPicPr>
              <p:cNvPr id="3" name="Ink 2">
                <a:extLst>
                  <a:ext uri="{FF2B5EF4-FFF2-40B4-BE49-F238E27FC236}">
                    <a16:creationId xmlns:a16="http://schemas.microsoft.com/office/drawing/2014/main" id="{93E582C5-2BC8-33E0-10E6-6B33C1160E71}"/>
                  </a:ext>
                </a:extLst>
              </p:cNvPr>
              <p:cNvPicPr/>
              <p:nvPr/>
            </p:nvPicPr>
            <p:blipFill>
              <a:blip r:embed="rId5"/>
              <a:stretch>
                <a:fillRect/>
              </a:stretch>
            </p:blipFill>
            <p:spPr>
              <a:xfrm>
                <a:off x="5918475" y="1445454"/>
                <a:ext cx="6717978" cy="389504"/>
              </a:xfrm>
              <a:prstGeom prst="rect">
                <a:avLst/>
              </a:prstGeom>
            </p:spPr>
          </p:pic>
        </mc:Fallback>
      </mc:AlternateContent>
      <p:sp>
        <p:nvSpPr>
          <p:cNvPr id="6" name="Rectangle 7">
            <a:extLst>
              <a:ext uri="{FF2B5EF4-FFF2-40B4-BE49-F238E27FC236}">
                <a16:creationId xmlns:a16="http://schemas.microsoft.com/office/drawing/2014/main" id="{D2C8D070-9C16-EA99-7C50-CB2A703B5769}"/>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63</a:t>
            </a:fld>
            <a:endParaRPr lang="en-US" sz="2000" dirty="0">
              <a:solidFill>
                <a:schemeClr val="tx1"/>
              </a:solidFill>
            </a:endParaRPr>
          </a:p>
        </p:txBody>
      </p:sp>
    </p:spTree>
    <p:extLst>
      <p:ext uri="{BB962C8B-B14F-4D97-AF65-F5344CB8AC3E}">
        <p14:creationId xmlns:p14="http://schemas.microsoft.com/office/powerpoint/2010/main" val="352475384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3E2ECF-282A-D43B-0221-22499A4D16DB}"/>
              </a:ext>
            </a:extLst>
          </p:cNvPr>
          <p:cNvSpPr txBox="1"/>
          <p:nvPr/>
        </p:nvSpPr>
        <p:spPr>
          <a:xfrm>
            <a:off x="1218176" y="2785245"/>
            <a:ext cx="16738354" cy="10433625"/>
          </a:xfrm>
          <a:prstGeom prst="rect">
            <a:avLst/>
          </a:prstGeom>
          <a:noFill/>
        </p:spPr>
        <p:txBody>
          <a:bodyPr wrap="square">
            <a:spAutoFit/>
          </a:bodyPr>
          <a:lstStyle/>
          <a:p>
            <a:pPr marL="571500" marR="0" lvl="0" indent="-571500">
              <a:spcBef>
                <a:spcPts val="0"/>
              </a:spcBef>
              <a:spcAft>
                <a:spcPts val="0"/>
              </a:spcAft>
              <a:buFont typeface="Arial" panose="020B0604020202020204" pitchFamily="34" charset="0"/>
              <a:buChar char="•"/>
            </a:pPr>
            <a:r>
              <a:rPr lang="en-US" sz="4200" dirty="0">
                <a:solidFill>
                  <a:schemeClr val="tx1"/>
                </a:solidFill>
                <a:effectLst/>
                <a:latin typeface="+mn-lt"/>
                <a:ea typeface="Cambria" panose="02040503050406030204" pitchFamily="18" charset="0"/>
                <a:cs typeface="Times New Roman" panose="02020603050405020304" pitchFamily="18" charset="0"/>
              </a:rPr>
              <a:t>Confirmed early pregnancy failure (based on criteria from slide 12)</a:t>
            </a:r>
          </a:p>
          <a:p>
            <a:pPr marL="571500" marR="0" lvl="0" indent="-571500">
              <a:spcBef>
                <a:spcPts val="0"/>
              </a:spcBef>
              <a:spcAft>
                <a:spcPts val="0"/>
              </a:spcAft>
              <a:buFont typeface="Arial" panose="020B0604020202020204" pitchFamily="34" charset="0"/>
              <a:buChar char="•"/>
            </a:pPr>
            <a:r>
              <a:rPr lang="en-US" sz="4200" dirty="0">
                <a:solidFill>
                  <a:schemeClr val="tx1"/>
                </a:solidFill>
                <a:latin typeface="+mn-lt"/>
                <a:ea typeface="Cambria" panose="02040503050406030204" pitchFamily="18" charset="0"/>
                <a:cs typeface="Times New Roman" panose="02020603050405020304" pitchFamily="18" charset="0"/>
              </a:rPr>
              <a:t>Discuss EPL management options – use patient-centered handouts on RHAP website: expectant management, medical management (with mifepristone and misoprostol or misoprostol alone), uterine aspiration</a:t>
            </a:r>
          </a:p>
          <a:p>
            <a:pPr marL="571500" marR="0" lvl="0" indent="-571500">
              <a:spcBef>
                <a:spcPts val="0"/>
              </a:spcBef>
              <a:spcAft>
                <a:spcPts val="0"/>
              </a:spcAft>
              <a:buFont typeface="Arial" panose="020B0604020202020204" pitchFamily="34" charset="0"/>
              <a:buChar char="•"/>
            </a:pPr>
            <a:r>
              <a:rPr lang="en-US" sz="4200" dirty="0">
                <a:solidFill>
                  <a:schemeClr val="tx1"/>
                </a:solidFill>
                <a:latin typeface="+mn-lt"/>
                <a:ea typeface="Cambria" panose="02040503050406030204" pitchFamily="18" charset="0"/>
                <a:cs typeface="Times New Roman" panose="02020603050405020304" pitchFamily="18" charset="0"/>
              </a:rPr>
              <a:t>MVA can be done using local anesthesia in the office</a:t>
            </a:r>
          </a:p>
          <a:p>
            <a:pPr marL="571500" marR="0" lvl="0" indent="-571500">
              <a:spcBef>
                <a:spcPts val="0"/>
              </a:spcBef>
              <a:spcAft>
                <a:spcPts val="0"/>
              </a:spcAft>
              <a:buFont typeface="Arial" panose="020B0604020202020204" pitchFamily="34" charset="0"/>
              <a:buChar char="•"/>
            </a:pPr>
            <a:r>
              <a:rPr lang="en-US" sz="4200" dirty="0">
                <a:solidFill>
                  <a:schemeClr val="tx1"/>
                </a:solidFill>
                <a:latin typeface="+mn-lt"/>
                <a:ea typeface="Cambria" panose="02040503050406030204" pitchFamily="18" charset="0"/>
                <a:cs typeface="Times New Roman" panose="02020603050405020304" pitchFamily="18" charset="0"/>
              </a:rPr>
              <a:t>If the patient desires sedation, they can be referred for procedure with sedation</a:t>
            </a:r>
          </a:p>
          <a:p>
            <a:pPr marL="571500" marR="0" lvl="0" indent="-571500">
              <a:spcBef>
                <a:spcPts val="0"/>
              </a:spcBef>
              <a:spcAft>
                <a:spcPts val="0"/>
              </a:spcAft>
              <a:buFont typeface="Arial" panose="020B0604020202020204" pitchFamily="34" charset="0"/>
              <a:buChar char="•"/>
            </a:pPr>
            <a:endParaRPr lang="en-US" sz="4200" dirty="0">
              <a:solidFill>
                <a:schemeClr val="tx1"/>
              </a:solidFill>
              <a:latin typeface="+mn-lt"/>
              <a:ea typeface="Cambria" panose="02040503050406030204" pitchFamily="18" charset="0"/>
              <a:cs typeface="Times New Roman" panose="02020603050405020304" pitchFamily="18" charset="0"/>
            </a:endParaRPr>
          </a:p>
          <a:p>
            <a:r>
              <a:rPr lang="en-US" sz="4200" dirty="0">
                <a:solidFill>
                  <a:schemeClr val="tx1"/>
                </a:solidFill>
                <a:effectLst/>
                <a:latin typeface="+mn-lt"/>
                <a:ea typeface="Cambria" panose="02040503050406030204" pitchFamily="18" charset="0"/>
                <a:cs typeface="Cambria" panose="02040503050406030204" pitchFamily="18" charset="0"/>
              </a:rPr>
              <a:t>Dee decides to pursue expectant management. They want to avoid any extra medications or procedures, if possible. You counsel them on what to expect and provide them with prescriptions for ibuprofen if desired to help with cramping pain if needed. Dee has a reliable way of contacting you or your colleagues in case they have questions or concerns.  </a:t>
            </a:r>
          </a:p>
          <a:p>
            <a:endParaRPr lang="en-US" sz="4200" dirty="0">
              <a:solidFill>
                <a:schemeClr val="bg2"/>
              </a:solidFill>
              <a:latin typeface="+mn-lt"/>
              <a:ea typeface="Cambria" panose="02040503050406030204" pitchFamily="18" charset="0"/>
              <a:cs typeface="Cambria" panose="02040503050406030204" pitchFamily="18" charset="0"/>
            </a:endParaRPr>
          </a:p>
          <a:p>
            <a:r>
              <a:rPr lang="en-US" sz="4200" b="1" dirty="0">
                <a:solidFill>
                  <a:schemeClr val="accent1"/>
                </a:solidFill>
                <a:effectLst/>
                <a:latin typeface="+mn-lt"/>
                <a:ea typeface="Cambria" panose="02040503050406030204" pitchFamily="18" charset="0"/>
                <a:cs typeface="Cambria" panose="02040503050406030204" pitchFamily="18" charset="0"/>
              </a:rPr>
              <a:t>How often does expectant management work?</a:t>
            </a:r>
          </a:p>
          <a:p>
            <a:pPr marR="0" lvl="0">
              <a:spcBef>
                <a:spcPts val="0"/>
              </a:spcBef>
              <a:spcAft>
                <a:spcPts val="0"/>
              </a:spcAft>
            </a:pPr>
            <a:endParaRPr lang="en-US" sz="4200" dirty="0">
              <a:solidFill>
                <a:schemeClr val="bg2"/>
              </a:solidFill>
              <a:latin typeface="+mn-lt"/>
              <a:ea typeface="Cambria" panose="02040503050406030204" pitchFamily="18" charset="0"/>
              <a:cs typeface="Times New Roman" panose="02020603050405020304" pitchFamily="18" charset="0"/>
            </a:endParaRPr>
          </a:p>
        </p:txBody>
      </p:sp>
      <p:pic>
        <p:nvPicPr>
          <p:cNvPr id="5" name="Google Shape;584;p33">
            <a:extLst>
              <a:ext uri="{FF2B5EF4-FFF2-40B4-BE49-F238E27FC236}">
                <a16:creationId xmlns:a16="http://schemas.microsoft.com/office/drawing/2014/main" id="{E40B066C-198B-75A6-E7BB-EB253C7615C9}"/>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a:off x="17924145" y="438752"/>
            <a:ext cx="6675120" cy="12780118"/>
          </a:xfrm>
          <a:prstGeom prst="rect">
            <a:avLst/>
          </a:prstGeom>
          <a:noFill/>
          <a:ln>
            <a:noFill/>
          </a:ln>
        </p:spPr>
      </p:pic>
      <p:sp>
        <p:nvSpPr>
          <p:cNvPr id="7" name="Title 1">
            <a:extLst>
              <a:ext uri="{FF2B5EF4-FFF2-40B4-BE49-F238E27FC236}">
                <a16:creationId xmlns:a16="http://schemas.microsoft.com/office/drawing/2014/main" id="{BEA10DBE-439B-8322-6D8D-B5DEA347E769}"/>
              </a:ext>
            </a:extLst>
          </p:cNvPr>
          <p:cNvSpPr txBox="1">
            <a:spLocks/>
          </p:cNvSpPr>
          <p:nvPr/>
        </p:nvSpPr>
        <p:spPr>
          <a:xfrm>
            <a:off x="1218176" y="1046867"/>
            <a:ext cx="6924675"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algn="l" hangingPunct="1"/>
            <a:r>
              <a:rPr lang="en-US" dirty="0">
                <a:solidFill>
                  <a:schemeClr val="tx1"/>
                </a:solidFill>
                <a:latin typeface="+mj-lt"/>
              </a:rPr>
              <a:t>Diagnosis? Plan?</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2D03F8A5-82E2-AF3B-7AC6-F0D21C7BB611}"/>
                  </a:ext>
                </a:extLst>
              </p14:cNvPr>
              <p14:cNvContentPartPr/>
              <p14:nvPr/>
            </p14:nvContentPartPr>
            <p14:xfrm>
              <a:off x="1492496" y="2364283"/>
              <a:ext cx="6400800" cy="73234"/>
            </p14:xfrm>
          </p:contentPart>
        </mc:Choice>
        <mc:Fallback xmlns="">
          <p:pic>
            <p:nvPicPr>
              <p:cNvPr id="8" name="Ink 7">
                <a:extLst>
                  <a:ext uri="{FF2B5EF4-FFF2-40B4-BE49-F238E27FC236}">
                    <a16:creationId xmlns:a16="http://schemas.microsoft.com/office/drawing/2014/main" id="{2D03F8A5-82E2-AF3B-7AC6-F0D21C7BB611}"/>
                  </a:ext>
                </a:extLst>
              </p:cNvPr>
              <p:cNvPicPr/>
              <p:nvPr/>
            </p:nvPicPr>
            <p:blipFill>
              <a:blip r:embed="rId5"/>
              <a:stretch>
                <a:fillRect/>
              </a:stretch>
            </p:blipFill>
            <p:spPr>
              <a:xfrm>
                <a:off x="1333727" y="2205968"/>
                <a:ext cx="6717978" cy="389504"/>
              </a:xfrm>
              <a:prstGeom prst="rect">
                <a:avLst/>
              </a:prstGeom>
            </p:spPr>
          </p:pic>
        </mc:Fallback>
      </mc:AlternateContent>
      <p:sp>
        <p:nvSpPr>
          <p:cNvPr id="9" name="Rectangle 7">
            <a:extLst>
              <a:ext uri="{FF2B5EF4-FFF2-40B4-BE49-F238E27FC236}">
                <a16:creationId xmlns:a16="http://schemas.microsoft.com/office/drawing/2014/main" id="{798F875C-68AF-27AC-28C8-D8D41E6F5DD4}"/>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64</a:t>
            </a:fld>
            <a:endParaRPr lang="en-US" sz="2000" dirty="0">
              <a:solidFill>
                <a:schemeClr val="tx1"/>
              </a:solidFill>
            </a:endParaRPr>
          </a:p>
        </p:txBody>
      </p:sp>
    </p:spTree>
    <p:extLst>
      <p:ext uri="{BB962C8B-B14F-4D97-AF65-F5344CB8AC3E}">
        <p14:creationId xmlns:p14="http://schemas.microsoft.com/office/powerpoint/2010/main" val="366535826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992C-15A0-C7ED-74EC-9A54A2D36818}"/>
              </a:ext>
            </a:extLst>
          </p:cNvPr>
          <p:cNvSpPr>
            <a:spLocks noGrp="1"/>
          </p:cNvSpPr>
          <p:nvPr>
            <p:ph type="title"/>
          </p:nvPr>
        </p:nvSpPr>
        <p:spPr>
          <a:xfrm>
            <a:off x="903513" y="688635"/>
            <a:ext cx="19431000" cy="1676400"/>
          </a:xfrm>
        </p:spPr>
        <p:txBody>
          <a:bodyPr>
            <a:normAutofit/>
          </a:bodyPr>
          <a:lstStyle/>
          <a:p>
            <a:r>
              <a:rPr lang="en-US" dirty="0">
                <a:solidFill>
                  <a:schemeClr val="tx1"/>
                </a:solidFill>
                <a:latin typeface="+mj-lt"/>
              </a:rPr>
              <a:t>How often does expectant management work?</a:t>
            </a:r>
          </a:p>
        </p:txBody>
      </p:sp>
      <p:sp>
        <p:nvSpPr>
          <p:cNvPr id="4" name="TextBox 3">
            <a:extLst>
              <a:ext uri="{FF2B5EF4-FFF2-40B4-BE49-F238E27FC236}">
                <a16:creationId xmlns:a16="http://schemas.microsoft.com/office/drawing/2014/main" id="{DE348343-62D0-F885-881D-D0BE6E1687E6}"/>
              </a:ext>
            </a:extLst>
          </p:cNvPr>
          <p:cNvSpPr txBox="1"/>
          <p:nvPr/>
        </p:nvSpPr>
        <p:spPr>
          <a:xfrm>
            <a:off x="903513" y="2690747"/>
            <a:ext cx="18116550" cy="7709803"/>
          </a:xfrm>
          <a:prstGeom prst="rect">
            <a:avLst/>
          </a:prstGeom>
          <a:noFill/>
        </p:spPr>
        <p:txBody>
          <a:bodyPr wrap="square">
            <a:spAutoFit/>
          </a:bodyPr>
          <a:lstStyle/>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tx1"/>
                </a:solidFill>
                <a:effectLst/>
                <a:latin typeface="+mn-lt"/>
                <a:ea typeface="Cambria" panose="02040503050406030204" pitchFamily="18" charset="0"/>
                <a:cs typeface="Times New Roman" panose="02020603050405020304" pitchFamily="18" charset="0"/>
              </a:rPr>
              <a:t>Various studies have examined expectant management. </a:t>
            </a:r>
            <a:endParaRPr lang="en-US" sz="4500" dirty="0">
              <a:solidFill>
                <a:schemeClr val="tx1"/>
              </a:solidFill>
              <a:latin typeface="+mn-lt"/>
              <a:ea typeface="Cambria" panose="02040503050406030204" pitchFamily="18" charset="0"/>
              <a:cs typeface="Times New Roman" panose="02020603050405020304" pitchFamily="18" charset="0"/>
            </a:endParaRPr>
          </a:p>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tx1"/>
                </a:solidFill>
                <a:effectLst/>
                <a:latin typeface="+mn-lt"/>
                <a:ea typeface="Cambria" panose="02040503050406030204" pitchFamily="18" charset="0"/>
                <a:cs typeface="Times New Roman" panose="02020603050405020304" pitchFamily="18" charset="0"/>
              </a:rPr>
              <a:t>The success rate (measured by complete passage of products of conception) within 4 weeks is approximately 60% with anembryonic pregnancies, 75% with asymptomatic fetal demise, and &gt;90% with incomplete early pregnancy loss. </a:t>
            </a:r>
            <a:endParaRPr lang="en-US" sz="4500" dirty="0">
              <a:solidFill>
                <a:schemeClr val="tx1"/>
              </a:solidFill>
              <a:latin typeface="+mn-lt"/>
              <a:ea typeface="Cambria" panose="02040503050406030204" pitchFamily="18" charset="0"/>
              <a:cs typeface="Times New Roman" panose="02020603050405020304" pitchFamily="18" charset="0"/>
            </a:endParaRPr>
          </a:p>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tx1"/>
                </a:solidFill>
                <a:effectLst/>
                <a:latin typeface="+mn-lt"/>
                <a:ea typeface="Cambria" panose="02040503050406030204" pitchFamily="18" charset="0"/>
                <a:cs typeface="Times New Roman" panose="02020603050405020304" pitchFamily="18" charset="0"/>
              </a:rPr>
              <a:t>Although most studies measure outcomes at 4 weeks or less, there is no evidence suggesting that a longer waiting period is unsafe in the first trimester.</a:t>
            </a:r>
          </a:p>
          <a:p>
            <a:pPr marL="685800" marR="0" lvl="0" indent="-685800">
              <a:spcBef>
                <a:spcPts val="0"/>
              </a:spcBef>
              <a:spcAft>
                <a:spcPts val="0"/>
              </a:spcAft>
              <a:buFont typeface="Arial" panose="020B0604020202020204" pitchFamily="34" charset="0"/>
              <a:buChar char="•"/>
              <a:tabLst>
                <a:tab pos="457200" algn="l"/>
              </a:tabLst>
            </a:pPr>
            <a:endParaRPr lang="en-US" sz="4500" dirty="0">
              <a:solidFill>
                <a:schemeClr val="bg2"/>
              </a:solidFill>
              <a:latin typeface="+mn-lt"/>
              <a:ea typeface="Cambria" panose="02040503050406030204" pitchFamily="18" charset="0"/>
              <a:cs typeface="Times New Roman" panose="02020603050405020304" pitchFamily="18" charset="0"/>
            </a:endParaRPr>
          </a:p>
          <a:p>
            <a:pPr marR="0" lvl="0">
              <a:spcBef>
                <a:spcPts val="0"/>
              </a:spcBef>
              <a:spcAft>
                <a:spcPts val="0"/>
              </a:spcAft>
              <a:tabLst>
                <a:tab pos="457200" algn="l"/>
              </a:tabLst>
            </a:pPr>
            <a:r>
              <a:rPr lang="en-US" sz="4500" b="1" dirty="0">
                <a:solidFill>
                  <a:schemeClr val="accent1"/>
                </a:solidFill>
                <a:effectLst/>
                <a:latin typeface="+mn-lt"/>
                <a:ea typeface="Cambria" panose="02040503050406030204" pitchFamily="18" charset="0"/>
                <a:cs typeface="Times New Roman" panose="02020603050405020304" pitchFamily="18" charset="0"/>
              </a:rPr>
              <a:t>What anticipatory guidance do you give Dee </a:t>
            </a:r>
          </a:p>
          <a:p>
            <a:pPr marR="0" lvl="0">
              <a:spcBef>
                <a:spcPts val="0"/>
              </a:spcBef>
              <a:spcAft>
                <a:spcPts val="0"/>
              </a:spcAft>
              <a:tabLst>
                <a:tab pos="457200" algn="l"/>
              </a:tabLst>
            </a:pPr>
            <a:r>
              <a:rPr lang="en-US" sz="4500" b="1" dirty="0">
                <a:solidFill>
                  <a:schemeClr val="accent1"/>
                </a:solidFill>
                <a:effectLst/>
                <a:latin typeface="+mn-lt"/>
                <a:ea typeface="Cambria" panose="02040503050406030204" pitchFamily="18" charset="0"/>
                <a:cs typeface="Times New Roman" panose="02020603050405020304" pitchFamily="18" charset="0"/>
              </a:rPr>
              <a:t>regarding when to call?</a:t>
            </a:r>
          </a:p>
        </p:txBody>
      </p:sp>
      <p:pic>
        <p:nvPicPr>
          <p:cNvPr id="5" name="Google Shape;584;p33">
            <a:extLst>
              <a:ext uri="{FF2B5EF4-FFF2-40B4-BE49-F238E27FC236}">
                <a16:creationId xmlns:a16="http://schemas.microsoft.com/office/drawing/2014/main" id="{87D732D4-5DD5-82A3-63F0-35A3891E642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rot="16200000" flipH="1">
            <a:off x="15101624" y="4169685"/>
            <a:ext cx="6675120" cy="1278011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035CC1EA-26DE-9CED-650D-B6CE67C2CF34}"/>
                  </a:ext>
                </a:extLst>
              </p14:cNvPr>
              <p14:cNvContentPartPr/>
              <p14:nvPr/>
            </p14:nvContentPartPr>
            <p14:xfrm>
              <a:off x="1314993" y="2272620"/>
              <a:ext cx="19019520" cy="73234"/>
            </p14:xfrm>
          </p:contentPart>
        </mc:Choice>
        <mc:Fallback xmlns="">
          <p:pic>
            <p:nvPicPr>
              <p:cNvPr id="3" name="Ink 2">
                <a:extLst>
                  <a:ext uri="{FF2B5EF4-FFF2-40B4-BE49-F238E27FC236}">
                    <a16:creationId xmlns:a16="http://schemas.microsoft.com/office/drawing/2014/main" id="{035CC1EA-26DE-9CED-650D-B6CE67C2CF34}"/>
                  </a:ext>
                </a:extLst>
              </p:cNvPr>
              <p:cNvPicPr/>
              <p:nvPr/>
            </p:nvPicPr>
            <p:blipFill>
              <a:blip r:embed="rId5"/>
              <a:stretch>
                <a:fillRect/>
              </a:stretch>
            </p:blipFill>
            <p:spPr>
              <a:xfrm>
                <a:off x="1156221" y="2114305"/>
                <a:ext cx="19336704" cy="389504"/>
              </a:xfrm>
              <a:prstGeom prst="rect">
                <a:avLst/>
              </a:prstGeom>
            </p:spPr>
          </p:pic>
        </mc:Fallback>
      </mc:AlternateContent>
      <p:sp>
        <p:nvSpPr>
          <p:cNvPr id="6" name="Rectangle 7">
            <a:extLst>
              <a:ext uri="{FF2B5EF4-FFF2-40B4-BE49-F238E27FC236}">
                <a16:creationId xmlns:a16="http://schemas.microsoft.com/office/drawing/2014/main" id="{0F27AAFB-F0D0-5CEB-0E9E-AB843FA6D88E}"/>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65</a:t>
            </a:fld>
            <a:endParaRPr lang="en-US" sz="2000" dirty="0">
              <a:solidFill>
                <a:schemeClr val="tx1"/>
              </a:solidFill>
            </a:endParaRPr>
          </a:p>
        </p:txBody>
      </p:sp>
    </p:spTree>
    <p:extLst>
      <p:ext uri="{BB962C8B-B14F-4D97-AF65-F5344CB8AC3E}">
        <p14:creationId xmlns:p14="http://schemas.microsoft.com/office/powerpoint/2010/main" val="242141001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992C-15A0-C7ED-74EC-9A54A2D36818}"/>
              </a:ext>
            </a:extLst>
          </p:cNvPr>
          <p:cNvSpPr>
            <a:spLocks noGrp="1"/>
          </p:cNvSpPr>
          <p:nvPr>
            <p:ph type="title"/>
          </p:nvPr>
        </p:nvSpPr>
        <p:spPr>
          <a:xfrm>
            <a:off x="6482715" y="642872"/>
            <a:ext cx="9393555" cy="1676400"/>
          </a:xfrm>
        </p:spPr>
        <p:txBody>
          <a:bodyPr>
            <a:normAutofit/>
          </a:bodyPr>
          <a:lstStyle/>
          <a:p>
            <a:pPr algn="l"/>
            <a:r>
              <a:rPr lang="en-US" dirty="0">
                <a:solidFill>
                  <a:schemeClr val="tx1"/>
                </a:solidFill>
                <a:latin typeface="+mj-lt"/>
              </a:rPr>
              <a:t>Anticipatory Guidance</a:t>
            </a:r>
          </a:p>
        </p:txBody>
      </p:sp>
      <p:sp>
        <p:nvSpPr>
          <p:cNvPr id="4" name="TextBox 3">
            <a:extLst>
              <a:ext uri="{FF2B5EF4-FFF2-40B4-BE49-F238E27FC236}">
                <a16:creationId xmlns:a16="http://schemas.microsoft.com/office/drawing/2014/main" id="{DE348343-62D0-F885-881D-D0BE6E1687E6}"/>
              </a:ext>
            </a:extLst>
          </p:cNvPr>
          <p:cNvSpPr txBox="1"/>
          <p:nvPr/>
        </p:nvSpPr>
        <p:spPr>
          <a:xfrm>
            <a:off x="6568440" y="2511813"/>
            <a:ext cx="16870826" cy="9787295"/>
          </a:xfrm>
          <a:prstGeom prst="rect">
            <a:avLst/>
          </a:prstGeom>
          <a:noFill/>
        </p:spPr>
        <p:txBody>
          <a:bodyPr wrap="square">
            <a:spAutoFit/>
          </a:bodyPr>
          <a:lstStyle/>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tx1"/>
                </a:solidFill>
                <a:latin typeface="+mn-lt"/>
                <a:ea typeface="Cambria" panose="02040503050406030204" pitchFamily="18" charset="0"/>
                <a:cs typeface="Times New Roman" panose="02020603050405020304" pitchFamily="18" charset="0"/>
              </a:rPr>
              <a:t>Dee should call if they have a fever or heavy bleeding. </a:t>
            </a:r>
          </a:p>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tx1"/>
                </a:solidFill>
                <a:latin typeface="+mn-lt"/>
                <a:ea typeface="Cambria" panose="02040503050406030204" pitchFamily="18" charset="0"/>
                <a:cs typeface="Times New Roman" panose="02020603050405020304" pitchFamily="18" charset="0"/>
              </a:rPr>
              <a:t>Heavy bleeding is quantified as bleeding that soaks through more than 2 pads per hour for two hours in a row. </a:t>
            </a:r>
          </a:p>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tx1"/>
                </a:solidFill>
                <a:latin typeface="+mn-lt"/>
                <a:ea typeface="Cambria" panose="02040503050406030204" pitchFamily="18" charset="0"/>
                <a:cs typeface="Times New Roman" panose="02020603050405020304" pitchFamily="18" charset="0"/>
              </a:rPr>
              <a:t>If they call to report this level of bleeding, and they are lightheaded or dizzy, they should be seen right away. </a:t>
            </a:r>
          </a:p>
          <a:p>
            <a:pPr marL="685800" marR="0" lvl="0" indent="-685800">
              <a:spcBef>
                <a:spcPts val="0"/>
              </a:spcBef>
              <a:spcAft>
                <a:spcPts val="0"/>
              </a:spcAft>
              <a:buFont typeface="Arial" panose="020B0604020202020204" pitchFamily="34" charset="0"/>
              <a:buChar char="•"/>
              <a:tabLst>
                <a:tab pos="457200" algn="l"/>
              </a:tabLst>
            </a:pPr>
            <a:r>
              <a:rPr lang="en-US" sz="4500" dirty="0">
                <a:solidFill>
                  <a:schemeClr val="tx1"/>
                </a:solidFill>
                <a:latin typeface="+mn-lt"/>
                <a:ea typeface="Cambria" panose="02040503050406030204" pitchFamily="18" charset="0"/>
                <a:cs typeface="Times New Roman" panose="02020603050405020304" pitchFamily="18" charset="0"/>
              </a:rPr>
              <a:t>If they are otherwise asymptomatic, they can be instructed to stay hydrated, take 800mg ibuprofen, and call back in one hour.</a:t>
            </a:r>
          </a:p>
          <a:p>
            <a:pPr marR="0" lvl="0">
              <a:spcBef>
                <a:spcPts val="0"/>
              </a:spcBef>
              <a:spcAft>
                <a:spcPts val="0"/>
              </a:spcAft>
              <a:tabLst>
                <a:tab pos="457200" algn="l"/>
              </a:tabLst>
            </a:pPr>
            <a:endParaRPr lang="en-US" sz="4500" dirty="0">
              <a:solidFill>
                <a:schemeClr val="tx1"/>
              </a:solidFill>
              <a:latin typeface="+mn-lt"/>
              <a:ea typeface="Cambria" panose="02040503050406030204" pitchFamily="18" charset="0"/>
              <a:cs typeface="Times New Roman" panose="02020603050405020304" pitchFamily="18" charset="0"/>
            </a:endParaRPr>
          </a:p>
          <a:p>
            <a:pPr marR="0" lvl="0">
              <a:spcBef>
                <a:spcPts val="0"/>
              </a:spcBef>
              <a:spcAft>
                <a:spcPts val="0"/>
              </a:spcAft>
              <a:tabLst>
                <a:tab pos="457200" algn="l"/>
              </a:tabLst>
            </a:pPr>
            <a:r>
              <a:rPr lang="en-US" sz="4500" dirty="0">
                <a:solidFill>
                  <a:schemeClr val="tx1"/>
                </a:solidFill>
                <a:effectLst/>
                <a:latin typeface="+mn-lt"/>
                <a:ea typeface="Cambria" panose="02040503050406030204" pitchFamily="18" charset="0"/>
                <a:cs typeface="Times New Roman" panose="02020603050405020304" pitchFamily="18" charset="0"/>
              </a:rPr>
              <a:t>Two weeks later, they ask to come for a follow up appointment to discuss their options. Dee has not had any heavy bleeding, and only a couple days of light spotting. They are tired of waiting and now want “all this to be over.” </a:t>
            </a:r>
          </a:p>
          <a:p>
            <a:pPr marR="0" lvl="0">
              <a:spcBef>
                <a:spcPts val="0"/>
              </a:spcBef>
              <a:spcAft>
                <a:spcPts val="0"/>
              </a:spcAft>
              <a:tabLst>
                <a:tab pos="457200" algn="l"/>
              </a:tabLst>
            </a:pPr>
            <a:endParaRPr lang="en-US" sz="4500" dirty="0">
              <a:solidFill>
                <a:schemeClr val="bg2"/>
              </a:solidFill>
              <a:latin typeface="+mn-lt"/>
              <a:ea typeface="Cambria" panose="02040503050406030204" pitchFamily="18" charset="0"/>
              <a:cs typeface="Times New Roman" panose="02020603050405020304" pitchFamily="18" charset="0"/>
            </a:endParaRPr>
          </a:p>
          <a:p>
            <a:pPr marR="0" lvl="0">
              <a:spcBef>
                <a:spcPts val="0"/>
              </a:spcBef>
              <a:spcAft>
                <a:spcPts val="0"/>
              </a:spcAft>
              <a:tabLst>
                <a:tab pos="457200" algn="l"/>
              </a:tabLst>
            </a:pPr>
            <a:r>
              <a:rPr lang="en-US" sz="4500" b="1" dirty="0">
                <a:solidFill>
                  <a:schemeClr val="accent1"/>
                </a:solidFill>
                <a:effectLst/>
                <a:latin typeface="+mn-lt"/>
                <a:ea typeface="Cambria" panose="02040503050406030204" pitchFamily="18" charset="0"/>
                <a:cs typeface="Times New Roman" panose="02020603050405020304" pitchFamily="18" charset="0"/>
              </a:rPr>
              <a:t>What options would you now offer them?</a:t>
            </a:r>
          </a:p>
        </p:txBody>
      </p:sp>
      <p:pic>
        <p:nvPicPr>
          <p:cNvPr id="5" name="Google Shape;584;p33">
            <a:extLst>
              <a:ext uri="{FF2B5EF4-FFF2-40B4-BE49-F238E27FC236}">
                <a16:creationId xmlns:a16="http://schemas.microsoft.com/office/drawing/2014/main" id="{87D732D4-5DD5-82A3-63F0-35A3891E642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flipH="1">
            <a:off x="-192405" y="-545190"/>
            <a:ext cx="6675120" cy="1278011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6BDF4C1-EDF9-4C87-124B-CE2771EB0313}"/>
                  </a:ext>
                </a:extLst>
              </p14:cNvPr>
              <p14:cNvContentPartPr/>
              <p14:nvPr/>
            </p14:nvContentPartPr>
            <p14:xfrm>
              <a:off x="6757035" y="2046013"/>
              <a:ext cx="9235440" cy="73234"/>
            </p14:xfrm>
          </p:contentPart>
        </mc:Choice>
        <mc:Fallback xmlns="">
          <p:pic>
            <p:nvPicPr>
              <p:cNvPr id="3" name="Ink 2">
                <a:extLst>
                  <a:ext uri="{FF2B5EF4-FFF2-40B4-BE49-F238E27FC236}">
                    <a16:creationId xmlns:a16="http://schemas.microsoft.com/office/drawing/2014/main" id="{B6BDF4C1-EDF9-4C87-124B-CE2771EB0313}"/>
                  </a:ext>
                </a:extLst>
              </p:cNvPr>
              <p:cNvPicPr/>
              <p:nvPr/>
            </p:nvPicPr>
            <p:blipFill>
              <a:blip r:embed="rId5"/>
              <a:stretch>
                <a:fillRect/>
              </a:stretch>
            </p:blipFill>
            <p:spPr>
              <a:xfrm>
                <a:off x="6598269" y="1887698"/>
                <a:ext cx="9552612" cy="389504"/>
              </a:xfrm>
              <a:prstGeom prst="rect">
                <a:avLst/>
              </a:prstGeom>
            </p:spPr>
          </p:pic>
        </mc:Fallback>
      </mc:AlternateContent>
      <p:sp>
        <p:nvSpPr>
          <p:cNvPr id="6" name="Rectangle 7">
            <a:extLst>
              <a:ext uri="{FF2B5EF4-FFF2-40B4-BE49-F238E27FC236}">
                <a16:creationId xmlns:a16="http://schemas.microsoft.com/office/drawing/2014/main" id="{3773B052-1672-FC2C-ADFC-1C2A7F2AE6C4}"/>
              </a:ext>
            </a:extLst>
          </p:cNvPr>
          <p:cNvSpPr txBox="1">
            <a:spLocks/>
          </p:cNvSpPr>
          <p:nvPr/>
        </p:nvSpPr>
        <p:spPr>
          <a:xfrm>
            <a:off x="116498" y="12847321"/>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66</a:t>
            </a:fld>
            <a:endParaRPr lang="en-US" sz="2000" dirty="0">
              <a:solidFill>
                <a:schemeClr val="tx1"/>
              </a:solidFill>
            </a:endParaRPr>
          </a:p>
        </p:txBody>
      </p:sp>
    </p:spTree>
    <p:extLst>
      <p:ext uri="{BB962C8B-B14F-4D97-AF65-F5344CB8AC3E}">
        <p14:creationId xmlns:p14="http://schemas.microsoft.com/office/powerpoint/2010/main" val="11821884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3DC1-A5FE-FF8C-A1A5-AF2F9B64ED4C}"/>
              </a:ext>
            </a:extLst>
          </p:cNvPr>
          <p:cNvSpPr>
            <a:spLocks noGrp="1"/>
          </p:cNvSpPr>
          <p:nvPr>
            <p:ph type="title"/>
          </p:nvPr>
        </p:nvSpPr>
        <p:spPr>
          <a:xfrm>
            <a:off x="11816452" y="817900"/>
            <a:ext cx="3552825" cy="1676400"/>
          </a:xfrm>
        </p:spPr>
        <p:txBody>
          <a:bodyPr/>
          <a:lstStyle/>
          <a:p>
            <a:pPr algn="l"/>
            <a:r>
              <a:rPr lang="en-US" dirty="0">
                <a:solidFill>
                  <a:schemeClr val="tx1"/>
                </a:solidFill>
              </a:rPr>
              <a:t>Options</a:t>
            </a:r>
          </a:p>
        </p:txBody>
      </p:sp>
      <p:pic>
        <p:nvPicPr>
          <p:cNvPr id="3" name="Google Shape;584;p33">
            <a:extLst>
              <a:ext uri="{FF2B5EF4-FFF2-40B4-BE49-F238E27FC236}">
                <a16:creationId xmlns:a16="http://schemas.microsoft.com/office/drawing/2014/main" id="{49314182-25DA-3B8D-C0CD-1921ABFE7EC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rot="16200000" flipH="1">
            <a:off x="3579495" y="4168554"/>
            <a:ext cx="6675120" cy="12780118"/>
          </a:xfrm>
          <a:prstGeom prst="rect">
            <a:avLst/>
          </a:prstGeom>
          <a:noFill/>
          <a:ln>
            <a:noFill/>
          </a:ln>
        </p:spPr>
      </p:pic>
      <p:sp>
        <p:nvSpPr>
          <p:cNvPr id="4" name="TextBox 3">
            <a:extLst>
              <a:ext uri="{FF2B5EF4-FFF2-40B4-BE49-F238E27FC236}">
                <a16:creationId xmlns:a16="http://schemas.microsoft.com/office/drawing/2014/main" id="{459371CA-9908-AFF2-10C2-A6D6D8F1D600}"/>
              </a:ext>
            </a:extLst>
          </p:cNvPr>
          <p:cNvSpPr txBox="1"/>
          <p:nvPr/>
        </p:nvSpPr>
        <p:spPr>
          <a:xfrm>
            <a:off x="11816452" y="2656850"/>
            <a:ext cx="11949332" cy="8402300"/>
          </a:xfrm>
          <a:prstGeom prst="rect">
            <a:avLst/>
          </a:prstGeom>
          <a:noFill/>
        </p:spPr>
        <p:txBody>
          <a:bodyPr wrap="square" rtlCol="0">
            <a:spAutoFit/>
          </a:bodyPr>
          <a:lstStyle/>
          <a:p>
            <a:pPr marL="285750" indent="-285750">
              <a:buFont typeface="Arial" panose="020B0604020202020204" pitchFamily="34" charset="0"/>
              <a:buChar char="•"/>
            </a:pPr>
            <a:r>
              <a:rPr lang="en-US" sz="4500" dirty="0">
                <a:solidFill>
                  <a:schemeClr val="tx1"/>
                </a:solidFill>
                <a:latin typeface="Tw Cen MT" panose="020B0602020104020603" pitchFamily="34" charset="77"/>
              </a:rPr>
              <a:t>Medical management with mifepristone and misoprostol </a:t>
            </a:r>
          </a:p>
          <a:p>
            <a:pPr marL="285750" indent="-285750">
              <a:buFont typeface="Arial" panose="020B0604020202020204" pitchFamily="34" charset="0"/>
              <a:buChar char="•"/>
            </a:pPr>
            <a:r>
              <a:rPr lang="en-US" sz="4500" dirty="0">
                <a:solidFill>
                  <a:schemeClr val="tx1"/>
                </a:solidFill>
                <a:latin typeface="Tw Cen MT" panose="020B0602020104020603" pitchFamily="34" charset="77"/>
              </a:rPr>
              <a:t>Medical management with misoprostol alone (if mifepristone not available)</a:t>
            </a:r>
          </a:p>
          <a:p>
            <a:pPr marL="285750" indent="-285750">
              <a:buFont typeface="Arial" panose="020B0604020202020204" pitchFamily="34" charset="0"/>
              <a:buChar char="•"/>
            </a:pPr>
            <a:r>
              <a:rPr lang="en-US" sz="4500" dirty="0">
                <a:solidFill>
                  <a:schemeClr val="tx1"/>
                </a:solidFill>
                <a:latin typeface="Tw Cen MT" panose="020B0602020104020603" pitchFamily="34" charset="77"/>
              </a:rPr>
              <a:t>Uterine aspiration </a:t>
            </a:r>
          </a:p>
          <a:p>
            <a:endParaRPr lang="en-US" sz="4500" dirty="0">
              <a:solidFill>
                <a:schemeClr val="tx1"/>
              </a:solidFill>
              <a:latin typeface="Tw Cen MT" panose="020B0602020104020603" pitchFamily="34" charset="77"/>
            </a:endParaRPr>
          </a:p>
          <a:p>
            <a:pPr marL="285750" indent="-285750">
              <a:buFont typeface="Arial" panose="020B0604020202020204" pitchFamily="34" charset="0"/>
              <a:buChar char="•"/>
            </a:pPr>
            <a:r>
              <a:rPr lang="en-US" sz="4500" dirty="0">
                <a:solidFill>
                  <a:schemeClr val="tx1"/>
                </a:solidFill>
                <a:latin typeface="Tw Cen MT" panose="020B0602020104020603" pitchFamily="34" charset="77"/>
              </a:rPr>
              <a:t>Dee decides to take the mifepristone and misoprostol. </a:t>
            </a:r>
          </a:p>
          <a:p>
            <a:pPr marL="285750" indent="-285750">
              <a:buFont typeface="Arial" panose="020B0604020202020204" pitchFamily="34" charset="0"/>
              <a:buChar char="•"/>
            </a:pPr>
            <a:endParaRPr lang="en-US" sz="4500" b="1" dirty="0">
              <a:solidFill>
                <a:schemeClr val="accent1"/>
              </a:solidFill>
              <a:latin typeface="Tw Cen MT" panose="020B0602020104020603" pitchFamily="34" charset="77"/>
            </a:endParaRPr>
          </a:p>
          <a:p>
            <a:r>
              <a:rPr lang="en-US" sz="4500" b="1" dirty="0">
                <a:solidFill>
                  <a:schemeClr val="accent1"/>
                </a:solidFill>
                <a:latin typeface="Tw Cen MT" panose="020B0602020104020603" pitchFamily="34" charset="77"/>
              </a:rPr>
              <a:t>How do you counsel them to use the medications?</a:t>
            </a:r>
          </a:p>
          <a:p>
            <a:pPr marL="285750" indent="-285750">
              <a:buFont typeface="Arial" panose="020B0604020202020204" pitchFamily="34" charset="0"/>
              <a:buChar char="•"/>
            </a:pPr>
            <a:endParaRPr lang="en-US" sz="4500" dirty="0">
              <a:solidFill>
                <a:schemeClr val="bg2"/>
              </a:solidFill>
              <a:latin typeface="Tw Cen MT" panose="020B0602020104020603" pitchFamily="34" charset="77"/>
            </a:endParaRP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D2226616-D49C-1279-0352-480A01B170E0}"/>
                  </a:ext>
                </a:extLst>
              </p14:cNvPr>
              <p14:cNvContentPartPr/>
              <p14:nvPr/>
            </p14:nvContentPartPr>
            <p14:xfrm>
              <a:off x="11845027" y="2278191"/>
              <a:ext cx="4572000" cy="73234"/>
            </p14:xfrm>
          </p:contentPart>
        </mc:Choice>
        <mc:Fallback xmlns="">
          <p:pic>
            <p:nvPicPr>
              <p:cNvPr id="5" name="Ink 4">
                <a:extLst>
                  <a:ext uri="{FF2B5EF4-FFF2-40B4-BE49-F238E27FC236}">
                    <a16:creationId xmlns:a16="http://schemas.microsoft.com/office/drawing/2014/main" id="{D2226616-D49C-1279-0352-480A01B170E0}"/>
                  </a:ext>
                </a:extLst>
              </p:cNvPr>
              <p:cNvPicPr/>
              <p:nvPr/>
            </p:nvPicPr>
            <p:blipFill>
              <a:blip r:embed="rId5"/>
              <a:stretch>
                <a:fillRect/>
              </a:stretch>
            </p:blipFill>
            <p:spPr>
              <a:xfrm>
                <a:off x="11686267" y="2119876"/>
                <a:ext cx="4889160" cy="389504"/>
              </a:xfrm>
              <a:prstGeom prst="rect">
                <a:avLst/>
              </a:prstGeom>
            </p:spPr>
          </p:pic>
        </mc:Fallback>
      </mc:AlternateContent>
      <p:pic>
        <p:nvPicPr>
          <p:cNvPr id="6" name="Google Shape;584;p33">
            <a:extLst>
              <a:ext uri="{FF2B5EF4-FFF2-40B4-BE49-F238E27FC236}">
                <a16:creationId xmlns:a16="http://schemas.microsoft.com/office/drawing/2014/main" id="{468BF4C8-2509-6946-982C-B9B3F57DB655}"/>
              </a:ext>
            </a:extLst>
          </p:cNvPr>
          <p:cNvPicPr preferRelativeResize="0"/>
          <p:nvPr/>
        </p:nvPicPr>
        <p:blipFill rotWithShape="1">
          <a:blip r:embed="rId3">
            <a:alphaModFix amt="35000"/>
            <a:duotone>
              <a:schemeClr val="accent4">
                <a:shade val="45000"/>
                <a:satMod val="135000"/>
              </a:schemeClr>
              <a:prstClr val="white"/>
            </a:duotone>
          </a:blip>
          <a:srcRect l="-1890" r="49660" b="49761"/>
          <a:stretch/>
        </p:blipFill>
        <p:spPr>
          <a:xfrm rot="5400000" flipH="1">
            <a:off x="-302631" y="-52882"/>
            <a:ext cx="6675120" cy="6420539"/>
          </a:xfrm>
          <a:prstGeom prst="rect">
            <a:avLst/>
          </a:prstGeom>
          <a:noFill/>
          <a:ln>
            <a:noFill/>
          </a:ln>
        </p:spPr>
      </p:pic>
      <p:sp>
        <p:nvSpPr>
          <p:cNvPr id="8" name="Rectangle 7">
            <a:extLst>
              <a:ext uri="{FF2B5EF4-FFF2-40B4-BE49-F238E27FC236}">
                <a16:creationId xmlns:a16="http://schemas.microsoft.com/office/drawing/2014/main" id="{B297D29D-A368-5F87-3EB1-43F28C250162}"/>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67</a:t>
            </a:fld>
            <a:endParaRPr lang="en-US" sz="2000" dirty="0">
              <a:solidFill>
                <a:schemeClr val="tx1"/>
              </a:solidFill>
            </a:endParaRPr>
          </a:p>
        </p:txBody>
      </p:sp>
    </p:spTree>
    <p:extLst>
      <p:ext uri="{BB962C8B-B14F-4D97-AF65-F5344CB8AC3E}">
        <p14:creationId xmlns:p14="http://schemas.microsoft.com/office/powerpoint/2010/main" val="3857485275"/>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3DC1-A5FE-FF8C-A1A5-AF2F9B64ED4C}"/>
              </a:ext>
            </a:extLst>
          </p:cNvPr>
          <p:cNvSpPr>
            <a:spLocks noGrp="1"/>
          </p:cNvSpPr>
          <p:nvPr>
            <p:ph type="title"/>
          </p:nvPr>
        </p:nvSpPr>
        <p:spPr>
          <a:xfrm>
            <a:off x="1007159" y="1569388"/>
            <a:ext cx="18138091" cy="1676400"/>
          </a:xfrm>
        </p:spPr>
        <p:txBody>
          <a:bodyPr>
            <a:normAutofit fontScale="90000"/>
          </a:bodyPr>
          <a:lstStyle/>
          <a:p>
            <a:pPr algn="l"/>
            <a:r>
              <a:rPr lang="en-US" dirty="0">
                <a:solidFill>
                  <a:schemeClr val="tx1"/>
                </a:solidFill>
                <a:latin typeface="+mj-lt"/>
              </a:rPr>
              <a:t>How do you counsel them to use the medications?</a:t>
            </a:r>
          </a:p>
        </p:txBody>
      </p:sp>
      <p:pic>
        <p:nvPicPr>
          <p:cNvPr id="3" name="Google Shape;584;p33">
            <a:extLst>
              <a:ext uri="{FF2B5EF4-FFF2-40B4-BE49-F238E27FC236}">
                <a16:creationId xmlns:a16="http://schemas.microsoft.com/office/drawing/2014/main" id="{49314182-25DA-3B8D-C0CD-1921ABFE7EC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a:off x="17880330" y="467941"/>
            <a:ext cx="6675120" cy="12780118"/>
          </a:xfrm>
          <a:prstGeom prst="rect">
            <a:avLst/>
          </a:prstGeom>
          <a:noFill/>
          <a:ln>
            <a:noFill/>
          </a:ln>
        </p:spPr>
      </p:pic>
      <p:sp>
        <p:nvSpPr>
          <p:cNvPr id="4" name="TextBox 3">
            <a:extLst>
              <a:ext uri="{FF2B5EF4-FFF2-40B4-BE49-F238E27FC236}">
                <a16:creationId xmlns:a16="http://schemas.microsoft.com/office/drawing/2014/main" id="{459371CA-9908-AFF2-10C2-A6D6D8F1D600}"/>
              </a:ext>
            </a:extLst>
          </p:cNvPr>
          <p:cNvSpPr txBox="1"/>
          <p:nvPr/>
        </p:nvSpPr>
        <p:spPr>
          <a:xfrm>
            <a:off x="1007159" y="3577947"/>
            <a:ext cx="17223691" cy="7709803"/>
          </a:xfrm>
          <a:prstGeom prst="rect">
            <a:avLst/>
          </a:prstGeom>
          <a:noFill/>
        </p:spPr>
        <p:txBody>
          <a:bodyPr wrap="square" rtlCol="0">
            <a:spAutoFit/>
          </a:bodyPr>
          <a:lstStyle/>
          <a:p>
            <a:pPr marL="285750" indent="-285750">
              <a:buFont typeface="Arial" panose="020B0604020202020204" pitchFamily="34" charset="0"/>
              <a:buChar char="•"/>
            </a:pPr>
            <a:r>
              <a:rPr lang="en-US" sz="4500" dirty="0">
                <a:solidFill>
                  <a:schemeClr val="tx1"/>
                </a:solidFill>
                <a:latin typeface="+mn-lt"/>
              </a:rPr>
              <a:t>Using mifepristone in addition to misoprostol is more effective than misoprostol alone. </a:t>
            </a:r>
          </a:p>
          <a:p>
            <a:pPr marL="285750" indent="-285750">
              <a:buFont typeface="Arial" panose="020B0604020202020204" pitchFamily="34" charset="0"/>
              <a:buChar char="•"/>
            </a:pPr>
            <a:r>
              <a:rPr lang="en-US" sz="4500" dirty="0">
                <a:solidFill>
                  <a:schemeClr val="tx1"/>
                </a:solidFill>
                <a:latin typeface="+mn-lt"/>
              </a:rPr>
              <a:t>Due to FDA regulations, mifepristone must be dispensed by a certified provider or pharmacy, though it does not need to be dispensed in-person, in-office. Patients could receive mifepristone in the mail or at a certified pharmacy. </a:t>
            </a:r>
          </a:p>
          <a:p>
            <a:pPr marL="285750" indent="-285750">
              <a:buFont typeface="Arial" panose="020B0604020202020204" pitchFamily="34" charset="0"/>
              <a:buChar char="•"/>
            </a:pPr>
            <a:r>
              <a:rPr lang="en-US" sz="4500" dirty="0">
                <a:solidFill>
                  <a:schemeClr val="tx1"/>
                </a:solidFill>
                <a:latin typeface="+mn-lt"/>
              </a:rPr>
              <a:t>Misoprostol with or without mifepristone can be safely used to manage early pregnancy losses up to 12 weeks gestational age. Cramping and bleeding may be heavier between 9-12 weeks gestational age. </a:t>
            </a:r>
          </a:p>
          <a:p>
            <a:pPr marL="285750" indent="-285750">
              <a:buFont typeface="Arial" panose="020B0604020202020204" pitchFamily="34" charset="0"/>
              <a:buChar char="•"/>
            </a:pPr>
            <a:r>
              <a:rPr lang="en-US" sz="4500" dirty="0">
                <a:solidFill>
                  <a:schemeClr val="tx1"/>
                </a:solidFill>
                <a:latin typeface="+mn-lt"/>
              </a:rPr>
              <a:t> After 9 weeks gestational age patients may recognize products of conception in the pregnancy tissue that they pass. </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369E564-CF6C-7673-B36F-1FF92A3DD353}"/>
                  </a:ext>
                </a:extLst>
              </p14:cNvPr>
              <p14:cNvContentPartPr/>
              <p14:nvPr/>
            </p14:nvContentPartPr>
            <p14:xfrm>
              <a:off x="1007159" y="2972529"/>
              <a:ext cx="17739360" cy="73234"/>
            </p14:xfrm>
          </p:contentPart>
        </mc:Choice>
        <mc:Fallback xmlns="">
          <p:pic>
            <p:nvPicPr>
              <p:cNvPr id="5" name="Ink 4">
                <a:extLst>
                  <a:ext uri="{FF2B5EF4-FFF2-40B4-BE49-F238E27FC236}">
                    <a16:creationId xmlns:a16="http://schemas.microsoft.com/office/drawing/2014/main" id="{2369E564-CF6C-7673-B36F-1FF92A3DD353}"/>
                  </a:ext>
                </a:extLst>
              </p:cNvPr>
              <p:cNvPicPr/>
              <p:nvPr/>
            </p:nvPicPr>
            <p:blipFill>
              <a:blip r:embed="rId5"/>
              <a:stretch>
                <a:fillRect/>
              </a:stretch>
            </p:blipFill>
            <p:spPr>
              <a:xfrm>
                <a:off x="848386" y="2814214"/>
                <a:ext cx="18056546" cy="389504"/>
              </a:xfrm>
              <a:prstGeom prst="rect">
                <a:avLst/>
              </a:prstGeom>
            </p:spPr>
          </p:pic>
        </mc:Fallback>
      </mc:AlternateContent>
      <p:sp>
        <p:nvSpPr>
          <p:cNvPr id="7" name="Rectangle 7">
            <a:extLst>
              <a:ext uri="{FF2B5EF4-FFF2-40B4-BE49-F238E27FC236}">
                <a16:creationId xmlns:a16="http://schemas.microsoft.com/office/drawing/2014/main" id="{64217CBD-ED15-2C34-E52F-4A848DB6E542}"/>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68</a:t>
            </a:fld>
            <a:endParaRPr lang="en-US" sz="2000" dirty="0">
              <a:solidFill>
                <a:schemeClr val="tx1"/>
              </a:solidFill>
            </a:endParaRPr>
          </a:p>
        </p:txBody>
      </p:sp>
    </p:spTree>
    <p:extLst>
      <p:ext uri="{BB962C8B-B14F-4D97-AF65-F5344CB8AC3E}">
        <p14:creationId xmlns:p14="http://schemas.microsoft.com/office/powerpoint/2010/main" val="283361394"/>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CE6CD2-56BB-0E9C-ADE2-FE2B68A8FCA3}"/>
              </a:ext>
            </a:extLst>
          </p:cNvPr>
          <p:cNvSpPr txBox="1"/>
          <p:nvPr/>
        </p:nvSpPr>
        <p:spPr>
          <a:xfrm>
            <a:off x="1526535" y="3770173"/>
            <a:ext cx="16467406" cy="5478423"/>
          </a:xfrm>
          <a:prstGeom prst="rect">
            <a:avLst/>
          </a:prstGeom>
          <a:noFill/>
        </p:spPr>
        <p:txBody>
          <a:bodyPr wrap="square">
            <a:spAutoFit/>
          </a:bodyPr>
          <a:lstStyle/>
          <a:p>
            <a:r>
              <a:rPr lang="en-US" sz="5000" dirty="0">
                <a:solidFill>
                  <a:schemeClr val="tx1"/>
                </a:solidFill>
                <a:latin typeface="+mn-lt"/>
              </a:rPr>
              <a:t>Dee takes the mifepristone in the office. Twenty-four hours later, at home, they take 600 mg of ibuprofen, and inserts 800 mcg (four 200 mcg tablets) of misoprostol into the vagina. About one hour later they call you because they have a fever to 100.6 and shaking chills and is worried they have an infection.</a:t>
            </a:r>
          </a:p>
          <a:p>
            <a:endParaRPr lang="en-US" sz="5000" dirty="0">
              <a:solidFill>
                <a:schemeClr val="tx1"/>
              </a:solidFill>
              <a:latin typeface="+mn-lt"/>
            </a:endParaRPr>
          </a:p>
          <a:p>
            <a:r>
              <a:rPr lang="en-US" sz="5000" b="1" dirty="0">
                <a:solidFill>
                  <a:schemeClr val="accent1"/>
                </a:solidFill>
                <a:latin typeface="+mn-lt"/>
              </a:rPr>
              <a:t>Why is Dee having these symptoms?</a:t>
            </a:r>
          </a:p>
        </p:txBody>
      </p:sp>
      <p:pic>
        <p:nvPicPr>
          <p:cNvPr id="5" name="Google Shape;584;p33">
            <a:extLst>
              <a:ext uri="{FF2B5EF4-FFF2-40B4-BE49-F238E27FC236}">
                <a16:creationId xmlns:a16="http://schemas.microsoft.com/office/drawing/2014/main" id="{866D2314-418D-D7F1-6600-04012C89F91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rot="16200000" flipH="1">
            <a:off x="14656381" y="4131256"/>
            <a:ext cx="6675120" cy="12780118"/>
          </a:xfrm>
          <a:prstGeom prst="rect">
            <a:avLst/>
          </a:prstGeom>
          <a:noFill/>
          <a:ln>
            <a:noFill/>
          </a:ln>
        </p:spPr>
      </p:pic>
      <p:pic>
        <p:nvPicPr>
          <p:cNvPr id="2" name="Google Shape;584;p33">
            <a:extLst>
              <a:ext uri="{FF2B5EF4-FFF2-40B4-BE49-F238E27FC236}">
                <a16:creationId xmlns:a16="http://schemas.microsoft.com/office/drawing/2014/main" id="{7C510CB4-CD4B-852F-572F-3AC6D01F51AC}"/>
              </a:ext>
            </a:extLst>
          </p:cNvPr>
          <p:cNvPicPr preferRelativeResize="0"/>
          <p:nvPr/>
        </p:nvPicPr>
        <p:blipFill rotWithShape="1">
          <a:blip r:embed="rId3">
            <a:alphaModFix amt="35000"/>
            <a:duotone>
              <a:schemeClr val="accent4">
                <a:shade val="45000"/>
                <a:satMod val="135000"/>
              </a:schemeClr>
              <a:prstClr val="white"/>
            </a:duotone>
          </a:blip>
          <a:srcRect l="-1890" t="48668" r="49660"/>
          <a:stretch/>
        </p:blipFill>
        <p:spPr>
          <a:xfrm rot="5400000" flipH="1">
            <a:off x="18071096" y="-79748"/>
            <a:ext cx="6675120" cy="6560293"/>
          </a:xfrm>
          <a:prstGeom prst="rect">
            <a:avLst/>
          </a:prstGeom>
          <a:noFill/>
          <a:ln>
            <a:noFill/>
          </a:ln>
        </p:spPr>
      </p:pic>
      <p:sp>
        <p:nvSpPr>
          <p:cNvPr id="6" name="Rectangle 7">
            <a:extLst>
              <a:ext uri="{FF2B5EF4-FFF2-40B4-BE49-F238E27FC236}">
                <a16:creationId xmlns:a16="http://schemas.microsoft.com/office/drawing/2014/main" id="{124FF2E1-B227-1D4D-DA4F-EB255E1CF4A0}"/>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69</a:t>
            </a:fld>
            <a:endParaRPr lang="en-US" sz="2000" dirty="0">
              <a:solidFill>
                <a:schemeClr val="tx1"/>
              </a:solidFill>
            </a:endParaRPr>
          </a:p>
        </p:txBody>
      </p:sp>
    </p:spTree>
    <p:extLst>
      <p:ext uri="{BB962C8B-B14F-4D97-AF65-F5344CB8AC3E}">
        <p14:creationId xmlns:p14="http://schemas.microsoft.com/office/powerpoint/2010/main" val="149799722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70001" y="2038794"/>
            <a:ext cx="13585475" cy="3562235"/>
          </a:xfrm>
          <a:prstGeom prst="rect">
            <a:avLst/>
          </a:prstGeom>
        </p:spPr>
        <p:txBody>
          <a:bodyPr anchor="t">
            <a:noAutofit/>
          </a:bodyPr>
          <a:lstStyle/>
          <a:p>
            <a:pPr algn="l">
              <a:lnSpc>
                <a:spcPts val="12500"/>
              </a:lnSpc>
            </a:pPr>
            <a:r>
              <a:rPr lang="en-US" sz="8800" dirty="0"/>
              <a:t>EPIDEMIOLOGY</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670001" y="3821351"/>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511591" y="3662961"/>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176531" y="5533306"/>
            <a:ext cx="15393008" cy="5163331"/>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accent3"/>
              </a:buClr>
            </a:pPr>
            <a:r>
              <a:rPr lang="en-US" sz="6000" b="0" dirty="0">
                <a:solidFill>
                  <a:schemeClr val="tx1"/>
                </a:solidFill>
                <a:latin typeface="+mn-lt"/>
                <a:ea typeface="Arial"/>
                <a:cs typeface="Arial"/>
                <a:sym typeface="Arial"/>
              </a:rPr>
              <a:t>1 in 4 women* will experience EPL</a:t>
            </a:r>
            <a:endParaRPr lang="en-US" sz="6000" b="0" dirty="0">
              <a:solidFill>
                <a:schemeClr val="tx1"/>
              </a:solidFill>
              <a:latin typeface="+mn-lt"/>
            </a:endParaRPr>
          </a:p>
          <a:p>
            <a:pPr>
              <a:spcBef>
                <a:spcPts val="563"/>
              </a:spcBef>
              <a:buClr>
                <a:schemeClr val="accent3"/>
              </a:buClr>
            </a:pPr>
            <a:endParaRPr lang="en-US" sz="6000" b="0" dirty="0">
              <a:solidFill>
                <a:schemeClr val="tx1"/>
              </a:solidFill>
              <a:latin typeface="+mn-lt"/>
              <a:ea typeface="Arial"/>
              <a:cs typeface="Arial"/>
              <a:sym typeface="Arial"/>
            </a:endParaRPr>
          </a:p>
          <a:p>
            <a:pPr>
              <a:spcBef>
                <a:spcPts val="563"/>
              </a:spcBef>
              <a:buClr>
                <a:schemeClr val="accent3"/>
              </a:buClr>
            </a:pPr>
            <a:r>
              <a:rPr lang="en-US" sz="6000" b="0" dirty="0">
                <a:solidFill>
                  <a:schemeClr val="tx1"/>
                </a:solidFill>
                <a:latin typeface="+mn-lt"/>
              </a:rPr>
              <a:t>1</a:t>
            </a:r>
            <a:r>
              <a:rPr lang="en-US" sz="6000" b="0" dirty="0">
                <a:solidFill>
                  <a:schemeClr val="tx1"/>
                </a:solidFill>
                <a:latin typeface="+mn-lt"/>
                <a:ea typeface="Arial"/>
                <a:cs typeface="Arial"/>
                <a:sym typeface="Arial"/>
              </a:rPr>
              <a:t>0% of clinically diagnosed pregnancies</a:t>
            </a:r>
            <a:endParaRPr lang="en-US" sz="6000" b="0" dirty="0">
              <a:solidFill>
                <a:schemeClr val="tx1"/>
              </a:solidFill>
              <a:latin typeface="+mn-lt"/>
            </a:endParaRPr>
          </a:p>
          <a:p>
            <a:pPr>
              <a:spcBef>
                <a:spcPts val="563"/>
              </a:spcBef>
              <a:buClr>
                <a:schemeClr val="accent3"/>
              </a:buClr>
            </a:pPr>
            <a:endParaRPr lang="en-US" sz="6000" b="0" dirty="0">
              <a:solidFill>
                <a:schemeClr val="tx1"/>
              </a:solidFill>
              <a:latin typeface="+mn-lt"/>
              <a:ea typeface="Arial"/>
              <a:cs typeface="Arial"/>
              <a:sym typeface="Arial"/>
            </a:endParaRPr>
          </a:p>
          <a:p>
            <a:pPr>
              <a:spcBef>
                <a:spcPts val="563"/>
              </a:spcBef>
              <a:buClr>
                <a:schemeClr val="accent3"/>
              </a:buClr>
            </a:pPr>
            <a:r>
              <a:rPr lang="en-US" sz="6000" b="0" dirty="0">
                <a:solidFill>
                  <a:schemeClr val="tx1"/>
                </a:solidFill>
                <a:latin typeface="+mn-lt"/>
                <a:ea typeface="Arial"/>
                <a:cs typeface="Arial"/>
                <a:sym typeface="Arial"/>
              </a:rPr>
              <a:t>50% caused by chromosomal abnormalities</a:t>
            </a:r>
            <a:endParaRPr lang="en-US" sz="6000" b="0" dirty="0">
              <a:solidFill>
                <a:schemeClr val="tx1"/>
              </a:solidFill>
              <a:latin typeface="+mn-lt"/>
            </a:endParaRPr>
          </a:p>
          <a:p>
            <a:pPr>
              <a:spcBef>
                <a:spcPts val="563"/>
              </a:spcBef>
              <a:buClr>
                <a:schemeClr val="accent3"/>
              </a:buClr>
            </a:pPr>
            <a:endParaRPr lang="en-US" sz="6000" b="0" dirty="0">
              <a:solidFill>
                <a:schemeClr val="tx1"/>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a:off x="16569539" y="-802678"/>
            <a:ext cx="8002421" cy="15321355"/>
          </a:xfrm>
          <a:prstGeom prst="rect">
            <a:avLst/>
          </a:prstGeom>
        </p:spPr>
      </p:pic>
    </p:spTree>
    <p:extLst>
      <p:ext uri="{BB962C8B-B14F-4D97-AF65-F5344CB8AC3E}">
        <p14:creationId xmlns:p14="http://schemas.microsoft.com/office/powerpoint/2010/main" val="2529148483"/>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3DC1-A5FE-FF8C-A1A5-AF2F9B64ED4C}"/>
              </a:ext>
            </a:extLst>
          </p:cNvPr>
          <p:cNvSpPr>
            <a:spLocks noGrp="1"/>
          </p:cNvSpPr>
          <p:nvPr>
            <p:ph type="title"/>
          </p:nvPr>
        </p:nvSpPr>
        <p:spPr>
          <a:xfrm>
            <a:off x="6482715" y="2550595"/>
            <a:ext cx="15028545" cy="1676400"/>
          </a:xfrm>
        </p:spPr>
        <p:txBody>
          <a:bodyPr>
            <a:normAutofit/>
          </a:bodyPr>
          <a:lstStyle/>
          <a:p>
            <a:pPr algn="l"/>
            <a:r>
              <a:rPr lang="en-US" dirty="0">
                <a:solidFill>
                  <a:schemeClr val="tx1"/>
                </a:solidFill>
                <a:latin typeface="+mj-lt"/>
              </a:rPr>
              <a:t>Why is Dee having these symptoms?</a:t>
            </a:r>
          </a:p>
        </p:txBody>
      </p:sp>
      <p:pic>
        <p:nvPicPr>
          <p:cNvPr id="3" name="Google Shape;584;p33">
            <a:extLst>
              <a:ext uri="{FF2B5EF4-FFF2-40B4-BE49-F238E27FC236}">
                <a16:creationId xmlns:a16="http://schemas.microsoft.com/office/drawing/2014/main" id="{49314182-25DA-3B8D-C0CD-1921ABFE7EC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flipH="1">
            <a:off x="-192405" y="-516615"/>
            <a:ext cx="6675120" cy="12780118"/>
          </a:xfrm>
          <a:prstGeom prst="rect">
            <a:avLst/>
          </a:prstGeom>
          <a:noFill/>
          <a:ln>
            <a:noFill/>
          </a:ln>
        </p:spPr>
      </p:pic>
      <p:sp>
        <p:nvSpPr>
          <p:cNvPr id="4" name="TextBox 3">
            <a:extLst>
              <a:ext uri="{FF2B5EF4-FFF2-40B4-BE49-F238E27FC236}">
                <a16:creationId xmlns:a16="http://schemas.microsoft.com/office/drawing/2014/main" id="{459371CA-9908-AFF2-10C2-A6D6D8F1D600}"/>
              </a:ext>
            </a:extLst>
          </p:cNvPr>
          <p:cNvSpPr txBox="1"/>
          <p:nvPr/>
        </p:nvSpPr>
        <p:spPr>
          <a:xfrm>
            <a:off x="6482715" y="4520297"/>
            <a:ext cx="16608083" cy="7709803"/>
          </a:xfrm>
          <a:prstGeom prst="rect">
            <a:avLst/>
          </a:prstGeom>
          <a:noFill/>
        </p:spPr>
        <p:txBody>
          <a:bodyPr wrap="square" rtlCol="0">
            <a:spAutoFit/>
          </a:bodyPr>
          <a:lstStyle/>
          <a:p>
            <a:pPr marL="685800" indent="-685800">
              <a:buFont typeface="Arial" panose="020B0604020202020204" pitchFamily="34" charset="0"/>
              <a:buChar char="•"/>
            </a:pPr>
            <a:r>
              <a:rPr lang="en-US" sz="4500" dirty="0">
                <a:solidFill>
                  <a:schemeClr val="tx1"/>
                </a:solidFill>
                <a:latin typeface="+mn-lt"/>
              </a:rPr>
              <a:t>Low-grade fever, chills, and GI symptoms (such as nausea and diarrhea) are expected side effects from the misoprostol. </a:t>
            </a:r>
          </a:p>
          <a:p>
            <a:pPr marL="685800" indent="-685800">
              <a:buFont typeface="Arial" panose="020B0604020202020204" pitchFamily="34" charset="0"/>
              <a:buChar char="•"/>
            </a:pPr>
            <a:r>
              <a:rPr lang="en-US" sz="4500" dirty="0">
                <a:solidFill>
                  <a:schemeClr val="tx1"/>
                </a:solidFill>
                <a:latin typeface="+mn-lt"/>
              </a:rPr>
              <a:t>These side effects are not dangerous, and should resolve within 24 hours.</a:t>
            </a:r>
          </a:p>
          <a:p>
            <a:pPr marL="685800" indent="-685800">
              <a:buFont typeface="Arial" panose="020B0604020202020204" pitchFamily="34" charset="0"/>
              <a:buChar char="•"/>
            </a:pPr>
            <a:r>
              <a:rPr lang="en-US" sz="4500" dirty="0">
                <a:solidFill>
                  <a:schemeClr val="tx1"/>
                </a:solidFill>
                <a:latin typeface="+mn-lt"/>
              </a:rPr>
              <a:t>Symptoms more than 24 hours after misoprostol use should raise suspicion for infection, such as endometritis, and warrant uterine evaluation.  </a:t>
            </a:r>
          </a:p>
          <a:p>
            <a:pPr marL="685800" indent="-685800">
              <a:buFont typeface="Arial" panose="020B0604020202020204" pitchFamily="34" charset="0"/>
              <a:buChar char="•"/>
            </a:pPr>
            <a:r>
              <a:rPr lang="en-US" sz="4500" dirty="0">
                <a:solidFill>
                  <a:schemeClr val="tx1"/>
                </a:solidFill>
                <a:latin typeface="+mn-lt"/>
              </a:rPr>
              <a:t>Ibuprofen should be taken before the misoprostol is inserted, to help with the pain from cramping.  </a:t>
            </a:r>
          </a:p>
          <a:p>
            <a:pPr marL="285750" indent="-285750">
              <a:buFont typeface="Arial" panose="020B0604020202020204" pitchFamily="34" charset="0"/>
              <a:buChar char="•"/>
            </a:pPr>
            <a:endParaRPr lang="en-US" sz="4500" dirty="0">
              <a:solidFill>
                <a:schemeClr val="tx1"/>
              </a:solidFill>
              <a:latin typeface="+mn-lt"/>
            </a:endParaRPr>
          </a:p>
          <a:p>
            <a:pPr marL="285750" indent="-285750">
              <a:buFont typeface="Arial" panose="020B0604020202020204" pitchFamily="34" charset="0"/>
              <a:buChar char="•"/>
            </a:pPr>
            <a:endParaRPr lang="en-US" sz="45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48A19EE8-F451-C4F3-EC4A-DAF53E1301B6}"/>
                  </a:ext>
                </a:extLst>
              </p14:cNvPr>
              <p14:cNvContentPartPr/>
              <p14:nvPr/>
            </p14:nvContentPartPr>
            <p14:xfrm>
              <a:off x="6911633" y="3944212"/>
              <a:ext cx="14173200" cy="73234"/>
            </p14:xfrm>
          </p:contentPart>
        </mc:Choice>
        <mc:Fallback xmlns="">
          <p:pic>
            <p:nvPicPr>
              <p:cNvPr id="5" name="Ink 4">
                <a:extLst>
                  <a:ext uri="{FF2B5EF4-FFF2-40B4-BE49-F238E27FC236}">
                    <a16:creationId xmlns:a16="http://schemas.microsoft.com/office/drawing/2014/main" id="{48A19EE8-F451-C4F3-EC4A-DAF53E1301B6}"/>
                  </a:ext>
                </a:extLst>
              </p:cNvPr>
              <p:cNvPicPr/>
              <p:nvPr/>
            </p:nvPicPr>
            <p:blipFill>
              <a:blip r:embed="rId5"/>
              <a:stretch>
                <a:fillRect/>
              </a:stretch>
            </p:blipFill>
            <p:spPr>
              <a:xfrm>
                <a:off x="6752861" y="3785897"/>
                <a:ext cx="14490384" cy="389504"/>
              </a:xfrm>
              <a:prstGeom prst="rect">
                <a:avLst/>
              </a:prstGeom>
            </p:spPr>
          </p:pic>
        </mc:Fallback>
      </mc:AlternateContent>
      <p:sp>
        <p:nvSpPr>
          <p:cNvPr id="7" name="Rectangle 7">
            <a:extLst>
              <a:ext uri="{FF2B5EF4-FFF2-40B4-BE49-F238E27FC236}">
                <a16:creationId xmlns:a16="http://schemas.microsoft.com/office/drawing/2014/main" id="{C2E3D4E5-07BD-F603-2788-1ACC1379ED98}"/>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70</a:t>
            </a:fld>
            <a:endParaRPr lang="en-US" sz="2000" dirty="0">
              <a:solidFill>
                <a:schemeClr val="tx1"/>
              </a:solidFill>
            </a:endParaRPr>
          </a:p>
        </p:txBody>
      </p:sp>
    </p:spTree>
    <p:extLst>
      <p:ext uri="{BB962C8B-B14F-4D97-AF65-F5344CB8AC3E}">
        <p14:creationId xmlns:p14="http://schemas.microsoft.com/office/powerpoint/2010/main" val="2172004600"/>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4DE-6E8C-CCC0-391F-8A2F35FFA3B0}"/>
              </a:ext>
            </a:extLst>
          </p:cNvPr>
          <p:cNvSpPr txBox="1"/>
          <p:nvPr/>
        </p:nvSpPr>
        <p:spPr>
          <a:xfrm>
            <a:off x="774457" y="2480935"/>
            <a:ext cx="17523069" cy="9325630"/>
          </a:xfrm>
          <a:prstGeom prst="rect">
            <a:avLst/>
          </a:prstGeom>
          <a:noFill/>
        </p:spPr>
        <p:txBody>
          <a:bodyPr wrap="square">
            <a:spAutoFit/>
          </a:bodyPr>
          <a:lstStyle/>
          <a:p>
            <a:pPr marL="0" marR="0">
              <a:spcBef>
                <a:spcPts val="0"/>
              </a:spcBef>
              <a:spcAft>
                <a:spcPts val="0"/>
              </a:spcAft>
            </a:pPr>
            <a:r>
              <a:rPr lang="en-US" sz="5000" dirty="0">
                <a:solidFill>
                  <a:schemeClr val="tx1"/>
                </a:solidFill>
                <a:effectLst/>
                <a:latin typeface="+mn-lt"/>
                <a:ea typeface="Cambria" panose="02040503050406030204" pitchFamily="18" charset="0"/>
                <a:cs typeface="Cambria" panose="02040503050406030204" pitchFamily="18" charset="0"/>
              </a:rPr>
              <a:t>Dee calls you the next day to let you know that they had about 4 hours of heavy bleeding and clots.  Their bleeding has now slowed and it is more like a period. Their fever and chills resolved. </a:t>
            </a:r>
          </a:p>
          <a:p>
            <a:pPr marL="0" marR="0">
              <a:spcBef>
                <a:spcPts val="0"/>
              </a:spcBef>
              <a:spcAft>
                <a:spcPts val="0"/>
              </a:spcAft>
            </a:pPr>
            <a:endParaRPr lang="en-US" sz="5000" dirty="0">
              <a:solidFill>
                <a:schemeClr val="tx1"/>
              </a:solidFill>
              <a:latin typeface="+mn-lt"/>
              <a:ea typeface="Cambria" panose="02040503050406030204" pitchFamily="18" charset="0"/>
              <a:cs typeface="Cambria" panose="02040503050406030204" pitchFamily="18" charset="0"/>
            </a:endParaRPr>
          </a:p>
          <a:p>
            <a:pPr marL="0" marR="0">
              <a:spcBef>
                <a:spcPts val="0"/>
              </a:spcBef>
              <a:spcAft>
                <a:spcPts val="0"/>
              </a:spcAft>
            </a:pPr>
            <a:r>
              <a:rPr lang="en-US" sz="5000" dirty="0">
                <a:solidFill>
                  <a:schemeClr val="tx1"/>
                </a:solidFill>
                <a:effectLst/>
                <a:latin typeface="+mn-lt"/>
                <a:ea typeface="Cambria" panose="02040503050406030204" pitchFamily="18" charset="0"/>
                <a:cs typeface="Cambria" panose="02040503050406030204" pitchFamily="18" charset="0"/>
              </a:rPr>
              <a:t>Dee returns in one week as planned and you do an ultrasound which no longer shows a gestational sac. You discuss their plans for pregnancy, tell them to continue their prenatal vitamins, and invite them back for prenatal care. </a:t>
            </a:r>
          </a:p>
          <a:p>
            <a:pPr marL="0" marR="0">
              <a:spcBef>
                <a:spcPts val="0"/>
              </a:spcBef>
              <a:spcAft>
                <a:spcPts val="0"/>
              </a:spcAft>
            </a:pPr>
            <a:endParaRPr lang="en-US" sz="5000" dirty="0">
              <a:solidFill>
                <a:schemeClr val="tx1"/>
              </a:solidFill>
              <a:latin typeface="+mn-lt"/>
              <a:ea typeface="Cambria" panose="02040503050406030204" pitchFamily="18" charset="0"/>
              <a:cs typeface="Cambria" panose="02040503050406030204" pitchFamily="18" charset="0"/>
            </a:endParaRPr>
          </a:p>
          <a:p>
            <a:pPr marL="0" marR="0">
              <a:spcBef>
                <a:spcPts val="0"/>
              </a:spcBef>
              <a:spcAft>
                <a:spcPts val="0"/>
              </a:spcAft>
            </a:pPr>
            <a:r>
              <a:rPr lang="en-US" sz="5000" dirty="0">
                <a:solidFill>
                  <a:schemeClr val="tx1"/>
                </a:solidFill>
                <a:effectLst/>
                <a:latin typeface="+mn-lt"/>
                <a:ea typeface="Cambria" panose="02040503050406030204" pitchFamily="18" charset="0"/>
                <a:cs typeface="Cambria" panose="02040503050406030204" pitchFamily="18" charset="0"/>
              </a:rPr>
              <a:t>You also remind them that grief after an early pregnancy loss can be normal. Anticipatory guidance about grief can be helpful, and a referral to counseling can be considered.</a:t>
            </a:r>
          </a:p>
        </p:txBody>
      </p:sp>
      <p:pic>
        <p:nvPicPr>
          <p:cNvPr id="5" name="Google Shape;584;p33">
            <a:extLst>
              <a:ext uri="{FF2B5EF4-FFF2-40B4-BE49-F238E27FC236}">
                <a16:creationId xmlns:a16="http://schemas.microsoft.com/office/drawing/2014/main" id="{37D3DE6D-8F01-393B-FF89-6A9E70A39315}"/>
              </a:ext>
            </a:extLst>
          </p:cNvPr>
          <p:cNvPicPr preferRelativeResize="0"/>
          <p:nvPr/>
        </p:nvPicPr>
        <p:blipFill rotWithShape="1">
          <a:blip r:embed="rId2">
            <a:alphaModFix amt="35000"/>
            <a:duotone>
              <a:schemeClr val="accent4">
                <a:shade val="45000"/>
                <a:satMod val="135000"/>
              </a:schemeClr>
              <a:prstClr val="white"/>
            </a:duotone>
          </a:blip>
          <a:srcRect l="-1890" r="49660"/>
          <a:stretch/>
        </p:blipFill>
        <p:spPr>
          <a:xfrm>
            <a:off x="17908905" y="0"/>
            <a:ext cx="6675120" cy="12780118"/>
          </a:xfrm>
          <a:prstGeom prst="rect">
            <a:avLst/>
          </a:prstGeom>
          <a:noFill/>
          <a:ln>
            <a:noFill/>
          </a:ln>
        </p:spPr>
      </p:pic>
      <p:sp>
        <p:nvSpPr>
          <p:cNvPr id="3" name="Rectangle 7">
            <a:extLst>
              <a:ext uri="{FF2B5EF4-FFF2-40B4-BE49-F238E27FC236}">
                <a16:creationId xmlns:a16="http://schemas.microsoft.com/office/drawing/2014/main" id="{DA2F91A4-6493-87E2-D7A7-3E219D99F3E5}"/>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71</a:t>
            </a:fld>
            <a:endParaRPr lang="en-US" sz="2000" dirty="0">
              <a:solidFill>
                <a:schemeClr val="tx1"/>
              </a:solidFill>
            </a:endParaRPr>
          </a:p>
        </p:txBody>
      </p:sp>
    </p:spTree>
    <p:extLst>
      <p:ext uri="{BB962C8B-B14F-4D97-AF65-F5344CB8AC3E}">
        <p14:creationId xmlns:p14="http://schemas.microsoft.com/office/powerpoint/2010/main" val="157992251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F78E-E06B-901C-6B88-B4ADEB454DE3}"/>
              </a:ext>
            </a:extLst>
          </p:cNvPr>
          <p:cNvSpPr>
            <a:spLocks noGrp="1"/>
          </p:cNvSpPr>
          <p:nvPr>
            <p:ph type="title"/>
          </p:nvPr>
        </p:nvSpPr>
        <p:spPr>
          <a:xfrm>
            <a:off x="5978770" y="642872"/>
            <a:ext cx="10925175" cy="1676400"/>
          </a:xfrm>
        </p:spPr>
        <p:txBody>
          <a:bodyPr/>
          <a:lstStyle/>
          <a:p>
            <a:pPr algn="l"/>
            <a:r>
              <a:rPr lang="en-US" dirty="0">
                <a:solidFill>
                  <a:schemeClr val="tx1"/>
                </a:solidFill>
                <a:latin typeface="+mj-lt"/>
              </a:rPr>
              <a:t>Learning Points for Case 2</a:t>
            </a:r>
          </a:p>
        </p:txBody>
      </p:sp>
      <p:sp>
        <p:nvSpPr>
          <p:cNvPr id="4" name="TextBox 3">
            <a:extLst>
              <a:ext uri="{FF2B5EF4-FFF2-40B4-BE49-F238E27FC236}">
                <a16:creationId xmlns:a16="http://schemas.microsoft.com/office/drawing/2014/main" id="{60D8AA48-9234-91C9-B85C-36B9783EBCB8}"/>
              </a:ext>
            </a:extLst>
          </p:cNvPr>
          <p:cNvSpPr txBox="1"/>
          <p:nvPr/>
        </p:nvSpPr>
        <p:spPr>
          <a:xfrm>
            <a:off x="5978770" y="2526236"/>
            <a:ext cx="17795630" cy="10433625"/>
          </a:xfrm>
          <a:prstGeom prst="rect">
            <a:avLst/>
          </a:prstGeom>
          <a:noFill/>
        </p:spPr>
        <p:txBody>
          <a:bodyPr wrap="square" rtlCol="0">
            <a:spAutoFit/>
          </a:bodyPr>
          <a:lstStyle/>
          <a:p>
            <a:pPr marL="742950" marR="0" lvl="0" indent="-742950">
              <a:spcBef>
                <a:spcPts val="0"/>
              </a:spcBef>
              <a:spcAft>
                <a:spcPts val="0"/>
              </a:spcAft>
              <a:buFont typeface="+mj-lt"/>
              <a:buAutoNum type="arabicPeriod"/>
            </a:pPr>
            <a:r>
              <a:rPr lang="en-US" sz="4200" dirty="0">
                <a:solidFill>
                  <a:schemeClr val="tx1"/>
                </a:solidFill>
                <a:effectLst/>
                <a:latin typeface="+mn-lt"/>
                <a:ea typeface="Cambria" panose="02040503050406030204" pitchFamily="18" charset="0"/>
                <a:cs typeface="Cambria" panose="02040503050406030204" pitchFamily="18" charset="0"/>
              </a:rPr>
              <a:t>There is a broad differential diagnosis of size/date discrepancy in early pregnancy, and ultrasound is often used to help clarify the diagnosis.</a:t>
            </a:r>
          </a:p>
          <a:p>
            <a:pPr marL="742950" marR="0" lvl="0" indent="-742950">
              <a:spcBef>
                <a:spcPts val="0"/>
              </a:spcBef>
              <a:spcAft>
                <a:spcPts val="0"/>
              </a:spcAft>
              <a:buFont typeface="+mj-lt"/>
              <a:buAutoNum type="arabicPeriod"/>
            </a:pPr>
            <a:r>
              <a:rPr lang="en-US" sz="4200" dirty="0">
                <a:solidFill>
                  <a:schemeClr val="tx1"/>
                </a:solidFill>
                <a:effectLst/>
                <a:latin typeface="+mn-lt"/>
                <a:ea typeface="Cambria" panose="02040503050406030204" pitchFamily="18" charset="0"/>
                <a:cs typeface="Cambria" panose="02040503050406030204" pitchFamily="18" charset="0"/>
              </a:rPr>
              <a:t>Often a diagnosis will not be clear at the time of the first visit. Follow up </a:t>
            </a:r>
            <a:r>
              <a:rPr lang="en-US" sz="4200" dirty="0" err="1">
                <a:solidFill>
                  <a:schemeClr val="tx1"/>
                </a:solidFill>
                <a:effectLst/>
                <a:latin typeface="+mn-lt"/>
                <a:ea typeface="Cambria" panose="02040503050406030204" pitchFamily="18" charset="0"/>
                <a:cs typeface="Cambria" panose="02040503050406030204" pitchFamily="18" charset="0"/>
              </a:rPr>
              <a:t>bHCG</a:t>
            </a:r>
            <a:r>
              <a:rPr lang="en-US" sz="4200" dirty="0">
                <a:solidFill>
                  <a:schemeClr val="tx1"/>
                </a:solidFill>
                <a:effectLst/>
                <a:latin typeface="+mn-lt"/>
                <a:ea typeface="Cambria" panose="02040503050406030204" pitchFamily="18" charset="0"/>
                <a:cs typeface="Cambria" panose="02040503050406030204" pitchFamily="18" charset="0"/>
              </a:rPr>
              <a:t> levels and/or ultrasound can be used when a diagnosis of early pregnancy loss is suspected but not confirmed.</a:t>
            </a:r>
          </a:p>
          <a:p>
            <a:pPr marL="742950" marR="0" lvl="0" indent="-742950">
              <a:spcBef>
                <a:spcPts val="0"/>
              </a:spcBef>
              <a:spcAft>
                <a:spcPts val="0"/>
              </a:spcAft>
              <a:buFont typeface="+mj-lt"/>
              <a:buAutoNum type="arabicPeriod"/>
            </a:pPr>
            <a:r>
              <a:rPr lang="en-US" sz="4200" dirty="0">
                <a:solidFill>
                  <a:schemeClr val="tx1"/>
                </a:solidFill>
                <a:effectLst/>
                <a:latin typeface="+mn-lt"/>
                <a:ea typeface="Cambria" panose="02040503050406030204" pitchFamily="18" charset="0"/>
                <a:cs typeface="Cambria" panose="02040503050406030204" pitchFamily="18" charset="0"/>
              </a:rPr>
              <a:t>There are three management options of early pregnancy loss, and more than one option may be utilized for each patient. Options include expectant, medical management, and uterine aspiration.  </a:t>
            </a:r>
          </a:p>
          <a:p>
            <a:pPr marL="742950" marR="0" lvl="0" indent="-742950">
              <a:spcBef>
                <a:spcPts val="0"/>
              </a:spcBef>
              <a:spcAft>
                <a:spcPts val="0"/>
              </a:spcAft>
              <a:buFont typeface="+mj-lt"/>
              <a:buAutoNum type="arabicPeriod"/>
            </a:pPr>
            <a:r>
              <a:rPr lang="en-US" sz="4200" dirty="0">
                <a:solidFill>
                  <a:schemeClr val="tx1"/>
                </a:solidFill>
                <a:effectLst/>
                <a:latin typeface="+mn-lt"/>
                <a:ea typeface="Cambria" panose="02040503050406030204" pitchFamily="18" charset="0"/>
                <a:cs typeface="Cambria" panose="02040503050406030204" pitchFamily="18" charset="0"/>
              </a:rPr>
              <a:t>Patients who choose expectant management should be given pain medications with anticipatory guidance and clinic contact information. Medication may include ibuprofen for pain, as well as misoprostol +/- mifepristone, as many people get “tired of waiting.”</a:t>
            </a:r>
          </a:p>
          <a:p>
            <a:pPr marL="742950" marR="0" lvl="0" indent="-742950">
              <a:spcBef>
                <a:spcPts val="0"/>
              </a:spcBef>
              <a:spcAft>
                <a:spcPts val="0"/>
              </a:spcAft>
              <a:buFont typeface="+mj-lt"/>
              <a:buAutoNum type="arabicPeriod"/>
            </a:pPr>
            <a:r>
              <a:rPr lang="en-US" sz="4200" dirty="0">
                <a:solidFill>
                  <a:schemeClr val="tx1"/>
                </a:solidFill>
                <a:effectLst/>
                <a:latin typeface="+mn-lt"/>
                <a:ea typeface="Cambria" panose="02040503050406030204" pitchFamily="18" charset="0"/>
                <a:cs typeface="Cambria" panose="02040503050406030204" pitchFamily="18" charset="0"/>
              </a:rPr>
              <a:t>The success rate for each management options depends on both the type of early pregnancy loss as well as the treatment selected.</a:t>
            </a:r>
          </a:p>
          <a:p>
            <a:pPr marL="742950" marR="0" lvl="0" indent="-742950">
              <a:spcBef>
                <a:spcPts val="0"/>
              </a:spcBef>
              <a:spcAft>
                <a:spcPts val="0"/>
              </a:spcAft>
              <a:buFont typeface="+mj-lt"/>
              <a:buAutoNum type="arabicPeriod"/>
            </a:pPr>
            <a:r>
              <a:rPr lang="en-US" sz="4200" dirty="0">
                <a:solidFill>
                  <a:schemeClr val="tx1"/>
                </a:solidFill>
                <a:effectLst/>
                <a:latin typeface="+mn-lt"/>
                <a:ea typeface="Cambria" panose="02040503050406030204" pitchFamily="18" charset="0"/>
                <a:cs typeface="Cambria" panose="02040503050406030204" pitchFamily="18" charset="0"/>
              </a:rPr>
              <a:t>Addendum: cases where infection or very heavy bleeding are involved should be managed in the hospital, but these are both extremely rare.</a:t>
            </a:r>
          </a:p>
        </p:txBody>
      </p:sp>
      <p:pic>
        <p:nvPicPr>
          <p:cNvPr id="5" name="Google Shape;584;p33">
            <a:extLst>
              <a:ext uri="{FF2B5EF4-FFF2-40B4-BE49-F238E27FC236}">
                <a16:creationId xmlns:a16="http://schemas.microsoft.com/office/drawing/2014/main" id="{1F89E261-111A-DC80-28CC-16DC1BBCBC2D}"/>
              </a:ext>
            </a:extLst>
          </p:cNvPr>
          <p:cNvPicPr preferRelativeResize="0"/>
          <p:nvPr/>
        </p:nvPicPr>
        <p:blipFill rotWithShape="1">
          <a:blip r:embed="rId3">
            <a:alphaModFix amt="35000"/>
            <a:duotone>
              <a:schemeClr val="accent4">
                <a:shade val="45000"/>
                <a:satMod val="135000"/>
              </a:schemeClr>
              <a:prstClr val="white"/>
            </a:duotone>
          </a:blip>
          <a:srcRect l="-1890" r="49660"/>
          <a:stretch/>
        </p:blipFill>
        <p:spPr>
          <a:xfrm flipH="1">
            <a:off x="-163830" y="-545190"/>
            <a:ext cx="6675120" cy="1278011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48B89DC-3474-4257-11F5-89A9575E67DB}"/>
                  </a:ext>
                </a:extLst>
              </p14:cNvPr>
              <p14:cNvContentPartPr/>
              <p14:nvPr/>
            </p14:nvContentPartPr>
            <p14:xfrm>
              <a:off x="6118860" y="2034600"/>
              <a:ext cx="10698480" cy="73234"/>
            </p14:xfrm>
          </p:contentPart>
        </mc:Choice>
        <mc:Fallback xmlns="">
          <p:pic>
            <p:nvPicPr>
              <p:cNvPr id="3" name="Ink 2">
                <a:extLst>
                  <a:ext uri="{FF2B5EF4-FFF2-40B4-BE49-F238E27FC236}">
                    <a16:creationId xmlns:a16="http://schemas.microsoft.com/office/drawing/2014/main" id="{448B89DC-3474-4257-11F5-89A9575E67DB}"/>
                  </a:ext>
                </a:extLst>
              </p:cNvPr>
              <p:cNvPicPr/>
              <p:nvPr/>
            </p:nvPicPr>
            <p:blipFill>
              <a:blip r:embed="rId5"/>
              <a:stretch>
                <a:fillRect/>
              </a:stretch>
            </p:blipFill>
            <p:spPr>
              <a:xfrm>
                <a:off x="5960089" y="1876285"/>
                <a:ext cx="11015661" cy="389504"/>
              </a:xfrm>
              <a:prstGeom prst="rect">
                <a:avLst/>
              </a:prstGeom>
            </p:spPr>
          </p:pic>
        </mc:Fallback>
      </mc:AlternateContent>
      <p:sp>
        <p:nvSpPr>
          <p:cNvPr id="7" name="Rectangle 7">
            <a:extLst>
              <a:ext uri="{FF2B5EF4-FFF2-40B4-BE49-F238E27FC236}">
                <a16:creationId xmlns:a16="http://schemas.microsoft.com/office/drawing/2014/main" id="{A6B36BE7-33F5-A08E-5FAE-9EB76E858DC1}"/>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72</a:t>
            </a:fld>
            <a:endParaRPr lang="en-US" sz="2000" dirty="0">
              <a:solidFill>
                <a:schemeClr val="tx1"/>
              </a:solidFill>
            </a:endParaRPr>
          </a:p>
        </p:txBody>
      </p:sp>
    </p:spTree>
    <p:extLst>
      <p:ext uri="{BB962C8B-B14F-4D97-AF65-F5344CB8AC3E}">
        <p14:creationId xmlns:p14="http://schemas.microsoft.com/office/powerpoint/2010/main" val="276950124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79305" y="3806925"/>
            <a:ext cx="10882860" cy="2400657"/>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CASE #2: </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MONA</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502077" y="567148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3343309" y="5513169"/>
                <a:ext cx="8927371" cy="389504"/>
              </a:xfrm>
              <a:prstGeom prst="rect">
                <a:avLst/>
              </a:prstGeom>
            </p:spPr>
          </p:pic>
        </mc:Fallback>
      </mc:AlternateContent>
      <p:pic>
        <p:nvPicPr>
          <p:cNvPr id="4" name="Picture Placeholder 3">
            <a:extLst>
              <a:ext uri="{FF2B5EF4-FFF2-40B4-BE49-F238E27FC236}">
                <a16:creationId xmlns:a16="http://schemas.microsoft.com/office/drawing/2014/main" id="{1EBF3107-D27F-BD4F-98A0-E1C16481731C}"/>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7931" b="7931"/>
          <a:stretch/>
        </p:blipFill>
        <p:spPr>
          <a:xfrm>
            <a:off x="1220759" y="0"/>
            <a:ext cx="10882860" cy="13716000"/>
          </a:xfrm>
        </p:spPr>
      </p:pic>
      <p:sp>
        <p:nvSpPr>
          <p:cNvPr id="5" name="TextBox 4">
            <a:extLst>
              <a:ext uri="{FF2B5EF4-FFF2-40B4-BE49-F238E27FC236}">
                <a16:creationId xmlns:a16="http://schemas.microsoft.com/office/drawing/2014/main" id="{A7B235D5-B561-1BF9-63B8-6E05F8A12331}"/>
              </a:ext>
            </a:extLst>
          </p:cNvPr>
          <p:cNvSpPr txBox="1"/>
          <p:nvPr/>
        </p:nvSpPr>
        <p:spPr>
          <a:xfrm>
            <a:off x="13179305" y="7637852"/>
            <a:ext cx="8331413" cy="2400657"/>
          </a:xfrm>
          <a:prstGeom prst="rect">
            <a:avLst/>
          </a:prstGeom>
          <a:noFill/>
        </p:spPr>
        <p:txBody>
          <a:bodyPr wrap="square" rtlCol="0">
            <a:spAutoFit/>
          </a:bodyPr>
          <a:lstStyle/>
          <a:p>
            <a:pPr marL="342900" indent="-342900">
              <a:buFont typeface="Arial" panose="020B0604020202020204" pitchFamily="34" charset="0"/>
              <a:buChar char="•"/>
            </a:pPr>
            <a:r>
              <a:rPr lang="en-US" sz="5000" dirty="0">
                <a:solidFill>
                  <a:schemeClr val="tx1"/>
                </a:solidFill>
                <a:latin typeface="Tw Cen MT" panose="020B0602020104020603" pitchFamily="34" charset="77"/>
              </a:rPr>
              <a:t>She/her</a:t>
            </a:r>
          </a:p>
          <a:p>
            <a:pPr marL="342900" indent="-342900">
              <a:buFont typeface="Arial" panose="020B0604020202020204" pitchFamily="34" charset="0"/>
              <a:buChar char="•"/>
            </a:pPr>
            <a:r>
              <a:rPr lang="en-US" sz="5000" dirty="0">
                <a:solidFill>
                  <a:schemeClr val="tx1"/>
                </a:solidFill>
                <a:latin typeface="Tw Cen MT" panose="020B0602020104020603" pitchFamily="34" charset="77"/>
              </a:rPr>
              <a:t>Missed early pregnancy demise</a:t>
            </a:r>
          </a:p>
        </p:txBody>
      </p:sp>
    </p:spTree>
    <p:extLst>
      <p:ext uri="{BB962C8B-B14F-4D97-AF65-F5344CB8AC3E}">
        <p14:creationId xmlns:p14="http://schemas.microsoft.com/office/powerpoint/2010/main" val="2861073779"/>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9D57EA4-1298-E1AE-629E-1F0304652ACB}"/>
              </a:ext>
            </a:extLst>
          </p:cNvPr>
          <p:cNvSpPr txBox="1"/>
          <p:nvPr/>
        </p:nvSpPr>
        <p:spPr>
          <a:xfrm>
            <a:off x="564467" y="1378744"/>
            <a:ext cx="17723533" cy="10018127"/>
          </a:xfrm>
          <a:prstGeom prst="rect">
            <a:avLst/>
          </a:prstGeom>
          <a:noFill/>
        </p:spPr>
        <p:txBody>
          <a:bodyPr wrap="square">
            <a:spAutoFit/>
          </a:bodyPr>
          <a:lstStyle/>
          <a:p>
            <a:pPr marL="571500" marR="0" indent="-571500">
              <a:spcBef>
                <a:spcPts val="0"/>
              </a:spcBef>
              <a:spcAft>
                <a:spcPts val="0"/>
              </a:spcAft>
              <a:buFont typeface="Arial" panose="020B0604020202020204" pitchFamily="34" charset="0"/>
              <a:buChar char="•"/>
            </a:pPr>
            <a:r>
              <a:rPr lang="en-US" sz="4300" dirty="0">
                <a:solidFill>
                  <a:schemeClr val="tx1"/>
                </a:solidFill>
                <a:effectLst/>
                <a:latin typeface="+mn-lt"/>
                <a:ea typeface="Cambria" panose="02040503050406030204" pitchFamily="18" charset="0"/>
                <a:cs typeface="Cambria" panose="02040503050406030204" pitchFamily="18" charset="0"/>
              </a:rPr>
              <a:t>You are in the middle of your morning in clinic, when the hospital ultrasonographer calls your office. </a:t>
            </a:r>
            <a:endParaRPr lang="en-US" sz="4300" dirty="0">
              <a:solidFill>
                <a:schemeClr val="tx1"/>
              </a:solidFill>
              <a:latin typeface="+mn-lt"/>
              <a:ea typeface="Cambria" panose="02040503050406030204" pitchFamily="18" charset="0"/>
              <a:cs typeface="Cambria" panose="02040503050406030204" pitchFamily="18" charset="0"/>
            </a:endParaRPr>
          </a:p>
          <a:p>
            <a:pPr marL="571500" marR="0" indent="-571500">
              <a:spcBef>
                <a:spcPts val="0"/>
              </a:spcBef>
              <a:spcAft>
                <a:spcPts val="0"/>
              </a:spcAft>
              <a:buFont typeface="Arial" panose="020B0604020202020204" pitchFamily="34" charset="0"/>
              <a:buChar char="•"/>
            </a:pPr>
            <a:r>
              <a:rPr lang="en-US" sz="4300" dirty="0">
                <a:solidFill>
                  <a:schemeClr val="tx1"/>
                </a:solidFill>
                <a:effectLst/>
                <a:latin typeface="+mn-lt"/>
                <a:ea typeface="Cambria" panose="02040503050406030204" pitchFamily="18" charset="0"/>
                <a:cs typeface="Cambria" panose="02040503050406030204" pitchFamily="18" charset="0"/>
              </a:rPr>
              <a:t>She is seeing your patient for a nuchal translucency measurement. </a:t>
            </a:r>
          </a:p>
          <a:p>
            <a:pPr marL="571500" marR="0" indent="-571500">
              <a:spcBef>
                <a:spcPts val="0"/>
              </a:spcBef>
              <a:spcAft>
                <a:spcPts val="0"/>
              </a:spcAft>
              <a:buFont typeface="Arial" panose="020B0604020202020204" pitchFamily="34" charset="0"/>
              <a:buChar char="•"/>
            </a:pPr>
            <a:r>
              <a:rPr lang="en-US" sz="4300" dirty="0">
                <a:solidFill>
                  <a:schemeClr val="tx1"/>
                </a:solidFill>
                <a:effectLst/>
                <a:latin typeface="+mn-lt"/>
                <a:ea typeface="Cambria" panose="02040503050406030204" pitchFamily="18" charset="0"/>
                <a:cs typeface="Cambria" panose="02040503050406030204" pitchFamily="18" charset="0"/>
              </a:rPr>
              <a:t>Your patient, Mona, is a 19-year-old G1who you are seeing for routine prenatal care following the diagnosis of her pregnancy, which she has decided to continue. </a:t>
            </a:r>
          </a:p>
          <a:p>
            <a:pPr marL="571500" marR="0" indent="-571500">
              <a:spcBef>
                <a:spcPts val="0"/>
              </a:spcBef>
              <a:spcAft>
                <a:spcPts val="0"/>
              </a:spcAft>
              <a:buFont typeface="Arial" panose="020B0604020202020204" pitchFamily="34" charset="0"/>
              <a:buChar char="•"/>
            </a:pPr>
            <a:r>
              <a:rPr lang="en-US" sz="4300" dirty="0">
                <a:solidFill>
                  <a:schemeClr val="tx1"/>
                </a:solidFill>
                <a:effectLst/>
                <a:latin typeface="+mn-lt"/>
                <a:ea typeface="Cambria" panose="02040503050406030204" pitchFamily="18" charset="0"/>
                <a:cs typeface="Cambria" panose="02040503050406030204" pitchFamily="18" charset="0"/>
              </a:rPr>
              <a:t>Today she should be at 11 weeks and 4 days gestation based on a 6-week ultrasound, which was consistent with LMP. </a:t>
            </a:r>
          </a:p>
          <a:p>
            <a:pPr marL="571500" marR="0" indent="-571500">
              <a:spcBef>
                <a:spcPts val="0"/>
              </a:spcBef>
              <a:spcAft>
                <a:spcPts val="0"/>
              </a:spcAft>
              <a:buFont typeface="Arial" panose="020B0604020202020204" pitchFamily="34" charset="0"/>
              <a:buChar char="•"/>
            </a:pPr>
            <a:r>
              <a:rPr lang="en-US" sz="4300" dirty="0">
                <a:solidFill>
                  <a:schemeClr val="tx1"/>
                </a:solidFill>
                <a:effectLst/>
                <a:latin typeface="+mn-lt"/>
                <a:ea typeface="Cambria" panose="02040503050406030204" pitchFamily="18" charset="0"/>
                <a:cs typeface="Cambria" panose="02040503050406030204" pitchFamily="18" charset="0"/>
              </a:rPr>
              <a:t>She had been sent to get a routine screening ultrasound, and there were no concerns.  </a:t>
            </a:r>
          </a:p>
          <a:p>
            <a:pPr marL="571500" marR="0" indent="-571500">
              <a:spcBef>
                <a:spcPts val="0"/>
              </a:spcBef>
              <a:spcAft>
                <a:spcPts val="0"/>
              </a:spcAft>
              <a:buFont typeface="Arial" panose="020B0604020202020204" pitchFamily="34" charset="0"/>
              <a:buChar char="•"/>
            </a:pPr>
            <a:r>
              <a:rPr lang="en-US" sz="4300" dirty="0">
                <a:solidFill>
                  <a:schemeClr val="tx1"/>
                </a:solidFill>
                <a:effectLst/>
                <a:latin typeface="+mn-lt"/>
                <a:ea typeface="Cambria" panose="02040503050406030204" pitchFamily="18" charset="0"/>
                <a:cs typeface="Cambria" panose="02040503050406030204" pitchFamily="18" charset="0"/>
              </a:rPr>
              <a:t>The ultrasonographer notes that there is an intrauterine pregnancy, however the crown-rump length (CRL) is 7.2 mm and has no detectable heartbeat. </a:t>
            </a:r>
          </a:p>
          <a:p>
            <a:pPr marL="571500" marR="0" indent="-571500">
              <a:spcBef>
                <a:spcPts val="0"/>
              </a:spcBef>
              <a:spcAft>
                <a:spcPts val="0"/>
              </a:spcAft>
              <a:buFont typeface="Arial" panose="020B0604020202020204" pitchFamily="34" charset="0"/>
              <a:buChar char="•"/>
            </a:pPr>
            <a:r>
              <a:rPr lang="en-US" sz="4300" dirty="0">
                <a:solidFill>
                  <a:schemeClr val="tx1"/>
                </a:solidFill>
                <a:effectLst/>
                <a:latin typeface="+mn-lt"/>
                <a:ea typeface="Cambria" panose="02040503050406030204" pitchFamily="18" charset="0"/>
                <a:cs typeface="Cambria" panose="02040503050406030204" pitchFamily="18" charset="0"/>
              </a:rPr>
              <a:t>The patient reported no bleeding or cramping, but did notice that her breasts were less tender and her nausea had improved. </a:t>
            </a:r>
          </a:p>
          <a:p>
            <a:pPr marL="571500" marR="0" indent="-571500">
              <a:spcBef>
                <a:spcPts val="0"/>
              </a:spcBef>
              <a:spcAft>
                <a:spcPts val="0"/>
              </a:spcAft>
              <a:buFont typeface="Arial" panose="020B0604020202020204" pitchFamily="34" charset="0"/>
              <a:buChar char="•"/>
            </a:pPr>
            <a:r>
              <a:rPr lang="en-US" sz="4300" dirty="0">
                <a:solidFill>
                  <a:schemeClr val="tx1"/>
                </a:solidFill>
                <a:effectLst/>
                <a:latin typeface="+mn-lt"/>
                <a:ea typeface="Cambria" panose="02040503050406030204" pitchFamily="18" charset="0"/>
                <a:cs typeface="Cambria" panose="02040503050406030204" pitchFamily="18" charset="0"/>
              </a:rPr>
              <a:t>The ultrasonographer wants to know if she should send the patient to the ER.</a:t>
            </a:r>
          </a:p>
        </p:txBody>
      </p:sp>
      <p:pic>
        <p:nvPicPr>
          <p:cNvPr id="11" name="Google Shape;576;p32">
            <a:extLst>
              <a:ext uri="{FF2B5EF4-FFF2-40B4-BE49-F238E27FC236}">
                <a16:creationId xmlns:a16="http://schemas.microsoft.com/office/drawing/2014/main" id="{1A658036-708E-4CC3-EC0A-CAB0FF470AA0}"/>
              </a:ext>
            </a:extLst>
          </p:cNvPr>
          <p:cNvPicPr preferRelativeResize="0"/>
          <p:nvPr/>
        </p:nvPicPr>
        <p:blipFill rotWithShape="1">
          <a:blip r:embed="rId2">
            <a:alphaModFix amt="35000"/>
          </a:blip>
          <a:srcRect l="-1890" r="49660"/>
          <a:stretch/>
        </p:blipFill>
        <p:spPr>
          <a:xfrm>
            <a:off x="17908905" y="301466"/>
            <a:ext cx="6675120" cy="12780118"/>
          </a:xfrm>
          <a:prstGeom prst="rect">
            <a:avLst/>
          </a:prstGeom>
          <a:noFill/>
          <a:ln>
            <a:noFill/>
          </a:ln>
        </p:spPr>
      </p:pic>
      <p:sp>
        <p:nvSpPr>
          <p:cNvPr id="3" name="Rectangle 7">
            <a:extLst>
              <a:ext uri="{FF2B5EF4-FFF2-40B4-BE49-F238E27FC236}">
                <a16:creationId xmlns:a16="http://schemas.microsoft.com/office/drawing/2014/main" id="{047A12B1-B05D-5192-0B54-2FE78BFDD0F1}"/>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74</a:t>
            </a:fld>
            <a:endParaRPr lang="en-US" sz="2000" dirty="0">
              <a:solidFill>
                <a:schemeClr val="tx1"/>
              </a:solidFill>
            </a:endParaRPr>
          </a:p>
        </p:txBody>
      </p:sp>
    </p:spTree>
    <p:extLst>
      <p:ext uri="{BB962C8B-B14F-4D97-AF65-F5344CB8AC3E}">
        <p14:creationId xmlns:p14="http://schemas.microsoft.com/office/powerpoint/2010/main" val="829555697"/>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jpg">
            <a:extLst>
              <a:ext uri="{FF2B5EF4-FFF2-40B4-BE49-F238E27FC236}">
                <a16:creationId xmlns:a16="http://schemas.microsoft.com/office/drawing/2014/main" id="{3D57361C-D3CF-64B2-E27E-66B39A14217E}"/>
              </a:ext>
            </a:extLst>
          </p:cNvPr>
          <p:cNvPicPr/>
          <p:nvPr/>
        </p:nvPicPr>
        <p:blipFill>
          <a:blip r:embed="rId3"/>
          <a:srcRect/>
          <a:stretch>
            <a:fillRect/>
          </a:stretch>
        </p:blipFill>
        <p:spPr>
          <a:xfrm>
            <a:off x="0" y="0"/>
            <a:ext cx="15228277" cy="13716000"/>
          </a:xfrm>
          <a:prstGeom prst="rect">
            <a:avLst/>
          </a:prstGeom>
          <a:ln/>
        </p:spPr>
      </p:pic>
      <p:sp>
        <p:nvSpPr>
          <p:cNvPr id="5" name="TextBox 4">
            <a:extLst>
              <a:ext uri="{FF2B5EF4-FFF2-40B4-BE49-F238E27FC236}">
                <a16:creationId xmlns:a16="http://schemas.microsoft.com/office/drawing/2014/main" id="{AFF0D2DB-8E31-7A67-AD4E-0267931448C2}"/>
              </a:ext>
            </a:extLst>
          </p:cNvPr>
          <p:cNvSpPr txBox="1"/>
          <p:nvPr/>
        </p:nvSpPr>
        <p:spPr>
          <a:xfrm>
            <a:off x="16318521" y="5426839"/>
            <a:ext cx="7280032" cy="2862322"/>
          </a:xfrm>
          <a:prstGeom prst="rect">
            <a:avLst/>
          </a:prstGeom>
          <a:noFill/>
        </p:spPr>
        <p:txBody>
          <a:bodyPr wrap="square">
            <a:spAutoFit/>
          </a:bodyPr>
          <a:lstStyle/>
          <a:p>
            <a:pPr marL="0" marR="0">
              <a:spcBef>
                <a:spcPts val="0"/>
              </a:spcBef>
              <a:spcAft>
                <a:spcPts val="0"/>
              </a:spcAft>
            </a:pPr>
            <a:r>
              <a:rPr lang="en-US" sz="4500" dirty="0">
                <a:solidFill>
                  <a:schemeClr val="tx1"/>
                </a:solidFill>
                <a:effectLst/>
                <a:latin typeface="+mn-lt"/>
                <a:ea typeface="Cambria" panose="02040503050406030204" pitchFamily="18" charset="0"/>
                <a:cs typeface="Cambria" panose="02040503050406030204" pitchFamily="18" charset="0"/>
              </a:rPr>
              <a:t>The ultrasound is shown</a:t>
            </a:r>
            <a:r>
              <a:rPr lang="en-US" sz="4500" dirty="0">
                <a:solidFill>
                  <a:schemeClr val="tx1"/>
                </a:solidFill>
                <a:latin typeface="+mn-lt"/>
                <a:ea typeface="Cambria" panose="02040503050406030204" pitchFamily="18" charset="0"/>
                <a:cs typeface="Cambria" panose="02040503050406030204" pitchFamily="18" charset="0"/>
              </a:rPr>
              <a:t>.</a:t>
            </a:r>
          </a:p>
          <a:p>
            <a:pPr marL="0" marR="0">
              <a:spcBef>
                <a:spcPts val="0"/>
              </a:spcBef>
              <a:spcAft>
                <a:spcPts val="0"/>
              </a:spcAft>
            </a:pPr>
            <a:endParaRPr lang="en-US" sz="4500" dirty="0">
              <a:solidFill>
                <a:schemeClr val="bg2"/>
              </a:solidFill>
              <a:effectLst/>
              <a:latin typeface="+mn-lt"/>
              <a:ea typeface="Cambria" panose="02040503050406030204" pitchFamily="18" charset="0"/>
              <a:cs typeface="Cambria" panose="02040503050406030204" pitchFamily="18" charset="0"/>
            </a:endParaRPr>
          </a:p>
          <a:p>
            <a:pPr marL="0" marR="0">
              <a:spcBef>
                <a:spcPts val="0"/>
              </a:spcBef>
              <a:spcAft>
                <a:spcPts val="0"/>
              </a:spcAft>
            </a:pPr>
            <a:r>
              <a:rPr lang="en-US" sz="4500" b="1" dirty="0">
                <a:solidFill>
                  <a:schemeClr val="accent1"/>
                </a:solidFill>
                <a:latin typeface="+mn-lt"/>
                <a:ea typeface="Cambria" panose="02040503050406030204" pitchFamily="18" charset="0"/>
                <a:cs typeface="Cambria" panose="02040503050406030204" pitchFamily="18" charset="0"/>
              </a:rPr>
              <a:t>What is your assessment?</a:t>
            </a:r>
          </a:p>
          <a:p>
            <a:pPr marL="0" marR="0">
              <a:spcBef>
                <a:spcPts val="0"/>
              </a:spcBef>
              <a:spcAft>
                <a:spcPts val="0"/>
              </a:spcAft>
            </a:pPr>
            <a:r>
              <a:rPr lang="en-US" sz="4500" b="1" dirty="0">
                <a:solidFill>
                  <a:schemeClr val="accent1"/>
                </a:solidFill>
                <a:effectLst/>
                <a:latin typeface="+mn-lt"/>
                <a:ea typeface="Cambria" panose="02040503050406030204" pitchFamily="18" charset="0"/>
                <a:cs typeface="Cambria" panose="02040503050406030204" pitchFamily="18" charset="0"/>
              </a:rPr>
              <a:t>What is your plan?</a:t>
            </a:r>
          </a:p>
        </p:txBody>
      </p:sp>
    </p:spTree>
    <p:extLst>
      <p:ext uri="{BB962C8B-B14F-4D97-AF65-F5344CB8AC3E}">
        <p14:creationId xmlns:p14="http://schemas.microsoft.com/office/powerpoint/2010/main" val="2502488607"/>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926872-7149-61BB-EDE5-1DF6AD72C423}"/>
              </a:ext>
            </a:extLst>
          </p:cNvPr>
          <p:cNvSpPr/>
          <p:nvPr/>
        </p:nvSpPr>
        <p:spPr>
          <a:xfrm>
            <a:off x="1619794" y="12780118"/>
            <a:ext cx="7132320" cy="914400"/>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 name="Title 1">
            <a:extLst>
              <a:ext uri="{FF2B5EF4-FFF2-40B4-BE49-F238E27FC236}">
                <a16:creationId xmlns:a16="http://schemas.microsoft.com/office/drawing/2014/main" id="{86150D2D-4D4C-7F08-F4AD-676E7BA17BD5}"/>
              </a:ext>
            </a:extLst>
          </p:cNvPr>
          <p:cNvSpPr>
            <a:spLocks noGrp="1"/>
          </p:cNvSpPr>
          <p:nvPr>
            <p:ph type="title"/>
          </p:nvPr>
        </p:nvSpPr>
        <p:spPr>
          <a:xfrm>
            <a:off x="6064494" y="568269"/>
            <a:ext cx="12896850" cy="1676400"/>
          </a:xfrm>
        </p:spPr>
        <p:txBody>
          <a:bodyPr/>
          <a:lstStyle/>
          <a:p>
            <a:pPr algn="l"/>
            <a:r>
              <a:rPr lang="en-US" dirty="0">
                <a:solidFill>
                  <a:schemeClr val="tx1"/>
                </a:solidFill>
              </a:rPr>
              <a:t>What is your assessment? Plan?</a:t>
            </a:r>
          </a:p>
        </p:txBody>
      </p:sp>
      <p:pic>
        <p:nvPicPr>
          <p:cNvPr id="3" name="Google Shape;576;p32">
            <a:extLst>
              <a:ext uri="{FF2B5EF4-FFF2-40B4-BE49-F238E27FC236}">
                <a16:creationId xmlns:a16="http://schemas.microsoft.com/office/drawing/2014/main" id="{12B804AB-FF22-381C-C620-F74F91CC7092}"/>
              </a:ext>
            </a:extLst>
          </p:cNvPr>
          <p:cNvPicPr preferRelativeResize="0"/>
          <p:nvPr/>
        </p:nvPicPr>
        <p:blipFill rotWithShape="1">
          <a:blip r:embed="rId3">
            <a:alphaModFix amt="35000"/>
          </a:blip>
          <a:srcRect l="-1890" r="49660"/>
          <a:stretch/>
        </p:blipFill>
        <p:spPr>
          <a:xfrm flipH="1">
            <a:off x="-200025" y="0"/>
            <a:ext cx="6675120" cy="12780118"/>
          </a:xfrm>
          <a:prstGeom prst="rect">
            <a:avLst/>
          </a:prstGeom>
          <a:noFill/>
          <a:ln>
            <a:noFill/>
          </a:ln>
        </p:spPr>
      </p:pic>
      <p:sp>
        <p:nvSpPr>
          <p:cNvPr id="5" name="TextBox 4">
            <a:extLst>
              <a:ext uri="{FF2B5EF4-FFF2-40B4-BE49-F238E27FC236}">
                <a16:creationId xmlns:a16="http://schemas.microsoft.com/office/drawing/2014/main" id="{CD4E69C3-A366-A675-F36C-77D5BCEEC67E}"/>
              </a:ext>
            </a:extLst>
          </p:cNvPr>
          <p:cNvSpPr txBox="1"/>
          <p:nvPr/>
        </p:nvSpPr>
        <p:spPr>
          <a:xfrm>
            <a:off x="6064494" y="2423748"/>
            <a:ext cx="17303262" cy="11787842"/>
          </a:xfrm>
          <a:prstGeom prst="rect">
            <a:avLst/>
          </a:prstGeom>
          <a:noFill/>
        </p:spPr>
        <p:txBody>
          <a:bodyPr wrap="square">
            <a:spAutoFit/>
          </a:bodyPr>
          <a:lstStyle/>
          <a:p>
            <a:pPr marL="571500" marR="0" lvl="0" indent="-571500">
              <a:spcBef>
                <a:spcPts val="0"/>
              </a:spcBef>
              <a:spcAft>
                <a:spcPts val="0"/>
              </a:spcAft>
              <a:buFont typeface="Arial" panose="020B0604020202020204" pitchFamily="34" charset="0"/>
              <a:buChar char="•"/>
              <a:tabLst>
                <a:tab pos="457200" algn="l"/>
              </a:tabLst>
            </a:pPr>
            <a:r>
              <a:rPr lang="en-US" sz="4000" dirty="0">
                <a:solidFill>
                  <a:schemeClr val="tx1"/>
                </a:solidFill>
                <a:effectLst/>
                <a:latin typeface="+mn-lt"/>
                <a:ea typeface="Cambria" panose="02040503050406030204" pitchFamily="18" charset="0"/>
                <a:cs typeface="Times New Roman" panose="02020603050405020304" pitchFamily="18" charset="0"/>
              </a:rPr>
              <a:t>Based on the ultrasound findings, we can confirm that she has had an early pregnancy loss</a:t>
            </a:r>
            <a:endParaRPr lang="en-US" sz="4000" dirty="0">
              <a:solidFill>
                <a:schemeClr val="tx1"/>
              </a:solidFill>
              <a:latin typeface="+mn-lt"/>
              <a:ea typeface="Cambria" panose="02040503050406030204" pitchFamily="18" charset="0"/>
              <a:cs typeface="Times New Roman" panose="02020603050405020304" pitchFamily="18" charset="0"/>
            </a:endParaRPr>
          </a:p>
          <a:p>
            <a:pPr marL="571500" marR="0" lvl="0" indent="-571500">
              <a:spcBef>
                <a:spcPts val="0"/>
              </a:spcBef>
              <a:spcAft>
                <a:spcPts val="0"/>
              </a:spcAft>
              <a:buFont typeface="Arial" panose="020B0604020202020204" pitchFamily="34" charset="0"/>
              <a:buChar char="•"/>
              <a:tabLst>
                <a:tab pos="457200" algn="l"/>
              </a:tabLst>
            </a:pPr>
            <a:r>
              <a:rPr lang="en-US" sz="4000" dirty="0">
                <a:solidFill>
                  <a:schemeClr val="tx1"/>
                </a:solidFill>
                <a:effectLst/>
                <a:latin typeface="+mn-lt"/>
                <a:ea typeface="Courier New" panose="02070309020205020404" pitchFamily="49" charset="0"/>
                <a:cs typeface="Times New Roman" panose="02020603050405020304" pitchFamily="18" charset="0"/>
              </a:rPr>
              <a:t>T</a:t>
            </a:r>
            <a:r>
              <a:rPr lang="en-US" sz="4000" dirty="0">
                <a:solidFill>
                  <a:schemeClr val="tx1"/>
                </a:solidFill>
                <a:effectLst/>
                <a:latin typeface="+mn-lt"/>
                <a:ea typeface="Courier New" panose="02070309020205020404" pitchFamily="49" charset="0"/>
                <a:cs typeface="Courier New" panose="02070309020205020404" pitchFamily="49" charset="0"/>
              </a:rPr>
              <a:t>he CRL is &gt; 7 mm without fetal heart activity, meeting definitive criteria for early pregnancy loss.</a:t>
            </a:r>
          </a:p>
          <a:p>
            <a:pPr marL="571500" marR="0" lvl="0" indent="-571500">
              <a:spcBef>
                <a:spcPts val="0"/>
              </a:spcBef>
              <a:spcAft>
                <a:spcPts val="0"/>
              </a:spcAft>
              <a:buFont typeface="Arial" panose="020B0604020202020204" pitchFamily="34" charset="0"/>
              <a:buChar char="•"/>
              <a:tabLst>
                <a:tab pos="457200" algn="l"/>
              </a:tabLst>
            </a:pPr>
            <a:r>
              <a:rPr lang="en-US" sz="4000" dirty="0">
                <a:solidFill>
                  <a:schemeClr val="tx1"/>
                </a:solidFill>
                <a:latin typeface="+mn-lt"/>
                <a:ea typeface="Courier New" panose="02070309020205020404" pitchFamily="49" charset="0"/>
                <a:cs typeface="Courier New" panose="02070309020205020404" pitchFamily="49" charset="0"/>
              </a:rPr>
              <a:t>T</a:t>
            </a:r>
            <a:r>
              <a:rPr lang="en-US" sz="4000" dirty="0">
                <a:solidFill>
                  <a:schemeClr val="tx1"/>
                </a:solidFill>
                <a:effectLst/>
                <a:latin typeface="+mn-lt"/>
                <a:ea typeface="Courier New" panose="02070309020205020404" pitchFamily="49" charset="0"/>
                <a:cs typeface="Courier New" panose="02070309020205020404" pitchFamily="49" charset="0"/>
              </a:rPr>
              <a:t>his case is a missed early pregnancy loss.</a:t>
            </a:r>
          </a:p>
          <a:p>
            <a:pPr marL="571500" marR="0" lvl="0" indent="-571500">
              <a:spcBef>
                <a:spcPts val="0"/>
              </a:spcBef>
              <a:spcAft>
                <a:spcPts val="0"/>
              </a:spcAft>
              <a:buFont typeface="Arial" panose="020B0604020202020204" pitchFamily="34" charset="0"/>
              <a:buChar char="•"/>
              <a:tabLst>
                <a:tab pos="457200" algn="l"/>
              </a:tabLst>
            </a:pPr>
            <a:r>
              <a:rPr lang="en-US" sz="4000" dirty="0">
                <a:solidFill>
                  <a:schemeClr val="tx1"/>
                </a:solidFill>
                <a:effectLst/>
                <a:latin typeface="+mn-lt"/>
                <a:ea typeface="Courier New" panose="02070309020205020404" pitchFamily="49" charset="0"/>
                <a:cs typeface="Courier New" panose="02070309020205020404" pitchFamily="49" charset="0"/>
              </a:rPr>
              <a:t>Note that she is 49 days gestation by CRL, not the expected 11 weeks. Demise likely occurred 4 weeks ago.</a:t>
            </a:r>
          </a:p>
          <a:p>
            <a:pPr marL="571500" marR="0" lvl="0" indent="-571500">
              <a:spcBef>
                <a:spcPts val="0"/>
              </a:spcBef>
              <a:spcAft>
                <a:spcPts val="0"/>
              </a:spcAft>
              <a:buFont typeface="Arial" panose="020B0604020202020204" pitchFamily="34" charset="0"/>
              <a:buChar char="•"/>
              <a:tabLst>
                <a:tab pos="457200" algn="l"/>
              </a:tabLst>
            </a:pPr>
            <a:endParaRPr lang="en-US" sz="4000" dirty="0">
              <a:solidFill>
                <a:schemeClr val="tx1"/>
              </a:solidFill>
              <a:effectLst/>
              <a:latin typeface="+mn-lt"/>
              <a:ea typeface="Courier New" panose="02070309020205020404" pitchFamily="49" charset="0"/>
              <a:cs typeface="Courier New" panose="02070309020205020404" pitchFamily="49" charset="0"/>
            </a:endParaRPr>
          </a:p>
          <a:p>
            <a:pPr marL="571500" marR="0" lvl="0" indent="-571500">
              <a:spcBef>
                <a:spcPts val="0"/>
              </a:spcBef>
              <a:spcAft>
                <a:spcPts val="0"/>
              </a:spcAft>
              <a:buFont typeface="Arial" panose="020B0604020202020204" pitchFamily="34" charset="0"/>
              <a:buChar char="•"/>
            </a:pPr>
            <a:r>
              <a:rPr lang="en-US" sz="4000" dirty="0">
                <a:solidFill>
                  <a:schemeClr val="tx1"/>
                </a:solidFill>
                <a:effectLst/>
                <a:latin typeface="+mn-lt"/>
                <a:ea typeface="Cambria" panose="02040503050406030204" pitchFamily="18" charset="0"/>
                <a:cs typeface="Times New Roman" panose="02020603050405020304" pitchFamily="18" charset="0"/>
              </a:rPr>
              <a:t>Have the patient come to clinic to see you today. </a:t>
            </a:r>
          </a:p>
          <a:p>
            <a:pPr marL="571500" marR="0" lvl="0" indent="-571500">
              <a:spcBef>
                <a:spcPts val="0"/>
              </a:spcBef>
              <a:spcAft>
                <a:spcPts val="0"/>
              </a:spcAft>
              <a:buFont typeface="Arial" panose="020B0604020202020204" pitchFamily="34" charset="0"/>
              <a:buChar char="•"/>
            </a:pPr>
            <a:r>
              <a:rPr lang="en-US" sz="4000" dirty="0">
                <a:solidFill>
                  <a:schemeClr val="tx1"/>
                </a:solidFill>
                <a:effectLst/>
                <a:latin typeface="+mn-lt"/>
                <a:ea typeface="Cambria" panose="02040503050406030204" pitchFamily="18" charset="0"/>
                <a:cs typeface="Times New Roman" panose="02020603050405020304" pitchFamily="18" charset="0"/>
              </a:rPr>
              <a:t>She does not need to go to the ER, since she has no signs or symptoms of infection or excessive bleeding.</a:t>
            </a:r>
          </a:p>
          <a:p>
            <a:pPr marL="571500" marR="0" lvl="0" indent="-571500">
              <a:spcBef>
                <a:spcPts val="0"/>
              </a:spcBef>
              <a:spcAft>
                <a:spcPts val="0"/>
              </a:spcAft>
              <a:buFont typeface="Arial" panose="020B0604020202020204" pitchFamily="34" charset="0"/>
              <a:buChar char="•"/>
            </a:pPr>
            <a:endParaRPr lang="en-US" sz="4000" dirty="0">
              <a:solidFill>
                <a:schemeClr val="tx1"/>
              </a:solidFill>
              <a:latin typeface="+mn-lt"/>
              <a:ea typeface="Cambria" panose="02040503050406030204" pitchFamily="18" charset="0"/>
              <a:cs typeface="Times New Roman" panose="02020603050405020304" pitchFamily="18" charset="0"/>
            </a:endParaRPr>
          </a:p>
          <a:p>
            <a:pPr marL="571500" indent="-571500">
              <a:buFont typeface="Arial" panose="020B0604020202020204" pitchFamily="34" charset="0"/>
              <a:buChar char="•"/>
            </a:pPr>
            <a:r>
              <a:rPr lang="en-US" sz="4000" dirty="0">
                <a:solidFill>
                  <a:schemeClr val="tx1"/>
                </a:solidFill>
                <a:effectLst/>
                <a:latin typeface="+mn-lt"/>
                <a:ea typeface="Cambria" panose="02040503050406030204" pitchFamily="18" charset="0"/>
                <a:cs typeface="Cambria" panose="02040503050406030204" pitchFamily="18" charset="0"/>
              </a:rPr>
              <a:t>You have the radiology suite send the patient to your clinic and you add her onto your schedule. You walk in the room to find Mona and her partner. They appear concerned and want to know what is going on. </a:t>
            </a:r>
          </a:p>
          <a:p>
            <a:endParaRPr lang="en-US" sz="2000" b="1" dirty="0">
              <a:solidFill>
                <a:schemeClr val="tx1"/>
              </a:solidFill>
              <a:latin typeface="+mn-lt"/>
              <a:ea typeface="Cambria" panose="02040503050406030204" pitchFamily="18" charset="0"/>
              <a:cs typeface="Cambria" panose="02040503050406030204" pitchFamily="18" charset="0"/>
            </a:endParaRPr>
          </a:p>
          <a:p>
            <a:r>
              <a:rPr lang="en-US" sz="4000" b="1" dirty="0">
                <a:solidFill>
                  <a:schemeClr val="accent1"/>
                </a:solidFill>
                <a:effectLst/>
                <a:latin typeface="+mn-lt"/>
                <a:ea typeface="Cambria" panose="02040503050406030204" pitchFamily="18" charset="0"/>
                <a:cs typeface="Cambria" panose="02040503050406030204" pitchFamily="18" charset="0"/>
              </a:rPr>
              <a:t>What can you tell them about early pregnancy loss in general? How would you counsel them on next steps?</a:t>
            </a:r>
          </a:p>
          <a:p>
            <a:pPr marL="571500" marR="0" lvl="0" indent="-571500">
              <a:spcBef>
                <a:spcPts val="0"/>
              </a:spcBef>
              <a:spcAft>
                <a:spcPts val="0"/>
              </a:spcAft>
              <a:buFont typeface="Arial" panose="020B0604020202020204" pitchFamily="34" charset="0"/>
              <a:buChar char="•"/>
            </a:pPr>
            <a:endParaRPr lang="en-US" sz="4000" dirty="0">
              <a:solidFill>
                <a:schemeClr val="bg2"/>
              </a:solidFill>
              <a:effectLst/>
              <a:latin typeface="+mn-lt"/>
              <a:ea typeface="Cambria" panose="020405030504060302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34071EEB-5EF4-F555-9AE6-EFACC9C78921}"/>
                  </a:ext>
                </a:extLst>
              </p14:cNvPr>
              <p14:cNvContentPartPr/>
              <p14:nvPr/>
            </p14:nvContentPartPr>
            <p14:xfrm>
              <a:off x="6389369" y="1979039"/>
              <a:ext cx="12435840" cy="73234"/>
            </p14:xfrm>
          </p:contentPart>
        </mc:Choice>
        <mc:Fallback xmlns="">
          <p:pic>
            <p:nvPicPr>
              <p:cNvPr id="4" name="Ink 3">
                <a:extLst>
                  <a:ext uri="{FF2B5EF4-FFF2-40B4-BE49-F238E27FC236}">
                    <a16:creationId xmlns:a16="http://schemas.microsoft.com/office/drawing/2014/main" id="{34071EEB-5EF4-F555-9AE6-EFACC9C78921}"/>
                  </a:ext>
                </a:extLst>
              </p:cNvPr>
              <p:cNvPicPr/>
              <p:nvPr/>
            </p:nvPicPr>
            <p:blipFill>
              <a:blip r:embed="rId5"/>
              <a:stretch>
                <a:fillRect/>
              </a:stretch>
            </p:blipFill>
            <p:spPr>
              <a:xfrm>
                <a:off x="6230600" y="1820724"/>
                <a:ext cx="12753018" cy="389504"/>
              </a:xfrm>
              <a:prstGeom prst="rect">
                <a:avLst/>
              </a:prstGeom>
            </p:spPr>
          </p:pic>
        </mc:Fallback>
      </mc:AlternateContent>
      <p:sp>
        <p:nvSpPr>
          <p:cNvPr id="7" name="Rectangle 7">
            <a:extLst>
              <a:ext uri="{FF2B5EF4-FFF2-40B4-BE49-F238E27FC236}">
                <a16:creationId xmlns:a16="http://schemas.microsoft.com/office/drawing/2014/main" id="{D0886092-903F-2ACE-AB75-8F9AAA427876}"/>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76</a:t>
            </a:fld>
            <a:endParaRPr lang="en-US" sz="2000" dirty="0">
              <a:solidFill>
                <a:schemeClr val="tx1"/>
              </a:solidFill>
            </a:endParaRPr>
          </a:p>
        </p:txBody>
      </p:sp>
    </p:spTree>
    <p:extLst>
      <p:ext uri="{BB962C8B-B14F-4D97-AF65-F5344CB8AC3E}">
        <p14:creationId xmlns:p14="http://schemas.microsoft.com/office/powerpoint/2010/main" val="337699044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0D2D-4D4C-7F08-F4AD-676E7BA17BD5}"/>
              </a:ext>
            </a:extLst>
          </p:cNvPr>
          <p:cNvSpPr>
            <a:spLocks noGrp="1"/>
          </p:cNvSpPr>
          <p:nvPr>
            <p:ph type="title"/>
          </p:nvPr>
        </p:nvSpPr>
        <p:spPr>
          <a:xfrm>
            <a:off x="949569" y="843571"/>
            <a:ext cx="14411325" cy="1676400"/>
          </a:xfrm>
        </p:spPr>
        <p:txBody>
          <a:bodyPr/>
          <a:lstStyle/>
          <a:p>
            <a:pPr algn="l"/>
            <a:r>
              <a:rPr lang="en-US" dirty="0">
                <a:solidFill>
                  <a:schemeClr val="tx1"/>
                </a:solidFill>
                <a:latin typeface="+mj-lt"/>
              </a:rPr>
              <a:t>What can you tell them about EPL?</a:t>
            </a:r>
          </a:p>
        </p:txBody>
      </p:sp>
      <p:pic>
        <p:nvPicPr>
          <p:cNvPr id="3" name="Google Shape;576;p32">
            <a:extLst>
              <a:ext uri="{FF2B5EF4-FFF2-40B4-BE49-F238E27FC236}">
                <a16:creationId xmlns:a16="http://schemas.microsoft.com/office/drawing/2014/main" id="{12B804AB-FF22-381C-C620-F74F91CC7092}"/>
              </a:ext>
            </a:extLst>
          </p:cNvPr>
          <p:cNvPicPr preferRelativeResize="0"/>
          <p:nvPr/>
        </p:nvPicPr>
        <p:blipFill rotWithShape="1">
          <a:blip r:embed="rId3">
            <a:alphaModFix amt="35000"/>
          </a:blip>
          <a:srcRect l="-1890" r="49660"/>
          <a:stretch/>
        </p:blipFill>
        <p:spPr>
          <a:xfrm>
            <a:off x="17880330" y="467941"/>
            <a:ext cx="6675120" cy="12780118"/>
          </a:xfrm>
          <a:prstGeom prst="rect">
            <a:avLst/>
          </a:prstGeom>
          <a:noFill/>
          <a:ln>
            <a:noFill/>
          </a:ln>
        </p:spPr>
      </p:pic>
      <p:sp>
        <p:nvSpPr>
          <p:cNvPr id="5" name="TextBox 4">
            <a:extLst>
              <a:ext uri="{FF2B5EF4-FFF2-40B4-BE49-F238E27FC236}">
                <a16:creationId xmlns:a16="http://schemas.microsoft.com/office/drawing/2014/main" id="{CD4E69C3-A366-A675-F36C-77D5BCEEC67E}"/>
              </a:ext>
            </a:extLst>
          </p:cNvPr>
          <p:cNvSpPr txBox="1"/>
          <p:nvPr/>
        </p:nvSpPr>
        <p:spPr>
          <a:xfrm>
            <a:off x="949569" y="2895600"/>
            <a:ext cx="17303262" cy="9571851"/>
          </a:xfrm>
          <a:prstGeom prst="rect">
            <a:avLst/>
          </a:prstGeom>
          <a:noFill/>
        </p:spPr>
        <p:txBody>
          <a:bodyPr wrap="square">
            <a:spAutoFit/>
          </a:bodyPr>
          <a:lstStyle/>
          <a:p>
            <a:pPr marL="571500" marR="0" lvl="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Times New Roman" panose="02020603050405020304" pitchFamily="18" charset="0"/>
              </a:rPr>
              <a:t>Early pregnancy loss is very common, about every one in five pregnancies end in early pregnancy loss.</a:t>
            </a:r>
          </a:p>
          <a:p>
            <a:pPr marL="571500" marR="0" lvl="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Times New Roman" panose="02020603050405020304" pitchFamily="18" charset="0"/>
              </a:rPr>
              <a:t>There is nothing that they did wrong to cause this.  </a:t>
            </a:r>
          </a:p>
          <a:p>
            <a:pPr marL="571500" marR="0" lvl="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Times New Roman" panose="02020603050405020304" pitchFamily="18" charset="0"/>
              </a:rPr>
              <a:t>Early pregnancy loss is usually caused by a chromosomal abnormality, though definitive diagnosis and etiology is rarely known. </a:t>
            </a:r>
          </a:p>
          <a:p>
            <a:pPr marL="571500" marR="0" lvl="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Times New Roman" panose="02020603050405020304" pitchFamily="18" charset="0"/>
              </a:rPr>
              <a:t>Most people who experience early pregnancy loss have normal subsequent pregnancies.</a:t>
            </a:r>
          </a:p>
          <a:p>
            <a:pPr marL="571500" marR="0" lvl="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Times New Roman" panose="02020603050405020304" pitchFamily="18" charset="0"/>
              </a:rPr>
              <a:t>Bedrest or pelvic rest does not prevent early pregnancy loss.</a:t>
            </a:r>
          </a:p>
          <a:p>
            <a:pPr marL="571500" marR="0" lvl="0" indent="-571500">
              <a:spcBef>
                <a:spcPts val="0"/>
              </a:spcBef>
              <a:spcAft>
                <a:spcPts val="0"/>
              </a:spcAft>
              <a:buFont typeface="Arial" panose="020B0604020202020204" pitchFamily="34" charset="0"/>
              <a:buChar char="•"/>
            </a:pPr>
            <a:endParaRPr lang="en-US" sz="4400" dirty="0">
              <a:solidFill>
                <a:schemeClr val="tx1"/>
              </a:solidFill>
              <a:latin typeface="+mn-lt"/>
              <a:ea typeface="Cambria" panose="02040503050406030204" pitchFamily="18" charset="0"/>
              <a:cs typeface="Times New Roman" panose="02020603050405020304" pitchFamily="18" charset="0"/>
            </a:endParaRPr>
          </a:p>
          <a:p>
            <a:pPr marR="0" lvl="0">
              <a:spcBef>
                <a:spcPts val="0"/>
              </a:spcBef>
              <a:spcAft>
                <a:spcPts val="0"/>
              </a:spcAft>
            </a:pPr>
            <a:r>
              <a:rPr lang="en-US" sz="4400" dirty="0">
                <a:solidFill>
                  <a:schemeClr val="tx1"/>
                </a:solidFill>
                <a:effectLst/>
                <a:latin typeface="+mn-lt"/>
                <a:ea typeface="Cambria" panose="02040503050406030204" pitchFamily="18" charset="0"/>
                <a:cs typeface="Times New Roman" panose="02020603050405020304" pitchFamily="18" charset="0"/>
              </a:rPr>
              <a:t>Next Steps</a:t>
            </a:r>
          </a:p>
          <a:p>
            <a:pPr marL="571500" marR="0" lvl="0" indent="-571500">
              <a:spcBef>
                <a:spcPts val="0"/>
              </a:spcBef>
              <a:spcAft>
                <a:spcPts val="0"/>
              </a:spcAft>
              <a:buFont typeface="Arial" panose="020B0604020202020204" pitchFamily="34" charset="0"/>
              <a:buChar char="•"/>
            </a:pPr>
            <a:r>
              <a:rPr lang="en-US" sz="4400" dirty="0">
                <a:solidFill>
                  <a:schemeClr val="tx1"/>
                </a:solidFill>
                <a:latin typeface="+mn-lt"/>
                <a:ea typeface="Cambria" panose="02040503050406030204" pitchFamily="18" charset="0"/>
                <a:cs typeface="Times New Roman" panose="02020603050405020304" pitchFamily="18" charset="0"/>
              </a:rPr>
              <a:t>Review the three management options for EPL</a:t>
            </a:r>
          </a:p>
          <a:p>
            <a:pPr marL="571500" marR="0" lvl="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Times New Roman" panose="02020603050405020304" pitchFamily="18" charset="0"/>
              </a:rPr>
              <a:t>Use the RHAP handout: “Early Pregnancy Loss Treatment Options” if the decision-making process seems to warrant additional guidance.</a:t>
            </a:r>
          </a:p>
          <a:p>
            <a:pPr marR="0" lvl="0">
              <a:spcBef>
                <a:spcPts val="0"/>
              </a:spcBef>
              <a:spcAft>
                <a:spcPts val="0"/>
              </a:spcAft>
            </a:pPr>
            <a:endParaRPr lang="en-US" sz="4400" dirty="0">
              <a:solidFill>
                <a:schemeClr val="tx1"/>
              </a:solidFill>
              <a:effectLst/>
              <a:latin typeface="+mn-lt"/>
              <a:ea typeface="Cambria" panose="020405030504060302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08754CCF-F95A-2161-4C40-2E30D8ABFB79}"/>
                  </a:ext>
                </a:extLst>
              </p14:cNvPr>
              <p14:cNvContentPartPr/>
              <p14:nvPr/>
            </p14:nvContentPartPr>
            <p14:xfrm>
              <a:off x="1274444" y="2356785"/>
              <a:ext cx="12435840" cy="73234"/>
            </p14:xfrm>
          </p:contentPart>
        </mc:Choice>
        <mc:Fallback xmlns="">
          <p:pic>
            <p:nvPicPr>
              <p:cNvPr id="4" name="Ink 3">
                <a:extLst>
                  <a:ext uri="{FF2B5EF4-FFF2-40B4-BE49-F238E27FC236}">
                    <a16:creationId xmlns:a16="http://schemas.microsoft.com/office/drawing/2014/main" id="{08754CCF-F95A-2161-4C40-2E30D8ABFB79}"/>
                  </a:ext>
                </a:extLst>
              </p:cNvPr>
              <p:cNvPicPr/>
              <p:nvPr/>
            </p:nvPicPr>
            <p:blipFill>
              <a:blip r:embed="rId5"/>
              <a:stretch>
                <a:fillRect/>
              </a:stretch>
            </p:blipFill>
            <p:spPr>
              <a:xfrm>
                <a:off x="1115675" y="2198470"/>
                <a:ext cx="12753018" cy="389504"/>
              </a:xfrm>
              <a:prstGeom prst="rect">
                <a:avLst/>
              </a:prstGeom>
            </p:spPr>
          </p:pic>
        </mc:Fallback>
      </mc:AlternateContent>
      <p:sp>
        <p:nvSpPr>
          <p:cNvPr id="7" name="Rectangle 7">
            <a:extLst>
              <a:ext uri="{FF2B5EF4-FFF2-40B4-BE49-F238E27FC236}">
                <a16:creationId xmlns:a16="http://schemas.microsoft.com/office/drawing/2014/main" id="{81CAC396-C0CB-4A33-F744-A05DF17796A3}"/>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77</a:t>
            </a:fld>
            <a:endParaRPr lang="en-US" sz="2000" dirty="0">
              <a:solidFill>
                <a:schemeClr val="tx1"/>
              </a:solidFill>
            </a:endParaRPr>
          </a:p>
        </p:txBody>
      </p:sp>
    </p:spTree>
    <p:extLst>
      <p:ext uri="{BB962C8B-B14F-4D97-AF65-F5344CB8AC3E}">
        <p14:creationId xmlns:p14="http://schemas.microsoft.com/office/powerpoint/2010/main" val="3310767519"/>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76;p32">
            <a:extLst>
              <a:ext uri="{FF2B5EF4-FFF2-40B4-BE49-F238E27FC236}">
                <a16:creationId xmlns:a16="http://schemas.microsoft.com/office/drawing/2014/main" id="{12B804AB-FF22-381C-C620-F74F91CC7092}"/>
              </a:ext>
            </a:extLst>
          </p:cNvPr>
          <p:cNvPicPr preferRelativeResize="0"/>
          <p:nvPr/>
        </p:nvPicPr>
        <p:blipFill rotWithShape="1">
          <a:blip r:embed="rId3">
            <a:alphaModFix amt="35000"/>
          </a:blip>
          <a:srcRect l="-1890" r="49660"/>
          <a:stretch/>
        </p:blipFill>
        <p:spPr>
          <a:xfrm rot="5400000">
            <a:off x="14774594" y="4216241"/>
            <a:ext cx="6675120" cy="12780118"/>
          </a:xfrm>
          <a:prstGeom prst="rect">
            <a:avLst/>
          </a:prstGeom>
          <a:noFill/>
          <a:ln>
            <a:noFill/>
          </a:ln>
        </p:spPr>
      </p:pic>
      <p:sp>
        <p:nvSpPr>
          <p:cNvPr id="5" name="TextBox 4">
            <a:extLst>
              <a:ext uri="{FF2B5EF4-FFF2-40B4-BE49-F238E27FC236}">
                <a16:creationId xmlns:a16="http://schemas.microsoft.com/office/drawing/2014/main" id="{CD4E69C3-A366-A675-F36C-77D5BCEEC67E}"/>
              </a:ext>
            </a:extLst>
          </p:cNvPr>
          <p:cNvSpPr txBox="1"/>
          <p:nvPr/>
        </p:nvSpPr>
        <p:spPr>
          <a:xfrm>
            <a:off x="808892" y="2649416"/>
            <a:ext cx="17303262" cy="8402300"/>
          </a:xfrm>
          <a:prstGeom prst="rect">
            <a:avLst/>
          </a:prstGeom>
          <a:noFill/>
        </p:spPr>
        <p:txBody>
          <a:bodyPr wrap="square">
            <a:spAutoFit/>
          </a:bodyPr>
          <a:lstStyle/>
          <a:p>
            <a:pPr marL="685800" marR="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Cambria" panose="02040503050406030204" pitchFamily="18" charset="0"/>
              </a:rPr>
              <a:t>Mona would like to get a manual vacuum aspiration (MVA) in your clinic. </a:t>
            </a:r>
          </a:p>
          <a:p>
            <a:pPr marL="685800" marR="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Cambria" panose="02040503050406030204" pitchFamily="18" charset="0"/>
              </a:rPr>
              <a:t>She does not like the idea of having a nonviable pregnancy inside of her, and does not like the idea of bleeding at home. </a:t>
            </a:r>
          </a:p>
          <a:p>
            <a:pPr marL="685800" marR="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Cambria" panose="02040503050406030204" pitchFamily="18" charset="0"/>
              </a:rPr>
              <a:t>You discuss contraception with her, and she decides she would like an IUD inserted today at the end of the MVA procedure. </a:t>
            </a:r>
          </a:p>
          <a:p>
            <a:pPr marL="685800" marR="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Cambria" panose="02040503050406030204" pitchFamily="18" charset="0"/>
              </a:rPr>
              <a:t>You obtain consents for both of these procedures.</a:t>
            </a:r>
          </a:p>
          <a:p>
            <a:pPr marL="685800" marR="0" indent="-685800">
              <a:spcBef>
                <a:spcPts val="0"/>
              </a:spcBef>
              <a:spcAft>
                <a:spcPts val="0"/>
              </a:spcAft>
              <a:buFont typeface="Arial" panose="020B0604020202020204" pitchFamily="34" charset="0"/>
              <a:buChar char="•"/>
            </a:pPr>
            <a:endParaRPr lang="en-US" sz="4500" dirty="0">
              <a:solidFill>
                <a:schemeClr val="tx1"/>
              </a:solidFill>
              <a:latin typeface="+mn-lt"/>
              <a:ea typeface="Cambria" panose="02040503050406030204" pitchFamily="18" charset="0"/>
              <a:cs typeface="Cambria" panose="02040503050406030204" pitchFamily="18" charset="0"/>
            </a:endParaRPr>
          </a:p>
          <a:p>
            <a:pPr marR="0">
              <a:spcBef>
                <a:spcPts val="0"/>
              </a:spcBef>
              <a:spcAft>
                <a:spcPts val="0"/>
              </a:spcAft>
            </a:pPr>
            <a:r>
              <a:rPr lang="en-US" sz="4500" b="1" dirty="0">
                <a:solidFill>
                  <a:schemeClr val="accent1"/>
                </a:solidFill>
                <a:latin typeface="+mn-lt"/>
                <a:ea typeface="Cambria" panose="02040503050406030204" pitchFamily="18" charset="0"/>
                <a:cs typeface="Cambria" panose="02040503050406030204" pitchFamily="18" charset="0"/>
              </a:rPr>
              <a:t>What are some things Mona should know about the </a:t>
            </a:r>
          </a:p>
          <a:p>
            <a:pPr marR="0">
              <a:spcBef>
                <a:spcPts val="0"/>
              </a:spcBef>
              <a:spcAft>
                <a:spcPts val="0"/>
              </a:spcAft>
            </a:pPr>
            <a:r>
              <a:rPr lang="en-US" sz="4500" b="1" dirty="0">
                <a:solidFill>
                  <a:schemeClr val="accent1"/>
                </a:solidFill>
                <a:latin typeface="+mn-lt"/>
                <a:ea typeface="Cambria" panose="02040503050406030204" pitchFamily="18" charset="0"/>
                <a:cs typeface="Cambria" panose="02040503050406030204" pitchFamily="18" charset="0"/>
              </a:rPr>
              <a:t>office-based MVA?</a:t>
            </a:r>
          </a:p>
          <a:p>
            <a:pPr marR="0">
              <a:spcBef>
                <a:spcPts val="0"/>
              </a:spcBef>
              <a:spcAft>
                <a:spcPts val="0"/>
              </a:spcAft>
            </a:pPr>
            <a:endParaRPr lang="en-US" sz="4500" b="1" dirty="0">
              <a:solidFill>
                <a:schemeClr val="bg2"/>
              </a:solidFill>
              <a:effectLst/>
              <a:latin typeface="+mn-lt"/>
              <a:ea typeface="Cambria" panose="02040503050406030204" pitchFamily="18" charset="0"/>
              <a:cs typeface="Cambria" panose="02040503050406030204" pitchFamily="18" charset="0"/>
            </a:endParaRPr>
          </a:p>
          <a:p>
            <a:pPr marR="0" lvl="0">
              <a:spcBef>
                <a:spcPts val="0"/>
              </a:spcBef>
              <a:spcAft>
                <a:spcPts val="0"/>
              </a:spcAft>
            </a:pPr>
            <a:endParaRPr lang="en-US" sz="4500" dirty="0">
              <a:solidFill>
                <a:schemeClr val="bg2"/>
              </a:solidFill>
              <a:effectLst/>
              <a:latin typeface="+mn-lt"/>
              <a:ea typeface="Cambria" panose="02040503050406030204" pitchFamily="18" charset="0"/>
              <a:cs typeface="Times New Roman" panose="02020603050405020304" pitchFamily="18" charset="0"/>
            </a:endParaRPr>
          </a:p>
        </p:txBody>
      </p:sp>
      <p:pic>
        <p:nvPicPr>
          <p:cNvPr id="2" name="Google Shape;576;p32">
            <a:extLst>
              <a:ext uri="{FF2B5EF4-FFF2-40B4-BE49-F238E27FC236}">
                <a16:creationId xmlns:a16="http://schemas.microsoft.com/office/drawing/2014/main" id="{923F0731-888E-0F7A-2908-D804293EBA8B}"/>
              </a:ext>
            </a:extLst>
          </p:cNvPr>
          <p:cNvPicPr preferRelativeResize="0"/>
          <p:nvPr/>
        </p:nvPicPr>
        <p:blipFill rotWithShape="1">
          <a:blip r:embed="rId3">
            <a:alphaModFix amt="35000"/>
          </a:blip>
          <a:srcRect l="-1890" r="49660"/>
          <a:stretch/>
        </p:blipFill>
        <p:spPr>
          <a:xfrm rot="16200000">
            <a:off x="21221803" y="-3266652"/>
            <a:ext cx="6675120" cy="12780118"/>
          </a:xfrm>
          <a:prstGeom prst="rect">
            <a:avLst/>
          </a:prstGeom>
          <a:noFill/>
          <a:ln>
            <a:noFill/>
          </a:ln>
        </p:spPr>
      </p:pic>
      <p:sp>
        <p:nvSpPr>
          <p:cNvPr id="6" name="Rectangle 7">
            <a:extLst>
              <a:ext uri="{FF2B5EF4-FFF2-40B4-BE49-F238E27FC236}">
                <a16:creationId xmlns:a16="http://schemas.microsoft.com/office/drawing/2014/main" id="{EC725AA4-858A-3224-D655-17788DBC44EA}"/>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78</a:t>
            </a:fld>
            <a:endParaRPr lang="en-US" sz="2000" dirty="0">
              <a:solidFill>
                <a:schemeClr val="tx1"/>
              </a:solidFill>
            </a:endParaRPr>
          </a:p>
        </p:txBody>
      </p:sp>
    </p:spTree>
    <p:extLst>
      <p:ext uri="{BB962C8B-B14F-4D97-AF65-F5344CB8AC3E}">
        <p14:creationId xmlns:p14="http://schemas.microsoft.com/office/powerpoint/2010/main" val="2056457671"/>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0D2D-4D4C-7F08-F4AD-676E7BA17BD5}"/>
              </a:ext>
            </a:extLst>
          </p:cNvPr>
          <p:cNvSpPr>
            <a:spLocks noGrp="1"/>
          </p:cNvSpPr>
          <p:nvPr>
            <p:ph type="title"/>
          </p:nvPr>
        </p:nvSpPr>
        <p:spPr>
          <a:xfrm>
            <a:off x="5893043" y="1411069"/>
            <a:ext cx="8010525" cy="1676400"/>
          </a:xfrm>
        </p:spPr>
        <p:txBody>
          <a:bodyPr/>
          <a:lstStyle/>
          <a:p>
            <a:pPr algn="l"/>
            <a:r>
              <a:rPr lang="en-US" dirty="0">
                <a:solidFill>
                  <a:schemeClr val="tx1"/>
                </a:solidFill>
                <a:latin typeface="+mj-lt"/>
              </a:rPr>
              <a:t>Office-based MVA</a:t>
            </a:r>
          </a:p>
        </p:txBody>
      </p:sp>
      <p:pic>
        <p:nvPicPr>
          <p:cNvPr id="3" name="Google Shape;576;p32">
            <a:extLst>
              <a:ext uri="{FF2B5EF4-FFF2-40B4-BE49-F238E27FC236}">
                <a16:creationId xmlns:a16="http://schemas.microsoft.com/office/drawing/2014/main" id="{12B804AB-FF22-381C-C620-F74F91CC7092}"/>
              </a:ext>
            </a:extLst>
          </p:cNvPr>
          <p:cNvPicPr preferRelativeResize="0"/>
          <p:nvPr/>
        </p:nvPicPr>
        <p:blipFill rotWithShape="1">
          <a:blip r:embed="rId3">
            <a:alphaModFix amt="35000"/>
          </a:blip>
          <a:srcRect l="-1890" r="49660"/>
          <a:stretch/>
        </p:blipFill>
        <p:spPr>
          <a:xfrm flipH="1">
            <a:off x="-142875" y="-28575"/>
            <a:ext cx="6675120" cy="12780118"/>
          </a:xfrm>
          <a:prstGeom prst="rect">
            <a:avLst/>
          </a:prstGeom>
          <a:noFill/>
          <a:ln>
            <a:noFill/>
          </a:ln>
        </p:spPr>
      </p:pic>
      <p:sp>
        <p:nvSpPr>
          <p:cNvPr id="5" name="TextBox 4">
            <a:extLst>
              <a:ext uri="{FF2B5EF4-FFF2-40B4-BE49-F238E27FC236}">
                <a16:creationId xmlns:a16="http://schemas.microsoft.com/office/drawing/2014/main" id="{CD4E69C3-A366-A675-F36C-77D5BCEEC67E}"/>
              </a:ext>
            </a:extLst>
          </p:cNvPr>
          <p:cNvSpPr txBox="1"/>
          <p:nvPr/>
        </p:nvSpPr>
        <p:spPr>
          <a:xfrm>
            <a:off x="5893043" y="3294289"/>
            <a:ext cx="17281282" cy="9787295"/>
          </a:xfrm>
          <a:prstGeom prst="rect">
            <a:avLst/>
          </a:prstGeom>
          <a:noFill/>
        </p:spPr>
        <p:txBody>
          <a:bodyPr wrap="square">
            <a:spAutoFit/>
          </a:bodyPr>
          <a:lstStyle/>
          <a:p>
            <a:pPr marL="571500" marR="0" lvl="0" indent="-571500">
              <a:spcBef>
                <a:spcPts val="0"/>
              </a:spcBef>
              <a:spcAft>
                <a:spcPts val="0"/>
              </a:spcAft>
              <a:buFont typeface="Arial" panose="020B0604020202020204" pitchFamily="34" charset="0"/>
              <a:buChar char="•"/>
            </a:pPr>
            <a:r>
              <a:rPr lang="en-US" sz="4200" dirty="0">
                <a:solidFill>
                  <a:schemeClr val="tx1"/>
                </a:solidFill>
                <a:effectLst/>
                <a:latin typeface="+mn-lt"/>
                <a:ea typeface="Cambria" panose="02040503050406030204" pitchFamily="18" charset="0"/>
                <a:cs typeface="Times New Roman" panose="02020603050405020304" pitchFamily="18" charset="0"/>
              </a:rPr>
              <a:t>MVA can be done using local anesthesia (a paracervical block) in an office setting up until 10 weeks gestational age. When treating an early pregnancy loss, the gestational dating is based on the ultrasound, not the dates by LMP. In this case, for example, we consider her to have a 7-week rather than 11-week gestation.</a:t>
            </a:r>
          </a:p>
          <a:p>
            <a:pPr marL="571500" marR="0" lvl="0" indent="-571500">
              <a:spcBef>
                <a:spcPts val="0"/>
              </a:spcBef>
              <a:spcAft>
                <a:spcPts val="0"/>
              </a:spcAft>
              <a:buFont typeface="Arial" panose="020B0604020202020204" pitchFamily="34" charset="0"/>
              <a:buChar char="•"/>
            </a:pPr>
            <a:r>
              <a:rPr lang="en-US" sz="4200" dirty="0">
                <a:solidFill>
                  <a:schemeClr val="tx1"/>
                </a:solidFill>
                <a:effectLst/>
                <a:latin typeface="+mn-lt"/>
                <a:ea typeface="Cambria" panose="02040503050406030204" pitchFamily="18" charset="0"/>
                <a:cs typeface="Times New Roman" panose="02020603050405020304" pitchFamily="18" charset="0"/>
              </a:rPr>
              <a:t>Contraindications to office-based MVA: active PID, hemodynamic instability, bleeding disorders. Patients with these can be referred to other centers for safe aspiration procedures. Relative contraindications or patients who require a higher level of expertise (</a:t>
            </a:r>
            <a:r>
              <a:rPr lang="en-US" sz="4200" dirty="0" err="1">
                <a:solidFill>
                  <a:schemeClr val="tx1"/>
                </a:solidFill>
                <a:effectLst/>
                <a:latin typeface="+mn-lt"/>
                <a:ea typeface="Cambria" panose="02040503050406030204" pitchFamily="18" charset="0"/>
                <a:cs typeface="Times New Roman" panose="02020603050405020304" pitchFamily="18" charset="0"/>
              </a:rPr>
              <a:t>ie</a:t>
            </a:r>
            <a:r>
              <a:rPr lang="en-US" sz="4200" dirty="0">
                <a:solidFill>
                  <a:schemeClr val="tx1"/>
                </a:solidFill>
                <a:effectLst/>
                <a:latin typeface="+mn-lt"/>
                <a:ea typeface="Cambria" panose="02040503050406030204" pitchFamily="18" charset="0"/>
                <a:cs typeface="Times New Roman" panose="02020603050405020304" pitchFamily="18" charset="0"/>
              </a:rPr>
              <a:t>. Bicornuate uterus) can also be referred.</a:t>
            </a:r>
          </a:p>
          <a:p>
            <a:pPr marL="571500" marR="0" lvl="0" indent="-571500">
              <a:spcBef>
                <a:spcPts val="0"/>
              </a:spcBef>
              <a:spcAft>
                <a:spcPts val="0"/>
              </a:spcAft>
              <a:buFont typeface="Arial" panose="020B0604020202020204" pitchFamily="34" charset="0"/>
              <a:buChar char="•"/>
            </a:pPr>
            <a:r>
              <a:rPr lang="en-US" sz="4200" dirty="0">
                <a:solidFill>
                  <a:schemeClr val="tx1"/>
                </a:solidFill>
                <a:effectLst/>
                <a:latin typeface="+mn-lt"/>
                <a:ea typeface="Cambria" panose="02040503050406030204" pitchFamily="18" charset="0"/>
                <a:cs typeface="Times New Roman" panose="02020603050405020304" pitchFamily="18" charset="0"/>
              </a:rPr>
              <a:t>Pain, bleeding, perforation, and infection – all extremely low risk</a:t>
            </a:r>
          </a:p>
          <a:p>
            <a:pPr marL="571500" marR="0" lvl="0" indent="-571500">
              <a:spcBef>
                <a:spcPts val="0"/>
              </a:spcBef>
              <a:spcAft>
                <a:spcPts val="0"/>
              </a:spcAft>
              <a:buFont typeface="Arial" panose="020B0604020202020204" pitchFamily="34" charset="0"/>
              <a:buChar char="•"/>
            </a:pPr>
            <a:r>
              <a:rPr lang="en-US" sz="4200" dirty="0">
                <a:solidFill>
                  <a:schemeClr val="tx1"/>
                </a:solidFill>
                <a:latin typeface="+mn-lt"/>
                <a:ea typeface="Cambria" panose="02040503050406030204" pitchFamily="18" charset="0"/>
                <a:cs typeface="Times New Roman" panose="02020603050405020304" pitchFamily="18" charset="0"/>
              </a:rPr>
              <a:t>C</a:t>
            </a:r>
            <a:r>
              <a:rPr lang="en-US" sz="4200" dirty="0">
                <a:solidFill>
                  <a:schemeClr val="tx1"/>
                </a:solidFill>
                <a:effectLst/>
                <a:latin typeface="+mn-lt"/>
                <a:ea typeface="Cambria" panose="02040503050406030204" pitchFamily="18" charset="0"/>
                <a:cs typeface="Times New Roman" panose="02020603050405020304" pitchFamily="18" charset="0"/>
              </a:rPr>
              <a:t>ompared to in-hospital D&amp;C, office-based MVA has reduced waiting time, lower cost, low anesthesia requirement, and accessibility to services. </a:t>
            </a:r>
          </a:p>
          <a:p>
            <a:pPr marL="571500" marR="0" lvl="0" indent="-571500">
              <a:spcBef>
                <a:spcPts val="0"/>
              </a:spcBef>
              <a:spcAft>
                <a:spcPts val="0"/>
              </a:spcAft>
              <a:buFont typeface="Arial" panose="020B0604020202020204" pitchFamily="34" charset="0"/>
              <a:buChar char="•"/>
            </a:pPr>
            <a:r>
              <a:rPr lang="en-US" sz="4200" dirty="0">
                <a:solidFill>
                  <a:schemeClr val="tx1"/>
                </a:solidFill>
                <a:effectLst/>
                <a:latin typeface="+mn-lt"/>
                <a:ea typeface="Cambria" panose="02040503050406030204" pitchFamily="18" charset="0"/>
                <a:cs typeface="Times New Roman" panose="02020603050405020304" pitchFamily="18" charset="0"/>
              </a:rPr>
              <a:t>Higher success rate, more definitive outcome for patients, less bleeding and cramping at home compared to medical or expectant management of EPL</a:t>
            </a:r>
          </a:p>
          <a:p>
            <a:pPr marR="0" lvl="0">
              <a:spcBef>
                <a:spcPts val="0"/>
              </a:spcBef>
              <a:spcAft>
                <a:spcPts val="0"/>
              </a:spcAft>
            </a:pPr>
            <a:endParaRPr lang="en-US" sz="4200" dirty="0">
              <a:solidFill>
                <a:schemeClr val="tx1"/>
              </a:solidFill>
              <a:effectLst/>
              <a:latin typeface="+mn-lt"/>
              <a:ea typeface="Cambria" panose="020405030504060302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5E67AAF-7ADC-6C77-5C88-E732B09DFAC1}"/>
                  </a:ext>
                </a:extLst>
              </p14:cNvPr>
              <p14:cNvContentPartPr/>
              <p14:nvPr/>
            </p14:nvContentPartPr>
            <p14:xfrm>
              <a:off x="6217919" y="2755474"/>
              <a:ext cx="8046720" cy="73234"/>
            </p14:xfrm>
          </p:contentPart>
        </mc:Choice>
        <mc:Fallback xmlns="">
          <p:pic>
            <p:nvPicPr>
              <p:cNvPr id="4" name="Ink 3">
                <a:extLst>
                  <a:ext uri="{FF2B5EF4-FFF2-40B4-BE49-F238E27FC236}">
                    <a16:creationId xmlns:a16="http://schemas.microsoft.com/office/drawing/2014/main" id="{C5E67AAF-7ADC-6C77-5C88-E732B09DFAC1}"/>
                  </a:ext>
                </a:extLst>
              </p:cNvPr>
              <p:cNvPicPr/>
              <p:nvPr/>
            </p:nvPicPr>
            <p:blipFill>
              <a:blip r:embed="rId5"/>
              <a:stretch>
                <a:fillRect/>
              </a:stretch>
            </p:blipFill>
            <p:spPr>
              <a:xfrm>
                <a:off x="6059152" y="2597159"/>
                <a:ext cx="8363894" cy="389504"/>
              </a:xfrm>
              <a:prstGeom prst="rect">
                <a:avLst/>
              </a:prstGeom>
            </p:spPr>
          </p:pic>
        </mc:Fallback>
      </mc:AlternateContent>
      <p:sp>
        <p:nvSpPr>
          <p:cNvPr id="7" name="Rectangle 7">
            <a:extLst>
              <a:ext uri="{FF2B5EF4-FFF2-40B4-BE49-F238E27FC236}">
                <a16:creationId xmlns:a16="http://schemas.microsoft.com/office/drawing/2014/main" id="{76A03B79-E25C-D39E-858B-0A6E7E78AA5B}"/>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79</a:t>
            </a:fld>
            <a:endParaRPr lang="en-US" sz="2000" dirty="0">
              <a:solidFill>
                <a:schemeClr val="tx1"/>
              </a:solidFill>
            </a:endParaRPr>
          </a:p>
        </p:txBody>
      </p:sp>
    </p:spTree>
    <p:extLst>
      <p:ext uri="{BB962C8B-B14F-4D97-AF65-F5344CB8AC3E}">
        <p14:creationId xmlns:p14="http://schemas.microsoft.com/office/powerpoint/2010/main" val="375650826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70001" y="732388"/>
            <a:ext cx="13585475" cy="3562235"/>
          </a:xfrm>
          <a:prstGeom prst="rect">
            <a:avLst/>
          </a:prstGeom>
        </p:spPr>
        <p:txBody>
          <a:bodyPr anchor="t">
            <a:noAutofit/>
          </a:bodyPr>
          <a:lstStyle/>
          <a:p>
            <a:pPr algn="l">
              <a:lnSpc>
                <a:spcPts val="12500"/>
              </a:lnSpc>
            </a:pPr>
            <a:r>
              <a:rPr lang="en-US" sz="8800" dirty="0"/>
              <a:t>RISK FACTORS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670001" y="2313149"/>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511231" y="2154759"/>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5306" y="3208499"/>
            <a:ext cx="9153727" cy="996219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563"/>
              </a:spcBef>
              <a:buClr>
                <a:schemeClr val="accent3"/>
              </a:buClr>
            </a:pPr>
            <a:r>
              <a:rPr lang="en-US" sz="6000" b="0" dirty="0">
                <a:solidFill>
                  <a:schemeClr val="tx1"/>
                </a:solidFill>
                <a:latin typeface="+mn-lt"/>
                <a:ea typeface="Arial"/>
                <a:cs typeface="Arial"/>
                <a:sym typeface="Arial"/>
              </a:rPr>
              <a:t>The most common risk factors are advanced maternal age and a previous pregnancy loss</a:t>
            </a:r>
          </a:p>
          <a:p>
            <a:pPr>
              <a:spcBef>
                <a:spcPts val="563"/>
              </a:spcBef>
              <a:buClr>
                <a:schemeClr val="accent3"/>
              </a:buClr>
            </a:pPr>
            <a:r>
              <a:rPr lang="en-US" sz="6000" b="0" dirty="0">
                <a:solidFill>
                  <a:schemeClr val="tx1"/>
                </a:solidFill>
                <a:latin typeface="+mn-lt"/>
                <a:ea typeface="Arial"/>
                <a:cs typeface="Arial"/>
                <a:sym typeface="Arial"/>
              </a:rPr>
              <a:t>Working, exercising, stress, arguments, having sex, morning sickness, and/or having used birth control prior to getting pregnant </a:t>
            </a:r>
            <a:r>
              <a:rPr lang="en-US" sz="6000" dirty="0">
                <a:solidFill>
                  <a:schemeClr val="tx1"/>
                </a:solidFill>
                <a:latin typeface="+mn-lt"/>
                <a:ea typeface="Arial"/>
                <a:cs typeface="Arial"/>
                <a:sym typeface="Arial"/>
              </a:rPr>
              <a:t>do not</a:t>
            </a:r>
            <a:r>
              <a:rPr lang="en-US" sz="6000" b="0" dirty="0">
                <a:solidFill>
                  <a:schemeClr val="tx1"/>
                </a:solidFill>
                <a:latin typeface="+mn-lt"/>
                <a:ea typeface="Arial"/>
                <a:cs typeface="Arial"/>
                <a:sym typeface="Arial"/>
              </a:rPr>
              <a:t> cause EPL</a:t>
            </a:r>
          </a:p>
        </p:txBody>
      </p:sp>
      <p:pic>
        <p:nvPicPr>
          <p:cNvPr id="1026" name="Picture 2">
            <a:extLst>
              <a:ext uri="{FF2B5EF4-FFF2-40B4-BE49-F238E27FC236}">
                <a16:creationId xmlns:a16="http://schemas.microsoft.com/office/drawing/2014/main" id="{A6C64193-9BE2-B31B-EC68-24B3703E6A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7455" y="2924840"/>
            <a:ext cx="14245184" cy="880827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06571503"/>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3.jpg">
            <a:extLst>
              <a:ext uri="{FF2B5EF4-FFF2-40B4-BE49-F238E27FC236}">
                <a16:creationId xmlns:a16="http://schemas.microsoft.com/office/drawing/2014/main" id="{E81BB39A-A0F5-B5CD-DD9B-F6A20101F171}"/>
              </a:ext>
            </a:extLst>
          </p:cNvPr>
          <p:cNvPicPr/>
          <p:nvPr/>
        </p:nvPicPr>
        <p:blipFill>
          <a:blip r:embed="rId3"/>
          <a:srcRect/>
          <a:stretch>
            <a:fillRect/>
          </a:stretch>
        </p:blipFill>
        <p:spPr>
          <a:xfrm rot="5400000">
            <a:off x="3474105" y="2124441"/>
            <a:ext cx="6591943" cy="12578862"/>
          </a:xfrm>
          <a:prstGeom prst="rect">
            <a:avLst/>
          </a:prstGeom>
          <a:ln/>
        </p:spPr>
      </p:pic>
      <p:sp>
        <p:nvSpPr>
          <p:cNvPr id="5" name="TextBox 4">
            <a:extLst>
              <a:ext uri="{FF2B5EF4-FFF2-40B4-BE49-F238E27FC236}">
                <a16:creationId xmlns:a16="http://schemas.microsoft.com/office/drawing/2014/main" id="{921815C9-4AD2-93A4-BDF3-98A825BC1537}"/>
              </a:ext>
            </a:extLst>
          </p:cNvPr>
          <p:cNvSpPr txBox="1"/>
          <p:nvPr/>
        </p:nvSpPr>
        <p:spPr>
          <a:xfrm>
            <a:off x="480645" y="709697"/>
            <a:ext cx="13094677" cy="4154984"/>
          </a:xfrm>
          <a:prstGeom prst="rect">
            <a:avLst/>
          </a:prstGeom>
          <a:noFill/>
        </p:spPr>
        <p:txBody>
          <a:bodyPr wrap="square">
            <a:spAutoFit/>
          </a:bodyPr>
          <a:lstStyle/>
          <a:p>
            <a:pPr marL="0" marR="0">
              <a:spcBef>
                <a:spcPts val="0"/>
              </a:spcBef>
              <a:spcAft>
                <a:spcPts val="0"/>
              </a:spcAft>
            </a:pPr>
            <a:r>
              <a:rPr lang="en-US" sz="4400" dirty="0">
                <a:solidFill>
                  <a:schemeClr val="tx1"/>
                </a:solidFill>
                <a:effectLst/>
                <a:latin typeface="+mn-lt"/>
                <a:ea typeface="Cambria" panose="02040503050406030204" pitchFamily="18" charset="0"/>
                <a:cs typeface="Cambria" panose="02040503050406030204" pitchFamily="18" charset="0"/>
              </a:rPr>
              <a:t>You perform an MVA with local anesthesia and insert the IUD. Mona tolerates the procedure very well, with her partner offering support. On gross tissue exam, you see a typical 7-week gestational sac, which does not need to be sent to pathology because this is her first early pregnancy loss.  </a:t>
            </a:r>
          </a:p>
        </p:txBody>
      </p:sp>
      <p:sp>
        <p:nvSpPr>
          <p:cNvPr id="7" name="TextBox 6">
            <a:extLst>
              <a:ext uri="{FF2B5EF4-FFF2-40B4-BE49-F238E27FC236}">
                <a16:creationId xmlns:a16="http://schemas.microsoft.com/office/drawing/2014/main" id="{EFE4EBC4-C258-DECE-B0FB-590F889D4B01}"/>
              </a:ext>
            </a:extLst>
          </p:cNvPr>
          <p:cNvSpPr txBox="1"/>
          <p:nvPr/>
        </p:nvSpPr>
        <p:spPr>
          <a:xfrm>
            <a:off x="13268516" y="6036994"/>
            <a:ext cx="10539046" cy="4247317"/>
          </a:xfrm>
          <a:prstGeom prst="rect">
            <a:avLst/>
          </a:prstGeom>
          <a:noFill/>
        </p:spPr>
        <p:txBody>
          <a:bodyPr wrap="square">
            <a:spAutoFit/>
          </a:bodyPr>
          <a:lstStyle/>
          <a:p>
            <a:pPr marR="0" lvl="0" algn="r">
              <a:spcBef>
                <a:spcPts val="0"/>
              </a:spcBef>
              <a:spcAft>
                <a:spcPts val="0"/>
              </a:spcAft>
            </a:pPr>
            <a:r>
              <a:rPr lang="en-US" sz="4500" dirty="0">
                <a:solidFill>
                  <a:schemeClr val="tx1"/>
                </a:solidFill>
                <a:effectLst/>
                <a:latin typeface="+mn-lt"/>
                <a:ea typeface="Cambria" panose="02040503050406030204" pitchFamily="18" charset="0"/>
                <a:cs typeface="Times New Roman" panose="02020603050405020304" pitchFamily="18" charset="0"/>
              </a:rPr>
              <a:t>The sac and villi size will vary based on gestational age, starting at a size less than a dime (~5 weeks) and increasing with gestational age. The sac and villi above are approximately the size of a quarter when suspended in water.  </a:t>
            </a:r>
          </a:p>
        </p:txBody>
      </p:sp>
      <p:pic>
        <p:nvPicPr>
          <p:cNvPr id="2" name="Google Shape;576;p32">
            <a:extLst>
              <a:ext uri="{FF2B5EF4-FFF2-40B4-BE49-F238E27FC236}">
                <a16:creationId xmlns:a16="http://schemas.microsoft.com/office/drawing/2014/main" id="{6294702C-DC1B-4BAD-77C1-4F040B57DD01}"/>
              </a:ext>
            </a:extLst>
          </p:cNvPr>
          <p:cNvPicPr preferRelativeResize="0"/>
          <p:nvPr/>
        </p:nvPicPr>
        <p:blipFill rotWithShape="1">
          <a:blip r:embed="rId4">
            <a:alphaModFix amt="35000"/>
          </a:blip>
          <a:srcRect l="-1890" r="49660"/>
          <a:stretch/>
        </p:blipFill>
        <p:spPr>
          <a:xfrm rot="16200000">
            <a:off x="16423443" y="-3147999"/>
            <a:ext cx="5700553" cy="11396796"/>
          </a:xfrm>
          <a:prstGeom prst="rect">
            <a:avLst/>
          </a:prstGeom>
          <a:noFill/>
          <a:ln>
            <a:noFill/>
          </a:ln>
        </p:spPr>
      </p:pic>
      <p:sp>
        <p:nvSpPr>
          <p:cNvPr id="6" name="Rectangle 7">
            <a:extLst>
              <a:ext uri="{FF2B5EF4-FFF2-40B4-BE49-F238E27FC236}">
                <a16:creationId xmlns:a16="http://schemas.microsoft.com/office/drawing/2014/main" id="{691EC7C2-5E16-6A08-3858-5908DBF036BF}"/>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80</a:t>
            </a:fld>
            <a:endParaRPr lang="en-US" sz="2000" dirty="0">
              <a:solidFill>
                <a:schemeClr val="tx1"/>
              </a:solidFill>
            </a:endParaRPr>
          </a:p>
        </p:txBody>
      </p:sp>
    </p:spTree>
    <p:extLst>
      <p:ext uri="{BB962C8B-B14F-4D97-AF65-F5344CB8AC3E}">
        <p14:creationId xmlns:p14="http://schemas.microsoft.com/office/powerpoint/2010/main" val="4224104643"/>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1F7A4-5118-F729-08CC-6A4EE2A0F96A}"/>
              </a:ext>
            </a:extLst>
          </p:cNvPr>
          <p:cNvSpPr>
            <a:spLocks noGrp="1"/>
          </p:cNvSpPr>
          <p:nvPr>
            <p:ph type="title"/>
          </p:nvPr>
        </p:nvSpPr>
        <p:spPr>
          <a:xfrm>
            <a:off x="564468" y="1507063"/>
            <a:ext cx="10925175" cy="1676400"/>
          </a:xfrm>
        </p:spPr>
        <p:txBody>
          <a:bodyPr/>
          <a:lstStyle/>
          <a:p>
            <a:pPr algn="l"/>
            <a:r>
              <a:rPr lang="en-US" dirty="0">
                <a:solidFill>
                  <a:schemeClr val="tx1"/>
                </a:solidFill>
                <a:latin typeface="+mj-lt"/>
              </a:rPr>
              <a:t>Learning Points for Case 3</a:t>
            </a:r>
          </a:p>
        </p:txBody>
      </p:sp>
      <p:pic>
        <p:nvPicPr>
          <p:cNvPr id="3" name="Google Shape;576;p32">
            <a:extLst>
              <a:ext uri="{FF2B5EF4-FFF2-40B4-BE49-F238E27FC236}">
                <a16:creationId xmlns:a16="http://schemas.microsoft.com/office/drawing/2014/main" id="{16C06CA3-B1AE-0B67-0507-F4490594FF20}"/>
              </a:ext>
            </a:extLst>
          </p:cNvPr>
          <p:cNvPicPr preferRelativeResize="0"/>
          <p:nvPr/>
        </p:nvPicPr>
        <p:blipFill rotWithShape="1">
          <a:blip r:embed="rId3">
            <a:alphaModFix amt="35000"/>
          </a:blip>
          <a:srcRect l="-1890" r="49660"/>
          <a:stretch/>
        </p:blipFill>
        <p:spPr>
          <a:xfrm>
            <a:off x="17851755" y="467941"/>
            <a:ext cx="6675120" cy="12780118"/>
          </a:xfrm>
          <a:prstGeom prst="rect">
            <a:avLst/>
          </a:prstGeom>
          <a:noFill/>
          <a:ln>
            <a:noFill/>
          </a:ln>
        </p:spPr>
      </p:pic>
      <p:sp>
        <p:nvSpPr>
          <p:cNvPr id="5" name="TextBox 4">
            <a:extLst>
              <a:ext uri="{FF2B5EF4-FFF2-40B4-BE49-F238E27FC236}">
                <a16:creationId xmlns:a16="http://schemas.microsoft.com/office/drawing/2014/main" id="{CFC69D6E-D708-77C2-61B3-EE592C9D3381}"/>
              </a:ext>
            </a:extLst>
          </p:cNvPr>
          <p:cNvSpPr txBox="1"/>
          <p:nvPr/>
        </p:nvSpPr>
        <p:spPr>
          <a:xfrm>
            <a:off x="564468" y="3660934"/>
            <a:ext cx="17144412" cy="7709803"/>
          </a:xfrm>
          <a:prstGeom prst="rect">
            <a:avLst/>
          </a:prstGeom>
          <a:noFill/>
        </p:spPr>
        <p:txBody>
          <a:bodyPr wrap="square">
            <a:spAutoFit/>
          </a:bodyPr>
          <a:lstStyle/>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Manual vacuum aspiration (MVA) is a safe office-based option for management or early pregnancy loss.</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MVA can usually be done in the office up to 10 weeks by gestational age (by ultrasound), even if the gestational age by LMP is higher.</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There are few contraindications to MVA for early pregnancy loss management, but include: active PID, hemodynamic instability, and bleeding disorders. These patients can be referred to other centers for safe aspiration procedures, including medical centers or Planned Parenthood.  </a:t>
            </a:r>
          </a:p>
          <a:p>
            <a:pPr marL="685800" marR="0" lvl="0" indent="-685800">
              <a:spcBef>
                <a:spcPts val="0"/>
              </a:spcBef>
              <a:spcAft>
                <a:spcPts val="0"/>
              </a:spcAft>
              <a:buFont typeface="Arial" panose="020B0604020202020204" pitchFamily="34" charset="0"/>
              <a:buChar char="•"/>
            </a:pPr>
            <a:r>
              <a:rPr lang="en-US" sz="4500" dirty="0">
                <a:solidFill>
                  <a:schemeClr val="tx1"/>
                </a:solidFill>
                <a:effectLst/>
                <a:latin typeface="+mn-lt"/>
                <a:ea typeface="Cambria" panose="02040503050406030204" pitchFamily="18" charset="0"/>
                <a:cs typeface="Times New Roman" panose="02020603050405020304" pitchFamily="18" charset="0"/>
              </a:rPr>
              <a:t>Review the common nature of early pregnancy loss, and the importance of reassuring patients that they did nothing to cause this.</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1D8E3A4-0F11-15F7-0C68-F1A5EDAC7D85}"/>
                  </a:ext>
                </a:extLst>
              </p14:cNvPr>
              <p14:cNvContentPartPr/>
              <p14:nvPr/>
            </p14:nvContentPartPr>
            <p14:xfrm>
              <a:off x="747054" y="3024504"/>
              <a:ext cx="10332720" cy="73234"/>
            </p14:xfrm>
          </p:contentPart>
        </mc:Choice>
        <mc:Fallback xmlns="">
          <p:pic>
            <p:nvPicPr>
              <p:cNvPr id="4" name="Ink 3">
                <a:extLst>
                  <a:ext uri="{FF2B5EF4-FFF2-40B4-BE49-F238E27FC236}">
                    <a16:creationId xmlns:a16="http://schemas.microsoft.com/office/drawing/2014/main" id="{E1D8E3A4-0F11-15F7-0C68-F1A5EDAC7D85}"/>
                  </a:ext>
                </a:extLst>
              </p:cNvPr>
              <p:cNvPicPr/>
              <p:nvPr/>
            </p:nvPicPr>
            <p:blipFill>
              <a:blip r:embed="rId5"/>
              <a:stretch>
                <a:fillRect/>
              </a:stretch>
            </p:blipFill>
            <p:spPr>
              <a:xfrm>
                <a:off x="588283" y="2866189"/>
                <a:ext cx="10649902" cy="389504"/>
              </a:xfrm>
              <a:prstGeom prst="rect">
                <a:avLst/>
              </a:prstGeom>
            </p:spPr>
          </p:pic>
        </mc:Fallback>
      </mc:AlternateContent>
      <p:sp>
        <p:nvSpPr>
          <p:cNvPr id="6" name="Rectangle 7">
            <a:extLst>
              <a:ext uri="{FF2B5EF4-FFF2-40B4-BE49-F238E27FC236}">
                <a16:creationId xmlns:a16="http://schemas.microsoft.com/office/drawing/2014/main" id="{054417FE-AE72-9F3D-BB27-BF62C769B679}"/>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b="1" smtClean="0">
                <a:solidFill>
                  <a:schemeClr val="tx1"/>
                </a:solidFill>
              </a:rPr>
              <a:pPr algn="ctr" defTabSz="914400" hangingPunct="1"/>
              <a:t>81</a:t>
            </a:fld>
            <a:endParaRPr lang="en-US" sz="2000" b="1" dirty="0">
              <a:solidFill>
                <a:schemeClr val="tx1"/>
              </a:solidFill>
            </a:endParaRPr>
          </a:p>
        </p:txBody>
      </p:sp>
    </p:spTree>
    <p:extLst>
      <p:ext uri="{BB962C8B-B14F-4D97-AF65-F5344CB8AC3E}">
        <p14:creationId xmlns:p14="http://schemas.microsoft.com/office/powerpoint/2010/main" val="2288149266"/>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79305" y="3806925"/>
            <a:ext cx="10882860" cy="2400657"/>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CASE #2: </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502077" y="567148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3343309" y="5513169"/>
                <a:ext cx="8927371" cy="389504"/>
              </a:xfrm>
              <a:prstGeom prst="rect">
                <a:avLst/>
              </a:prstGeom>
            </p:spPr>
          </p:pic>
        </mc:Fallback>
      </mc:AlternateContent>
      <p:pic>
        <p:nvPicPr>
          <p:cNvPr id="4" name="Picture Placeholder 3">
            <a:extLst>
              <a:ext uri="{FF2B5EF4-FFF2-40B4-BE49-F238E27FC236}">
                <a16:creationId xmlns:a16="http://schemas.microsoft.com/office/drawing/2014/main" id="{1EBF3107-D27F-BD4F-98A0-E1C16481731C}"/>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7989" b="7989"/>
          <a:stretch/>
        </p:blipFill>
        <p:spPr>
          <a:xfrm>
            <a:off x="1220759" y="0"/>
            <a:ext cx="10882860" cy="13716000"/>
          </a:xfrm>
        </p:spPr>
      </p:pic>
      <p:sp>
        <p:nvSpPr>
          <p:cNvPr id="2" name="TextBox 1">
            <a:extLst>
              <a:ext uri="{FF2B5EF4-FFF2-40B4-BE49-F238E27FC236}">
                <a16:creationId xmlns:a16="http://schemas.microsoft.com/office/drawing/2014/main" id="{FAD93A03-DE49-9B27-1548-B2A9C3A6C85B}"/>
              </a:ext>
            </a:extLst>
          </p:cNvPr>
          <p:cNvSpPr txBox="1"/>
          <p:nvPr/>
        </p:nvSpPr>
        <p:spPr>
          <a:xfrm>
            <a:off x="13179305" y="7609277"/>
            <a:ext cx="8331413" cy="2400657"/>
          </a:xfrm>
          <a:prstGeom prst="rect">
            <a:avLst/>
          </a:prstGeom>
          <a:noFill/>
        </p:spPr>
        <p:txBody>
          <a:bodyPr wrap="square" rtlCol="0">
            <a:spAutoFit/>
          </a:bodyPr>
          <a:lstStyle/>
          <a:p>
            <a:pPr marL="342900" indent="-342900">
              <a:buFont typeface="Arial" panose="020B0604020202020204" pitchFamily="34" charset="0"/>
              <a:buChar char="•"/>
            </a:pPr>
            <a:r>
              <a:rPr lang="en-US" sz="5000" dirty="0">
                <a:solidFill>
                  <a:schemeClr val="tx1"/>
                </a:solidFill>
                <a:latin typeface="Tw Cen MT" panose="020B0602020104020603" pitchFamily="34" charset="77"/>
              </a:rPr>
              <a:t>She/her</a:t>
            </a:r>
          </a:p>
          <a:p>
            <a:pPr marL="342900" indent="-342900">
              <a:buFont typeface="Arial" panose="020B0604020202020204" pitchFamily="34" charset="0"/>
              <a:buChar char="•"/>
            </a:pPr>
            <a:r>
              <a:rPr lang="en-US" sz="5000" dirty="0">
                <a:solidFill>
                  <a:schemeClr val="tx1"/>
                </a:solidFill>
                <a:latin typeface="Tw Cen MT" panose="020B0602020104020603" pitchFamily="34" charset="77"/>
              </a:rPr>
              <a:t>Abortion aftercare or self-managed abortion</a:t>
            </a:r>
          </a:p>
        </p:txBody>
      </p:sp>
    </p:spTree>
    <p:extLst>
      <p:ext uri="{BB962C8B-B14F-4D97-AF65-F5344CB8AC3E}">
        <p14:creationId xmlns:p14="http://schemas.microsoft.com/office/powerpoint/2010/main" val="931817413"/>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FE0674-71EB-02B1-C960-4E0934B314C6}"/>
              </a:ext>
            </a:extLst>
          </p:cNvPr>
          <p:cNvSpPr txBox="1"/>
          <p:nvPr/>
        </p:nvSpPr>
        <p:spPr>
          <a:xfrm>
            <a:off x="1271954" y="1318022"/>
            <a:ext cx="21840093" cy="11079956"/>
          </a:xfrm>
          <a:prstGeom prst="rect">
            <a:avLst/>
          </a:prstGeom>
          <a:noFill/>
        </p:spPr>
        <p:txBody>
          <a:bodyPr wrap="square" rtlCol="0">
            <a:spAutoFit/>
          </a:bodyPr>
          <a:lstStyle/>
          <a:p>
            <a:pPr marL="0" marR="0">
              <a:spcBef>
                <a:spcPts val="0"/>
              </a:spcBef>
              <a:spcAft>
                <a:spcPts val="0"/>
              </a:spcAft>
            </a:pPr>
            <a:r>
              <a:rPr lang="en-US" sz="4200" dirty="0">
                <a:solidFill>
                  <a:schemeClr val="tx1"/>
                </a:solidFill>
                <a:effectLst/>
                <a:latin typeface="+mn-lt"/>
                <a:ea typeface="Cambria" panose="02040503050406030204" pitchFamily="18" charset="0"/>
                <a:cs typeface="Cambria" panose="02040503050406030204" pitchFamily="18" charset="0"/>
              </a:rPr>
              <a:t>You’ve been providing comprehensive EPL care in your primary care office for a few years. Your state passes a severely restrictive law that bans abortions after 9 weeks gestation. This does not affect your provision of EPL care, but you know it affects your patients because you often provide pregnancy options counseling and referrals to abortion care. </a:t>
            </a:r>
          </a:p>
          <a:p>
            <a:pPr marL="0" marR="0">
              <a:spcBef>
                <a:spcPts val="0"/>
              </a:spcBef>
              <a:spcAft>
                <a:spcPts val="0"/>
              </a:spcAft>
            </a:pPr>
            <a:r>
              <a:rPr lang="en-US" sz="4200" dirty="0">
                <a:solidFill>
                  <a:schemeClr val="tx1"/>
                </a:solidFill>
                <a:effectLst/>
                <a:latin typeface="+mn-lt"/>
                <a:ea typeface="Cambria" panose="02040503050406030204" pitchFamily="18" charset="0"/>
                <a:cs typeface="Cambria" panose="02040503050406030204" pitchFamily="18" charset="0"/>
              </a:rPr>
              <a:t> </a:t>
            </a:r>
          </a:p>
          <a:p>
            <a:pPr marL="0" marR="0">
              <a:spcBef>
                <a:spcPts val="0"/>
              </a:spcBef>
              <a:spcAft>
                <a:spcPts val="0"/>
              </a:spcAft>
            </a:pPr>
            <a:r>
              <a:rPr lang="en-US" sz="4200" dirty="0">
                <a:solidFill>
                  <a:schemeClr val="tx1"/>
                </a:solidFill>
                <a:effectLst/>
                <a:latin typeface="+mn-lt"/>
                <a:ea typeface="Cambria" panose="02040503050406030204" pitchFamily="18" charset="0"/>
                <a:cs typeface="Cambria" panose="02040503050406030204" pitchFamily="18" charset="0"/>
              </a:rPr>
              <a:t>You get a call from one of your patients, Sonia, who is a 32-year-old female, G4P3. She realized she was pregnant when she was already at 10 weeks’ gestation and knew she wouldn’t be able to get an abortion in state. As a result, the nearest abortion clinic would have been over 100 miles away and she would have had to wait an extra day between counseling and the abortion due to the state’s 24-hour mandatory waiting period. Sonia didn’t have the ability to take off work so long, so she obtained misoprostol pills and decided to self-manage her abortion on her own terms. </a:t>
            </a:r>
          </a:p>
          <a:p>
            <a:pPr marL="0" marR="0">
              <a:spcBef>
                <a:spcPts val="0"/>
              </a:spcBef>
              <a:spcAft>
                <a:spcPts val="0"/>
              </a:spcAft>
            </a:pPr>
            <a:r>
              <a:rPr lang="en-US" sz="4200" dirty="0">
                <a:solidFill>
                  <a:schemeClr val="tx1"/>
                </a:solidFill>
                <a:effectLst/>
                <a:latin typeface="+mn-lt"/>
                <a:ea typeface="Cambria" panose="02040503050406030204" pitchFamily="18" charset="0"/>
                <a:cs typeface="Cambria" panose="02040503050406030204" pitchFamily="18" charset="0"/>
              </a:rPr>
              <a:t> </a:t>
            </a:r>
          </a:p>
          <a:p>
            <a:pPr marL="0" marR="0">
              <a:spcBef>
                <a:spcPts val="0"/>
              </a:spcBef>
              <a:spcAft>
                <a:spcPts val="0"/>
              </a:spcAft>
            </a:pPr>
            <a:r>
              <a:rPr lang="en-US" sz="4200" dirty="0">
                <a:solidFill>
                  <a:schemeClr val="tx1"/>
                </a:solidFill>
                <a:effectLst/>
                <a:latin typeface="+mn-lt"/>
                <a:ea typeface="Cambria" panose="02040503050406030204" pitchFamily="18" charset="0"/>
                <a:cs typeface="Cambria" panose="02040503050406030204" pitchFamily="18" charset="0"/>
              </a:rPr>
              <a:t>She explains that she took the misoprostol pills vaginally according to instructions on RHAP’s “How to use abortion pills with misoprostol” factsheet. </a:t>
            </a:r>
          </a:p>
          <a:p>
            <a:pPr marL="0" marR="0">
              <a:spcBef>
                <a:spcPts val="0"/>
              </a:spcBef>
              <a:spcAft>
                <a:spcPts val="0"/>
              </a:spcAft>
            </a:pPr>
            <a:r>
              <a:rPr lang="en-US" sz="4200" dirty="0">
                <a:solidFill>
                  <a:schemeClr val="tx1"/>
                </a:solidFill>
                <a:effectLst/>
                <a:latin typeface="+mn-lt"/>
                <a:ea typeface="Cambria" panose="02040503050406030204" pitchFamily="18" charset="0"/>
                <a:cs typeface="Cambria" panose="02040503050406030204" pitchFamily="18" charset="0"/>
              </a:rPr>
              <a:t> </a:t>
            </a:r>
          </a:p>
          <a:p>
            <a:pPr marL="0" marR="0">
              <a:spcBef>
                <a:spcPts val="0"/>
              </a:spcBef>
              <a:spcAft>
                <a:spcPts val="0"/>
              </a:spcAft>
            </a:pPr>
            <a:r>
              <a:rPr lang="en-US" sz="4200" b="1" dirty="0">
                <a:solidFill>
                  <a:schemeClr val="accent1"/>
                </a:solidFill>
                <a:effectLst/>
                <a:latin typeface="+mn-lt"/>
                <a:ea typeface="Cambria" panose="02040503050406030204" pitchFamily="18" charset="0"/>
                <a:cs typeface="Cambria" panose="02040503050406030204" pitchFamily="18" charset="0"/>
              </a:rPr>
              <a:t>What else do you want to know?</a:t>
            </a:r>
          </a:p>
          <a:p>
            <a:endParaRPr lang="en-US" sz="4200" dirty="0">
              <a:solidFill>
                <a:schemeClr val="bg2"/>
              </a:solidFill>
              <a:latin typeface="+mn-lt"/>
            </a:endParaRPr>
          </a:p>
        </p:txBody>
      </p:sp>
      <p:pic>
        <p:nvPicPr>
          <p:cNvPr id="2" name="Google Shape;576;p32">
            <a:extLst>
              <a:ext uri="{FF2B5EF4-FFF2-40B4-BE49-F238E27FC236}">
                <a16:creationId xmlns:a16="http://schemas.microsoft.com/office/drawing/2014/main" id="{0789E052-B020-92B7-81D6-F388C3B26A80}"/>
              </a:ext>
            </a:extLst>
          </p:cNvPr>
          <p:cNvPicPr preferRelativeResize="0"/>
          <p:nvPr/>
        </p:nvPicPr>
        <p:blipFill rotWithShape="1">
          <a:blip r:embed="rId3">
            <a:alphaModFix amt="35000"/>
            <a:duotone>
              <a:prstClr val="black"/>
              <a:schemeClr val="accent2">
                <a:tint val="45000"/>
                <a:satMod val="400000"/>
              </a:schemeClr>
            </a:duotone>
          </a:blip>
          <a:srcRect l="-1890" r="49660"/>
          <a:stretch/>
        </p:blipFill>
        <p:spPr>
          <a:xfrm rot="5400000">
            <a:off x="15040121" y="6396052"/>
            <a:ext cx="5700553" cy="11396796"/>
          </a:xfrm>
          <a:prstGeom prst="rect">
            <a:avLst/>
          </a:prstGeom>
          <a:noFill/>
          <a:ln>
            <a:noFill/>
          </a:ln>
        </p:spPr>
      </p:pic>
      <p:sp>
        <p:nvSpPr>
          <p:cNvPr id="3" name="Rectangle 7">
            <a:extLst>
              <a:ext uri="{FF2B5EF4-FFF2-40B4-BE49-F238E27FC236}">
                <a16:creationId xmlns:a16="http://schemas.microsoft.com/office/drawing/2014/main" id="{516D2265-D259-1267-8A3D-1F490AEEAE8D}"/>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83</a:t>
            </a:fld>
            <a:endParaRPr lang="en-US" sz="2000" dirty="0">
              <a:solidFill>
                <a:schemeClr val="tx1"/>
              </a:solidFill>
            </a:endParaRPr>
          </a:p>
        </p:txBody>
      </p:sp>
    </p:spTree>
    <p:extLst>
      <p:ext uri="{BB962C8B-B14F-4D97-AF65-F5344CB8AC3E}">
        <p14:creationId xmlns:p14="http://schemas.microsoft.com/office/powerpoint/2010/main" val="15526335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A2EDA7-2C30-DFDE-EB2D-F318945DCA9B}"/>
              </a:ext>
            </a:extLst>
          </p:cNvPr>
          <p:cNvSpPr>
            <a:spLocks noGrp="1"/>
          </p:cNvSpPr>
          <p:nvPr>
            <p:ph type="title"/>
          </p:nvPr>
        </p:nvSpPr>
        <p:spPr>
          <a:xfrm>
            <a:off x="803763" y="652942"/>
            <a:ext cx="19431000" cy="1676400"/>
          </a:xfrm>
        </p:spPr>
        <p:txBody>
          <a:bodyPr/>
          <a:lstStyle/>
          <a:p>
            <a:pPr algn="l"/>
            <a:r>
              <a:rPr lang="en-US" dirty="0">
                <a:solidFill>
                  <a:schemeClr val="tx1"/>
                </a:solidFill>
                <a:latin typeface="+mj-lt"/>
              </a:rPr>
              <a:t>What else do you want to know?</a:t>
            </a:r>
          </a:p>
        </p:txBody>
      </p:sp>
      <p:sp>
        <p:nvSpPr>
          <p:cNvPr id="7" name="TextBox 6">
            <a:extLst>
              <a:ext uri="{FF2B5EF4-FFF2-40B4-BE49-F238E27FC236}">
                <a16:creationId xmlns:a16="http://schemas.microsoft.com/office/drawing/2014/main" id="{1630CBBD-86F7-6E0A-30F2-166111B9EB75}"/>
              </a:ext>
            </a:extLst>
          </p:cNvPr>
          <p:cNvSpPr txBox="1"/>
          <p:nvPr/>
        </p:nvSpPr>
        <p:spPr>
          <a:xfrm>
            <a:off x="803764" y="2472217"/>
            <a:ext cx="21913362" cy="10002738"/>
          </a:xfrm>
          <a:prstGeom prst="rect">
            <a:avLst/>
          </a:prstGeom>
          <a:noFill/>
        </p:spPr>
        <p:txBody>
          <a:bodyPr wrap="square" rtlCol="0">
            <a:spAutoFit/>
          </a:bodyPr>
          <a:lstStyle/>
          <a:p>
            <a:pPr marL="685800" indent="-685800">
              <a:buFont typeface="Arial" panose="020B0604020202020204" pitchFamily="34" charset="0"/>
              <a:buChar char="•"/>
            </a:pPr>
            <a:r>
              <a:rPr lang="en-US" sz="4600" dirty="0">
                <a:solidFill>
                  <a:schemeClr val="bg2"/>
                </a:solidFill>
                <a:latin typeface="+mn-lt"/>
              </a:rPr>
              <a:t>LMP?</a:t>
            </a:r>
          </a:p>
          <a:p>
            <a:pPr marL="685800" indent="-685800">
              <a:buFont typeface="Arial" panose="020B0604020202020204" pitchFamily="34" charset="0"/>
              <a:buChar char="•"/>
            </a:pPr>
            <a:r>
              <a:rPr lang="en-US" sz="4600" dirty="0">
                <a:solidFill>
                  <a:schemeClr val="tx1"/>
                </a:solidFill>
                <a:latin typeface="+mn-lt"/>
              </a:rPr>
              <a:t>How much has she been bleeding, how many pads per day or per hour?</a:t>
            </a:r>
          </a:p>
          <a:p>
            <a:pPr marL="685800" indent="-685800">
              <a:buFont typeface="Arial" panose="020B0604020202020204" pitchFamily="34" charset="0"/>
              <a:buChar char="•"/>
            </a:pPr>
            <a:r>
              <a:rPr lang="en-US" sz="4600" dirty="0">
                <a:solidFill>
                  <a:schemeClr val="tx1"/>
                </a:solidFill>
                <a:latin typeface="+mn-lt"/>
              </a:rPr>
              <a:t>Is she feeling light-headed or dizzy?</a:t>
            </a:r>
          </a:p>
          <a:p>
            <a:pPr marL="685800" indent="-685800">
              <a:buFont typeface="Arial" panose="020B0604020202020204" pitchFamily="34" charset="0"/>
              <a:buChar char="•"/>
            </a:pPr>
            <a:r>
              <a:rPr lang="en-US" sz="4600" dirty="0">
                <a:solidFill>
                  <a:schemeClr val="tx1"/>
                </a:solidFill>
                <a:latin typeface="+mn-lt"/>
              </a:rPr>
              <a:t>Any fever?</a:t>
            </a:r>
          </a:p>
          <a:p>
            <a:pPr marL="685800" indent="-685800">
              <a:buFont typeface="Arial" panose="020B0604020202020204" pitchFamily="34" charset="0"/>
              <a:buChar char="•"/>
            </a:pPr>
            <a:r>
              <a:rPr lang="en-US" sz="4600" dirty="0">
                <a:solidFill>
                  <a:schemeClr val="tx1"/>
                </a:solidFill>
                <a:latin typeface="+mn-lt"/>
              </a:rPr>
              <a:t>Did she see any tissue pass?</a:t>
            </a:r>
          </a:p>
          <a:p>
            <a:pPr marL="685800" indent="-685800">
              <a:buFont typeface="Arial" panose="020B0604020202020204" pitchFamily="34" charset="0"/>
              <a:buChar char="•"/>
            </a:pPr>
            <a:r>
              <a:rPr lang="en-US" sz="4600" dirty="0">
                <a:solidFill>
                  <a:schemeClr val="tx1"/>
                </a:solidFill>
                <a:latin typeface="+mn-lt"/>
              </a:rPr>
              <a:t>Did she get an ultrasound at some point to establish that her pregnancy was intrauterine?</a:t>
            </a:r>
          </a:p>
          <a:p>
            <a:pPr marL="685800" indent="-685800">
              <a:buFont typeface="Arial" panose="020B0604020202020204" pitchFamily="34" charset="0"/>
              <a:buChar char="•"/>
            </a:pPr>
            <a:endParaRPr lang="en-US" sz="4600" dirty="0">
              <a:solidFill>
                <a:schemeClr val="tx1"/>
              </a:solidFill>
              <a:latin typeface="+mn-lt"/>
            </a:endParaRPr>
          </a:p>
          <a:p>
            <a:r>
              <a:rPr lang="en-US" sz="4600" dirty="0">
                <a:solidFill>
                  <a:schemeClr val="tx1"/>
                </a:solidFill>
                <a:latin typeface="+mn-lt"/>
              </a:rPr>
              <a:t>Sonia tells you that her last period was about 11 weeks before she took the pills. After she took the medicines (4 pills every 3 hours x 3 times), she had heavy bleeding with clots for 4 hours and saw some gray/yellow tissue in the toilet. The bleeding after that was about four pads a day for a few days. For the past 3 weeks, she has had intermittent light bleeding. She’s worried.</a:t>
            </a:r>
          </a:p>
          <a:p>
            <a:endParaRPr lang="en-US" sz="4600" dirty="0">
              <a:solidFill>
                <a:schemeClr val="tx1"/>
              </a:solidFill>
              <a:latin typeface="+mn-lt"/>
            </a:endParaRPr>
          </a:p>
          <a:p>
            <a:r>
              <a:rPr lang="en-US" sz="4600" b="1" dirty="0">
                <a:solidFill>
                  <a:schemeClr val="accent1"/>
                </a:solidFill>
                <a:latin typeface="+mn-lt"/>
              </a:rPr>
              <a:t>What advice would you give Sonia?</a:t>
            </a:r>
          </a:p>
        </p:txBody>
      </p:sp>
      <p:pic>
        <p:nvPicPr>
          <p:cNvPr id="2" name="Google Shape;576;p32">
            <a:extLst>
              <a:ext uri="{FF2B5EF4-FFF2-40B4-BE49-F238E27FC236}">
                <a16:creationId xmlns:a16="http://schemas.microsoft.com/office/drawing/2014/main" id="{FCE87DF4-828D-D255-E4A2-E130845E924F}"/>
              </a:ext>
            </a:extLst>
          </p:cNvPr>
          <p:cNvPicPr preferRelativeResize="0"/>
          <p:nvPr/>
        </p:nvPicPr>
        <p:blipFill rotWithShape="1">
          <a:blip r:embed="rId3">
            <a:alphaModFix amt="35000"/>
            <a:duotone>
              <a:prstClr val="black"/>
              <a:schemeClr val="accent2">
                <a:tint val="45000"/>
                <a:satMod val="400000"/>
              </a:schemeClr>
            </a:duotone>
          </a:blip>
          <a:srcRect l="-1890" r="49660"/>
          <a:stretch/>
        </p:blipFill>
        <p:spPr>
          <a:xfrm rot="16200000">
            <a:off x="20981125" y="-3172778"/>
            <a:ext cx="6858000" cy="12994549"/>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E5D0A40-8658-7868-5A3C-4BDDEF65FCAE}"/>
                  </a:ext>
                </a:extLst>
              </p14:cNvPr>
              <p14:cNvContentPartPr/>
              <p14:nvPr/>
            </p14:nvContentPartPr>
            <p14:xfrm>
              <a:off x="1112380" y="2084658"/>
              <a:ext cx="13075920" cy="73234"/>
            </p14:xfrm>
          </p:contentPart>
        </mc:Choice>
        <mc:Fallback xmlns="">
          <p:pic>
            <p:nvPicPr>
              <p:cNvPr id="3" name="Ink 2">
                <a:extLst>
                  <a:ext uri="{FF2B5EF4-FFF2-40B4-BE49-F238E27FC236}">
                    <a16:creationId xmlns:a16="http://schemas.microsoft.com/office/drawing/2014/main" id="{FE5D0A40-8658-7868-5A3C-4BDDEF65FCAE}"/>
                  </a:ext>
                </a:extLst>
              </p:cNvPr>
              <p:cNvPicPr/>
              <p:nvPr/>
            </p:nvPicPr>
            <p:blipFill>
              <a:blip r:embed="rId5"/>
              <a:stretch>
                <a:fillRect/>
              </a:stretch>
            </p:blipFill>
            <p:spPr>
              <a:xfrm>
                <a:off x="953611" y="1926343"/>
                <a:ext cx="13393097" cy="389504"/>
              </a:xfrm>
              <a:prstGeom prst="rect">
                <a:avLst/>
              </a:prstGeom>
            </p:spPr>
          </p:pic>
        </mc:Fallback>
      </mc:AlternateContent>
      <p:sp>
        <p:nvSpPr>
          <p:cNvPr id="4" name="Rectangle 7">
            <a:extLst>
              <a:ext uri="{FF2B5EF4-FFF2-40B4-BE49-F238E27FC236}">
                <a16:creationId xmlns:a16="http://schemas.microsoft.com/office/drawing/2014/main" id="{19D7111E-0A57-B57E-300B-23A3AA86D2FC}"/>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84</a:t>
            </a:fld>
            <a:endParaRPr lang="en-US" sz="2000" dirty="0">
              <a:solidFill>
                <a:schemeClr val="tx1"/>
              </a:solidFill>
            </a:endParaRPr>
          </a:p>
        </p:txBody>
      </p:sp>
    </p:spTree>
    <p:extLst>
      <p:ext uri="{BB962C8B-B14F-4D97-AF65-F5344CB8AC3E}">
        <p14:creationId xmlns:p14="http://schemas.microsoft.com/office/powerpoint/2010/main" val="2468259960"/>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A2EDA7-2C30-DFDE-EB2D-F318945DCA9B}"/>
              </a:ext>
            </a:extLst>
          </p:cNvPr>
          <p:cNvSpPr>
            <a:spLocks noGrp="1"/>
          </p:cNvSpPr>
          <p:nvPr>
            <p:ph type="title"/>
          </p:nvPr>
        </p:nvSpPr>
        <p:spPr>
          <a:xfrm>
            <a:off x="6791325" y="2057668"/>
            <a:ext cx="14839950" cy="1676400"/>
          </a:xfrm>
        </p:spPr>
        <p:txBody>
          <a:bodyPr/>
          <a:lstStyle/>
          <a:p>
            <a:pPr algn="l"/>
            <a:r>
              <a:rPr lang="en-US" dirty="0">
                <a:solidFill>
                  <a:schemeClr val="tx1"/>
                </a:solidFill>
                <a:latin typeface="+mj-lt"/>
              </a:rPr>
              <a:t>What advice would you give Sonia?</a:t>
            </a:r>
          </a:p>
        </p:txBody>
      </p:sp>
      <p:sp>
        <p:nvSpPr>
          <p:cNvPr id="7" name="TextBox 6">
            <a:extLst>
              <a:ext uri="{FF2B5EF4-FFF2-40B4-BE49-F238E27FC236}">
                <a16:creationId xmlns:a16="http://schemas.microsoft.com/office/drawing/2014/main" id="{1630CBBD-86F7-6E0A-30F2-166111B9EB75}"/>
              </a:ext>
            </a:extLst>
          </p:cNvPr>
          <p:cNvSpPr txBox="1"/>
          <p:nvPr/>
        </p:nvSpPr>
        <p:spPr>
          <a:xfrm>
            <a:off x="7033114" y="4019818"/>
            <a:ext cx="15512562" cy="7017306"/>
          </a:xfrm>
          <a:prstGeom prst="rect">
            <a:avLst/>
          </a:prstGeom>
          <a:noFill/>
        </p:spPr>
        <p:txBody>
          <a:bodyPr wrap="square" rtlCol="0">
            <a:spAutoFit/>
          </a:bodyPr>
          <a:lstStyle/>
          <a:p>
            <a:pPr marL="685800" indent="-685800">
              <a:buFont typeface="Arial" panose="020B0604020202020204" pitchFamily="34" charset="0"/>
              <a:buChar char="•"/>
            </a:pPr>
            <a:r>
              <a:rPr lang="en-US" sz="5000" dirty="0">
                <a:solidFill>
                  <a:schemeClr val="tx1"/>
                </a:solidFill>
                <a:latin typeface="+mn-lt"/>
              </a:rPr>
              <a:t>This could be a normal post-abortion course.</a:t>
            </a:r>
          </a:p>
          <a:p>
            <a:pPr marL="685800" indent="-685800">
              <a:buFont typeface="Arial" panose="020B0604020202020204" pitchFamily="34" charset="0"/>
              <a:buChar char="•"/>
            </a:pPr>
            <a:r>
              <a:rPr lang="en-US" sz="5000" dirty="0">
                <a:solidFill>
                  <a:schemeClr val="tx1"/>
                </a:solidFill>
                <a:latin typeface="+mn-lt"/>
              </a:rPr>
              <a:t>If Sonia is worried, she could see you in your office.</a:t>
            </a:r>
          </a:p>
          <a:p>
            <a:pPr marL="685800" indent="-685800">
              <a:buFont typeface="Arial" panose="020B0604020202020204" pitchFamily="34" charset="0"/>
              <a:buChar char="•"/>
            </a:pPr>
            <a:endParaRPr lang="en-US" sz="5000" dirty="0">
              <a:solidFill>
                <a:schemeClr val="tx1"/>
              </a:solidFill>
              <a:latin typeface="+mn-lt"/>
            </a:endParaRPr>
          </a:p>
          <a:p>
            <a:pPr marL="685800" indent="-685800">
              <a:buFont typeface="Arial" panose="020B0604020202020204" pitchFamily="34" charset="0"/>
              <a:buChar char="•"/>
            </a:pPr>
            <a:endParaRPr lang="en-US" sz="5000" dirty="0">
              <a:solidFill>
                <a:schemeClr val="tx1"/>
              </a:solidFill>
              <a:latin typeface="+mn-lt"/>
            </a:endParaRPr>
          </a:p>
          <a:p>
            <a:r>
              <a:rPr lang="en-US" sz="5000" dirty="0">
                <a:solidFill>
                  <a:schemeClr val="tx1"/>
                </a:solidFill>
                <a:latin typeface="+mn-lt"/>
              </a:rPr>
              <a:t>She’s really worried, so you offer to see her in the office. Before Sonia agrees, she asks whether something bad can happen because she self-sourced her abortion.</a:t>
            </a:r>
          </a:p>
          <a:p>
            <a:endParaRPr lang="en-US" sz="5000" dirty="0">
              <a:solidFill>
                <a:schemeClr val="tx1"/>
              </a:solidFill>
              <a:latin typeface="+mn-lt"/>
            </a:endParaRPr>
          </a:p>
          <a:p>
            <a:r>
              <a:rPr lang="en-US" sz="5000" dirty="0">
                <a:solidFill>
                  <a:schemeClr val="tx1"/>
                </a:solidFill>
                <a:latin typeface="+mn-lt"/>
              </a:rPr>
              <a:t>How do you respond?</a:t>
            </a:r>
          </a:p>
        </p:txBody>
      </p:sp>
      <p:pic>
        <p:nvPicPr>
          <p:cNvPr id="2" name="Google Shape;576;p32">
            <a:extLst>
              <a:ext uri="{FF2B5EF4-FFF2-40B4-BE49-F238E27FC236}">
                <a16:creationId xmlns:a16="http://schemas.microsoft.com/office/drawing/2014/main" id="{02A4C659-9F78-B60B-B31F-C38BF14AB03E}"/>
              </a:ext>
            </a:extLst>
          </p:cNvPr>
          <p:cNvPicPr preferRelativeResize="0"/>
          <p:nvPr/>
        </p:nvPicPr>
        <p:blipFill rotWithShape="1">
          <a:blip r:embed="rId3">
            <a:alphaModFix amt="35000"/>
            <a:duotone>
              <a:prstClr val="black"/>
              <a:schemeClr val="accent2">
                <a:tint val="45000"/>
                <a:satMod val="400000"/>
              </a:schemeClr>
            </a:duotone>
          </a:blip>
          <a:srcRect l="-1890" r="49660"/>
          <a:stretch/>
        </p:blipFill>
        <p:spPr>
          <a:xfrm rot="10800000">
            <a:off x="-177899" y="-385601"/>
            <a:ext cx="6676879" cy="1247282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39E5C9B3-9F53-4774-F050-094A9B794E68}"/>
                  </a:ext>
                </a:extLst>
              </p14:cNvPr>
              <p14:cNvContentPartPr/>
              <p14:nvPr/>
            </p14:nvContentPartPr>
            <p14:xfrm>
              <a:off x="7033114" y="3456258"/>
              <a:ext cx="13075920" cy="73234"/>
            </p14:xfrm>
          </p:contentPart>
        </mc:Choice>
        <mc:Fallback xmlns="">
          <p:pic>
            <p:nvPicPr>
              <p:cNvPr id="3" name="Ink 2">
                <a:extLst>
                  <a:ext uri="{FF2B5EF4-FFF2-40B4-BE49-F238E27FC236}">
                    <a16:creationId xmlns:a16="http://schemas.microsoft.com/office/drawing/2014/main" id="{39E5C9B3-9F53-4774-F050-094A9B794E68}"/>
                  </a:ext>
                </a:extLst>
              </p:cNvPr>
              <p:cNvPicPr/>
              <p:nvPr/>
            </p:nvPicPr>
            <p:blipFill>
              <a:blip r:embed="rId5"/>
              <a:stretch>
                <a:fillRect/>
              </a:stretch>
            </p:blipFill>
            <p:spPr>
              <a:xfrm>
                <a:off x="6874345" y="3297943"/>
                <a:ext cx="13393097" cy="389504"/>
              </a:xfrm>
              <a:prstGeom prst="rect">
                <a:avLst/>
              </a:prstGeom>
            </p:spPr>
          </p:pic>
        </mc:Fallback>
      </mc:AlternateContent>
      <p:sp>
        <p:nvSpPr>
          <p:cNvPr id="4" name="Rectangle 7">
            <a:extLst>
              <a:ext uri="{FF2B5EF4-FFF2-40B4-BE49-F238E27FC236}">
                <a16:creationId xmlns:a16="http://schemas.microsoft.com/office/drawing/2014/main" id="{802E2E7B-9B18-EA28-6C79-EF7173388941}"/>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85</a:t>
            </a:fld>
            <a:endParaRPr lang="en-US" sz="2000" dirty="0">
              <a:solidFill>
                <a:schemeClr val="tx1"/>
              </a:solidFill>
            </a:endParaRPr>
          </a:p>
        </p:txBody>
      </p:sp>
    </p:spTree>
    <p:extLst>
      <p:ext uri="{BB962C8B-B14F-4D97-AF65-F5344CB8AC3E}">
        <p14:creationId xmlns:p14="http://schemas.microsoft.com/office/powerpoint/2010/main" val="54388056"/>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A2EDA7-2C30-DFDE-EB2D-F318945DCA9B}"/>
              </a:ext>
            </a:extLst>
          </p:cNvPr>
          <p:cNvSpPr>
            <a:spLocks noGrp="1"/>
          </p:cNvSpPr>
          <p:nvPr>
            <p:ph type="title"/>
          </p:nvPr>
        </p:nvSpPr>
        <p:spPr>
          <a:xfrm>
            <a:off x="660889" y="1431101"/>
            <a:ext cx="9067800" cy="1676400"/>
          </a:xfrm>
        </p:spPr>
        <p:txBody>
          <a:bodyPr/>
          <a:lstStyle/>
          <a:p>
            <a:pPr algn="l"/>
            <a:r>
              <a:rPr lang="en-US" dirty="0">
                <a:solidFill>
                  <a:schemeClr val="tx1"/>
                </a:solidFill>
                <a:latin typeface="+mj-lt"/>
              </a:rPr>
              <a:t>How do you respond?</a:t>
            </a:r>
          </a:p>
        </p:txBody>
      </p:sp>
      <p:sp>
        <p:nvSpPr>
          <p:cNvPr id="7" name="TextBox 6">
            <a:extLst>
              <a:ext uri="{FF2B5EF4-FFF2-40B4-BE49-F238E27FC236}">
                <a16:creationId xmlns:a16="http://schemas.microsoft.com/office/drawing/2014/main" id="{1630CBBD-86F7-6E0A-30F2-166111B9EB75}"/>
              </a:ext>
            </a:extLst>
          </p:cNvPr>
          <p:cNvSpPr txBox="1"/>
          <p:nvPr/>
        </p:nvSpPr>
        <p:spPr>
          <a:xfrm>
            <a:off x="660889" y="3591193"/>
            <a:ext cx="18141462" cy="7017306"/>
          </a:xfrm>
          <a:prstGeom prst="rect">
            <a:avLst/>
          </a:prstGeom>
          <a:noFill/>
        </p:spPr>
        <p:txBody>
          <a:bodyPr wrap="square" rtlCol="0">
            <a:spAutoFit/>
          </a:bodyPr>
          <a:lstStyle/>
          <a:p>
            <a:pPr marL="685800" indent="-685800">
              <a:buFont typeface="Arial" panose="020B0604020202020204" pitchFamily="34" charset="0"/>
              <a:buChar char="•"/>
            </a:pPr>
            <a:r>
              <a:rPr lang="en-US" sz="5000" dirty="0">
                <a:solidFill>
                  <a:schemeClr val="tx1"/>
                </a:solidFill>
                <a:latin typeface="+mn-lt"/>
              </a:rPr>
              <a:t>Because abortion care and EPL care look so similar, you can and should take care of Sonia like any patient who had a pregnancy loss: checking up on symptoms and assessing for completeness. </a:t>
            </a:r>
          </a:p>
          <a:p>
            <a:pPr marL="685800" indent="-685800">
              <a:buFont typeface="Arial" panose="020B0604020202020204" pitchFamily="34" charset="0"/>
              <a:buChar char="•"/>
            </a:pPr>
            <a:r>
              <a:rPr lang="en-US" sz="5000" dirty="0">
                <a:solidFill>
                  <a:schemeClr val="tx1"/>
                </a:solidFill>
                <a:latin typeface="+mn-lt"/>
              </a:rPr>
              <a:t>You do not and will not share any information about Sonia to the authorities because there is </a:t>
            </a:r>
            <a:r>
              <a:rPr lang="en-US" sz="5000" dirty="0">
                <a:solidFill>
                  <a:schemeClr val="accent1"/>
                </a:solidFill>
                <a:latin typeface="+mn-lt"/>
              </a:rPr>
              <a:t>no reason to </a:t>
            </a:r>
            <a:r>
              <a:rPr lang="en-US" sz="5000" dirty="0">
                <a:solidFill>
                  <a:schemeClr val="tx1"/>
                </a:solidFill>
                <a:latin typeface="+mn-lt"/>
              </a:rPr>
              <a:t>and no mandatory reporting around self-managed abortion. As clinicians, our responsibility is to take care of our patients’ health and well-being. </a:t>
            </a:r>
          </a:p>
          <a:p>
            <a:endParaRPr lang="en-US" sz="5000" dirty="0">
              <a:solidFill>
                <a:schemeClr val="tx1"/>
              </a:solidFill>
              <a:latin typeface="+mn-lt"/>
            </a:endParaRPr>
          </a:p>
          <a:p>
            <a:r>
              <a:rPr lang="en-US" sz="5000" b="1" dirty="0">
                <a:solidFill>
                  <a:schemeClr val="accent1"/>
                </a:solidFill>
                <a:latin typeface="+mn-lt"/>
              </a:rPr>
              <a:t>She comes to the office. What do you do?</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B8AF4DE2-4B64-64C6-626E-1E78FCEB6514}"/>
                  </a:ext>
                </a:extLst>
              </p14:cNvPr>
              <p14:cNvContentPartPr/>
              <p14:nvPr/>
            </p14:nvContentPartPr>
            <p14:xfrm>
              <a:off x="946639" y="2862817"/>
              <a:ext cx="9052560" cy="73234"/>
            </p14:xfrm>
          </p:contentPart>
        </mc:Choice>
        <mc:Fallback xmlns="">
          <p:pic>
            <p:nvPicPr>
              <p:cNvPr id="2" name="Ink 1">
                <a:extLst>
                  <a:ext uri="{FF2B5EF4-FFF2-40B4-BE49-F238E27FC236}">
                    <a16:creationId xmlns:a16="http://schemas.microsoft.com/office/drawing/2014/main" id="{B8AF4DE2-4B64-64C6-626E-1E78FCEB6514}"/>
                  </a:ext>
                </a:extLst>
              </p:cNvPr>
              <p:cNvPicPr/>
              <p:nvPr/>
            </p:nvPicPr>
            <p:blipFill>
              <a:blip r:embed="rId4"/>
              <a:stretch>
                <a:fillRect/>
              </a:stretch>
            </p:blipFill>
            <p:spPr>
              <a:xfrm>
                <a:off x="787873" y="2704502"/>
                <a:ext cx="9369733" cy="389504"/>
              </a:xfrm>
              <a:prstGeom prst="rect">
                <a:avLst/>
              </a:prstGeom>
            </p:spPr>
          </p:pic>
        </mc:Fallback>
      </mc:AlternateContent>
      <p:pic>
        <p:nvPicPr>
          <p:cNvPr id="3" name="Google Shape;576;p32">
            <a:extLst>
              <a:ext uri="{FF2B5EF4-FFF2-40B4-BE49-F238E27FC236}">
                <a16:creationId xmlns:a16="http://schemas.microsoft.com/office/drawing/2014/main" id="{E369798A-133D-F124-7DAF-D8C19B64C6A8}"/>
              </a:ext>
            </a:extLst>
          </p:cNvPr>
          <p:cNvPicPr preferRelativeResize="0"/>
          <p:nvPr/>
        </p:nvPicPr>
        <p:blipFill rotWithShape="1">
          <a:blip r:embed="rId5">
            <a:alphaModFix amt="35000"/>
            <a:duotone>
              <a:prstClr val="black"/>
              <a:schemeClr val="accent2">
                <a:tint val="45000"/>
                <a:satMod val="400000"/>
              </a:schemeClr>
            </a:duotone>
          </a:blip>
          <a:srcRect l="-1890" r="49660"/>
          <a:stretch/>
        </p:blipFill>
        <p:spPr>
          <a:xfrm rot="10800000" flipH="1">
            <a:off x="17910810" y="621587"/>
            <a:ext cx="6676879" cy="12472825"/>
          </a:xfrm>
          <a:prstGeom prst="rect">
            <a:avLst/>
          </a:prstGeom>
          <a:noFill/>
          <a:ln>
            <a:noFill/>
          </a:ln>
        </p:spPr>
      </p:pic>
      <p:sp>
        <p:nvSpPr>
          <p:cNvPr id="4" name="Rectangle 7">
            <a:extLst>
              <a:ext uri="{FF2B5EF4-FFF2-40B4-BE49-F238E27FC236}">
                <a16:creationId xmlns:a16="http://schemas.microsoft.com/office/drawing/2014/main" id="{A3E4FAE6-A847-AD3D-BF78-2568D8E7F150}"/>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86</a:t>
            </a:fld>
            <a:endParaRPr lang="en-US" sz="2000" dirty="0">
              <a:solidFill>
                <a:schemeClr val="tx1"/>
              </a:solidFill>
            </a:endParaRPr>
          </a:p>
        </p:txBody>
      </p:sp>
    </p:spTree>
    <p:extLst>
      <p:ext uri="{BB962C8B-B14F-4D97-AF65-F5344CB8AC3E}">
        <p14:creationId xmlns:p14="http://schemas.microsoft.com/office/powerpoint/2010/main" val="3165735240"/>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F8B1-F944-7FA2-2C0B-C7F57122C490}"/>
              </a:ext>
            </a:extLst>
          </p:cNvPr>
          <p:cNvSpPr>
            <a:spLocks noGrp="1"/>
          </p:cNvSpPr>
          <p:nvPr>
            <p:ph type="title"/>
          </p:nvPr>
        </p:nvSpPr>
        <p:spPr>
          <a:xfrm>
            <a:off x="822081" y="1596003"/>
            <a:ext cx="11039475" cy="1676400"/>
          </a:xfrm>
        </p:spPr>
        <p:txBody>
          <a:bodyPr/>
          <a:lstStyle/>
          <a:p>
            <a:pPr algn="l"/>
            <a:r>
              <a:rPr lang="en-US" dirty="0">
                <a:solidFill>
                  <a:schemeClr val="tx1"/>
                </a:solidFill>
                <a:latin typeface="+mj-lt"/>
              </a:rPr>
              <a:t>What do you do in-office?</a:t>
            </a:r>
          </a:p>
        </p:txBody>
      </p:sp>
      <p:sp>
        <p:nvSpPr>
          <p:cNvPr id="3" name="TextBox 2">
            <a:extLst>
              <a:ext uri="{FF2B5EF4-FFF2-40B4-BE49-F238E27FC236}">
                <a16:creationId xmlns:a16="http://schemas.microsoft.com/office/drawing/2014/main" id="{52956497-9E00-E04C-A937-806E0857C972}"/>
              </a:ext>
            </a:extLst>
          </p:cNvPr>
          <p:cNvSpPr txBox="1"/>
          <p:nvPr/>
        </p:nvSpPr>
        <p:spPr>
          <a:xfrm>
            <a:off x="822081" y="3472428"/>
            <a:ext cx="17265894" cy="8586966"/>
          </a:xfrm>
          <a:prstGeom prst="rect">
            <a:avLst/>
          </a:prstGeom>
          <a:noFill/>
        </p:spPr>
        <p:txBody>
          <a:bodyPr wrap="square" rtlCol="0">
            <a:spAutoFit/>
          </a:bodyPr>
          <a:lstStyle/>
          <a:p>
            <a:pPr marL="571500" indent="-571500">
              <a:buFont typeface="Arial" panose="020B0604020202020204" pitchFamily="34" charset="0"/>
              <a:buChar char="•"/>
            </a:pPr>
            <a:r>
              <a:rPr lang="en-US" sz="4600" dirty="0">
                <a:solidFill>
                  <a:schemeClr val="tx1"/>
                </a:solidFill>
                <a:latin typeface="+mn-lt"/>
              </a:rPr>
              <a:t>Vitals, fingerstick, hemoglobin, urine </a:t>
            </a:r>
            <a:r>
              <a:rPr lang="en-US" sz="4600" dirty="0" err="1">
                <a:solidFill>
                  <a:schemeClr val="tx1"/>
                </a:solidFill>
                <a:latin typeface="+mn-lt"/>
              </a:rPr>
              <a:t>bhCG</a:t>
            </a:r>
            <a:endParaRPr lang="en-US" sz="4600" dirty="0">
              <a:solidFill>
                <a:schemeClr val="tx1"/>
              </a:solidFill>
              <a:latin typeface="+mn-lt"/>
            </a:endParaRPr>
          </a:p>
          <a:p>
            <a:endParaRPr lang="en-US" sz="4600" dirty="0">
              <a:solidFill>
                <a:schemeClr val="tx1"/>
              </a:solidFill>
              <a:latin typeface="+mn-lt"/>
            </a:endParaRPr>
          </a:p>
          <a:p>
            <a:pPr marL="571500" indent="-571500">
              <a:buFont typeface="Arial" panose="020B0604020202020204" pitchFamily="34" charset="0"/>
              <a:buChar char="•"/>
            </a:pPr>
            <a:r>
              <a:rPr lang="en-US" sz="4600" dirty="0">
                <a:solidFill>
                  <a:schemeClr val="tx1"/>
                </a:solidFill>
                <a:latin typeface="+mn-lt"/>
              </a:rPr>
              <a:t>Her blood pressure is 110/60, her heart rate is 90, she does not appear pale, clammy, or cold. </a:t>
            </a:r>
          </a:p>
          <a:p>
            <a:pPr marL="571500" indent="-571500">
              <a:buFont typeface="Arial" panose="020B0604020202020204" pitchFamily="34" charset="0"/>
              <a:buChar char="•"/>
            </a:pPr>
            <a:r>
              <a:rPr lang="en-US" sz="4600" dirty="0">
                <a:solidFill>
                  <a:schemeClr val="tx1"/>
                </a:solidFill>
                <a:latin typeface="+mn-lt"/>
              </a:rPr>
              <a:t>Her urine pregnancy test is negative. </a:t>
            </a:r>
          </a:p>
          <a:p>
            <a:pPr marL="571500" indent="-571500">
              <a:buFont typeface="Arial" panose="020B0604020202020204" pitchFamily="34" charset="0"/>
              <a:buChar char="•"/>
            </a:pPr>
            <a:r>
              <a:rPr lang="en-US" sz="4600" dirty="0">
                <a:solidFill>
                  <a:schemeClr val="tx1"/>
                </a:solidFill>
                <a:latin typeface="+mn-lt"/>
              </a:rPr>
              <a:t>Her fingerstick Hgb is 9.0. </a:t>
            </a:r>
          </a:p>
          <a:p>
            <a:pPr marL="571500" indent="-571500">
              <a:buFont typeface="Arial" panose="020B0604020202020204" pitchFamily="34" charset="0"/>
              <a:buChar char="•"/>
            </a:pPr>
            <a:r>
              <a:rPr lang="en-US" sz="4600" dirty="0">
                <a:solidFill>
                  <a:schemeClr val="tx1"/>
                </a:solidFill>
                <a:latin typeface="+mn-lt"/>
              </a:rPr>
              <a:t>She reports that the bleeding has slowed down again. </a:t>
            </a:r>
          </a:p>
          <a:p>
            <a:pPr marL="571500" indent="-571500">
              <a:buFont typeface="Arial" panose="020B0604020202020204" pitchFamily="34" charset="0"/>
              <a:buChar char="•"/>
            </a:pPr>
            <a:r>
              <a:rPr lang="en-US" sz="4600" dirty="0">
                <a:solidFill>
                  <a:schemeClr val="tx1"/>
                </a:solidFill>
                <a:latin typeface="+mn-lt"/>
              </a:rPr>
              <a:t>Physical exam reveals no blood in the vagina, and a </a:t>
            </a:r>
          </a:p>
          <a:p>
            <a:pPr marL="592138"/>
            <a:r>
              <a:rPr lang="en-US" sz="4600" dirty="0">
                <a:solidFill>
                  <a:schemeClr val="tx1"/>
                </a:solidFill>
                <a:latin typeface="+mn-lt"/>
              </a:rPr>
              <a:t>normal-sized, nontender uterus.</a:t>
            </a:r>
          </a:p>
          <a:p>
            <a:pPr marL="571500" indent="-571500">
              <a:buFont typeface="Arial" panose="020B0604020202020204" pitchFamily="34" charset="0"/>
              <a:buChar char="•"/>
            </a:pPr>
            <a:endParaRPr lang="en-US" sz="4600" dirty="0">
              <a:solidFill>
                <a:schemeClr val="tx1"/>
              </a:solidFill>
              <a:latin typeface="+mn-lt"/>
            </a:endParaRPr>
          </a:p>
          <a:p>
            <a:r>
              <a:rPr lang="en-US" sz="4600" b="1" dirty="0">
                <a:solidFill>
                  <a:schemeClr val="accent1"/>
                </a:solidFill>
                <a:latin typeface="+mn-lt"/>
              </a:rPr>
              <a:t>What do you think now and what are your </a:t>
            </a:r>
          </a:p>
          <a:p>
            <a:r>
              <a:rPr lang="en-US" sz="4600" b="1" dirty="0">
                <a:solidFill>
                  <a:schemeClr val="accent1"/>
                </a:solidFill>
                <a:latin typeface="+mn-lt"/>
              </a:rPr>
              <a:t>next steps?</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23479A7-9B84-3D19-B375-A84822864FB0}"/>
                  </a:ext>
                </a:extLst>
              </p14:cNvPr>
              <p14:cNvContentPartPr/>
              <p14:nvPr/>
            </p14:nvContentPartPr>
            <p14:xfrm>
              <a:off x="1346689" y="3056294"/>
              <a:ext cx="9875520" cy="73234"/>
            </p14:xfrm>
          </p:contentPart>
        </mc:Choice>
        <mc:Fallback xmlns="">
          <p:pic>
            <p:nvPicPr>
              <p:cNvPr id="4" name="Ink 3">
                <a:extLst>
                  <a:ext uri="{FF2B5EF4-FFF2-40B4-BE49-F238E27FC236}">
                    <a16:creationId xmlns:a16="http://schemas.microsoft.com/office/drawing/2014/main" id="{123479A7-9B84-3D19-B375-A84822864FB0}"/>
                  </a:ext>
                </a:extLst>
              </p:cNvPr>
              <p:cNvPicPr/>
              <p:nvPr/>
            </p:nvPicPr>
            <p:blipFill>
              <a:blip r:embed="rId4"/>
              <a:stretch>
                <a:fillRect/>
              </a:stretch>
            </p:blipFill>
            <p:spPr>
              <a:xfrm>
                <a:off x="1187917" y="2897979"/>
                <a:ext cx="10192703" cy="389504"/>
              </a:xfrm>
              <a:prstGeom prst="rect">
                <a:avLst/>
              </a:prstGeom>
            </p:spPr>
          </p:pic>
        </mc:Fallback>
      </mc:AlternateContent>
      <p:pic>
        <p:nvPicPr>
          <p:cNvPr id="5" name="Google Shape;576;p32">
            <a:extLst>
              <a:ext uri="{FF2B5EF4-FFF2-40B4-BE49-F238E27FC236}">
                <a16:creationId xmlns:a16="http://schemas.microsoft.com/office/drawing/2014/main" id="{F9F6F78E-1F0A-555F-E473-16B7B3335032}"/>
              </a:ext>
            </a:extLst>
          </p:cNvPr>
          <p:cNvPicPr preferRelativeResize="0"/>
          <p:nvPr/>
        </p:nvPicPr>
        <p:blipFill rotWithShape="1">
          <a:blip r:embed="rId5">
            <a:alphaModFix amt="35000"/>
            <a:duotone>
              <a:prstClr val="black"/>
              <a:schemeClr val="accent2">
                <a:tint val="45000"/>
                <a:satMod val="400000"/>
              </a:schemeClr>
            </a:duotone>
          </a:blip>
          <a:srcRect l="-1890" r="49660"/>
          <a:stretch/>
        </p:blipFill>
        <p:spPr>
          <a:xfrm rot="16200000" flipH="1">
            <a:off x="15367635" y="4342545"/>
            <a:ext cx="6676879" cy="12472825"/>
          </a:xfrm>
          <a:prstGeom prst="rect">
            <a:avLst/>
          </a:prstGeom>
          <a:noFill/>
          <a:ln>
            <a:noFill/>
          </a:ln>
        </p:spPr>
      </p:pic>
      <p:pic>
        <p:nvPicPr>
          <p:cNvPr id="6" name="Google Shape;576;p32">
            <a:extLst>
              <a:ext uri="{FF2B5EF4-FFF2-40B4-BE49-F238E27FC236}">
                <a16:creationId xmlns:a16="http://schemas.microsoft.com/office/drawing/2014/main" id="{654D78D6-376A-1F94-95E1-AEB1B4D200E6}"/>
              </a:ext>
            </a:extLst>
          </p:cNvPr>
          <p:cNvPicPr preferRelativeResize="0"/>
          <p:nvPr/>
        </p:nvPicPr>
        <p:blipFill rotWithShape="1">
          <a:blip r:embed="rId5">
            <a:alphaModFix amt="35000"/>
            <a:duotone>
              <a:prstClr val="black"/>
              <a:schemeClr val="accent2">
                <a:tint val="45000"/>
                <a:satMod val="400000"/>
              </a:schemeClr>
            </a:duotone>
          </a:blip>
          <a:srcRect l="-1890" r="49660"/>
          <a:stretch/>
        </p:blipFill>
        <p:spPr>
          <a:xfrm rot="5400000" flipH="1">
            <a:off x="21159860" y="-3021160"/>
            <a:ext cx="6676879" cy="12472825"/>
          </a:xfrm>
          <a:prstGeom prst="rect">
            <a:avLst/>
          </a:prstGeom>
          <a:noFill/>
          <a:ln>
            <a:noFill/>
          </a:ln>
        </p:spPr>
      </p:pic>
      <p:sp>
        <p:nvSpPr>
          <p:cNvPr id="7" name="Rectangle 7">
            <a:extLst>
              <a:ext uri="{FF2B5EF4-FFF2-40B4-BE49-F238E27FC236}">
                <a16:creationId xmlns:a16="http://schemas.microsoft.com/office/drawing/2014/main" id="{07A9CB80-FC45-0484-8324-895715ECB22E}"/>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87</a:t>
            </a:fld>
            <a:endParaRPr lang="en-US" sz="2000" dirty="0">
              <a:solidFill>
                <a:schemeClr val="tx1"/>
              </a:solidFill>
            </a:endParaRPr>
          </a:p>
        </p:txBody>
      </p:sp>
    </p:spTree>
    <p:extLst>
      <p:ext uri="{BB962C8B-B14F-4D97-AF65-F5344CB8AC3E}">
        <p14:creationId xmlns:p14="http://schemas.microsoft.com/office/powerpoint/2010/main" val="1265304191"/>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9E438-51A4-BA47-9D86-8861982CC9F2}"/>
              </a:ext>
            </a:extLst>
          </p:cNvPr>
          <p:cNvSpPr>
            <a:spLocks noGrp="1"/>
          </p:cNvSpPr>
          <p:nvPr>
            <p:ph type="title"/>
          </p:nvPr>
        </p:nvSpPr>
        <p:spPr>
          <a:xfrm>
            <a:off x="6877049" y="1877602"/>
            <a:ext cx="11125201" cy="1676400"/>
          </a:xfrm>
        </p:spPr>
        <p:txBody>
          <a:bodyPr>
            <a:normAutofit fontScale="90000"/>
          </a:bodyPr>
          <a:lstStyle/>
          <a:p>
            <a:pPr algn="l"/>
            <a:r>
              <a:rPr lang="en-US" dirty="0">
                <a:solidFill>
                  <a:schemeClr val="tx1"/>
                </a:solidFill>
                <a:latin typeface="+mj-lt"/>
              </a:rPr>
              <a:t>What do you think now and what are your next steps?</a:t>
            </a:r>
          </a:p>
        </p:txBody>
      </p:sp>
      <p:sp>
        <p:nvSpPr>
          <p:cNvPr id="3" name="TextBox 2">
            <a:extLst>
              <a:ext uri="{FF2B5EF4-FFF2-40B4-BE49-F238E27FC236}">
                <a16:creationId xmlns:a16="http://schemas.microsoft.com/office/drawing/2014/main" id="{1A0BBC65-B78C-0090-2651-7D8022B98C92}"/>
              </a:ext>
            </a:extLst>
          </p:cNvPr>
          <p:cNvSpPr txBox="1"/>
          <p:nvPr/>
        </p:nvSpPr>
        <p:spPr>
          <a:xfrm>
            <a:off x="6877049" y="4479681"/>
            <a:ext cx="17011651" cy="6863417"/>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tx1"/>
                </a:solidFill>
                <a:latin typeface="+mn-lt"/>
              </a:rPr>
              <a:t>Today’s exam confirms that she is no longer pregnant.</a:t>
            </a:r>
          </a:p>
          <a:p>
            <a:pPr marL="571500" indent="-571500">
              <a:buFont typeface="Arial" panose="020B0604020202020204" pitchFamily="34" charset="0"/>
              <a:buChar char="•"/>
            </a:pPr>
            <a:r>
              <a:rPr lang="en-US" sz="4400" dirty="0">
                <a:solidFill>
                  <a:schemeClr val="tx1"/>
                </a:solidFill>
                <a:latin typeface="+mn-lt"/>
              </a:rPr>
              <a:t>She is mildly anemic, but hemodynamically stable. </a:t>
            </a:r>
          </a:p>
          <a:p>
            <a:pPr marL="571500" indent="-571500">
              <a:buFont typeface="Arial" panose="020B0604020202020204" pitchFamily="34" charset="0"/>
              <a:buChar char="•"/>
            </a:pPr>
            <a:r>
              <a:rPr lang="en-US" sz="4400" dirty="0">
                <a:solidFill>
                  <a:schemeClr val="tx1"/>
                </a:solidFill>
                <a:latin typeface="+mn-lt"/>
              </a:rPr>
              <a:t>This is a typical medication abortion course, with several weeks of stop-and-start bleeding.</a:t>
            </a:r>
          </a:p>
          <a:p>
            <a:pPr marL="571500" indent="-571500">
              <a:buFont typeface="Arial" panose="020B0604020202020204" pitchFamily="34" charset="0"/>
              <a:buChar char="•"/>
            </a:pPr>
            <a:r>
              <a:rPr lang="en-US" sz="4400" dirty="0">
                <a:solidFill>
                  <a:schemeClr val="tx1"/>
                </a:solidFill>
                <a:latin typeface="+mn-lt"/>
              </a:rPr>
              <a:t>She needs oral iron supplementation </a:t>
            </a:r>
          </a:p>
          <a:p>
            <a:pPr marL="571500" indent="-571500">
              <a:buFont typeface="Arial" panose="020B0604020202020204" pitchFamily="34" charset="0"/>
              <a:buChar char="•"/>
            </a:pPr>
            <a:r>
              <a:rPr lang="en-US" sz="4400" dirty="0">
                <a:solidFill>
                  <a:schemeClr val="tx1"/>
                </a:solidFill>
                <a:latin typeface="+mn-lt"/>
              </a:rPr>
              <a:t>Ask if she’s interested in talking about any contraception options. </a:t>
            </a:r>
          </a:p>
          <a:p>
            <a:endParaRPr lang="en-US" sz="4400" dirty="0">
              <a:solidFill>
                <a:schemeClr val="tx1"/>
              </a:solidFill>
              <a:latin typeface="+mn-lt"/>
            </a:endParaRPr>
          </a:p>
          <a:p>
            <a:endParaRPr lang="en-US" sz="4400" dirty="0">
              <a:solidFill>
                <a:schemeClr val="tx1"/>
              </a:solidFill>
              <a:latin typeface="+mn-lt"/>
            </a:endParaRPr>
          </a:p>
          <a:p>
            <a:r>
              <a:rPr lang="en-US" sz="4400" b="1" dirty="0">
                <a:solidFill>
                  <a:schemeClr val="accent1"/>
                </a:solidFill>
                <a:latin typeface="+mn-lt"/>
              </a:rPr>
              <a:t>What if she hadn’t been willing or able to come to the office? Would you have been able to handle this by phone?</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5FA87F5-62F9-84A7-035F-336248C84F08}"/>
                  </a:ext>
                </a:extLst>
              </p14:cNvPr>
              <p14:cNvContentPartPr/>
              <p14:nvPr/>
            </p14:nvContentPartPr>
            <p14:xfrm>
              <a:off x="7376014" y="3856394"/>
              <a:ext cx="9052560" cy="73234"/>
            </p14:xfrm>
          </p:contentPart>
        </mc:Choice>
        <mc:Fallback xmlns="">
          <p:pic>
            <p:nvPicPr>
              <p:cNvPr id="4" name="Ink 3">
                <a:extLst>
                  <a:ext uri="{FF2B5EF4-FFF2-40B4-BE49-F238E27FC236}">
                    <a16:creationId xmlns:a16="http://schemas.microsoft.com/office/drawing/2014/main" id="{F5FA87F5-62F9-84A7-035F-336248C84F08}"/>
                  </a:ext>
                </a:extLst>
              </p:cNvPr>
              <p:cNvPicPr/>
              <p:nvPr/>
            </p:nvPicPr>
            <p:blipFill>
              <a:blip r:embed="rId4"/>
              <a:stretch>
                <a:fillRect/>
              </a:stretch>
            </p:blipFill>
            <p:spPr>
              <a:xfrm>
                <a:off x="7217248" y="3698079"/>
                <a:ext cx="9369733" cy="389504"/>
              </a:xfrm>
              <a:prstGeom prst="rect">
                <a:avLst/>
              </a:prstGeom>
            </p:spPr>
          </p:pic>
        </mc:Fallback>
      </mc:AlternateContent>
      <p:pic>
        <p:nvPicPr>
          <p:cNvPr id="5" name="Google Shape;576;p32">
            <a:extLst>
              <a:ext uri="{FF2B5EF4-FFF2-40B4-BE49-F238E27FC236}">
                <a16:creationId xmlns:a16="http://schemas.microsoft.com/office/drawing/2014/main" id="{FF7B1207-6776-C0BE-31B5-9439532DADC8}"/>
              </a:ext>
            </a:extLst>
          </p:cNvPr>
          <p:cNvPicPr preferRelativeResize="0"/>
          <p:nvPr/>
        </p:nvPicPr>
        <p:blipFill rotWithShape="1">
          <a:blip r:embed="rId5">
            <a:alphaModFix amt="35000"/>
            <a:duotone>
              <a:prstClr val="black"/>
              <a:schemeClr val="accent2">
                <a:tint val="45000"/>
                <a:satMod val="400000"/>
              </a:schemeClr>
            </a:duotone>
          </a:blip>
          <a:srcRect l="-1890" r="49660"/>
          <a:stretch/>
        </p:blipFill>
        <p:spPr>
          <a:xfrm rot="10800000">
            <a:off x="-177899" y="-385601"/>
            <a:ext cx="6676879" cy="12472825"/>
          </a:xfrm>
          <a:prstGeom prst="rect">
            <a:avLst/>
          </a:prstGeom>
          <a:noFill/>
          <a:ln>
            <a:noFill/>
          </a:ln>
        </p:spPr>
      </p:pic>
      <p:sp>
        <p:nvSpPr>
          <p:cNvPr id="6" name="Rectangle 7">
            <a:extLst>
              <a:ext uri="{FF2B5EF4-FFF2-40B4-BE49-F238E27FC236}">
                <a16:creationId xmlns:a16="http://schemas.microsoft.com/office/drawing/2014/main" id="{C2E038E3-AA39-35B0-95ED-4A0AD429A44D}"/>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88</a:t>
            </a:fld>
            <a:endParaRPr lang="en-US" sz="2000" dirty="0">
              <a:solidFill>
                <a:schemeClr val="tx1"/>
              </a:solidFill>
            </a:endParaRPr>
          </a:p>
        </p:txBody>
      </p:sp>
    </p:spTree>
    <p:extLst>
      <p:ext uri="{BB962C8B-B14F-4D97-AF65-F5344CB8AC3E}">
        <p14:creationId xmlns:p14="http://schemas.microsoft.com/office/powerpoint/2010/main" val="1249088656"/>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D56BA-5363-ADCB-E801-14659191F83D}"/>
              </a:ext>
            </a:extLst>
          </p:cNvPr>
          <p:cNvSpPr>
            <a:spLocks noGrp="1"/>
          </p:cNvSpPr>
          <p:nvPr>
            <p:ph type="title"/>
          </p:nvPr>
        </p:nvSpPr>
        <p:spPr>
          <a:xfrm>
            <a:off x="590550" y="1057275"/>
            <a:ext cx="19431000" cy="1676400"/>
          </a:xfrm>
        </p:spPr>
        <p:txBody>
          <a:bodyPr>
            <a:normAutofit fontScale="90000"/>
          </a:bodyPr>
          <a:lstStyle/>
          <a:p>
            <a:pPr algn="l"/>
            <a:r>
              <a:rPr lang="en-US" dirty="0">
                <a:solidFill>
                  <a:schemeClr val="tx1"/>
                </a:solidFill>
                <a:latin typeface="+mj-lt"/>
              </a:rPr>
              <a:t>Would you have been able to handle this by phone?</a:t>
            </a:r>
          </a:p>
        </p:txBody>
      </p:sp>
      <p:sp>
        <p:nvSpPr>
          <p:cNvPr id="3" name="TextBox 2">
            <a:extLst>
              <a:ext uri="{FF2B5EF4-FFF2-40B4-BE49-F238E27FC236}">
                <a16:creationId xmlns:a16="http://schemas.microsoft.com/office/drawing/2014/main" id="{31C5A0D9-DA37-6812-00BF-85B8FECBA9CE}"/>
              </a:ext>
            </a:extLst>
          </p:cNvPr>
          <p:cNvSpPr txBox="1"/>
          <p:nvPr/>
        </p:nvSpPr>
        <p:spPr>
          <a:xfrm>
            <a:off x="590550" y="2847975"/>
            <a:ext cx="18468975" cy="10248960"/>
          </a:xfrm>
          <a:prstGeom prst="rect">
            <a:avLst/>
          </a:prstGeom>
          <a:noFill/>
        </p:spPr>
        <p:txBody>
          <a:bodyPr wrap="square" rtlCol="0">
            <a:spAutoFit/>
          </a:bodyPr>
          <a:lstStyle/>
          <a:p>
            <a:pPr marL="571500" marR="0" lvl="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Times New Roman" panose="02020603050405020304" pitchFamily="18" charset="0"/>
              </a:rPr>
              <a:t>You can assess the severity of bleeding and symptoms of anemia/hemodynamic instability (dizziness, fatigue, shortness of breath, etc.) by phone. </a:t>
            </a:r>
          </a:p>
          <a:p>
            <a:pPr marL="571500" marR="0" lvl="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Times New Roman" panose="02020603050405020304" pitchFamily="18" charset="0"/>
              </a:rPr>
              <a:t>If the patient is asymptomatic, you can advise them to take a home pregnancy test. A negative result makes an office visit unnecessary.</a:t>
            </a:r>
          </a:p>
          <a:p>
            <a:pPr marL="571500" marR="0" lvl="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Times New Roman" panose="02020603050405020304" pitchFamily="18" charset="0"/>
              </a:rPr>
              <a:t>This history is not unusual for a medication abortion, some people do bleed up until their next period. </a:t>
            </a:r>
          </a:p>
          <a:p>
            <a:pPr marL="571500" marR="0" lvl="0" indent="-571500">
              <a:spcBef>
                <a:spcPts val="0"/>
              </a:spcBef>
              <a:spcAft>
                <a:spcPts val="0"/>
              </a:spcAft>
              <a:buFont typeface="Arial" panose="020B0604020202020204" pitchFamily="34" charset="0"/>
              <a:buChar char="•"/>
            </a:pPr>
            <a:r>
              <a:rPr lang="en-US" sz="4400" dirty="0">
                <a:solidFill>
                  <a:schemeClr val="tx1"/>
                </a:solidFill>
                <a:effectLst/>
                <a:latin typeface="+mn-lt"/>
                <a:ea typeface="Cambria" panose="02040503050406030204" pitchFamily="18" charset="0"/>
                <a:cs typeface="Times New Roman" panose="02020603050405020304" pitchFamily="18" charset="0"/>
              </a:rPr>
              <a:t>It is also important to know that the first period after a medication abortion is often quite heavy and patients may call when this happens if they have not been prepared for it.</a:t>
            </a:r>
          </a:p>
          <a:p>
            <a:pPr marL="571500" marR="0" lvl="0" indent="-571500">
              <a:spcBef>
                <a:spcPts val="0"/>
              </a:spcBef>
              <a:spcAft>
                <a:spcPts val="0"/>
              </a:spcAft>
              <a:buFont typeface="Arial" panose="020B0604020202020204" pitchFamily="34" charset="0"/>
              <a:buChar char="•"/>
            </a:pPr>
            <a:endParaRPr lang="en-US" sz="4400" dirty="0">
              <a:solidFill>
                <a:schemeClr val="tx1"/>
              </a:solidFill>
              <a:latin typeface="+mn-lt"/>
              <a:ea typeface="Cambria" panose="02040503050406030204" pitchFamily="18" charset="0"/>
              <a:cs typeface="Times New Roman" panose="02020603050405020304" pitchFamily="18" charset="0"/>
            </a:endParaRPr>
          </a:p>
          <a:p>
            <a:pPr marR="0" lvl="0">
              <a:spcBef>
                <a:spcPts val="0"/>
              </a:spcBef>
              <a:spcAft>
                <a:spcPts val="0"/>
              </a:spcAft>
            </a:pPr>
            <a:r>
              <a:rPr lang="en-US" sz="4400" b="1" dirty="0">
                <a:solidFill>
                  <a:schemeClr val="accent1"/>
                </a:solidFill>
                <a:effectLst/>
                <a:latin typeface="+mn-lt"/>
                <a:ea typeface="Cambria" panose="02040503050406030204" pitchFamily="18" charset="0"/>
                <a:cs typeface="Times New Roman" panose="02020603050405020304" pitchFamily="18" charset="0"/>
              </a:rPr>
              <a:t>What barriers to abortion care do people living in ban and restrictive states face? What might more underserved, marginalized communities – like immigrants, people of color, people living in rural areas, and folks working to make ends meet – face in particular? </a:t>
            </a:r>
          </a:p>
          <a:p>
            <a:endParaRPr lang="en-US" sz="4400" dirty="0">
              <a:solidFill>
                <a:schemeClr val="tx1"/>
              </a:solidFill>
              <a:latin typeface="+mn-lt"/>
            </a:endParaRPr>
          </a:p>
        </p:txBody>
      </p:sp>
      <p:pic>
        <p:nvPicPr>
          <p:cNvPr id="4" name="Google Shape;576;p32">
            <a:extLst>
              <a:ext uri="{FF2B5EF4-FFF2-40B4-BE49-F238E27FC236}">
                <a16:creationId xmlns:a16="http://schemas.microsoft.com/office/drawing/2014/main" id="{B68109F0-2032-BD21-8916-D284E969FA12}"/>
              </a:ext>
            </a:extLst>
          </p:cNvPr>
          <p:cNvPicPr preferRelativeResize="0"/>
          <p:nvPr/>
        </p:nvPicPr>
        <p:blipFill rotWithShape="1">
          <a:blip r:embed="rId3">
            <a:alphaModFix amt="35000"/>
            <a:duotone>
              <a:prstClr val="black"/>
              <a:schemeClr val="accent2">
                <a:tint val="45000"/>
                <a:satMod val="400000"/>
              </a:schemeClr>
            </a:duotone>
          </a:blip>
          <a:srcRect l="-1890" r="49660"/>
          <a:stretch/>
        </p:blipFill>
        <p:spPr>
          <a:xfrm rot="10800000" flipH="1">
            <a:off x="17967960" y="621587"/>
            <a:ext cx="6676879" cy="1247282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14B4357-6F62-7ED2-FF99-FB052F8EA7BB}"/>
                  </a:ext>
                </a:extLst>
              </p14:cNvPr>
              <p14:cNvContentPartPr/>
              <p14:nvPr/>
            </p14:nvContentPartPr>
            <p14:xfrm>
              <a:off x="772477" y="2427644"/>
              <a:ext cx="19019520" cy="73234"/>
            </p14:xfrm>
          </p:contentPart>
        </mc:Choice>
        <mc:Fallback xmlns="">
          <p:pic>
            <p:nvPicPr>
              <p:cNvPr id="5" name="Ink 4">
                <a:extLst>
                  <a:ext uri="{FF2B5EF4-FFF2-40B4-BE49-F238E27FC236}">
                    <a16:creationId xmlns:a16="http://schemas.microsoft.com/office/drawing/2014/main" id="{214B4357-6F62-7ED2-FF99-FB052F8EA7BB}"/>
                  </a:ext>
                </a:extLst>
              </p:cNvPr>
              <p:cNvPicPr/>
              <p:nvPr/>
            </p:nvPicPr>
            <p:blipFill>
              <a:blip r:embed="rId5"/>
              <a:stretch>
                <a:fillRect/>
              </a:stretch>
            </p:blipFill>
            <p:spPr>
              <a:xfrm>
                <a:off x="613705" y="2269329"/>
                <a:ext cx="19336704" cy="389504"/>
              </a:xfrm>
              <a:prstGeom prst="rect">
                <a:avLst/>
              </a:prstGeom>
            </p:spPr>
          </p:pic>
        </mc:Fallback>
      </mc:AlternateContent>
      <p:sp>
        <p:nvSpPr>
          <p:cNvPr id="6" name="Rectangle 7">
            <a:extLst>
              <a:ext uri="{FF2B5EF4-FFF2-40B4-BE49-F238E27FC236}">
                <a16:creationId xmlns:a16="http://schemas.microsoft.com/office/drawing/2014/main" id="{5950B9B2-849B-AA25-1176-3F43408BEB40}"/>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smtClean="0">
                <a:solidFill>
                  <a:schemeClr val="tx1"/>
                </a:solidFill>
              </a:rPr>
              <a:pPr algn="ctr" defTabSz="914400" hangingPunct="1"/>
              <a:t>89</a:t>
            </a:fld>
            <a:endParaRPr lang="en-US" sz="2000" dirty="0">
              <a:solidFill>
                <a:schemeClr val="tx1"/>
              </a:solidFill>
            </a:endParaRPr>
          </a:p>
        </p:txBody>
      </p:sp>
    </p:spTree>
    <p:extLst>
      <p:ext uri="{BB962C8B-B14F-4D97-AF65-F5344CB8AC3E}">
        <p14:creationId xmlns:p14="http://schemas.microsoft.com/office/powerpoint/2010/main" val="384981652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813142" y="1759422"/>
            <a:ext cx="15393008" cy="1778934"/>
          </a:xfrm>
          <a:prstGeom prst="rect">
            <a:avLst/>
          </a:prstGeom>
        </p:spPr>
        <p:txBody>
          <a:bodyPr anchor="t">
            <a:noAutofit/>
          </a:bodyPr>
          <a:lstStyle/>
          <a:p>
            <a:pPr algn="l">
              <a:lnSpc>
                <a:spcPts val="12500"/>
              </a:lnSpc>
            </a:pPr>
            <a:r>
              <a:rPr lang="en-US" sz="8800" dirty="0"/>
              <a:t>SIGNS AND SYMPTOMS OF EPL</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813142" y="410483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7654372" y="394644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813142" y="4938651"/>
            <a:ext cx="13513510" cy="778668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spcBef>
                <a:spcPts val="0"/>
              </a:spcBef>
              <a:buClr>
                <a:schemeClr val="bg2">
                  <a:lumMod val="25000"/>
                  <a:lumOff val="75000"/>
                </a:schemeClr>
              </a:buClr>
            </a:pPr>
            <a:r>
              <a:rPr lang="en-US" sz="6000" b="0" dirty="0">
                <a:solidFill>
                  <a:schemeClr val="tx1"/>
                </a:solidFill>
                <a:latin typeface="+mn-lt"/>
                <a:ea typeface="Arial"/>
                <a:cs typeface="Arial"/>
                <a:sym typeface="Arial"/>
              </a:rPr>
              <a:t> Vaginal bleeding</a:t>
            </a:r>
            <a:endParaRPr lang="en-US" sz="6000" b="0" dirty="0">
              <a:solidFill>
                <a:schemeClr val="tx1"/>
              </a:solidFill>
              <a:latin typeface="+mn-lt"/>
            </a:endParaRPr>
          </a:p>
          <a:p>
            <a:pPr marL="730250" lvl="2" indent="-184150">
              <a:spcBef>
                <a:spcPts val="1763"/>
              </a:spcBef>
              <a:buClr>
                <a:schemeClr val="bg2">
                  <a:lumMod val="25000"/>
                  <a:lumOff val="75000"/>
                </a:schemeClr>
              </a:buClr>
            </a:pPr>
            <a:r>
              <a:rPr lang="en-US" sz="6000" b="0" dirty="0">
                <a:solidFill>
                  <a:schemeClr val="tx1"/>
                </a:solidFill>
                <a:latin typeface="+mn-lt"/>
                <a:ea typeface="Arial"/>
                <a:cs typeface="Arial"/>
                <a:sym typeface="Arial"/>
              </a:rPr>
              <a:t> Pelvic pain or cramping</a:t>
            </a:r>
            <a:endParaRPr lang="en-US" sz="6000" b="0" dirty="0">
              <a:solidFill>
                <a:schemeClr val="tx1"/>
              </a:solidFill>
              <a:latin typeface="+mn-lt"/>
            </a:endParaRPr>
          </a:p>
          <a:p>
            <a:pPr marL="730250" lvl="2" indent="-184150">
              <a:spcBef>
                <a:spcPts val="1763"/>
              </a:spcBef>
              <a:buClr>
                <a:schemeClr val="bg2">
                  <a:lumMod val="25000"/>
                  <a:lumOff val="75000"/>
                </a:schemeClr>
              </a:buClr>
            </a:pPr>
            <a:r>
              <a:rPr lang="en-US" sz="6000" b="0" dirty="0">
                <a:solidFill>
                  <a:schemeClr val="tx1"/>
                </a:solidFill>
                <a:latin typeface="+mn-lt"/>
                <a:ea typeface="Arial"/>
                <a:cs typeface="Arial"/>
                <a:sym typeface="Arial"/>
              </a:rPr>
              <a:t> Absent fetal heart tones on Doppler when pregnancy should be &gt; 10 weeks</a:t>
            </a:r>
            <a:endParaRPr lang="en-US" sz="6000" b="0" dirty="0">
              <a:solidFill>
                <a:schemeClr val="tx1"/>
              </a:solidFill>
              <a:latin typeface="+mn-lt"/>
            </a:endParaRPr>
          </a:p>
          <a:p>
            <a:pPr marL="730250" lvl="2" indent="-184150">
              <a:spcBef>
                <a:spcPts val="1763"/>
              </a:spcBef>
              <a:buClr>
                <a:schemeClr val="bg2">
                  <a:lumMod val="25000"/>
                  <a:lumOff val="75000"/>
                </a:schemeClr>
              </a:buClr>
            </a:pPr>
            <a:r>
              <a:rPr lang="en-US" sz="6000" b="0" dirty="0">
                <a:solidFill>
                  <a:schemeClr val="tx1"/>
                </a:solidFill>
                <a:latin typeface="+mn-lt"/>
                <a:ea typeface="Arial"/>
                <a:cs typeface="Arial"/>
                <a:sym typeface="Arial"/>
              </a:rPr>
              <a:t> Size-dates discrepancy on bimanual exam</a:t>
            </a:r>
            <a:endParaRPr lang="en-US" sz="6000" b="0" dirty="0">
              <a:solidFill>
                <a:schemeClr val="tx1"/>
              </a:solidFill>
              <a:latin typeface="+mn-lt"/>
            </a:endParaRPr>
          </a:p>
          <a:p>
            <a:pPr marL="730250" lvl="2" indent="-184150">
              <a:spcBef>
                <a:spcPts val="1763"/>
              </a:spcBef>
              <a:buClr>
                <a:schemeClr val="bg2">
                  <a:lumMod val="25000"/>
                  <a:lumOff val="75000"/>
                </a:schemeClr>
              </a:buClr>
            </a:pPr>
            <a:r>
              <a:rPr lang="en-US" sz="6000" b="0" dirty="0">
                <a:solidFill>
                  <a:schemeClr val="tx1"/>
                </a:solidFill>
                <a:latin typeface="+mn-lt"/>
                <a:ea typeface="Arial"/>
                <a:cs typeface="Arial"/>
                <a:sym typeface="Arial"/>
              </a:rPr>
              <a:t> POCs seen by clinician at cervical </a:t>
            </a:r>
            <a:r>
              <a:rPr lang="en-US" sz="6000" b="0" dirty="0" err="1">
                <a:solidFill>
                  <a:schemeClr val="tx1"/>
                </a:solidFill>
                <a:latin typeface="+mn-lt"/>
                <a:ea typeface="Arial"/>
                <a:cs typeface="Arial"/>
                <a:sym typeface="Arial"/>
              </a:rPr>
              <a:t>os</a:t>
            </a:r>
            <a:r>
              <a:rPr lang="en-US" sz="6000" b="0" dirty="0">
                <a:solidFill>
                  <a:schemeClr val="tx1"/>
                </a:solidFill>
                <a:latin typeface="+mn-lt"/>
                <a:ea typeface="Arial"/>
                <a:cs typeface="Arial"/>
                <a:sym typeface="Arial"/>
              </a:rPr>
              <a:t> or in vaginal vault on speculum exam</a:t>
            </a:r>
            <a:endParaRPr lang="en-US" sz="6000" b="0" dirty="0">
              <a:solidFill>
                <a:schemeClr val="tx1"/>
              </a:solidFill>
              <a:latin typeface="+mn-lt"/>
            </a:endParaRPr>
          </a:p>
          <a:p>
            <a:pPr marL="182563" lvl="0" indent="-182563">
              <a:spcBef>
                <a:spcPts val="475"/>
              </a:spcBef>
              <a:buClr>
                <a:schemeClr val="bg2">
                  <a:lumMod val="25000"/>
                  <a:lumOff val="75000"/>
                </a:schemeClr>
              </a:buClr>
              <a:buNone/>
            </a:pPr>
            <a:endParaRPr lang="en-US" sz="6000" b="0" dirty="0">
              <a:solidFill>
                <a:schemeClr val="tx1"/>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256106406"/>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9C377-5859-7FA4-337E-E7F4D5CC9E4C}"/>
              </a:ext>
            </a:extLst>
          </p:cNvPr>
          <p:cNvSpPr>
            <a:spLocks noGrp="1"/>
          </p:cNvSpPr>
          <p:nvPr>
            <p:ph type="title"/>
          </p:nvPr>
        </p:nvSpPr>
        <p:spPr>
          <a:xfrm>
            <a:off x="444744" y="563921"/>
            <a:ext cx="19431000" cy="1676400"/>
          </a:xfrm>
        </p:spPr>
        <p:txBody>
          <a:bodyPr/>
          <a:lstStyle/>
          <a:p>
            <a:pPr algn="l"/>
            <a:r>
              <a:rPr lang="en-US" dirty="0">
                <a:solidFill>
                  <a:schemeClr val="tx1"/>
                </a:solidFill>
                <a:latin typeface="Tw Cen MT" panose="020B0602020104020603" pitchFamily="34" charset="77"/>
              </a:rPr>
              <a:t>Barriers to accessing abortion care</a:t>
            </a:r>
          </a:p>
        </p:txBody>
      </p:sp>
      <p:sp>
        <p:nvSpPr>
          <p:cNvPr id="3" name="TextBox 2">
            <a:extLst>
              <a:ext uri="{FF2B5EF4-FFF2-40B4-BE49-F238E27FC236}">
                <a16:creationId xmlns:a16="http://schemas.microsoft.com/office/drawing/2014/main" id="{C442B68B-B651-F9D7-C6E2-F50CBDC3C5E3}"/>
              </a:ext>
            </a:extLst>
          </p:cNvPr>
          <p:cNvSpPr txBox="1"/>
          <p:nvPr/>
        </p:nvSpPr>
        <p:spPr>
          <a:xfrm>
            <a:off x="444745" y="2388769"/>
            <a:ext cx="19100556" cy="10926068"/>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tx1"/>
                </a:solidFill>
                <a:latin typeface="Tw Cen MT" panose="020B0602020104020603" pitchFamily="34" charset="77"/>
              </a:rPr>
              <a:t>Cost of taking extended time off work, finding childcare, finding transportation/lodging, long distances to travel</a:t>
            </a:r>
          </a:p>
          <a:p>
            <a:pPr marL="571500" indent="-571500">
              <a:buFont typeface="Arial" panose="020B0604020202020204" pitchFamily="34" charset="0"/>
              <a:buChar char="•"/>
            </a:pPr>
            <a:r>
              <a:rPr lang="en-US" sz="4400" dirty="0">
                <a:solidFill>
                  <a:schemeClr val="tx1"/>
                </a:solidFill>
                <a:latin typeface="Tw Cen MT" panose="020B0602020104020603" pitchFamily="34" charset="77"/>
              </a:rPr>
              <a:t>High cost of abortion care, especially as delays may push first trimester abortion to second trimester &amp; lack of Medicaid coverage</a:t>
            </a:r>
          </a:p>
          <a:p>
            <a:pPr marL="571500" indent="-571500">
              <a:buFont typeface="Arial" panose="020B0604020202020204" pitchFamily="34" charset="0"/>
              <a:buChar char="•"/>
            </a:pPr>
            <a:r>
              <a:rPr lang="en-US" sz="4400" dirty="0">
                <a:solidFill>
                  <a:schemeClr val="tx1"/>
                </a:solidFill>
                <a:latin typeface="Tw Cen MT" panose="020B0602020104020603" pitchFamily="34" charset="77"/>
              </a:rPr>
              <a:t>Historically marginalized communities may have less access to social supports and resources to navigate the restrictions and rules and find abortion care in a timely way</a:t>
            </a:r>
          </a:p>
          <a:p>
            <a:pPr marL="571500" indent="-571500">
              <a:buFont typeface="Arial" panose="020B0604020202020204" pitchFamily="34" charset="0"/>
              <a:buChar char="•"/>
            </a:pPr>
            <a:r>
              <a:rPr lang="en-US" sz="4400" dirty="0">
                <a:solidFill>
                  <a:schemeClr val="tx1"/>
                </a:solidFill>
                <a:latin typeface="Tw Cen MT" panose="020B0602020104020603" pitchFamily="34" charset="77"/>
              </a:rPr>
              <a:t>Stigma, fear, confusion in terms of whether abortion care is legal, and the rules to navigate</a:t>
            </a:r>
          </a:p>
          <a:p>
            <a:pPr marL="571500" indent="-571500">
              <a:buFont typeface="Arial" panose="020B0604020202020204" pitchFamily="34" charset="0"/>
              <a:buChar char="•"/>
            </a:pPr>
            <a:r>
              <a:rPr lang="en-US" sz="4400" dirty="0">
                <a:solidFill>
                  <a:schemeClr val="tx1"/>
                </a:solidFill>
                <a:latin typeface="Tw Cen MT" panose="020B0602020104020603" pitchFamily="34" charset="77"/>
              </a:rPr>
              <a:t>Studies exploring why people self-manage / self-source their abortions find that people choose SMA because of the inaccessibility of in-clinic based care in states with highly restrictive abortion laws AND because of preference. Some people prefer to self-manage their abortion because of the privacy and autonomy this option offers, which may also highlight the experiences of racism and stigma people experience in the medical setting.</a:t>
            </a:r>
          </a:p>
          <a:p>
            <a:pPr marL="571500" indent="-571500">
              <a:buFont typeface="Arial" panose="020B0604020202020204" pitchFamily="34" charset="0"/>
              <a:buChar char="•"/>
            </a:pPr>
            <a:endParaRPr lang="en-US" sz="4400" dirty="0">
              <a:solidFill>
                <a:schemeClr val="tx1"/>
              </a:solidFill>
              <a:latin typeface="Tw Cen MT" panose="020B0602020104020603" pitchFamily="34" charset="77"/>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63830A5-264E-91C0-8E1E-29DC2A91D330}"/>
                  </a:ext>
                </a:extLst>
              </p14:cNvPr>
              <p14:cNvContentPartPr/>
              <p14:nvPr/>
            </p14:nvContentPartPr>
            <p14:xfrm>
              <a:off x="444744" y="1970444"/>
              <a:ext cx="14173200" cy="73234"/>
            </p14:xfrm>
          </p:contentPart>
        </mc:Choice>
        <mc:Fallback xmlns="">
          <p:pic>
            <p:nvPicPr>
              <p:cNvPr id="4" name="Ink 3">
                <a:extLst>
                  <a:ext uri="{FF2B5EF4-FFF2-40B4-BE49-F238E27FC236}">
                    <a16:creationId xmlns:a16="http://schemas.microsoft.com/office/drawing/2014/main" id="{463830A5-264E-91C0-8E1E-29DC2A91D330}"/>
                  </a:ext>
                </a:extLst>
              </p:cNvPr>
              <p:cNvPicPr/>
              <p:nvPr/>
            </p:nvPicPr>
            <p:blipFill>
              <a:blip r:embed="rId4"/>
              <a:stretch>
                <a:fillRect/>
              </a:stretch>
            </p:blipFill>
            <p:spPr>
              <a:xfrm>
                <a:off x="285972" y="1812129"/>
                <a:ext cx="14490384" cy="389504"/>
              </a:xfrm>
              <a:prstGeom prst="rect">
                <a:avLst/>
              </a:prstGeom>
            </p:spPr>
          </p:pic>
        </mc:Fallback>
      </mc:AlternateContent>
      <p:pic>
        <p:nvPicPr>
          <p:cNvPr id="5" name="Google Shape;576;p32">
            <a:extLst>
              <a:ext uri="{FF2B5EF4-FFF2-40B4-BE49-F238E27FC236}">
                <a16:creationId xmlns:a16="http://schemas.microsoft.com/office/drawing/2014/main" id="{A9F389C1-48A4-D54C-0E03-F9548CFF13FF}"/>
              </a:ext>
            </a:extLst>
          </p:cNvPr>
          <p:cNvPicPr preferRelativeResize="0"/>
          <p:nvPr/>
        </p:nvPicPr>
        <p:blipFill rotWithShape="1">
          <a:blip r:embed="rId5">
            <a:alphaModFix amt="35000"/>
            <a:duotone>
              <a:prstClr val="black"/>
              <a:schemeClr val="accent2">
                <a:tint val="45000"/>
                <a:satMod val="400000"/>
              </a:schemeClr>
            </a:duotone>
          </a:blip>
          <a:srcRect l="-1890" r="49660"/>
          <a:stretch/>
        </p:blipFill>
        <p:spPr>
          <a:xfrm rot="16200000" flipH="1">
            <a:off x="21188435" y="4313970"/>
            <a:ext cx="6676879" cy="12472825"/>
          </a:xfrm>
          <a:prstGeom prst="rect">
            <a:avLst/>
          </a:prstGeom>
          <a:noFill/>
          <a:ln>
            <a:noFill/>
          </a:ln>
        </p:spPr>
      </p:pic>
      <p:sp>
        <p:nvSpPr>
          <p:cNvPr id="6" name="Rectangle 7">
            <a:extLst>
              <a:ext uri="{FF2B5EF4-FFF2-40B4-BE49-F238E27FC236}">
                <a16:creationId xmlns:a16="http://schemas.microsoft.com/office/drawing/2014/main" id="{A4CDED17-1C7B-2C01-FA89-0AEC65ABF149}"/>
              </a:ext>
            </a:extLst>
          </p:cNvPr>
          <p:cNvSpPr txBox="1">
            <a:spLocks/>
          </p:cNvSpPr>
          <p:nvPr/>
        </p:nvSpPr>
        <p:spPr>
          <a:xfrm>
            <a:off x="145073" y="12875896"/>
            <a:ext cx="825830" cy="612934"/>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algn="ctr" defTabSz="914400" hangingPunct="1"/>
            <a:fld id="{86CB4B4D-7CA3-9044-876B-883B54F8677D}" type="slidenum">
              <a:rPr lang="en-US" sz="2000" b="1" smtClean="0">
                <a:solidFill>
                  <a:schemeClr val="tx1"/>
                </a:solidFill>
              </a:rPr>
              <a:pPr algn="ctr" defTabSz="914400" hangingPunct="1"/>
              <a:t>90</a:t>
            </a:fld>
            <a:endParaRPr lang="en-US" sz="2000" b="1" dirty="0">
              <a:solidFill>
                <a:schemeClr val="tx1"/>
              </a:solidFill>
            </a:endParaRPr>
          </a:p>
        </p:txBody>
      </p:sp>
    </p:spTree>
    <p:extLst>
      <p:ext uri="{BB962C8B-B14F-4D97-AF65-F5344CB8AC3E}">
        <p14:creationId xmlns:p14="http://schemas.microsoft.com/office/powerpoint/2010/main" val="1702785460"/>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956411" y="-802681"/>
            <a:ext cx="15610634" cy="15321355"/>
          </a:xfrm>
          <a:prstGeom prst="rect">
            <a:avLst/>
          </a:prstGeom>
        </p:spPr>
      </p:pic>
      <p:sp>
        <p:nvSpPr>
          <p:cNvPr id="273" name="Rectangle 7"/>
          <p:cNvSpPr txBox="1">
            <a:spLocks noGrp="1"/>
          </p:cNvSpPr>
          <p:nvPr>
            <p:ph type="sldNum" sz="quarter" idx="2"/>
          </p:nvPr>
        </p:nvSpPr>
        <p:spPr>
          <a:xfrm>
            <a:off x="293756" y="12871435"/>
            <a:ext cx="577418" cy="5397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sp>
        <p:nvSpPr>
          <p:cNvPr id="277" name="Rectangle 9"/>
          <p:cNvSpPr/>
          <p:nvPr/>
        </p:nvSpPr>
        <p:spPr>
          <a:xfrm>
            <a:off x="12868160"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2868160" y="1951784"/>
            <a:ext cx="11728703" cy="981242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182563" lvl="0" indent="-182563">
              <a:buClr>
                <a:schemeClr val="bg2"/>
              </a:buClr>
              <a:buSzPct val="100000"/>
              <a:buChar char="•"/>
            </a:pPr>
            <a:r>
              <a:rPr lang="en-US" sz="5400" dirty="0">
                <a:solidFill>
                  <a:schemeClr val="bg2"/>
                </a:solidFill>
                <a:latin typeface="+mn-lt"/>
              </a:rPr>
              <a:t> There are three office options to be offered for miscarriage management: </a:t>
            </a:r>
          </a:p>
          <a:p>
            <a:pPr marL="266700" lvl="8" indent="0">
              <a:spcBef>
                <a:spcPts val="400"/>
              </a:spcBef>
              <a:buClr>
                <a:schemeClr val="bg2"/>
              </a:buClr>
              <a:buSzPct val="100000"/>
            </a:pPr>
            <a:r>
              <a:rPr lang="en-US" sz="5400" dirty="0">
                <a:solidFill>
                  <a:schemeClr val="bg2"/>
                </a:solidFill>
                <a:latin typeface="+mn-lt"/>
              </a:rPr>
              <a:t> </a:t>
            </a:r>
            <a:r>
              <a:rPr lang="en-US" sz="5400" dirty="0">
                <a:solidFill>
                  <a:schemeClr val="accent1"/>
                </a:solidFill>
                <a:latin typeface="+mn-lt"/>
              </a:rPr>
              <a:t>	</a:t>
            </a:r>
            <a:r>
              <a:rPr lang="en-US" sz="5400" dirty="0">
                <a:solidFill>
                  <a:schemeClr val="tx1"/>
                </a:solidFill>
                <a:latin typeface="+mn-lt"/>
              </a:rPr>
              <a:t>- Expectant</a:t>
            </a:r>
          </a:p>
          <a:p>
            <a:pPr marL="266700" lvl="8" indent="0">
              <a:spcBef>
                <a:spcPts val="400"/>
              </a:spcBef>
              <a:buClr>
                <a:schemeClr val="bg2"/>
              </a:buClr>
              <a:buSzPct val="100000"/>
            </a:pPr>
            <a:r>
              <a:rPr lang="en-US" sz="5400" dirty="0">
                <a:solidFill>
                  <a:schemeClr val="tx1"/>
                </a:solidFill>
                <a:latin typeface="+mn-lt"/>
              </a:rPr>
              <a:t> 	- Medical (mifepristone and 	 	misoprostol, and misoprostol alone)</a:t>
            </a:r>
          </a:p>
          <a:p>
            <a:pPr marL="266700" lvl="8" indent="0">
              <a:spcBef>
                <a:spcPts val="400"/>
              </a:spcBef>
              <a:buClr>
                <a:schemeClr val="bg2"/>
              </a:buClr>
              <a:buSzPct val="100000"/>
            </a:pPr>
            <a:r>
              <a:rPr lang="en-US" sz="5400" dirty="0">
                <a:solidFill>
                  <a:schemeClr val="tx1"/>
                </a:solidFill>
                <a:latin typeface="+mn-lt"/>
              </a:rPr>
              <a:t> 	- Procedure: MVA </a:t>
            </a:r>
          </a:p>
          <a:p>
            <a:pPr marL="182563" lvl="0" indent="-160973">
              <a:spcBef>
                <a:spcPts val="400"/>
              </a:spcBef>
              <a:buClr>
                <a:schemeClr val="bg2"/>
              </a:buClr>
              <a:buSzPct val="100000"/>
              <a:buChar char="•"/>
            </a:pPr>
            <a:r>
              <a:rPr lang="en-US" sz="5400" dirty="0">
                <a:solidFill>
                  <a:schemeClr val="bg2"/>
                </a:solidFill>
                <a:latin typeface="+mn-lt"/>
              </a:rPr>
              <a:t> Mental health outcomes for patients are best when they are involved in the decision-making around their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816608" y="4389374"/>
            <a:ext cx="10838688" cy="4937247"/>
          </a:xfrm>
          <a:prstGeom prst="rect">
            <a:avLst/>
          </a:prstGeom>
        </p:spPr>
        <p:txBody>
          <a:bodyPr anchor="t">
            <a:normAutofit fontScale="90000"/>
          </a:bodyPr>
          <a:lstStyle/>
          <a:p>
            <a:pPr>
              <a:lnSpc>
                <a:spcPts val="14500"/>
              </a:lnSpc>
            </a:pPr>
            <a:r>
              <a:rPr lang="en-US" sz="16500" b="0" dirty="0"/>
              <a:t>KEY</a:t>
            </a:r>
            <a:br>
              <a:rPr lang="en-US" sz="16500" b="0" dirty="0"/>
            </a:br>
            <a:r>
              <a:rPr lang="en-US" sz="16500" b="0" dirty="0"/>
              <a:t>LEARNING POINTS.</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92</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l="6732" t="31928" r="71913" b="18380"/>
          <a:stretch/>
        </p:blipFill>
        <p:spPr bwMode="auto">
          <a:xfrm>
            <a:off x="15484787" y="531806"/>
            <a:ext cx="4770706" cy="5881497"/>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0" t="1429" r="2365" b="566"/>
          <a:stretch/>
        </p:blipFill>
        <p:spPr bwMode="auto">
          <a:xfrm>
            <a:off x="15484928" y="6858000"/>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753445" y="5349341"/>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4258510910"/>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 name="Rectangle 1">
            <a:extLst>
              <a:ext uri="{FF2B5EF4-FFF2-40B4-BE49-F238E27FC236}">
                <a16:creationId xmlns:a16="http://schemas.microsoft.com/office/drawing/2014/main" id="{F401017A-6F09-E8AC-96F1-3DF1F7CB3F56}"/>
              </a:ext>
            </a:extLst>
          </p:cNvPr>
          <p:cNvSpPr/>
          <p:nvPr/>
        </p:nvSpPr>
        <p:spPr>
          <a:xfrm>
            <a:off x="0" y="-25357"/>
            <a:ext cx="24384000" cy="11673792"/>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48435"/>
            <a:ext cx="15337971" cy="2118279"/>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366716"/>
            <a:ext cx="15353538" cy="1088964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850" dirty="0">
                <a:solidFill>
                  <a:schemeClr val="tx1"/>
                </a:solidFill>
                <a:latin typeface="Calibri"/>
                <a:ea typeface="Calibri"/>
                <a:cs typeface="Calibri"/>
                <a:sym typeface="Calibri"/>
              </a:rPr>
              <a:t>Allison JL, Sherwood RS, </a:t>
            </a:r>
            <a:r>
              <a:rPr lang="en-US" sz="1850" dirty="0" err="1">
                <a:solidFill>
                  <a:schemeClr val="tx1"/>
                </a:solidFill>
                <a:latin typeface="Calibri"/>
                <a:ea typeface="Calibri"/>
                <a:cs typeface="Calibri"/>
                <a:sym typeface="Calibri"/>
              </a:rPr>
              <a:t>Schust</a:t>
            </a:r>
            <a:r>
              <a:rPr lang="en-US" sz="1850" dirty="0">
                <a:solidFill>
                  <a:schemeClr val="tx1"/>
                </a:solidFill>
                <a:latin typeface="Calibri"/>
                <a:ea typeface="Calibri"/>
                <a:cs typeface="Calibri"/>
                <a:sym typeface="Calibri"/>
              </a:rPr>
              <a:t> DJ. “Management of first trimester pregnancy loss can be safely moved into the office.” </a:t>
            </a:r>
            <a:r>
              <a:rPr lang="en-US" sz="1850" i="1" dirty="0">
                <a:solidFill>
                  <a:schemeClr val="tx1"/>
                </a:solidFill>
                <a:latin typeface="Calibri"/>
                <a:ea typeface="Calibri"/>
                <a:cs typeface="Calibri"/>
                <a:sym typeface="Calibri"/>
              </a:rPr>
              <a:t>Rev</a:t>
            </a:r>
            <a:r>
              <a:rPr lang="en-US" sz="1850" dirty="0">
                <a:solidFill>
                  <a:schemeClr val="tx1"/>
                </a:solidFill>
                <a:latin typeface="Calibri"/>
                <a:ea typeface="Calibri"/>
                <a:cs typeface="Calibri"/>
                <a:sym typeface="Calibri"/>
              </a:rPr>
              <a:t> </a:t>
            </a:r>
            <a:r>
              <a:rPr lang="en-US" sz="1850" i="1" dirty="0" err="1">
                <a:solidFill>
                  <a:schemeClr val="tx1"/>
                </a:solidFill>
                <a:latin typeface="Calibri"/>
                <a:ea typeface="Calibri"/>
                <a:cs typeface="Calibri"/>
                <a:sym typeface="Calibri"/>
              </a:rPr>
              <a:t>Obstet</a:t>
            </a:r>
            <a:r>
              <a:rPr lang="en-US" sz="1850" i="1" dirty="0">
                <a:solidFill>
                  <a:schemeClr val="tx1"/>
                </a:solidFill>
                <a:latin typeface="Calibri"/>
                <a:ea typeface="Calibri"/>
                <a:cs typeface="Calibri"/>
                <a:sym typeface="Calibri"/>
              </a:rPr>
              <a:t> </a:t>
            </a:r>
            <a:r>
              <a:rPr lang="en-US" sz="1850" i="1" dirty="0" err="1">
                <a:solidFill>
                  <a:schemeClr val="tx1"/>
                </a:solidFill>
                <a:latin typeface="Calibri"/>
                <a:ea typeface="Calibri"/>
                <a:cs typeface="Calibri"/>
                <a:sym typeface="Calibri"/>
              </a:rPr>
              <a:t>Gynecol</a:t>
            </a:r>
            <a:r>
              <a:rPr lang="en-US" sz="1850" dirty="0">
                <a:solidFill>
                  <a:schemeClr val="tx1"/>
                </a:solidFill>
                <a:latin typeface="Calibri"/>
                <a:ea typeface="Calibri"/>
                <a:cs typeface="Calibri"/>
                <a:sym typeface="Calibri"/>
              </a:rPr>
              <a:t>; 2011;4(1):5-14</a:t>
            </a:r>
          </a:p>
          <a:p>
            <a:pPr lvl="0"/>
            <a:r>
              <a:rPr lang="en-US" sz="1850" dirty="0">
                <a:solidFill>
                  <a:schemeClr val="tx1"/>
                </a:solidFill>
                <a:latin typeface="Calibri"/>
                <a:ea typeface="Calibri"/>
                <a:cs typeface="Calibri"/>
                <a:sym typeface="Calibri"/>
              </a:rPr>
              <a:t>American College of Obstetricians and Gynecologists. "Early Pregnancy Loss. ACOG Practice Bulletin No. 200." </a:t>
            </a:r>
            <a:r>
              <a:rPr lang="en-US" sz="1850" dirty="0" err="1">
                <a:solidFill>
                  <a:schemeClr val="tx1"/>
                </a:solidFill>
                <a:latin typeface="Calibri"/>
                <a:ea typeface="Calibri"/>
                <a:cs typeface="Calibri"/>
                <a:sym typeface="Calibri"/>
              </a:rPr>
              <a:t>Obstet</a:t>
            </a:r>
            <a:r>
              <a:rPr lang="en-US" sz="1850" dirty="0">
                <a:solidFill>
                  <a:schemeClr val="tx1"/>
                </a:solidFill>
                <a:latin typeface="Calibri"/>
                <a:ea typeface="Calibri"/>
                <a:cs typeface="Calibri"/>
                <a:sym typeface="Calibri"/>
              </a:rPr>
              <a:t> </a:t>
            </a:r>
            <a:r>
              <a:rPr lang="en-US" sz="1850" dirty="0" err="1">
                <a:solidFill>
                  <a:schemeClr val="tx1"/>
                </a:solidFill>
                <a:latin typeface="Calibri"/>
                <a:ea typeface="Calibri"/>
                <a:cs typeface="Calibri"/>
                <a:sym typeface="Calibri"/>
              </a:rPr>
              <a:t>Gynecol</a:t>
            </a:r>
            <a:r>
              <a:rPr lang="en-US" sz="1850" dirty="0">
                <a:solidFill>
                  <a:schemeClr val="tx1"/>
                </a:solidFill>
                <a:latin typeface="Calibri"/>
                <a:ea typeface="Calibri"/>
                <a:cs typeface="Calibri"/>
                <a:sym typeface="Calibri"/>
              </a:rPr>
              <a:t> vol. 132, no. 5 (2018): e197-207.</a:t>
            </a:r>
          </a:p>
          <a:p>
            <a:pPr lvl="0">
              <a:spcBef>
                <a:spcPts val="300"/>
              </a:spcBef>
            </a:pPr>
            <a:r>
              <a:rPr lang="en-US" sz="1850" dirty="0">
                <a:solidFill>
                  <a:schemeClr val="tx1"/>
                </a:solidFill>
                <a:latin typeface="Calibri"/>
                <a:ea typeface="Calibri"/>
                <a:cs typeface="Calibri"/>
                <a:sym typeface="Calibri"/>
              </a:rPr>
              <a:t>Butler, Charles et al. “Clinical Inquiries. How Long Is Expectant Management Safe in First-Trimester Miscarriage?” </a:t>
            </a:r>
            <a:r>
              <a:rPr lang="en-US" sz="1850" i="1" dirty="0">
                <a:solidFill>
                  <a:schemeClr val="tx1"/>
                </a:solidFill>
                <a:latin typeface="Calibri"/>
                <a:ea typeface="Calibri"/>
                <a:cs typeface="Calibri"/>
                <a:sym typeface="Calibri"/>
              </a:rPr>
              <a:t>The Journal of family practice</a:t>
            </a:r>
            <a:r>
              <a:rPr lang="en-US" sz="1850" dirty="0">
                <a:solidFill>
                  <a:schemeClr val="tx1"/>
                </a:solidFill>
                <a:latin typeface="Calibri"/>
                <a:ea typeface="Calibri"/>
                <a:cs typeface="Calibri"/>
                <a:sym typeface="Calibri"/>
              </a:rPr>
              <a:t> 54.10 (2005): 889–890.</a:t>
            </a:r>
          </a:p>
          <a:p>
            <a:pPr lvl="0">
              <a:spcBef>
                <a:spcPts val="300"/>
              </a:spcBef>
            </a:pPr>
            <a:r>
              <a:rPr lang="en-US" sz="1850" dirty="0">
                <a:solidFill>
                  <a:schemeClr val="tx1"/>
                </a:solidFill>
                <a:latin typeface="Calibri"/>
                <a:ea typeface="Calibri"/>
                <a:cs typeface="Calibri"/>
                <a:sym typeface="Calibri"/>
              </a:rPr>
              <a:t>Chen B, </a:t>
            </a:r>
            <a:r>
              <a:rPr lang="en-US" sz="1850" dirty="0" err="1">
                <a:solidFill>
                  <a:schemeClr val="tx1"/>
                </a:solidFill>
                <a:latin typeface="Calibri"/>
                <a:ea typeface="Calibri"/>
                <a:cs typeface="Calibri"/>
                <a:sym typeface="Calibri"/>
              </a:rPr>
              <a:t>Creinin</a:t>
            </a:r>
            <a:r>
              <a:rPr lang="en-US" sz="1850" dirty="0">
                <a:solidFill>
                  <a:schemeClr val="tx1"/>
                </a:solidFill>
                <a:latin typeface="Calibri"/>
                <a:ea typeface="Calibri"/>
                <a:cs typeface="Calibri"/>
                <a:sym typeface="Calibri"/>
              </a:rPr>
              <a:t> M, “Contemporary Management of Early Pregnancy Failure.” </a:t>
            </a:r>
            <a:r>
              <a:rPr lang="en-US" sz="1850" i="1" dirty="0">
                <a:solidFill>
                  <a:schemeClr val="tx1"/>
                </a:solidFill>
                <a:latin typeface="Calibri"/>
                <a:ea typeface="Calibri"/>
                <a:cs typeface="Calibri"/>
                <a:sym typeface="Calibri"/>
              </a:rPr>
              <a:t>Clin </a:t>
            </a:r>
            <a:r>
              <a:rPr lang="en-US" sz="1850" i="1" dirty="0" err="1">
                <a:solidFill>
                  <a:schemeClr val="tx1"/>
                </a:solidFill>
                <a:latin typeface="Calibri"/>
                <a:ea typeface="Calibri"/>
                <a:cs typeface="Calibri"/>
                <a:sym typeface="Calibri"/>
              </a:rPr>
              <a:t>Obstet</a:t>
            </a:r>
            <a:r>
              <a:rPr lang="en-US" sz="1850" i="1" dirty="0">
                <a:solidFill>
                  <a:schemeClr val="tx1"/>
                </a:solidFill>
                <a:latin typeface="Calibri"/>
                <a:ea typeface="Calibri"/>
                <a:cs typeface="Calibri"/>
                <a:sym typeface="Calibri"/>
              </a:rPr>
              <a:t> and </a:t>
            </a:r>
            <a:r>
              <a:rPr lang="en-US" sz="1850" i="1" dirty="0" err="1">
                <a:solidFill>
                  <a:schemeClr val="tx1"/>
                </a:solidFill>
                <a:latin typeface="Calibri"/>
                <a:ea typeface="Calibri"/>
                <a:cs typeface="Calibri"/>
                <a:sym typeface="Calibri"/>
              </a:rPr>
              <a:t>Gynecol</a:t>
            </a:r>
            <a:r>
              <a:rPr lang="en-US" sz="1850" i="1" dirty="0">
                <a:solidFill>
                  <a:schemeClr val="tx1"/>
                </a:solidFill>
                <a:latin typeface="Calibri"/>
                <a:ea typeface="Calibri"/>
                <a:cs typeface="Calibri"/>
                <a:sym typeface="Calibri"/>
              </a:rPr>
              <a:t> </a:t>
            </a:r>
            <a:r>
              <a:rPr lang="en-US" sz="1850" dirty="0">
                <a:solidFill>
                  <a:schemeClr val="tx1"/>
                </a:solidFill>
                <a:latin typeface="Calibri"/>
                <a:ea typeface="Calibri"/>
                <a:cs typeface="Calibri"/>
                <a:sym typeface="Calibri"/>
              </a:rPr>
              <a:t>Volume 50, Number 1, (2007) 67–88.</a:t>
            </a:r>
          </a:p>
          <a:p>
            <a:pPr lvl="0">
              <a:spcBef>
                <a:spcPts val="300"/>
              </a:spcBef>
            </a:pPr>
            <a:r>
              <a:rPr lang="en-US" sz="1850" dirty="0" err="1">
                <a:solidFill>
                  <a:schemeClr val="tx1"/>
                </a:solidFill>
                <a:latin typeface="Calibri"/>
                <a:ea typeface="Calibri"/>
                <a:cs typeface="Calibri"/>
                <a:sym typeface="Calibri"/>
              </a:rPr>
              <a:t>Creinin</a:t>
            </a:r>
            <a:r>
              <a:rPr lang="en-US" sz="1850" dirty="0">
                <a:solidFill>
                  <a:schemeClr val="tx1"/>
                </a:solidFill>
                <a:latin typeface="Calibri"/>
                <a:ea typeface="Calibri"/>
                <a:cs typeface="Calibri"/>
                <a:sym typeface="Calibri"/>
              </a:rPr>
              <a:t>, Mitchell D. et al. “Factors Related to Successful Misoprostol Treatment for Early Pregnancy Failure.” </a:t>
            </a:r>
            <a:r>
              <a:rPr lang="en-US" sz="1850" i="1" dirty="0">
                <a:solidFill>
                  <a:schemeClr val="tx1"/>
                </a:solidFill>
                <a:latin typeface="Calibri"/>
                <a:ea typeface="Calibri"/>
                <a:cs typeface="Calibri"/>
                <a:sym typeface="Calibri"/>
              </a:rPr>
              <a:t>Obstetrics and gynecology</a:t>
            </a:r>
            <a:r>
              <a:rPr lang="en-US" sz="1850" dirty="0">
                <a:solidFill>
                  <a:schemeClr val="tx1"/>
                </a:solidFill>
                <a:latin typeface="Calibri"/>
                <a:ea typeface="Calibri"/>
                <a:cs typeface="Calibri"/>
                <a:sym typeface="Calibri"/>
              </a:rPr>
              <a:t> 107.4 (2006): 901–907. </a:t>
            </a:r>
          </a:p>
          <a:p>
            <a:pPr lvl="0">
              <a:spcBef>
                <a:spcPts val="300"/>
              </a:spcBef>
            </a:pPr>
            <a:r>
              <a:rPr lang="en-US" sz="1850" dirty="0" err="1">
                <a:solidFill>
                  <a:schemeClr val="tx1"/>
                </a:solidFill>
                <a:latin typeface="Calibri"/>
                <a:ea typeface="Calibri"/>
                <a:cs typeface="Calibri"/>
                <a:sym typeface="Calibri"/>
              </a:rPr>
              <a:t>Doubilet</a:t>
            </a:r>
            <a:r>
              <a:rPr lang="en-US" sz="1850" dirty="0">
                <a:solidFill>
                  <a:schemeClr val="tx1"/>
                </a:solidFill>
                <a:latin typeface="Calibri"/>
                <a:ea typeface="Calibri"/>
                <a:cs typeface="Calibri"/>
                <a:sym typeface="Calibri"/>
              </a:rPr>
              <a:t>, Peter M. et al. “Diagnostic Criteria for Nonviable Pregnancy Early in the First Trimester.” </a:t>
            </a:r>
            <a:r>
              <a:rPr lang="en-US" sz="1850" i="1" dirty="0">
                <a:solidFill>
                  <a:schemeClr val="tx1"/>
                </a:solidFill>
                <a:latin typeface="Calibri"/>
                <a:ea typeface="Calibri"/>
                <a:cs typeface="Calibri"/>
                <a:sym typeface="Calibri"/>
              </a:rPr>
              <a:t>Ultrasound quarterly</a:t>
            </a:r>
            <a:r>
              <a:rPr lang="en-US" sz="1850" dirty="0">
                <a:solidFill>
                  <a:schemeClr val="tx1"/>
                </a:solidFill>
                <a:latin typeface="Calibri"/>
                <a:ea typeface="Calibri"/>
                <a:cs typeface="Calibri"/>
                <a:sym typeface="Calibri"/>
              </a:rPr>
              <a:t> 30.1 (2014): 3–9.</a:t>
            </a:r>
          </a:p>
          <a:p>
            <a:pPr lvl="0">
              <a:spcBef>
                <a:spcPts val="300"/>
              </a:spcBef>
            </a:pPr>
            <a:r>
              <a:rPr lang="en-US" sz="1850" dirty="0">
                <a:solidFill>
                  <a:schemeClr val="tx1"/>
                </a:solidFill>
                <a:latin typeface="Calibri"/>
                <a:ea typeface="Calibri"/>
                <a:cs typeface="Calibri"/>
                <a:sym typeface="Calibri"/>
              </a:rPr>
              <a:t>Emily M. Godfrey, Lawrence Leeman, and Panna Lossy. “Early Pregnancy Loss Needn’t Require a Trip to the Hospital.” </a:t>
            </a:r>
            <a:r>
              <a:rPr lang="en-US" sz="1850" i="1" dirty="0">
                <a:solidFill>
                  <a:schemeClr val="tx1"/>
                </a:solidFill>
                <a:latin typeface="Calibri"/>
                <a:ea typeface="Calibri"/>
                <a:cs typeface="Calibri"/>
                <a:sym typeface="Calibri"/>
              </a:rPr>
              <a:t>Journal of Family Practice</a:t>
            </a:r>
            <a:r>
              <a:rPr lang="en-US" sz="1850" dirty="0">
                <a:solidFill>
                  <a:schemeClr val="tx1"/>
                </a:solidFill>
                <a:latin typeface="Calibri"/>
                <a:ea typeface="Calibri"/>
                <a:cs typeface="Calibri"/>
                <a:sym typeface="Calibri"/>
              </a:rPr>
              <a:t> 58.11 (2009): 585–590.</a:t>
            </a:r>
          </a:p>
          <a:p>
            <a:pPr lvl="0">
              <a:spcBef>
                <a:spcPts val="300"/>
              </a:spcBef>
            </a:pPr>
            <a:r>
              <a:rPr lang="en-US" sz="1850" dirty="0">
                <a:solidFill>
                  <a:schemeClr val="tx1"/>
                </a:solidFill>
                <a:latin typeface="Calibri"/>
                <a:ea typeface="Calibri"/>
                <a:cs typeface="Calibri"/>
                <a:sym typeface="Calibri"/>
              </a:rPr>
              <a:t>Ghosh J, </a:t>
            </a:r>
            <a:r>
              <a:rPr lang="en-US" sz="1850" dirty="0" err="1">
                <a:solidFill>
                  <a:schemeClr val="tx1"/>
                </a:solidFill>
                <a:latin typeface="Calibri"/>
                <a:ea typeface="Calibri"/>
                <a:cs typeface="Calibri"/>
                <a:sym typeface="Calibri"/>
              </a:rPr>
              <a:t>Papadopoulou</a:t>
            </a:r>
            <a:r>
              <a:rPr lang="en-US" sz="1850" dirty="0">
                <a:solidFill>
                  <a:schemeClr val="tx1"/>
                </a:solidFill>
                <a:latin typeface="Calibri"/>
                <a:ea typeface="Calibri"/>
                <a:cs typeface="Calibri"/>
                <a:sym typeface="Calibri"/>
              </a:rPr>
              <a:t> A, Devall AJ, Jeffery HC, Beeson LE, Do V, Price MJ, Tobias A, </a:t>
            </a:r>
            <a:r>
              <a:rPr lang="en-US" sz="1850" dirty="0" err="1">
                <a:solidFill>
                  <a:schemeClr val="tx1"/>
                </a:solidFill>
                <a:latin typeface="Calibri"/>
                <a:ea typeface="Calibri"/>
                <a:cs typeface="Calibri"/>
                <a:sym typeface="Calibri"/>
              </a:rPr>
              <a:t>Tunçalp</a:t>
            </a:r>
            <a:r>
              <a:rPr lang="en-US" sz="1850" dirty="0">
                <a:solidFill>
                  <a:schemeClr val="tx1"/>
                </a:solidFill>
                <a:latin typeface="Calibri"/>
                <a:ea typeface="Calibri"/>
                <a:cs typeface="Calibri"/>
                <a:sym typeface="Calibri"/>
              </a:rPr>
              <a:t> </a:t>
            </a:r>
            <a:r>
              <a:rPr lang="en-US" sz="1850" dirty="0" err="1">
                <a:solidFill>
                  <a:schemeClr val="tx1"/>
                </a:solidFill>
                <a:latin typeface="Calibri"/>
                <a:ea typeface="Calibri"/>
                <a:cs typeface="Calibri"/>
                <a:sym typeface="Calibri"/>
              </a:rPr>
              <a:t>Ö</a:t>
            </a:r>
            <a:r>
              <a:rPr lang="en-US" sz="1850" dirty="0">
                <a:solidFill>
                  <a:schemeClr val="tx1"/>
                </a:solidFill>
                <a:latin typeface="Calibri"/>
                <a:ea typeface="Calibri"/>
                <a:cs typeface="Calibri"/>
                <a:sym typeface="Calibri"/>
              </a:rPr>
              <a:t>, </a:t>
            </a:r>
            <a:r>
              <a:rPr lang="en-US" sz="1850" dirty="0" err="1">
                <a:solidFill>
                  <a:schemeClr val="tx1"/>
                </a:solidFill>
                <a:latin typeface="Calibri"/>
                <a:ea typeface="Calibri"/>
                <a:cs typeface="Calibri"/>
                <a:sym typeface="Calibri"/>
              </a:rPr>
              <a:t>Lavelanet</a:t>
            </a:r>
            <a:r>
              <a:rPr lang="en-US" sz="1850" dirty="0">
                <a:solidFill>
                  <a:schemeClr val="tx1"/>
                </a:solidFill>
                <a:latin typeface="Calibri"/>
                <a:ea typeface="Calibri"/>
                <a:cs typeface="Calibri"/>
                <a:sym typeface="Calibri"/>
              </a:rPr>
              <a:t> A, </a:t>
            </a:r>
            <a:r>
              <a:rPr lang="en-US" sz="1850" dirty="0" err="1">
                <a:solidFill>
                  <a:schemeClr val="tx1"/>
                </a:solidFill>
                <a:latin typeface="Calibri"/>
                <a:ea typeface="Calibri"/>
                <a:cs typeface="Calibri"/>
                <a:sym typeface="Calibri"/>
              </a:rPr>
              <a:t>Gülmezoglu</a:t>
            </a:r>
            <a:r>
              <a:rPr lang="en-US" sz="1850" dirty="0">
                <a:solidFill>
                  <a:schemeClr val="tx1"/>
                </a:solidFill>
                <a:latin typeface="Calibri"/>
                <a:ea typeface="Calibri"/>
                <a:cs typeface="Calibri"/>
                <a:sym typeface="Calibri"/>
              </a:rPr>
              <a:t> AM, </a:t>
            </a:r>
            <a:r>
              <a:rPr lang="en-US" sz="1850" dirty="0" err="1">
                <a:solidFill>
                  <a:schemeClr val="tx1"/>
                </a:solidFill>
                <a:latin typeface="Calibri"/>
                <a:ea typeface="Calibri"/>
                <a:cs typeface="Calibri"/>
                <a:sym typeface="Calibri"/>
              </a:rPr>
              <a:t>Coomarasamy</a:t>
            </a:r>
            <a:r>
              <a:rPr lang="en-US" sz="1850" dirty="0">
                <a:solidFill>
                  <a:schemeClr val="tx1"/>
                </a:solidFill>
                <a:latin typeface="Calibri"/>
                <a:ea typeface="Calibri"/>
                <a:cs typeface="Calibri"/>
                <a:sym typeface="Calibri"/>
              </a:rPr>
              <a:t> A, </a:t>
            </a:r>
            <a:r>
              <a:rPr lang="en-US" sz="1850" dirty="0" err="1">
                <a:solidFill>
                  <a:schemeClr val="tx1"/>
                </a:solidFill>
                <a:latin typeface="Calibri"/>
                <a:ea typeface="Calibri"/>
                <a:cs typeface="Calibri"/>
                <a:sym typeface="Calibri"/>
              </a:rPr>
              <a:t>Gallos</a:t>
            </a:r>
            <a:r>
              <a:rPr lang="en-US" sz="1850" dirty="0">
                <a:solidFill>
                  <a:schemeClr val="tx1"/>
                </a:solidFill>
                <a:latin typeface="Calibri"/>
                <a:ea typeface="Calibri"/>
                <a:cs typeface="Calibri"/>
                <a:sym typeface="Calibri"/>
              </a:rPr>
              <a:t> ID. Methods for managing miscarriage: a network meta-analysis. Cochrane Database of Systematic Reviews 2021, Issue 6. Art. No.: CD012602. DOI: 10.1002/14651858.CD012602.pub2.</a:t>
            </a:r>
          </a:p>
          <a:p>
            <a:pPr lvl="0">
              <a:spcBef>
                <a:spcPts val="300"/>
              </a:spcBef>
            </a:pPr>
            <a:r>
              <a:rPr lang="en-US" sz="1850" dirty="0" err="1">
                <a:solidFill>
                  <a:schemeClr val="tx1"/>
                </a:solidFill>
                <a:latin typeface="Calibri"/>
                <a:ea typeface="Calibri"/>
                <a:cs typeface="Calibri"/>
                <a:sym typeface="Calibri"/>
              </a:rPr>
              <a:t>Luise</a:t>
            </a:r>
            <a:r>
              <a:rPr lang="en-US" sz="1850" dirty="0">
                <a:solidFill>
                  <a:schemeClr val="tx1"/>
                </a:solidFill>
                <a:latin typeface="Calibri"/>
                <a:ea typeface="Calibri"/>
                <a:cs typeface="Calibri"/>
                <a:sym typeface="Calibri"/>
              </a:rPr>
              <a:t>, Ciro et al. “Outcome of Expectant Management of Spontaneous First Trimester Miscarriage: Observational Study.” </a:t>
            </a:r>
            <a:r>
              <a:rPr lang="en-US" sz="1850" i="1" dirty="0">
                <a:solidFill>
                  <a:schemeClr val="tx1"/>
                </a:solidFill>
                <a:latin typeface="Calibri"/>
                <a:ea typeface="Calibri"/>
                <a:cs typeface="Calibri"/>
                <a:sym typeface="Calibri"/>
              </a:rPr>
              <a:t>BMJ </a:t>
            </a:r>
            <a:r>
              <a:rPr lang="en-US" sz="1850" dirty="0">
                <a:solidFill>
                  <a:schemeClr val="tx1"/>
                </a:solidFill>
                <a:latin typeface="Calibri"/>
                <a:ea typeface="Calibri"/>
                <a:cs typeface="Calibri"/>
                <a:sym typeface="Calibri"/>
              </a:rPr>
              <a:t>324.7342 (2002): 873–875.</a:t>
            </a:r>
          </a:p>
          <a:p>
            <a:pPr lvl="0">
              <a:spcBef>
                <a:spcPts val="300"/>
              </a:spcBef>
            </a:pPr>
            <a:r>
              <a:rPr lang="en-US" sz="1850" dirty="0" err="1">
                <a:solidFill>
                  <a:schemeClr val="tx1"/>
                </a:solidFill>
                <a:latin typeface="Calibri"/>
                <a:ea typeface="Calibri"/>
                <a:cs typeface="Calibri"/>
                <a:sym typeface="Calibri"/>
              </a:rPr>
              <a:t>Milingos</a:t>
            </a:r>
            <a:r>
              <a:rPr lang="en-US" sz="1850" dirty="0">
                <a:solidFill>
                  <a:schemeClr val="tx1"/>
                </a:solidFill>
                <a:latin typeface="Calibri"/>
                <a:ea typeface="Calibri"/>
                <a:cs typeface="Calibri"/>
                <a:sym typeface="Calibri"/>
              </a:rPr>
              <a:t>, D. S. et al. “Manual Vacuum Aspiration: A Safe Alternative for the Surgical Management of Early Pregnancy Loss.” </a:t>
            </a:r>
            <a:r>
              <a:rPr lang="en-US" sz="1850" i="1" dirty="0">
                <a:solidFill>
                  <a:schemeClr val="tx1"/>
                </a:solidFill>
                <a:latin typeface="Calibri"/>
                <a:ea typeface="Calibri"/>
                <a:cs typeface="Calibri"/>
                <a:sym typeface="Calibri"/>
              </a:rPr>
              <a:t>BJOG: an international journal of obstetrics and </a:t>
            </a:r>
            <a:r>
              <a:rPr lang="en-US" sz="1850" i="1" dirty="0" err="1">
                <a:solidFill>
                  <a:schemeClr val="tx1"/>
                </a:solidFill>
                <a:latin typeface="Calibri"/>
                <a:ea typeface="Calibri"/>
                <a:cs typeface="Calibri"/>
                <a:sym typeface="Calibri"/>
              </a:rPr>
              <a:t>gynaecology</a:t>
            </a:r>
            <a:r>
              <a:rPr lang="en-US" sz="1850" dirty="0">
                <a:solidFill>
                  <a:schemeClr val="tx1"/>
                </a:solidFill>
                <a:latin typeface="Calibri"/>
                <a:ea typeface="Calibri"/>
                <a:cs typeface="Calibri"/>
                <a:sym typeface="Calibri"/>
              </a:rPr>
              <a:t> 116.9 (2009): 1268–1271.</a:t>
            </a:r>
          </a:p>
          <a:p>
            <a:pPr lvl="0">
              <a:spcBef>
                <a:spcPts val="300"/>
              </a:spcBef>
            </a:pPr>
            <a:r>
              <a:rPr lang="en-US" sz="1850" dirty="0" err="1">
                <a:solidFill>
                  <a:schemeClr val="tx1"/>
                </a:solidFill>
                <a:latin typeface="Calibri"/>
                <a:ea typeface="Calibri"/>
                <a:cs typeface="Calibri"/>
                <a:sym typeface="Calibri"/>
              </a:rPr>
              <a:t>Prine</a:t>
            </a:r>
            <a:r>
              <a:rPr lang="en-US" sz="1850" dirty="0">
                <a:solidFill>
                  <a:schemeClr val="tx1"/>
                </a:solidFill>
                <a:latin typeface="Calibri"/>
                <a:ea typeface="Calibri"/>
                <a:cs typeface="Calibri"/>
                <a:sym typeface="Calibri"/>
              </a:rPr>
              <a:t> LW, </a:t>
            </a:r>
            <a:r>
              <a:rPr lang="en-US" sz="1850" dirty="0" err="1">
                <a:solidFill>
                  <a:schemeClr val="tx1"/>
                </a:solidFill>
                <a:latin typeface="Calibri"/>
                <a:ea typeface="Calibri"/>
                <a:cs typeface="Calibri"/>
                <a:sym typeface="Calibri"/>
              </a:rPr>
              <a:t>Macnaughton</a:t>
            </a:r>
            <a:r>
              <a:rPr lang="en-US" sz="1850" dirty="0">
                <a:solidFill>
                  <a:schemeClr val="tx1"/>
                </a:solidFill>
                <a:latin typeface="Calibri"/>
                <a:ea typeface="Calibri"/>
                <a:cs typeface="Calibri"/>
                <a:sym typeface="Calibri"/>
              </a:rPr>
              <a:t>, H. “Office Management of Early Pregnancy Loss.” </a:t>
            </a:r>
            <a:r>
              <a:rPr lang="en-US" sz="1850" i="1" dirty="0">
                <a:solidFill>
                  <a:schemeClr val="tx1"/>
                </a:solidFill>
                <a:latin typeface="Calibri"/>
                <a:ea typeface="Calibri"/>
                <a:cs typeface="Calibri"/>
                <a:sym typeface="Calibri"/>
              </a:rPr>
              <a:t>AAFP</a:t>
            </a:r>
            <a:r>
              <a:rPr lang="en-US" sz="1850" dirty="0">
                <a:solidFill>
                  <a:schemeClr val="tx1"/>
                </a:solidFill>
                <a:latin typeface="Calibri"/>
                <a:ea typeface="Calibri"/>
                <a:cs typeface="Calibri"/>
                <a:sym typeface="Calibri"/>
              </a:rPr>
              <a:t> 84.1 (2011): 75–82.</a:t>
            </a:r>
          </a:p>
          <a:p>
            <a:pPr lvl="0">
              <a:spcBef>
                <a:spcPts val="300"/>
              </a:spcBef>
            </a:pPr>
            <a:r>
              <a:rPr lang="en-US" sz="1850" dirty="0" err="1">
                <a:solidFill>
                  <a:schemeClr val="tx1"/>
                </a:solidFill>
                <a:latin typeface="Calibri"/>
                <a:ea typeface="Calibri"/>
                <a:cs typeface="Calibri"/>
                <a:sym typeface="Calibri"/>
              </a:rPr>
              <a:t>Tunçalp</a:t>
            </a:r>
            <a:r>
              <a:rPr lang="en-US" sz="1850" dirty="0">
                <a:solidFill>
                  <a:schemeClr val="tx1"/>
                </a:solidFill>
                <a:latin typeface="Calibri"/>
                <a:ea typeface="Calibri"/>
                <a:cs typeface="Calibri"/>
                <a:sym typeface="Calibri"/>
              </a:rPr>
              <a:t>, </a:t>
            </a:r>
            <a:r>
              <a:rPr lang="en-US" sz="1850" dirty="0" err="1">
                <a:solidFill>
                  <a:schemeClr val="tx1"/>
                </a:solidFill>
                <a:latin typeface="Calibri"/>
                <a:ea typeface="Calibri"/>
                <a:cs typeface="Calibri"/>
                <a:sym typeface="Calibri"/>
              </a:rPr>
              <a:t>Ozge</a:t>
            </a:r>
            <a:r>
              <a:rPr lang="en-US" sz="1850" dirty="0">
                <a:solidFill>
                  <a:schemeClr val="tx1"/>
                </a:solidFill>
                <a:latin typeface="Calibri"/>
                <a:ea typeface="Calibri"/>
                <a:cs typeface="Calibri"/>
                <a:sym typeface="Calibri"/>
              </a:rPr>
              <a:t>, A. </a:t>
            </a:r>
            <a:r>
              <a:rPr lang="en-US" sz="1850" dirty="0" err="1">
                <a:solidFill>
                  <a:schemeClr val="tx1"/>
                </a:solidFill>
                <a:latin typeface="Calibri"/>
                <a:ea typeface="Calibri"/>
                <a:cs typeface="Calibri"/>
                <a:sym typeface="Calibri"/>
              </a:rPr>
              <a:t>Metin</a:t>
            </a:r>
            <a:r>
              <a:rPr lang="en-US" sz="1850" dirty="0">
                <a:solidFill>
                  <a:schemeClr val="tx1"/>
                </a:solidFill>
                <a:latin typeface="Calibri"/>
                <a:ea typeface="Calibri"/>
                <a:cs typeface="Calibri"/>
                <a:sym typeface="Calibri"/>
              </a:rPr>
              <a:t> </a:t>
            </a:r>
            <a:r>
              <a:rPr lang="en-US" sz="1850" dirty="0" err="1">
                <a:solidFill>
                  <a:schemeClr val="tx1"/>
                </a:solidFill>
                <a:latin typeface="Calibri"/>
                <a:ea typeface="Calibri"/>
                <a:cs typeface="Calibri"/>
                <a:sym typeface="Calibri"/>
              </a:rPr>
              <a:t>Gülmezoglu</a:t>
            </a:r>
            <a:r>
              <a:rPr lang="en-US" sz="1850" dirty="0">
                <a:solidFill>
                  <a:schemeClr val="tx1"/>
                </a:solidFill>
                <a:latin typeface="Calibri"/>
                <a:ea typeface="Calibri"/>
                <a:cs typeface="Calibri"/>
                <a:sym typeface="Calibri"/>
              </a:rPr>
              <a:t>, and João Paulo Souza. “Surgical Procedures for Evacuating Incomplete Miscarriage.” </a:t>
            </a:r>
            <a:r>
              <a:rPr lang="en-US" sz="1850" i="1" dirty="0">
                <a:solidFill>
                  <a:schemeClr val="tx1"/>
                </a:solidFill>
                <a:latin typeface="Calibri"/>
                <a:ea typeface="Calibri"/>
                <a:cs typeface="Calibri"/>
                <a:sym typeface="Calibri"/>
              </a:rPr>
              <a:t>Cochrane database of systematic reviews </a:t>
            </a:r>
            <a:r>
              <a:rPr lang="en-US" sz="1850" dirty="0">
                <a:solidFill>
                  <a:schemeClr val="tx1"/>
                </a:solidFill>
                <a:latin typeface="Calibri"/>
                <a:ea typeface="Calibri"/>
                <a:cs typeface="Calibri"/>
                <a:sym typeface="Calibri"/>
              </a:rPr>
              <a:t>9 (2010): CD001993.</a:t>
            </a:r>
          </a:p>
          <a:p>
            <a:pPr lvl="0">
              <a:spcBef>
                <a:spcPts val="300"/>
              </a:spcBef>
            </a:pPr>
            <a:r>
              <a:rPr lang="en-US" sz="1850" dirty="0">
                <a:solidFill>
                  <a:schemeClr val="tx1"/>
                </a:solidFill>
                <a:latin typeface="Calibri"/>
                <a:ea typeface="Calibri"/>
                <a:cs typeface="Calibri"/>
                <a:sym typeface="Calibri"/>
              </a:rPr>
              <a:t>Wallace, Robin, Angela </a:t>
            </a:r>
            <a:r>
              <a:rPr lang="en-US" sz="1850" dirty="0" err="1">
                <a:solidFill>
                  <a:schemeClr val="tx1"/>
                </a:solidFill>
                <a:latin typeface="Calibri"/>
                <a:ea typeface="Calibri"/>
                <a:cs typeface="Calibri"/>
                <a:sym typeface="Calibri"/>
              </a:rPr>
              <a:t>DiLaura</a:t>
            </a:r>
            <a:r>
              <a:rPr lang="en-US" sz="1850" dirty="0">
                <a:solidFill>
                  <a:schemeClr val="tx1"/>
                </a:solidFill>
                <a:latin typeface="Calibri"/>
                <a:ea typeface="Calibri"/>
                <a:cs typeface="Calibri"/>
                <a:sym typeface="Calibri"/>
              </a:rPr>
              <a:t>, and Christine </a:t>
            </a:r>
            <a:r>
              <a:rPr lang="en-US" sz="1850" dirty="0" err="1">
                <a:solidFill>
                  <a:schemeClr val="tx1"/>
                </a:solidFill>
                <a:latin typeface="Calibri"/>
                <a:ea typeface="Calibri"/>
                <a:cs typeface="Calibri"/>
                <a:sym typeface="Calibri"/>
              </a:rPr>
              <a:t>Dehlendorf</a:t>
            </a:r>
            <a:r>
              <a:rPr lang="en-US" sz="1850" dirty="0">
                <a:solidFill>
                  <a:schemeClr val="tx1"/>
                </a:solidFill>
                <a:latin typeface="Calibri"/>
                <a:ea typeface="Calibri"/>
                <a:cs typeface="Calibri"/>
                <a:sym typeface="Calibri"/>
              </a:rPr>
              <a:t>. “‘Every Person’s Just Different’: Women’s Experiences with Counseling for Early Pregnancy Loss Management.” </a:t>
            </a:r>
            <a:r>
              <a:rPr lang="en-US" sz="1850" i="1" dirty="0">
                <a:solidFill>
                  <a:schemeClr val="tx1"/>
                </a:solidFill>
                <a:latin typeface="Calibri"/>
                <a:ea typeface="Calibri"/>
                <a:cs typeface="Calibri"/>
                <a:sym typeface="Calibri"/>
              </a:rPr>
              <a:t>Women’s health issues: official publication of the Jacobs Institute of Women's Health</a:t>
            </a:r>
            <a:r>
              <a:rPr lang="en-US" sz="1850" dirty="0">
                <a:solidFill>
                  <a:schemeClr val="tx1"/>
                </a:solidFill>
                <a:latin typeface="Calibri"/>
                <a:ea typeface="Calibri"/>
                <a:cs typeface="Calibri"/>
                <a:sym typeface="Calibri"/>
              </a:rPr>
              <a:t> 27.4 (2017): 456–462.</a:t>
            </a:r>
          </a:p>
          <a:p>
            <a:pPr lvl="0">
              <a:spcBef>
                <a:spcPts val="300"/>
              </a:spcBef>
            </a:pPr>
            <a:r>
              <a:rPr lang="en-US" sz="1850" dirty="0">
                <a:solidFill>
                  <a:schemeClr val="tx1"/>
                </a:solidFill>
                <a:latin typeface="Calibri"/>
                <a:ea typeface="Calibri"/>
                <a:cs typeface="Calibri"/>
                <a:sym typeface="Calibri"/>
              </a:rPr>
              <a:t>Wallace, Robin R. et al. “Counseling Women with Early Pregnancy Failure: Utilizing Evidence, Preserving Preference.” </a:t>
            </a:r>
            <a:r>
              <a:rPr lang="en-US" sz="1850" i="1" dirty="0">
                <a:solidFill>
                  <a:schemeClr val="tx1"/>
                </a:solidFill>
                <a:latin typeface="Calibri"/>
                <a:ea typeface="Calibri"/>
                <a:cs typeface="Calibri"/>
                <a:sym typeface="Calibri"/>
              </a:rPr>
              <a:t>Patient education and counseling</a:t>
            </a:r>
            <a:r>
              <a:rPr lang="en-US" sz="1850" dirty="0">
                <a:solidFill>
                  <a:schemeClr val="tx1"/>
                </a:solidFill>
                <a:latin typeface="Calibri"/>
                <a:ea typeface="Calibri"/>
                <a:cs typeface="Calibri"/>
                <a:sym typeface="Calibri"/>
              </a:rPr>
              <a:t> 81.3 (2010): 454–461.</a:t>
            </a:r>
          </a:p>
          <a:p>
            <a:pPr lvl="0">
              <a:spcBef>
                <a:spcPts val="300"/>
              </a:spcBef>
            </a:pPr>
            <a:r>
              <a:rPr lang="en-US" sz="1850" dirty="0">
                <a:solidFill>
                  <a:schemeClr val="tx1"/>
                </a:solidFill>
                <a:latin typeface="Calibri"/>
                <a:ea typeface="Calibri"/>
                <a:cs typeface="Calibri"/>
                <a:sym typeface="Calibri"/>
              </a:rPr>
              <a:t>Zhang, Jun et al. “A Comparison of Medical Management with Misoprostol and Surgical Management for Early Pregnancy Failure.” </a:t>
            </a:r>
            <a:r>
              <a:rPr lang="en-US" sz="1850" i="1" dirty="0">
                <a:solidFill>
                  <a:schemeClr val="tx1"/>
                </a:solidFill>
                <a:latin typeface="Calibri"/>
                <a:ea typeface="Calibri"/>
                <a:cs typeface="Calibri"/>
                <a:sym typeface="Calibri"/>
              </a:rPr>
              <a:t>The New England journal of medicine</a:t>
            </a:r>
            <a:r>
              <a:rPr lang="en-US" sz="1850" dirty="0">
                <a:solidFill>
                  <a:schemeClr val="tx1"/>
                </a:solidFill>
                <a:latin typeface="Calibri"/>
                <a:ea typeface="Calibri"/>
                <a:cs typeface="Calibri"/>
                <a:sym typeface="Calibri"/>
              </a:rPr>
              <a:t> 353.8 (2005): 761–769.</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6"/>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285444" y="12789693"/>
            <a:ext cx="549708"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2822" y="5068794"/>
            <a:ext cx="9854522" cy="4937247"/>
          </a:xfrm>
          <a:prstGeom prst="rect">
            <a:avLst/>
          </a:prstGeom>
        </p:spPr>
        <p:txBody>
          <a:bodyPr anchor="t">
            <a:normAutofit/>
          </a:bodyPr>
          <a:lstStyle/>
          <a:p>
            <a:pPr>
              <a:lnSpc>
                <a:spcPts val="14500"/>
              </a:lnSpc>
            </a:pPr>
            <a:r>
              <a:rPr lang="en-US" sz="16500" b="0" dirty="0"/>
              <a:t>CE </a:t>
            </a:r>
            <a:br>
              <a:rPr lang="en-US" sz="16500" b="0" dirty="0"/>
            </a:br>
            <a:r>
              <a:rPr lang="en-US" sz="16500" b="0" dirty="0"/>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655296" y="629045"/>
            <a:ext cx="11728704"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Tw Cen MT" panose="020B0602020104020603" pitchFamily="34" charset="77"/>
              </a:rPr>
              <a:t>Please complete this post-test on your phone or computer in order to receive CE credit for participation in this workshop. You can access the pre-test at:</a:t>
            </a:r>
          </a:p>
          <a:p>
            <a:pPr algn="ctr">
              <a:defRPr>
                <a:solidFill>
                  <a:srgbClr val="3C3C3C"/>
                </a:solidFill>
              </a:defRPr>
            </a:pPr>
            <a:endParaRPr lang="en-US" sz="1200" b="1" dirty="0">
              <a:latin typeface="Tw Cen MT" panose="020B0602020104020603" pitchFamily="34" charset="77"/>
            </a:endParaRPr>
          </a:p>
          <a:p>
            <a:pPr algn="ctr">
              <a:defRPr>
                <a:solidFill>
                  <a:srgbClr val="3C3C3C"/>
                </a:solidFill>
              </a:defRPr>
            </a:pPr>
            <a:r>
              <a:rPr lang="en-US" sz="4800" b="1" dirty="0">
                <a:solidFill>
                  <a:schemeClr val="tx1"/>
                </a:solidFill>
                <a:latin typeface="+mn-lt"/>
              </a:rPr>
              <a:t>https://</a:t>
            </a:r>
            <a:r>
              <a:rPr lang="en-US" sz="4800" b="1" dirty="0" err="1">
                <a:solidFill>
                  <a:schemeClr val="tx1"/>
                </a:solidFill>
                <a:latin typeface="+mn-lt"/>
              </a:rPr>
              <a:t>www.surveymonkey.com</a:t>
            </a:r>
            <a:r>
              <a:rPr lang="en-US" sz="4800" b="1" dirty="0">
                <a:solidFill>
                  <a:schemeClr val="tx1"/>
                </a:solidFill>
                <a:latin typeface="+mn-lt"/>
              </a:rPr>
              <a:t>/r/</a:t>
            </a:r>
            <a:r>
              <a:rPr lang="en-US" sz="4800" b="1" dirty="0" err="1">
                <a:solidFill>
                  <a:schemeClr val="tx1"/>
                </a:solidFill>
                <a:latin typeface="+mn-lt"/>
              </a:rPr>
              <a:t>EPLPost</a:t>
            </a:r>
            <a:endParaRPr sz="4800" b="1" dirty="0">
              <a:solidFill>
                <a:schemeClr val="tx1"/>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557134384"/>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95</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2">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5"/>
              <a:stretch>
                <a:fillRect/>
              </a:stretch>
            </p:blipFill>
            <p:spPr>
              <a:xfrm>
                <a:off x="6043445" y="7871406"/>
                <a:ext cx="12150806" cy="529003"/>
              </a:xfrm>
              <a:prstGeom prst="rect">
                <a:avLst/>
              </a:prstGeom>
            </p:spPr>
          </p:pic>
        </mc:Fallback>
      </mc:AlternateContent>
    </p:spTree>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1691</TotalTime>
  <Words>13883</Words>
  <Application>Microsoft Macintosh PowerPoint</Application>
  <PresentationFormat>Custom</PresentationFormat>
  <Paragraphs>1193</Paragraphs>
  <Slides>95</Slides>
  <Notes>90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95</vt:i4>
      </vt:variant>
    </vt:vector>
  </HeadingPairs>
  <TitlesOfParts>
    <vt:vector size="108" baseType="lpstr">
      <vt:lpstr>Arial</vt:lpstr>
      <vt:lpstr>Avenir Book</vt:lpstr>
      <vt:lpstr>Cabin</vt:lpstr>
      <vt:lpstr>Calibri</vt:lpstr>
      <vt:lpstr>Cambria</vt:lpstr>
      <vt:lpstr>Gill Sans</vt:lpstr>
      <vt:lpstr>Google Sans</vt:lpstr>
      <vt:lpstr>Open Sans</vt:lpstr>
      <vt:lpstr>Roboto</vt:lpstr>
      <vt:lpstr>Tw Cen MT</vt:lpstr>
      <vt:lpstr>Twentieth Century</vt:lpstr>
      <vt:lpstr>Verdana</vt:lpstr>
      <vt:lpstr>Office Theme</vt:lpstr>
      <vt:lpstr>EARLY PREGNANCY LOSS</vt:lpstr>
      <vt:lpstr>CE PRE-TEST.</vt:lpstr>
      <vt:lpstr>DISCLOSURES</vt:lpstr>
      <vt:lpstr>LEARNING OBJECTIVES.</vt:lpstr>
      <vt:lpstr>TERMINOLOGY</vt:lpstr>
      <vt:lpstr>Additional Terminology</vt:lpstr>
      <vt:lpstr>EPIDEMIOLOGY</vt:lpstr>
      <vt:lpstr>RISK FACTORS</vt:lpstr>
      <vt:lpstr>SIGNS AND SYMPTOMS OF EPL</vt:lpstr>
      <vt:lpstr>1ST TRIMESTER BLEEDING ALGORITHM</vt:lpstr>
      <vt:lpstr>ALGORITHM FOR DIAGNOSIS OF PREGNANCY OF UNKNOWN LOCATION (PUL)</vt:lpstr>
      <vt:lpstr>DIAGNOSIS – ULTRASOUND FINDINGS</vt:lpstr>
      <vt:lpstr>DIAGNOSIS – ULTRASOUND FINDINGS</vt:lpstr>
      <vt:lpstr>OTHER FACTORS TO CONSIDER</vt:lpstr>
      <vt:lpstr>OUTPATIENT MANAGEMENT</vt:lpstr>
      <vt:lpstr>Counseling: Expectant</vt:lpstr>
      <vt:lpstr>Counseling: Medication</vt:lpstr>
      <vt:lpstr>Counseling: Procedure</vt:lpstr>
      <vt:lpstr>PATIENT CASE: JENNIFER</vt:lpstr>
      <vt:lpstr>1ST TRIMESTER BLEEDING ALGORITHM</vt:lpstr>
      <vt:lpstr>JENNIFER’S ULTRASOUND.</vt:lpstr>
      <vt:lpstr>DIAGNOSIS – ULTRASOUND FINDINGS</vt:lpstr>
      <vt:lpstr>PATIENT CASE: JENNIFER</vt:lpstr>
      <vt:lpstr>EXPECTANT MANAGEMENT</vt:lpstr>
      <vt:lpstr>SUCCESS OF EXPECTANT MANAGEMENT</vt:lpstr>
      <vt:lpstr>PowerPoint Presentation</vt:lpstr>
      <vt:lpstr>PATIENT INSTRUCTIONS: EXPECTANT MANAGEMENT</vt:lpstr>
      <vt:lpstr>MEDICAL MANAGEMENT: MIFEPRISTONE AND MISOPROSTOL</vt:lpstr>
      <vt:lpstr>PowerPoint Presentation</vt:lpstr>
      <vt:lpstr>SUCCESS RATES WITH MISOPROSTOL ALONE VS MIFEPRISTONE AND MISOPROSTOL</vt:lpstr>
      <vt:lpstr>GUIDELINES FOR MEDICAL MANAGEMENT</vt:lpstr>
      <vt:lpstr>GUIDELINES FOR MEDICAL MANAGEMENT</vt:lpstr>
      <vt:lpstr>SIDE EFFECTS OF MISOPROSTOL</vt:lpstr>
      <vt:lpstr>PATIENT INSTRUCTIONS</vt:lpstr>
      <vt:lpstr>WHAT DO YOU NEED TO START USING MIFEPRISTONE FOR EPL IN YOUR PRACTICE?</vt:lpstr>
      <vt:lpstr>DIAGNOSING COMPLETION AFTER MEDICAL MANAGEMNT OF EPL</vt:lpstr>
      <vt:lpstr>OFFICE PROCEDURE OPTION: UTERINE ASPIRATION</vt:lpstr>
      <vt:lpstr>Compared to hospital management, office MVA offers these advantages:</vt:lpstr>
      <vt:lpstr>MVA INSTRUMENTS &amp; SUPPLIES</vt:lpstr>
      <vt:lpstr>MVA Aftercare</vt:lpstr>
      <vt:lpstr>CASE #1: MELISSA</vt:lpstr>
      <vt:lpstr>Case #1: Melissa</vt:lpstr>
      <vt:lpstr>What additional information do you need from Melissa?</vt:lpstr>
      <vt:lpstr>PowerPoint Presentation</vt:lpstr>
      <vt:lpstr>What should you tell Melissa?</vt:lpstr>
      <vt:lpstr>PowerPoint Presentation</vt:lpstr>
      <vt:lpstr>What can we tell Melissa about what’s going on?</vt:lpstr>
      <vt:lpstr>What should we do next?</vt:lpstr>
      <vt:lpstr>What can we tell Melissa about what’s going on?</vt:lpstr>
      <vt:lpstr>What is your plan?</vt:lpstr>
      <vt:lpstr>What is your diagnosis now?</vt:lpstr>
      <vt:lpstr>Do we need to follow the quants to zero?</vt:lpstr>
      <vt:lpstr>What should you say?</vt:lpstr>
      <vt:lpstr>Learning Points for Case 1</vt:lpstr>
      <vt:lpstr>CASE #2:  DEE</vt:lpstr>
      <vt:lpstr>PowerPoint Presentation</vt:lpstr>
      <vt:lpstr>What should you do next?</vt:lpstr>
      <vt:lpstr>What is your assessment? Plan?</vt:lpstr>
      <vt:lpstr>PowerPoint Presentation</vt:lpstr>
      <vt:lpstr>Describe and interpret ultrasound</vt:lpstr>
      <vt:lpstr>Next Steps</vt:lpstr>
      <vt:lpstr>Next Steps</vt:lpstr>
      <vt:lpstr>Diagnosis? Plan?</vt:lpstr>
      <vt:lpstr>PowerPoint Presentation</vt:lpstr>
      <vt:lpstr>How often does expectant management work?</vt:lpstr>
      <vt:lpstr>Anticipatory Guidance</vt:lpstr>
      <vt:lpstr>Options</vt:lpstr>
      <vt:lpstr>How do you counsel them to use the medications?</vt:lpstr>
      <vt:lpstr>PowerPoint Presentation</vt:lpstr>
      <vt:lpstr>Why is Dee having these symptoms?</vt:lpstr>
      <vt:lpstr>PowerPoint Presentation</vt:lpstr>
      <vt:lpstr>Learning Points for Case 2</vt:lpstr>
      <vt:lpstr>CASE #2:  MONA</vt:lpstr>
      <vt:lpstr>PowerPoint Presentation</vt:lpstr>
      <vt:lpstr>PowerPoint Presentation</vt:lpstr>
      <vt:lpstr>What is your assessment? Plan?</vt:lpstr>
      <vt:lpstr>What can you tell them about EPL?</vt:lpstr>
      <vt:lpstr>PowerPoint Presentation</vt:lpstr>
      <vt:lpstr>Office-based MVA</vt:lpstr>
      <vt:lpstr>PowerPoint Presentation</vt:lpstr>
      <vt:lpstr>Learning Points for Case 3</vt:lpstr>
      <vt:lpstr>CASE #2:  SONIA</vt:lpstr>
      <vt:lpstr>PowerPoint Presentation</vt:lpstr>
      <vt:lpstr>What else do you want to know?</vt:lpstr>
      <vt:lpstr>What advice would you give Sonia?</vt:lpstr>
      <vt:lpstr>How do you respond?</vt:lpstr>
      <vt:lpstr>What do you do in-office?</vt:lpstr>
      <vt:lpstr>What do you think now and what are your next steps?</vt:lpstr>
      <vt:lpstr>Would you have been able to handle this by phone?</vt:lpstr>
      <vt:lpstr>Barriers to accessing abortion care</vt:lpstr>
      <vt:lpstr>KEY LEARNING POINTS.</vt:lpstr>
      <vt:lpstr>RESOURCES.</vt:lpstr>
      <vt:lpstr>REFERENCES.</vt:lpstr>
      <vt:lpstr>CE  POST-TEST.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55</cp:revision>
  <dcterms:modified xsi:type="dcterms:W3CDTF">2024-02-01T20:40:18Z</dcterms:modified>
</cp:coreProperties>
</file>