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6.xml" ContentType="application/inkml+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ink/ink8.xml" ContentType="application/inkml+xml"/>
  <Override PartName="/ppt/notesSlides/notesSlide14.xml" ContentType="application/vnd.openxmlformats-officedocument.presentationml.notesSlide+xml"/>
  <Override PartName="/ppt/ink/ink9.xml" ContentType="application/inkml+xml"/>
  <Override PartName="/ppt/notesSlides/notesSlide15.xml" ContentType="application/vnd.openxmlformats-officedocument.presentationml.notesSlide+xml"/>
  <Override PartName="/ppt/ink/ink10.xml" ContentType="application/inkml+xml"/>
  <Override PartName="/ppt/notesSlides/notesSlide16.xml" ContentType="application/vnd.openxmlformats-officedocument.presentationml.notesSlide+xml"/>
  <Override PartName="/ppt/ink/ink11.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2.xml" ContentType="application/inkml+xml"/>
  <Override PartName="/ppt/notesSlides/notesSlide20.xml" ContentType="application/vnd.openxmlformats-officedocument.presentationml.notesSlide+xml"/>
  <Override PartName="/ppt/ink/ink13.xml" ContentType="application/inkml+xml"/>
  <Override PartName="/ppt/notesSlides/notesSlide21.xml" ContentType="application/vnd.openxmlformats-officedocument.presentationml.notesSlide+xml"/>
  <Override PartName="/ppt/ink/ink14.xml" ContentType="application/inkml+xml"/>
  <Override PartName="/ppt/notesSlides/notesSlide22.xml" ContentType="application/vnd.openxmlformats-officedocument.presentationml.notesSlide+xml"/>
  <Override PartName="/ppt/ink/ink15.xml" ContentType="application/inkml+xml"/>
  <Override PartName="/ppt/notesSlides/notesSlide23.xml" ContentType="application/vnd.openxmlformats-officedocument.presentationml.notesSlide+xml"/>
  <Override PartName="/ppt/ink/ink16.xml" ContentType="application/inkml+xml"/>
  <Override PartName="/ppt/notesSlides/notesSlide24.xml" ContentType="application/vnd.openxmlformats-officedocument.presentationml.notesSlide+xml"/>
  <Override PartName="/ppt/ink/ink17.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ink/ink18.xml" ContentType="application/inkml+xml"/>
  <Override PartName="/ppt/notesSlides/notesSlide27.xml" ContentType="application/vnd.openxmlformats-officedocument.presentationml.notesSlide+xml"/>
  <Override PartName="/ppt/ink/ink19.xml" ContentType="application/inkml+xml"/>
  <Override PartName="/ppt/notesSlides/notesSlide28.xml" ContentType="application/vnd.openxmlformats-officedocument.presentationml.notesSlide+xml"/>
  <Override PartName="/ppt/ink/ink20.xml" ContentType="application/inkml+xml"/>
  <Override PartName="/ppt/notesSlides/notesSlide29.xml" ContentType="application/vnd.openxmlformats-officedocument.presentationml.notesSlide+xml"/>
  <Override PartName="/ppt/ink/ink21.xml" ContentType="application/inkml+xml"/>
  <Override PartName="/ppt/notesSlides/notesSlide30.xml" ContentType="application/vnd.openxmlformats-officedocument.presentationml.notesSlide+xml"/>
  <Override PartName="/ppt/ink/ink22.xml" ContentType="application/inkml+xml"/>
  <Override PartName="/ppt/notesSlides/notesSlide31.xml" ContentType="application/vnd.openxmlformats-officedocument.presentationml.notesSlide+xml"/>
  <Override PartName="/ppt/ink/ink23.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24.xml" ContentType="application/inkml+xml"/>
  <Override PartName="/ppt/notesSlides/notesSlide34.xml" ContentType="application/vnd.openxmlformats-officedocument.presentationml.notesSlide+xml"/>
  <Override PartName="/ppt/ink/ink25.xml" ContentType="application/inkml+xml"/>
  <Override PartName="/ppt/notesSlides/notesSlide35.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27.xml" ContentType="application/inkml+xml"/>
  <Override PartName="/ppt/notesSlides/notesSlide38.xml" ContentType="application/vnd.openxmlformats-officedocument.presentationml.notesSlide+xml"/>
  <Override PartName="/ppt/ink/ink28.xml" ContentType="application/inkml+xml"/>
  <Override PartName="/ppt/notesSlides/notesSlide39.xml" ContentType="application/vnd.openxmlformats-officedocument.presentationml.notesSlide+xml"/>
  <Override PartName="/ppt/ink/ink29.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30.xml" ContentType="application/inkml+xml"/>
  <Override PartName="/ppt/notesSlides/notesSlide42.xml" ContentType="application/vnd.openxmlformats-officedocument.presentationml.notesSlide+xml"/>
  <Override PartName="/ppt/ink/ink3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32.xml" ContentType="application/inkml+xml"/>
  <Override PartName="/ppt/notesSlides/notesSlide45.xml" ContentType="application/vnd.openxmlformats-officedocument.presentationml.notesSlide+xml"/>
  <Override PartName="/ppt/ink/ink33.xml" ContentType="application/inkml+xml"/>
  <Override PartName="/ppt/notesSlides/notesSlide46.xml" ContentType="application/vnd.openxmlformats-officedocument.presentationml.notesSlide+xml"/>
  <Override PartName="/ppt/ink/ink34.xml" ContentType="application/inkml+xml"/>
  <Override PartName="/ppt/notesSlides/notesSlide47.xml" ContentType="application/vnd.openxmlformats-officedocument.presentationml.notesSlide+xml"/>
  <Override PartName="/ppt/ink/ink35.xml" ContentType="application/inkml+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6.xml" ContentType="application/inkml+xml"/>
  <Override PartName="/ppt/notesSlides/notesSlide50.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418" r:id="rId3"/>
    <p:sldId id="417" r:id="rId4"/>
    <p:sldId id="257" r:id="rId5"/>
    <p:sldId id="419" r:id="rId6"/>
    <p:sldId id="420" r:id="rId7"/>
    <p:sldId id="421" r:id="rId8"/>
    <p:sldId id="410" r:id="rId9"/>
    <p:sldId id="407" r:id="rId10"/>
    <p:sldId id="460" r:id="rId11"/>
    <p:sldId id="374" r:id="rId12"/>
    <p:sldId id="376" r:id="rId13"/>
    <p:sldId id="258" r:id="rId14"/>
    <p:sldId id="425" r:id="rId15"/>
    <p:sldId id="426" r:id="rId16"/>
    <p:sldId id="427" r:id="rId17"/>
    <p:sldId id="456"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3" r:id="rId32"/>
    <p:sldId id="438" r:id="rId33"/>
    <p:sldId id="439" r:id="rId34"/>
    <p:sldId id="440" r:id="rId35"/>
    <p:sldId id="441" r:id="rId36"/>
    <p:sldId id="443" r:id="rId37"/>
    <p:sldId id="444" r:id="rId38"/>
    <p:sldId id="445" r:id="rId39"/>
    <p:sldId id="446" r:id="rId40"/>
    <p:sldId id="447" r:id="rId41"/>
    <p:sldId id="461" r:id="rId42"/>
    <p:sldId id="450" r:id="rId43"/>
    <p:sldId id="451" r:id="rId44"/>
    <p:sldId id="452" r:id="rId45"/>
    <p:sldId id="289" r:id="rId46"/>
    <p:sldId id="288" r:id="rId47"/>
    <p:sldId id="457" r:id="rId48"/>
    <p:sldId id="454" r:id="rId49"/>
    <p:sldId id="455" r:id="rId50"/>
    <p:sldId id="285"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3" clrIdx="0">
    <p:extLst>
      <p:ext uri="{19B8F6BF-5375-455C-9EA6-DF929625EA0E}">
        <p15:presenceInfo xmlns:p15="http://schemas.microsoft.com/office/powerpoint/2012/main" userId="d0ed21eec0bf8544" providerId="Windows Live"/>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1712"/>
  </p:normalViewPr>
  <p:slideViewPr>
    <p:cSldViewPr snapToGrid="0" snapToObjects="1">
      <p:cViewPr varScale="1">
        <p:scale>
          <a:sx n="35" d="100"/>
          <a:sy n="35" d="100"/>
        </p:scale>
        <p:origin x="976" y="216"/>
      </p:cViewPr>
      <p:guideLst/>
    </p:cSldViewPr>
  </p:slideViewPr>
  <p:notesTextViewPr>
    <p:cViewPr>
      <p:scale>
        <a:sx n="1" d="1"/>
        <a:sy n="1" d="1"/>
      </p:scale>
      <p:origin x="0" y="-2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www.jstor.org/stable/2331766632.%20%0D3" TargetMode="Externa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4.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  UPDATED 11/2024</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Removed methotrexate from slide 13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Delete slide 42, “Methotrexate and misoprostol medication abortion”</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Remove speaker notes distinguishing between aspiration abortion and D&amp;C</a:t>
            </a:r>
          </a:p>
          <a:p>
            <a:endParaRPr lang="en-US" dirty="0"/>
          </a:p>
          <a:p>
            <a:endParaRPr lang="en-US" dirty="0"/>
          </a:p>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pPr marL="342900" indent="-342900">
              <a:buFont typeface="Arial" panose="020B0604020202020204" pitchFamily="34" charset="0"/>
              <a:buChar char="•"/>
            </a:pPr>
            <a:endParaRPr lang="en-US" dirty="0"/>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Faso</a:t>
            </a:r>
            <a:r>
              <a:rPr lang="en-US" dirty="0"/>
              <a:t>, MD.</a:t>
            </a:r>
          </a:p>
        </p:txBody>
      </p:sp>
    </p:spTree>
    <p:extLst>
      <p:ext uri="{BB962C8B-B14F-4D97-AF65-F5344CB8AC3E}">
        <p14:creationId xmlns:p14="http://schemas.microsoft.com/office/powerpoint/2010/main" val="664101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sz="2400" b="0" i="1" u="sng" dirty="0">
              <a:solidFill>
                <a:schemeClr val="dk1"/>
              </a:solidFill>
              <a:latin typeface="+mn-lt"/>
              <a:ea typeface="+mn-ea"/>
              <a:cs typeface="+mn-cs"/>
              <a:sym typeface="Calibri"/>
              <a:hlinkClick r:id="rId6">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18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two different abortion regimens that use medications commonly used in the US.</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200" b="1" dirty="0">
                <a:solidFill>
                  <a:schemeClr val="accent4"/>
                </a:solidFill>
              </a:rPr>
              <a:t>Note: if this workshop is </a:t>
            </a:r>
            <a:r>
              <a:rPr lang="en-US" sz="1200" b="1" u="sng" dirty="0">
                <a:solidFill>
                  <a:schemeClr val="accent4"/>
                </a:solidFill>
              </a:rPr>
              <a:t>not</a:t>
            </a:r>
            <a:r>
              <a:rPr lang="en-US" sz="1200" b="1" dirty="0">
                <a:solidFill>
                  <a:schemeClr val="accent4"/>
                </a:solidFill>
              </a:rPr>
              <a:t> being facilitated through RHAP, there is no CE credit or contact hours available</a:t>
            </a:r>
            <a:endParaRPr lang="en-US" sz="12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2022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14172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4"/>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Note: if this workshop is not being facilitated through RHAP, there is no CE credit or contact hours available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1"/>
                  </a:ext>
                </a:extLst>
              </a:rPr>
              <a:t>Support your patient to come to an informed conclusion of what works best for them.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171450" marR="0" lvl="0" indent="-171450" algn="l" rtl="0">
              <a:lnSpc>
                <a:spcPct val="100000"/>
              </a:lnSpc>
              <a:spcBef>
                <a:spcPts val="0"/>
              </a:spcBef>
              <a:spcAft>
                <a:spcPts val="0"/>
              </a:spcAft>
              <a:buClr>
                <a:schemeClr val="dk1"/>
              </a:buClr>
              <a:buSzPts val="1200"/>
              <a:buFont typeface="Arial"/>
              <a:buChar char="•"/>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79137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143987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p:txBody>
      </p:sp>
    </p:spTree>
    <p:extLst>
      <p:ext uri="{BB962C8B-B14F-4D97-AF65-F5344CB8AC3E}">
        <p14:creationId xmlns:p14="http://schemas.microsoft.com/office/powerpoint/2010/main" val="274461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a:p>
            <a:endParaRPr lang="en-US" dirty="0"/>
          </a:p>
        </p:txBody>
      </p:sp>
    </p:spTree>
    <p:extLst>
      <p:ext uri="{BB962C8B-B14F-4D97-AF65-F5344CB8AC3E}">
        <p14:creationId xmlns:p14="http://schemas.microsoft.com/office/powerpoint/2010/main" val="349979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1587609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solidFill>
                  <a:schemeClr val="bg2"/>
                </a:solidFill>
              </a:defRPr>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customXml" Target="../ink/ink8.xml"/><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3.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customXml" Target="../ink/ink33.xm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80.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10" Type="http://schemas.openxmlformats.org/officeDocument/2006/relationships/customXml" Target="../ink/ink35.xml"/><Relationship Id="rId4" Type="http://schemas.openxmlformats.org/officeDocument/2006/relationships/image" Target="../media/image5.png"/><Relationship Id="rId9" Type="http://schemas.openxmlformats.org/officeDocument/2006/relationships/hyperlink" Target="https://doi-org.unh.idm.oclc.org/10.2105/AJPH.2012.301159"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3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470188" cy="6880243"/>
          </a:xfrm>
          <a:prstGeom prst="rect">
            <a:avLst/>
          </a:prstGeom>
        </p:spPr>
        <p:txBody>
          <a:bodyPr>
            <a:normAutofit fontScale="90000"/>
          </a:bodyPr>
          <a:lstStyle/>
          <a:p>
            <a:pPr>
              <a:lnSpc>
                <a:spcPts val="14500"/>
              </a:lnSpc>
            </a:pPr>
            <a:r>
              <a:rPr lang="en-US" sz="16500" b="0" dirty="0">
                <a:solidFill>
                  <a:schemeClr val="bg2"/>
                </a:solidFill>
              </a:rPr>
              <a:t>MEDICATION ABORTION IN EARLY PREGNANCY</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dk1"/>
                </a:solidFill>
                <a:latin typeface="Calibri"/>
                <a:ea typeface="Calibri"/>
                <a:cs typeface="Calibri"/>
                <a:sym typeface="Calibri"/>
              </a:rPr>
              <a:t>Source</a:t>
            </a:r>
            <a:r>
              <a:rPr lang="en-US" sz="1400" dirty="0">
                <a:solidFill>
                  <a:schemeClr val="dk1"/>
                </a:solidFill>
                <a:latin typeface="Calibri"/>
                <a:ea typeface="Calibri"/>
                <a:cs typeface="Calibri"/>
                <a:sym typeface="Calibri"/>
              </a:rPr>
              <a:t>: https://</a:t>
            </a:r>
            <a:r>
              <a:rPr lang="en-US" sz="1400" dirty="0" err="1">
                <a:solidFill>
                  <a:schemeClr val="dk1"/>
                </a:solidFill>
                <a:latin typeface="Calibri"/>
                <a:ea typeface="Calibri"/>
                <a:cs typeface="Calibri"/>
                <a:sym typeface="Calibri"/>
              </a:rPr>
              <a:t>states.guttmacher.org</a:t>
            </a:r>
            <a:r>
              <a:rPr lang="en-US" sz="1400" dirty="0">
                <a:solidFill>
                  <a:schemeClr val="dk1"/>
                </a:solidFill>
                <a:latin typeface="Calibri"/>
                <a:ea typeface="Calibri"/>
                <a:cs typeface="Calibri"/>
                <a:sym typeface="Calibri"/>
              </a:rPr>
              <a:t>/policies/</a:t>
            </a:r>
            <a:endParaRPr sz="1800" dirty="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bg2"/>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dk1"/>
              </a:buClr>
            </a:pPr>
            <a:r>
              <a:rPr lang="en-US" sz="5400" b="0" dirty="0">
                <a:solidFill>
                  <a:schemeClr val="bg2"/>
                </a:solidFill>
                <a:latin typeface="+mn-lt"/>
              </a:rPr>
              <a:t> Physicians</a:t>
            </a:r>
          </a:p>
          <a:p>
            <a:pPr marL="0" lvl="0" indent="0">
              <a:lnSpc>
                <a:spcPct val="100000"/>
              </a:lnSpc>
              <a:spcBef>
                <a:spcPts val="1000"/>
              </a:spcBef>
              <a:buClr>
                <a:schemeClr val="dk1"/>
              </a:buClr>
              <a:buNone/>
            </a:pPr>
            <a:endParaRPr lang="en-US" sz="5400" b="0" dirty="0">
              <a:solidFill>
                <a:schemeClr val="bg2"/>
              </a:solidFill>
              <a:latin typeface="+mn-lt"/>
            </a:endParaRPr>
          </a:p>
          <a:p>
            <a:pPr marL="228600" lvl="0" indent="-215265">
              <a:lnSpc>
                <a:spcPct val="100000"/>
              </a:lnSpc>
              <a:spcBef>
                <a:spcPts val="1000"/>
              </a:spcBef>
              <a:buClr>
                <a:schemeClr val="dk1"/>
              </a:buClr>
            </a:pPr>
            <a:r>
              <a:rPr lang="en-US" sz="5400" b="0" dirty="0">
                <a:solidFill>
                  <a:schemeClr val="bg2"/>
                </a:solidFill>
                <a:latin typeface="+mn-lt"/>
              </a:rPr>
              <a:t> Advanced Practice Clinicians (nurse practitioners, certified nurse midwives, physician assistants)</a:t>
            </a:r>
          </a:p>
          <a:p>
            <a:pPr marL="0" lvl="0" indent="0">
              <a:lnSpc>
                <a:spcPct val="100000"/>
              </a:lnSpc>
              <a:spcBef>
                <a:spcPts val="1000"/>
              </a:spcBef>
              <a:buNone/>
            </a:pPr>
            <a:endParaRPr lang="en-US" sz="5400" b="0" dirty="0">
              <a:solidFill>
                <a:schemeClr val="bg2"/>
              </a:solidFill>
              <a:latin typeface="+mn-lt"/>
            </a:endParaRPr>
          </a:p>
          <a:p>
            <a:pPr marL="228600" lvl="0" indent="-215265">
              <a:lnSpc>
                <a:spcPct val="100000"/>
              </a:lnSpc>
              <a:spcBef>
                <a:spcPts val="1000"/>
              </a:spcBef>
            </a:pPr>
            <a:r>
              <a:rPr lang="en-US" sz="5400" b="0" dirty="0">
                <a:solidFill>
                  <a:schemeClr val="bg2"/>
                </a:solidFill>
                <a:latin typeface="+mn-lt"/>
              </a:rPr>
              <a:t> Complex Family Planning certification NOT NECESSARY to provide safe abortion care</a:t>
            </a:r>
          </a:p>
          <a:p>
            <a:pPr marL="228600" lvl="0" indent="-50800">
              <a:lnSpc>
                <a:spcPct val="10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873056"/>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2629512"/>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044524" y="2471122"/>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buFont typeface="Arial" panose="020B0604020202020204" pitchFamily="34" charset="0"/>
              <a:buChar char="•"/>
            </a:pPr>
            <a:r>
              <a:rPr lang="en-US" b="0" dirty="0">
                <a:solidFill>
                  <a:schemeClr val="bg2"/>
                </a:solidFill>
                <a:latin typeface="+mn-lt"/>
              </a:rPr>
              <a:t>First trimester abortions </a:t>
            </a:r>
            <a:r>
              <a:rPr lang="en-US" b="0" u="sng" dirty="0">
                <a:solidFill>
                  <a:schemeClr val="bg2"/>
                </a:solidFill>
                <a:latin typeface="+mn-lt"/>
              </a:rPr>
              <a:t>do not </a:t>
            </a:r>
            <a:r>
              <a:rPr lang="en-US" b="0" dirty="0">
                <a:solidFill>
                  <a:schemeClr val="bg2"/>
                </a:solidFill>
                <a:latin typeface="+mn-lt"/>
              </a:rPr>
              <a:t>increase risk of: </a:t>
            </a:r>
          </a:p>
          <a:p>
            <a:pPr lvl="1">
              <a:spcBef>
                <a:spcPts val="500"/>
              </a:spcBef>
              <a:buClr>
                <a:schemeClr val="bg2"/>
              </a:buClr>
              <a:buFont typeface="Arial" panose="020B0604020202020204" pitchFamily="34" charset="0"/>
              <a:buChar char="•"/>
            </a:pPr>
            <a:r>
              <a:rPr lang="en-US" b="0" dirty="0">
                <a:solidFill>
                  <a:schemeClr val="bg2"/>
                </a:solidFill>
                <a:latin typeface="+mn-lt"/>
              </a:rPr>
              <a:t>Infertility</a:t>
            </a:r>
          </a:p>
          <a:p>
            <a:pPr lvl="1">
              <a:spcBef>
                <a:spcPts val="500"/>
              </a:spcBef>
              <a:buClr>
                <a:schemeClr val="bg2"/>
              </a:buClr>
              <a:buFont typeface="Arial" panose="020B0604020202020204" pitchFamily="34" charset="0"/>
              <a:buChar char="•"/>
            </a:pPr>
            <a:r>
              <a:rPr lang="en-US" b="0" dirty="0">
                <a:solidFill>
                  <a:schemeClr val="bg2"/>
                </a:solidFill>
                <a:latin typeface="+mn-lt"/>
              </a:rPr>
              <a:t>Ectopic pregnancy</a:t>
            </a:r>
          </a:p>
          <a:p>
            <a:pPr lvl="1">
              <a:spcBef>
                <a:spcPts val="500"/>
              </a:spcBef>
              <a:buClr>
                <a:schemeClr val="bg2"/>
              </a:buClr>
              <a:buFont typeface="Arial" panose="020B0604020202020204" pitchFamily="34" charset="0"/>
              <a:buChar char="•"/>
            </a:pPr>
            <a:r>
              <a:rPr lang="en-US" b="0" dirty="0">
                <a:solidFill>
                  <a:schemeClr val="bg2"/>
                </a:solidFill>
                <a:latin typeface="+mn-lt"/>
              </a:rPr>
              <a:t>Miscarriage</a:t>
            </a:r>
          </a:p>
          <a:p>
            <a:pPr lvl="1">
              <a:spcBef>
                <a:spcPts val="500"/>
              </a:spcBef>
              <a:buClr>
                <a:schemeClr val="bg2"/>
              </a:buClr>
              <a:buFont typeface="Arial" panose="020B0604020202020204" pitchFamily="34" charset="0"/>
              <a:buChar char="•"/>
            </a:pPr>
            <a:r>
              <a:rPr lang="en-US" b="0" dirty="0">
                <a:solidFill>
                  <a:schemeClr val="bg2"/>
                </a:solidFill>
                <a:latin typeface="+mn-lt"/>
              </a:rPr>
              <a:t>Birth defect</a:t>
            </a:r>
          </a:p>
          <a:p>
            <a:pPr lvl="1">
              <a:spcBef>
                <a:spcPts val="500"/>
              </a:spcBef>
              <a:buClr>
                <a:schemeClr val="bg2"/>
              </a:buClr>
              <a:buFont typeface="Arial" panose="020B0604020202020204" pitchFamily="34" charset="0"/>
              <a:buChar char="•"/>
            </a:pPr>
            <a:r>
              <a:rPr lang="en-US" b="0" dirty="0">
                <a:solidFill>
                  <a:schemeClr val="bg2"/>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222091" y="13278752"/>
            <a:ext cx="12192000" cy="323165"/>
          </a:xfrm>
          <a:prstGeom prst="rect">
            <a:avLst/>
          </a:prstGeom>
        </p:spPr>
        <p:txBody>
          <a:bodyPr>
            <a:spAutoFit/>
          </a:bodyPr>
          <a:lstStyle/>
          <a:p>
            <a:pPr algn="r"/>
            <a:r>
              <a:rPr lang="en-US" sz="1500" dirty="0">
                <a:solidFill>
                  <a:schemeClr val="bg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90497" y="621853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sp>
        <p:nvSpPr>
          <p:cNvPr id="284" name="Rectangle 43"/>
          <p:cNvSpPr/>
          <p:nvPr/>
        </p:nvSpPr>
        <p:spPr>
          <a:xfrm>
            <a:off x="13271392" y="3511150"/>
            <a:ext cx="6564024" cy="8266322"/>
          </a:xfrm>
          <a:prstGeom prst="rect">
            <a:avLst/>
          </a:prstGeom>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90497" y="351115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Two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82165"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281167" y="6218538"/>
            <a:ext cx="6564024" cy="1676401"/>
          </a:xfrm>
          <a:prstGeom prst="rect">
            <a:avLst/>
          </a:prstGeom>
          <a:solidFill>
            <a:schemeClr val="bg2"/>
          </a:solidFill>
          <a:ln w="63500">
            <a:solidFill>
              <a:schemeClr val="bg2"/>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709411" y="6277000"/>
            <a:ext cx="5723648" cy="16764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bg2"/>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bg2"/>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60829" y="397348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18539" y="397348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82165" y="8232837"/>
            <a:ext cx="5723648" cy="291635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bg2"/>
                </a:solidFill>
                <a:ea typeface="Open Sans" panose="020B0606030504020204" pitchFamily="34" charset="0"/>
                <a:cs typeface="Open Sans" panose="020B0606030504020204" pitchFamily="34" charset="0"/>
              </a:rPr>
              <a:t>+</a:t>
            </a:r>
          </a:p>
          <a:p>
            <a:pPr hangingPunct="1"/>
            <a:r>
              <a:rPr lang="en-US" sz="7200" b="0" dirty="0">
                <a:solidFill>
                  <a:schemeClr val="bg2"/>
                </a:solidFill>
                <a:ea typeface="Open Sans" panose="020B0606030504020204" pitchFamily="34" charset="0"/>
                <a:cs typeface="Open Sans" panose="020B0606030504020204" pitchFamily="34" charset="0"/>
              </a:rPr>
              <a:t>Misoprostol</a:t>
            </a:r>
            <a:endParaRPr lang="en-US" sz="6000" dirty="0">
              <a:solidFill>
                <a:schemeClr val="bg2"/>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547564" y="397348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pPr>
            <a:r>
              <a:rPr lang="en-US" sz="5400" b="0" dirty="0">
                <a:solidFill>
                  <a:schemeClr val="bg2"/>
                </a:solidFill>
                <a:latin typeface="+mn-lt"/>
              </a:rPr>
              <a:t> No longer need to dispense mifepristone in-office </a:t>
            </a:r>
          </a:p>
          <a:p>
            <a:pPr marL="228600" lvl="0" indent="-254000">
              <a:lnSpc>
                <a:spcPct val="100000"/>
              </a:lnSpc>
              <a:spcBef>
                <a:spcPts val="0"/>
              </a:spcBef>
              <a:buClr>
                <a:schemeClr val="dk1"/>
              </a:buClr>
            </a:pPr>
            <a:r>
              <a:rPr lang="en-US" sz="5400" b="0" dirty="0">
                <a:solidFill>
                  <a:schemeClr val="bg2"/>
                </a:solidFill>
                <a:latin typeface="+mn-lt"/>
              </a:rPr>
              <a:t> Providers &amp; pharmacies must be “certified” to prescribe &amp; dispense</a:t>
            </a:r>
          </a:p>
          <a:p>
            <a:pPr marL="228600" lvl="0" indent="-254000">
              <a:lnSpc>
                <a:spcPct val="100000"/>
              </a:lnSpc>
              <a:spcBef>
                <a:spcPts val="1000"/>
              </a:spcBef>
              <a:buClr>
                <a:schemeClr val="dk1"/>
              </a:buClr>
            </a:pPr>
            <a:r>
              <a:rPr lang="en-US" sz="5400" b="0" dirty="0">
                <a:solidFill>
                  <a:schemeClr val="bg2"/>
                </a:solidFill>
                <a:latin typeface="+mn-lt"/>
              </a:rPr>
              <a:t> Sign FDA patient agreement</a:t>
            </a:r>
            <a:endParaRPr lang="en-US" sz="60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latin typeface="+mn-lt"/>
              </a:rPr>
              <a:t> 98-99% effective</a:t>
            </a:r>
          </a:p>
          <a:p>
            <a:pPr marL="228600" lvl="0" indent="-228600">
              <a:lnSpc>
                <a:spcPct val="100000"/>
              </a:lnSpc>
              <a:spcBef>
                <a:spcPts val="1000"/>
              </a:spcBef>
              <a:buClr>
                <a:schemeClr val="dk1"/>
              </a:buClr>
            </a:pPr>
            <a:r>
              <a:rPr lang="en-US" sz="5400" b="0" dirty="0">
                <a:solidFill>
                  <a:schemeClr val="bg2"/>
                </a:solidFill>
                <a:latin typeface="+mn-lt"/>
              </a:rPr>
              <a:t> Avoids surgical and anesthetic risk </a:t>
            </a:r>
          </a:p>
          <a:p>
            <a:pPr marL="228600" lvl="0" indent="-228600">
              <a:lnSpc>
                <a:spcPct val="100000"/>
              </a:lnSpc>
              <a:spcBef>
                <a:spcPts val="1000"/>
              </a:spcBef>
              <a:buClr>
                <a:schemeClr val="dk1"/>
              </a:buClr>
            </a:pPr>
            <a:r>
              <a:rPr lang="en-US" sz="5400" b="0" dirty="0">
                <a:solidFill>
                  <a:schemeClr val="bg2"/>
                </a:solidFill>
                <a:latin typeface="+mn-lt"/>
              </a:rPr>
              <a:t> Greater patient autonomy and privacy</a:t>
            </a:r>
          </a:p>
          <a:p>
            <a:pPr marL="228600" lvl="0" indent="-228600">
              <a:lnSpc>
                <a:spcPct val="100000"/>
              </a:lnSpc>
              <a:spcBef>
                <a:spcPts val="1000"/>
              </a:spcBef>
              <a:buClr>
                <a:schemeClr val="dk1"/>
              </a:buClr>
            </a:pPr>
            <a:r>
              <a:rPr lang="en-US" sz="5400" b="0" dirty="0">
                <a:solidFill>
                  <a:schemeClr val="bg2"/>
                </a:solidFill>
                <a:latin typeface="+mn-lt"/>
              </a:rPr>
              <a:t> Less invasive</a:t>
            </a:r>
          </a:p>
          <a:p>
            <a:pPr marL="228600" lvl="0" indent="-228600">
              <a:lnSpc>
                <a:spcPct val="100000"/>
              </a:lnSpc>
              <a:spcBef>
                <a:spcPts val="1000"/>
              </a:spcBef>
              <a:buClr>
                <a:schemeClr val="dk1"/>
              </a:buClr>
            </a:pPr>
            <a:r>
              <a:rPr lang="en-US" sz="5400" b="0" dirty="0">
                <a:solidFill>
                  <a:schemeClr val="bg2"/>
                </a:solidFill>
                <a:latin typeface="+mn-lt"/>
              </a:rPr>
              <a:t> More “natural” </a:t>
            </a:r>
          </a:p>
          <a:p>
            <a:pPr marL="228600" lvl="0" indent="-228600">
              <a:lnSpc>
                <a:spcPct val="100000"/>
              </a:lnSpc>
              <a:spcBef>
                <a:spcPts val="1000"/>
              </a:spcBef>
            </a:pPr>
            <a:r>
              <a:rPr lang="en-US" sz="5400" b="0" dirty="0">
                <a:solidFill>
                  <a:schemeClr val="bg2"/>
                </a:solidFill>
                <a:latin typeface="+mn-lt"/>
              </a:rPr>
              <a:t> Bleeding can be heavy, last longer</a:t>
            </a:r>
          </a:p>
          <a:p>
            <a:pPr marL="228600" lvl="0" indent="-228600">
              <a:lnSpc>
                <a:spcPct val="100000"/>
              </a:lnSpc>
              <a:spcBef>
                <a:spcPts val="1000"/>
              </a:spcBef>
            </a:pPr>
            <a:r>
              <a:rPr lang="en-US" sz="5400" b="0" dirty="0">
                <a:solidFill>
                  <a:schemeClr val="bg2"/>
                </a:solidFill>
                <a:latin typeface="+mn-lt"/>
              </a:rPr>
              <a:t> 77 days (11 weeks) gestation</a:t>
            </a:r>
          </a:p>
          <a:p>
            <a:pPr marL="228600" lvl="0" indent="-228600">
              <a:lnSpc>
                <a:spcPct val="100000"/>
              </a:lnSpc>
              <a:spcBef>
                <a:spcPts val="1000"/>
              </a:spcBef>
              <a:buClr>
                <a:schemeClr val="dk1"/>
              </a:buClr>
            </a:pPr>
            <a:r>
              <a:rPr lang="en-US" sz="5400" b="0" dirty="0">
                <a:solidFill>
                  <a:schemeClr val="bg2"/>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41BA6564-5395-1262-531E-8B69969C9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56617" y="4035366"/>
            <a:ext cx="7720387" cy="7720387"/>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dk1"/>
              </a:buClr>
            </a:pPr>
            <a:r>
              <a:rPr lang="en-US" b="0" dirty="0">
                <a:solidFill>
                  <a:schemeClr val="bg2"/>
                </a:solidFill>
              </a:rPr>
              <a:t> Slightly more effective (99%)</a:t>
            </a:r>
          </a:p>
          <a:p>
            <a:pPr marL="228600" lvl="0" indent="-228600">
              <a:spcBef>
                <a:spcPts val="1000"/>
              </a:spcBef>
              <a:buClr>
                <a:schemeClr val="dk1"/>
              </a:buClr>
            </a:pPr>
            <a:r>
              <a:rPr lang="en-US" b="0" dirty="0">
                <a:solidFill>
                  <a:schemeClr val="bg2"/>
                </a:solidFill>
              </a:rPr>
              <a:t> Shorter time to completion</a:t>
            </a:r>
          </a:p>
          <a:p>
            <a:pPr marL="228600" lvl="0" indent="-228600">
              <a:spcBef>
                <a:spcPts val="1000"/>
              </a:spcBef>
              <a:buClr>
                <a:schemeClr val="dk1"/>
              </a:buClr>
            </a:pPr>
            <a:r>
              <a:rPr lang="en-US" b="0" dirty="0">
                <a:solidFill>
                  <a:schemeClr val="bg2"/>
                </a:solidFill>
              </a:rPr>
              <a:t> Shorter bleeding duration</a:t>
            </a:r>
          </a:p>
          <a:p>
            <a:pPr marL="228600" lvl="0" indent="-228600">
              <a:spcBef>
                <a:spcPts val="1000"/>
              </a:spcBef>
              <a:buClr>
                <a:schemeClr val="dk1"/>
              </a:buClr>
            </a:pPr>
            <a:r>
              <a:rPr lang="en-US" b="0" dirty="0">
                <a:solidFill>
                  <a:schemeClr val="bg2"/>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bg2"/>
                </a:solidFill>
              </a:rPr>
              <a:t>Image Source: </a:t>
            </a:r>
            <a:r>
              <a:rPr lang="en-US" sz="1000" dirty="0">
                <a:solidFill>
                  <a:schemeClr val="bg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1590800363"/>
              </p:ext>
            </p:extLst>
          </p:nvPr>
        </p:nvGraphicFramePr>
        <p:xfrm>
          <a:off x="1798381" y="2104152"/>
          <a:ext cx="21228061" cy="10367248"/>
        </p:xfrm>
        <a:graphic>
          <a:graphicData uri="http://schemas.openxmlformats.org/drawingml/2006/table">
            <a:tbl>
              <a:tblPr>
                <a:tableStyleId>{33BA23B1-9221-436E-865A-0063620EA4FD}</a:tableStyleId>
              </a:tblPr>
              <a:tblGrid>
                <a:gridCol w="6320751">
                  <a:extLst>
                    <a:ext uri="{9D8B030D-6E8A-4147-A177-3AD203B41FA5}">
                      <a16:colId xmlns:a16="http://schemas.microsoft.com/office/drawing/2014/main" val="20000"/>
                    </a:ext>
                  </a:extLst>
                </a:gridCol>
                <a:gridCol w="8059937">
                  <a:extLst>
                    <a:ext uri="{9D8B030D-6E8A-4147-A177-3AD203B41FA5}">
                      <a16:colId xmlns:a16="http://schemas.microsoft.com/office/drawing/2014/main" val="20001"/>
                    </a:ext>
                  </a:extLst>
                </a:gridCol>
                <a:gridCol w="6847373">
                  <a:extLst>
                    <a:ext uri="{9D8B030D-6E8A-4147-A177-3AD203B41FA5}">
                      <a16:colId xmlns:a16="http://schemas.microsoft.com/office/drawing/2014/main" val="20002"/>
                    </a:ext>
                  </a:extLst>
                </a:gridCol>
              </a:tblGrid>
              <a:tr h="145043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bg2"/>
                          </a:solidFill>
                          <a:sym typeface="Calibri"/>
                        </a:rPr>
                        <a:t>Misoprostol Route</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Buccal/sublingual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lvl="0" indent="0" algn="ctr" rtl="0">
                        <a:spcBef>
                          <a:spcPts val="0"/>
                        </a:spcBef>
                        <a:spcAft>
                          <a:spcPts val="0"/>
                        </a:spcAft>
                        <a:buNone/>
                      </a:pPr>
                      <a:r>
                        <a:rPr lang="en-US" sz="4400" b="1" dirty="0">
                          <a:solidFill>
                            <a:schemeClr val="bg2"/>
                          </a:solidFill>
                          <a:sym typeface="Calibri"/>
                        </a:rPr>
                        <a:t>Vaginal</a:t>
                      </a:r>
                      <a:endParaRPr lang="en-US" sz="4400" b="1" i="0"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extLst>
                  <a:ext uri="{0D108BD9-81ED-4DB2-BD59-A6C34878D82A}">
                    <a16:rowId xmlns:a16="http://schemas.microsoft.com/office/drawing/2014/main" val="10000"/>
                  </a:ext>
                </a:extLst>
              </a:tr>
              <a:tr h="1305724">
                <a:tc rowSpan="2">
                  <a:txBody>
                    <a:bodyPr/>
                    <a:lstStyle/>
                    <a:p>
                      <a:pPr marL="0" marR="0" lvl="0" indent="0" algn="ctr" rtl="0">
                        <a:spcBef>
                          <a:spcPts val="0"/>
                        </a:spcBef>
                        <a:spcAft>
                          <a:spcPts val="0"/>
                        </a:spcAft>
                        <a:buNone/>
                      </a:pPr>
                      <a:r>
                        <a:rPr lang="en-US" sz="4400" b="1" u="none" dirty="0">
                          <a:solidFill>
                            <a:schemeClr val="bg2"/>
                          </a:solidFill>
                          <a:sym typeface="Calibri"/>
                        </a:rPr>
                        <a:t>Misoprostol Dose</a:t>
                      </a: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Up to 9 weeks: </a:t>
                      </a:r>
                      <a:r>
                        <a:rPr lang="en-US" sz="4400" b="0" dirty="0">
                          <a:solidFill>
                            <a:schemeClr val="bg2"/>
                          </a:solidFill>
                          <a:sym typeface="Calibri"/>
                        </a:rPr>
                        <a:t>1 dose, 800 mcg</a:t>
                      </a: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2"/>
                  </a:ext>
                </a:extLst>
              </a:tr>
              <a:tr h="137595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bg2"/>
                          </a:solidFill>
                          <a:sym typeface="Calibri"/>
                        </a:rPr>
                        <a:t>9-11 weeks: </a:t>
                      </a:r>
                      <a:r>
                        <a:rPr lang="en-US" sz="4400" b="0" dirty="0">
                          <a:solidFill>
                            <a:schemeClr val="bg2"/>
                          </a:solidFill>
                          <a:sym typeface="Calibri"/>
                        </a:rPr>
                        <a:t>2 doses, 800 mcg each</a:t>
                      </a:r>
                      <a:endParaRPr sz="3200" b="0" i="0" dirty="0">
                        <a:solidFill>
                          <a:schemeClr val="bg2"/>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10003"/>
                  </a:ext>
                </a:extLst>
              </a:tr>
              <a:tr h="3187229">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1"/>
                          </a:solidFill>
                          <a:sym typeface="Calibri"/>
                        </a:rPr>
                        <a:t>Misoprostol Timing</a:t>
                      </a:r>
                      <a:endParaRPr lang="en-US" sz="4400" b="1" i="0" u="none" dirty="0">
                        <a:solidFill>
                          <a:schemeClr val="accent1"/>
                        </a:solidFill>
                        <a:latin typeface="Tw Cen MT" panose="020B0602020104020603" pitchFamily="34" charset="77"/>
                        <a:ea typeface="Calibri"/>
                        <a:cs typeface="Calibri"/>
                        <a:sym typeface="Calibri"/>
                      </a:endParaRPr>
                    </a:p>
                  </a:txBody>
                  <a:tcPr marL="91437" marR="91437" marT="45730" marB="45730" anchor="ctr">
                    <a:solidFill>
                      <a:schemeClr val="tx1">
                        <a:lumMod val="9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24-48 hours after Mifepristone</a:t>
                      </a:r>
                    </a:p>
                  </a:txBody>
                  <a:tcPr marL="91437" marR="91437" marT="45730" marB="45730" anchor="ct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1"/>
                        </a:solidFill>
                        <a:latin typeface="Tw Cen MT" panose="020B0602020104020603" pitchFamily="34" charset="77"/>
                      </a:endParaRPr>
                    </a:p>
                  </a:txBody>
                  <a:tcPr marL="91437" marR="91437" marT="45730" marB="45730" anchor="ctr"/>
                </a:tc>
                <a:extLst>
                  <a:ext uri="{0D108BD9-81ED-4DB2-BD59-A6C34878D82A}">
                    <a16:rowId xmlns:a16="http://schemas.microsoft.com/office/drawing/2014/main" val="10004"/>
                  </a:ext>
                </a:extLst>
              </a:tr>
              <a:tr h="3047901">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1"/>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1"/>
                          </a:solidFill>
                          <a:sym typeface="Calibri"/>
                        </a:rPr>
                        <a:t>2</a:t>
                      </a:r>
                      <a:r>
                        <a:rPr lang="en-US" sz="4400" b="0" baseline="30000" dirty="0">
                          <a:solidFill>
                            <a:schemeClr val="accent1"/>
                          </a:solidFill>
                          <a:sym typeface="Calibri"/>
                        </a:rPr>
                        <a:t>nd</a:t>
                      </a:r>
                      <a:r>
                        <a:rPr lang="en-US" sz="4400" b="0" dirty="0">
                          <a:solidFill>
                            <a:schemeClr val="accent1"/>
                          </a:solidFill>
                          <a:sym typeface="Calibri"/>
                        </a:rPr>
                        <a:t> Dose: 4 Hours after 1st miso dose</a:t>
                      </a:r>
                      <a:endParaRPr lang="en-US" sz="4400" b="0" dirty="0">
                        <a:solidFill>
                          <a:schemeClr val="accent1"/>
                        </a:solidFill>
                      </a:endParaRPr>
                    </a:p>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accent1"/>
                        </a:solidFill>
                        <a:latin typeface="Tw Cen MT" panose="020B0602020104020603" pitchFamily="34" charset="77"/>
                      </a:endParaRPr>
                    </a:p>
                  </a:txBody>
                  <a:tcPr marL="91437" marR="91437" marT="45730" marB="45730" anchor="ctr"/>
                </a:tc>
                <a:tc hMerge="1">
                  <a:txBody>
                    <a:bodyPr/>
                    <a:lstStyle/>
                    <a:p>
                      <a:endParaRPr dirty="0"/>
                    </a:p>
                  </a:txBody>
                  <a:tcPr marL="91437" marR="91437" marT="45730" marB="45730" anchor="ct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115569"/>
            <a:chOff x="111969" y="836757"/>
            <a:chExt cx="5853673" cy="5691138"/>
          </a:xfrm>
        </p:grpSpPr>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203335"/>
              <a:chOff x="1119674" y="836757"/>
              <a:chExt cx="4180114" cy="1203335"/>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4414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progesterone blockade</a:t>
                </a:r>
                <a:endParaRPr sz="5400" dirty="0"/>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bg2"/>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bg2"/>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bg2"/>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27214"/>
              <a:chOff x="1019788" y="446392"/>
              <a:chExt cx="4384208" cy="1527214"/>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38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dk1"/>
                    </a:solidFill>
                    <a:latin typeface="Calibri"/>
                    <a:ea typeface="Calibri"/>
                    <a:cs typeface="Calibri"/>
                    <a:sym typeface="Calibri"/>
                  </a:rPr>
                  <a:t>Causes uterine cramping and expulsion</a:t>
                </a:r>
                <a:endParaRPr sz="5400" dirty="0"/>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99CC">
                <a:alpha val="49803"/>
              </a:srgbClr>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30558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dk1"/>
                </a:solidFill>
                <a:latin typeface="Calibri"/>
                <a:ea typeface="Calibri"/>
                <a:cs typeface="Calibri"/>
                <a:sym typeface="Calibri"/>
              </a:rPr>
              <a:t>Image Source: https://</a:t>
            </a:r>
            <a:r>
              <a:rPr lang="en-US" sz="1000" dirty="0" err="1">
                <a:solidFill>
                  <a:schemeClr val="dk1"/>
                </a:solidFill>
                <a:latin typeface="Calibri"/>
                <a:ea typeface="Calibri"/>
                <a:cs typeface="Calibri"/>
                <a:sym typeface="Calibri"/>
              </a:rPr>
              <a:t>unsplash.com</a:t>
            </a:r>
            <a:r>
              <a:rPr lang="en-US" sz="1000" dirty="0">
                <a:solidFill>
                  <a:schemeClr val="dk1"/>
                </a:solidFill>
                <a:latin typeface="Calibri"/>
                <a:ea typeface="Calibri"/>
                <a:cs typeface="Calibri"/>
                <a:sym typeface="Calibri"/>
              </a:rPr>
              <a:t>/photos/Wh-Gj7ADV6s (by Omar Lopez on </a:t>
            </a:r>
            <a:r>
              <a:rPr lang="en-US" sz="1000" dirty="0" err="1">
                <a:solidFill>
                  <a:schemeClr val="dk1"/>
                </a:solidFill>
                <a:latin typeface="Calibri"/>
                <a:ea typeface="Calibri"/>
                <a:cs typeface="Calibri"/>
                <a:sym typeface="Calibri"/>
              </a:rPr>
              <a:t>Unsplash</a:t>
            </a:r>
            <a:r>
              <a:rPr lang="en-US" sz="1000" dirty="0">
                <a:solidFill>
                  <a:schemeClr val="dk1"/>
                </a:solidFill>
                <a:latin typeface="Calibri"/>
                <a:ea typeface="Calibri"/>
                <a:cs typeface="Calibri"/>
                <a:sym typeface="Calibri"/>
              </a:rPr>
              <a:t>)</a:t>
            </a:r>
            <a:endParaRPr lang="en-US" sz="1000" dirty="0"/>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Photo by Omar Lopez on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/photos/Gx5-zf_HE9w</a:t>
            </a:r>
          </a:p>
          <a:p>
            <a:pPr lvl="0"/>
            <a:endParaRPr lang="en-US" sz="1000" dirty="0">
              <a:solidFill>
                <a:schemeClr val="bg2"/>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bg2"/>
                </a:solidFill>
              </a:rPr>
              <a:t>Photo Source: </a:t>
            </a:r>
            <a:r>
              <a:rPr lang="en-US" sz="1000" dirty="0" err="1">
                <a:solidFill>
                  <a:schemeClr val="bg2"/>
                </a:solidFill>
                <a:latin typeface="Calibri"/>
                <a:ea typeface="Calibri"/>
                <a:cs typeface="Calibri"/>
                <a:sym typeface="Calibri"/>
              </a:rPr>
              <a:t>Unsplash</a:t>
            </a:r>
            <a:r>
              <a:rPr lang="en-US" sz="1000" dirty="0">
                <a:solidFill>
                  <a:schemeClr val="bg2"/>
                </a:solidFill>
                <a:latin typeface="Calibri"/>
                <a:ea typeface="Calibri"/>
                <a:cs typeface="Calibri"/>
                <a:sym typeface="Calibri"/>
              </a:rPr>
              <a:t> by Omar Lopez https://</a:t>
            </a:r>
            <a:r>
              <a:rPr lang="en-US" sz="1000" dirty="0" err="1">
                <a:solidFill>
                  <a:schemeClr val="bg2"/>
                </a:solidFill>
                <a:latin typeface="Calibri"/>
                <a:ea typeface="Calibri"/>
                <a:cs typeface="Calibri"/>
                <a:sym typeface="Calibri"/>
              </a:rPr>
              <a:t>unsplash.com</a:t>
            </a:r>
            <a:r>
              <a:rPr lang="en-US" sz="1000" dirty="0">
                <a:solidFill>
                  <a:schemeClr val="bg2"/>
                </a:solidFill>
                <a:latin typeface="Calibri"/>
                <a:ea typeface="Calibri"/>
                <a:cs typeface="Calibri"/>
                <a:sym typeface="Calibri"/>
              </a:rPr>
              <a:t>/photos/0-uzdU3gUYw </a:t>
            </a:r>
            <a:endParaRPr lang="en-US" sz="1000" dirty="0">
              <a:solidFill>
                <a:schemeClr val="bg2"/>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Uncertain last menstrual period (LMP)</a:t>
            </a:r>
          </a:p>
          <a:p>
            <a:pPr marL="228600" lvl="0" indent="-228600">
              <a:lnSpc>
                <a:spcPct val="100000"/>
              </a:lnSpc>
              <a:spcBef>
                <a:spcPts val="0"/>
              </a:spcBef>
            </a:pPr>
            <a:r>
              <a:rPr lang="en-US" sz="5400" b="0" dirty="0">
                <a:solidFill>
                  <a:schemeClr val="bg2"/>
                </a:solidFill>
              </a:rPr>
              <a:t> No menses after delivery, abortion, recently taking or stopping contraception</a:t>
            </a:r>
          </a:p>
          <a:p>
            <a:pPr marL="228600" lvl="0" indent="-228600">
              <a:lnSpc>
                <a:spcPct val="100000"/>
              </a:lnSpc>
              <a:spcBef>
                <a:spcPts val="1000"/>
              </a:spcBef>
              <a:buClr>
                <a:schemeClr val="dk1"/>
              </a:buClr>
            </a:pPr>
            <a:r>
              <a:rPr lang="en-US" sz="5400" b="0" dirty="0">
                <a:solidFill>
                  <a:schemeClr val="bg2"/>
                </a:solidFill>
              </a:rPr>
              <a:t> Gestational age by LMP &gt; 77 days</a:t>
            </a:r>
          </a:p>
          <a:p>
            <a:pPr marL="228600" lvl="0" indent="-228600">
              <a:lnSpc>
                <a:spcPct val="100000"/>
              </a:lnSpc>
              <a:spcBef>
                <a:spcPts val="1000"/>
              </a:spcBef>
              <a:buClr>
                <a:schemeClr val="dk1"/>
              </a:buClr>
            </a:pPr>
            <a:r>
              <a:rPr lang="en-US" sz="5400" b="0" dirty="0">
                <a:solidFill>
                  <a:schemeClr val="bg2"/>
                </a:solidFill>
              </a:rPr>
              <a:t> Size/date discrepancy or uncertainty</a:t>
            </a:r>
          </a:p>
          <a:p>
            <a:pPr marL="228600" lvl="0" indent="-228600">
              <a:lnSpc>
                <a:spcPct val="100000"/>
              </a:lnSpc>
              <a:spcBef>
                <a:spcPts val="1000"/>
              </a:spcBef>
              <a:buClr>
                <a:schemeClr val="dk1"/>
              </a:buClr>
            </a:pPr>
            <a:r>
              <a:rPr lang="en-US" sz="5400" b="0" dirty="0">
                <a:solidFill>
                  <a:schemeClr val="bg2"/>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latin typeface="+mn-lt"/>
              </a:rPr>
              <a:t>Image Source: </a:t>
            </a:r>
            <a:r>
              <a:rPr lang="en-US" sz="1000" dirty="0">
                <a:solidFill>
                  <a:schemeClr val="bg2"/>
                </a:solidFill>
                <a:latin typeface="+mn-lt"/>
                <a:ea typeface="Calibri"/>
                <a:cs typeface="Calibri"/>
                <a:sym typeface="Calibri"/>
              </a:rPr>
              <a:t>https://</a:t>
            </a:r>
            <a:r>
              <a:rPr lang="en-US" sz="1000" dirty="0" err="1">
                <a:solidFill>
                  <a:schemeClr val="bg2"/>
                </a:solidFill>
                <a:latin typeface="+mn-lt"/>
                <a:ea typeface="Calibri"/>
                <a:cs typeface="Calibri"/>
                <a:sym typeface="Calibri"/>
              </a:rPr>
              <a:t>unsplash.com</a:t>
            </a:r>
            <a:r>
              <a:rPr lang="en-US" sz="1000" dirty="0">
                <a:solidFill>
                  <a:schemeClr val="bg2"/>
                </a:solidFill>
                <a:latin typeface="+mn-lt"/>
                <a:ea typeface="Calibri"/>
                <a:cs typeface="Calibri"/>
                <a:sym typeface="Calibri"/>
              </a:rPr>
              <a:t>/photos/a8cWVqHa0nA by Omar Lopez on </a:t>
            </a:r>
            <a:r>
              <a:rPr lang="en-US" sz="1000" dirty="0" err="1">
                <a:solidFill>
                  <a:schemeClr val="bg2"/>
                </a:solidFill>
                <a:latin typeface="+mn-lt"/>
                <a:ea typeface="Calibri"/>
                <a:cs typeface="Calibri"/>
                <a:sym typeface="Calibri"/>
              </a:rPr>
              <a:t>Unsplash</a:t>
            </a:r>
            <a:endParaRPr lang="en-US" sz="1000" dirty="0">
              <a:solidFill>
                <a:schemeClr val="bg2"/>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153328"/>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bg2"/>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708443"/>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At home, Yolanda takes pain meds, then misoprostol</a:t>
            </a:r>
            <a:endParaRPr sz="6000" dirty="0">
              <a:latin typeface="+mn-lt"/>
            </a:endParaRPr>
          </a:p>
        </p:txBody>
      </p:sp>
      <p:sp>
        <p:nvSpPr>
          <p:cNvPr id="12" name="Google Shape;342;p24">
            <a:extLst>
              <a:ext uri="{FF2B5EF4-FFF2-40B4-BE49-F238E27FC236}">
                <a16:creationId xmlns:a16="http://schemas.microsoft.com/office/drawing/2014/main" id="{3911321E-1D5C-3AA7-74A8-A1030BF65B98}"/>
              </a:ext>
            </a:extLst>
          </p:cNvPr>
          <p:cNvSpPr/>
          <p:nvPr/>
        </p:nvSpPr>
        <p:spPr>
          <a:xfrm>
            <a:off x="11543916" y="0"/>
            <a:ext cx="11230740" cy="4991440"/>
          </a:xfrm>
          <a:prstGeom prst="rect">
            <a:avLst/>
          </a:prstGeom>
          <a:solidFill>
            <a:schemeClr val="lt1"/>
          </a:solidFill>
          <a:ln w="12700" cap="flat" cmpd="sng">
            <a:solidFill>
              <a:schemeClr val="bg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dk1"/>
                </a:solidFill>
                <a:latin typeface="+mn-lt"/>
                <a:ea typeface="Calibri"/>
                <a:cs typeface="Calibri"/>
                <a:sym typeface="Calibri"/>
              </a:rPr>
              <a:t>Anticipatory Guidance: within 24 hours – cramping, heavy bleeding, clots, sometimes GI side effects</a:t>
            </a:r>
            <a:endParaRPr sz="6000" dirty="0">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sz="5400" b="0" dirty="0">
                <a:solidFill>
                  <a:schemeClr val="bg2"/>
                </a:solidFill>
              </a:rPr>
              <a:t> Same Day: estrogen/progestin pill, patch, ring, implant, progestin-only pill, barrier methods</a:t>
            </a:r>
          </a:p>
          <a:p>
            <a:pPr marL="228600" lvl="0" indent="-228600">
              <a:lnSpc>
                <a:spcPct val="100000"/>
              </a:lnSpc>
              <a:spcBef>
                <a:spcPts val="0"/>
              </a:spcBef>
            </a:pPr>
            <a:r>
              <a:rPr lang="en-US" sz="5400" b="0" dirty="0">
                <a:solidFill>
                  <a:schemeClr val="bg2"/>
                </a:solidFill>
              </a:rPr>
              <a:t> Same Day: DMPA injection (may decrease mifepristone effectiveness)</a:t>
            </a:r>
          </a:p>
          <a:p>
            <a:pPr marL="228600" lvl="0" indent="-228600">
              <a:lnSpc>
                <a:spcPct val="100000"/>
              </a:lnSpc>
              <a:spcBef>
                <a:spcPts val="1000"/>
              </a:spcBef>
              <a:buClr>
                <a:schemeClr val="dk1"/>
              </a:buClr>
            </a:pPr>
            <a:r>
              <a:rPr lang="en-US" sz="5400" b="0" dirty="0">
                <a:solidFill>
                  <a:schemeClr val="bg2"/>
                </a:solidFill>
              </a:rPr>
              <a:t> 4 Days After Misoprostol: IUD</a:t>
            </a:r>
          </a:p>
          <a:p>
            <a:pPr marL="228600" lvl="0" indent="-228600">
              <a:lnSpc>
                <a:spcPct val="100000"/>
              </a:lnSpc>
              <a:spcBef>
                <a:spcPts val="1000"/>
              </a:spcBef>
              <a:buClr>
                <a:schemeClr val="dk1"/>
              </a:buClr>
            </a:pPr>
            <a:r>
              <a:rPr lang="en-US" sz="5400" b="0" dirty="0">
                <a:solidFill>
                  <a:schemeClr val="bg2"/>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dk1"/>
              </a:buClr>
            </a:pPr>
            <a:r>
              <a:rPr lang="en-US" sz="5400" b="0" dirty="0">
                <a:solidFill>
                  <a:schemeClr val="bg2"/>
                </a:solidFill>
                <a:latin typeface="+mn-lt"/>
              </a:rPr>
              <a:t> Follow-up is not required, but can be offered</a:t>
            </a:r>
          </a:p>
          <a:p>
            <a:pPr marL="228600" lvl="0" indent="-253303">
              <a:lnSpc>
                <a:spcPct val="100000"/>
              </a:lnSpc>
              <a:spcBef>
                <a:spcPts val="0"/>
              </a:spcBef>
            </a:pPr>
            <a:r>
              <a:rPr lang="en-US" sz="5400" b="0" dirty="0">
                <a:solidFill>
                  <a:schemeClr val="bg2"/>
                </a:solidFill>
                <a:latin typeface="+mn-lt"/>
              </a:rPr>
              <a:t> Patient-driven follow-up: repeat home pregnancy test in 4 weeks</a:t>
            </a:r>
          </a:p>
          <a:p>
            <a:pPr marL="228600" lvl="0" indent="-253303">
              <a:lnSpc>
                <a:spcPct val="100000"/>
              </a:lnSpc>
              <a:spcBef>
                <a:spcPts val="1000"/>
              </a:spcBef>
              <a:buClr>
                <a:schemeClr val="dk1"/>
              </a:buClr>
            </a:pPr>
            <a:r>
              <a:rPr lang="en-US" sz="5400" b="0" dirty="0">
                <a:solidFill>
                  <a:schemeClr val="bg2"/>
                </a:solidFill>
                <a:latin typeface="+mn-lt"/>
              </a:rPr>
              <a:t> Follow-Up Points:</a:t>
            </a:r>
          </a:p>
          <a:p>
            <a:pPr marL="685800" lvl="1" indent="-278703">
              <a:lnSpc>
                <a:spcPct val="100000"/>
              </a:lnSpc>
              <a:spcBef>
                <a:spcPts val="1000"/>
              </a:spcBef>
              <a:buClr>
                <a:schemeClr val="dk1"/>
              </a:buClr>
            </a:pPr>
            <a:r>
              <a:rPr lang="en-US" sz="5400" b="0" dirty="0">
                <a:solidFill>
                  <a:schemeClr val="bg2"/>
                </a:solidFill>
                <a:latin typeface="+mn-lt"/>
              </a:rPr>
              <a:t> Assure completion: 4 cardinal questions</a:t>
            </a:r>
          </a:p>
          <a:p>
            <a:pPr marL="685800" lvl="1" indent="-278703">
              <a:lnSpc>
                <a:spcPct val="100000"/>
              </a:lnSpc>
              <a:spcBef>
                <a:spcPts val="1000"/>
              </a:spcBef>
              <a:buClr>
                <a:schemeClr val="dk1"/>
              </a:buClr>
            </a:pPr>
            <a:r>
              <a:rPr lang="en-US" sz="5400" b="0" dirty="0">
                <a:solidFill>
                  <a:schemeClr val="bg2"/>
                </a:solidFill>
                <a:latin typeface="+mn-lt"/>
              </a:rPr>
              <a:t> Process experience</a:t>
            </a:r>
          </a:p>
          <a:p>
            <a:pPr marL="685800" lvl="1" indent="-278703">
              <a:lnSpc>
                <a:spcPct val="100000"/>
              </a:lnSpc>
              <a:spcBef>
                <a:spcPts val="1000"/>
              </a:spcBef>
              <a:buClr>
                <a:schemeClr val="dk1"/>
              </a:buClr>
            </a:pPr>
            <a:r>
              <a:rPr lang="en-US" sz="5400" b="0" dirty="0">
                <a:solidFill>
                  <a:schemeClr val="bg2"/>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39811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bg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4369344"/>
            <a:ext cx="15910559" cy="9346639"/>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dk1"/>
              </a:buClr>
            </a:pPr>
            <a:r>
              <a:rPr lang="en-US" sz="5400" b="0" dirty="0">
                <a:solidFill>
                  <a:schemeClr val="bg2"/>
                </a:solidFill>
                <a:latin typeface="+mn-lt"/>
              </a:rPr>
              <a:t> Abortion options counseling</a:t>
            </a:r>
          </a:p>
          <a:p>
            <a:pPr marL="228600" lvl="0" indent="-220980">
              <a:lnSpc>
                <a:spcPct val="80000"/>
              </a:lnSpc>
              <a:spcBef>
                <a:spcPts val="1000"/>
              </a:spcBef>
              <a:buClr>
                <a:schemeClr val="dk1"/>
              </a:buClr>
            </a:pPr>
            <a:r>
              <a:rPr lang="en-US" sz="5400" b="0" dirty="0">
                <a:solidFill>
                  <a:schemeClr val="bg2"/>
                </a:solidFill>
                <a:latin typeface="+mn-lt"/>
              </a:rPr>
              <a:t> Medical history, including LMP for gestational dating</a:t>
            </a:r>
          </a:p>
          <a:p>
            <a:pPr marL="228600" lvl="0" indent="-220980">
              <a:lnSpc>
                <a:spcPct val="80000"/>
              </a:lnSpc>
              <a:spcBef>
                <a:spcPts val="1000"/>
              </a:spcBef>
              <a:buClr>
                <a:schemeClr val="dk1"/>
              </a:buClr>
            </a:pPr>
            <a:r>
              <a:rPr lang="en-US" sz="5400" b="0" dirty="0">
                <a:solidFill>
                  <a:schemeClr val="bg2"/>
                </a:solidFill>
                <a:latin typeface="+mn-lt"/>
              </a:rPr>
              <a:t> Review of expected effects &amp; signs to call clinician</a:t>
            </a:r>
          </a:p>
          <a:p>
            <a:pPr marL="228600" lvl="0" indent="-220980">
              <a:lnSpc>
                <a:spcPct val="80000"/>
              </a:lnSpc>
              <a:spcBef>
                <a:spcPts val="1000"/>
              </a:spcBef>
              <a:buClr>
                <a:schemeClr val="dk1"/>
              </a:buClr>
            </a:pPr>
            <a:r>
              <a:rPr lang="en-US" sz="5400" b="0" dirty="0">
                <a:solidFill>
                  <a:schemeClr val="bg2"/>
                </a:solidFill>
                <a:latin typeface="+mn-lt"/>
              </a:rPr>
              <a:t> Explain protocol and steps for taking mifepristone and misoprostol</a:t>
            </a:r>
          </a:p>
          <a:p>
            <a:pPr marL="228600" lvl="0" indent="-220980">
              <a:lnSpc>
                <a:spcPct val="80000"/>
              </a:lnSpc>
              <a:spcBef>
                <a:spcPts val="1000"/>
              </a:spcBef>
              <a:buClr>
                <a:schemeClr val="dk1"/>
              </a:buClr>
            </a:pPr>
            <a:r>
              <a:rPr lang="en-US" sz="5400" b="0" dirty="0">
                <a:solidFill>
                  <a:schemeClr val="bg2"/>
                </a:solidFill>
                <a:latin typeface="+mn-lt"/>
              </a:rPr>
              <a:t> E-sign patient agreement </a:t>
            </a:r>
          </a:p>
          <a:p>
            <a:pPr marL="228600" lvl="0" indent="-220980">
              <a:lnSpc>
                <a:spcPct val="80000"/>
              </a:lnSpc>
              <a:spcBef>
                <a:spcPts val="1000"/>
              </a:spcBef>
              <a:buClr>
                <a:schemeClr val="dk1"/>
              </a:buClr>
            </a:pPr>
            <a:r>
              <a:rPr lang="en-US" sz="5400" b="0" dirty="0">
                <a:solidFill>
                  <a:schemeClr val="bg2"/>
                </a:solidFill>
                <a:latin typeface="+mn-lt"/>
              </a:rPr>
              <a:t> Talk about options for getting the pills: mailing, pharmacy, or in-office pick up</a:t>
            </a:r>
          </a:p>
          <a:p>
            <a:pPr marL="152400" indent="-224790">
              <a:lnSpc>
                <a:spcPct val="80000"/>
              </a:lnSpc>
              <a:spcBef>
                <a:spcPts val="500"/>
              </a:spcBef>
              <a:buClr>
                <a:schemeClr val="dk1"/>
              </a:buClr>
            </a:pPr>
            <a:r>
              <a:rPr lang="en-US" sz="5400" b="0" dirty="0">
                <a:solidFill>
                  <a:schemeClr val="bg2"/>
                </a:solidFill>
                <a:latin typeface="+mn-lt"/>
              </a:rPr>
              <a:t> Offer follow-up visit in-person, via telehealth/phone call </a:t>
            </a:r>
          </a:p>
          <a:p>
            <a:pPr marL="228600" lvl="0" indent="-50800">
              <a:lnSpc>
                <a:spcPct val="80000"/>
              </a:lnSpc>
              <a:spcBef>
                <a:spcPts val="1000"/>
              </a:spcBef>
              <a:buClr>
                <a:schemeClr val="dk1"/>
              </a:buClr>
              <a:buNone/>
            </a:pPr>
            <a:endParaRPr lang="en-US" sz="5400" b="0" dirty="0">
              <a:solidFill>
                <a:schemeClr val="bg2"/>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dk1"/>
              </a:buClr>
            </a:pPr>
            <a:r>
              <a:rPr lang="en-US" sz="5400" b="0" dirty="0">
                <a:solidFill>
                  <a:schemeClr val="bg2"/>
                </a:solidFill>
                <a:latin typeface="+mn-lt"/>
              </a:rPr>
              <a:t>Mail from the health center</a:t>
            </a:r>
          </a:p>
          <a:p>
            <a:pPr marL="1226820" lvl="1" indent="-685800">
              <a:lnSpc>
                <a:spcPct val="80000"/>
              </a:lnSpc>
              <a:spcBef>
                <a:spcPts val="0"/>
              </a:spcBef>
              <a:buClr>
                <a:schemeClr val="dk1"/>
              </a:buClr>
            </a:pPr>
            <a:r>
              <a:rPr lang="en-US" sz="5400" b="0" dirty="0">
                <a:solidFill>
                  <a:schemeClr val="bg2"/>
                </a:solidFill>
                <a:latin typeface="+mn-lt"/>
              </a:rPr>
              <a:t>Include mifepristone, 4-8 200mcg pills of misoprostol, pain medicine, urine pregnancy test, instruction sheet in package</a:t>
            </a:r>
          </a:p>
          <a:p>
            <a:pPr marL="693420" indent="-685800">
              <a:lnSpc>
                <a:spcPct val="80000"/>
              </a:lnSpc>
              <a:spcBef>
                <a:spcPts val="0"/>
              </a:spcBef>
              <a:buClr>
                <a:schemeClr val="dk1"/>
              </a:buClr>
            </a:pPr>
            <a:r>
              <a:rPr lang="en-US" sz="5400" b="0" dirty="0">
                <a:solidFill>
                  <a:schemeClr val="bg2"/>
                </a:solidFill>
                <a:latin typeface="+mn-lt"/>
              </a:rPr>
              <a:t>Mail order pharmacy</a:t>
            </a:r>
          </a:p>
          <a:p>
            <a:pPr marL="1226820" lvl="1" indent="-685800">
              <a:lnSpc>
                <a:spcPct val="80000"/>
              </a:lnSpc>
              <a:spcBef>
                <a:spcPts val="0"/>
              </a:spcBef>
              <a:buClr>
                <a:schemeClr val="dk1"/>
              </a:buClr>
            </a:pPr>
            <a:r>
              <a:rPr lang="en-US" sz="5400" b="0" dirty="0" err="1">
                <a:solidFill>
                  <a:schemeClr val="bg2"/>
                </a:solidFill>
                <a:latin typeface="+mn-lt"/>
              </a:rPr>
              <a:t>HoneyBee</a:t>
            </a:r>
            <a:r>
              <a:rPr lang="en-US" sz="5400" b="0" dirty="0">
                <a:solidFill>
                  <a:schemeClr val="bg2"/>
                </a:solidFill>
                <a:latin typeface="+mn-lt"/>
              </a:rPr>
              <a:t>, American Mail Order Pharmacy, Manifest</a:t>
            </a:r>
          </a:p>
          <a:p>
            <a:pPr marL="693420" indent="-685800">
              <a:lnSpc>
                <a:spcPct val="80000"/>
              </a:lnSpc>
              <a:spcBef>
                <a:spcPts val="0"/>
              </a:spcBef>
              <a:buClr>
                <a:schemeClr val="dk1"/>
              </a:buClr>
            </a:pPr>
            <a:r>
              <a:rPr lang="en-US" sz="5400" b="0" dirty="0">
                <a:solidFill>
                  <a:schemeClr val="bg2"/>
                </a:solidFill>
                <a:latin typeface="+mn-lt"/>
              </a:rPr>
              <a:t>Pharmacy dispensing</a:t>
            </a:r>
          </a:p>
          <a:p>
            <a:pPr marL="1226820" lvl="1" indent="-685800">
              <a:lnSpc>
                <a:spcPct val="80000"/>
              </a:lnSpc>
              <a:spcBef>
                <a:spcPts val="0"/>
              </a:spcBef>
              <a:buClr>
                <a:schemeClr val="dk1"/>
              </a:buClr>
            </a:pPr>
            <a:r>
              <a:rPr lang="en-US" sz="5400" b="0" dirty="0">
                <a:solidFill>
                  <a:schemeClr val="bg2"/>
                </a:solidFill>
                <a:latin typeface="+mn-lt"/>
              </a:rPr>
              <a:t>CVS and Walgreens in many states are certified to dispense </a:t>
            </a:r>
          </a:p>
          <a:p>
            <a:pPr marL="1226820" lvl="1" indent="-685800">
              <a:lnSpc>
                <a:spcPct val="80000"/>
              </a:lnSpc>
              <a:spcBef>
                <a:spcPts val="0"/>
              </a:spcBef>
              <a:buClr>
                <a:schemeClr val="dk1"/>
              </a:buClr>
            </a:pPr>
            <a:r>
              <a:rPr lang="en-US" sz="5400" b="0" dirty="0">
                <a:solidFill>
                  <a:schemeClr val="bg2"/>
                </a:solidFill>
                <a:latin typeface="+mn-lt"/>
              </a:rPr>
              <a:t>Local/independent pharmacies may also become certified</a:t>
            </a:r>
          </a:p>
          <a:p>
            <a:pPr marL="1226820" lvl="1" indent="-685800">
              <a:lnSpc>
                <a:spcPct val="80000"/>
              </a:lnSpc>
              <a:spcBef>
                <a:spcPts val="0"/>
              </a:spcBef>
              <a:buClr>
                <a:schemeClr val="dk1"/>
              </a:buClr>
            </a:pPr>
            <a:r>
              <a:rPr lang="en-US" sz="5400" b="0" dirty="0">
                <a:solidFill>
                  <a:schemeClr val="bg2"/>
                </a:solidFill>
                <a:latin typeface="+mn-lt"/>
              </a:rPr>
              <a:t>Prescriber must obtain NDC/lot number</a:t>
            </a:r>
          </a:p>
          <a:p>
            <a:pPr marL="693420" indent="-685800">
              <a:lnSpc>
                <a:spcPct val="80000"/>
              </a:lnSpc>
              <a:spcBef>
                <a:spcPts val="0"/>
              </a:spcBef>
              <a:buClr>
                <a:schemeClr val="dk1"/>
              </a:buClr>
            </a:pPr>
            <a:endParaRPr lang="en-US" sz="5400" b="0" dirty="0">
              <a:solidFill>
                <a:schemeClr val="bg2"/>
              </a:solidFill>
              <a:latin typeface="+mn-lt"/>
            </a:endParaRPr>
          </a:p>
          <a:p>
            <a:pPr marL="1226820" lvl="1" indent="-685800">
              <a:lnSpc>
                <a:spcPct val="80000"/>
              </a:lnSpc>
              <a:spcBef>
                <a:spcPts val="0"/>
              </a:spcBef>
              <a:buClr>
                <a:schemeClr val="dk1"/>
              </a:buClr>
            </a:pPr>
            <a:endParaRPr lang="en-US" sz="5400" b="0" dirty="0">
              <a:solidFill>
                <a:schemeClr val="bg2"/>
              </a:solidFill>
              <a:latin typeface="+mn-lt"/>
            </a:endParaRPr>
          </a:p>
          <a:p>
            <a:pPr marL="693420" indent="-685800">
              <a:lnSpc>
                <a:spcPct val="80000"/>
              </a:lnSpc>
              <a:spcBef>
                <a:spcPts val="0"/>
              </a:spcBef>
              <a:buClr>
                <a:schemeClr val="dk1"/>
              </a:buClr>
            </a:pPr>
            <a:endParaRPr lang="en-US" sz="5400" b="0" dirty="0">
              <a:solidFill>
                <a:schemeClr val="bg2"/>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https://</a:t>
            </a:r>
            <a:r>
              <a:rPr lang="en-US" sz="1000" dirty="0" err="1">
                <a:solidFill>
                  <a:schemeClr val="bg2"/>
                </a:solidFill>
              </a:rPr>
              <a:t>genderphotos.vice.com</a:t>
            </a:r>
            <a:r>
              <a:rPr lang="en-US" sz="1000" dirty="0">
                <a:solidFill>
                  <a:schemeClr val="bg2"/>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bg2"/>
                </a:solidFill>
              </a:rPr>
              <a:t>Image Source: </a:t>
            </a:r>
            <a:r>
              <a:rPr lang="en-US" sz="1000" dirty="0" err="1">
                <a:solidFill>
                  <a:schemeClr val="bg2"/>
                </a:solidFill>
              </a:rPr>
              <a:t>Unsplash</a:t>
            </a:r>
            <a:r>
              <a:rPr lang="en-US" sz="1000" dirty="0">
                <a:solidFill>
                  <a:schemeClr val="bg2"/>
                </a:solidFill>
              </a:rPr>
              <a:t>, https://</a:t>
            </a:r>
            <a:r>
              <a:rPr lang="en-US" sz="1000" dirty="0" err="1">
                <a:solidFill>
                  <a:schemeClr val="bg2"/>
                </a:solidFill>
              </a:rPr>
              <a:t>unsplash.com</a:t>
            </a:r>
            <a:r>
              <a:rPr lang="en-US" sz="1000" dirty="0">
                <a:solidFill>
                  <a:schemeClr val="bg2"/>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dk1"/>
              </a:buClr>
            </a:pPr>
            <a:r>
              <a:rPr lang="en-US" sz="5400" b="0" dirty="0">
                <a:solidFill>
                  <a:schemeClr val="bg2"/>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dk1"/>
              </a:buClr>
            </a:pPr>
            <a:r>
              <a:rPr lang="en-US" sz="5400" b="0" dirty="0">
                <a:solidFill>
                  <a:schemeClr val="bg2"/>
                </a:solidFill>
                <a:latin typeface="+mn-lt"/>
              </a:rPr>
              <a:t> With medications, menstrual extraction, botanicals, herbs, other methods</a:t>
            </a:r>
          </a:p>
          <a:p>
            <a:pPr marL="228600" lvl="0" indent="-254000">
              <a:lnSpc>
                <a:spcPct val="100000"/>
              </a:lnSpc>
              <a:spcBef>
                <a:spcPts val="1000"/>
              </a:spcBef>
              <a:buClr>
                <a:schemeClr val="dk1"/>
              </a:buClr>
            </a:pPr>
            <a:r>
              <a:rPr lang="en-US" sz="5400" b="0" dirty="0">
                <a:solidFill>
                  <a:schemeClr val="bg2"/>
                </a:solidFill>
                <a:latin typeface="+mn-lt"/>
              </a:rPr>
              <a:t> Medication Abortion: an abortion with medicines provided by a clinician in-clinic or via telemedicine</a:t>
            </a:r>
          </a:p>
          <a:p>
            <a:pPr marL="228600" lvl="0" indent="-254000">
              <a:lnSpc>
                <a:spcPct val="100000"/>
              </a:lnSpc>
              <a:spcBef>
                <a:spcPts val="1000"/>
              </a:spcBef>
              <a:buClr>
                <a:schemeClr val="dk1"/>
              </a:buClr>
            </a:pPr>
            <a:r>
              <a:rPr lang="en-US" sz="5400" b="0" dirty="0">
                <a:solidFill>
                  <a:schemeClr val="bg2"/>
                </a:solidFill>
                <a:latin typeface="+mn-lt"/>
              </a:rPr>
              <a:t> No one should be criminalized for their abortion</a:t>
            </a:r>
          </a:p>
          <a:p>
            <a:pPr marL="228600" lvl="0" indent="-50800">
              <a:lnSpc>
                <a:spcPct val="100000"/>
              </a:lnSpc>
              <a:spcBef>
                <a:spcPts val="1000"/>
              </a:spcBef>
              <a:buClr>
                <a:schemeClr val="dk1"/>
              </a:buClr>
              <a:buSzPts val="2800"/>
              <a:buNone/>
            </a:pP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Increase in demand for SMA during COVID-19 pandemic and after Dobbs</a:t>
            </a:r>
          </a:p>
          <a:p>
            <a:pPr marL="228600" lvl="0" indent="-228600">
              <a:lnSpc>
                <a:spcPct val="100000"/>
              </a:lnSpc>
              <a:spcBef>
                <a:spcPts val="0"/>
              </a:spcBef>
              <a:buClr>
                <a:schemeClr val="dk1"/>
              </a:buClr>
            </a:pPr>
            <a:r>
              <a:rPr lang="en-US" b="0" dirty="0">
                <a:solidFill>
                  <a:schemeClr val="bg2"/>
                </a:solidFill>
                <a:latin typeface="+mn-lt"/>
              </a:rPr>
              <a:t> Higher prevalence among black women &amp; Hispanic women compared to white women</a:t>
            </a:r>
          </a:p>
          <a:p>
            <a:pPr marL="228600" lvl="0" indent="-228600">
              <a:lnSpc>
                <a:spcPct val="100000"/>
              </a:lnSpc>
              <a:spcBef>
                <a:spcPts val="1000"/>
              </a:spcBef>
              <a:buClr>
                <a:schemeClr val="dk1"/>
              </a:buClr>
            </a:pPr>
            <a:endParaRPr lang="en-US" b="0" dirty="0">
              <a:solidFill>
                <a:schemeClr val="bg2"/>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dk1"/>
              </a:buClr>
              <a:buFont typeface="Arial" panose="020B0604020202020204" pitchFamily="34" charset="0"/>
              <a:buChar char="•"/>
            </a:pPr>
            <a:r>
              <a:rPr lang="en-US" sz="5600" b="0" dirty="0">
                <a:solidFill>
                  <a:schemeClr val="bg2"/>
                </a:solidFill>
                <a:latin typeface="+mn-lt"/>
              </a:rPr>
              <a:t>Why SMA?</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State-based abortion restrictions</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Privacy, comfort, autonomy, convenience</a:t>
            </a:r>
          </a:p>
          <a:p>
            <a:pPr marL="2052638" lvl="1" indent="-685800">
              <a:lnSpc>
                <a:spcPct val="100000"/>
              </a:lnSpc>
              <a:spcBef>
                <a:spcPts val="500"/>
              </a:spcBef>
              <a:buClr>
                <a:schemeClr val="dk1"/>
              </a:buClr>
              <a:buFont typeface="Arial" panose="020B0604020202020204" pitchFamily="34" charset="0"/>
              <a:buChar char="•"/>
            </a:pPr>
            <a:r>
              <a:rPr lang="en-US" sz="5600" b="0" dirty="0">
                <a:solidFill>
                  <a:schemeClr val="bg2"/>
                </a:solidFill>
                <a:latin typeface="+mn-lt"/>
              </a:rPr>
              <a:t> Avoid risks &amp; harms of discrimination, etc</a:t>
            </a:r>
            <a:r>
              <a:rPr lang="en-US" sz="5600" dirty="0">
                <a:solidFill>
                  <a:schemeClr val="bg2"/>
                </a:solidFill>
                <a:latin typeface="+mn-lt"/>
              </a:rPr>
              <a:t>.</a:t>
            </a:r>
            <a:endParaRPr lang="en-US" sz="5600" b="0" dirty="0">
              <a:solidFill>
                <a:schemeClr val="bg2"/>
              </a:solidFill>
              <a:latin typeface="+mn-lt"/>
            </a:endParaRPr>
          </a:p>
        </p:txBody>
      </p:sp>
    </p:spTree>
    <p:extLst>
      <p:ext uri="{BB962C8B-B14F-4D97-AF65-F5344CB8AC3E}">
        <p14:creationId xmlns:p14="http://schemas.microsoft.com/office/powerpoint/2010/main" val="21459190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dk1"/>
              </a:buClr>
            </a:pPr>
            <a:r>
              <a:rPr lang="en-US" b="0" dirty="0">
                <a:solidFill>
                  <a:schemeClr val="bg2"/>
                </a:solidFill>
              </a:rPr>
              <a:t>Self-sourcing abortion pills has made SMA much safer than ever before</a:t>
            </a:r>
          </a:p>
          <a:p>
            <a:pPr>
              <a:spcBef>
                <a:spcPts val="1000"/>
              </a:spcBef>
              <a:buClr>
                <a:schemeClr val="dk1"/>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dk1"/>
              </a:buClr>
            </a:pPr>
            <a:r>
              <a:rPr lang="en-US" b="0" dirty="0">
                <a:solidFill>
                  <a:schemeClr val="bg2"/>
                </a:solidFill>
              </a:rPr>
              <a:t>Patients take the pills at home, manage their abortion, get follow-up if/when they need it</a:t>
            </a:r>
          </a:p>
          <a:p>
            <a:pPr marL="2278063" lvl="1" indent="-650875">
              <a:spcBef>
                <a:spcPts val="1000"/>
              </a:spcBef>
              <a:buClr>
                <a:schemeClr val="dk1"/>
              </a:buClr>
            </a:pPr>
            <a:r>
              <a:rPr lang="en-US" b="0" dirty="0">
                <a:solidFill>
                  <a:schemeClr val="bg2"/>
                </a:solidFill>
              </a:rPr>
              <a:t>Telemedicine is no less safe than in-clinic </a:t>
            </a:r>
          </a:p>
          <a:p>
            <a:pPr>
              <a:spcBef>
                <a:spcPts val="1000"/>
              </a:spcBef>
              <a:buClr>
                <a:schemeClr val="dk1"/>
              </a:buClr>
            </a:pPr>
            <a:r>
              <a:rPr lang="en-US" dirty="0">
                <a:solidFill>
                  <a:schemeClr val="accent1"/>
                </a:solidFill>
              </a:rPr>
              <a:t>Miso-only: </a:t>
            </a:r>
          </a:p>
          <a:p>
            <a:pPr marL="2082800" lvl="1" indent="-520700">
              <a:spcBef>
                <a:spcPts val="500"/>
              </a:spcBef>
              <a:buClr>
                <a:schemeClr val="dk1"/>
              </a:buClr>
            </a:pPr>
            <a:r>
              <a:rPr lang="en-US" b="0" dirty="0">
                <a:solidFill>
                  <a:schemeClr val="bg2"/>
                </a:solidFill>
              </a:rPr>
              <a:t>With accurate information, miso is a safe &amp; effective alternative to </a:t>
            </a:r>
            <a:r>
              <a:rPr lang="en-US" b="0" dirty="0" err="1">
                <a:solidFill>
                  <a:schemeClr val="bg2"/>
                </a:solidFill>
              </a:rPr>
              <a:t>mife</a:t>
            </a:r>
            <a:r>
              <a:rPr lang="en-US" b="0" dirty="0">
                <a:solidFill>
                  <a:schemeClr val="bg2"/>
                </a:solidFill>
              </a:rPr>
              <a:t> + miso</a:t>
            </a:r>
          </a:p>
          <a:p>
            <a:pPr marL="2082800" lvl="1" indent="-520700">
              <a:spcBef>
                <a:spcPts val="500"/>
              </a:spcBef>
              <a:buClr>
                <a:schemeClr val="dk1"/>
              </a:buClr>
            </a:pPr>
            <a:r>
              <a:rPr lang="en-US" b="0" dirty="0">
                <a:solidFill>
                  <a:schemeClr val="bg2"/>
                </a:solidFill>
              </a:rPr>
              <a:t>Repeat doses may be necessary</a:t>
            </a:r>
          </a:p>
          <a:p>
            <a:pPr marL="2082800" lvl="1" indent="-520700">
              <a:spcBef>
                <a:spcPts val="500"/>
              </a:spcBef>
              <a:buClr>
                <a:schemeClr val="dk1"/>
              </a:buClr>
            </a:pPr>
            <a:r>
              <a:rPr lang="en-US" b="0" dirty="0">
                <a:solidFill>
                  <a:schemeClr val="bg2"/>
                </a:solidFill>
              </a:rPr>
              <a:t>Accompaniment models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2" name="Picture 1">
            <a:extLst>
              <a:ext uri="{FF2B5EF4-FFF2-40B4-BE49-F238E27FC236}">
                <a16:creationId xmlns:a16="http://schemas.microsoft.com/office/drawing/2014/main" id="{A7B986D8-6BF7-D46B-E339-8643FC482067}"/>
              </a:ext>
            </a:extLst>
          </p:cNvPr>
          <p:cNvPicPr>
            <a:picLocks noChangeAspect="1"/>
          </p:cNvPicPr>
          <p:nvPr/>
        </p:nvPicPr>
        <p:blipFill>
          <a:blip r:embed="rId5">
            <a:extLst>
              <a:ext uri="{28A0092B-C50C-407E-A947-70E740481C1C}">
                <a14:useLocalDpi xmlns:a14="http://schemas.microsoft.com/office/drawing/2010/main" val="0"/>
              </a:ext>
            </a:extLst>
          </a:blip>
          <a:srcRect l="771" r="771"/>
          <a:stretch/>
        </p:blipFill>
        <p:spPr>
          <a:xfrm>
            <a:off x="17542496" y="817358"/>
            <a:ext cx="5172898" cy="6704973"/>
          </a:xfrm>
          <a:prstGeom prst="rect">
            <a:avLst/>
          </a:prstGeom>
        </p:spPr>
      </p:pic>
      <p:pic>
        <p:nvPicPr>
          <p:cNvPr id="11" name="Picture 10">
            <a:extLst>
              <a:ext uri="{FF2B5EF4-FFF2-40B4-BE49-F238E27FC236}">
                <a16:creationId xmlns:a16="http://schemas.microsoft.com/office/drawing/2014/main" id="{6E7466FF-BF05-56BA-D9D4-BBA3410B323E}"/>
              </a:ext>
            </a:extLst>
          </p:cNvPr>
          <p:cNvPicPr>
            <a:picLocks noChangeAspect="1"/>
          </p:cNvPicPr>
          <p:nvPr/>
        </p:nvPicPr>
        <p:blipFill>
          <a:blip r:embed="rId6">
            <a:extLst>
              <a:ext uri="{28A0092B-C50C-407E-A947-70E740481C1C}">
                <a14:useLocalDpi xmlns:a14="http://schemas.microsoft.com/office/drawing/2010/main" val="0"/>
              </a:ext>
            </a:extLst>
          </a:blip>
          <a:srcRect t="3856" b="3856"/>
          <a:stretch/>
        </p:blipFill>
        <p:spPr>
          <a:xfrm>
            <a:off x="17542496" y="7340216"/>
            <a:ext cx="4474031" cy="5799119"/>
          </a:xfrm>
          <a:prstGeom prst="rect">
            <a:avLst/>
          </a:prstGeom>
        </p:spPr>
      </p:pic>
      <p:sp>
        <p:nvSpPr>
          <p:cNvPr id="3" name="TextBox 2">
            <a:extLst>
              <a:ext uri="{FF2B5EF4-FFF2-40B4-BE49-F238E27FC236}">
                <a16:creationId xmlns:a16="http://schemas.microsoft.com/office/drawing/2014/main" id="{1072D65C-F43A-B403-694B-99D93F6E8A71}"/>
              </a:ext>
            </a:extLst>
          </p:cNvPr>
          <p:cNvSpPr txBox="1"/>
          <p:nvPr/>
        </p:nvSpPr>
        <p:spPr>
          <a:xfrm>
            <a:off x="21137880" y="13377448"/>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dk1"/>
              </a:buClr>
            </a:pPr>
            <a:r>
              <a:rPr lang="en-US" b="0" dirty="0">
                <a:solidFill>
                  <a:schemeClr val="bg2"/>
                </a:solidFill>
                <a:latin typeface="+mn-lt"/>
              </a:rPr>
              <a:t> Have 12 pills, 200 mcg each</a:t>
            </a:r>
          </a:p>
          <a:p>
            <a:pPr marL="228600" lvl="0" indent="-228600">
              <a:lnSpc>
                <a:spcPct val="100000"/>
              </a:lnSpc>
              <a:spcBef>
                <a:spcPts val="0"/>
              </a:spcBef>
              <a:buClr>
                <a:schemeClr val="dk1"/>
              </a:buClr>
            </a:pPr>
            <a:r>
              <a:rPr lang="en-US" b="0" dirty="0">
                <a:solidFill>
                  <a:schemeClr val="bg2"/>
                </a:solidFill>
                <a:latin typeface="+mn-lt"/>
              </a:rPr>
              <a:t> Pain medicine before misoprostol</a:t>
            </a:r>
          </a:p>
          <a:p>
            <a:pPr marL="228600" lvl="0" indent="-228600">
              <a:lnSpc>
                <a:spcPct val="100000"/>
              </a:lnSpc>
              <a:spcBef>
                <a:spcPts val="0"/>
              </a:spcBef>
              <a:buClr>
                <a:schemeClr val="dk1"/>
              </a:buClr>
            </a:pPr>
            <a:r>
              <a:rPr lang="en-US" b="0" dirty="0">
                <a:solidFill>
                  <a:schemeClr val="bg2"/>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458" y="438326"/>
            <a:ext cx="9816500" cy="12703706"/>
          </a:xfrm>
          <a:prstGeom prst="rect">
            <a:avLst/>
          </a:prstGeom>
          <a:effectLst>
            <a:outerShdw blurRad="389251" sx="102000" sy="102000" algn="ctr" rotWithShape="0">
              <a:prstClr val="black">
                <a:alpha val="40000"/>
              </a:prstClr>
            </a:outerShdw>
          </a:effectLst>
        </p:spPr>
      </p:pic>
      <p:sp>
        <p:nvSpPr>
          <p:cNvPr id="8" name="TextBox 7">
            <a:extLst>
              <a:ext uri="{FF2B5EF4-FFF2-40B4-BE49-F238E27FC236}">
                <a16:creationId xmlns:a16="http://schemas.microsoft.com/office/drawing/2014/main" id="{CCB69CCD-7577-0B3C-F3EF-9DB74ACC2278}"/>
              </a:ext>
            </a:extLst>
          </p:cNvPr>
          <p:cNvSpPr txBox="1"/>
          <p:nvPr/>
        </p:nvSpPr>
        <p:spPr>
          <a:xfrm>
            <a:off x="19545300" y="13388252"/>
            <a:ext cx="1272540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dk1"/>
              </a:buClr>
            </a:pPr>
            <a:r>
              <a:rPr lang="en-US" sz="5400" b="0" dirty="0">
                <a:solidFill>
                  <a:schemeClr val="bg2"/>
                </a:solidFill>
                <a:latin typeface="+mn-lt"/>
                <a:ea typeface="Calibri"/>
                <a:cs typeface="Calibri"/>
                <a:sym typeface="Calibri"/>
              </a:rPr>
              <a:t> Part of a larger web of criminalization</a:t>
            </a:r>
          </a:p>
          <a:p>
            <a:pPr marL="142875" lvl="0" indent="-171450">
              <a:spcBef>
                <a:spcPts val="0"/>
              </a:spcBef>
              <a:buClr>
                <a:schemeClr val="dk1"/>
              </a:buClr>
            </a:pPr>
            <a:r>
              <a:rPr lang="en-US" sz="5400" b="0" dirty="0">
                <a:solidFill>
                  <a:schemeClr val="bg2"/>
                </a:solidFill>
                <a:latin typeface="+mn-lt"/>
                <a:ea typeface="Calibri"/>
                <a:cs typeface="Calibri"/>
                <a:sym typeface="Calibri"/>
              </a:rPr>
              <a:t> Cases of criminalization always on patients, reported by health care workers</a:t>
            </a:r>
          </a:p>
          <a:p>
            <a:pPr marL="1692275" lvl="1" indent="-488950">
              <a:spcBef>
                <a:spcPts val="0"/>
              </a:spcBef>
              <a:buClr>
                <a:schemeClr val="dk1"/>
              </a:buClr>
            </a:pPr>
            <a:r>
              <a:rPr lang="en-US" sz="5400" b="0" dirty="0">
                <a:solidFill>
                  <a:schemeClr val="bg2"/>
                </a:solidFill>
                <a:latin typeface="+mn-lt"/>
                <a:ea typeface="Calibri"/>
                <a:cs typeface="Calibri"/>
                <a:sym typeface="Calibri"/>
              </a:rPr>
              <a:t>Health care workers not criminalized despite clear HIPAA violations</a:t>
            </a:r>
          </a:p>
          <a:p>
            <a:pPr marL="142875" lvl="0" indent="-171450">
              <a:spcBef>
                <a:spcPts val="0"/>
              </a:spcBef>
              <a:buClr>
                <a:schemeClr val="dk1"/>
              </a:buClr>
            </a:pPr>
            <a:r>
              <a:rPr lang="en-US" sz="5400" b="0" dirty="0">
                <a:solidFill>
                  <a:schemeClr val="bg2"/>
                </a:solidFill>
                <a:latin typeface="+mn-lt"/>
                <a:ea typeface="Calibri"/>
                <a:cs typeface="Calibri"/>
                <a:sym typeface="Calibri"/>
              </a:rPr>
              <a:t> Laws often misapplied by police and prosecutors</a:t>
            </a:r>
          </a:p>
          <a:p>
            <a:pPr marL="142875" lvl="0" indent="-171450">
              <a:spcBef>
                <a:spcPts val="0"/>
              </a:spcBef>
              <a:buClr>
                <a:schemeClr val="dk1"/>
              </a:buClr>
            </a:pPr>
            <a:r>
              <a:rPr lang="en-US" sz="5400" b="0" dirty="0">
                <a:solidFill>
                  <a:schemeClr val="bg2"/>
                </a:solidFill>
                <a:latin typeface="+mn-lt"/>
                <a:ea typeface="Calibri"/>
                <a:cs typeface="Calibri"/>
                <a:sym typeface="Calibri"/>
              </a:rPr>
              <a:t> Criminalization (or fear of) is the main barrier that prevents people from safely managing their abortion</a:t>
            </a:r>
            <a:endParaRPr lang="en-US" sz="5400" b="0" dirty="0">
              <a:solidFill>
                <a:schemeClr val="bg2"/>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a:t>
            </a:r>
            <a:r>
              <a:rPr lang="en-US" sz="1000" dirty="0">
                <a:solidFill>
                  <a:schemeClr val="dk1"/>
                </a:solidFill>
                <a:latin typeface="Calibri"/>
                <a:ea typeface="Calibri"/>
                <a:cs typeface="Calibri"/>
                <a:sym typeface="Calibri"/>
              </a:rPr>
              <a:t>https://</a:t>
            </a:r>
            <a:r>
              <a:rPr lang="en-US" sz="1000" dirty="0" err="1">
                <a:solidFill>
                  <a:schemeClr val="dk1"/>
                </a:solidFill>
                <a:latin typeface="Calibri"/>
                <a:ea typeface="Calibri"/>
                <a:cs typeface="Calibri"/>
                <a:sym typeface="Calibri"/>
              </a:rPr>
              <a:t>www.interruptingcriminalization.com</a:t>
            </a:r>
            <a:r>
              <a:rPr lang="en-US" sz="1000" dirty="0">
                <a:solidFill>
                  <a:schemeClr val="dk1"/>
                </a:solidFill>
                <a:latin typeface="Calibri"/>
                <a:ea typeface="Calibri"/>
                <a:cs typeface="Calibri"/>
                <a:sym typeface="Calibri"/>
              </a:rPr>
              <a:t>/decriminalize-abortion </a:t>
            </a:r>
            <a:endParaRPr lang="en-US" sz="1000" dirty="0"/>
          </a:p>
          <a:p>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30200" y="533192"/>
            <a:ext cx="10976916" cy="1264961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1) mifepristone and misoprostol, and 2) misoprostol alone</a:t>
            </a:r>
          </a:p>
          <a:p>
            <a:pPr fontAlgn="base">
              <a:lnSpc>
                <a:spcPct val="100000"/>
              </a:lnSpc>
            </a:pPr>
            <a:endParaRPr lang="en-US" sz="5400"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fontAlgn="base">
              <a:lnSpc>
                <a:spcPct val="100000"/>
              </a:lnSpc>
            </a:pPr>
            <a:r>
              <a:rPr lang="en-US" sz="5400" dirty="0">
                <a:solidFill>
                  <a:schemeClr val="bg2"/>
                </a:solidFill>
                <a:latin typeface="+mn-lt"/>
              </a:rPr>
              <a:t> </a:t>
            </a: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3" y="5263668"/>
            <a:ext cx="11728704"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bg2"/>
                </a:solidFill>
                <a:latin typeface="+mn-lt"/>
              </a:rPr>
              <a:t>Image Source: </a:t>
            </a:r>
            <a:r>
              <a:rPr lang="en-US" sz="1000" b="1" dirty="0" err="1">
                <a:solidFill>
                  <a:schemeClr val="bg2"/>
                </a:solidFill>
                <a:latin typeface="+mn-lt"/>
              </a:rPr>
              <a:t>Abortiononourownterms.org</a:t>
            </a:r>
            <a:endParaRPr lang="en-US" sz="1000" b="1" dirty="0">
              <a:solidFill>
                <a:schemeClr val="bg2"/>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bg2"/>
                </a:solidFill>
                <a:latin typeface="+mn-lt"/>
              </a:rPr>
              <a:t>No mandatory reporting – use your discretion</a:t>
            </a:r>
          </a:p>
          <a:p>
            <a:pPr>
              <a:lnSpc>
                <a:spcPct val="100000"/>
              </a:lnSpc>
              <a:spcBef>
                <a:spcPts val="1000"/>
              </a:spcBef>
              <a:buClr>
                <a:schemeClr val="tx2"/>
              </a:buClr>
            </a:pPr>
            <a:r>
              <a:rPr lang="en-US" sz="5400" b="0" dirty="0">
                <a:solidFill>
                  <a:schemeClr val="bg2"/>
                </a:solidFill>
                <a:latin typeface="+mn-lt"/>
              </a:rPr>
              <a:t>Provide </a:t>
            </a:r>
            <a:r>
              <a:rPr lang="en-US" sz="5400" b="0" dirty="0">
                <a:solidFill>
                  <a:schemeClr val="accent4"/>
                </a:solidFill>
                <a:latin typeface="+mn-lt"/>
              </a:rPr>
              <a:t>INFORMATION</a:t>
            </a:r>
            <a:r>
              <a:rPr lang="en-US" sz="5400" b="0" dirty="0">
                <a:solidFill>
                  <a:schemeClr val="bg2"/>
                </a:solidFill>
                <a:latin typeface="+mn-lt"/>
              </a:rPr>
              <a:t> and </a:t>
            </a:r>
            <a:r>
              <a:rPr lang="en-US" sz="5400" b="0" dirty="0">
                <a:solidFill>
                  <a:schemeClr val="accent4"/>
                </a:solidFill>
                <a:latin typeface="+mn-lt"/>
              </a:rPr>
              <a:t>COUNSELING</a:t>
            </a:r>
            <a:r>
              <a:rPr lang="en-US" sz="5400" b="0" dirty="0">
                <a:solidFill>
                  <a:schemeClr val="bg2"/>
                </a:solidFill>
                <a:latin typeface="+mn-lt"/>
              </a:rPr>
              <a:t> about abortion options, including SMA if they prefer</a:t>
            </a:r>
          </a:p>
          <a:p>
            <a:pPr>
              <a:lnSpc>
                <a:spcPct val="100000"/>
              </a:lnSpc>
              <a:spcBef>
                <a:spcPts val="1000"/>
              </a:spcBef>
              <a:buClr>
                <a:schemeClr val="tx2"/>
              </a:buClr>
            </a:pPr>
            <a:r>
              <a:rPr lang="en-US" sz="5400" b="0" dirty="0">
                <a:solidFill>
                  <a:schemeClr val="bg2"/>
                </a:solidFill>
                <a:latin typeface="+mn-lt"/>
              </a:rPr>
              <a:t>Post abortion care mimics clinical presentation of EPL</a:t>
            </a:r>
          </a:p>
          <a:p>
            <a:pPr>
              <a:lnSpc>
                <a:spcPct val="100000"/>
              </a:lnSpc>
              <a:spcBef>
                <a:spcPts val="1000"/>
              </a:spcBef>
              <a:buClr>
                <a:schemeClr val="tx2"/>
              </a:buClr>
            </a:pPr>
            <a:r>
              <a:rPr lang="en-US" sz="5400" b="0" dirty="0">
                <a:solidFill>
                  <a:schemeClr val="bg2"/>
                </a:solidFill>
                <a:latin typeface="+mn-lt"/>
              </a:rPr>
              <a:t>Educate colleagues using values clarification</a:t>
            </a:r>
          </a:p>
          <a:p>
            <a:pPr>
              <a:lnSpc>
                <a:spcPct val="100000"/>
              </a:lnSpc>
              <a:spcBef>
                <a:spcPts val="1000"/>
              </a:spcBef>
              <a:buClr>
                <a:schemeClr val="tx2"/>
              </a:buClr>
            </a:pPr>
            <a:r>
              <a:rPr lang="en-US" sz="5400" b="0" dirty="0">
                <a:solidFill>
                  <a:schemeClr val="bg2"/>
                </a:solidFill>
                <a:latin typeface="+mn-lt"/>
              </a:rPr>
              <a:t>Review written policies and create policies</a:t>
            </a:r>
          </a:p>
          <a:p>
            <a:pPr>
              <a:lnSpc>
                <a:spcPct val="100000"/>
              </a:lnSpc>
              <a:spcBef>
                <a:spcPts val="1000"/>
              </a:spcBef>
              <a:buClr>
                <a:schemeClr val="tx2"/>
              </a:buClr>
            </a:pPr>
            <a:r>
              <a:rPr lang="en-US" sz="5400" b="0" dirty="0">
                <a:solidFill>
                  <a:schemeClr val="bg2"/>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bg2"/>
                </a:solidFill>
                <a:latin typeface="+mn-lt"/>
              </a:rPr>
              <a:t>Speak about SMA with compassion, respect</a:t>
            </a:r>
          </a:p>
          <a:p>
            <a:pPr>
              <a:lnSpc>
                <a:spcPct val="100000"/>
              </a:lnSpc>
              <a:spcBef>
                <a:spcPts val="1000"/>
              </a:spcBef>
              <a:buClr>
                <a:schemeClr val="tx2"/>
              </a:buClr>
            </a:pPr>
            <a:r>
              <a:rPr lang="en-US" sz="5400" b="0" u="sng" dirty="0">
                <a:solidFill>
                  <a:schemeClr val="bg2"/>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bg2"/>
                </a:solidFill>
                <a:latin typeface="+mn-lt"/>
              </a:rPr>
              <a:t> </a:t>
            </a:r>
          </a:p>
          <a:p>
            <a:pPr marL="2020887" lvl="1" indent="-685800">
              <a:lnSpc>
                <a:spcPct val="100000"/>
              </a:lnSpc>
              <a:spcBef>
                <a:spcPts val="500"/>
              </a:spcBef>
              <a:buClr>
                <a:schemeClr val="tx2"/>
              </a:buClr>
            </a:pPr>
            <a:r>
              <a:rPr lang="en-US" sz="5400" b="0" dirty="0">
                <a:solidFill>
                  <a:schemeClr val="bg2"/>
                </a:solidFill>
                <a:latin typeface="+mn-lt"/>
              </a:rPr>
              <a:t>(844-868-2812)</a:t>
            </a:r>
          </a:p>
          <a:p>
            <a:pPr marL="854075" indent="-685800">
              <a:lnSpc>
                <a:spcPct val="70000"/>
              </a:lnSpc>
              <a:spcBef>
                <a:spcPts val="1000"/>
              </a:spcBef>
              <a:buClr>
                <a:schemeClr val="tx2"/>
              </a:buClr>
            </a:pPr>
            <a:endParaRPr lang="en-US" sz="5400" b="0" dirty="0">
              <a:solidFill>
                <a:schemeClr val="bg2"/>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7128858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3653"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47818"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89051"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3654"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Special considerations if you receive federal funding</a:t>
            </a:r>
          </a:p>
          <a:p>
            <a:pPr marL="914400" lvl="0" indent="-914400">
              <a:spcBef>
                <a:spcPts val="0"/>
              </a:spcBef>
              <a:buClr>
                <a:schemeClr val="dk1"/>
              </a:buClr>
              <a:buAutoNum type="arabicPeriod"/>
            </a:pPr>
            <a:r>
              <a:rPr lang="en-US" sz="5400" b="0" dirty="0">
                <a:solidFill>
                  <a:schemeClr val="bg2"/>
                </a:solidFill>
                <a:latin typeface="+mn-lt"/>
                <a:ea typeface="Calibri"/>
                <a:cs typeface="Calibri"/>
                <a:sym typeface="Calibri"/>
              </a:rPr>
              <a:t>Laws regulating abortion in your state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Organize a planning committee</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Staff support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Pharmacy</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Clinical policies + procedures</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Billing and reimbursement</a:t>
            </a:r>
          </a:p>
          <a:p>
            <a:pPr marL="914400" lvl="0" indent="-914400">
              <a:spcBef>
                <a:spcPts val="0"/>
              </a:spcBef>
              <a:buClr>
                <a:schemeClr val="dk1"/>
              </a:buClr>
              <a:buAutoNum type="arabicPeriod"/>
            </a:pPr>
            <a:r>
              <a:rPr lang="en-US" sz="5400" b="0" dirty="0">
                <a:solidFill>
                  <a:schemeClr val="bg2"/>
                </a:solidFill>
                <a:latin typeface="+mn-lt"/>
                <a:cs typeface="Calibri"/>
                <a:sym typeface="Calibri"/>
              </a:rPr>
              <a:t>Professional liability insurance</a:t>
            </a:r>
            <a:endParaRPr lang="en-US" sz="5400" b="0" dirty="0">
              <a:solidFill>
                <a:schemeClr val="bg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45</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425851091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88623" y="-141934"/>
            <a:ext cx="15252782"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bg2"/>
                </a:solidFill>
              </a:rPr>
              <a:t>Abortion care guideline. Geneva: World Health Organization; 2022. </a:t>
            </a:r>
            <a:r>
              <a:rPr lang="en-US" sz="1000" dirty="0" err="1">
                <a:solidFill>
                  <a:schemeClr val="bg2"/>
                </a:solidFill>
              </a:rPr>
              <a:t>Licence</a:t>
            </a:r>
            <a:r>
              <a:rPr lang="en-US" sz="1000" dirty="0">
                <a:solidFill>
                  <a:schemeClr val="bg2"/>
                </a:solidFill>
              </a:rPr>
              <a:t>: CC BY-NC-SA 3.0 IGO.</a:t>
            </a:r>
          </a:p>
          <a:p>
            <a:pPr lvl="0"/>
            <a:r>
              <a:rPr lang="en-US" sz="1000" dirty="0">
                <a:solidFill>
                  <a:schemeClr val="bg2"/>
                </a:solidFill>
              </a:rPr>
              <a:t>Access Delivered A Toolkit for Providers Offering Medication Abortion. </a:t>
            </a:r>
            <a:r>
              <a:rPr lang="en-US" sz="1000" dirty="0" err="1">
                <a:solidFill>
                  <a:schemeClr val="bg2"/>
                </a:solidFill>
              </a:rPr>
              <a:t>Familymedicine.uw.edu</a:t>
            </a:r>
            <a:r>
              <a:rPr lang="en-US" sz="1000" dirty="0">
                <a:solidFill>
                  <a:schemeClr val="bg2"/>
                </a:solidFill>
              </a:rPr>
              <a:t>. https://</a:t>
            </a:r>
            <a:r>
              <a:rPr lang="en-US" sz="1000" dirty="0" err="1">
                <a:solidFill>
                  <a:schemeClr val="bg2"/>
                </a:solidFill>
              </a:rPr>
              <a:t>familymedicine.uw.edu</a:t>
            </a:r>
            <a:r>
              <a:rPr lang="en-US" sz="1000" dirty="0">
                <a:solidFill>
                  <a:schemeClr val="bg2"/>
                </a:solidFill>
              </a:rPr>
              <a:t>/</a:t>
            </a:r>
            <a:r>
              <a:rPr lang="en-US" sz="1000" dirty="0" err="1">
                <a:solidFill>
                  <a:schemeClr val="bg2"/>
                </a:solidFill>
              </a:rPr>
              <a:t>accessdelivered</a:t>
            </a:r>
            <a:r>
              <a:rPr lang="en-US" sz="1000" dirty="0">
                <a:solidFill>
                  <a:schemeClr val="bg2"/>
                </a:solidFill>
              </a:rPr>
              <a:t>/. Published 2022. Accessed May 19, 2022.</a:t>
            </a:r>
          </a:p>
          <a:p>
            <a:pPr lvl="0"/>
            <a:r>
              <a:rPr lang="en-US" sz="1000" dirty="0">
                <a:solidFill>
                  <a:schemeClr val="bg2"/>
                </a:solidFill>
              </a:rPr>
              <a:t>Aiken ARA, Broussard K, Johnson DM, Padron E. Motivations and experiences of people seeking medication abortion online in the United States. </a:t>
            </a:r>
            <a:r>
              <a:rPr lang="en-US" sz="1000" dirty="0" err="1">
                <a:solidFill>
                  <a:schemeClr val="bg2"/>
                </a:solidFill>
              </a:rPr>
              <a:t>Perspect</a:t>
            </a:r>
            <a:r>
              <a:rPr lang="en-US" sz="1000" dirty="0">
                <a:solidFill>
                  <a:schemeClr val="bg2"/>
                </a:solidFill>
              </a:rPr>
              <a:t> Sex </a:t>
            </a:r>
            <a:r>
              <a:rPr lang="en-US" sz="1000" dirty="0" err="1">
                <a:solidFill>
                  <a:schemeClr val="bg2"/>
                </a:solidFill>
              </a:rPr>
              <a:t>Reprod</a:t>
            </a:r>
            <a:r>
              <a:rPr lang="en-US" sz="1000" dirty="0">
                <a:solidFill>
                  <a:schemeClr val="bg2"/>
                </a:solidFill>
              </a:rPr>
              <a:t> Health. 2018;50(4):157–163.</a:t>
            </a:r>
          </a:p>
          <a:p>
            <a:pPr lvl="0"/>
            <a:r>
              <a:rPr lang="en-US" sz="1000" dirty="0">
                <a:solidFill>
                  <a:schemeClr val="bg2"/>
                </a:solidFill>
              </a:rPr>
              <a:t>Aiken ARA, </a:t>
            </a:r>
            <a:r>
              <a:rPr lang="en-US" sz="1000" dirty="0" err="1">
                <a:solidFill>
                  <a:schemeClr val="bg2"/>
                </a:solidFill>
              </a:rPr>
              <a:t>Digol</a:t>
            </a:r>
            <a:r>
              <a:rPr lang="en-US" sz="1000" dirty="0">
                <a:solidFill>
                  <a:schemeClr val="bg2"/>
                </a:solidFill>
              </a:rPr>
              <a:t> I, Trussell J, </a:t>
            </a:r>
            <a:r>
              <a:rPr lang="en-US" sz="1000" dirty="0" err="1">
                <a:solidFill>
                  <a:schemeClr val="bg2"/>
                </a:solidFill>
              </a:rPr>
              <a:t>Gomperts</a:t>
            </a:r>
            <a:r>
              <a:rPr lang="en-US" sz="1000" dirty="0">
                <a:solidFill>
                  <a:schemeClr val="bg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bg2"/>
                </a:solidFill>
              </a:rPr>
              <a:t>Aiken A, Romanova E, </a:t>
            </a:r>
            <a:r>
              <a:rPr lang="en-US" sz="1000" dirty="0" err="1">
                <a:solidFill>
                  <a:schemeClr val="bg2"/>
                </a:solidFill>
              </a:rPr>
              <a:t>Morber</a:t>
            </a:r>
            <a:r>
              <a:rPr lang="en-US" sz="1000" dirty="0">
                <a:solidFill>
                  <a:schemeClr val="bg2"/>
                </a:solidFill>
              </a:rPr>
              <a:t> J, </a:t>
            </a:r>
            <a:r>
              <a:rPr lang="en-US" sz="1000" dirty="0" err="1">
                <a:solidFill>
                  <a:schemeClr val="bg2"/>
                </a:solidFill>
              </a:rPr>
              <a:t>Gomperts</a:t>
            </a:r>
            <a:r>
              <a:rPr lang="en-US" sz="1000" dirty="0">
                <a:solidFill>
                  <a:schemeClr val="bg2"/>
                </a:solidFill>
              </a:rPr>
              <a:t> R. Safety and effectiveness of self-managed medication abortion provided using online telemedicine in the United States: A population based study. </a:t>
            </a:r>
            <a:r>
              <a:rPr lang="en-US" sz="1000" i="1" dirty="0">
                <a:solidFill>
                  <a:schemeClr val="bg2"/>
                </a:solidFill>
              </a:rPr>
              <a:t>The Lancet Regional Health - Americas</a:t>
            </a:r>
            <a:r>
              <a:rPr lang="en-US" sz="1000" dirty="0">
                <a:solidFill>
                  <a:schemeClr val="bg2"/>
                </a:solidFill>
              </a:rPr>
              <a:t>. 2022:100200. doi:10.1016/j.lana.2022.100200</a:t>
            </a:r>
          </a:p>
          <a:p>
            <a:pPr lvl="0"/>
            <a:r>
              <a:rPr lang="en-US" sz="1000" dirty="0">
                <a:solidFill>
                  <a:schemeClr val="bg2"/>
                </a:solidFill>
              </a:rPr>
              <a:t>Aiken ARA, Starling JE, </a:t>
            </a:r>
            <a:r>
              <a:rPr lang="en-US" sz="1000" dirty="0" err="1">
                <a:solidFill>
                  <a:schemeClr val="bg2"/>
                </a:solidFill>
              </a:rPr>
              <a:t>Gomperts</a:t>
            </a:r>
            <a:r>
              <a:rPr lang="en-US" sz="1000" dirty="0">
                <a:solidFill>
                  <a:schemeClr val="bg2"/>
                </a:solidFill>
              </a:rPr>
              <a:t> R, Tec M, Scott JG, Aiken CE. Demand for self-managed online telemedicine abortion in the United States during the coronavirus disease 2019 (COVID-19) pandemic. </a:t>
            </a:r>
            <a:r>
              <a:rPr lang="en-US" sz="1000" dirty="0" err="1">
                <a:solidFill>
                  <a:schemeClr val="bg2"/>
                </a:solidFill>
              </a:rPr>
              <a:t>Obstet</a:t>
            </a:r>
            <a:r>
              <a:rPr lang="en-US" sz="1000" dirty="0">
                <a:solidFill>
                  <a:schemeClr val="bg2"/>
                </a:solidFill>
              </a:rPr>
              <a:t> Gynecol. 2020;136(4):835–837.</a:t>
            </a:r>
          </a:p>
          <a:p>
            <a:pPr lvl="0"/>
            <a:r>
              <a:rPr lang="en-US" sz="1000" dirty="0">
                <a:solidFill>
                  <a:schemeClr val="bg2"/>
                </a:solidFill>
              </a:rPr>
              <a:t>Aiken A, Starling J, </a:t>
            </a:r>
            <a:r>
              <a:rPr lang="en-US" sz="1000" dirty="0" err="1">
                <a:solidFill>
                  <a:schemeClr val="bg2"/>
                </a:solidFill>
              </a:rPr>
              <a:t>Gomperts</a:t>
            </a:r>
            <a:r>
              <a:rPr lang="en-US" sz="1000" dirty="0">
                <a:solidFill>
                  <a:schemeClr val="bg2"/>
                </a:solidFill>
              </a:rPr>
              <a:t> R. Factors associated with use of an online telemedicine service to access self-managed medical abortion in the US. JAMA </a:t>
            </a:r>
            <a:r>
              <a:rPr lang="en-US" sz="1000" dirty="0" err="1">
                <a:solidFill>
                  <a:schemeClr val="bg2"/>
                </a:solidFill>
              </a:rPr>
              <a:t>Netw</a:t>
            </a:r>
            <a:r>
              <a:rPr lang="en-US" sz="1000" dirty="0">
                <a:solidFill>
                  <a:schemeClr val="bg2"/>
                </a:solidFill>
              </a:rPr>
              <a:t> Open. 2021;4(5):e2111852.</a:t>
            </a:r>
          </a:p>
          <a:p>
            <a:pPr lvl="0"/>
            <a:r>
              <a:rPr lang="en-US" sz="1000" dirty="0">
                <a:solidFill>
                  <a:schemeClr val="bg2"/>
                </a:solidFill>
              </a:rPr>
              <a:t>All-Options: All-options pregnancy support. All-</a:t>
            </a:r>
            <a:r>
              <a:rPr lang="en-US" sz="1000" dirty="0" err="1">
                <a:solidFill>
                  <a:schemeClr val="bg2"/>
                </a:solidFill>
              </a:rPr>
              <a:t>options.org</a:t>
            </a:r>
            <a:r>
              <a:rPr lang="en-US" sz="1000" dirty="0">
                <a:solidFill>
                  <a:schemeClr val="bg2"/>
                </a:solidFill>
              </a:rPr>
              <a:t>. https://</a:t>
            </a:r>
            <a:r>
              <a:rPr lang="en-US" sz="1000" dirty="0" err="1">
                <a:solidFill>
                  <a:schemeClr val="bg2"/>
                </a:solidFill>
              </a:rPr>
              <a:t>www.all-options.org</a:t>
            </a:r>
            <a:r>
              <a:rPr lang="en-US" sz="1000" dirty="0">
                <a:solidFill>
                  <a:schemeClr val="bg2"/>
                </a:solidFill>
              </a:rPr>
              <a:t>/. Published 2022. Accessed May 19, 2022. </a:t>
            </a:r>
          </a:p>
          <a:p>
            <a:pPr lvl="0"/>
            <a:r>
              <a:rPr lang="en-US" sz="1000" dirty="0">
                <a:solidFill>
                  <a:schemeClr val="bg2"/>
                </a:solidFill>
              </a:rPr>
              <a:t>Anderson E, </a:t>
            </a:r>
            <a:r>
              <a:rPr lang="en-US" sz="1000" dirty="0" err="1">
                <a:solidFill>
                  <a:schemeClr val="bg2"/>
                </a:solidFill>
              </a:rPr>
              <a:t>Salganicoff</a:t>
            </a:r>
            <a:r>
              <a:rPr lang="en-US" sz="1000" dirty="0">
                <a:solidFill>
                  <a:schemeClr val="bg2"/>
                </a:solidFill>
              </a:rPr>
              <a:t> A, Sobel L. State Restrictions on Telehealth Abortion. KFF. https://</a:t>
            </a:r>
            <a:r>
              <a:rPr lang="en-US" sz="1000" dirty="0" err="1">
                <a:solidFill>
                  <a:schemeClr val="bg2"/>
                </a:solidFill>
              </a:rPr>
              <a:t>www.kff.org</a:t>
            </a:r>
            <a:r>
              <a:rPr lang="en-US" sz="1000" dirty="0">
                <a:solidFill>
                  <a:schemeClr val="bg2"/>
                </a:solidFill>
              </a:rPr>
              <a:t>/</a:t>
            </a:r>
            <a:r>
              <a:rPr lang="en-US" sz="1000" dirty="0" err="1">
                <a:solidFill>
                  <a:schemeClr val="bg2"/>
                </a:solidFill>
              </a:rPr>
              <a:t>womens</a:t>
            </a:r>
            <a:r>
              <a:rPr lang="en-US" sz="1000" dirty="0">
                <a:solidFill>
                  <a:schemeClr val="bg2"/>
                </a:solidFill>
              </a:rPr>
              <a:t>-health-policy/slide/state-restrictions-on-telehealth-abortion/. Published 2021. Accessed May 19, 2022.</a:t>
            </a:r>
          </a:p>
          <a:p>
            <a:pPr lvl="0"/>
            <a:r>
              <a:rPr lang="en-US" sz="1000" dirty="0">
                <a:solidFill>
                  <a:schemeClr val="bg2"/>
                </a:solidFill>
              </a:rPr>
              <a:t>An Overview of Abortion Laws. Guttmacher Institute. https://</a:t>
            </a:r>
            <a:r>
              <a:rPr lang="en-US" sz="1000" dirty="0" err="1">
                <a:solidFill>
                  <a:schemeClr val="bg2"/>
                </a:solidFill>
              </a:rPr>
              <a:t>www.guttmacher.org</a:t>
            </a:r>
            <a:r>
              <a:rPr lang="en-US" sz="1000" dirty="0">
                <a:solidFill>
                  <a:schemeClr val="bg2"/>
                </a:solidFill>
              </a:rPr>
              <a:t>/state-policy/explore/overview-abortion-laws. Published 2022. Accessed May 19, 2022.</a:t>
            </a:r>
          </a:p>
          <a:p>
            <a:pPr lvl="0"/>
            <a:r>
              <a:rPr lang="en-US" sz="1000" dirty="0">
                <a:solidFill>
                  <a:schemeClr val="bg2"/>
                </a:solidFill>
              </a:rPr>
              <a:t>Baird D. Mode of action of medical methods of abortion. </a:t>
            </a:r>
            <a:r>
              <a:rPr lang="en-US" sz="1000" i="1" dirty="0">
                <a:solidFill>
                  <a:schemeClr val="bg2"/>
                </a:solidFill>
              </a:rPr>
              <a:t>JAMWA</a:t>
            </a:r>
            <a:r>
              <a:rPr lang="en-US" sz="1000" dirty="0">
                <a:solidFill>
                  <a:schemeClr val="bg2"/>
                </a:solidFill>
              </a:rPr>
              <a:t>. 2000; </a:t>
            </a:r>
            <a:r>
              <a:rPr lang="en-US" sz="1000" b="1" dirty="0">
                <a:solidFill>
                  <a:schemeClr val="bg2"/>
                </a:solidFill>
              </a:rPr>
              <a:t>35</a:t>
            </a:r>
            <a:r>
              <a:rPr lang="en-US" sz="1000" dirty="0">
                <a:solidFill>
                  <a:schemeClr val="bg2"/>
                </a:solidFill>
              </a:rPr>
              <a:t>(3): S121-126. </a:t>
            </a:r>
          </a:p>
          <a:p>
            <a:pPr lvl="0"/>
            <a:r>
              <a:rPr lang="en-US" sz="1000" dirty="0">
                <a:solidFill>
                  <a:schemeClr val="bg2"/>
                </a:solidFill>
              </a:rPr>
              <a:t>Beverly W, </a:t>
            </a:r>
            <a:r>
              <a:rPr lang="en-US" sz="1000" dirty="0" err="1">
                <a:solidFill>
                  <a:schemeClr val="bg2"/>
                </a:solidFill>
              </a:rPr>
              <a:t>Dzuba</a:t>
            </a:r>
            <a:r>
              <a:rPr lang="en-US" sz="1000" dirty="0">
                <a:solidFill>
                  <a:schemeClr val="bg2"/>
                </a:solidFill>
              </a:rPr>
              <a:t> IG, Chong E, et al. Extending Outpatient Medical Abortion Services Through 70 Days of Gestational Age. Obstetrics &amp; Gynecology. 2012;120(5):1070-1076. doi:10.1097/AOG.0b013e31826c315f.</a:t>
            </a:r>
          </a:p>
          <a:p>
            <a:pPr lvl="0"/>
            <a:r>
              <a:rPr lang="en-US" sz="1000" dirty="0">
                <a:solidFill>
                  <a:schemeClr val="bg2"/>
                </a:solidFill>
              </a:rPr>
              <a:t>Blanchard K, Shochet T, </a:t>
            </a:r>
            <a:r>
              <a:rPr lang="en-US" sz="1000" dirty="0" err="1">
                <a:solidFill>
                  <a:schemeClr val="bg2"/>
                </a:solidFill>
              </a:rPr>
              <a:t>Coyaji</a:t>
            </a:r>
            <a:r>
              <a:rPr lang="en-US" sz="1000" dirty="0">
                <a:solidFill>
                  <a:schemeClr val="bg2"/>
                </a:solidFill>
              </a:rPr>
              <a:t> K, </a:t>
            </a:r>
            <a:r>
              <a:rPr lang="en-US" sz="1000" dirty="0" err="1">
                <a:solidFill>
                  <a:schemeClr val="bg2"/>
                </a:solidFill>
              </a:rPr>
              <a:t>Thi</a:t>
            </a:r>
            <a:r>
              <a:rPr lang="en-US" sz="1000" dirty="0">
                <a:solidFill>
                  <a:schemeClr val="bg2"/>
                </a:solidFill>
              </a:rPr>
              <a:t> </a:t>
            </a:r>
            <a:r>
              <a:rPr lang="en-US" sz="1000" dirty="0" err="1">
                <a:solidFill>
                  <a:schemeClr val="bg2"/>
                </a:solidFill>
              </a:rPr>
              <a:t>Nhu</a:t>
            </a:r>
            <a:r>
              <a:rPr lang="en-US" sz="1000" dirty="0">
                <a:solidFill>
                  <a:schemeClr val="bg2"/>
                </a:solidFill>
              </a:rPr>
              <a:t> Ngoc N, </a:t>
            </a:r>
            <a:r>
              <a:rPr lang="en-US" sz="1000" dirty="0" err="1">
                <a:solidFill>
                  <a:schemeClr val="bg2"/>
                </a:solidFill>
              </a:rPr>
              <a:t>Winikoff</a:t>
            </a:r>
            <a:r>
              <a:rPr lang="en-US" sz="1000" dirty="0">
                <a:solidFill>
                  <a:schemeClr val="bg2"/>
                </a:solidFill>
              </a:rPr>
              <a:t> B. Misoprostol alone for early abortion: an evaluation of seven potential regimens. </a:t>
            </a:r>
            <a:r>
              <a:rPr lang="en-US" sz="1000" i="1" dirty="0">
                <a:solidFill>
                  <a:schemeClr val="bg2"/>
                </a:solidFill>
              </a:rPr>
              <a:t>Contraception. </a:t>
            </a:r>
            <a:r>
              <a:rPr lang="en-US" sz="1000" dirty="0">
                <a:solidFill>
                  <a:schemeClr val="bg2"/>
                </a:solidFill>
              </a:rPr>
              <a:t>Aug 2005;72(2):91-97.</a:t>
            </a:r>
          </a:p>
          <a:p>
            <a:pPr lvl="0"/>
            <a:r>
              <a:rPr lang="en-US" sz="1000" dirty="0">
                <a:solidFill>
                  <a:schemeClr val="bg2"/>
                </a:solidFill>
              </a:rPr>
              <a:t>Blanchard K, </a:t>
            </a:r>
            <a:r>
              <a:rPr lang="en-US" sz="1000" dirty="0" err="1">
                <a:solidFill>
                  <a:schemeClr val="bg2"/>
                </a:solidFill>
              </a:rPr>
              <a:t>Winikoff</a:t>
            </a:r>
            <a:r>
              <a:rPr lang="en-US" sz="1000" dirty="0">
                <a:solidFill>
                  <a:schemeClr val="bg2"/>
                </a:solidFill>
              </a:rPr>
              <a:t> B, </a:t>
            </a:r>
            <a:r>
              <a:rPr lang="en-US" sz="1000" dirty="0" err="1">
                <a:solidFill>
                  <a:schemeClr val="bg2"/>
                </a:solidFill>
              </a:rPr>
              <a:t>Ellertson</a:t>
            </a:r>
            <a:r>
              <a:rPr lang="en-US" sz="1000" dirty="0">
                <a:solidFill>
                  <a:schemeClr val="bg2"/>
                </a:solidFill>
              </a:rPr>
              <a:t> C. Misoprostol used alone for the termination of early pregnancy. A review of the evidence. </a:t>
            </a:r>
            <a:r>
              <a:rPr lang="en-US" sz="1000" i="1" dirty="0">
                <a:solidFill>
                  <a:schemeClr val="bg2"/>
                </a:solidFill>
              </a:rPr>
              <a:t>Contraception. </a:t>
            </a:r>
            <a:r>
              <a:rPr lang="en-US" sz="1000" dirty="0">
                <a:solidFill>
                  <a:schemeClr val="bg2"/>
                </a:solidFill>
              </a:rPr>
              <a:t>Apr 1999;59(4):209-217. </a:t>
            </a:r>
          </a:p>
          <a:p>
            <a:pPr lvl="0"/>
            <a:r>
              <a:rPr lang="en-US" sz="1000" dirty="0">
                <a:solidFill>
                  <a:schemeClr val="bg2"/>
                </a:solidFill>
              </a:rPr>
              <a:t>Bracken, H., N.T.N. Ngoc, E. Schaff, K. </a:t>
            </a:r>
            <a:r>
              <a:rPr lang="en-US" sz="1000" dirty="0" err="1">
                <a:solidFill>
                  <a:schemeClr val="bg2"/>
                </a:solidFill>
              </a:rPr>
              <a:t>Coyaji</a:t>
            </a:r>
            <a:r>
              <a:rPr lang="en-US" sz="1000" dirty="0">
                <a:solidFill>
                  <a:schemeClr val="bg2"/>
                </a:solidFill>
              </a:rPr>
              <a:t>, S. </a:t>
            </a:r>
            <a:r>
              <a:rPr lang="en-US" sz="1000" dirty="0" err="1">
                <a:solidFill>
                  <a:schemeClr val="bg2"/>
                </a:solidFill>
              </a:rPr>
              <a:t>Ambardekar</a:t>
            </a:r>
            <a:r>
              <a:rPr lang="en-US" sz="1000" dirty="0">
                <a:solidFill>
                  <a:schemeClr val="bg2"/>
                </a:solidFill>
              </a:rPr>
              <a:t>, E. Westheimer, B. </a:t>
            </a:r>
            <a:r>
              <a:rPr lang="en-US" sz="1000" dirty="0" err="1">
                <a:solidFill>
                  <a:schemeClr val="bg2"/>
                </a:solidFill>
              </a:rPr>
              <a:t>Winikoff</a:t>
            </a:r>
            <a:r>
              <a:rPr lang="en-US" sz="1000" b="1" dirty="0">
                <a:solidFill>
                  <a:schemeClr val="bg2"/>
                </a:solidFill>
              </a:rPr>
              <a:t>.</a:t>
            </a:r>
            <a:r>
              <a:rPr lang="en-US" sz="1000" dirty="0">
                <a:solidFill>
                  <a:schemeClr val="bg2"/>
                </a:solidFill>
              </a:rPr>
              <a:t> Mifepristone Followed in 24 Hours to 48 Hours by Misoprostol for Late First-Trimester Abortion. </a:t>
            </a:r>
            <a:r>
              <a:rPr lang="en-US" sz="1000" i="1" dirty="0">
                <a:solidFill>
                  <a:schemeClr val="bg2"/>
                </a:solidFill>
              </a:rPr>
              <a:t>Obstetrics and Gynecology</a:t>
            </a:r>
            <a:r>
              <a:rPr lang="en-US" sz="1000" dirty="0">
                <a:solidFill>
                  <a:schemeClr val="bg2"/>
                </a:solidFill>
              </a:rPr>
              <a:t> (Apr 2007), 109 pp.895-901. </a:t>
            </a:r>
          </a:p>
          <a:p>
            <a:pPr lvl="0"/>
            <a:r>
              <a:rPr lang="en-US" sz="1000" u="sng" dirty="0">
                <a:solidFill>
                  <a:srgbClr val="B0B938"/>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1000" u="sng" dirty="0">
                <a:solidFill>
                  <a:schemeClr val="bg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bg2"/>
              </a:solidFill>
            </a:endParaRPr>
          </a:p>
          <a:p>
            <a:pPr lvl="0"/>
            <a:r>
              <a:rPr lang="en-US" sz="1000" dirty="0">
                <a:solidFill>
                  <a:schemeClr val="bg2"/>
                </a:solidFill>
              </a:rPr>
              <a:t>Castillo P, </a:t>
            </a:r>
            <a:r>
              <a:rPr lang="en-US" sz="1000" dirty="0" err="1">
                <a:solidFill>
                  <a:schemeClr val="bg2"/>
                </a:solidFill>
              </a:rPr>
              <a:t>Sanhueza</a:t>
            </a:r>
            <a:r>
              <a:rPr lang="en-US" sz="1000" dirty="0">
                <a:solidFill>
                  <a:schemeClr val="bg2"/>
                </a:solidFill>
              </a:rPr>
              <a:t> P, Hernandez EML, </a:t>
            </a:r>
            <a:r>
              <a:rPr lang="en-US" sz="1000" dirty="0" err="1">
                <a:solidFill>
                  <a:schemeClr val="bg2"/>
                </a:solidFill>
              </a:rPr>
              <a:t>Bousieguez</a:t>
            </a:r>
            <a:r>
              <a:rPr lang="en-US" sz="1000" dirty="0">
                <a:solidFill>
                  <a:schemeClr val="bg2"/>
                </a:solidFill>
              </a:rPr>
              <a:t> M, </a:t>
            </a:r>
            <a:r>
              <a:rPr lang="en-US" sz="1000" dirty="0" err="1">
                <a:solidFill>
                  <a:schemeClr val="bg2"/>
                </a:solidFill>
              </a:rPr>
              <a:t>Dzuba</a:t>
            </a:r>
            <a:r>
              <a:rPr lang="en-US" sz="1000" dirty="0">
                <a:solidFill>
                  <a:schemeClr val="bg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bg2"/>
                </a:solidFill>
              </a:rPr>
              <a:t>Chong E, Shochet T, Raymond E et al. Expansion of a direct-to-patient telemedicine abortion service in the United States and experience during the COVID-19 pandemic. </a:t>
            </a:r>
            <a:r>
              <a:rPr lang="en-US" sz="1000" i="1" dirty="0">
                <a:solidFill>
                  <a:schemeClr val="bg2"/>
                </a:solidFill>
              </a:rPr>
              <a:t>Contraception</a:t>
            </a:r>
            <a:r>
              <a:rPr lang="en-US" sz="1000" dirty="0">
                <a:solidFill>
                  <a:schemeClr val="bg2"/>
                </a:solidFill>
              </a:rPr>
              <a:t>. 2021;104(1):43-48. doi:10.1016/j.contraception.2021.03.019</a:t>
            </a:r>
          </a:p>
          <a:p>
            <a:pPr lvl="0"/>
            <a:r>
              <a:rPr lang="en-US" sz="1000" dirty="0">
                <a:solidFill>
                  <a:schemeClr val="bg2"/>
                </a:solidFill>
              </a:rPr>
              <a:t>Contraceptive Pearls: Post Abortion Contraception. </a:t>
            </a:r>
            <a:r>
              <a:rPr lang="en-US" sz="1000" dirty="0" err="1">
                <a:solidFill>
                  <a:schemeClr val="bg2"/>
                </a:solidFill>
              </a:rPr>
              <a:t>Reproductiveaccess</a:t>
            </a:r>
            <a:r>
              <a:rPr lang="en-US" sz="1000" dirty="0">
                <a:solidFill>
                  <a:schemeClr val="bg2"/>
                </a:solidFill>
              </a:rPr>
              <a:t>. https://</a:t>
            </a:r>
            <a:r>
              <a:rPr lang="en-US" sz="1000" dirty="0" err="1">
                <a:solidFill>
                  <a:schemeClr val="bg2"/>
                </a:solidFill>
              </a:rPr>
              <a:t>www.reproductiveaccess.org</a:t>
            </a:r>
            <a:r>
              <a:rPr lang="en-US" sz="1000" dirty="0">
                <a:solidFill>
                  <a:schemeClr val="bg2"/>
                </a:solidFill>
              </a:rPr>
              <a:t>/resource/contraceptive-pearls-post-abortion-contraception/. Published 2021. Accessed May 19, 2022.</a:t>
            </a:r>
          </a:p>
          <a:p>
            <a:pPr lvl="0"/>
            <a:r>
              <a:rPr lang="en-US" sz="1000" dirty="0" err="1">
                <a:solidFill>
                  <a:schemeClr val="bg2"/>
                </a:solidFill>
              </a:rPr>
              <a:t>Coyaji,K</a:t>
            </a:r>
            <a:r>
              <a:rPr lang="en-US" sz="1000" dirty="0">
                <a:solidFill>
                  <a:schemeClr val="bg2"/>
                </a:solidFill>
              </a:rPr>
              <a:t>., U. Krishna, S. </a:t>
            </a:r>
            <a:r>
              <a:rPr lang="en-US" sz="1000" dirty="0" err="1">
                <a:solidFill>
                  <a:schemeClr val="bg2"/>
                </a:solidFill>
              </a:rPr>
              <a:t>Ambardekar</a:t>
            </a:r>
            <a:r>
              <a:rPr lang="en-US" sz="1000" dirty="0">
                <a:solidFill>
                  <a:schemeClr val="bg2"/>
                </a:solidFill>
              </a:rPr>
              <a:t>, H. Bracken, V. </a:t>
            </a:r>
            <a:r>
              <a:rPr lang="en-US" sz="1000" dirty="0" err="1">
                <a:solidFill>
                  <a:schemeClr val="bg2"/>
                </a:solidFill>
              </a:rPr>
              <a:t>Raote</a:t>
            </a:r>
            <a:r>
              <a:rPr lang="en-US" sz="1000" dirty="0">
                <a:solidFill>
                  <a:schemeClr val="bg2"/>
                </a:solidFill>
              </a:rPr>
              <a:t>, A. </a:t>
            </a:r>
            <a:r>
              <a:rPr lang="en-US" sz="1000" dirty="0" err="1">
                <a:solidFill>
                  <a:schemeClr val="bg2"/>
                </a:solidFill>
              </a:rPr>
              <a:t>Mandlekar</a:t>
            </a:r>
            <a:r>
              <a:rPr lang="en-US" sz="1000" dirty="0">
                <a:solidFill>
                  <a:schemeClr val="bg2"/>
                </a:solidFill>
              </a:rPr>
              <a:t>, B. </a:t>
            </a:r>
            <a:r>
              <a:rPr lang="en-US" sz="1000" dirty="0" err="1">
                <a:solidFill>
                  <a:schemeClr val="bg2"/>
                </a:solidFill>
              </a:rPr>
              <a:t>Winikoff</a:t>
            </a:r>
            <a:r>
              <a:rPr lang="en-US" sz="1000" dirty="0">
                <a:solidFill>
                  <a:schemeClr val="bg2"/>
                </a:solidFill>
              </a:rPr>
              <a:t>. Are two doses of misoprostol after mifepristone for early abortion better than one? </a:t>
            </a:r>
            <a:r>
              <a:rPr lang="en-US" sz="1000" i="1" dirty="0">
                <a:solidFill>
                  <a:schemeClr val="bg2"/>
                </a:solidFill>
              </a:rPr>
              <a:t>British Journal of Obstetrics and </a:t>
            </a:r>
            <a:r>
              <a:rPr lang="en-US" sz="1000" i="1" dirty="0" err="1">
                <a:solidFill>
                  <a:schemeClr val="bg2"/>
                </a:solidFill>
              </a:rPr>
              <a:t>Gynaecology</a:t>
            </a:r>
            <a:r>
              <a:rPr lang="en-US" sz="1000" dirty="0">
                <a:solidFill>
                  <a:schemeClr val="bg2"/>
                </a:solidFill>
              </a:rPr>
              <a:t>, (Mar 2007), 114 (3), pp. 271–278. </a:t>
            </a:r>
          </a:p>
          <a:p>
            <a:pPr lvl="0"/>
            <a:r>
              <a:rPr lang="en-US" sz="1000" dirty="0" err="1">
                <a:solidFill>
                  <a:schemeClr val="bg2"/>
                </a:solidFill>
              </a:rPr>
              <a:t>Creinin</a:t>
            </a:r>
            <a:r>
              <a:rPr lang="en-US" sz="1000" dirty="0">
                <a:solidFill>
                  <a:schemeClr val="bg2"/>
                </a:solidFill>
              </a:rPr>
              <a:t> MD, Fox MC, Teal S, Chen A, Schaff EA, </a:t>
            </a:r>
            <a:r>
              <a:rPr lang="en-US" sz="1000" dirty="0" err="1">
                <a:solidFill>
                  <a:schemeClr val="bg2"/>
                </a:solidFill>
              </a:rPr>
              <a:t>Meyn</a:t>
            </a:r>
            <a:r>
              <a:rPr lang="en-US" sz="1000" dirty="0">
                <a:solidFill>
                  <a:schemeClr val="bg2"/>
                </a:solidFill>
              </a:rPr>
              <a:t> LA: MOD Study Trial Group: A randomized comparison of misoprostol 6 to 8 hours versus 24 hours after mifepristone for abortion. </a:t>
            </a:r>
            <a:r>
              <a:rPr lang="en-US" sz="1000" i="1" dirty="0">
                <a:solidFill>
                  <a:schemeClr val="bg2"/>
                </a:solidFill>
              </a:rPr>
              <a:t>Obstet. Gynecol. </a:t>
            </a:r>
            <a:r>
              <a:rPr lang="en-US" sz="1000" dirty="0">
                <a:solidFill>
                  <a:schemeClr val="bg2"/>
                </a:solidFill>
              </a:rPr>
              <a:t>2004 103(5 Pt. 1): 851-859</a:t>
            </a:r>
          </a:p>
          <a:p>
            <a:pPr lvl="0"/>
            <a:r>
              <a:rPr lang="en-US" sz="1000" u="sng" dirty="0">
                <a:solidFill>
                  <a:srgbClr val="B0B938"/>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rgbClr val="B0B938"/>
                </a:solidFill>
                <a:hlinkClick r:id="rId6">
                  <a:extLst>
                    <a:ext uri="{A12FA001-AC4F-418D-AE19-62706E023703}">
                      <ahyp:hlinkClr xmlns:ahyp="http://schemas.microsoft.com/office/drawing/2018/hyperlinkcolor" val="tx"/>
                    </a:ext>
                  </a:extLst>
                </a:hlinkClick>
              </a:rPr>
              <a:t>MMWR Recomm Rep</a:t>
            </a:r>
            <a:r>
              <a:rPr lang="en-US" sz="1000" u="sng" dirty="0">
                <a:solidFill>
                  <a:schemeClr val="bg2"/>
                </a:solidFill>
                <a:hlinkClick r:id="rId6">
                  <a:extLst>
                    <a:ext uri="{A12FA001-AC4F-418D-AE19-62706E023703}">
                      <ahyp:hlinkClr xmlns:ahyp="http://schemas.microsoft.com/office/drawing/2018/hyperlinkcolor" val="tx"/>
                    </a:ext>
                  </a:extLst>
                </a:hlinkClick>
              </a:rPr>
              <a:t>. 2016;65(4):1. </a:t>
            </a:r>
            <a:endParaRPr lang="en-US" sz="1000" dirty="0">
              <a:solidFill>
                <a:schemeClr val="bg2"/>
              </a:solidFill>
            </a:endParaRPr>
          </a:p>
          <a:p>
            <a:pPr lvl="0"/>
            <a:r>
              <a:rPr lang="en-US" sz="1000" u="sng" dirty="0">
                <a:solidFill>
                  <a:schemeClr val="bg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bg2"/>
              </a:solidFill>
            </a:endParaRPr>
          </a:p>
          <a:p>
            <a:pPr lvl="0"/>
            <a:r>
              <a:rPr lang="en-US" sz="1000" dirty="0">
                <a:solidFill>
                  <a:schemeClr val="bg2"/>
                </a:solidFill>
              </a:rPr>
              <a:t>Diaz-Tello F, Grant E, Lin C et al. </a:t>
            </a:r>
            <a:r>
              <a:rPr lang="en-US" sz="1000" i="1" dirty="0">
                <a:solidFill>
                  <a:schemeClr val="bg2"/>
                </a:solidFill>
              </a:rPr>
              <a:t>Abortion Decriminalization Is Part Of The Larger Struggle Against Policing And Criminalization: How Our Movements Can Organize In Solidarity With Each Other</a:t>
            </a:r>
            <a:r>
              <a:rPr lang="en-US" sz="1000" dirty="0">
                <a:solidFill>
                  <a:schemeClr val="bg2"/>
                </a:solidFill>
              </a:rPr>
              <a:t>. Interrupting Criminalization; 2022. https://static1.squarespace.com/static/5ee39ec764dbd7179cf1243c/t/6194235775f2a0615ea53cde/1637098383973/</a:t>
            </a:r>
            <a:r>
              <a:rPr lang="en-US" sz="1000" dirty="0" err="1">
                <a:solidFill>
                  <a:schemeClr val="bg2"/>
                </a:solidFill>
              </a:rPr>
              <a:t>Decriminalize+Abortion</a:t>
            </a:r>
            <a:r>
              <a:rPr lang="en-US" sz="1000" dirty="0">
                <a:solidFill>
                  <a:schemeClr val="bg2"/>
                </a:solidFill>
              </a:rPr>
              <a:t>. Accessed May 19, 2022.</a:t>
            </a:r>
          </a:p>
          <a:p>
            <a:pPr lvl="0"/>
            <a:r>
              <a:rPr lang="en-US" sz="1000" dirty="0">
                <a:solidFill>
                  <a:schemeClr val="bg2"/>
                </a:solidFill>
              </a:rPr>
              <a:t>Donovan MK. Self-managed medication abortion: expanding the available options for U.S. abortion care. Guttmacher Policy Rev. 2018;21:41–47.</a:t>
            </a:r>
          </a:p>
          <a:p>
            <a:pPr lvl="0"/>
            <a:r>
              <a:rPr lang="en-US" sz="1000" i="1" dirty="0">
                <a:solidFill>
                  <a:schemeClr val="bg2"/>
                </a:solidFill>
              </a:rPr>
              <a:t>Do's and </a:t>
            </a:r>
            <a:r>
              <a:rPr lang="en-US" sz="1000" i="1" dirty="0" err="1">
                <a:solidFill>
                  <a:schemeClr val="bg2"/>
                </a:solidFill>
              </a:rPr>
              <a:t>Dont's</a:t>
            </a:r>
            <a:r>
              <a:rPr lang="en-US" sz="1000" dirty="0">
                <a:solidFill>
                  <a:schemeClr val="bg2"/>
                </a:solidFill>
              </a:rPr>
              <a:t>. Bixby Center for Global Reproductive Health; 2021. https://</a:t>
            </a:r>
            <a:r>
              <a:rPr lang="en-US" sz="1000" dirty="0" err="1">
                <a:solidFill>
                  <a:schemeClr val="bg2"/>
                </a:solidFill>
              </a:rPr>
              <a:t>www.innovating-education.org</a:t>
            </a:r>
            <a:r>
              <a:rPr lang="en-US" sz="1000" dirty="0">
                <a:solidFill>
                  <a:schemeClr val="bg2"/>
                </a:solidFill>
              </a:rPr>
              <a:t>/2020/12/dos-and-</a:t>
            </a:r>
            <a:r>
              <a:rPr lang="en-US" sz="1000" dirty="0" err="1">
                <a:solidFill>
                  <a:schemeClr val="bg2"/>
                </a:solidFill>
              </a:rPr>
              <a:t>donts</a:t>
            </a:r>
            <a:r>
              <a:rPr lang="en-US" sz="1000" dirty="0">
                <a:solidFill>
                  <a:schemeClr val="bg2"/>
                </a:solidFill>
              </a:rPr>
              <a:t>/. Accessed April 21, 2022. </a:t>
            </a:r>
          </a:p>
          <a:p>
            <a:pPr lvl="0"/>
            <a:r>
              <a:rPr lang="en-US" sz="1000" i="1" dirty="0">
                <a:solidFill>
                  <a:schemeClr val="bg2"/>
                </a:solidFill>
              </a:rPr>
              <a:t>Early Abortion Options</a:t>
            </a:r>
            <a:r>
              <a:rPr lang="en-US" sz="1000" dirty="0">
                <a:solidFill>
                  <a:schemeClr val="bg2"/>
                </a:solidFill>
              </a:rPr>
              <a:t>. Reproductive Health Access Project; 2022. https://</a:t>
            </a:r>
            <a:r>
              <a:rPr lang="en-US" sz="1000" dirty="0" err="1">
                <a:solidFill>
                  <a:schemeClr val="bg2"/>
                </a:solidFill>
              </a:rPr>
              <a:t>www.reproductiveaccess.org</a:t>
            </a:r>
            <a:r>
              <a:rPr lang="en-US" sz="1000" dirty="0">
                <a:solidFill>
                  <a:schemeClr val="bg2"/>
                </a:solidFill>
              </a:rPr>
              <a:t>/resource/early-abortion-options/. Accessed May 19, 2022.</a:t>
            </a:r>
          </a:p>
          <a:p>
            <a:pPr lvl="0"/>
            <a:r>
              <a:rPr lang="en-US" sz="1000" i="1" dirty="0">
                <a:solidFill>
                  <a:schemeClr val="bg2"/>
                </a:solidFill>
              </a:rPr>
              <a:t>Feminist Medication Abortion Accompaniment 101</a:t>
            </a:r>
            <a:r>
              <a:rPr lang="en-US" sz="1000" dirty="0">
                <a:solidFill>
                  <a:schemeClr val="bg2"/>
                </a:solidFill>
              </a:rPr>
              <a:t>. Ibis Reproductive Health; 2021. https://</a:t>
            </a:r>
            <a:r>
              <a:rPr lang="en-US" sz="1000" dirty="0" err="1">
                <a:solidFill>
                  <a:schemeClr val="bg2"/>
                </a:solidFill>
              </a:rPr>
              <a:t>www.ibisreproductivehealth.org</a:t>
            </a:r>
            <a:r>
              <a:rPr lang="en-US" sz="1000" dirty="0">
                <a:solidFill>
                  <a:schemeClr val="bg2"/>
                </a:solidFill>
              </a:rPr>
              <a:t>/sites/default/files/files/publications/Abortion%20accompaniment%20101.pdf. Accessed May 19, 2022.</a:t>
            </a:r>
          </a:p>
          <a:p>
            <a:pPr lvl="0"/>
            <a:r>
              <a:rPr lang="en-US" sz="1000" dirty="0">
                <a:solidFill>
                  <a:schemeClr val="bg2"/>
                </a:solidFill>
              </a:rPr>
              <a:t>Finer LB and </a:t>
            </a:r>
            <a:r>
              <a:rPr lang="en-US" sz="1000" dirty="0" err="1">
                <a:solidFill>
                  <a:schemeClr val="bg2"/>
                </a:solidFill>
              </a:rPr>
              <a:t>Zolna</a:t>
            </a:r>
            <a:r>
              <a:rPr lang="en-US" sz="1000" dirty="0">
                <a:solidFill>
                  <a:schemeClr val="bg2"/>
                </a:solidFill>
              </a:rPr>
              <a:t> MR, Declines in Unintended Pregnancy in the United States, 2008–2011; </a:t>
            </a:r>
            <a:r>
              <a:rPr lang="en-US" sz="1000" i="1" dirty="0">
                <a:solidFill>
                  <a:schemeClr val="bg2"/>
                </a:solidFill>
              </a:rPr>
              <a:t>The New England Journal of Medicine </a:t>
            </a:r>
            <a:r>
              <a:rPr lang="en-US" sz="1000" dirty="0">
                <a:solidFill>
                  <a:schemeClr val="bg2"/>
                </a:solidFill>
              </a:rPr>
              <a:t>2016, 374(9):843-52.</a:t>
            </a:r>
          </a:p>
          <a:p>
            <a:pPr lvl="0"/>
            <a:r>
              <a:rPr lang="en-US" sz="1000" dirty="0">
                <a:solidFill>
                  <a:schemeClr val="bg2"/>
                </a:solidFill>
              </a:rPr>
              <a:t>Guest J, </a:t>
            </a:r>
            <a:r>
              <a:rPr lang="en-US" sz="1000" dirty="0" err="1">
                <a:solidFill>
                  <a:schemeClr val="bg2"/>
                </a:solidFill>
              </a:rPr>
              <a:t>Chien</a:t>
            </a:r>
            <a:r>
              <a:rPr lang="en-US" sz="1000" dirty="0">
                <a:solidFill>
                  <a:schemeClr val="bg2"/>
                </a:solidFill>
              </a:rPr>
              <a:t> P, Thomson M, </a:t>
            </a:r>
            <a:r>
              <a:rPr lang="en-US" sz="1000" dirty="0" err="1">
                <a:solidFill>
                  <a:schemeClr val="bg2"/>
                </a:solidFill>
              </a:rPr>
              <a:t>Kosseim</a:t>
            </a:r>
            <a:r>
              <a:rPr lang="en-US" sz="1000" dirty="0">
                <a:solidFill>
                  <a:schemeClr val="bg2"/>
                </a:solidFill>
              </a:rPr>
              <a:t> ML. </a:t>
            </a:r>
            <a:r>
              <a:rPr lang="en-US" sz="1000" dirty="0" err="1">
                <a:solidFill>
                  <a:schemeClr val="bg2"/>
                </a:solidFill>
              </a:rPr>
              <a:t>Randomised</a:t>
            </a:r>
            <a:r>
              <a:rPr lang="en-US" sz="1000" dirty="0">
                <a:solidFill>
                  <a:schemeClr val="bg2"/>
                </a:solidFill>
              </a:rPr>
              <a:t> controlled trial comparing efficacy of same day administration of mifepristone and misoprostol for termination of pregnancy with the standard 36- to 48-hour protocol. </a:t>
            </a:r>
            <a:r>
              <a:rPr lang="en-US" sz="1000" i="1" dirty="0" err="1">
                <a:solidFill>
                  <a:schemeClr val="bg2"/>
                </a:solidFill>
              </a:rPr>
              <a:t>Bjog</a:t>
            </a:r>
            <a:r>
              <a:rPr lang="en-US" sz="1000" i="1" dirty="0">
                <a:solidFill>
                  <a:schemeClr val="bg2"/>
                </a:solidFill>
              </a:rPr>
              <a:t>. </a:t>
            </a:r>
            <a:r>
              <a:rPr lang="en-US" sz="1000" dirty="0">
                <a:solidFill>
                  <a:schemeClr val="bg2"/>
                </a:solidFill>
              </a:rPr>
              <a:t>Oct 2005;112(10):1457. </a:t>
            </a:r>
          </a:p>
          <a:p>
            <a:pPr lvl="0"/>
            <a:r>
              <a:rPr lang="en-US" sz="1000" dirty="0">
                <a:solidFill>
                  <a:schemeClr val="bg2"/>
                </a:solidFill>
              </a:rPr>
              <a:t>Herrmann WL </a:t>
            </a:r>
            <a:r>
              <a:rPr lang="en-US" sz="1000" i="1" dirty="0">
                <a:solidFill>
                  <a:schemeClr val="bg2"/>
                </a:solidFill>
              </a:rPr>
              <a:t>et al</a:t>
            </a:r>
            <a:r>
              <a:rPr lang="en-US" sz="1000" dirty="0">
                <a:solidFill>
                  <a:schemeClr val="bg2"/>
                </a:solidFill>
              </a:rPr>
              <a:t>.  Effects of the antiprogesterone RU 486 in early pregnancy and during the menstrual cycle.  </a:t>
            </a:r>
            <a:r>
              <a:rPr lang="en-US" sz="1000" i="1" dirty="0">
                <a:solidFill>
                  <a:schemeClr val="bg2"/>
                </a:solidFill>
              </a:rPr>
              <a:t>Future aspects in contraception</a:t>
            </a:r>
            <a:r>
              <a:rPr lang="en-US" sz="1000" dirty="0">
                <a:solidFill>
                  <a:schemeClr val="bg2"/>
                </a:solidFill>
              </a:rPr>
              <a:t>. 1984 Ch. 22:249-70.</a:t>
            </a:r>
          </a:p>
          <a:p>
            <a:pPr lvl="0"/>
            <a:r>
              <a:rPr lang="en-US" sz="1000" dirty="0">
                <a:solidFill>
                  <a:schemeClr val="bg2"/>
                </a:solidFill>
              </a:rPr>
              <a:t>Ho PC, Blumenthal PD, </a:t>
            </a:r>
            <a:r>
              <a:rPr lang="en-US" sz="1000" dirty="0" err="1">
                <a:solidFill>
                  <a:schemeClr val="bg2"/>
                </a:solidFill>
              </a:rPr>
              <a:t>Gemzell</a:t>
            </a:r>
            <a:r>
              <a:rPr lang="en-US" sz="1000" dirty="0">
                <a:solidFill>
                  <a:schemeClr val="bg2"/>
                </a:solidFill>
              </a:rPr>
              <a:t>-Danielsson K, Gómez Ponce de León R, Mittal S, Tang OS. Misoprostol for the termination of pregnancy with a live fetus at 13 to 26 weeks. </a:t>
            </a:r>
            <a:r>
              <a:rPr lang="en-US" sz="1000" i="1" dirty="0">
                <a:solidFill>
                  <a:schemeClr val="bg2"/>
                </a:solidFill>
              </a:rPr>
              <a:t>Int J </a:t>
            </a:r>
            <a:r>
              <a:rPr lang="en-US" sz="1000" i="1" dirty="0" err="1">
                <a:solidFill>
                  <a:schemeClr val="bg2"/>
                </a:solidFill>
              </a:rPr>
              <a:t>Gynaecol</a:t>
            </a:r>
            <a:r>
              <a:rPr lang="en-US" sz="1000" i="1" dirty="0">
                <a:solidFill>
                  <a:schemeClr val="bg2"/>
                </a:solidFill>
              </a:rPr>
              <a:t> Obstet</a:t>
            </a:r>
            <a:r>
              <a:rPr lang="en-US" sz="1000" dirty="0">
                <a:solidFill>
                  <a:schemeClr val="bg2"/>
                </a:solidFill>
              </a:rPr>
              <a:t>. 2007 Dec;99 Suppl 2:S178-81</a:t>
            </a:r>
          </a:p>
          <a:p>
            <a:pPr lvl="0"/>
            <a:r>
              <a:rPr lang="en-US" sz="1000" dirty="0">
                <a:solidFill>
                  <a:schemeClr val="bg2"/>
                </a:solidFill>
              </a:rPr>
              <a:t>Holistic Abortions [@</a:t>
            </a:r>
            <a:r>
              <a:rPr lang="en-US" sz="1000" dirty="0" err="1">
                <a:solidFill>
                  <a:schemeClr val="bg2"/>
                </a:solidFill>
              </a:rPr>
              <a:t>holistic.abortions</a:t>
            </a:r>
            <a:r>
              <a:rPr lang="en-US" sz="1000" dirty="0">
                <a:solidFill>
                  <a:schemeClr val="bg2"/>
                </a:solidFill>
              </a:rPr>
              <a:t>]. (n.d.). Posts [Instagram profile]. Retrieved May 19, 2022, from https://</a:t>
            </a:r>
            <a:r>
              <a:rPr lang="en-US" sz="1000" dirty="0" err="1">
                <a:solidFill>
                  <a:schemeClr val="bg2"/>
                </a:solidFill>
              </a:rPr>
              <a:t>www.instagram.com</a:t>
            </a:r>
            <a:r>
              <a:rPr lang="en-US" sz="1000" dirty="0">
                <a:solidFill>
                  <a:schemeClr val="bg2"/>
                </a:solidFill>
              </a:rPr>
              <a:t>/</a:t>
            </a:r>
            <a:r>
              <a:rPr lang="en-US" sz="1000" dirty="0" err="1">
                <a:solidFill>
                  <a:schemeClr val="bg2"/>
                </a:solidFill>
              </a:rPr>
              <a:t>holistic.abortions</a:t>
            </a:r>
            <a:endParaRPr lang="en-US" sz="1000" dirty="0">
              <a:solidFill>
                <a:schemeClr val="bg2"/>
              </a:solidFill>
            </a:endParaRPr>
          </a:p>
          <a:p>
            <a:pPr lvl="0"/>
            <a:r>
              <a:rPr lang="en-US" sz="1000" dirty="0">
                <a:solidFill>
                  <a:schemeClr val="bg2"/>
                </a:solidFill>
              </a:rPr>
              <a:t>If/When/How. Self-Managed Abortion and the Law. What health care providers need to know.</a:t>
            </a:r>
          </a:p>
          <a:p>
            <a:pPr lvl="0"/>
            <a:r>
              <a:rPr lang="en-US" sz="1000" dirty="0">
                <a:solidFill>
                  <a:schemeClr val="bg2"/>
                </a:solidFill>
              </a:rPr>
              <a:t>If/When/How. Supporting people who end pregnancies: necessary for reproductive justice. Available at: https://</a:t>
            </a:r>
            <a:r>
              <a:rPr lang="en-US" sz="1000" dirty="0" err="1">
                <a:solidFill>
                  <a:schemeClr val="bg2"/>
                </a:solidFill>
              </a:rPr>
              <a:t>www.ifwhenhow.org</a:t>
            </a:r>
            <a:r>
              <a:rPr lang="en-US" sz="1000" dirty="0">
                <a:solidFill>
                  <a:schemeClr val="bg2"/>
                </a:solidFill>
              </a:rPr>
              <a:t>/wp-content/uploads/2020/04/FINAL-Fact-Sheet-Self-Managed-Abortion-.pdf. Accessed February 11, 2021.  </a:t>
            </a:r>
          </a:p>
          <a:p>
            <a:pPr lvl="0"/>
            <a:r>
              <a:rPr lang="en-US" sz="1000" i="1" dirty="0">
                <a:solidFill>
                  <a:schemeClr val="bg2"/>
                </a:solidFill>
              </a:rPr>
              <a:t>Indications For Sonography For Medication Abortion</a:t>
            </a:r>
            <a:r>
              <a:rPr lang="en-US" sz="1000" dirty="0">
                <a:solidFill>
                  <a:schemeClr val="bg2"/>
                </a:solidFill>
              </a:rPr>
              <a:t>. Reproductive Health Access Project; 2019. https://</a:t>
            </a:r>
            <a:r>
              <a:rPr lang="en-US" sz="1000" dirty="0" err="1">
                <a:solidFill>
                  <a:schemeClr val="bg2"/>
                </a:solidFill>
              </a:rPr>
              <a:t>www.reproductiveaccess.org</a:t>
            </a:r>
            <a:r>
              <a:rPr lang="en-US" sz="1000" dirty="0">
                <a:solidFill>
                  <a:schemeClr val="bg2"/>
                </a:solidFill>
              </a:rPr>
              <a:t>/resource/indications-sonography-medication-abortion/. Accessed May 19, 2022.</a:t>
            </a:r>
          </a:p>
          <a:p>
            <a:pPr lvl="0"/>
            <a:r>
              <a:rPr lang="en-US" sz="1000" dirty="0">
                <a:solidFill>
                  <a:schemeClr val="bg2"/>
                </a:solidFill>
              </a:rPr>
              <a:t>Induced Abortion in the United States, Sept 2019 Fact Sheet, </a:t>
            </a:r>
            <a:r>
              <a:rPr lang="en-US" sz="1000" u="sng" dirty="0">
                <a:solidFill>
                  <a:schemeClr val="bg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bg2"/>
              </a:solidFill>
            </a:endParaRPr>
          </a:p>
          <a:p>
            <a:pPr lvl="0"/>
            <a:r>
              <a:rPr lang="en-US" sz="1000" dirty="0">
                <a:solidFill>
                  <a:schemeClr val="bg2"/>
                </a:solidFill>
              </a:rPr>
              <a:t>Jain JK, Dutton C, Harwood B, Meckstroth KR, </a:t>
            </a:r>
            <a:r>
              <a:rPr lang="en-US" sz="1000" dirty="0" err="1">
                <a:solidFill>
                  <a:schemeClr val="bg2"/>
                </a:solidFill>
              </a:rPr>
              <a:t>Mishell</a:t>
            </a:r>
            <a:r>
              <a:rPr lang="en-US" sz="1000" dirty="0">
                <a:solidFill>
                  <a:schemeClr val="bg2"/>
                </a:solidFill>
              </a:rPr>
              <a:t> DR, Jr. A prospective randomized, double-blinded, placebo-controlled trial comparing mifepristone and vaginal misoprostol to vaginal misoprostol alone for elective termination of early pregnancy. </a:t>
            </a:r>
            <a:r>
              <a:rPr lang="en-US" sz="1000" i="1" dirty="0">
                <a:solidFill>
                  <a:schemeClr val="bg2"/>
                </a:solidFill>
              </a:rPr>
              <a:t>Hum </a:t>
            </a:r>
            <a:r>
              <a:rPr lang="en-US" sz="1000" i="1" dirty="0" err="1">
                <a:solidFill>
                  <a:schemeClr val="bg2"/>
                </a:solidFill>
              </a:rPr>
              <a:t>Reprod</a:t>
            </a:r>
            <a:r>
              <a:rPr lang="en-US" sz="1000" i="1" dirty="0">
                <a:solidFill>
                  <a:schemeClr val="bg2"/>
                </a:solidFill>
              </a:rPr>
              <a:t>. </a:t>
            </a:r>
            <a:r>
              <a:rPr lang="en-US" sz="1000" dirty="0">
                <a:solidFill>
                  <a:schemeClr val="bg2"/>
                </a:solidFill>
              </a:rPr>
              <a:t>Jun 2002;17(6):1477-1482. </a:t>
            </a:r>
          </a:p>
          <a:p>
            <a:pPr lvl="0"/>
            <a:r>
              <a:rPr lang="en-US" sz="1000" u="sng" dirty="0">
                <a:solidFill>
                  <a:srgbClr val="B0B938"/>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rgbClr val="B0B938"/>
                </a:solidFill>
                <a:hlinkClick r:id="rId9">
                  <a:extLst>
                    <a:ext uri="{A12FA001-AC4F-418D-AE19-62706E023703}">
                      <ahyp:hlinkClr xmlns:ahyp="http://schemas.microsoft.com/office/drawing/2018/hyperlinkcolor" val="tx"/>
                    </a:ext>
                  </a:extLst>
                </a:hlinkClick>
              </a:rPr>
              <a:t>Contraception. </a:t>
            </a:r>
            <a:r>
              <a:rPr lang="en-US" sz="1000" u="sng" dirty="0">
                <a:solidFill>
                  <a:schemeClr val="bg2"/>
                </a:solidFill>
                <a:hlinkClick r:id="rId9">
                  <a:extLst>
                    <a:ext uri="{A12FA001-AC4F-418D-AE19-62706E023703}">
                      <ahyp:hlinkClr xmlns:ahyp="http://schemas.microsoft.com/office/drawing/2018/hyperlinkcolor" val="tx"/>
                    </a:ext>
                  </a:extLst>
                </a:hlinkClick>
              </a:rPr>
              <a:t>2004;70(1):11. </a:t>
            </a:r>
            <a:endParaRPr lang="en-US" sz="1000" dirty="0">
              <a:solidFill>
                <a:schemeClr val="bg2"/>
              </a:solidFill>
            </a:endParaRPr>
          </a:p>
          <a:p>
            <a:pPr lvl="0"/>
            <a:r>
              <a:rPr lang="en-US" sz="1000" dirty="0" err="1">
                <a:solidFill>
                  <a:schemeClr val="bg2"/>
                </a:solidFill>
              </a:rPr>
              <a:t>Jerman</a:t>
            </a:r>
            <a:r>
              <a:rPr lang="en-US" sz="1000" dirty="0">
                <a:solidFill>
                  <a:schemeClr val="bg2"/>
                </a:solidFill>
              </a:rPr>
              <a:t> J, Jones R, </a:t>
            </a:r>
            <a:r>
              <a:rPr lang="en-US" sz="1000" dirty="0" err="1">
                <a:solidFill>
                  <a:schemeClr val="bg2"/>
                </a:solidFill>
              </a:rPr>
              <a:t>Onda</a:t>
            </a:r>
            <a:r>
              <a:rPr lang="en-US" sz="1000" dirty="0">
                <a:solidFill>
                  <a:schemeClr val="bg2"/>
                </a:solidFill>
              </a:rPr>
              <a:t> T. Characteristics of U.S. Abortion Patients in 2014 and Changes Since 2008. Guttmacher Institute. https://</a:t>
            </a:r>
            <a:r>
              <a:rPr lang="en-US" sz="1000" dirty="0" err="1">
                <a:solidFill>
                  <a:schemeClr val="bg2"/>
                </a:solidFill>
              </a:rPr>
              <a:t>www.guttmacher.org</a:t>
            </a:r>
            <a:r>
              <a:rPr lang="en-US" sz="1000" dirty="0">
                <a:solidFill>
                  <a:schemeClr val="bg2"/>
                </a:solidFill>
              </a:rPr>
              <a:t>/report/characteristics-us-abortion-patients-2014. Published 2016. Accessed May 18, 2022.</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Abortion Incidence and Service Availability In the United States, 2014. </a:t>
            </a:r>
            <a:r>
              <a:rPr lang="en-US" sz="1000" i="1" dirty="0" err="1">
                <a:solidFill>
                  <a:schemeClr val="bg2"/>
                </a:solidFill>
              </a:rPr>
              <a:t>Perspect</a:t>
            </a:r>
            <a:r>
              <a:rPr lang="en-US" sz="1000" i="1" dirty="0">
                <a:solidFill>
                  <a:schemeClr val="bg2"/>
                </a:solidFill>
              </a:rPr>
              <a:t> Sex </a:t>
            </a:r>
            <a:r>
              <a:rPr lang="en-US" sz="1000" i="1" dirty="0" err="1">
                <a:solidFill>
                  <a:schemeClr val="bg2"/>
                </a:solidFill>
              </a:rPr>
              <a:t>Reprod</a:t>
            </a:r>
            <a:r>
              <a:rPr lang="en-US" sz="1000" i="1" dirty="0">
                <a:solidFill>
                  <a:schemeClr val="bg2"/>
                </a:solidFill>
              </a:rPr>
              <a:t> Health</a:t>
            </a:r>
            <a:r>
              <a:rPr lang="en-US" sz="1000" dirty="0">
                <a:solidFill>
                  <a:schemeClr val="bg2"/>
                </a:solidFill>
              </a:rPr>
              <a:t>. 2017;49(1). doi:10.1363/psrh.12015</a:t>
            </a:r>
          </a:p>
          <a:p>
            <a:pPr lvl="0"/>
            <a:r>
              <a:rPr lang="en-US" sz="1000" dirty="0">
                <a:solidFill>
                  <a:schemeClr val="bg2"/>
                </a:solidFill>
              </a:rPr>
              <a:t>Jones R, </a:t>
            </a:r>
            <a:r>
              <a:rPr lang="en-US" sz="1000" dirty="0" err="1">
                <a:solidFill>
                  <a:schemeClr val="bg2"/>
                </a:solidFill>
              </a:rPr>
              <a:t>Jerman</a:t>
            </a:r>
            <a:r>
              <a:rPr lang="en-US" sz="1000" dirty="0">
                <a:solidFill>
                  <a:schemeClr val="bg2"/>
                </a:solidFill>
              </a:rPr>
              <a:t> J. Population Group Abortion Rates and Lifetime Incidence of Abortion: United States, 2008–2014. </a:t>
            </a:r>
            <a:r>
              <a:rPr lang="en-US" sz="1000" i="1" dirty="0">
                <a:solidFill>
                  <a:schemeClr val="bg2"/>
                </a:solidFill>
              </a:rPr>
              <a:t>Am J Public Health</a:t>
            </a:r>
            <a:r>
              <a:rPr lang="en-US" sz="1000" dirty="0">
                <a:solidFill>
                  <a:schemeClr val="bg2"/>
                </a:solidFill>
              </a:rPr>
              <a:t>. 2017;107(12):1904-1909. doi:10.2105/ajph.2017.304042</a:t>
            </a:r>
          </a:p>
          <a:p>
            <a:pPr lvl="0"/>
            <a:r>
              <a:rPr lang="en-US" sz="1000" dirty="0">
                <a:solidFill>
                  <a:schemeClr val="bg2"/>
                </a:solidFill>
              </a:rPr>
              <a:t>Jones R, Nash E, Cross L, Philbin J, </a:t>
            </a:r>
            <a:r>
              <a:rPr lang="en-US" sz="1000" dirty="0" err="1">
                <a:solidFill>
                  <a:schemeClr val="bg2"/>
                </a:solidFill>
              </a:rPr>
              <a:t>Kristein</a:t>
            </a:r>
            <a:r>
              <a:rPr lang="en-US" sz="1000" dirty="0">
                <a:solidFill>
                  <a:schemeClr val="bg2"/>
                </a:solidFill>
              </a:rPr>
              <a:t> M. Medication Abortion Now Accounts for More Than Half of All US Abortions. Guttmacher Institute. https://</a:t>
            </a:r>
            <a:r>
              <a:rPr lang="en-US" sz="1000" dirty="0" err="1">
                <a:solidFill>
                  <a:schemeClr val="bg2"/>
                </a:solidFill>
              </a:rPr>
              <a:t>www.guttmacher.org</a:t>
            </a:r>
            <a:r>
              <a:rPr lang="en-US" sz="1000" dirty="0">
                <a:solidFill>
                  <a:schemeClr val="bg2"/>
                </a:solidFill>
              </a:rPr>
              <a:t>/article/2022/02/medication-abortion-now-accounts-more-half-all-us-abortions. Published 2022. Accessed May 18, 2022.</a:t>
            </a:r>
          </a:p>
          <a:p>
            <a:pPr lvl="0"/>
            <a:r>
              <a:rPr lang="en-US" sz="1000" dirty="0">
                <a:solidFill>
                  <a:schemeClr val="bg2"/>
                </a:solidFill>
              </a:rPr>
              <a:t>Kapp N, </a:t>
            </a:r>
            <a:r>
              <a:rPr lang="en-US" sz="1000" dirty="0" err="1">
                <a:solidFill>
                  <a:schemeClr val="bg2"/>
                </a:solidFill>
              </a:rPr>
              <a:t>Eckersberger</a:t>
            </a:r>
            <a:r>
              <a:rPr lang="en-US" sz="1000" dirty="0">
                <a:solidFill>
                  <a:schemeClr val="bg2"/>
                </a:solidFill>
              </a:rPr>
              <a:t> E, </a:t>
            </a:r>
            <a:r>
              <a:rPr lang="en-US" sz="1000" dirty="0" err="1">
                <a:solidFill>
                  <a:schemeClr val="bg2"/>
                </a:solidFill>
              </a:rPr>
              <a:t>Lavelanet</a:t>
            </a:r>
            <a:r>
              <a:rPr lang="en-US" sz="1000" dirty="0">
                <a:solidFill>
                  <a:schemeClr val="bg2"/>
                </a:solidFill>
              </a:rPr>
              <a:t> A, Rodriguez MI. Medical abortion in the late first trimester: a systematic review. Contraception. 2019;99(2):77-86. </a:t>
            </a:r>
            <a:r>
              <a:rPr lang="en-US" sz="1000" dirty="0" err="1">
                <a:solidFill>
                  <a:schemeClr val="bg2"/>
                </a:solidFill>
              </a:rPr>
              <a:t>doi</a:t>
            </a:r>
            <a:r>
              <a:rPr lang="en-US" sz="1000" dirty="0">
                <a:solidFill>
                  <a:schemeClr val="bg2"/>
                </a:solidFill>
              </a:rPr>
              <a:t>: 10.1016/j.contraception.2018.11.002.</a:t>
            </a:r>
          </a:p>
          <a:p>
            <a:pPr lvl="0"/>
            <a:r>
              <a:rPr lang="en-US" sz="1000" i="1" dirty="0">
                <a:solidFill>
                  <a:schemeClr val="bg2"/>
                </a:solidFill>
              </a:rPr>
              <a:t>Language and Impact</a:t>
            </a:r>
            <a:r>
              <a:rPr lang="en-US" sz="1000" dirty="0">
                <a:solidFill>
                  <a:schemeClr val="bg2"/>
                </a:solidFill>
              </a:rPr>
              <a:t>. A project of the Bixby Center for Global Reproductive Health; 2021. https://</a:t>
            </a:r>
            <a:r>
              <a:rPr lang="en-US" sz="1000" dirty="0" err="1">
                <a:solidFill>
                  <a:schemeClr val="bg2"/>
                </a:solidFill>
              </a:rPr>
              <a:t>www.innovating-education.org</a:t>
            </a:r>
            <a:r>
              <a:rPr lang="en-US" sz="1000" dirty="0">
                <a:solidFill>
                  <a:schemeClr val="bg2"/>
                </a:solidFill>
              </a:rPr>
              <a:t>/2020/12/language-and-impact/. Accessed April 21, 2022. </a:t>
            </a:r>
          </a:p>
          <a:p>
            <a:pPr lvl="0"/>
            <a:r>
              <a:rPr lang="en-US" sz="1000" dirty="0">
                <a:solidFill>
                  <a:schemeClr val="bg2"/>
                </a:solidFill>
              </a:rPr>
              <a:t>Learning Resources - Reproductive Health. </a:t>
            </a:r>
            <a:r>
              <a:rPr lang="en-US" sz="1000" dirty="0" err="1">
                <a:solidFill>
                  <a:schemeClr val="bg2"/>
                </a:solidFill>
              </a:rPr>
              <a:t>lgbtqiahealtheducation.org</a:t>
            </a:r>
            <a:r>
              <a:rPr lang="en-US" sz="1000" dirty="0">
                <a:solidFill>
                  <a:schemeClr val="bg2"/>
                </a:solidFill>
              </a:rPr>
              <a:t>. https://</a:t>
            </a:r>
            <a:r>
              <a:rPr lang="en-US" sz="1000" dirty="0" err="1">
                <a:solidFill>
                  <a:schemeClr val="bg2"/>
                </a:solidFill>
              </a:rPr>
              <a:t>www.lgbtqiahealtheducation.org</a:t>
            </a:r>
            <a:r>
              <a:rPr lang="en-US" sz="1000" dirty="0">
                <a:solidFill>
                  <a:schemeClr val="bg2"/>
                </a:solidFill>
              </a:rPr>
              <a:t>/resources/in/reproductive-health/. Published 2022. Accessed May 19, 2022.</a:t>
            </a:r>
          </a:p>
          <a:p>
            <a:pPr lvl="0"/>
            <a:r>
              <a:rPr lang="en-US" sz="1000" dirty="0">
                <a:solidFill>
                  <a:schemeClr val="bg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bg2"/>
                </a:solidFill>
              </a:rPr>
              <a:t>Luo E, </a:t>
            </a:r>
            <a:r>
              <a:rPr lang="en-US" sz="1000" dirty="0" err="1">
                <a:solidFill>
                  <a:schemeClr val="bg2"/>
                </a:solidFill>
              </a:rPr>
              <a:t>Golen</a:t>
            </a:r>
            <a:r>
              <a:rPr lang="en-US" sz="1000" dirty="0">
                <a:solidFill>
                  <a:schemeClr val="bg2"/>
                </a:solidFill>
              </a:rPr>
              <a:t> T, Kimball A. Rising to the challenge of screening for intimate partner violence during Covid-19. STAT. https://</a:t>
            </a:r>
            <a:r>
              <a:rPr lang="en-US" sz="1000" dirty="0" err="1">
                <a:solidFill>
                  <a:schemeClr val="bg2"/>
                </a:solidFill>
              </a:rPr>
              <a:t>www.statnews.com</a:t>
            </a:r>
            <a:r>
              <a:rPr lang="en-US" sz="1000" dirty="0">
                <a:solidFill>
                  <a:schemeClr val="bg2"/>
                </a:solidFill>
              </a:rPr>
              <a:t>/2020/07/17/rising-to-the-challenge-of-screening-for-intimate-partner-violence-during-covid-19/. Published 2020. Accessed May 19, 2022.</a:t>
            </a:r>
          </a:p>
          <a:p>
            <a:r>
              <a:rPr lang="en-US" sz="100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4524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0"/>
            <a:ext cx="15252782"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bg2"/>
                </a:solidFill>
              </a:rPr>
              <a:t>M, Pinckney J, White L. </a:t>
            </a:r>
            <a:r>
              <a:rPr lang="en-US" sz="850" i="1" dirty="0">
                <a:solidFill>
                  <a:schemeClr val="bg2"/>
                </a:solidFill>
              </a:rPr>
              <a:t>Ensuring Access To Safe Abortion Care For Black Women</a:t>
            </a:r>
            <a:r>
              <a:rPr lang="en-US" sz="850" dirty="0">
                <a:solidFill>
                  <a:schemeClr val="bg2"/>
                </a:solidFill>
              </a:rPr>
              <a:t>. National Black Women’s Reproductive Justice Agenda; 2020. http://</a:t>
            </a:r>
            <a:r>
              <a:rPr lang="en-US" sz="850" dirty="0" err="1">
                <a:solidFill>
                  <a:schemeClr val="bg2"/>
                </a:solidFill>
              </a:rPr>
              <a:t>blackrj.org</a:t>
            </a:r>
            <a:r>
              <a:rPr lang="en-US" sz="850" dirty="0">
                <a:solidFill>
                  <a:schemeClr val="bg2"/>
                </a:solidFill>
              </a:rPr>
              <a:t>/wp-content/uploads/2020/04/6217-IOOV_Abortion.pdf. Accessed May 18, 2022.</a:t>
            </a:r>
          </a:p>
          <a:p>
            <a:pPr lvl="0"/>
            <a:r>
              <a:rPr lang="en-US" sz="850" u="sng" dirty="0">
                <a:solidFill>
                  <a:srgbClr val="B0B938"/>
                </a:solidFill>
                <a:hlinkClick r:id="rId5">
                  <a:extLst>
                    <a:ext uri="{A12FA001-AC4F-418D-AE19-62706E023703}">
                      <ahyp:hlinkClr xmlns:ahyp="http://schemas.microsoft.com/office/drawing/2018/hyperlinkcolor" val="tx"/>
                    </a:ext>
                  </a:extLst>
                </a:hlinkClick>
              </a:rPr>
              <a:t>Matulich M, Cansino C, Culwell KR, Creinin MD. </a:t>
            </a:r>
            <a:r>
              <a:rPr lang="en-US" sz="850" i="1" u="sng" dirty="0">
                <a:solidFill>
                  <a:srgbClr val="B0B938"/>
                </a:solidFill>
                <a:hlinkClick r:id="rId5">
                  <a:extLst>
                    <a:ext uri="{A12FA001-AC4F-418D-AE19-62706E023703}">
                      <ahyp:hlinkClr xmlns:ahyp="http://schemas.microsoft.com/office/drawing/2018/hyperlinkcolor" val="tx"/>
                    </a:ext>
                  </a:extLst>
                </a:hlinkClick>
              </a:rPr>
              <a:t>Contraception</a:t>
            </a:r>
            <a:r>
              <a:rPr lang="en-US" sz="850" u="sng" dirty="0">
                <a:solidFill>
                  <a:schemeClr val="bg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bg2"/>
              </a:solidFill>
            </a:endParaRPr>
          </a:p>
          <a:p>
            <a:pPr lvl="0"/>
            <a:r>
              <a:rPr lang="en-US" sz="850" dirty="0">
                <a:solidFill>
                  <a:schemeClr val="bg2"/>
                </a:solidFill>
              </a:rPr>
              <a:t>Medicaid Coverage of Abortion. Guttmacher Institute. https://</a:t>
            </a:r>
            <a:r>
              <a:rPr lang="en-US" sz="850" dirty="0" err="1">
                <a:solidFill>
                  <a:schemeClr val="bg2"/>
                </a:solidFill>
              </a:rPr>
              <a:t>www.guttmacher.org</a:t>
            </a:r>
            <a:r>
              <a:rPr lang="en-US" sz="850" dirty="0">
                <a:solidFill>
                  <a:schemeClr val="bg2"/>
                </a:solidFill>
              </a:rPr>
              <a:t>/evidence-you-can-use/</a:t>
            </a:r>
            <a:r>
              <a:rPr lang="en-US" sz="850" dirty="0" err="1">
                <a:solidFill>
                  <a:schemeClr val="bg2"/>
                </a:solidFill>
              </a:rPr>
              <a:t>medicaid</a:t>
            </a:r>
            <a:r>
              <a:rPr lang="en-US" sz="850" dirty="0">
                <a:solidFill>
                  <a:schemeClr val="bg2"/>
                </a:solidFill>
              </a:rPr>
              <a:t>-coverage-abortion. Published 2021. Accessed May 18, 2022.</a:t>
            </a:r>
          </a:p>
          <a:p>
            <a:pPr lvl="0"/>
            <a:r>
              <a:rPr lang="en-US" sz="850" dirty="0">
                <a:solidFill>
                  <a:schemeClr val="bg2"/>
                </a:solidFill>
              </a:rPr>
              <a:t>Medication Abortion: State Laws and Policies. Guttmacher Institute. https://</a:t>
            </a:r>
            <a:r>
              <a:rPr lang="en-US" sz="850" dirty="0" err="1">
                <a:solidFill>
                  <a:schemeClr val="bg2"/>
                </a:solidFill>
              </a:rPr>
              <a:t>www.guttmacher.org</a:t>
            </a:r>
            <a:r>
              <a:rPr lang="en-US" sz="850" dirty="0">
                <a:solidFill>
                  <a:schemeClr val="bg2"/>
                </a:solidFill>
              </a:rPr>
              <a:t>/state-policy/explore/medication-abortion. Published 2022. Accessed May 18, 2022.</a:t>
            </a:r>
          </a:p>
          <a:p>
            <a:pPr lvl="0"/>
            <a:r>
              <a:rPr lang="en-US" sz="850" dirty="0">
                <a:solidFill>
                  <a:schemeClr val="bg2"/>
                </a:solidFill>
              </a:rPr>
              <a:t>Misoprostol only: Recommended regimen. Ipas. https://</a:t>
            </a:r>
            <a:r>
              <a:rPr lang="en-US" sz="850" dirty="0" err="1">
                <a:solidFill>
                  <a:schemeClr val="bg2"/>
                </a:solidFill>
              </a:rPr>
              <a:t>www.ipas.org</a:t>
            </a:r>
            <a:r>
              <a:rPr lang="en-US" sz="850" dirty="0">
                <a:solidFill>
                  <a:schemeClr val="bg2"/>
                </a:solidFill>
              </a:rPr>
              <a:t>/clinical-update/</a:t>
            </a:r>
            <a:r>
              <a:rPr lang="en-US" sz="850" dirty="0" err="1">
                <a:solidFill>
                  <a:schemeClr val="bg2"/>
                </a:solidFill>
              </a:rPr>
              <a:t>english</a:t>
            </a:r>
            <a:r>
              <a:rPr lang="en-US" sz="850" dirty="0">
                <a:solidFill>
                  <a:schemeClr val="bg2"/>
                </a:solidFill>
              </a:rPr>
              <a:t>/recommendations-for-abortion-before-13-weeks-gestation/medical-abortion/misoprostol-only-recommended-regimen/. Published 2021. Accessed May 19, 2022</a:t>
            </a:r>
          </a:p>
          <a:p>
            <a:pPr lvl="0"/>
            <a:r>
              <a:rPr lang="en-US" sz="850" dirty="0">
                <a:solidFill>
                  <a:schemeClr val="bg2"/>
                </a:solidFill>
              </a:rPr>
              <a:t>Moreno-Ruiz NL, </a:t>
            </a:r>
            <a:r>
              <a:rPr lang="en-US" sz="850" dirty="0" err="1">
                <a:solidFill>
                  <a:schemeClr val="bg2"/>
                </a:solidFill>
              </a:rPr>
              <a:t>Borgatta</a:t>
            </a:r>
            <a:r>
              <a:rPr lang="en-US" sz="850" dirty="0">
                <a:solidFill>
                  <a:schemeClr val="bg2"/>
                </a:solidFill>
              </a:rPr>
              <a:t> L, </a:t>
            </a:r>
            <a:r>
              <a:rPr lang="en-US" sz="850" dirty="0" err="1">
                <a:solidFill>
                  <a:schemeClr val="bg2"/>
                </a:solidFill>
              </a:rPr>
              <a:t>Yanow</a:t>
            </a:r>
            <a:r>
              <a:rPr lang="en-US" sz="850" dirty="0">
                <a:solidFill>
                  <a:schemeClr val="bg2"/>
                </a:solidFill>
              </a:rPr>
              <a:t> S, Kapp N, Wiebe ER, </a:t>
            </a:r>
            <a:r>
              <a:rPr lang="en-US" sz="850" dirty="0" err="1">
                <a:solidFill>
                  <a:schemeClr val="bg2"/>
                </a:solidFill>
              </a:rPr>
              <a:t>Winikoff</a:t>
            </a:r>
            <a:r>
              <a:rPr lang="en-US" sz="850" dirty="0">
                <a:solidFill>
                  <a:schemeClr val="bg2"/>
                </a:solidFill>
              </a:rPr>
              <a:t> B. Alternatives to mifepristone for early medical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2007 Mar;96(3):212-8</a:t>
            </a:r>
          </a:p>
          <a:p>
            <a:pPr lvl="0"/>
            <a:r>
              <a:rPr lang="en-US" sz="850" dirty="0" err="1">
                <a:solidFill>
                  <a:schemeClr val="bg2"/>
                </a:solidFill>
              </a:rPr>
              <a:t>Moseson</a:t>
            </a:r>
            <a:r>
              <a:rPr lang="en-US" sz="850" dirty="0">
                <a:solidFill>
                  <a:schemeClr val="bg2"/>
                </a:solidFill>
              </a:rPr>
              <a:t> H, Bullard K, </a:t>
            </a:r>
            <a:r>
              <a:rPr lang="en-US" sz="850" dirty="0" err="1">
                <a:solidFill>
                  <a:schemeClr val="bg2"/>
                </a:solidFill>
              </a:rPr>
              <a:t>Cisternas</a:t>
            </a:r>
            <a:r>
              <a:rPr lang="en-US" sz="850" dirty="0">
                <a:solidFill>
                  <a:schemeClr val="bg2"/>
                </a:solidFill>
              </a:rPr>
              <a:t> C, Grosso B, Vera V, </a:t>
            </a:r>
            <a:r>
              <a:rPr lang="en-US" sz="850" dirty="0" err="1">
                <a:solidFill>
                  <a:schemeClr val="bg2"/>
                </a:solidFill>
              </a:rPr>
              <a:t>Gerdts</a:t>
            </a:r>
            <a:r>
              <a:rPr lang="en-US" sz="850" dirty="0">
                <a:solidFill>
                  <a:schemeClr val="bg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bg2"/>
                </a:solidFill>
              </a:rPr>
              <a:t>Moseson</a:t>
            </a:r>
            <a:r>
              <a:rPr lang="en-US" sz="850" dirty="0">
                <a:solidFill>
                  <a:schemeClr val="bg2"/>
                </a:solidFill>
              </a:rPr>
              <a:t> H, Herold S, </a:t>
            </a:r>
            <a:r>
              <a:rPr lang="en-US" sz="850" dirty="0" err="1">
                <a:solidFill>
                  <a:schemeClr val="bg2"/>
                </a:solidFill>
              </a:rPr>
              <a:t>Filippa</a:t>
            </a:r>
            <a:r>
              <a:rPr lang="en-US" sz="850" dirty="0">
                <a:solidFill>
                  <a:schemeClr val="bg2"/>
                </a:solidFill>
              </a:rPr>
              <a:t> S, Barr-Walker J, Baum SE, </a:t>
            </a:r>
            <a:r>
              <a:rPr lang="en-US" sz="850" dirty="0" err="1">
                <a:solidFill>
                  <a:schemeClr val="bg2"/>
                </a:solidFill>
              </a:rPr>
              <a:t>Gerdts</a:t>
            </a:r>
            <a:r>
              <a:rPr lang="en-US" sz="850" dirty="0">
                <a:solidFill>
                  <a:schemeClr val="bg2"/>
                </a:solidFill>
              </a:rPr>
              <a:t> C. Self-managed abortion: A systematic scoping review. Best </a:t>
            </a:r>
            <a:r>
              <a:rPr lang="en-US" sz="850" dirty="0" err="1">
                <a:solidFill>
                  <a:schemeClr val="bg2"/>
                </a:solidFill>
              </a:rPr>
              <a:t>Pract</a:t>
            </a:r>
            <a:r>
              <a:rPr lang="en-US" sz="850" dirty="0">
                <a:solidFill>
                  <a:schemeClr val="bg2"/>
                </a:solidFill>
              </a:rPr>
              <a:t> Res Clin </a:t>
            </a:r>
            <a:r>
              <a:rPr lang="en-US" sz="850" dirty="0" err="1">
                <a:solidFill>
                  <a:schemeClr val="bg2"/>
                </a:solidFill>
              </a:rPr>
              <a:t>Obstet</a:t>
            </a:r>
            <a:r>
              <a:rPr lang="en-US" sz="850" dirty="0">
                <a:solidFill>
                  <a:schemeClr val="bg2"/>
                </a:solidFill>
              </a:rPr>
              <a:t> </a:t>
            </a:r>
            <a:r>
              <a:rPr lang="en-US" sz="850" dirty="0" err="1">
                <a:solidFill>
                  <a:schemeClr val="bg2"/>
                </a:solidFill>
              </a:rPr>
              <a:t>Gynaecol</a:t>
            </a:r>
            <a:r>
              <a:rPr lang="en-US" sz="850" dirty="0">
                <a:solidFill>
                  <a:schemeClr val="bg2"/>
                </a:solidFill>
              </a:rPr>
              <a:t>. 2020;63:87-110. doi:10.1016/j.bpobgyn.2019.08.002</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Egwuatu</a:t>
            </a:r>
            <a:r>
              <a:rPr lang="en-US" sz="850" dirty="0">
                <a:solidFill>
                  <a:schemeClr val="bg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bg2"/>
                </a:solidFill>
              </a:rPr>
              <a:t>The Lancet Global Health</a:t>
            </a:r>
            <a:r>
              <a:rPr lang="en-US" sz="850" dirty="0">
                <a:solidFill>
                  <a:schemeClr val="bg2"/>
                </a:solidFill>
              </a:rPr>
              <a:t>. 2022;10(1). doi:10.1016/s2214-109x(21)00461-7</a:t>
            </a:r>
          </a:p>
          <a:p>
            <a:pPr lvl="0"/>
            <a:r>
              <a:rPr lang="en-US" sz="850" dirty="0" err="1">
                <a:solidFill>
                  <a:schemeClr val="bg2"/>
                </a:solidFill>
              </a:rPr>
              <a:t>Moseson</a:t>
            </a:r>
            <a:r>
              <a:rPr lang="en-US" sz="850" dirty="0">
                <a:solidFill>
                  <a:schemeClr val="bg2"/>
                </a:solidFill>
              </a:rPr>
              <a:t>, H., Jayaweera, R., </a:t>
            </a:r>
            <a:r>
              <a:rPr lang="en-US" sz="850" dirty="0" err="1">
                <a:solidFill>
                  <a:schemeClr val="bg2"/>
                </a:solidFill>
              </a:rPr>
              <a:t>Raifman</a:t>
            </a:r>
            <a:r>
              <a:rPr lang="en-US" sz="850" dirty="0">
                <a:solidFill>
                  <a:schemeClr val="bg2"/>
                </a:solidFill>
              </a:rPr>
              <a:t>, S. </a:t>
            </a:r>
            <a:r>
              <a:rPr lang="en-US" sz="850" i="1" dirty="0">
                <a:solidFill>
                  <a:schemeClr val="bg2"/>
                </a:solidFill>
              </a:rPr>
              <a:t>et al.</a:t>
            </a:r>
            <a:r>
              <a:rPr lang="en-US" sz="850" dirty="0">
                <a:solidFill>
                  <a:schemeClr val="bg2"/>
                </a:solidFill>
              </a:rPr>
              <a:t> Self-managed medication abortion outcomes: results from a prospective pilot study. </a:t>
            </a:r>
            <a:r>
              <a:rPr lang="en-US" sz="850" i="1" dirty="0" err="1">
                <a:solidFill>
                  <a:schemeClr val="bg2"/>
                </a:solidFill>
              </a:rPr>
              <a:t>Reprod</a:t>
            </a:r>
            <a:r>
              <a:rPr lang="en-US" sz="850" i="1" dirty="0">
                <a:solidFill>
                  <a:schemeClr val="bg2"/>
                </a:solidFill>
              </a:rPr>
              <a:t> Health</a:t>
            </a:r>
            <a:r>
              <a:rPr lang="en-US" sz="850" dirty="0">
                <a:solidFill>
                  <a:schemeClr val="bg2"/>
                </a:solidFill>
              </a:rPr>
              <a:t> </a:t>
            </a:r>
            <a:r>
              <a:rPr lang="en-US" sz="850" b="1" dirty="0">
                <a:solidFill>
                  <a:schemeClr val="bg2"/>
                </a:solidFill>
              </a:rPr>
              <a:t>17, </a:t>
            </a:r>
            <a:r>
              <a:rPr lang="en-US" sz="850" dirty="0">
                <a:solidFill>
                  <a:schemeClr val="bg2"/>
                </a:solidFill>
              </a:rPr>
              <a:t>164 (2020). https://</a:t>
            </a:r>
            <a:r>
              <a:rPr lang="en-US" sz="850" dirty="0" err="1">
                <a:solidFill>
                  <a:schemeClr val="bg2"/>
                </a:solidFill>
              </a:rPr>
              <a:t>doi.org</a:t>
            </a:r>
            <a:r>
              <a:rPr lang="en-US" sz="850" dirty="0">
                <a:solidFill>
                  <a:schemeClr val="bg2"/>
                </a:solidFill>
              </a:rPr>
              <a:t>/10.1186/s12978-020-01016-4</a:t>
            </a:r>
          </a:p>
          <a:p>
            <a:pPr lvl="0"/>
            <a:r>
              <a:rPr lang="en-US" sz="850" dirty="0">
                <a:solidFill>
                  <a:schemeClr val="bg2"/>
                </a:solidFill>
              </a:rPr>
              <a:t>National Academies of Sciences, Engineering, and Medicine. 2018. </a:t>
            </a:r>
            <a:r>
              <a:rPr lang="en-US" sz="850" i="1" dirty="0">
                <a:solidFill>
                  <a:schemeClr val="bg2"/>
                </a:solidFill>
              </a:rPr>
              <a:t>The Safety and Quality of Abortion Care in the United States</a:t>
            </a:r>
            <a:r>
              <a:rPr lang="en-US" sz="850" dirty="0">
                <a:solidFill>
                  <a:schemeClr val="bg2"/>
                </a:solidFill>
              </a:rPr>
              <a:t>. Washington, DC: The National Academies Press. https://</a:t>
            </a:r>
            <a:r>
              <a:rPr lang="en-US" sz="850" dirty="0" err="1">
                <a:solidFill>
                  <a:schemeClr val="bg2"/>
                </a:solidFill>
              </a:rPr>
              <a:t>doi.org</a:t>
            </a:r>
            <a:r>
              <a:rPr lang="en-US" sz="850" dirty="0">
                <a:solidFill>
                  <a:schemeClr val="bg2"/>
                </a:solidFill>
              </a:rPr>
              <a:t>/10.17226/24950.</a:t>
            </a:r>
          </a:p>
          <a:p>
            <a:pPr lvl="0"/>
            <a:r>
              <a:rPr lang="en-US" sz="850" dirty="0">
                <a:solidFill>
                  <a:schemeClr val="bg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bg2"/>
                </a:solidFill>
              </a:rPr>
              <a:t>Patient-Centered Pregnancy Options Counseling.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/education/</a:t>
            </a:r>
            <a:r>
              <a:rPr lang="en-US" sz="850" dirty="0" err="1">
                <a:solidFill>
                  <a:schemeClr val="bg2"/>
                </a:solidFill>
              </a:rPr>
              <a:t>rhedi</a:t>
            </a:r>
            <a:r>
              <a:rPr lang="en-US" sz="850" dirty="0">
                <a:solidFill>
                  <a:schemeClr val="bg2"/>
                </a:solidFill>
              </a:rPr>
              <a:t>-curriculum/patient-centered-pregnancy-options-counseling/. Published 2022. Accessed May 19, 2022.</a:t>
            </a:r>
          </a:p>
          <a:p>
            <a:pPr lvl="0"/>
            <a:r>
              <a:rPr lang="en-US" sz="850" dirty="0">
                <a:solidFill>
                  <a:schemeClr val="bg2"/>
                </a:solidFill>
              </a:rPr>
              <a:t>Potter JE, Stevenson AJ, Coleman-</a:t>
            </a:r>
            <a:r>
              <a:rPr lang="en-US" sz="850" dirty="0" err="1">
                <a:solidFill>
                  <a:schemeClr val="bg2"/>
                </a:solidFill>
              </a:rPr>
              <a:t>Minahan</a:t>
            </a:r>
            <a:r>
              <a:rPr lang="en-US" sz="850" dirty="0">
                <a:solidFill>
                  <a:schemeClr val="bg2"/>
                </a:solidFill>
              </a:rPr>
              <a:t> K, et al. Challenging unintended pregnancy as an indicator of reproductive autonomy. </a:t>
            </a:r>
            <a:r>
              <a:rPr lang="en-US" sz="850" i="1" dirty="0">
                <a:solidFill>
                  <a:schemeClr val="bg2"/>
                </a:solidFill>
              </a:rPr>
              <a:t>Contraception</a:t>
            </a:r>
            <a:r>
              <a:rPr lang="en-US" sz="850" dirty="0">
                <a:solidFill>
                  <a:schemeClr val="bg2"/>
                </a:solidFill>
              </a:rPr>
              <a:t>. 2019;100(1):1-4. doi:10.1016/j.contraception.2019.02.005</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Policy Guidelines For Abortion Care</a:t>
            </a:r>
            <a:r>
              <a:rPr lang="en-US" sz="850" dirty="0">
                <a:solidFill>
                  <a:schemeClr val="bg2"/>
                </a:solidFill>
              </a:rPr>
              <a:t>. National Abortion Federation; 2020. https://5aa1b2xfmfh2e2mk03kk8rsx-wpengine.netdna-ssl.com/wp-content/uploads/2020_CPGs.pdf. Accessed May 18, 2022.</a:t>
            </a:r>
          </a:p>
          <a:p>
            <a:pPr lvl="0"/>
            <a:r>
              <a:rPr lang="en-US" sz="850" dirty="0">
                <a:solidFill>
                  <a:schemeClr val="bg2"/>
                </a:solidFill>
              </a:rPr>
              <a:t>Prager S, Carlisle S, </a:t>
            </a:r>
            <a:r>
              <a:rPr lang="en-US" sz="850" dirty="0" err="1">
                <a:solidFill>
                  <a:schemeClr val="bg2"/>
                </a:solidFill>
              </a:rPr>
              <a:t>Chaiten</a:t>
            </a:r>
            <a:r>
              <a:rPr lang="en-US" sz="850" dirty="0">
                <a:solidFill>
                  <a:schemeClr val="bg2"/>
                </a:solidFill>
              </a:rPr>
              <a:t> L et al. </a:t>
            </a:r>
            <a:r>
              <a:rPr lang="en-US" sz="850" i="1" dirty="0">
                <a:solidFill>
                  <a:schemeClr val="bg2"/>
                </a:solidFill>
              </a:rPr>
              <a:t>Clinical Guidelines For Abortion Care</a:t>
            </a:r>
            <a:r>
              <a:rPr lang="en-US" sz="850" dirty="0">
                <a:solidFill>
                  <a:schemeClr val="bg2"/>
                </a:solidFill>
              </a:rPr>
              <a:t>. National Abortion Federation; 2022. https://</a:t>
            </a:r>
            <a:r>
              <a:rPr lang="en-US" sz="850" dirty="0" err="1">
                <a:solidFill>
                  <a:schemeClr val="bg2"/>
                </a:solidFill>
              </a:rPr>
              <a:t>prochoice.org</a:t>
            </a:r>
            <a:r>
              <a:rPr lang="en-US" sz="850" dirty="0">
                <a:solidFill>
                  <a:schemeClr val="bg2"/>
                </a:solidFill>
              </a:rPr>
              <a:t>/providers/quality-standards/. Accessed May 19, 2022.</a:t>
            </a:r>
          </a:p>
          <a:p>
            <a:pPr lvl="0"/>
            <a:r>
              <a:rPr lang="en-US" sz="850" dirty="0">
                <a:solidFill>
                  <a:schemeClr val="bg2"/>
                </a:solidFill>
              </a:rPr>
              <a:t>Provision of Abortion Care by Advanced Practice Nurses and Physician Assistants. </a:t>
            </a:r>
            <a:r>
              <a:rPr lang="en-US" sz="850" dirty="0" err="1">
                <a:solidFill>
                  <a:schemeClr val="bg2"/>
                </a:solidFill>
              </a:rPr>
              <a:t>Apha.org</a:t>
            </a:r>
            <a:r>
              <a:rPr lang="en-US" sz="850" dirty="0">
                <a:solidFill>
                  <a:schemeClr val="bg2"/>
                </a:solidFill>
              </a:rPr>
              <a:t>. https://</a:t>
            </a:r>
            <a:r>
              <a:rPr lang="en-US" sz="850" dirty="0" err="1">
                <a:solidFill>
                  <a:schemeClr val="bg2"/>
                </a:solidFill>
              </a:rPr>
              <a:t>www.apha.org</a:t>
            </a:r>
            <a:r>
              <a:rPr lang="en-US" sz="850" dirty="0">
                <a:solidFill>
                  <a:schemeClr val="bg2"/>
                </a:solidFill>
              </a:rPr>
              <a:t>/policies-and-advocacy/public-health-policy-statements/policy-database/2014/07/28/16/00/provision-of-abortion-care-by-advanced-practice-nurses-and-physician-assistants. Published 2011. Accessed May 19, 2022.</a:t>
            </a:r>
          </a:p>
          <a:p>
            <a:pPr lvl="0"/>
            <a:r>
              <a:rPr lang="en-US" sz="850" dirty="0">
                <a:solidFill>
                  <a:schemeClr val="bg2"/>
                </a:solidFill>
              </a:rPr>
              <a:t>Rachel K. Jones, Jenna </a:t>
            </a:r>
            <a:r>
              <a:rPr lang="en-US" sz="850" dirty="0" err="1">
                <a:solidFill>
                  <a:schemeClr val="bg2"/>
                </a:solidFill>
              </a:rPr>
              <a:t>Jerman</a:t>
            </a:r>
            <a:r>
              <a:rPr lang="en-US" sz="850" dirty="0">
                <a:solidFill>
                  <a:schemeClr val="bg2"/>
                </a:solidFill>
              </a:rPr>
              <a:t>, “Population Group Abortion Rates and Lifetime Incidence of Abortion: United States, 2008–2014”, </a:t>
            </a:r>
            <a:r>
              <a:rPr lang="en-US" sz="850" i="1" dirty="0">
                <a:solidFill>
                  <a:schemeClr val="bg2"/>
                </a:solidFill>
              </a:rPr>
              <a:t>American Journal of Public Health</a:t>
            </a:r>
            <a:r>
              <a:rPr lang="en-US" sz="850" dirty="0">
                <a:solidFill>
                  <a:schemeClr val="bg2"/>
                </a:solidFill>
              </a:rPr>
              <a:t> 107, no. 12 (December 1, 2017): pp. 1904-1909.</a:t>
            </a:r>
          </a:p>
          <a:p>
            <a:pPr lvl="0"/>
            <a:r>
              <a:rPr lang="en-US" sz="850" dirty="0">
                <a:solidFill>
                  <a:schemeClr val="bg2"/>
                </a:solidFill>
              </a:rPr>
              <a:t>Ralph LJ, Ehrenreich K, </a:t>
            </a:r>
            <a:r>
              <a:rPr lang="en-US" sz="850" dirty="0" err="1">
                <a:solidFill>
                  <a:schemeClr val="bg2"/>
                </a:solidFill>
              </a:rPr>
              <a:t>Barar</a:t>
            </a:r>
            <a:r>
              <a:rPr lang="en-US" sz="850" dirty="0">
                <a:solidFill>
                  <a:schemeClr val="bg2"/>
                </a:solidFill>
              </a:rPr>
              <a:t> R, et al. Accuracy of self-assessment of gestational duration among people seeking abortion [published online ahead of print, 2021 Dec 17]. </a:t>
            </a:r>
            <a:r>
              <a:rPr lang="en-US" sz="850" i="1" dirty="0">
                <a:solidFill>
                  <a:schemeClr val="bg2"/>
                </a:solidFill>
              </a:rPr>
              <a:t>Am J </a:t>
            </a:r>
            <a:r>
              <a:rPr lang="en-US" sz="850" i="1" dirty="0" err="1">
                <a:solidFill>
                  <a:schemeClr val="bg2"/>
                </a:solidFill>
              </a:rPr>
              <a:t>Obstet</a:t>
            </a:r>
            <a:r>
              <a:rPr lang="en-US" sz="850" i="1" dirty="0">
                <a:solidFill>
                  <a:schemeClr val="bg2"/>
                </a:solidFill>
              </a:rPr>
              <a:t> Gynecol</a:t>
            </a:r>
            <a:r>
              <a:rPr lang="en-US" sz="850" dirty="0">
                <a:solidFill>
                  <a:schemeClr val="bg2"/>
                </a:solidFill>
              </a:rPr>
              <a:t>. 2021;S0002-9378(21)02683-1. doi:10.1016/j.ajog.2021.11.1373</a:t>
            </a:r>
          </a:p>
          <a:p>
            <a:pPr lvl="0"/>
            <a:r>
              <a:rPr lang="en-US" sz="850" dirty="0">
                <a:solidFill>
                  <a:schemeClr val="bg2"/>
                </a:solidFill>
              </a:rPr>
              <a:t>Ralph L, Foster DG, </a:t>
            </a:r>
            <a:r>
              <a:rPr lang="en-US" sz="850" dirty="0" err="1">
                <a:solidFill>
                  <a:schemeClr val="bg2"/>
                </a:solidFill>
              </a:rPr>
              <a:t>Raifman</a:t>
            </a:r>
            <a:r>
              <a:rPr lang="en-US" sz="850" dirty="0">
                <a:solidFill>
                  <a:schemeClr val="bg2"/>
                </a:solidFill>
              </a:rPr>
              <a:t> S. Prevalence of self-managed abortion among women of reproductive age in the United States. JAMA </a:t>
            </a:r>
            <a:r>
              <a:rPr lang="en-US" sz="850" dirty="0" err="1">
                <a:solidFill>
                  <a:schemeClr val="bg2"/>
                </a:solidFill>
              </a:rPr>
              <a:t>Netw</a:t>
            </a:r>
            <a:r>
              <a:rPr lang="en-US" sz="850" dirty="0">
                <a:solidFill>
                  <a:schemeClr val="bg2"/>
                </a:solidFill>
              </a:rPr>
              <a:t> Open. 2020;3(12):e2029245.</a:t>
            </a:r>
          </a:p>
          <a:p>
            <a:pPr lvl="0"/>
            <a:r>
              <a:rPr lang="en-US" sz="850" dirty="0">
                <a:solidFill>
                  <a:schemeClr val="bg2"/>
                </a:solidFill>
              </a:rPr>
              <a:t>Raymond EG, Harrison MS, Weaver MA. Efficacy of misoprostol alone for first-trimester medical abortion: a systematic review. </a:t>
            </a:r>
            <a:r>
              <a:rPr lang="en-US" sz="850" dirty="0" err="1">
                <a:solidFill>
                  <a:schemeClr val="bg2"/>
                </a:solidFill>
              </a:rPr>
              <a:t>Obstet</a:t>
            </a:r>
            <a:r>
              <a:rPr lang="en-US" sz="850" dirty="0">
                <a:solidFill>
                  <a:schemeClr val="bg2"/>
                </a:solidFill>
              </a:rPr>
              <a:t> Gynecol. 2019;133(1):137–147.</a:t>
            </a:r>
          </a:p>
          <a:p>
            <a:pPr lvl="0"/>
            <a:r>
              <a:rPr lang="en-US" sz="850" u="sng" dirty="0">
                <a:solidFill>
                  <a:srgbClr val="B0B938"/>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u="sng" dirty="0">
                <a:solidFill>
                  <a:srgbClr val="B0B938"/>
                </a:solidFill>
                <a:hlinkClick r:id="rId6">
                  <a:extLst>
                    <a:ext uri="{A12FA001-AC4F-418D-AE19-62706E023703}">
                      <ahyp:hlinkClr xmlns:ahyp="http://schemas.microsoft.com/office/drawing/2018/hyperlinkcolor" val="tx"/>
                    </a:ext>
                  </a:extLst>
                </a:hlinkClick>
              </a:rPr>
              <a:t>Obstet Gynecol</a:t>
            </a:r>
            <a:r>
              <a:rPr lang="en-US" sz="850" u="sng" dirty="0">
                <a:solidFill>
                  <a:schemeClr val="bg2"/>
                </a:solidFill>
                <a:hlinkClick r:id="rId6">
                  <a:extLst>
                    <a:ext uri="{A12FA001-AC4F-418D-AE19-62706E023703}">
                      <ahyp:hlinkClr xmlns:ahyp="http://schemas.microsoft.com/office/drawing/2018/hyperlinkcolor" val="tx"/>
                    </a:ext>
                  </a:extLst>
                </a:hlinkClick>
              </a:rPr>
              <a:t>. 2016;128(4):739.  </a:t>
            </a:r>
            <a:endParaRPr lang="en-US" sz="850" dirty="0">
              <a:solidFill>
                <a:schemeClr val="bg2"/>
              </a:solidFill>
            </a:endParaRPr>
          </a:p>
          <a:p>
            <a:pPr lvl="0"/>
            <a:r>
              <a:rPr lang="en-US" sz="850" u="sng" dirty="0">
                <a:solidFill>
                  <a:srgbClr val="B0B938"/>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u="sng" dirty="0">
                <a:solidFill>
                  <a:srgbClr val="B0B938"/>
                </a:solidFill>
                <a:hlinkClick r:id="rId7">
                  <a:extLst>
                    <a:ext uri="{A12FA001-AC4F-418D-AE19-62706E023703}">
                      <ahyp:hlinkClr xmlns:ahyp="http://schemas.microsoft.com/office/drawing/2018/hyperlinkcolor" val="tx"/>
                    </a:ext>
                  </a:extLst>
                </a:hlinkClick>
              </a:rPr>
              <a:t>Obstet Gynecol</a:t>
            </a:r>
            <a:r>
              <a:rPr lang="en-US" sz="850" u="sng" dirty="0">
                <a:solidFill>
                  <a:schemeClr val="bg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bg2"/>
              </a:solidFill>
            </a:endParaRPr>
          </a:p>
          <a:p>
            <a:pPr lvl="0"/>
            <a:r>
              <a:rPr lang="en-US" sz="850" dirty="0">
                <a:solidFill>
                  <a:schemeClr val="bg2"/>
                </a:solidFill>
              </a:rPr>
              <a:t>Reproductive Justice Briefing Book: A Primer on Reproductive Justice and Social Change. </a:t>
            </a:r>
            <a:r>
              <a:rPr lang="en-US" sz="850" dirty="0" err="1">
                <a:solidFill>
                  <a:schemeClr val="bg2"/>
                </a:solidFill>
              </a:rPr>
              <a:t>Law.berkeley.edu</a:t>
            </a:r>
            <a:r>
              <a:rPr lang="en-US" sz="850" dirty="0">
                <a:solidFill>
                  <a:schemeClr val="bg2"/>
                </a:solidFill>
              </a:rPr>
              <a:t>. https://</a:t>
            </a:r>
            <a:r>
              <a:rPr lang="en-US" sz="850" dirty="0" err="1">
                <a:solidFill>
                  <a:schemeClr val="bg2"/>
                </a:solidFill>
              </a:rPr>
              <a:t>www.law.berkeley.edu</a:t>
            </a:r>
            <a:r>
              <a:rPr lang="en-US" sz="850" dirty="0">
                <a:solidFill>
                  <a:schemeClr val="bg2"/>
                </a:solidFill>
              </a:rPr>
              <a:t>/</a:t>
            </a:r>
            <a:r>
              <a:rPr lang="en-US" sz="850" dirty="0" err="1">
                <a:solidFill>
                  <a:schemeClr val="bg2"/>
                </a:solidFill>
              </a:rPr>
              <a:t>php</a:t>
            </a:r>
            <a:r>
              <a:rPr lang="en-US" sz="850" dirty="0">
                <a:solidFill>
                  <a:schemeClr val="bg2"/>
                </a:solidFill>
              </a:rPr>
              <a:t>-programs/courses/</a:t>
            </a:r>
            <a:r>
              <a:rPr lang="en-US" sz="850" dirty="0" err="1">
                <a:solidFill>
                  <a:schemeClr val="bg2"/>
                </a:solidFill>
              </a:rPr>
              <a:t>fileDL.php?fID</a:t>
            </a:r>
            <a:r>
              <a:rPr lang="en-US" sz="850" dirty="0">
                <a:solidFill>
                  <a:schemeClr val="bg2"/>
                </a:solidFill>
              </a:rPr>
              <a:t>=4051. Published 2022. Accessed May 18, 2022.</a:t>
            </a:r>
          </a:p>
          <a:p>
            <a:pPr lvl="0"/>
            <a:r>
              <a:rPr lang="en-US" sz="850" dirty="0">
                <a:solidFill>
                  <a:schemeClr val="bg2"/>
                </a:solidFill>
              </a:rPr>
              <a:t>Reproductive Justice – In Our Own Voice. </a:t>
            </a:r>
            <a:r>
              <a:rPr lang="en-US" sz="850" dirty="0" err="1">
                <a:solidFill>
                  <a:schemeClr val="bg2"/>
                </a:solidFill>
              </a:rPr>
              <a:t>Blackrj.org</a:t>
            </a:r>
            <a:r>
              <a:rPr lang="en-US" sz="850" dirty="0">
                <a:solidFill>
                  <a:schemeClr val="bg2"/>
                </a:solidFill>
              </a:rPr>
              <a:t>. https://</a:t>
            </a:r>
            <a:r>
              <a:rPr lang="en-US" sz="850" dirty="0" err="1">
                <a:solidFill>
                  <a:schemeClr val="bg2"/>
                </a:solidFill>
              </a:rPr>
              <a:t>blackrj.org</a:t>
            </a:r>
            <a:r>
              <a:rPr lang="en-US" sz="850" dirty="0">
                <a:solidFill>
                  <a:schemeClr val="bg2"/>
                </a:solidFill>
              </a:rPr>
              <a:t>/our-issues/reproductive-justice/. Published 2022. Accessed May 18, 2022.</a:t>
            </a:r>
          </a:p>
          <a:p>
            <a:pPr lvl="0"/>
            <a:r>
              <a:rPr lang="en-US" sz="850" dirty="0">
                <a:solidFill>
                  <a:schemeClr val="bg2"/>
                </a:solidFill>
              </a:rPr>
              <a:t>Reproductive Justice — Sister Song. Sister Song. https://</a:t>
            </a:r>
            <a:r>
              <a:rPr lang="en-US" sz="850" dirty="0" err="1">
                <a:solidFill>
                  <a:schemeClr val="bg2"/>
                </a:solidFill>
              </a:rPr>
              <a:t>www.sistersong.net</a:t>
            </a:r>
            <a:r>
              <a:rPr lang="en-US" sz="850" dirty="0">
                <a:solidFill>
                  <a:schemeClr val="bg2"/>
                </a:solidFill>
              </a:rPr>
              <a:t>/reproductive-justice. Published 2022. Accessed May 18, 2022.</a:t>
            </a:r>
          </a:p>
          <a:p>
            <a:pPr lvl="0"/>
            <a:r>
              <a:rPr lang="en-US" sz="850" dirty="0">
                <a:solidFill>
                  <a:schemeClr val="bg2"/>
                </a:solidFill>
              </a:rPr>
              <a:t>Roosevelt L, </a:t>
            </a:r>
            <a:r>
              <a:rPr lang="en-US" sz="850" dirty="0" err="1">
                <a:solidFill>
                  <a:schemeClr val="bg2"/>
                </a:solidFill>
              </a:rPr>
              <a:t>Pietzmeier</a:t>
            </a:r>
            <a:r>
              <a:rPr lang="en-US" sz="850" dirty="0">
                <a:solidFill>
                  <a:schemeClr val="bg2"/>
                </a:solidFill>
              </a:rPr>
              <a:t> S, Reed R. Clinically and Culturally Competent Care for Transgender and Nonbinary People. </a:t>
            </a:r>
            <a:r>
              <a:rPr lang="en-US" sz="850" i="1" dirty="0">
                <a:solidFill>
                  <a:schemeClr val="bg2"/>
                </a:solidFill>
              </a:rPr>
              <a:t>The Journal of Perinatal &amp; Neonatal Nursing. </a:t>
            </a:r>
            <a:r>
              <a:rPr lang="en-US" sz="850" dirty="0">
                <a:solidFill>
                  <a:schemeClr val="bg2"/>
                </a:solidFill>
              </a:rPr>
              <a:t>2021; 35 (2): 142-149. </a:t>
            </a:r>
            <a:r>
              <a:rPr lang="en-US" sz="850" dirty="0" err="1">
                <a:solidFill>
                  <a:schemeClr val="bg2"/>
                </a:solidFill>
              </a:rPr>
              <a:t>doi</a:t>
            </a:r>
            <a:r>
              <a:rPr lang="en-US" sz="850" dirty="0">
                <a:solidFill>
                  <a:schemeClr val="bg2"/>
                </a:solidFill>
              </a:rPr>
              <a:t>: 10.1097/JPN.0000000000000560</a:t>
            </a:r>
          </a:p>
          <a:p>
            <a:pPr lvl="0"/>
            <a:r>
              <a:rPr lang="en-US" sz="850" dirty="0">
                <a:solidFill>
                  <a:schemeClr val="bg2"/>
                </a:solidFill>
              </a:rPr>
              <a:t>Schaff EA,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Franks P, Gore BZ, </a:t>
            </a:r>
            <a:r>
              <a:rPr lang="en-US" sz="850" dirty="0" err="1">
                <a:solidFill>
                  <a:schemeClr val="bg2"/>
                </a:solidFill>
              </a:rPr>
              <a:t>Poppema</a:t>
            </a:r>
            <a:r>
              <a:rPr lang="en-US" sz="850" dirty="0">
                <a:solidFill>
                  <a:schemeClr val="bg2"/>
                </a:solidFill>
              </a:rPr>
              <a:t> S. Low-dose mifepristone 200 mg and vaginal misoprostol for abortion. Contraception. Jan 1999;59(1):1-6. </a:t>
            </a:r>
          </a:p>
          <a:p>
            <a:pPr lvl="0"/>
            <a:r>
              <a:rPr lang="en-US" sz="850" dirty="0">
                <a:solidFill>
                  <a:schemeClr val="bg2"/>
                </a:solidFill>
              </a:rPr>
              <a:t>Schaff EA, Fielding SL, </a:t>
            </a:r>
            <a:r>
              <a:rPr lang="en-US" sz="850" dirty="0" err="1">
                <a:solidFill>
                  <a:schemeClr val="bg2"/>
                </a:solidFill>
              </a:rPr>
              <a:t>Eisinger</a:t>
            </a:r>
            <a:r>
              <a:rPr lang="en-US" sz="850" dirty="0">
                <a:solidFill>
                  <a:schemeClr val="bg2"/>
                </a:solidFill>
              </a:rPr>
              <a:t> SH, </a:t>
            </a:r>
            <a:r>
              <a:rPr lang="en-US" sz="850" dirty="0" err="1">
                <a:solidFill>
                  <a:schemeClr val="bg2"/>
                </a:solidFill>
              </a:rPr>
              <a:t>Stadalius</a:t>
            </a:r>
            <a:r>
              <a:rPr lang="en-US" sz="850" dirty="0">
                <a:solidFill>
                  <a:schemeClr val="bg2"/>
                </a:solidFill>
              </a:rPr>
              <a:t> LS, Fuller L. Low-dose mifepristone followed by vaginal misoprostol at 48 hours for abortion up to 63 days. </a:t>
            </a:r>
            <a:r>
              <a:rPr lang="en-US" sz="850" i="1" dirty="0">
                <a:solidFill>
                  <a:schemeClr val="bg2"/>
                </a:solidFill>
              </a:rPr>
              <a:t>Contraception. </a:t>
            </a:r>
            <a:r>
              <a:rPr lang="en-US" sz="850" dirty="0">
                <a:solidFill>
                  <a:schemeClr val="bg2"/>
                </a:solidFill>
              </a:rPr>
              <a:t>Jan 2000;61(1):41-46.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2 days after mifepristone 200 mg for abortion up to 63 days of pregnancy. </a:t>
            </a:r>
            <a:r>
              <a:rPr lang="en-US" sz="850" i="1" dirty="0">
                <a:solidFill>
                  <a:schemeClr val="bg2"/>
                </a:solidFill>
              </a:rPr>
              <a:t>Contraception. </a:t>
            </a:r>
            <a:r>
              <a:rPr lang="en-US" sz="850" dirty="0">
                <a:solidFill>
                  <a:schemeClr val="bg2"/>
                </a:solidFill>
              </a:rPr>
              <a:t>Oct 2002;66(4):247-250.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Randomized trial of oral versus vaginal misoprostol at one day after mifepristone for early medical abortion. </a:t>
            </a:r>
            <a:r>
              <a:rPr lang="en-US" sz="850" i="1" dirty="0">
                <a:solidFill>
                  <a:schemeClr val="bg2"/>
                </a:solidFill>
              </a:rPr>
              <a:t>Contraception. </a:t>
            </a:r>
            <a:r>
              <a:rPr lang="en-US" sz="850" dirty="0">
                <a:solidFill>
                  <a:schemeClr val="bg2"/>
                </a:solidFill>
              </a:rPr>
              <a:t>Aug 2001;64(2):81-85. </a:t>
            </a:r>
          </a:p>
          <a:p>
            <a:pPr lvl="0"/>
            <a:r>
              <a:rPr lang="en-US" sz="850" dirty="0">
                <a:solidFill>
                  <a:schemeClr val="bg2"/>
                </a:solidFill>
              </a:rPr>
              <a:t>Schaff EA, Fielding SL, </a:t>
            </a:r>
            <a:r>
              <a:rPr lang="en-US" sz="850" dirty="0" err="1">
                <a:solidFill>
                  <a:schemeClr val="bg2"/>
                </a:solidFill>
              </a:rPr>
              <a:t>Westhoff</a:t>
            </a:r>
            <a:r>
              <a:rPr lang="en-US" sz="850" dirty="0">
                <a:solidFill>
                  <a:schemeClr val="bg2"/>
                </a:solidFill>
              </a:rPr>
              <a:t> C, et al. Vaginal misoprostol administered 1, 2, or 3 days after mifepristone for early medical abortion: A randomized trial. </a:t>
            </a:r>
            <a:r>
              <a:rPr lang="en-US" sz="850" i="1" dirty="0">
                <a:solidFill>
                  <a:schemeClr val="bg2"/>
                </a:solidFill>
              </a:rPr>
              <a:t>Jama. </a:t>
            </a:r>
            <a:r>
              <a:rPr lang="en-US" sz="850" dirty="0">
                <a:solidFill>
                  <a:schemeClr val="bg2"/>
                </a:solidFill>
              </a:rPr>
              <a:t>Oct 18 2000;284(15):1948-1953. </a:t>
            </a:r>
          </a:p>
          <a:p>
            <a:pPr lvl="0"/>
            <a:r>
              <a:rPr lang="en-US" sz="850" dirty="0">
                <a:solidFill>
                  <a:schemeClr val="bg2"/>
                </a:solidFill>
              </a:rPr>
              <a:t>Schaff EA, </a:t>
            </a:r>
            <a:r>
              <a:rPr lang="en-US" sz="850" i="1" dirty="0">
                <a:solidFill>
                  <a:schemeClr val="bg2"/>
                </a:solidFill>
              </a:rPr>
              <a:t>et al</a:t>
            </a:r>
            <a:r>
              <a:rPr lang="en-US" sz="850" dirty="0">
                <a:solidFill>
                  <a:schemeClr val="bg2"/>
                </a:solidFill>
              </a:rPr>
              <a:t>. Vaginal misoprostol administered at home after mifepristone (RU486) for abortion. </a:t>
            </a:r>
            <a:r>
              <a:rPr lang="en-US" sz="850" i="1" dirty="0">
                <a:solidFill>
                  <a:schemeClr val="bg2"/>
                </a:solidFill>
              </a:rPr>
              <a:t>J Fam </a:t>
            </a:r>
            <a:r>
              <a:rPr lang="en-US" sz="850" i="1" dirty="0" err="1">
                <a:solidFill>
                  <a:schemeClr val="bg2"/>
                </a:solidFill>
              </a:rPr>
              <a:t>Pract</a:t>
            </a:r>
            <a:r>
              <a:rPr lang="en-US" sz="850" dirty="0">
                <a:solidFill>
                  <a:schemeClr val="bg2"/>
                </a:solidFill>
              </a:rPr>
              <a:t> 1997;44:353-60.</a:t>
            </a:r>
          </a:p>
          <a:p>
            <a:pPr lvl="0"/>
            <a:r>
              <a:rPr lang="en-US" sz="850" dirty="0">
                <a:solidFill>
                  <a:schemeClr val="bg2"/>
                </a:solidFill>
              </a:rPr>
              <a:t>Sexual and Reproductive Justice (SRJ). Www1.nyc.gov. https://www1.nyc.gov/site/doh/health/health-topics/sexual-reproductive-justice-</a:t>
            </a:r>
            <a:r>
              <a:rPr lang="en-US" sz="850" dirty="0" err="1">
                <a:solidFill>
                  <a:schemeClr val="bg2"/>
                </a:solidFill>
              </a:rPr>
              <a:t>nyc.page</a:t>
            </a:r>
            <a:r>
              <a:rPr lang="en-US" sz="850" dirty="0">
                <a:solidFill>
                  <a:schemeClr val="bg2"/>
                </a:solidFill>
              </a:rPr>
              <a:t>. Published 2022. Accessed May 18, 2022.</a:t>
            </a:r>
          </a:p>
          <a:p>
            <a:pPr lvl="0"/>
            <a:r>
              <a:rPr lang="en-US" sz="850" dirty="0">
                <a:solidFill>
                  <a:schemeClr val="bg2"/>
                </a:solidFill>
              </a:rPr>
              <a:t>Shannon C., E. Wiebe, F. </a:t>
            </a:r>
            <a:r>
              <a:rPr lang="en-US" sz="850" dirty="0" err="1">
                <a:solidFill>
                  <a:schemeClr val="bg2"/>
                </a:solidFill>
              </a:rPr>
              <a:t>Jacot</a:t>
            </a:r>
            <a:r>
              <a:rPr lang="en-US" sz="850" dirty="0">
                <a:solidFill>
                  <a:schemeClr val="bg2"/>
                </a:solidFill>
              </a:rPr>
              <a:t>, E. </a:t>
            </a:r>
            <a:r>
              <a:rPr lang="en-US" sz="850" dirty="0" err="1">
                <a:solidFill>
                  <a:schemeClr val="bg2"/>
                </a:solidFill>
              </a:rPr>
              <a:t>Guilbert</a:t>
            </a:r>
            <a:r>
              <a:rPr lang="en-US" sz="850" dirty="0">
                <a:solidFill>
                  <a:schemeClr val="bg2"/>
                </a:solidFill>
              </a:rPr>
              <a:t>, S. Dunn, W.R. Sheldon, B. </a:t>
            </a:r>
            <a:r>
              <a:rPr lang="en-US" sz="850" dirty="0" err="1">
                <a:solidFill>
                  <a:schemeClr val="bg2"/>
                </a:solidFill>
              </a:rPr>
              <a:t>Winikoff</a:t>
            </a:r>
            <a:r>
              <a:rPr lang="en-US" sz="850" dirty="0">
                <a:solidFill>
                  <a:schemeClr val="bg2"/>
                </a:solidFill>
              </a:rPr>
              <a:t>. Regimens of misoprostol with mifepristone for early medical abortion: a </a:t>
            </a:r>
            <a:r>
              <a:rPr lang="en-US" sz="850" dirty="0" err="1">
                <a:solidFill>
                  <a:schemeClr val="bg2"/>
                </a:solidFill>
              </a:rPr>
              <a:t>randomised</a:t>
            </a:r>
            <a:r>
              <a:rPr lang="en-US" sz="850" dirty="0">
                <a:solidFill>
                  <a:schemeClr val="bg2"/>
                </a:solidFill>
              </a:rPr>
              <a:t> trial. </a:t>
            </a:r>
            <a:r>
              <a:rPr lang="en-US" sz="850" i="1" dirty="0">
                <a:solidFill>
                  <a:schemeClr val="bg2"/>
                </a:solidFill>
              </a:rPr>
              <a:t>British Journal of Obstetrics and </a:t>
            </a:r>
            <a:r>
              <a:rPr lang="en-US" sz="850" i="1" dirty="0" err="1">
                <a:solidFill>
                  <a:schemeClr val="bg2"/>
                </a:solidFill>
              </a:rPr>
              <a:t>Gynaecology</a:t>
            </a:r>
            <a:r>
              <a:rPr lang="en-US" sz="850" dirty="0">
                <a:solidFill>
                  <a:schemeClr val="bg2"/>
                </a:solidFill>
              </a:rPr>
              <a:t> (Jun 2006), 113(6), pp 62-628. </a:t>
            </a:r>
          </a:p>
          <a:p>
            <a:pPr lvl="0"/>
            <a:r>
              <a:rPr lang="en-US" sz="850" dirty="0">
                <a:solidFill>
                  <a:schemeClr val="bg2"/>
                </a:solidFill>
              </a:rPr>
              <a:t>Simon MA. Responding to Intimate Partner Violence During Telehealth Clinical Encounters. JAMA. 2021;325(22):2307–2308. </a:t>
            </a:r>
            <a:r>
              <a:rPr lang="en-US" sz="850" u="sng" dirty="0">
                <a:solidFill>
                  <a:schemeClr val="bg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bg2"/>
              </a:solidFill>
            </a:endParaRPr>
          </a:p>
          <a:p>
            <a:pPr lvl="0"/>
            <a:r>
              <a:rPr lang="en-US" sz="850" dirty="0" err="1">
                <a:solidFill>
                  <a:schemeClr val="bg2"/>
                </a:solidFill>
              </a:rPr>
              <a:t>Swahn</a:t>
            </a:r>
            <a:r>
              <a:rPr lang="en-US" sz="850" dirty="0">
                <a:solidFill>
                  <a:schemeClr val="bg2"/>
                </a:solidFill>
              </a:rPr>
              <a:t> ML, </a:t>
            </a:r>
            <a:r>
              <a:rPr lang="en-US" sz="850" dirty="0" err="1">
                <a:solidFill>
                  <a:schemeClr val="bg2"/>
                </a:solidFill>
              </a:rPr>
              <a:t>Cekan</a:t>
            </a:r>
            <a:r>
              <a:rPr lang="en-US" sz="850" dirty="0">
                <a:solidFill>
                  <a:schemeClr val="bg2"/>
                </a:solidFill>
              </a:rPr>
              <a:t> S, Wang G, </a:t>
            </a:r>
            <a:r>
              <a:rPr lang="en-US" sz="850" dirty="0" err="1">
                <a:solidFill>
                  <a:schemeClr val="bg2"/>
                </a:solidFill>
              </a:rPr>
              <a:t>Lujndstrom</a:t>
            </a:r>
            <a:r>
              <a:rPr lang="en-US" sz="850" dirty="0">
                <a:solidFill>
                  <a:schemeClr val="bg2"/>
                </a:solidFill>
              </a:rPr>
              <a:t> V, </a:t>
            </a:r>
            <a:r>
              <a:rPr lang="en-US" sz="850" dirty="0" err="1">
                <a:solidFill>
                  <a:schemeClr val="bg2"/>
                </a:solidFill>
              </a:rPr>
              <a:t>Bygdeman</a:t>
            </a:r>
            <a:r>
              <a:rPr lang="en-US" sz="850" dirty="0">
                <a:solidFill>
                  <a:schemeClr val="bg2"/>
                </a:solidFill>
              </a:rPr>
              <a:t> M. Pharmacokinetic and clinical studies of RU 486 for fertility regulation. In: Beaulieu EE, Siegel S, eds. </a:t>
            </a:r>
            <a:r>
              <a:rPr lang="en-US" sz="850" i="1" dirty="0">
                <a:solidFill>
                  <a:schemeClr val="bg2"/>
                </a:solidFill>
              </a:rPr>
              <a:t>The </a:t>
            </a:r>
            <a:r>
              <a:rPr lang="en-US" sz="850" i="1" dirty="0" err="1">
                <a:solidFill>
                  <a:schemeClr val="bg2"/>
                </a:solidFill>
              </a:rPr>
              <a:t>Antiprogestin</a:t>
            </a:r>
            <a:r>
              <a:rPr lang="en-US" sz="850" i="1" dirty="0">
                <a:solidFill>
                  <a:schemeClr val="bg2"/>
                </a:solidFill>
              </a:rPr>
              <a:t> Steroid RU 486 and Human Fertility Control</a:t>
            </a:r>
            <a:r>
              <a:rPr lang="en-US" sz="850" dirty="0">
                <a:solidFill>
                  <a:schemeClr val="bg2"/>
                </a:solidFill>
              </a:rPr>
              <a:t>. New York, NY: Plenum; 1985:249-258. </a:t>
            </a:r>
          </a:p>
          <a:p>
            <a:pPr lvl="0"/>
            <a:r>
              <a:rPr lang="en-US" sz="850" dirty="0">
                <a:solidFill>
                  <a:schemeClr val="bg2"/>
                </a:solidFill>
              </a:rPr>
              <a:t>Taylor D, </a:t>
            </a:r>
            <a:r>
              <a:rPr lang="en-US" sz="850" dirty="0" err="1">
                <a:solidFill>
                  <a:schemeClr val="bg2"/>
                </a:solidFill>
              </a:rPr>
              <a:t>Safriet</a:t>
            </a:r>
            <a:r>
              <a:rPr lang="en-US" sz="850" dirty="0">
                <a:solidFill>
                  <a:schemeClr val="bg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bg2"/>
                </a:solidFill>
              </a:rPr>
              <a:t>Telehealth Care For Medication Abortion Protocol</a:t>
            </a:r>
            <a:r>
              <a:rPr lang="en-US" sz="850" dirty="0">
                <a:solidFill>
                  <a:schemeClr val="bg2"/>
                </a:solidFill>
              </a:rPr>
              <a:t>. Reproductive Health Access Project; 2021.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-protocol/. Accessed May 19, 2022.</a:t>
            </a:r>
          </a:p>
          <a:p>
            <a:pPr lvl="0"/>
            <a:r>
              <a:rPr lang="en-US" sz="850" i="1" dirty="0">
                <a:solidFill>
                  <a:schemeClr val="bg2"/>
                </a:solidFill>
              </a:rPr>
              <a:t>Telehealth Care For Medication Abortion Workflow</a:t>
            </a:r>
            <a:r>
              <a:rPr lang="en-US" sz="850" dirty="0">
                <a:solidFill>
                  <a:schemeClr val="bg2"/>
                </a:solidFill>
              </a:rPr>
              <a:t>. Reproductive Health Access Project; 2022. https://</a:t>
            </a:r>
            <a:r>
              <a:rPr lang="en-US" sz="850" dirty="0" err="1">
                <a:solidFill>
                  <a:schemeClr val="bg2"/>
                </a:solidFill>
              </a:rPr>
              <a:t>www.reproductiveaccess.org</a:t>
            </a:r>
            <a:r>
              <a:rPr lang="en-US" sz="850" dirty="0">
                <a:solidFill>
                  <a:schemeClr val="bg2"/>
                </a:solidFill>
              </a:rPr>
              <a:t>/resource/telehealth-care-for-</a:t>
            </a:r>
            <a:r>
              <a:rPr lang="en-US" sz="850" dirty="0" err="1">
                <a:solidFill>
                  <a:schemeClr val="bg2"/>
                </a:solidFill>
              </a:rPr>
              <a:t>mab</a:t>
            </a:r>
            <a:r>
              <a:rPr lang="en-US" sz="850" dirty="0">
                <a:solidFill>
                  <a:schemeClr val="bg2"/>
                </a:solidFill>
              </a:rPr>
              <a:t>-workflow/. Accessed May 19, 2022.</a:t>
            </a:r>
          </a:p>
          <a:p>
            <a:pPr lvl="0"/>
            <a:r>
              <a:rPr lang="en-US" sz="850" i="1" dirty="0">
                <a:solidFill>
                  <a:schemeClr val="bg2"/>
                </a:solidFill>
              </a:rPr>
              <a:t>Telehealth, COVID-19, And Intimate Partner Violence: Increasing Safety For People Surviving Abuse</a:t>
            </a:r>
            <a:r>
              <a:rPr lang="en-US" sz="850" dirty="0">
                <a:solidFill>
                  <a:schemeClr val="bg2"/>
                </a:solidFill>
              </a:rPr>
              <a:t>. Futures Without Violence; 2022. https://</a:t>
            </a:r>
            <a:r>
              <a:rPr lang="en-US" sz="850" dirty="0" err="1">
                <a:solidFill>
                  <a:schemeClr val="bg2"/>
                </a:solidFill>
              </a:rPr>
              <a:t>www.futureswithoutviolence.org</a:t>
            </a:r>
            <a:r>
              <a:rPr lang="en-US" sz="850" dirty="0">
                <a:solidFill>
                  <a:schemeClr val="bg2"/>
                </a:solidFill>
              </a:rPr>
              <a:t>/wp-content/uploads/Telehealth-Covid-19-IPV_Clinical-Pathway.pdf. Accessed May 19, 2022.</a:t>
            </a:r>
          </a:p>
          <a:p>
            <a:pPr lvl="0"/>
            <a:r>
              <a:rPr lang="en-US" sz="850" dirty="0">
                <a:solidFill>
                  <a:schemeClr val="bg2"/>
                </a:solidFill>
              </a:rPr>
              <a:t>The Availability and Use of Medication Abortion Care. KFF. https://</a:t>
            </a:r>
            <a:r>
              <a:rPr lang="en-US" sz="850" dirty="0" err="1">
                <a:solidFill>
                  <a:schemeClr val="bg2"/>
                </a:solidFill>
              </a:rPr>
              <a:t>www.kff.org</a:t>
            </a:r>
            <a:r>
              <a:rPr lang="en-US" sz="850" dirty="0">
                <a:solidFill>
                  <a:schemeClr val="bg2"/>
                </a:solidFill>
              </a:rPr>
              <a:t>/infographic/the-availability-and-use-of-medication-abortion-care/. Published 2021. Accessed May 18, 2022.</a:t>
            </a:r>
          </a:p>
          <a:p>
            <a:pPr lvl="0"/>
            <a:r>
              <a:rPr lang="en-US" sz="850" dirty="0">
                <a:solidFill>
                  <a:schemeClr val="bg2"/>
                </a:solidFill>
              </a:rPr>
              <a:t>Ultrasound-as-Needed Protocol for Medication Abortion. </a:t>
            </a:r>
            <a:r>
              <a:rPr lang="en-US" sz="850" dirty="0" err="1">
                <a:solidFill>
                  <a:schemeClr val="bg2"/>
                </a:solidFill>
              </a:rPr>
              <a:t>Rhedi.org</a:t>
            </a:r>
            <a:r>
              <a:rPr lang="en-US" sz="850" dirty="0">
                <a:solidFill>
                  <a:schemeClr val="bg2"/>
                </a:solidFill>
              </a:rPr>
              <a:t>. https://</a:t>
            </a:r>
            <a:r>
              <a:rPr lang="en-US" sz="850" dirty="0" err="1">
                <a:solidFill>
                  <a:schemeClr val="bg2"/>
                </a:solidFill>
              </a:rPr>
              <a:t>rhedi.org</a:t>
            </a:r>
            <a:r>
              <a:rPr lang="en-US" sz="850" dirty="0">
                <a:solidFill>
                  <a:schemeClr val="bg2"/>
                </a:solidFill>
              </a:rPr>
              <a:t>/limited-ultrasound-protocol-for-medication-abortion/. Published 2022. Accessed May 19, 2022.</a:t>
            </a:r>
          </a:p>
          <a:p>
            <a:pPr lvl="0"/>
            <a:r>
              <a:rPr lang="en-US" sz="850" dirty="0">
                <a:solidFill>
                  <a:schemeClr val="bg2"/>
                </a:solidFill>
              </a:rPr>
              <a:t>Unintended Pregnancy in the United States. Guttmacher Institute. https://</a:t>
            </a:r>
            <a:r>
              <a:rPr lang="en-US" sz="850" dirty="0" err="1">
                <a:solidFill>
                  <a:schemeClr val="bg2"/>
                </a:solidFill>
              </a:rPr>
              <a:t>www.guttmacher.org</a:t>
            </a:r>
            <a:r>
              <a:rPr lang="en-US" sz="850" dirty="0">
                <a:solidFill>
                  <a:schemeClr val="bg2"/>
                </a:solidFill>
              </a:rPr>
              <a:t>/fact-sheet/unintended-pregnancy-united-states. Published 2022. Accessed May 18, 2022.</a:t>
            </a:r>
          </a:p>
          <a:p>
            <a:pPr lvl="0"/>
            <a:r>
              <a:rPr lang="en-US" sz="850" dirty="0">
                <a:solidFill>
                  <a:schemeClr val="bg2"/>
                </a:solidFill>
              </a:rPr>
              <a:t>Upadhyay UD, Dworkin SL, Weitz TA, Foster DG. Development and validation of a reproductive autonomy scale. </a:t>
            </a:r>
            <a:r>
              <a:rPr lang="en-US" sz="850" i="1" dirty="0">
                <a:solidFill>
                  <a:schemeClr val="bg2"/>
                </a:solidFill>
              </a:rPr>
              <a:t>Stud Fam </a:t>
            </a:r>
            <a:r>
              <a:rPr lang="en-US" sz="850" i="1" dirty="0" err="1">
                <a:solidFill>
                  <a:schemeClr val="bg2"/>
                </a:solidFill>
              </a:rPr>
              <a:t>Plann</a:t>
            </a:r>
            <a:r>
              <a:rPr lang="en-US" sz="850" dirty="0">
                <a:solidFill>
                  <a:schemeClr val="bg2"/>
                </a:solidFill>
              </a:rPr>
              <a:t>. 2014;45(1):19-41. doi:10.1111/j.1728-4465.2014.00374.x</a:t>
            </a:r>
          </a:p>
          <a:p>
            <a:pPr lvl="0"/>
            <a:r>
              <a:rPr lang="en-US" sz="850" dirty="0">
                <a:solidFill>
                  <a:schemeClr val="bg2"/>
                </a:solidFill>
              </a:rPr>
              <a:t>U.S. Food and Drug Administration. </a:t>
            </a:r>
            <a:r>
              <a:rPr lang="en-US" sz="850" dirty="0" err="1">
                <a:solidFill>
                  <a:schemeClr val="bg2"/>
                </a:solidFill>
              </a:rPr>
              <a:t>Mifeprex</a:t>
            </a:r>
            <a:r>
              <a:rPr lang="en-US" sz="850" dirty="0">
                <a:solidFill>
                  <a:schemeClr val="bg2"/>
                </a:solidFill>
              </a:rPr>
              <a:t> medical review. Available at: https://</a:t>
            </a:r>
            <a:r>
              <a:rPr lang="en-US" sz="850" dirty="0" err="1">
                <a:solidFill>
                  <a:schemeClr val="bg2"/>
                </a:solidFill>
              </a:rPr>
              <a:t>www.accessdata.fda.gov</a:t>
            </a:r>
            <a:r>
              <a:rPr lang="en-US" sz="850" dirty="0">
                <a:solidFill>
                  <a:schemeClr val="bg2"/>
                </a:solidFill>
              </a:rPr>
              <a:t>/</a:t>
            </a:r>
            <a:r>
              <a:rPr lang="en-US" sz="850" dirty="0" err="1">
                <a:solidFill>
                  <a:schemeClr val="bg2"/>
                </a:solidFill>
              </a:rPr>
              <a:t>drugsatfda_docs</a:t>
            </a:r>
            <a:r>
              <a:rPr lang="en-US" sz="850" dirty="0">
                <a:solidFill>
                  <a:schemeClr val="bg2"/>
                </a:solidFill>
              </a:rPr>
              <a:t>/</a:t>
            </a:r>
            <a:r>
              <a:rPr lang="en-US" sz="850" dirty="0" err="1">
                <a:solidFill>
                  <a:schemeClr val="bg2"/>
                </a:solidFill>
              </a:rPr>
              <a:t>nda</a:t>
            </a:r>
            <a:r>
              <a:rPr lang="en-US" sz="850" dirty="0">
                <a:solidFill>
                  <a:schemeClr val="bg2"/>
                </a:solidFill>
              </a:rPr>
              <a:t>/2016/020687Orig1s020MedR.pdf. Published 2021. Accessed February 4, 2021.</a:t>
            </a:r>
          </a:p>
          <a:p>
            <a:pPr lvl="0"/>
            <a:r>
              <a:rPr lang="en-US" sz="850" dirty="0">
                <a:solidFill>
                  <a:schemeClr val="bg2"/>
                </a:solidFill>
              </a:rPr>
              <a:t>U.S. Transgender Survey. National Center for Transgender Equality. https://</a:t>
            </a:r>
            <a:r>
              <a:rPr lang="en-US" sz="850" dirty="0" err="1">
                <a:solidFill>
                  <a:schemeClr val="bg2"/>
                </a:solidFill>
              </a:rPr>
              <a:t>transequality.org</a:t>
            </a:r>
            <a:r>
              <a:rPr lang="en-US" sz="850" dirty="0">
                <a:solidFill>
                  <a:schemeClr val="bg2"/>
                </a:solidFill>
              </a:rPr>
              <a:t>/issues/us-trans-survey. Published 2022. Accessed May 19, 2022.</a:t>
            </a:r>
          </a:p>
          <a:p>
            <a:pPr lvl="0"/>
            <a:r>
              <a:rPr lang="en-US" sz="850" dirty="0">
                <a:solidFill>
                  <a:schemeClr val="bg2"/>
                </a:solidFill>
              </a:rPr>
              <a:t>van Bogaert LJ, </a:t>
            </a:r>
            <a:r>
              <a:rPr lang="en-US" sz="850" dirty="0" err="1">
                <a:solidFill>
                  <a:schemeClr val="bg2"/>
                </a:solidFill>
              </a:rPr>
              <a:t>Sedibe</a:t>
            </a:r>
            <a:r>
              <a:rPr lang="en-US" sz="850" dirty="0">
                <a:solidFill>
                  <a:schemeClr val="bg2"/>
                </a:solidFill>
              </a:rPr>
              <a:t> TM. Efficacy of a single misoprostol regimen in the first and second trimester termination of pregnancy. </a:t>
            </a:r>
            <a:r>
              <a:rPr lang="en-US" sz="850" i="1" dirty="0">
                <a:solidFill>
                  <a:schemeClr val="bg2"/>
                </a:solidFill>
              </a:rPr>
              <a:t>J </a:t>
            </a:r>
            <a:r>
              <a:rPr lang="en-US" sz="850" i="1" dirty="0" err="1">
                <a:solidFill>
                  <a:schemeClr val="bg2"/>
                </a:solidFill>
              </a:rPr>
              <a:t>Obstet</a:t>
            </a:r>
            <a:r>
              <a:rPr lang="en-US" sz="850" i="1" dirty="0">
                <a:solidFill>
                  <a:schemeClr val="bg2"/>
                </a:solidFill>
              </a:rPr>
              <a:t> </a:t>
            </a:r>
            <a:r>
              <a:rPr lang="en-US" sz="850" i="1" dirty="0" err="1">
                <a:solidFill>
                  <a:schemeClr val="bg2"/>
                </a:solidFill>
              </a:rPr>
              <a:t>Gynaecol</a:t>
            </a:r>
            <a:r>
              <a:rPr lang="en-US" sz="850" dirty="0">
                <a:solidFill>
                  <a:schemeClr val="bg2"/>
                </a:solidFill>
              </a:rPr>
              <a:t>. 2007;27(5):510-512. doi:10.1080/01443610701478967</a:t>
            </a:r>
          </a:p>
          <a:p>
            <a:pPr lvl="0"/>
            <a:r>
              <a:rPr lang="en-US" sz="850" dirty="0">
                <a:solidFill>
                  <a:schemeClr val="bg2"/>
                </a:solidFill>
              </a:rPr>
              <a:t>Weeks AD and Stewart P.  The use of low dose mifepristone and vaginal misoprostol for first trimester termination of pregnancy.  </a:t>
            </a:r>
            <a:r>
              <a:rPr lang="en-US" sz="850" i="1" dirty="0">
                <a:solidFill>
                  <a:schemeClr val="bg2"/>
                </a:solidFill>
              </a:rPr>
              <a:t>Br J Fam Planning</a:t>
            </a:r>
            <a:r>
              <a:rPr lang="en-US" sz="850" dirty="0">
                <a:solidFill>
                  <a:schemeClr val="bg2"/>
                </a:solidFill>
              </a:rPr>
              <a:t> 1995;21:85-86.</a:t>
            </a:r>
          </a:p>
          <a:p>
            <a:pPr lvl="0"/>
            <a:r>
              <a:rPr lang="en-US" sz="850" dirty="0">
                <a:solidFill>
                  <a:schemeClr val="bg2"/>
                </a:solidFill>
              </a:rPr>
              <a:t>Weitz, T. A., Taylor, D., Desai, S., Upadhyay, U. D., Waldman, J., </a:t>
            </a:r>
            <a:r>
              <a:rPr lang="en-US" sz="850" dirty="0" err="1">
                <a:solidFill>
                  <a:schemeClr val="bg2"/>
                </a:solidFill>
              </a:rPr>
              <a:t>Battistelli</a:t>
            </a:r>
            <a:r>
              <a:rPr lang="en-US" sz="850" dirty="0">
                <a:solidFill>
                  <a:schemeClr val="bg2"/>
                </a:solidFill>
              </a:rPr>
              <a:t>, M. F., &amp; </a:t>
            </a:r>
            <a:r>
              <a:rPr lang="en-US" sz="850" dirty="0" err="1">
                <a:solidFill>
                  <a:schemeClr val="bg2"/>
                </a:solidFill>
              </a:rPr>
              <a:t>Drey</a:t>
            </a:r>
            <a:r>
              <a:rPr lang="en-US" sz="850" dirty="0">
                <a:solidFill>
                  <a:schemeClr val="bg2"/>
                </a:solidFill>
              </a:rPr>
              <a:t>, E. A. (2013). Safety of Aspiration Abortion Performed by Nurse Practitioners, Certified Nurse Midwives, and Physician Assistants Under a California Legal Waiver. </a:t>
            </a:r>
            <a:r>
              <a:rPr lang="en-US" sz="850" i="1" dirty="0">
                <a:solidFill>
                  <a:schemeClr val="bg2"/>
                </a:solidFill>
              </a:rPr>
              <a:t>American Journal of Public Health</a:t>
            </a:r>
            <a:r>
              <a:rPr lang="en-US" sz="850" dirty="0">
                <a:solidFill>
                  <a:schemeClr val="bg2"/>
                </a:solidFill>
              </a:rPr>
              <a:t>, </a:t>
            </a:r>
            <a:r>
              <a:rPr lang="en-US" sz="850" i="1" dirty="0">
                <a:solidFill>
                  <a:schemeClr val="bg2"/>
                </a:solidFill>
              </a:rPr>
              <a:t>103</a:t>
            </a:r>
            <a:r>
              <a:rPr lang="en-US" sz="850" dirty="0">
                <a:solidFill>
                  <a:schemeClr val="bg2"/>
                </a:solidFill>
              </a:rPr>
              <a:t>(3), 454–461. </a:t>
            </a:r>
            <a:r>
              <a:rPr lang="en-US" sz="850" u="sng" dirty="0">
                <a:solidFill>
                  <a:schemeClr val="bg2"/>
                </a:solidFill>
                <a:hlinkClick r:id="rId9">
                  <a:extLst>
                    <a:ext uri="{A12FA001-AC4F-418D-AE19-62706E023703}">
                      <ahyp:hlinkClr xmlns:ahyp="http://schemas.microsoft.com/office/drawing/2018/hyperlinkcolor" val="tx"/>
                    </a:ext>
                  </a:extLst>
                </a:hlinkClick>
              </a:rPr>
              <a:t>https://doi-org.unh.idm.oclc.org/10.2105/AJPH.2012.301159</a:t>
            </a:r>
            <a:endParaRPr lang="en-US" sz="850" dirty="0">
              <a:solidFill>
                <a:schemeClr val="bg2"/>
              </a:solidFill>
            </a:endParaRPr>
          </a:p>
          <a:p>
            <a:pPr lvl="0"/>
            <a:r>
              <a:rPr lang="en-US" sz="850" dirty="0">
                <a:solidFill>
                  <a:schemeClr val="bg2"/>
                </a:solidFill>
              </a:rPr>
              <a:t>What If Roe Fell? - Center for Reproductive Rights. Center for Reproductive Rights. https://</a:t>
            </a:r>
            <a:r>
              <a:rPr lang="en-US" sz="850" dirty="0" err="1">
                <a:solidFill>
                  <a:schemeClr val="bg2"/>
                </a:solidFill>
              </a:rPr>
              <a:t>reproductiverights.org</a:t>
            </a:r>
            <a:r>
              <a:rPr lang="en-US" sz="850" dirty="0">
                <a:solidFill>
                  <a:schemeClr val="bg2"/>
                </a:solidFill>
              </a:rPr>
              <a:t>/maps/what-if-roe-fell/. Published 2022. Accessed May 18, 2022.</a:t>
            </a:r>
          </a:p>
          <a:p>
            <a:pPr lvl="0"/>
            <a:r>
              <a:rPr lang="en-US" sz="850" dirty="0">
                <a:solidFill>
                  <a:schemeClr val="bg2"/>
                </a:solidFill>
              </a:rPr>
              <a:t>Wiebe ER, Trouton KJ, Lima R. Misoprostol alone vs. methotrexate followed by misoprostol for early abortion. </a:t>
            </a:r>
            <a:r>
              <a:rPr lang="en-US" sz="850" i="1" dirty="0">
                <a:solidFill>
                  <a:schemeClr val="bg2"/>
                </a:solidFill>
              </a:rPr>
              <a:t>Int J </a:t>
            </a:r>
            <a:r>
              <a:rPr lang="en-US" sz="850" i="1" dirty="0" err="1">
                <a:solidFill>
                  <a:schemeClr val="bg2"/>
                </a:solidFill>
              </a:rPr>
              <a:t>Gynaecol</a:t>
            </a:r>
            <a:r>
              <a:rPr lang="en-US" sz="850" i="1" dirty="0">
                <a:solidFill>
                  <a:schemeClr val="bg2"/>
                </a:solidFill>
              </a:rPr>
              <a:t> Obstet</a:t>
            </a:r>
            <a:r>
              <a:rPr lang="en-US" sz="850" dirty="0">
                <a:solidFill>
                  <a:schemeClr val="bg2"/>
                </a:solidFill>
              </a:rPr>
              <a:t>. 2006 Dec;95(3):286-7</a:t>
            </a:r>
          </a:p>
          <a:p>
            <a:pPr lvl="0"/>
            <a:r>
              <a:rPr lang="en-US" sz="850" dirty="0" err="1">
                <a:solidFill>
                  <a:schemeClr val="bg2"/>
                </a:solidFill>
              </a:rPr>
              <a:t>Winikoff</a:t>
            </a:r>
            <a:r>
              <a:rPr lang="en-US" sz="850" dirty="0">
                <a:solidFill>
                  <a:schemeClr val="bg2"/>
                </a:solidFill>
              </a:rPr>
              <a:t> B. Oral vs buccal administration of misoprostol after mifepristone for medication abortion up to 63 days. </a:t>
            </a:r>
            <a:r>
              <a:rPr lang="en-US" sz="850" i="1" dirty="0">
                <a:solidFill>
                  <a:schemeClr val="bg2"/>
                </a:solidFill>
              </a:rPr>
              <a:t>Obstetrics and Gynecology</a:t>
            </a:r>
            <a:r>
              <a:rPr lang="en-US" sz="850" dirty="0">
                <a:solidFill>
                  <a:schemeClr val="bg2"/>
                </a:solidFill>
              </a:rPr>
              <a:t> 2008, accepted for publication. </a:t>
            </a:r>
          </a:p>
          <a:p>
            <a:pPr lvl="0"/>
            <a:r>
              <a:rPr lang="en-US" sz="850" dirty="0">
                <a:solidFill>
                  <a:schemeClr val="bg2"/>
                </a:solidFill>
              </a:rPr>
              <a:t>When Abortion is Not Available. Innovating Education in Reproductive Health. https://innovating-</a:t>
            </a:r>
            <a:r>
              <a:rPr lang="en-US" sz="850" dirty="0" err="1">
                <a:solidFill>
                  <a:schemeClr val="bg2"/>
                </a:solidFill>
              </a:rPr>
              <a:t>education.org</a:t>
            </a:r>
            <a:r>
              <a:rPr lang="en-US" sz="850" dirty="0">
                <a:solidFill>
                  <a:schemeClr val="bg2"/>
                </a:solidFill>
              </a:rPr>
              <a:t>/course/when-abortion-is-not-available/. Published 2022. Accessed May 19, 2022.</a:t>
            </a:r>
          </a:p>
          <a:p>
            <a:pPr lvl="0"/>
            <a:r>
              <a:rPr lang="en-US" sz="850" dirty="0">
                <a:solidFill>
                  <a:schemeClr val="bg2"/>
                </a:solidFill>
              </a:rPr>
              <a:t>WHO guideline on self-care interventions for health and well-being. Geneva: World Health Organization; 2021. </a:t>
            </a:r>
            <a:r>
              <a:rPr lang="en-US" sz="850" dirty="0" err="1">
                <a:solidFill>
                  <a:schemeClr val="bg2"/>
                </a:solidFill>
              </a:rPr>
              <a:t>Licence</a:t>
            </a:r>
            <a:r>
              <a:rPr lang="en-US" sz="850" dirty="0">
                <a:solidFill>
                  <a:schemeClr val="bg2"/>
                </a:solidFill>
              </a:rPr>
              <a:t>: CC BY-NC-SA 3.0 IGO.</a:t>
            </a:r>
          </a:p>
          <a:p>
            <a:pPr lvl="0"/>
            <a:r>
              <a:rPr lang="en-US" sz="850" dirty="0">
                <a:solidFill>
                  <a:schemeClr val="bg2"/>
                </a:solidFill>
              </a:rPr>
              <a:t>World Health Organization. Medical management of abortion. Available at:  https://</a:t>
            </a:r>
            <a:r>
              <a:rPr lang="en-US" sz="850" dirty="0" err="1">
                <a:solidFill>
                  <a:schemeClr val="bg2"/>
                </a:solidFill>
              </a:rPr>
              <a:t>apps.who.int</a:t>
            </a:r>
            <a:r>
              <a:rPr lang="en-US" sz="850" dirty="0">
                <a:solidFill>
                  <a:schemeClr val="bg2"/>
                </a:solidFill>
              </a:rPr>
              <a:t>/iris/bitstream/handle/10665/278968/9789241550406-eng.pdf?ua=1. Accessed January 26, 2021. </a:t>
            </a:r>
          </a:p>
          <a:p>
            <a:pPr lvl="0"/>
            <a:r>
              <a:rPr lang="en-US" sz="850" dirty="0">
                <a:solidFill>
                  <a:schemeClr val="bg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bg2"/>
                </a:solidFill>
              </a:rPr>
              <a:t>BJOG</a:t>
            </a:r>
            <a:r>
              <a:rPr lang="en-US" sz="850" dirty="0">
                <a:solidFill>
                  <a:schemeClr val="bg2"/>
                </a:solidFill>
              </a:rPr>
              <a:t> </a:t>
            </a:r>
            <a:r>
              <a:rPr lang="en-US" sz="850" i="1" dirty="0">
                <a:solidFill>
                  <a:schemeClr val="bg2"/>
                </a:solidFill>
              </a:rPr>
              <a:t>2000 107(4): 524-530</a:t>
            </a:r>
            <a:endParaRPr lang="en-US" sz="850" dirty="0">
              <a:solidFill>
                <a:schemeClr val="bg2"/>
              </a:solidFill>
            </a:endParaRPr>
          </a:p>
          <a:p>
            <a:r>
              <a:rPr lang="en-US" sz="850" dirty="0">
                <a:solidFill>
                  <a:schemeClr val="bg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3" y="3725780"/>
            <a:ext cx="6955972"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375054897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594199" y="629045"/>
            <a:ext cx="11789801"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latin typeface="Twentieth Century"/>
                <a:ea typeface="Twentieth Century"/>
                <a:cs typeface="Twentieth Century"/>
                <a:sym typeface="Twentieth Century"/>
                <a:hlinkClick r:id="rId7">
                  <a:extLst>
                    <a:ext uri="{A12FA001-AC4F-418D-AE19-62706E023703}">
                      <ahyp:hlinkClr xmlns:ahyp="http://schemas.microsoft.com/office/drawing/2018/hyperlinkcolor" val="tx"/>
                    </a:ext>
                  </a:extLst>
                </a:hlinkClick>
              </a:rPr>
              <a:t>info@reproductiveaccess.org</a:t>
            </a:r>
            <a:r>
              <a:rPr lang="en-US" sz="3600" dirty="0">
                <a:solidFill>
                  <a:schemeClr val="accent3"/>
                </a:solidFill>
                <a:latin typeface="Twentieth Century"/>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latin typeface="Twentieth Century"/>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+1 646-895-6464: RHAP</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+1 234 567 8910</a:t>
            </a:r>
            <a:endParaRPr lang="en-US" sz="9600" dirty="0">
              <a:solidFill>
                <a:schemeClr val="bg2"/>
              </a:solidFill>
            </a:endParaRPr>
          </a:p>
          <a:p>
            <a:pPr hangingPunct="1">
              <a:lnSpc>
                <a:spcPct val="100000"/>
              </a:lnSpc>
            </a:pP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bg2"/>
                </a:solidFill>
                <a:latin typeface="Twentieth Century"/>
                <a:ea typeface="Twentieth Century"/>
                <a:cs typeface="Twentieth Century"/>
                <a:sym typeface="Twentieth Century"/>
              </a:rPr>
              <a:t>New York, NY 10025</a:t>
            </a:r>
            <a:endParaRPr lang="en-US" sz="9600" dirty="0">
              <a:solidFill>
                <a:schemeClr val="bg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8743663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88905" y="5804574"/>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1000012" y="5715657"/>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43140" y="5076479"/>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accent3"/>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156537"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tx1">
              <a:lumMod val="95000"/>
            </a:schemeClr>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accent3"/>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accent3"/>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1088898"/>
            <a:ext cx="17297400" cy="12627102"/>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419040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040" y="223426"/>
            <a:ext cx="18744042" cy="13433230"/>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www.guttmacher.org</a:t>
            </a:r>
            <a:r>
              <a:rPr lang="en-US" sz="1400" dirty="0">
                <a:solidFill>
                  <a:schemeClr val="bg1"/>
                </a:solidFill>
              </a:rPr>
              <a:t>/fact-sheet/induced-abortion-united-states</a:t>
            </a:r>
          </a:p>
        </p:txBody>
      </p:sp>
    </p:spTree>
    <p:extLst>
      <p:ext uri="{BB962C8B-B14F-4D97-AF65-F5344CB8AC3E}">
        <p14:creationId xmlns:p14="http://schemas.microsoft.com/office/powerpoint/2010/main" val="42776801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2061537"/>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903871"/>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839473" cy="10604588"/>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bg1"/>
                </a:solidFill>
              </a:rPr>
              <a:t>https://</a:t>
            </a:r>
            <a:r>
              <a:rPr lang="en-US" sz="1400" dirty="0" err="1">
                <a:solidFill>
                  <a:schemeClr val="bg1"/>
                </a:solidFill>
              </a:rPr>
              <a:t>www.kff.org</a:t>
            </a:r>
            <a:r>
              <a:rPr lang="en-US" sz="1400" dirty="0">
                <a:solidFill>
                  <a:schemeClr val="bg1"/>
                </a:solidFill>
              </a:rPr>
              <a:t>/</a:t>
            </a:r>
            <a:r>
              <a:rPr lang="en-US" sz="1400" dirty="0" err="1">
                <a:solidFill>
                  <a:schemeClr val="bg1"/>
                </a:solidFill>
              </a:rPr>
              <a:t>womens</a:t>
            </a:r>
            <a:r>
              <a:rPr lang="en-US" sz="1400" dirty="0">
                <a:solidFill>
                  <a:schemeClr val="bg1"/>
                </a:solidFill>
              </a:rPr>
              <a:t>-health-policy/dashboard/abortion-in-the-u-s-dashboard/</a:t>
            </a:r>
          </a:p>
        </p:txBody>
      </p:sp>
    </p:spTree>
    <p:extLst>
      <p:ext uri="{BB962C8B-B14F-4D97-AF65-F5344CB8AC3E}">
        <p14:creationId xmlns:p14="http://schemas.microsoft.com/office/powerpoint/2010/main" val="79031494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29607</TotalTime>
  <Words>30410</Words>
  <Application>Microsoft Macintosh PowerPoint</Application>
  <PresentationFormat>Custom</PresentationFormat>
  <Paragraphs>1575</Paragraphs>
  <Slides>50</Slides>
  <Notes>50</Notes>
  <HiddenSlides>4</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sans-serif</vt:lpstr>
      <vt:lpstr>Calibri</vt:lpstr>
      <vt:lpstr>Courier New</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Two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106</cp:revision>
  <dcterms:modified xsi:type="dcterms:W3CDTF">2024-12-05T20:37:38Z</dcterms:modified>
</cp:coreProperties>
</file>