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xml" ContentType="application/inkml+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2.xml" ContentType="application/inkml+xml"/>
  <Override PartName="/ppt/notesSlides/notesSlide32.xml" ContentType="application/vnd.openxmlformats-officedocument.presentationml.notesSlide+xml"/>
  <Override PartName="/ppt/ink/ink3.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4.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5.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6.xml" ContentType="application/inkml+xml"/>
  <Override PartName="/ppt/notesSlides/notesSlide39.xml" ContentType="application/vnd.openxmlformats-officedocument.presentationml.notesSlide+xml"/>
  <Override PartName="/ppt/ink/ink7.xml" ContentType="application/inkml+xml"/>
  <Override PartName="/ppt/notesSlides/notesSlide40.xml" ContentType="application/vnd.openxmlformats-officedocument.presentationml.notesSlide+xml"/>
  <Override PartName="/ppt/ink/ink8.xml" ContentType="application/inkml+xml"/>
  <Override PartName="/ppt/notesSlides/notesSlide41.xml" ContentType="application/vnd.openxmlformats-officedocument.presentationml.notesSlide+xml"/>
  <Override PartName="/ppt/ink/ink9.xml" ContentType="application/inkml+xml"/>
  <Override PartName="/ppt/notesSlides/notesSlide42.xml" ContentType="application/vnd.openxmlformats-officedocument.presentationml.notesSlide+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256" r:id="rId2"/>
    <p:sldId id="443" r:id="rId3"/>
    <p:sldId id="417" r:id="rId4"/>
    <p:sldId id="257" r:id="rId5"/>
    <p:sldId id="418" r:id="rId6"/>
    <p:sldId id="419" r:id="rId7"/>
    <p:sldId id="445" r:id="rId8"/>
    <p:sldId id="262" r:id="rId9"/>
    <p:sldId id="264" r:id="rId10"/>
    <p:sldId id="265" r:id="rId11"/>
    <p:sldId id="446" r:id="rId12"/>
    <p:sldId id="447" r:id="rId13"/>
    <p:sldId id="448" r:id="rId14"/>
    <p:sldId id="268" r:id="rId15"/>
    <p:sldId id="424" r:id="rId16"/>
    <p:sldId id="425" r:id="rId17"/>
    <p:sldId id="272" r:id="rId18"/>
    <p:sldId id="273" r:id="rId19"/>
    <p:sldId id="274" r:id="rId20"/>
    <p:sldId id="275" r:id="rId21"/>
    <p:sldId id="427" r:id="rId22"/>
    <p:sldId id="277" r:id="rId23"/>
    <p:sldId id="278" r:id="rId24"/>
    <p:sldId id="279" r:id="rId25"/>
    <p:sldId id="280" r:id="rId26"/>
    <p:sldId id="281" r:id="rId27"/>
    <p:sldId id="433" r:id="rId28"/>
    <p:sldId id="327" r:id="rId29"/>
    <p:sldId id="434" r:id="rId30"/>
    <p:sldId id="449" r:id="rId31"/>
    <p:sldId id="436" r:id="rId32"/>
    <p:sldId id="439" r:id="rId33"/>
    <p:sldId id="437" r:id="rId34"/>
    <p:sldId id="438" r:id="rId35"/>
    <p:sldId id="286" r:id="rId36"/>
    <p:sldId id="440" r:id="rId37"/>
    <p:sldId id="292" r:id="rId38"/>
    <p:sldId id="414" r:id="rId39"/>
    <p:sldId id="288" r:id="rId40"/>
    <p:sldId id="442" r:id="rId41"/>
    <p:sldId id="297" r:id="rId42"/>
    <p:sldId id="444" r:id="rId43"/>
    <p:sldId id="285" r:id="rId4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769B"/>
    <a:srgbClr val="B0B938"/>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99"/>
    <p:restoredTop sz="66929"/>
  </p:normalViewPr>
  <p:slideViewPr>
    <p:cSldViewPr snapToGrid="0" snapToObjects="1">
      <p:cViewPr varScale="1">
        <p:scale>
          <a:sx n="33" d="100"/>
          <a:sy n="33" d="100"/>
        </p:scale>
        <p:origin x="528"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3/health-care-for-transgender-and-gender-diverse-individual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ationalcoalitionforsexualhealth.org/tools/for-healthcare-providers/sexual-health-questions-to-ask-all-patient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providers.bedsider.org/articles/taking-a-transgender-inclusive-sexual-health-history"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3/health-care-for-transgender-and-gender-diverse-individual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transcare.ucsf.edu/guidelines/fertility"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3/health-care-for-transgender-and-gender-diverse-individual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3/health-care-for-transgender-and-gender-diverse-individual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3/health-care-for-transgender-and-gender-diverse-individual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acog.org/clinical/clinical-guidance/committee-opinion/articles/2021/03/health-care-for-transgender-and-gender-diverse-individual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transequality.or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transequality.org/sites/default/files/docs/resources/Summary%20of%20State%20Birth%20Certificate%20Laws%20Jan%202020.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ranscare.ucsf.edu/guidelines/fertility"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genderphotos.vice.com/" TargetMode="External"/><Relationship Id="rId5" Type="http://schemas.openxmlformats.org/officeDocument/2006/relationships/hyperlink" Target="https://www.fertstert.org/article/S0015-0282(19)30619-3/fulltext" TargetMode="External"/><Relationship Id="rId4" Type="http://schemas.openxmlformats.org/officeDocument/2006/relationships/hyperlink" Target="https://escholarship.org/uc/item/3dz427qw"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3/health-care-for-transgender-and-gender-diverse-individual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fenwayhealth.org/wp-content/uploads/Reproductive-Options-for-Transgender-Persons-Viloria-1.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transcare.ucsf.edu/guidelines/fertility"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transcare.ucsf.edu/guidelines/fertility"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transcare.ucsf.edu/guidelines/fertility"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enwayhealth.org/wp-content/uploads/Reproductive-Options-for-Transgender-Persons-Viloria-1.pdf"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thenounproject.com/term/ovaries/4133511/" TargetMode="External"/><Relationship Id="rId4" Type="http://schemas.openxmlformats.org/officeDocument/2006/relationships/hyperlink" Target="https://transcare.ucsf.edu/guidelines/fertility"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ncbi.nlm.nih.gov/pmc/articles/PMC4790470/" TargetMode="External"/><Relationship Id="rId7" Type="http://schemas.openxmlformats.org/officeDocument/2006/relationships/hyperlink" Target="https://transcare.ucsf.edu/guidelines/fertility"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acog.org/clinical/clinical-guidance/committee-opinion/articles/2021/03/health-care-for-transgender-and-gender-diverse-individuals" TargetMode="External"/><Relationship Id="rId5" Type="http://schemas.openxmlformats.org/officeDocument/2006/relationships/hyperlink" Target="https://fenwayhealth.org/wp-content/uploads/Reproductive-Options-for-Transgender-Persons-Viloria-1.pdf" TargetMode="External"/><Relationship Id="rId4" Type="http://schemas.openxmlformats.org/officeDocument/2006/relationships/hyperlink" Target="https://doi.org/10.1177/1753495X15612658"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llli.org/breastfeeding-info/transgender-non-binary-parent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journals.sagepub.com/doi/full/10.1177/1753495X15612658" TargetMode="External"/><Relationship Id="rId4" Type="http://schemas.openxmlformats.org/officeDocument/2006/relationships/hyperlink" Target="https://fenwayhealth.org/wp-content/uploads/Reproductive-Options-for-Transgender-Persons-Viloria-1.pdf"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reproductiveaccess.org/resource/indications-sonography-medication-abor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ranscare.ucsf.edu/guidelines/fertility"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kff.org/womens-health-policy/issue-brief/coverage-and-use-of-fertility-services-in-the-u-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eproductiveaccess.org/resource/birth-control-across-the-gender-spectru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ohei.med.umich.edu/news/video-series-caring-transgendergender-nonconforming-patients-and-visitors" TargetMode="External"/><Relationship Id="rId3" Type="http://schemas.openxmlformats.org/officeDocument/2006/relationships/hyperlink" Target="https://transcare.ucsf.edu/welcome" TargetMode="External"/><Relationship Id="rId7" Type="http://schemas.openxmlformats.org/officeDocument/2006/relationships/hyperlink" Target="https://medicine.umich.edu/dept/obgyn/education/continuing-medical-education-cme/transgender-healthcare-curriculum"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ww.politicalresearch.org/issues/reproductive-justice/" TargetMode="External"/><Relationship Id="rId5" Type="http://schemas.openxmlformats.org/officeDocument/2006/relationships/hyperlink" Target="https://fenwayhealth.org/the-fenway-institute/education/the-national-lgbt-health-education-center/" TargetMode="External"/><Relationship Id="rId4" Type="http://schemas.openxmlformats.org/officeDocument/2006/relationships/hyperlink" Target="https://www.wpath.org/" TargetMode="External"/><Relationship Id="rId9" Type="http://schemas.openxmlformats.org/officeDocument/2006/relationships/hyperlink" Target="https://www.optionsforsexualhealth.org/wp-content/uploads/2019/07/FQPN18-Manual-EN-BC-web.pdfb"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doi.org/10.1177/1753495X15612658" TargetMode="External"/><Relationship Id="rId3" Type="http://schemas.openxmlformats.org/officeDocument/2006/relationships/hyperlink" Target="https://fenwayhealth.org/wp-content/uploads/Taking-a-Sexual-Health-History-Cavanaugh-1.pdf" TargetMode="External"/><Relationship Id="rId7" Type="http://schemas.openxmlformats.org/officeDocument/2006/relationships/hyperlink" Target="https://www.ncbi.nlm.nih.gov/pmc/articles/PMC4790470/"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transequality.org/sites/default/files/docs/resources/Summary%20of%20State%20Birth%20Certificate%20Laws%20Jan%202020.pdf" TargetMode="External"/><Relationship Id="rId5" Type="http://schemas.openxmlformats.org/officeDocument/2006/relationships/hyperlink" Target="http://www.transequality.org/" TargetMode="External"/><Relationship Id="rId10" Type="http://schemas.openxmlformats.org/officeDocument/2006/relationships/hyperlink" Target="https://www.kff.org/womens-health-policy/issue-brief/coverage-and-use-of-fertility-services-in-the-u-s/" TargetMode="External"/><Relationship Id="rId4" Type="http://schemas.openxmlformats.org/officeDocument/2006/relationships/hyperlink" Target="https://escholarship.org/uc/item/3dz427qw" TargetMode="External"/><Relationship Id="rId9" Type="http://schemas.openxmlformats.org/officeDocument/2006/relationships/hyperlink" Target="http://www.transstudent.org/gender"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novating-education.org/2020/12/understanding-identity-the-gender-opossu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autostraddle.com/its-time-for-people-to-stop-using-the-social-construct-of-biological-sex-to-defend-their-transmisogyny-24028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3/health-care-for-transgender-and-gender-diverse-individual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innovating-education.org/2020/12/dos-and-dont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innovating-education.org/2020/12/language-and-impac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01/2025</a:t>
            </a:r>
          </a:p>
          <a:p>
            <a:endParaRPr lang="en-US" dirty="0"/>
          </a:p>
          <a:p>
            <a:pPr marL="0" lvl="0" indent="0" algn="l" rtl="0">
              <a:spcBef>
                <a:spcPts val="0"/>
              </a:spcBef>
              <a:spcAft>
                <a:spcPts val="0"/>
              </a:spcAft>
              <a:buNone/>
            </a:pPr>
            <a:r>
              <a:rPr lang="en-US" dirty="0"/>
              <a:t>All presenters say their names and pronouns and affiliations.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Take a moment to acknowledge the political climate and how federal efforts to criminalize and stigmatize trans people is deeply harming the health, well-being, and bodily autonomy of these communities. Regardless, our job as clinicians is to provide comprehensive healthcare that all communities - especially those most vulnerable - need and deserve, with dignity and respect. </a:t>
            </a:r>
          </a:p>
          <a:p>
            <a:endParaRPr lang="en-US" dirty="0"/>
          </a:p>
        </p:txBody>
      </p:sp>
    </p:spTree>
    <p:extLst>
      <p:ext uri="{BB962C8B-B14F-4D97-AF65-F5344CB8AC3E}">
        <p14:creationId xmlns:p14="http://schemas.microsoft.com/office/powerpoint/2010/main" val="1362406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f53e9d283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6" name="Google Shape;216;g2ef53e9d283_1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t>**</a:t>
            </a:r>
            <a:r>
              <a:rPr lang="en" sz="1200" dirty="0" err="1"/>
              <a:t>fenway</a:t>
            </a:r>
            <a:r>
              <a:rPr lang="en" sz="1200" dirty="0"/>
              <a:t> for training staff </a:t>
            </a:r>
            <a:endParaRPr sz="1200" dirty="0"/>
          </a:p>
          <a:p>
            <a:pPr marL="0" lvl="0" indent="0" algn="l" rtl="0">
              <a:spcBef>
                <a:spcPts val="0"/>
              </a:spcBef>
              <a:spcAft>
                <a:spcPts val="0"/>
              </a:spcAft>
              <a:buSzPts val="2400"/>
              <a:buFont typeface="Arial"/>
              <a:buNone/>
            </a:pPr>
            <a:r>
              <a:rPr lang="en" sz="1200" dirty="0"/>
              <a:t>Some ways we can create a more safe, inclusive environment include:</a:t>
            </a:r>
            <a:endParaRPr dirty="0"/>
          </a:p>
          <a:p>
            <a:pPr marL="457200" lvl="0" indent="-304800" algn="l" rtl="0">
              <a:spcBef>
                <a:spcPts val="0"/>
              </a:spcBef>
              <a:spcAft>
                <a:spcPts val="0"/>
              </a:spcAft>
              <a:buSzPts val="1200"/>
              <a:buFont typeface="Arial"/>
              <a:buChar char="-"/>
            </a:pPr>
            <a:r>
              <a:rPr lang="en" sz="1200" dirty="0"/>
              <a:t>Increase health care professional knowledge of and comfort with providing care for transgender and gender nonconforming individuals. This includes avoiding making assumptions about patients’ sexual orientation, sexual practices, and surgeries and being cognizant of what questions are appropriate (</a:t>
            </a:r>
            <a:r>
              <a:rPr lang="en" sz="1200" dirty="0" err="1"/>
              <a:t>eg</a:t>
            </a:r>
            <a:r>
              <a:rPr lang="en" sz="1200" dirty="0"/>
              <a:t>, is the question relevant to the care being provided?).</a:t>
            </a:r>
            <a:endParaRPr dirty="0"/>
          </a:p>
          <a:p>
            <a:pPr marL="457200" lvl="0" indent="-304800" algn="l" rtl="0">
              <a:spcBef>
                <a:spcPts val="0"/>
              </a:spcBef>
              <a:spcAft>
                <a:spcPts val="0"/>
              </a:spcAft>
              <a:buSzPts val="1200"/>
              <a:buFont typeface="Arial"/>
              <a:buChar char="-"/>
            </a:pPr>
            <a:r>
              <a:rPr lang="en" sz="1200" dirty="0"/>
              <a:t>Having appropriate training for ALL people patient could come in contact with, training that includes trans-competency. This means call centers, front desk staff, billing staff, health education, and advocacy teams. Training should empower staff on appropriate ways to ask about names and pronouns.</a:t>
            </a:r>
            <a:endParaRPr dirty="0"/>
          </a:p>
          <a:p>
            <a:pPr marL="457200" lvl="0" indent="-304800" algn="l" rtl="0">
              <a:spcBef>
                <a:spcPts val="0"/>
              </a:spcBef>
              <a:spcAft>
                <a:spcPts val="0"/>
              </a:spcAft>
              <a:buSzPts val="1200"/>
              <a:buFont typeface="Arial"/>
              <a:buChar char="-"/>
            </a:pPr>
            <a:r>
              <a:rPr lang="en" sz="1200" dirty="0"/>
              <a:t>Update intake forms and medical records to include pronouns, chosen name, gender. Create a system where this information is used for that patient every time they come in. Ask all patients what pronouns they use.</a:t>
            </a:r>
            <a:endParaRPr dirty="0"/>
          </a:p>
          <a:p>
            <a:pPr marL="457200" lvl="0" indent="-304800" algn="l" rtl="0">
              <a:spcBef>
                <a:spcPts val="0"/>
              </a:spcBef>
              <a:spcAft>
                <a:spcPts val="0"/>
              </a:spcAft>
              <a:buSzPts val="1200"/>
              <a:buFont typeface="Arial"/>
              <a:buChar char="-"/>
            </a:pPr>
            <a:r>
              <a:rPr lang="en" sz="1200" dirty="0"/>
              <a:t>Use inclusive language: For example, instead of saying “We provide compassionate abortion care to women who need it” say “We provide compassionate abortion care to people who need it”</a:t>
            </a:r>
            <a:endParaRPr dirty="0"/>
          </a:p>
          <a:p>
            <a:pPr marL="457200" lvl="0" indent="-304800" algn="l" rtl="0">
              <a:spcBef>
                <a:spcPts val="0"/>
              </a:spcBef>
              <a:spcAft>
                <a:spcPts val="0"/>
              </a:spcAft>
              <a:buSzPts val="1200"/>
              <a:buFont typeface="Calibri"/>
              <a:buChar char="-"/>
            </a:pPr>
            <a:r>
              <a:rPr lang="en" sz="1200" dirty="0"/>
              <a:t>Ask patients for the name and pronouns they use, not what they prefer.</a:t>
            </a:r>
            <a:endParaRPr dirty="0"/>
          </a:p>
          <a:p>
            <a:pPr marL="457200" lvl="0" indent="-304800" algn="l" rtl="0">
              <a:spcBef>
                <a:spcPts val="0"/>
              </a:spcBef>
              <a:spcAft>
                <a:spcPts val="0"/>
              </a:spcAft>
              <a:buSzPts val="1200"/>
              <a:buFont typeface="Arial"/>
              <a:buChar char="-"/>
            </a:pPr>
            <a:r>
              <a:rPr lang="en" sz="1200" dirty="0"/>
              <a:t>Use language for your patients that honors them: It’s fine to use gendered language for patients if it’s in-line with the gender they say they are. Don’t make assumptions; and if a patient has not disclosed their gender, use neutral language (like person, they, folks). </a:t>
            </a:r>
            <a:endParaRPr dirty="0"/>
          </a:p>
          <a:p>
            <a:pPr marL="457200" lvl="0" indent="-304800" algn="l" rtl="0">
              <a:spcBef>
                <a:spcPts val="0"/>
              </a:spcBef>
              <a:spcAft>
                <a:spcPts val="0"/>
              </a:spcAft>
              <a:buSzPts val="1200"/>
              <a:buFont typeface="Arial"/>
              <a:buChar char="-"/>
            </a:pPr>
            <a:r>
              <a:rPr lang="en" sz="1200" dirty="0"/>
              <a:t>Share your own pronouns.</a:t>
            </a:r>
            <a:endParaRPr dirty="0"/>
          </a:p>
          <a:p>
            <a:pPr marL="457200" lvl="0" indent="-304800" algn="l" rtl="0">
              <a:spcBef>
                <a:spcPts val="0"/>
              </a:spcBef>
              <a:spcAft>
                <a:spcPts val="0"/>
              </a:spcAft>
              <a:buSzPts val="1200"/>
              <a:buFont typeface="Calibri"/>
              <a:buChar char="-"/>
            </a:pPr>
            <a:r>
              <a:rPr lang="en" sz="1200" b="1" dirty="0"/>
              <a:t>When unsure, just ask:</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Clr>
                <a:schemeClr val="dk1"/>
              </a:buClr>
              <a:buSzPts val="1200"/>
              <a:buFont typeface="Calibri"/>
              <a:buNone/>
            </a:pPr>
            <a:r>
              <a:rPr lang="en" sz="1200" dirty="0">
                <a:solidFill>
                  <a:schemeClr val="dk1"/>
                </a:solidFill>
              </a:rPr>
              <a:t>What do you like to be called?</a:t>
            </a:r>
            <a:endParaRPr dirty="0"/>
          </a:p>
          <a:p>
            <a:pPr marL="0" lvl="0" indent="0" algn="l" rtl="0">
              <a:spcBef>
                <a:spcPts val="0"/>
              </a:spcBef>
              <a:spcAft>
                <a:spcPts val="0"/>
              </a:spcAft>
              <a:buClr>
                <a:schemeClr val="dk1"/>
              </a:buClr>
              <a:buSzPts val="1200"/>
              <a:buFont typeface="Calibri"/>
              <a:buNone/>
            </a:pPr>
            <a:r>
              <a:rPr lang="en" sz="1200" dirty="0">
                <a:solidFill>
                  <a:schemeClr val="dk1"/>
                </a:solidFill>
              </a:rPr>
              <a:t>What pronouns do you use? </a:t>
            </a:r>
            <a:endParaRPr dirty="0"/>
          </a:p>
          <a:p>
            <a:pPr marL="0" lvl="0" indent="0" algn="l" rtl="0">
              <a:spcBef>
                <a:spcPts val="0"/>
              </a:spcBef>
              <a:spcAft>
                <a:spcPts val="0"/>
              </a:spcAft>
              <a:buClr>
                <a:schemeClr val="dk1"/>
              </a:buClr>
              <a:buSzPts val="1200"/>
              <a:buFont typeface="Calibri"/>
              <a:buNone/>
            </a:pPr>
            <a:r>
              <a:rPr lang="en" sz="1200" dirty="0">
                <a:solidFill>
                  <a:schemeClr val="dk1"/>
                </a:solidFill>
              </a:rPr>
              <a:t>What words do you use to talk about your body and body parts? </a:t>
            </a:r>
            <a:endParaRPr dirty="0"/>
          </a:p>
          <a:p>
            <a:pPr marL="0" lvl="0" indent="0" algn="l" rtl="0">
              <a:spcBef>
                <a:spcPts val="0"/>
              </a:spcBef>
              <a:spcAft>
                <a:spcPts val="0"/>
              </a:spcAft>
              <a:buSzPts val="1200"/>
              <a:buFont typeface="Calibri"/>
              <a:buNone/>
            </a:pPr>
            <a:endParaRPr sz="1200" dirty="0"/>
          </a:p>
          <a:p>
            <a:pPr marL="457200" lvl="0" indent="-304800" algn="l" rtl="0">
              <a:spcBef>
                <a:spcPts val="0"/>
              </a:spcBef>
              <a:spcAft>
                <a:spcPts val="0"/>
              </a:spcAft>
              <a:buSzPts val="1200"/>
              <a:buFont typeface="Arial"/>
              <a:buChar char="-"/>
            </a:pPr>
            <a:r>
              <a:rPr lang="en" sz="1200" dirty="0"/>
              <a:t>Using appropriate signage, including for bathrooms. Even better, offer single-occupancy, all-gender bathrooms when possible. </a:t>
            </a:r>
            <a:endParaRPr dirty="0"/>
          </a:p>
          <a:p>
            <a:pPr marL="457200" lvl="0" indent="-304800" algn="l" rtl="0">
              <a:spcBef>
                <a:spcPts val="0"/>
              </a:spcBef>
              <a:spcAft>
                <a:spcPts val="0"/>
              </a:spcAft>
              <a:buSzPts val="1200"/>
              <a:buFont typeface="Arial"/>
              <a:buChar char="-"/>
            </a:pPr>
            <a:r>
              <a:rPr lang="en" sz="1200" dirty="0"/>
              <a:t>Hanging posters/art with inclusive representation of all people and bodies = review the office space to ensure images represent all individuals who may seek health care</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2400"/>
              <a:buFont typeface="Arial"/>
              <a:buNone/>
            </a:pPr>
            <a:r>
              <a:rPr lang="en" sz="1200" b="1" dirty="0"/>
              <a:t>Ask Audience: Beyond what we say / our own personal interactions, are there other ways that our clinic can make people feel safe and included?</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Other examples if people don’t share:</a:t>
            </a:r>
            <a:endParaRPr dirty="0"/>
          </a:p>
          <a:p>
            <a:pPr marL="457200" lvl="0" indent="-304800" algn="l" rtl="0">
              <a:spcBef>
                <a:spcPts val="0"/>
              </a:spcBef>
              <a:spcAft>
                <a:spcPts val="0"/>
              </a:spcAft>
              <a:buSzPts val="1200"/>
              <a:buFont typeface="Arial"/>
              <a:buChar char="●"/>
            </a:pPr>
            <a:r>
              <a:rPr lang="en" sz="1200" dirty="0"/>
              <a:t>State loud and proud on websites or health center marketing materials that you provide gender affirming and inclusive care</a:t>
            </a:r>
            <a:endParaRPr dirty="0"/>
          </a:p>
          <a:p>
            <a:pPr marL="457200" lvl="0" indent="-304800" algn="l" rtl="0">
              <a:spcBef>
                <a:spcPts val="0"/>
              </a:spcBef>
              <a:spcAft>
                <a:spcPts val="0"/>
              </a:spcAft>
              <a:buSzPts val="1200"/>
              <a:buFont typeface="Arial"/>
              <a:buChar char="●"/>
            </a:pPr>
            <a:r>
              <a:rPr lang="en" sz="1200" dirty="0"/>
              <a:t>Use pictures and anatomy to describe what you’ll do in a procedure or a treatment, instead of using words that may be offensive -- some people experience significant discomfort with their bodies, some do not - be aware of internal bias and expectations of how a trans person  relates to their body</a:t>
            </a:r>
            <a:endParaRPr dirty="0"/>
          </a:p>
          <a:p>
            <a:pPr marL="457200" lvl="0" indent="-304800" algn="l" rtl="0">
              <a:spcBef>
                <a:spcPts val="0"/>
              </a:spcBef>
              <a:spcAft>
                <a:spcPts val="0"/>
              </a:spcAft>
              <a:buSzPts val="1200"/>
              <a:buFont typeface="Arial"/>
              <a:buChar char="●"/>
            </a:pPr>
            <a:r>
              <a:rPr lang="en" sz="1200" dirty="0"/>
              <a:t>Ensure medical exams are relevant to anatomy, not gender identity of the patient</a:t>
            </a:r>
            <a:endParaRPr dirty="0"/>
          </a:p>
          <a:p>
            <a:pPr marL="457200" lvl="0" indent="-304800" algn="l" rtl="0">
              <a:spcBef>
                <a:spcPts val="0"/>
              </a:spcBef>
              <a:spcAft>
                <a:spcPts val="0"/>
              </a:spcAft>
              <a:buClr>
                <a:schemeClr val="dk1"/>
              </a:buClr>
              <a:buSzPts val="1200"/>
              <a:buFont typeface="Arial"/>
              <a:buChar char="●"/>
            </a:pPr>
            <a:r>
              <a:rPr lang="en" sz="1200" dirty="0">
                <a:solidFill>
                  <a:schemeClr val="dk1"/>
                </a:solidFill>
              </a:rPr>
              <a:t>Buttons, t-shirts, lanyards that convey messages of gender inclusivity and supporting people of all genders -- create a space that makes it feel like your patient can trust you and be open here. </a:t>
            </a:r>
            <a:endParaRPr dirty="0"/>
          </a:p>
          <a:p>
            <a:pPr marL="457200" lvl="0" indent="-304800" algn="l" rtl="0">
              <a:spcBef>
                <a:spcPts val="0"/>
              </a:spcBef>
              <a:spcAft>
                <a:spcPts val="0"/>
              </a:spcAft>
              <a:buClr>
                <a:schemeClr val="dk1"/>
              </a:buClr>
              <a:buSzPts val="1200"/>
              <a:buFont typeface="Arial"/>
              <a:buChar char="●"/>
            </a:pPr>
            <a:r>
              <a:rPr lang="en" sz="1200" dirty="0">
                <a:solidFill>
                  <a:schemeClr val="dk1"/>
                </a:solidFill>
              </a:rPr>
              <a:t>Include trans people and trans community members in our working groups/advisory boards</a:t>
            </a:r>
            <a:endParaRPr dirty="0"/>
          </a:p>
          <a:p>
            <a:pPr marL="457200" lvl="0" indent="-304800" algn="l" rtl="0">
              <a:spcBef>
                <a:spcPts val="0"/>
              </a:spcBef>
              <a:spcAft>
                <a:spcPts val="0"/>
              </a:spcAft>
              <a:buSzPts val="1200"/>
              <a:buFont typeface="Calibri"/>
              <a:buChar char="●"/>
            </a:pPr>
            <a:r>
              <a:rPr lang="en" sz="1200" dirty="0"/>
              <a:t>Clearly post a sign with the office’s nondiscrimination policy</a:t>
            </a:r>
            <a:endParaRPr dirty="0"/>
          </a:p>
          <a:p>
            <a:pPr marL="457200" lvl="0" indent="-304800" algn="l" rtl="0">
              <a:spcBef>
                <a:spcPts val="0"/>
              </a:spcBef>
              <a:spcAft>
                <a:spcPts val="0"/>
              </a:spcAft>
              <a:buSzPts val="1200"/>
              <a:buFont typeface="Calibri"/>
              <a:buChar char="●"/>
            </a:pPr>
            <a:r>
              <a:rPr lang="en" sz="1200" dirty="0"/>
              <a:t>Ensure at least one restroom is gender neutral and accessible to all patients</a:t>
            </a:r>
            <a:endParaRPr dirty="0"/>
          </a:p>
          <a:p>
            <a:pPr marL="457200" lvl="0" indent="-304800" algn="l" rtl="0">
              <a:spcBef>
                <a:spcPts val="0"/>
              </a:spcBef>
              <a:spcAft>
                <a:spcPts val="0"/>
              </a:spcAft>
              <a:buClr>
                <a:schemeClr val="dk1"/>
              </a:buClr>
              <a:buSzPts val="1200"/>
              <a:buFont typeface="Calibri"/>
              <a:buChar char="●"/>
            </a:pPr>
            <a:r>
              <a:rPr lang="en" sz="1200" dirty="0">
                <a:solidFill>
                  <a:schemeClr val="dk1"/>
                </a:solidFill>
              </a:rPr>
              <a:t>Remember, you’re human -- be open to change and apologize when you make a mistake. Make sure not to use the harmful word again/harmful action and move on. Train staff on how to apologize for mistakes if they happen. </a:t>
            </a:r>
            <a:endParaRPr sz="1200" dirty="0"/>
          </a:p>
          <a:p>
            <a:pPr marL="457200" lvl="0" indent="-228600" algn="l" rtl="0">
              <a:spcBef>
                <a:spcPts val="0"/>
              </a:spcBef>
              <a:spcAft>
                <a:spcPts val="0"/>
              </a:spcAft>
              <a:buSzPts val="1100"/>
              <a:buFont typeface="Arial"/>
              <a:buNone/>
            </a:pPr>
            <a:endParaRPr sz="1200" dirty="0"/>
          </a:p>
          <a:p>
            <a:pPr marL="457200" lvl="0" indent="-228600" algn="l" rtl="0">
              <a:spcBef>
                <a:spcPts val="0"/>
              </a:spcBef>
              <a:spcAft>
                <a:spcPts val="0"/>
              </a:spcAft>
              <a:buSzPts val="1100"/>
              <a:buFont typeface="Arial"/>
              <a:buNone/>
            </a:pPr>
            <a:endParaRPr sz="1200" dirty="0"/>
          </a:p>
          <a:p>
            <a:pPr marL="158750" lvl="0" indent="0" algn="l" rtl="0">
              <a:spcBef>
                <a:spcPts val="0"/>
              </a:spcBef>
              <a:spcAft>
                <a:spcPts val="0"/>
              </a:spcAft>
              <a:buSzPts val="1100"/>
              <a:buFont typeface="Arial"/>
              <a:buNone/>
            </a:pPr>
            <a:r>
              <a:rPr lang="en" sz="1200" dirty="0"/>
              <a:t>Sources: Innovating Education</a:t>
            </a:r>
            <a:endParaRPr dirty="0"/>
          </a:p>
          <a:p>
            <a:pPr marL="158750" lvl="0" indent="0" algn="l" rtl="0">
              <a:spcBef>
                <a:spcPts val="0"/>
              </a:spcBef>
              <a:spcAft>
                <a:spcPts val="0"/>
              </a:spcAft>
              <a:buClr>
                <a:schemeClr val="hlink"/>
              </a:buClr>
              <a:buSzPts val="1100"/>
              <a:buFont typeface="Arial"/>
              <a:buNone/>
            </a:pPr>
            <a:r>
              <a:rPr lang="en" sz="1200" u="sng" dirty="0">
                <a:solidFill>
                  <a:schemeClr val="hlink"/>
                </a:solidFill>
                <a:hlinkClick r:id="rId3"/>
              </a:rPr>
              <a:t>https://www.acog.org/clinical/clinical-guidance/committee-opinion/articles/2021/03/health-care-for-transgender-and-gender-diverse-individuals</a:t>
            </a:r>
            <a:r>
              <a:rPr lang="en" sz="1200" dirty="0"/>
              <a:t> </a:t>
            </a:r>
            <a:endParaRPr dirty="0"/>
          </a:p>
          <a:p>
            <a:pPr marL="0" lvl="0" indent="0" algn="l" rtl="0">
              <a:spcBef>
                <a:spcPts val="0"/>
              </a:spcBef>
              <a:spcAft>
                <a:spcPts val="0"/>
              </a:spcAft>
              <a:buClr>
                <a:schemeClr val="dk1"/>
              </a:buClr>
              <a:buSzPts val="1100"/>
              <a:buFont typeface="Arial"/>
              <a:buNone/>
            </a:pPr>
            <a:r>
              <a:rPr lang="en" sz="1200" dirty="0">
                <a:solidFill>
                  <a:schemeClr val="dk1"/>
                </a:solidFill>
              </a:rPr>
              <a:t>Image Source: The Gender Spectrum Collection. https://</a:t>
            </a:r>
            <a:r>
              <a:rPr lang="en" sz="1200" dirty="0" err="1">
                <a:solidFill>
                  <a:schemeClr val="dk1"/>
                </a:solidFill>
              </a:rPr>
              <a:t>genderphotos.vice.com</a:t>
            </a:r>
            <a:r>
              <a:rPr lang="en" sz="1200" dirty="0">
                <a:solidFill>
                  <a:schemeClr val="dk1"/>
                </a:solidFill>
              </a:rPr>
              <a:t>/</a:t>
            </a:r>
            <a:endParaRPr sz="1200" dirty="0"/>
          </a:p>
          <a:p>
            <a:pPr marL="457200" lvl="0" indent="-228600" algn="l" rtl="0">
              <a:spcBef>
                <a:spcPts val="0"/>
              </a:spcBef>
              <a:spcAft>
                <a:spcPts val="0"/>
              </a:spcAft>
              <a:buSzPts val="1100"/>
              <a:buFont typeface="Arial"/>
              <a:buNone/>
            </a:pPr>
            <a:endParaRPr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ef53e9d283_1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6" name="Google Shape;226;g2ef53e9d283_1_1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t>Everyone brings own biases and traumas to any situation. We don’t know. Many, though not all, trans and non-binary people have had negative or discriminatory past experiences with health care providers. They may come into the clinic with anxiety in certain health care situations. They may also have gender dysphoria (a sense of distress in the mismatch between sex assigned at birth and their gender identity), especially related to body parts that a clinician may want to examine when talking about sexual and reproductive health. Some may have experienced physical or sexual violence that can be triggered by invasive exams. Others may have other kinds of trauma history or concerns about physical examinations or being in a health care setting. Don’t assume a person’s needs, rather incorporate a trauma-informed approach for all people to create more collaboration and less traumatic interactions between clinicians and patients. We must strive to provide the least biased, and most respectful, care we can.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b="1" dirty="0"/>
              <a:t>Trauma informed care is for everyone.</a:t>
            </a:r>
            <a:endParaRPr dirty="0"/>
          </a:p>
          <a:p>
            <a:pPr marL="0" lvl="0" indent="0" algn="l" rtl="0">
              <a:spcBef>
                <a:spcPts val="0"/>
              </a:spcBef>
              <a:spcAft>
                <a:spcPts val="0"/>
              </a:spcAft>
              <a:buSzPts val="2400"/>
              <a:buFont typeface="Arial"/>
              <a:buNone/>
            </a:pPr>
            <a:endParaRPr sz="1200" dirty="0"/>
          </a:p>
          <a:p>
            <a:pPr marL="457200" lvl="0" indent="-304800" algn="l" rtl="0">
              <a:spcBef>
                <a:spcPts val="0"/>
              </a:spcBef>
              <a:spcAft>
                <a:spcPts val="0"/>
              </a:spcAft>
              <a:buSzPts val="1200"/>
              <a:buFont typeface="Calibri"/>
              <a:buChar char="●"/>
            </a:pPr>
            <a:r>
              <a:rPr lang="en" sz="1200" dirty="0"/>
              <a:t>Trauma informed care: “a strengths based framework that is grounded in an understanding of and responsiveness to the impact of trauma, that emphasizes physical, psychological, and emotional safety for both the healthcare team and survivors, and that creates opportunities for survivors to rebuild a sense of control and empowerment”</a:t>
            </a:r>
            <a:endParaRPr dirty="0"/>
          </a:p>
          <a:p>
            <a:pPr marL="457200" lvl="0" indent="-304800" algn="l" rtl="0">
              <a:spcBef>
                <a:spcPts val="0"/>
              </a:spcBef>
              <a:spcAft>
                <a:spcPts val="0"/>
              </a:spcAft>
              <a:buSzPts val="1200"/>
              <a:buFont typeface="Calibri"/>
              <a:buChar char="●"/>
            </a:pPr>
            <a:r>
              <a:rPr lang="en" sz="1200" dirty="0"/>
              <a:t>The basis of trauma-informed care is communication and care provision that are truly patient-centered, using shared decision making, and underscoring patient autonomy, which happens in the context of a collaborative relationship.</a:t>
            </a:r>
            <a:endParaRPr dirty="0"/>
          </a:p>
          <a:p>
            <a:pPr marL="457200" lvl="0" indent="-304800" algn="l" rtl="0">
              <a:spcBef>
                <a:spcPts val="0"/>
              </a:spcBef>
              <a:spcAft>
                <a:spcPts val="0"/>
              </a:spcAft>
              <a:buSzPts val="1200"/>
              <a:buFont typeface="Calibri"/>
              <a:buChar char="●"/>
            </a:pPr>
            <a:r>
              <a:rPr lang="en" sz="1200" dirty="0"/>
              <a:t>Ask before an exam: Is there anything I can do to make you feel more comfortable today?</a:t>
            </a:r>
            <a:endParaRPr dirty="0"/>
          </a:p>
          <a:p>
            <a:pPr marL="457200" lvl="0" indent="-304800" algn="l" rtl="0">
              <a:spcBef>
                <a:spcPts val="0"/>
              </a:spcBef>
              <a:spcAft>
                <a:spcPts val="0"/>
              </a:spcAft>
              <a:buSzPts val="1200"/>
              <a:buFont typeface="Calibri"/>
              <a:buChar char="●"/>
            </a:pPr>
            <a:r>
              <a:rPr lang="en" sz="1200" dirty="0"/>
              <a:t>Follow the person’s lead</a:t>
            </a:r>
            <a:endParaRPr dirty="0"/>
          </a:p>
          <a:p>
            <a:pPr marL="457200" lvl="0" indent="-304800" algn="l" rtl="0">
              <a:spcBef>
                <a:spcPts val="0"/>
              </a:spcBef>
              <a:spcAft>
                <a:spcPts val="0"/>
              </a:spcAft>
              <a:buSzPts val="1200"/>
              <a:buFont typeface="Calibri"/>
              <a:buChar char="●"/>
            </a:pPr>
            <a:r>
              <a:rPr lang="en" sz="1200" dirty="0"/>
              <a:t>Acknowledge that a past trauma history may impact their experience and ensure before starting that they know they can pause or stop the exam at any point</a:t>
            </a:r>
            <a:endParaRPr dirty="0"/>
          </a:p>
          <a:p>
            <a:pPr marL="457200" lvl="0" indent="-304800" algn="l" rtl="0">
              <a:spcBef>
                <a:spcPts val="0"/>
              </a:spcBef>
              <a:spcAft>
                <a:spcPts val="0"/>
              </a:spcAft>
              <a:buSzPts val="1200"/>
              <a:buFont typeface="Calibri"/>
              <a:buChar char="●"/>
            </a:pPr>
            <a:r>
              <a:rPr lang="en" sz="1200" dirty="0"/>
              <a:t>Control remains with the patient</a:t>
            </a:r>
            <a:endParaRPr dirty="0"/>
          </a:p>
          <a:p>
            <a:pPr marL="457200" lvl="0" indent="-304800" algn="l" rtl="0">
              <a:spcBef>
                <a:spcPts val="0"/>
              </a:spcBef>
              <a:spcAft>
                <a:spcPts val="0"/>
              </a:spcAft>
              <a:buSzPts val="1200"/>
              <a:buFont typeface="Calibri"/>
              <a:buChar char="●"/>
            </a:pPr>
            <a:r>
              <a:rPr lang="en" sz="1200" dirty="0"/>
              <a:t>Intentionally shift the power dynamic between clinician and patient to emphasize the patient’s autonomy</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Resources</a:t>
            </a:r>
            <a:endParaRPr dirty="0"/>
          </a:p>
          <a:p>
            <a:pPr marL="0" lvl="0" indent="0" algn="l" rtl="0">
              <a:spcBef>
                <a:spcPts val="0"/>
              </a:spcBef>
              <a:spcAft>
                <a:spcPts val="0"/>
              </a:spcAft>
              <a:buClr>
                <a:schemeClr val="dk1"/>
              </a:buClr>
              <a:buSzPts val="1200"/>
              <a:buFont typeface="Arial"/>
              <a:buNone/>
            </a:pPr>
            <a:r>
              <a:rPr lang="en" sz="1200" dirty="0">
                <a:solidFill>
                  <a:srgbClr val="232323"/>
                </a:solidFill>
                <a:highlight>
                  <a:srgbClr val="FFFFFF"/>
                </a:highlight>
              </a:rPr>
              <a:t>Roosevelt L, </a:t>
            </a:r>
            <a:r>
              <a:rPr lang="en" sz="1200" dirty="0" err="1">
                <a:solidFill>
                  <a:srgbClr val="232323"/>
                </a:solidFill>
                <a:highlight>
                  <a:srgbClr val="FFFFFF"/>
                </a:highlight>
              </a:rPr>
              <a:t>Pietzmeier</a:t>
            </a:r>
            <a:r>
              <a:rPr lang="en" sz="1200" dirty="0">
                <a:solidFill>
                  <a:srgbClr val="232323"/>
                </a:solidFill>
                <a:highlight>
                  <a:srgbClr val="FFFFFF"/>
                </a:highlight>
              </a:rPr>
              <a:t> S, Reed R. Clinically and Culturally Competent Care for Transgender and Nonbinary People. </a:t>
            </a:r>
            <a:r>
              <a:rPr lang="en" sz="1200" i="1" dirty="0">
                <a:solidFill>
                  <a:srgbClr val="232323"/>
                </a:solidFill>
                <a:highlight>
                  <a:srgbClr val="FFFFFF"/>
                </a:highlight>
              </a:rPr>
              <a:t>The Journal of Perinatal &amp; Neonatal Nursing. </a:t>
            </a:r>
            <a:r>
              <a:rPr lang="en" sz="1200" dirty="0">
                <a:solidFill>
                  <a:srgbClr val="232323"/>
                </a:solidFill>
                <a:highlight>
                  <a:srgbClr val="FFFFFF"/>
                </a:highlight>
              </a:rPr>
              <a:t>2021; 35 (2): 142-149. </a:t>
            </a:r>
            <a:r>
              <a:rPr lang="en" sz="1200" dirty="0" err="1">
                <a:solidFill>
                  <a:srgbClr val="232323"/>
                </a:solidFill>
                <a:highlight>
                  <a:srgbClr val="FFFFFF"/>
                </a:highlight>
              </a:rPr>
              <a:t>doi</a:t>
            </a:r>
            <a:r>
              <a:rPr lang="en" sz="1200" dirty="0">
                <a:solidFill>
                  <a:srgbClr val="232323"/>
                </a:solidFill>
                <a:highlight>
                  <a:srgbClr val="FFFFFF"/>
                </a:highlight>
              </a:rPr>
              <a:t>: 10.1097/JPN.0000000000000560.</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Hopper EK, </a:t>
            </a:r>
            <a:r>
              <a:rPr lang="en" sz="1200" dirty="0" err="1"/>
              <a:t>Bassuck</a:t>
            </a:r>
            <a:r>
              <a:rPr lang="en" sz="1200" dirty="0"/>
              <a:t> EL, Olivet J. Shelter from the storm: trauma-informed care in homelessness services settings. Open Health Serv Policy J. 2010;3:80–100. https:// </a:t>
            </a:r>
            <a:r>
              <a:rPr lang="en" sz="1200" dirty="0" err="1"/>
              <a:t>benthamopen.com</a:t>
            </a:r>
            <a:r>
              <a:rPr lang="en" sz="1200" dirty="0"/>
              <a:t>/ABSTRACT/TOHSPJ-3-80.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err="1"/>
              <a:t>Sperlich</a:t>
            </a:r>
            <a:r>
              <a:rPr lang="en" sz="1200" dirty="0"/>
              <a:t> M, Seng JS, Li Y, Taylor J, Bradbury-Jones C. Integrating trauma-informed care into maternity care practice: conceptual and practical issues. J Midwifery </a:t>
            </a:r>
            <a:r>
              <a:rPr lang="en" sz="1200" dirty="0" err="1"/>
              <a:t>Womens</a:t>
            </a:r>
            <a:r>
              <a:rPr lang="en" sz="1200" dirty="0"/>
              <a:t> Health. 2017;62(6):661–672. doi:10.1111/jmwh.12674. </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err="1"/>
              <a:t>Sciolla</a:t>
            </a:r>
            <a:r>
              <a:rPr lang="en" sz="1200" dirty="0"/>
              <a:t> AF. An overview of trauma-informed care. In: Trauma, Resilience, and Health Promotion in LGBT Patients: What Every Healthcare Provider Should Know. New York, NY: Springer International Publishing; 2017:165–181. doi:10.1007/978-3-319-54509-7_14.</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2e9ca1f3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g32e9ca1f32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Cultural humility</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Diversity in beliefs/values/goals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Health literacy</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Trauma-informed model</a:t>
            </a:r>
            <a:endParaRPr dirty="0">
              <a:solidFill>
                <a:schemeClr val="dk1"/>
              </a:solidFill>
            </a:endParaRPr>
          </a:p>
          <a:p>
            <a:pPr marL="0" lvl="0" indent="0" algn="l" rtl="0">
              <a:spcBef>
                <a:spcPts val="0"/>
              </a:spcBef>
              <a:spcAft>
                <a:spcPts val="0"/>
              </a:spcAft>
              <a:buSzPts val="2400"/>
              <a:buFont typeface="Arial"/>
              <a:buNone/>
            </a:pPr>
            <a:endParaRPr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ef53e9d283_1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g2ef53e9d283_1_1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 sz="1200"/>
              <a:t>Here are a range of patient-centered techniques that can help alleviate patients’ discomfort or anxiety (</a:t>
            </a:r>
            <a:r>
              <a:rPr lang="en" sz="1200" i="1"/>
              <a:t>note: consider not walking through all of the below and ask participants the discussion question below first)</a:t>
            </a:r>
            <a:endParaRPr sz="1200" i="1"/>
          </a:p>
          <a:p>
            <a:pPr marL="0" lvl="0" indent="0" algn="l" rtl="0">
              <a:spcBef>
                <a:spcPts val="0"/>
              </a:spcBef>
              <a:spcAft>
                <a:spcPts val="0"/>
              </a:spcAft>
              <a:buSzPts val="1200"/>
              <a:buFont typeface="Calibri"/>
              <a:buNone/>
            </a:pPr>
            <a:endParaRPr sz="1200"/>
          </a:p>
          <a:p>
            <a:pPr marL="457200" lvl="0" indent="-304800" algn="l" rtl="0">
              <a:spcBef>
                <a:spcPts val="0"/>
              </a:spcBef>
              <a:spcAft>
                <a:spcPts val="0"/>
              </a:spcAft>
              <a:buSzPts val="1200"/>
              <a:buFont typeface="Calibri"/>
              <a:buChar char="-"/>
            </a:pPr>
            <a:r>
              <a:rPr lang="en" sz="1200"/>
              <a:t>Establish rapport before the exam. In some cases, this means doing the exam at a separate visit.</a:t>
            </a:r>
            <a:endParaRPr sz="1200"/>
          </a:p>
          <a:p>
            <a:pPr marL="457200" lvl="0" indent="-304800" algn="l" rtl="0">
              <a:spcBef>
                <a:spcPts val="0"/>
              </a:spcBef>
              <a:spcAft>
                <a:spcPts val="0"/>
              </a:spcAft>
              <a:buSzPts val="1200"/>
              <a:buFont typeface="Calibri"/>
              <a:buChar char="-"/>
            </a:pPr>
            <a:r>
              <a:rPr lang="en" sz="1200"/>
              <a:t>Invite the patient to suggest measures for more comfort with the exam.</a:t>
            </a:r>
            <a:endParaRPr sz="1200"/>
          </a:p>
          <a:p>
            <a:pPr marL="457200" lvl="0" indent="-304800" algn="l" rtl="0">
              <a:spcBef>
                <a:spcPts val="0"/>
              </a:spcBef>
              <a:spcAft>
                <a:spcPts val="0"/>
              </a:spcAft>
              <a:buSzPts val="1200"/>
              <a:buFont typeface="Calibri"/>
              <a:buChar char="-"/>
            </a:pPr>
            <a:r>
              <a:rPr lang="en" sz="1200"/>
              <a:t>Allow a support person to accompany the patient during the exam.</a:t>
            </a:r>
            <a:endParaRPr sz="1200"/>
          </a:p>
          <a:p>
            <a:pPr marL="457200" lvl="0" indent="-304800" algn="l" rtl="0">
              <a:spcBef>
                <a:spcPts val="0"/>
              </a:spcBef>
              <a:spcAft>
                <a:spcPts val="0"/>
              </a:spcAft>
              <a:buSzPts val="1200"/>
              <a:buFont typeface="Calibri"/>
              <a:buChar char="-"/>
            </a:pPr>
            <a:r>
              <a:rPr lang="en" sz="1200"/>
              <a:t>Allow the patient to choose examiner </a:t>
            </a:r>
            <a:endParaRPr sz="1200"/>
          </a:p>
          <a:p>
            <a:pPr marL="457200" lvl="0" indent="-304800" algn="l" rtl="0">
              <a:spcBef>
                <a:spcPts val="0"/>
              </a:spcBef>
              <a:spcAft>
                <a:spcPts val="0"/>
              </a:spcAft>
              <a:buSzPts val="1200"/>
              <a:buFont typeface="Calibri"/>
              <a:buChar char="-"/>
            </a:pPr>
            <a:r>
              <a:rPr lang="en" sz="1200"/>
              <a:t>Before starting, obtain informed consent </a:t>
            </a:r>
            <a:endParaRPr sz="1200"/>
          </a:p>
          <a:p>
            <a:pPr marL="457200" lvl="0" indent="-304800" algn="l" rtl="0">
              <a:spcBef>
                <a:spcPts val="0"/>
              </a:spcBef>
              <a:spcAft>
                <a:spcPts val="0"/>
              </a:spcAft>
              <a:buSzPts val="1200"/>
              <a:buFont typeface="Calibri"/>
              <a:buChar char="-"/>
            </a:pPr>
            <a:r>
              <a:rPr lang="en" sz="1200"/>
              <a:t>Inform the patient that the exam will stop if they ask/signal. Assure that they have control </a:t>
            </a:r>
            <a:endParaRPr sz="1200"/>
          </a:p>
          <a:p>
            <a:pPr marL="457200" lvl="0" indent="-304800" algn="l" rtl="0">
              <a:spcBef>
                <a:spcPts val="0"/>
              </a:spcBef>
              <a:spcAft>
                <a:spcPts val="0"/>
              </a:spcAft>
              <a:buSzPts val="1200"/>
              <a:buFont typeface="Calibri"/>
              <a:buChar char="-"/>
            </a:pPr>
            <a:r>
              <a:rPr lang="en" sz="1200"/>
              <a:t>Tell the patient about each step of the exam right before it happens, if this is what they prefer. </a:t>
            </a:r>
            <a:endParaRPr sz="1200"/>
          </a:p>
          <a:p>
            <a:pPr marL="457200" lvl="0" indent="-304800" algn="l" rtl="0">
              <a:spcBef>
                <a:spcPts val="0"/>
              </a:spcBef>
              <a:spcAft>
                <a:spcPts val="0"/>
              </a:spcAft>
              <a:buSzPts val="1200"/>
              <a:buFont typeface="Calibri"/>
              <a:buChar char="-"/>
            </a:pPr>
            <a:r>
              <a:rPr lang="en" sz="1200"/>
              <a:t>Keep the patient’s body covered, exposing only the areas being examined.</a:t>
            </a:r>
            <a:endParaRPr sz="1200"/>
          </a:p>
          <a:p>
            <a:pPr marL="457200" lvl="0" indent="-304800" algn="l" rtl="0">
              <a:spcBef>
                <a:spcPts val="0"/>
              </a:spcBef>
              <a:spcAft>
                <a:spcPts val="0"/>
              </a:spcAft>
              <a:buSzPts val="1200"/>
              <a:buFont typeface="Calibri"/>
              <a:buChar char="-"/>
            </a:pPr>
            <a:r>
              <a:rPr lang="en" sz="1200"/>
              <a:t>Encourage the patient to breathe abdominally in order to relax their pelvic floor muscles.</a:t>
            </a:r>
            <a:endParaRPr sz="1200"/>
          </a:p>
          <a:p>
            <a:pPr marL="457200" lvl="0" indent="-304800" algn="l" rtl="0">
              <a:spcBef>
                <a:spcPts val="0"/>
              </a:spcBef>
              <a:spcAft>
                <a:spcPts val="0"/>
              </a:spcAft>
              <a:buSzPts val="1200"/>
              <a:buFont typeface="Calibri"/>
              <a:buChar char="-"/>
            </a:pPr>
            <a:r>
              <a:rPr lang="en" sz="1200"/>
              <a:t>Use the smallest possible speculum.</a:t>
            </a:r>
            <a:endParaRPr sz="1200"/>
          </a:p>
          <a:p>
            <a:pPr marL="457200" lvl="0" indent="-304800" algn="l" rtl="0">
              <a:spcBef>
                <a:spcPts val="0"/>
              </a:spcBef>
              <a:spcAft>
                <a:spcPts val="0"/>
              </a:spcAft>
              <a:buSzPts val="1200"/>
              <a:buFont typeface="Calibri"/>
              <a:buChar char="-"/>
            </a:pPr>
            <a:r>
              <a:rPr lang="en" sz="1200"/>
              <a:t>Use lubricant.</a:t>
            </a:r>
            <a:endParaRPr sz="1200"/>
          </a:p>
          <a:p>
            <a:pPr marL="457200" lvl="0" indent="-304800" algn="l" rtl="0">
              <a:spcBef>
                <a:spcPts val="0"/>
              </a:spcBef>
              <a:spcAft>
                <a:spcPts val="0"/>
              </a:spcAft>
              <a:buSzPts val="1200"/>
              <a:buFont typeface="Calibri"/>
              <a:buChar char="-"/>
            </a:pPr>
            <a:r>
              <a:rPr lang="en" sz="1200"/>
              <a:t>Offer self-insertion of the speculum.</a:t>
            </a:r>
            <a:endParaRPr sz="1200"/>
          </a:p>
          <a:p>
            <a:pPr marL="457200" lvl="0" indent="-304800" algn="l" rtl="0">
              <a:spcBef>
                <a:spcPts val="0"/>
              </a:spcBef>
              <a:spcAft>
                <a:spcPts val="0"/>
              </a:spcAft>
              <a:buSzPts val="1200"/>
              <a:buFont typeface="Calibri"/>
              <a:buChar char="-"/>
            </a:pPr>
            <a:r>
              <a:rPr lang="en" sz="1200"/>
              <a:t>Offer frog-leg positioning without footrests - (do not call them stirrups). Offer other positions that enhance comfort and are most helpful given someone’s mobility levels and comfort.  </a:t>
            </a:r>
            <a:endParaRPr sz="1200"/>
          </a:p>
          <a:p>
            <a:pPr marL="457200" lvl="0" indent="-304800" algn="l" rtl="0">
              <a:spcBef>
                <a:spcPts val="0"/>
              </a:spcBef>
              <a:spcAft>
                <a:spcPts val="0"/>
              </a:spcAft>
              <a:buSzPts val="1200"/>
              <a:buFont typeface="Calibri"/>
              <a:buChar char="-"/>
            </a:pPr>
            <a:r>
              <a:rPr lang="en" sz="1200"/>
              <a:t>Refer to surface as table not bed </a:t>
            </a:r>
            <a:endParaRPr sz="1200"/>
          </a:p>
          <a:p>
            <a:pPr marL="0" lvl="0" indent="0" algn="l" rtl="0">
              <a:spcBef>
                <a:spcPts val="0"/>
              </a:spcBef>
              <a:spcAft>
                <a:spcPts val="0"/>
              </a:spcAft>
              <a:buSzPts val="1200"/>
              <a:buFont typeface="Calibri"/>
              <a:buNone/>
            </a:pPr>
            <a:endParaRPr sz="1200"/>
          </a:p>
          <a:p>
            <a:pPr marL="0" lvl="0" indent="0" algn="l" rtl="0">
              <a:spcBef>
                <a:spcPts val="0"/>
              </a:spcBef>
              <a:spcAft>
                <a:spcPts val="0"/>
              </a:spcAft>
              <a:buSzPts val="1200"/>
              <a:buFont typeface="Calibri"/>
              <a:buNone/>
            </a:pPr>
            <a:r>
              <a:rPr lang="en" sz="1200"/>
              <a:t>ASK: What other techniques have you practice or do you think you could practice to reduce patients’ anxiety and enhance their comfort and autonomy? </a:t>
            </a:r>
            <a:endParaRPr sz="1200"/>
          </a:p>
          <a:p>
            <a:pPr marL="0" lvl="0" indent="0" algn="l" rtl="0">
              <a:spcBef>
                <a:spcPts val="0"/>
              </a:spcBef>
              <a:spcAft>
                <a:spcPts val="0"/>
              </a:spcAft>
              <a:buSzPts val="1200"/>
              <a:buFont typeface="Calibri"/>
              <a:buNone/>
            </a:pPr>
            <a:r>
              <a:rPr lang="en" sz="1200"/>
              <a:t>ASK: What other positions could you offer a patient for a pelvic exam that would enhance their comfort? Positions that may be more helpful for people with different kinds of mobility issues?</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US" sz="1200" dirty="0"/>
              <a:t>The AAFP offers key points to ensuring a productive sexual health conversation. Let’s look at them and also critique some of them. </a:t>
            </a:r>
            <a:endParaRPr lang="en-US" dirty="0"/>
          </a:p>
          <a:p>
            <a:pPr marL="457200" lvl="0" indent="-304800" algn="l" rtl="0">
              <a:spcBef>
                <a:spcPts val="0"/>
              </a:spcBef>
              <a:spcAft>
                <a:spcPts val="0"/>
              </a:spcAft>
              <a:buSzPts val="1200"/>
              <a:buFont typeface="Calibri"/>
              <a:buAutoNum type="arabicPeriod"/>
            </a:pPr>
            <a:r>
              <a:rPr lang="en-US" sz="1200" dirty="0"/>
              <a:t>Avoid moral or religious judgment of the patient’s behavior</a:t>
            </a:r>
            <a:endParaRPr lang="en-US" dirty="0"/>
          </a:p>
          <a:p>
            <a:pPr marL="457200" lvl="0" indent="-304800" algn="l" rtl="0">
              <a:spcBef>
                <a:spcPts val="0"/>
              </a:spcBef>
              <a:spcAft>
                <a:spcPts val="0"/>
              </a:spcAft>
              <a:buSzPts val="1200"/>
              <a:buFont typeface="Calibri"/>
              <a:buAutoNum type="arabicPeriod"/>
            </a:pPr>
            <a:r>
              <a:rPr lang="en-US" sz="1200" dirty="0"/>
              <a:t>Avoid terms that make assumptions about sexual behavior or orientation</a:t>
            </a:r>
            <a:endParaRPr lang="en-US" dirty="0"/>
          </a:p>
          <a:p>
            <a:pPr marL="914400" lvl="1" indent="-304800" algn="l" rtl="0">
              <a:spcBef>
                <a:spcPts val="0"/>
              </a:spcBef>
              <a:spcAft>
                <a:spcPts val="0"/>
              </a:spcAft>
              <a:buSzPts val="1200"/>
              <a:buFont typeface="Calibri"/>
              <a:buAutoNum type="alphaLcPeriod"/>
            </a:pPr>
            <a:r>
              <a:rPr lang="en-US" sz="1200" dirty="0"/>
              <a:t>Note: Always refer to “partners” and not “partner” - otherwise you could be making a value judgement as to whether someone should only have one partner. </a:t>
            </a:r>
            <a:endParaRPr lang="en-US" dirty="0"/>
          </a:p>
          <a:p>
            <a:pPr marL="914400" lvl="1" indent="-304800" algn="l" rtl="0">
              <a:spcBef>
                <a:spcPts val="0"/>
              </a:spcBef>
              <a:spcAft>
                <a:spcPts val="0"/>
              </a:spcAft>
              <a:buSzPts val="1200"/>
              <a:buFont typeface="Calibri"/>
              <a:buAutoNum type="alphaLcPeriod"/>
            </a:pPr>
            <a:r>
              <a:rPr lang="en-US" sz="1200" dirty="0"/>
              <a:t>Never use the word “monogamous”</a:t>
            </a:r>
            <a:endParaRPr lang="en-US" dirty="0"/>
          </a:p>
          <a:p>
            <a:pPr marL="914400" lvl="1" indent="-304800" algn="l" rtl="0">
              <a:spcBef>
                <a:spcPts val="0"/>
              </a:spcBef>
              <a:spcAft>
                <a:spcPts val="0"/>
              </a:spcAft>
              <a:buSzPts val="1200"/>
              <a:buFont typeface="Calibri"/>
              <a:buAutoNum type="alphaLcPeriod"/>
            </a:pPr>
            <a:r>
              <a:rPr lang="en-US" sz="1200" dirty="0"/>
              <a:t>You don’t need to know how many partners a patient has or has had - it’s more important to know about health and risks, so don’t ask “How many partners have you had in the past year?”</a:t>
            </a:r>
            <a:endParaRPr lang="en-US" dirty="0"/>
          </a:p>
          <a:p>
            <a:pPr marL="914400" lvl="1" indent="-304800" algn="l" rtl="0">
              <a:spcBef>
                <a:spcPts val="0"/>
              </a:spcBef>
              <a:spcAft>
                <a:spcPts val="0"/>
              </a:spcAft>
              <a:buSzPts val="1200"/>
              <a:buFont typeface="Calibri"/>
              <a:buAutoNum type="alphaLcPeriod"/>
            </a:pPr>
            <a:r>
              <a:rPr lang="en-US" sz="1200" dirty="0"/>
              <a:t>All you need to know to assess risk and make recommendations are body parts and what goes where.</a:t>
            </a:r>
            <a:endParaRPr lang="en-US" dirty="0"/>
          </a:p>
          <a:p>
            <a:pPr marL="457200" lvl="0" indent="-304800" algn="l" rtl="0">
              <a:spcBef>
                <a:spcPts val="0"/>
              </a:spcBef>
              <a:spcAft>
                <a:spcPts val="0"/>
              </a:spcAft>
              <a:buSzPts val="1200"/>
              <a:buFont typeface="Calibri"/>
              <a:buAutoNum type="arabicPeriod"/>
            </a:pPr>
            <a:r>
              <a:rPr lang="en-US" sz="1200" dirty="0"/>
              <a:t>Ensure shared understanding around terminology and pronunciation for patient concerns to avoid confusion</a:t>
            </a:r>
            <a:endParaRPr lang="en-US" dirty="0"/>
          </a:p>
          <a:p>
            <a:pPr marL="914400" lvl="1" indent="-304800" algn="l" rtl="0">
              <a:spcBef>
                <a:spcPts val="0"/>
              </a:spcBef>
              <a:spcAft>
                <a:spcPts val="0"/>
              </a:spcAft>
              <a:buSzPts val="1200"/>
              <a:buFont typeface="Calibri"/>
              <a:buAutoNum type="alphaLcPeriod"/>
            </a:pPr>
            <a:r>
              <a:rPr lang="en-US" sz="1200" dirty="0"/>
              <a:t>Interestingly, AAFP says: “if the patient provides a slang term for their anatomy, gently connect the slang word to the medical terminology by answering them using the corresponding anatomy in your response” </a:t>
            </a:r>
            <a:endParaRPr lang="en-US" dirty="0"/>
          </a:p>
          <a:p>
            <a:pPr marL="914400" lvl="1" indent="-304800" algn="l" rtl="0">
              <a:spcBef>
                <a:spcPts val="0"/>
              </a:spcBef>
              <a:spcAft>
                <a:spcPts val="0"/>
              </a:spcAft>
              <a:buSzPts val="1200"/>
              <a:buFont typeface="Calibri"/>
              <a:buAutoNum type="alphaLcPeriod"/>
            </a:pPr>
            <a:r>
              <a:rPr lang="en-US" sz="1200" dirty="0"/>
              <a:t>Note: this is something we should not do. Words that patients use for their anatomy can be reflective of how they understand and feel about their anatomy. It’s usually best to use the words patients use to describe something (examples: front hole instead of vagina). </a:t>
            </a:r>
            <a:endParaRPr lang="en-US" dirty="0"/>
          </a:p>
          <a:p>
            <a:pPr marL="914400" lvl="1" indent="-304800" algn="l" rtl="0">
              <a:spcBef>
                <a:spcPts val="0"/>
              </a:spcBef>
              <a:spcAft>
                <a:spcPts val="0"/>
              </a:spcAft>
              <a:buSzPts val="1200"/>
              <a:buFont typeface="Calibri"/>
              <a:buAutoNum type="alphaLcPeriod"/>
            </a:pPr>
            <a:r>
              <a:rPr lang="en-US" sz="1200" dirty="0"/>
              <a:t>Other thoughts about this? </a:t>
            </a:r>
            <a:endParaRPr lang="en-US" dirty="0"/>
          </a:p>
          <a:p>
            <a:pPr marL="457200" lvl="0" indent="-304800" algn="l" rtl="0">
              <a:spcBef>
                <a:spcPts val="0"/>
              </a:spcBef>
              <a:spcAft>
                <a:spcPts val="0"/>
              </a:spcAft>
              <a:buSzPts val="1200"/>
              <a:buFont typeface="Calibri"/>
              <a:buAutoNum type="arabicPeriod"/>
            </a:pPr>
            <a:r>
              <a:rPr lang="en-US" sz="1200" dirty="0"/>
              <a:t>Establish rapport and consent before addressing sensitive topics</a:t>
            </a:r>
            <a:endParaRPr lang="en-US" dirty="0"/>
          </a:p>
          <a:p>
            <a:pPr marL="457200" lvl="0" indent="-304800" algn="l" rtl="0">
              <a:spcBef>
                <a:spcPts val="0"/>
              </a:spcBef>
              <a:spcAft>
                <a:spcPts val="0"/>
              </a:spcAft>
              <a:buSzPts val="1200"/>
              <a:buFont typeface="Calibri"/>
              <a:buAutoNum type="arabicPeriod"/>
            </a:pPr>
            <a:r>
              <a:rPr lang="en-US" sz="1200" dirty="0"/>
              <a:t>Respect the patient’s right to decline answering questions or sharing information</a:t>
            </a:r>
            <a:endParaRPr lang="en-US" dirty="0"/>
          </a:p>
          <a:p>
            <a:pPr marL="457200" lvl="0" indent="-304800" algn="l" rtl="0">
              <a:spcBef>
                <a:spcPts val="0"/>
              </a:spcBef>
              <a:spcAft>
                <a:spcPts val="0"/>
              </a:spcAft>
              <a:buSzPts val="1200"/>
              <a:buFont typeface="Calibri"/>
              <a:buAutoNum type="arabicPeriod"/>
            </a:pPr>
            <a:r>
              <a:rPr lang="en-US" sz="1200" dirty="0"/>
              <a:t>Use a sensitive tone that normalizes the topics you are discussing</a:t>
            </a:r>
            <a:endParaRPr lang="en-US" dirty="0"/>
          </a:p>
          <a:p>
            <a:pPr marL="457200" lvl="0" indent="-304800" algn="l" rtl="0">
              <a:spcBef>
                <a:spcPts val="0"/>
              </a:spcBef>
              <a:spcAft>
                <a:spcPts val="0"/>
              </a:spcAft>
              <a:buSzPts val="1200"/>
              <a:buFont typeface="Calibri"/>
              <a:buAutoNum type="arabicPeriod"/>
            </a:pPr>
            <a:r>
              <a:rPr lang="en-US" sz="1200" dirty="0"/>
              <a:t>Use neutral and inclusive terms that avoid assumptions about sexual orientation (e.g., partner) </a:t>
            </a:r>
            <a:endParaRPr lang="en-US" dirty="0"/>
          </a:p>
          <a:p>
            <a:pPr marL="0" lvl="0" indent="0" algn="l" rtl="0">
              <a:spcBef>
                <a:spcPts val="0"/>
              </a:spcBef>
              <a:spcAft>
                <a:spcPts val="0"/>
              </a:spcAft>
              <a:buSzPts val="1200"/>
              <a:buFont typeface="Calibri"/>
              <a:buNone/>
            </a:pPr>
            <a:endParaRPr lang="en-US" sz="1200" dirty="0"/>
          </a:p>
          <a:p>
            <a:pPr marL="0" lvl="0" indent="0" algn="l" rtl="0">
              <a:spcBef>
                <a:spcPts val="0"/>
              </a:spcBef>
              <a:spcAft>
                <a:spcPts val="0"/>
              </a:spcAft>
              <a:buSzPts val="1200"/>
              <a:buFont typeface="Calibri"/>
              <a:buNone/>
            </a:pPr>
            <a:r>
              <a:rPr lang="en-US" sz="1200" dirty="0"/>
              <a:t>Ask: What other recommendations do you all have for ensuring a productive sexual health conversation?</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US" sz="1200" dirty="0"/>
              <a:t>There are many different frameworks for taking a sexual history - but it’s important that you only ask questions that are clinically relevant, and always using inclusive language. “</a:t>
            </a:r>
            <a:r>
              <a:rPr lang="en-US" sz="1200" dirty="0">
                <a:solidFill>
                  <a:schemeClr val="dk1"/>
                </a:solidFill>
              </a:rPr>
              <a:t>Acknowledge that some of the questions may be of a sensitive or personal nature and be respectful if they decline to answer. If inquiring about a current pregnancy or future plans for chestfeeding, for example, asking about hormone therapy use or gender-affirming surgery is relevant. If the history is not relevant to the task at hand, asking about it would center the healthcare provider’s personal curiosity over the needs of the patient.”</a:t>
            </a:r>
            <a:endParaRPr lang="en-US"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What we present here is informed by the AAFP’s 5 Ps, the National Coalition for Sexual Health’s 6 Ps, a presentation by Timothy </a:t>
            </a:r>
            <a:r>
              <a:rPr lang="en-US" sz="1200" dirty="0" err="1"/>
              <a:t>Cavanuagh</a:t>
            </a:r>
            <a:r>
              <a:rPr lang="en-US" sz="1200" dirty="0"/>
              <a:t> from Fenway Health on </a:t>
            </a:r>
            <a:r>
              <a:rPr lang="en-US" sz="1200" dirty="0">
                <a:solidFill>
                  <a:schemeClr val="dk1"/>
                </a:solidFill>
              </a:rPr>
              <a:t>Talking Sex with Gender Non-Conforming &amp; Trans Patients, and </a:t>
            </a:r>
            <a:r>
              <a:rPr lang="en-US" sz="1200" dirty="0" err="1">
                <a:solidFill>
                  <a:schemeClr val="dk1"/>
                </a:solidFill>
              </a:rPr>
              <a:t>Bedsider’s</a:t>
            </a:r>
            <a:r>
              <a:rPr lang="en-US" sz="1200" dirty="0">
                <a:solidFill>
                  <a:schemeClr val="dk1"/>
                </a:solidFill>
              </a:rPr>
              <a:t> article on taking a trans-inclusive sexual history. </a:t>
            </a:r>
            <a:endParaRPr lang="en-US" dirty="0"/>
          </a:p>
          <a:p>
            <a:pPr marL="0" lvl="0" indent="0" algn="l" rtl="0">
              <a:spcBef>
                <a:spcPts val="0"/>
              </a:spcBef>
              <a:spcAft>
                <a:spcPts val="0"/>
              </a:spcAft>
              <a:buSzPts val="2400"/>
              <a:buFont typeface="Arial"/>
              <a:buNone/>
            </a:pPr>
            <a:endParaRPr lang="en-US" sz="1200" dirty="0">
              <a:solidFill>
                <a:schemeClr val="dk1"/>
              </a:solidFill>
            </a:endParaRPr>
          </a:p>
          <a:p>
            <a:pPr marL="0" lvl="0" indent="0" algn="l" rtl="0">
              <a:spcBef>
                <a:spcPts val="0"/>
              </a:spcBef>
              <a:spcAft>
                <a:spcPts val="0"/>
              </a:spcAft>
              <a:buSzPts val="2400"/>
              <a:buFont typeface="Arial"/>
              <a:buNone/>
            </a:pPr>
            <a:endParaRPr lang="en-US" sz="1200" dirty="0">
              <a:solidFill>
                <a:schemeClr val="dk1"/>
              </a:solidFill>
            </a:endParaRPr>
          </a:p>
          <a:p>
            <a:pPr marL="0" lvl="0" indent="0" algn="l" rtl="0">
              <a:spcBef>
                <a:spcPts val="0"/>
              </a:spcBef>
              <a:spcAft>
                <a:spcPts val="0"/>
              </a:spcAft>
              <a:buSzPts val="2400"/>
              <a:buFont typeface="Arial"/>
              <a:buNone/>
            </a:pPr>
            <a:endParaRPr lang="en-US" sz="1200" dirty="0">
              <a:solidFill>
                <a:schemeClr val="dk1"/>
              </a:solidFill>
            </a:endParaRPr>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highlight>
                  <a:schemeClr val="lt1"/>
                </a:highlight>
              </a:rPr>
              <a:t>We recommend </a:t>
            </a:r>
            <a:r>
              <a:rPr lang="en-US" sz="1200" b="1" dirty="0">
                <a:solidFill>
                  <a:schemeClr val="dk1"/>
                </a:solidFill>
                <a:highlight>
                  <a:schemeClr val="lt1"/>
                </a:highlight>
              </a:rPr>
              <a:t>starting</a:t>
            </a:r>
            <a:r>
              <a:rPr lang="en-US" sz="1200" dirty="0">
                <a:solidFill>
                  <a:schemeClr val="dk1"/>
                </a:solidFill>
                <a:highlight>
                  <a:schemeClr val="lt1"/>
                </a:highlight>
              </a:rPr>
              <a:t> with the question “have you ever had sex?” instead of asking about being sexually active or being sexually active in some sort of time frame. </a:t>
            </a:r>
            <a:endParaRPr lang="en-US" dirty="0"/>
          </a:p>
          <a:p>
            <a:pPr marL="0" lvl="0" indent="0" algn="l" rtl="0">
              <a:spcBef>
                <a:spcPts val="0"/>
              </a:spcBef>
              <a:spcAft>
                <a:spcPts val="0"/>
              </a:spcAft>
              <a:buSzPts val="1200"/>
              <a:buFont typeface="Calibri"/>
              <a:buNone/>
            </a:pPr>
            <a:endParaRPr lang="en-US" sz="1200" dirty="0">
              <a:solidFill>
                <a:schemeClr val="dk1"/>
              </a:solidFill>
              <a:highlight>
                <a:schemeClr val="lt1"/>
              </a:highlight>
            </a:endParaRPr>
          </a:p>
          <a:p>
            <a:pPr marL="0" lvl="0" indent="0" algn="l" rtl="0">
              <a:spcBef>
                <a:spcPts val="0"/>
              </a:spcBef>
              <a:spcAft>
                <a:spcPts val="0"/>
              </a:spcAft>
              <a:buClr>
                <a:schemeClr val="dk1"/>
              </a:buClr>
              <a:buSzPts val="1200"/>
              <a:buFont typeface="Calibri"/>
              <a:buNone/>
            </a:pPr>
            <a:r>
              <a:rPr lang="en-US" sz="1200" dirty="0">
                <a:solidFill>
                  <a:schemeClr val="dk1"/>
                </a:solidFill>
                <a:highlight>
                  <a:schemeClr val="lt1"/>
                </a:highlight>
              </a:rPr>
              <a:t>[Walk through the remaining “P” categories and example questions to ask. Ask the audience or offer to the audience other examples of questions you feel are clinically relevant for taking a sexual history.]</a:t>
            </a:r>
            <a:endParaRPr lang="en-US" dirty="0"/>
          </a:p>
          <a:p>
            <a:pPr marL="0" lvl="0" indent="0" algn="l" rtl="0">
              <a:spcBef>
                <a:spcPts val="0"/>
              </a:spcBef>
              <a:spcAft>
                <a:spcPts val="0"/>
              </a:spcAft>
              <a:buSzPts val="1200"/>
              <a:buFont typeface="Calibri"/>
              <a:buNone/>
            </a:pPr>
            <a:endParaRPr lang="en-US" sz="1200" dirty="0">
              <a:solidFill>
                <a:schemeClr val="dk1"/>
              </a:solidFill>
              <a:highlight>
                <a:schemeClr val="lt1"/>
              </a:highlight>
            </a:endParaRPr>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highlight>
                  <a:schemeClr val="lt1"/>
                </a:highlight>
              </a:rPr>
              <a:t>Some follow-up questions about </a:t>
            </a:r>
            <a:r>
              <a:rPr lang="en-US" sz="1200" b="1" dirty="0">
                <a:solidFill>
                  <a:schemeClr val="dk1"/>
                </a:solidFill>
                <a:highlight>
                  <a:schemeClr val="lt1"/>
                </a:highlight>
              </a:rPr>
              <a:t>pregnancy</a:t>
            </a:r>
            <a:r>
              <a:rPr lang="en-US" sz="1200" dirty="0">
                <a:solidFill>
                  <a:schemeClr val="dk1"/>
                </a:solidFill>
                <a:highlight>
                  <a:schemeClr val="lt1"/>
                </a:highlight>
              </a:rPr>
              <a:t> that you can ask are:</a:t>
            </a:r>
            <a:endParaRPr lang="en-US" dirty="0"/>
          </a:p>
          <a:p>
            <a:pPr marL="0" lvl="0" indent="0" algn="l" rtl="0">
              <a:spcBef>
                <a:spcPts val="0"/>
              </a:spcBef>
              <a:spcAft>
                <a:spcPts val="0"/>
              </a:spcAft>
              <a:buSzPts val="1200"/>
              <a:buFont typeface="Calibri"/>
              <a:buNone/>
            </a:pPr>
            <a:endParaRPr lang="en-US" sz="1200" dirty="0">
              <a:solidFill>
                <a:schemeClr val="dk1"/>
              </a:solidFill>
              <a:highlight>
                <a:schemeClr val="lt1"/>
              </a:highlight>
            </a:endParaRPr>
          </a:p>
          <a:p>
            <a:pPr marL="0" lvl="0" indent="0" algn="l" rtl="0">
              <a:spcBef>
                <a:spcPts val="0"/>
              </a:spcBef>
              <a:spcAft>
                <a:spcPts val="0"/>
              </a:spcAft>
              <a:buClr>
                <a:schemeClr val="dk1"/>
              </a:buClr>
              <a:buSzPts val="1200"/>
              <a:buFont typeface="Calibri"/>
              <a:buNone/>
            </a:pPr>
            <a:r>
              <a:rPr lang="en-US" sz="1200" dirty="0">
                <a:solidFill>
                  <a:schemeClr val="dk1"/>
                </a:solidFill>
                <a:highlight>
                  <a:schemeClr val="lt1"/>
                </a:highlight>
              </a:rPr>
              <a:t>If yes: Would you like to talk about pregnancy planning today? How important would it be for you to have biological children in the future?</a:t>
            </a:r>
            <a:endParaRPr lang="en-US" dirty="0"/>
          </a:p>
          <a:p>
            <a:pPr marL="0" lvl="0" indent="0" algn="l" rtl="0">
              <a:spcBef>
                <a:spcPts val="0"/>
              </a:spcBef>
              <a:spcAft>
                <a:spcPts val="0"/>
              </a:spcAft>
              <a:buSzPts val="1200"/>
              <a:buFont typeface="Calibri"/>
              <a:buNone/>
            </a:pPr>
            <a:endParaRPr lang="en-US" sz="1200" dirty="0">
              <a:solidFill>
                <a:schemeClr val="dk1"/>
              </a:solidFill>
              <a:highlight>
                <a:schemeClr val="lt1"/>
              </a:highlight>
            </a:endParaRPr>
          </a:p>
          <a:p>
            <a:pPr marL="0" lvl="0" indent="0" algn="l" rtl="0">
              <a:spcBef>
                <a:spcPts val="0"/>
              </a:spcBef>
              <a:spcAft>
                <a:spcPts val="0"/>
              </a:spcAft>
              <a:buClr>
                <a:schemeClr val="dk1"/>
              </a:buClr>
              <a:buSzPts val="1200"/>
              <a:buFont typeface="Calibri"/>
              <a:buNone/>
            </a:pPr>
            <a:r>
              <a:rPr lang="en-US" sz="1200" dirty="0">
                <a:solidFill>
                  <a:schemeClr val="dk1"/>
                </a:solidFill>
                <a:highlight>
                  <a:schemeClr val="lt1"/>
                </a:highlight>
              </a:rPr>
              <a:t>If no: Would you like to talk about birth control options today?</a:t>
            </a:r>
            <a:endParaRPr lang="en-US" dirty="0"/>
          </a:p>
          <a:p>
            <a:pPr marL="0" lvl="0" indent="0" algn="l" rtl="0">
              <a:spcBef>
                <a:spcPts val="0"/>
              </a:spcBef>
              <a:spcAft>
                <a:spcPts val="0"/>
              </a:spcAft>
              <a:buSzPts val="1200"/>
              <a:buFont typeface="Calibri"/>
              <a:buNone/>
            </a:pPr>
            <a:endParaRPr lang="en-US" sz="1200" dirty="0">
              <a:solidFill>
                <a:schemeClr val="dk1"/>
              </a:solidFill>
              <a:highlight>
                <a:schemeClr val="lt1"/>
              </a:highlight>
            </a:endParaRPr>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highlight>
                  <a:schemeClr val="lt1"/>
                </a:highlight>
              </a:rPr>
              <a:t>To help your patient feel a bit more comfortable talking about </a:t>
            </a:r>
            <a:r>
              <a:rPr lang="en-US" sz="1200" b="1" dirty="0">
                <a:solidFill>
                  <a:schemeClr val="dk1"/>
                </a:solidFill>
                <a:highlight>
                  <a:schemeClr val="lt1"/>
                </a:highlight>
              </a:rPr>
              <a:t>pleasure</a:t>
            </a:r>
            <a:r>
              <a:rPr lang="en-US" sz="1200" dirty="0">
                <a:solidFill>
                  <a:schemeClr val="dk1"/>
                </a:solidFill>
                <a:highlight>
                  <a:schemeClr val="lt1"/>
                </a:highlight>
              </a:rPr>
              <a:t>, start this part of the conversation with something like: “It is part of my routine to ask about sexual health, including sexual functioning and pleasure, as part of your visit.” Then introduce some questions about pleasure and sex life. [Ask the audience if they have other examples of introducing a discussion about pleasure to help a patient feel more comfortable]. </a:t>
            </a:r>
            <a:endParaRPr lang="en-US" dirty="0"/>
          </a:p>
          <a:p>
            <a:pPr marL="0" lvl="0" indent="0" algn="l" rtl="0">
              <a:spcBef>
                <a:spcPts val="0"/>
              </a:spcBef>
              <a:spcAft>
                <a:spcPts val="0"/>
              </a:spcAft>
              <a:buSzPts val="1200"/>
              <a:buFont typeface="Calibri"/>
              <a:buNone/>
            </a:pPr>
            <a:endParaRPr lang="en-US" sz="1200" b="1" dirty="0">
              <a:solidFill>
                <a:schemeClr val="dk1"/>
              </a:solidFill>
              <a:highlight>
                <a:schemeClr val="lt1"/>
              </a:highlight>
            </a:endParaRPr>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highlight>
                  <a:schemeClr val="lt1"/>
                </a:highlight>
              </a:rPr>
              <a:t>When talking about </a:t>
            </a:r>
            <a:r>
              <a:rPr lang="en-US" sz="1200" b="1" dirty="0">
                <a:solidFill>
                  <a:schemeClr val="dk1"/>
                </a:solidFill>
                <a:highlight>
                  <a:schemeClr val="lt1"/>
                </a:highlight>
              </a:rPr>
              <a:t>partner abuse</a:t>
            </a:r>
            <a:r>
              <a:rPr lang="en-US" sz="1200" dirty="0">
                <a:solidFill>
                  <a:schemeClr val="dk1"/>
                </a:solidFill>
                <a:highlight>
                  <a:schemeClr val="lt1"/>
                </a:highlight>
              </a:rPr>
              <a:t>, these may be helpful follow-up questions if someone does tell you that they were forced or compelled to do something sexually that they did not want to do:</a:t>
            </a:r>
            <a:endParaRPr lang="en-US" dirty="0"/>
          </a:p>
          <a:p>
            <a:pPr marL="457200" lvl="0" indent="-304800" algn="l" rtl="0">
              <a:spcBef>
                <a:spcPts val="0"/>
              </a:spcBef>
              <a:spcAft>
                <a:spcPts val="0"/>
              </a:spcAft>
              <a:buClr>
                <a:schemeClr val="dk1"/>
              </a:buClr>
              <a:buSzPts val="1200"/>
              <a:buFont typeface="Calibri"/>
              <a:buChar char="●"/>
            </a:pPr>
            <a:r>
              <a:rPr lang="en-US" sz="1200" dirty="0">
                <a:solidFill>
                  <a:schemeClr val="dk1"/>
                </a:solidFill>
                <a:highlight>
                  <a:schemeClr val="lt1"/>
                </a:highlight>
              </a:rPr>
              <a:t>Does that experience affect your current sex life or sexual relationships? (Probe: In what ways?)</a:t>
            </a:r>
            <a:endParaRPr lang="en-US" dirty="0"/>
          </a:p>
          <a:p>
            <a:pPr marL="457200" lvl="0" indent="-304800" algn="l" rtl="0">
              <a:spcBef>
                <a:spcPts val="0"/>
              </a:spcBef>
              <a:spcAft>
                <a:spcPts val="0"/>
              </a:spcAft>
              <a:buClr>
                <a:schemeClr val="dk1"/>
              </a:buClr>
              <a:buSzPts val="1200"/>
              <a:buFont typeface="Calibri"/>
              <a:buChar char="●"/>
            </a:pPr>
            <a:r>
              <a:rPr lang="en-US" sz="1200" dirty="0">
                <a:solidFill>
                  <a:schemeClr val="dk1"/>
                </a:solidFill>
                <a:highlight>
                  <a:schemeClr val="lt1"/>
                </a:highlight>
              </a:rPr>
              <a:t>Does that make seeing a health care provider or having a physical exam difficult or uncomfortable?</a:t>
            </a:r>
            <a:endParaRPr lang="en-US" dirty="0"/>
          </a:p>
          <a:p>
            <a:pPr marL="0" lvl="0" indent="0" algn="l" rtl="0">
              <a:spcBef>
                <a:spcPts val="0"/>
              </a:spcBef>
              <a:spcAft>
                <a:spcPts val="0"/>
              </a:spcAft>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2400"/>
              <a:buFont typeface="Arial"/>
              <a:buNone/>
            </a:pPr>
            <a:r>
              <a:rPr lang="en-US" sz="1200" b="1" dirty="0">
                <a:solidFill>
                  <a:schemeClr val="dk1"/>
                </a:solidFill>
              </a:rPr>
              <a:t>Other key components for talking about sex (by Fenway Health)</a:t>
            </a:r>
            <a:endParaRPr lang="en-US" dirty="0"/>
          </a:p>
          <a:p>
            <a:pPr marL="0" lvl="0" indent="0" algn="l" rtl="0">
              <a:spcBef>
                <a:spcPts val="0"/>
              </a:spcBef>
              <a:spcAft>
                <a:spcPts val="0"/>
              </a:spcAft>
              <a:buSzPts val="2400"/>
              <a:buFont typeface="Arial"/>
              <a:buNone/>
            </a:pPr>
            <a:endParaRPr lang="en-US" sz="1200" dirty="0">
              <a:solidFill>
                <a:schemeClr val="dk1"/>
              </a:solidFill>
            </a:endParaRPr>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rPr>
              <a:t>Introductory language</a:t>
            </a:r>
            <a:endParaRPr lang="en-US" dirty="0"/>
          </a:p>
          <a:p>
            <a:pPr marL="457200" lvl="0" indent="0" algn="l" rtl="0">
              <a:spcBef>
                <a:spcPts val="0"/>
              </a:spcBef>
              <a:spcAft>
                <a:spcPts val="0"/>
              </a:spcAft>
              <a:buClr>
                <a:schemeClr val="dk1"/>
              </a:buClr>
              <a:buSzPts val="1100"/>
              <a:buFont typeface="Arial"/>
              <a:buNone/>
            </a:pPr>
            <a:r>
              <a:rPr lang="en-US" sz="1200" dirty="0">
                <a:solidFill>
                  <a:schemeClr val="dk1"/>
                </a:solidFill>
              </a:rPr>
              <a:t>Acknowledge and affirm differences in identity and language use. Specify terms used.</a:t>
            </a:r>
            <a:endParaRPr lang="en-US" dirty="0"/>
          </a:p>
          <a:p>
            <a:pPr marL="457200" lvl="0" indent="0" algn="l" rtl="0">
              <a:spcBef>
                <a:spcPts val="0"/>
              </a:spcBef>
              <a:spcAft>
                <a:spcPts val="0"/>
              </a:spcAft>
              <a:buClr>
                <a:schemeClr val="dk1"/>
              </a:buClr>
              <a:buSzPts val="1100"/>
              <a:buFont typeface="Arial"/>
              <a:buNone/>
            </a:pPr>
            <a:r>
              <a:rPr lang="en-US" sz="1200" dirty="0">
                <a:solidFill>
                  <a:schemeClr val="dk1"/>
                </a:solidFill>
              </a:rPr>
              <a:t>Establish from the beginning what words you and the patient will use. Check in to make certain that the both you and the patient have the same understanding of these terms. Clitoris, phallus, dick, penis Vagina, genital canal, front hole Penetrative sex, vaginal sex, frontal sex Anus/anal, back hole, butt</a:t>
            </a:r>
            <a:endParaRPr lang="en-US" dirty="0"/>
          </a:p>
          <a:p>
            <a:pPr marL="45720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Example language:</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Sex is a personal issue that can sometimes be sensitive or hard to talk about. This is especially true for those of us who are transgender or gender non-conforming because the bodies we have don’t always reflect who we are. As transgender and gender nonconforming people, we do not all use the same words or names to talk about our body parts. </a:t>
            </a:r>
            <a:endParaRPr lang="en-US"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457200" lvl="0" indent="0" algn="l" rtl="0">
              <a:spcBef>
                <a:spcPts val="0"/>
              </a:spcBef>
              <a:spcAft>
                <a:spcPts val="0"/>
              </a:spcAft>
              <a:buClr>
                <a:schemeClr val="dk1"/>
              </a:buClr>
              <a:buSzPts val="1100"/>
              <a:buFont typeface="Arial"/>
              <a:buNone/>
            </a:pPr>
            <a:endParaRPr lang="en-US" sz="1200" dirty="0">
              <a:solidFill>
                <a:schemeClr val="dk1"/>
              </a:solidFill>
            </a:endParaRPr>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rPr>
              <a:t>Questions to capture diverse sexual behaviors</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Validate all sexual practices by asking about both high and low risk activities.</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Don’t assume people are limited to certain kinds of sex based on genitalia (i.e. include questions about </a:t>
            </a:r>
            <a:r>
              <a:rPr lang="en-US" sz="1200" dirty="0" err="1">
                <a:solidFill>
                  <a:schemeClr val="dk1"/>
                </a:solidFill>
              </a:rPr>
              <a:t>insertive</a:t>
            </a:r>
            <a:r>
              <a:rPr lang="en-US" sz="1200" dirty="0">
                <a:solidFill>
                  <a:schemeClr val="dk1"/>
                </a:solidFill>
              </a:rPr>
              <a:t> sex)</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Specify if activity was performed with or without a prosthetic or toy</a:t>
            </a:r>
            <a:endParaRPr lang="en-US" dirty="0"/>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rPr>
              <a:t>Diverse partner types to allow for contextualization</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Serious or causal relationship</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Poly/open relationship</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Sleep with, but not dating</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Dom/sub</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Exchange partner/sex work client</a:t>
            </a:r>
            <a:endParaRPr lang="en-US" dirty="0"/>
          </a:p>
          <a:p>
            <a:pPr marL="457200" lvl="0" indent="-304800" algn="l" rtl="0">
              <a:spcBef>
                <a:spcPts val="0"/>
              </a:spcBef>
              <a:spcAft>
                <a:spcPts val="0"/>
              </a:spcAft>
              <a:buClr>
                <a:schemeClr val="dk1"/>
              </a:buClr>
              <a:buSzPts val="1200"/>
              <a:buFont typeface="Calibri"/>
              <a:buAutoNum type="arabicPeriod"/>
            </a:pPr>
            <a:r>
              <a:rPr lang="en-US" sz="1200" dirty="0">
                <a:solidFill>
                  <a:schemeClr val="dk1"/>
                </a:solidFill>
              </a:rPr>
              <a:t>Open-ended questions at the end</a:t>
            </a:r>
            <a:endParaRPr lang="en-US" dirty="0"/>
          </a:p>
          <a:p>
            <a:pPr marL="914400" lvl="1" indent="-304800" algn="l" rtl="0">
              <a:spcBef>
                <a:spcPts val="0"/>
              </a:spcBef>
              <a:spcAft>
                <a:spcPts val="0"/>
              </a:spcAft>
              <a:buClr>
                <a:schemeClr val="dk1"/>
              </a:buClr>
              <a:buSzPts val="1200"/>
              <a:buFont typeface="Calibri"/>
              <a:buAutoNum type="alphaLcPeriod"/>
            </a:pPr>
            <a:r>
              <a:rPr lang="en-US" sz="1200" dirty="0">
                <a:solidFill>
                  <a:schemeClr val="dk1"/>
                </a:solidFill>
              </a:rPr>
              <a:t>Anything else you feel to be important that we did not address?</a:t>
            </a:r>
            <a:endParaRPr lang="en-US" dirty="0"/>
          </a:p>
          <a:p>
            <a:pPr marL="0" lvl="0" indent="0" algn="l" rtl="0">
              <a:spcBef>
                <a:spcPts val="0"/>
              </a:spcBef>
              <a:spcAft>
                <a:spcPts val="0"/>
              </a:spcAft>
              <a:buSzPts val="2400"/>
              <a:buFont typeface="Arial"/>
              <a:buNone/>
            </a:pPr>
            <a:endParaRPr lang="en-US" sz="1200" dirty="0">
              <a:solidFill>
                <a:schemeClr val="dk1"/>
              </a:solidFill>
            </a:endParaRPr>
          </a:p>
          <a:p>
            <a:pPr marL="0" lvl="0" indent="0" algn="l" rtl="0">
              <a:spcBef>
                <a:spcPts val="0"/>
              </a:spcBef>
              <a:spcAft>
                <a:spcPts val="0"/>
              </a:spcAft>
              <a:buSzPts val="2400"/>
              <a:buFont typeface="Arial"/>
              <a:buNone/>
            </a:pPr>
            <a:endParaRPr lang="en-US" sz="1200" dirty="0">
              <a:solidFill>
                <a:schemeClr val="dk1"/>
              </a:solidFill>
            </a:endParaRPr>
          </a:p>
          <a:p>
            <a:pPr marL="0" lvl="0" indent="0" algn="l" rtl="0">
              <a:spcBef>
                <a:spcPts val="0"/>
              </a:spcBef>
              <a:spcAft>
                <a:spcPts val="0"/>
              </a:spcAft>
              <a:buSzPts val="2400"/>
              <a:buFont typeface="Arial"/>
              <a:buNone/>
            </a:pPr>
            <a:r>
              <a:rPr lang="en-US" sz="1200" b="1" dirty="0"/>
              <a:t>Optional Discussion: </a:t>
            </a:r>
            <a:r>
              <a:rPr lang="en-US" sz="1200" dirty="0"/>
              <a:t>[If you’d like, share a few examples of the below AAFP recommended questions for taking a sexual history and discuss the audience’s thoughts on the language.] </a:t>
            </a:r>
            <a:endParaRPr lang="en-US"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Here are some recommended questions from AAFP on taking a sexual history. What are your thoughts on some of this language? Is this how you ask your patients sexual history questions? What suggestions have you made or would you make to have more inclusive language when asking about sexual history? </a:t>
            </a:r>
            <a:endParaRPr lang="en-US"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Suggestions:</a:t>
            </a:r>
            <a:endParaRPr lang="en-US" dirty="0"/>
          </a:p>
          <a:p>
            <a:pPr marL="457200" lvl="0" indent="-304800" algn="l" rtl="0">
              <a:spcBef>
                <a:spcPts val="0"/>
              </a:spcBef>
              <a:spcAft>
                <a:spcPts val="0"/>
              </a:spcAft>
              <a:buSzPts val="1200"/>
              <a:buFont typeface="Calibri"/>
              <a:buChar char="-"/>
            </a:pPr>
            <a:r>
              <a:rPr lang="en-US" sz="1200" dirty="0"/>
              <a:t>“How do your partners identify? Do they identify as male, female, or another? or What are the genders of your partners?”</a:t>
            </a:r>
            <a:endParaRPr lang="en-US" dirty="0"/>
          </a:p>
          <a:p>
            <a:pPr marL="914400" lvl="1" indent="-304800" algn="l" rtl="0">
              <a:spcBef>
                <a:spcPts val="0"/>
              </a:spcBef>
              <a:spcAft>
                <a:spcPts val="0"/>
              </a:spcAft>
              <a:buSzPts val="1200"/>
              <a:buFont typeface="Calibri"/>
              <a:buChar char="-"/>
            </a:pPr>
            <a:r>
              <a:rPr lang="en-US" sz="1200" dirty="0"/>
              <a:t>There is no time when this question is clinically relevant. All we need to know to assess risk and make recommendations are body parts and what goes where.</a:t>
            </a:r>
            <a:endParaRPr lang="en-US" dirty="0"/>
          </a:p>
          <a:p>
            <a:pPr marL="457200" lvl="0" indent="-304800" algn="l" rtl="0">
              <a:spcBef>
                <a:spcPts val="0"/>
              </a:spcBef>
              <a:spcAft>
                <a:spcPts val="0"/>
              </a:spcAft>
              <a:buSzPts val="1200"/>
              <a:buFont typeface="Calibri"/>
              <a:buChar char="-"/>
            </a:pPr>
            <a:r>
              <a:rPr lang="en-US" sz="1200" dirty="0"/>
              <a:t>“How many partners have you had in the past month? The past six months? Your lifetime?”			</a:t>
            </a:r>
            <a:endParaRPr lang="en-US" dirty="0"/>
          </a:p>
          <a:p>
            <a:pPr marL="914400" lvl="1" indent="-304800" algn="l" rtl="0">
              <a:spcBef>
                <a:spcPts val="0"/>
              </a:spcBef>
              <a:spcAft>
                <a:spcPts val="0"/>
              </a:spcAft>
              <a:buSzPts val="1200"/>
              <a:buFont typeface="Calibri"/>
              <a:buChar char="-"/>
            </a:pPr>
            <a:r>
              <a:rPr lang="en-US" sz="1200" dirty="0"/>
              <a:t>No matter if a person has had sex with 1 person or thousands, they need to be tested for STIs. Clinically, all we need to know is if you've </a:t>
            </a:r>
            <a:r>
              <a:rPr lang="en-US" sz="1200" i="1" dirty="0"/>
              <a:t>ever</a:t>
            </a:r>
            <a:r>
              <a:rPr lang="en-US" sz="1200" dirty="0"/>
              <a:t> been tested for STIs and if you've had sex since last being tested. If so, what kind? Remember, a patient with only 1 lifetime partner can still have STIs. </a:t>
            </a:r>
            <a:endParaRPr lang="en-US" dirty="0"/>
          </a:p>
          <a:p>
            <a:pPr marL="457200" lvl="0" indent="-304800" algn="l" rtl="0">
              <a:spcBef>
                <a:spcPts val="0"/>
              </a:spcBef>
              <a:spcAft>
                <a:spcPts val="0"/>
              </a:spcAft>
              <a:buSzPts val="1200"/>
              <a:buFont typeface="Calibri"/>
              <a:buChar char="-"/>
            </a:pPr>
            <a:r>
              <a:rPr lang="en-US" sz="1200" dirty="0"/>
              <a:t>Do you (or your partners) use any particular devices or substances to enhance your sexual pleasure?	</a:t>
            </a:r>
            <a:endParaRPr lang="en-US" dirty="0"/>
          </a:p>
          <a:p>
            <a:pPr marL="914400" lvl="1" indent="-304800" algn="l" rtl="0">
              <a:spcBef>
                <a:spcPts val="0"/>
              </a:spcBef>
              <a:spcAft>
                <a:spcPts val="0"/>
              </a:spcAft>
              <a:buSzPts val="1200"/>
              <a:buFont typeface="Calibri"/>
              <a:buChar char="-"/>
            </a:pPr>
            <a:r>
              <a:rPr lang="en-US" sz="1200" dirty="0"/>
              <a:t>The phrasing of this question could be uncomfortable.</a:t>
            </a:r>
            <a:endParaRPr lang="en-US" dirty="0"/>
          </a:p>
          <a:p>
            <a:pPr marL="914400" lvl="1" indent="-304800" algn="l" rtl="0">
              <a:spcBef>
                <a:spcPts val="0"/>
              </a:spcBef>
              <a:spcAft>
                <a:spcPts val="0"/>
              </a:spcAft>
              <a:buSzPts val="1200"/>
              <a:buFont typeface="Calibri"/>
              <a:buChar char="-"/>
            </a:pPr>
            <a:r>
              <a:rPr lang="en-US" sz="1200" dirty="0"/>
              <a:t>Overall, these pleasure questions appear overly medicalized. It’s better to ask general questions around any issues or problems coming up with sex and then see what comes up. </a:t>
            </a:r>
            <a:endParaRPr lang="en-US"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Clr>
                <a:schemeClr val="dk1"/>
              </a:buClr>
              <a:buSzPts val="2400"/>
              <a:buFont typeface="Arial"/>
              <a:buNone/>
            </a:pPr>
            <a:r>
              <a:rPr lang="en-US" sz="1200" b="1" dirty="0">
                <a:solidFill>
                  <a:schemeClr val="dk1"/>
                </a:solidFill>
                <a:highlight>
                  <a:schemeClr val="lt1"/>
                </a:highlight>
              </a:rPr>
              <a:t>Sources</a:t>
            </a:r>
            <a:endParaRPr lang="en-US" dirty="0"/>
          </a:p>
          <a:p>
            <a:pPr marL="0" lvl="0" indent="0" algn="l" rtl="0">
              <a:spcBef>
                <a:spcPts val="0"/>
              </a:spcBef>
              <a:spcAft>
                <a:spcPts val="0"/>
              </a:spcAft>
              <a:buSzPts val="2400"/>
              <a:buFont typeface="Arial"/>
              <a:buNone/>
            </a:pPr>
            <a:endParaRPr lang="en-US" sz="1200" b="1" dirty="0">
              <a:solidFill>
                <a:schemeClr val="dk1"/>
              </a:solidFill>
              <a:highlight>
                <a:schemeClr val="lt1"/>
              </a:highlight>
            </a:endParaRPr>
          </a:p>
          <a:p>
            <a:pPr marL="0" lvl="0" indent="0" algn="l" rtl="0">
              <a:spcBef>
                <a:spcPts val="0"/>
              </a:spcBef>
              <a:spcAft>
                <a:spcPts val="0"/>
              </a:spcAft>
              <a:buSzPts val="2400"/>
              <a:buFont typeface="Arial"/>
              <a:buNone/>
            </a:pPr>
            <a:r>
              <a:rPr lang="en-US" sz="1200" dirty="0"/>
              <a:t>Savoy M, Brown-James A. Sexual health history: techniques and tips. Am Fam Physician. 2020;101(5):286-293. </a:t>
            </a:r>
            <a:endParaRPr lang="en-US" dirty="0"/>
          </a:p>
          <a:p>
            <a:pPr marL="0" lvl="0" indent="0" algn="l" rtl="0">
              <a:spcBef>
                <a:spcPts val="0"/>
              </a:spcBef>
              <a:spcAft>
                <a:spcPts val="0"/>
              </a:spcAft>
              <a:buClr>
                <a:schemeClr val="dk1"/>
              </a:buClr>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2400"/>
              <a:buFont typeface="Arial"/>
              <a:buNone/>
            </a:pPr>
            <a:r>
              <a:rPr lang="en-US" sz="1200" dirty="0">
                <a:solidFill>
                  <a:schemeClr val="dk1"/>
                </a:solidFill>
              </a:rPr>
              <a:t>Sexual Health History: Talking Sex with Gender Non-Conforming &amp; Trans Patients. Timothy Cavanaugh. Fenway Health: https://</a:t>
            </a:r>
            <a:r>
              <a:rPr lang="en-US" sz="1200" dirty="0" err="1">
                <a:solidFill>
                  <a:schemeClr val="dk1"/>
                </a:solidFill>
              </a:rPr>
              <a:t>fenwayhealth.org</a:t>
            </a:r>
            <a:r>
              <a:rPr lang="en-US" sz="1200" dirty="0">
                <a:solidFill>
                  <a:schemeClr val="dk1"/>
                </a:solidFill>
              </a:rPr>
              <a:t>/wp-content/uploads/Taking-a-Sexual-Health-History-Cavanaugh-1.pdf </a:t>
            </a:r>
            <a:endParaRPr lang="en-US" dirty="0"/>
          </a:p>
          <a:p>
            <a:pPr marL="0" lvl="0" indent="0" algn="l" rtl="0">
              <a:spcBef>
                <a:spcPts val="0"/>
              </a:spcBef>
              <a:spcAft>
                <a:spcPts val="0"/>
              </a:spcAft>
              <a:buClr>
                <a:schemeClr val="dk1"/>
              </a:buClr>
              <a:buSzPts val="1100"/>
              <a:buFont typeface="Arial"/>
              <a:buNone/>
            </a:pPr>
            <a:endParaRPr lang="en-US" sz="1200" dirty="0"/>
          </a:p>
          <a:p>
            <a:pPr marL="0" lvl="0" indent="0" algn="l" rtl="0">
              <a:spcBef>
                <a:spcPts val="0"/>
              </a:spcBef>
              <a:spcAft>
                <a:spcPts val="0"/>
              </a:spcAft>
              <a:buClr>
                <a:schemeClr val="dk1"/>
              </a:buClr>
              <a:buSzPts val="2400"/>
              <a:buFont typeface="Arial"/>
              <a:buNone/>
            </a:pPr>
            <a:r>
              <a:rPr lang="en-US" sz="1200" u="sng" dirty="0">
                <a:solidFill>
                  <a:schemeClr val="hlink"/>
                </a:solidFill>
                <a:hlinkClick r:id="rId3"/>
              </a:rPr>
              <a:t>https://nationalcoalitionforsexualhealth.org/tools/for-healthcare-providers/sexual-health-questions-to-ask-all-patients</a:t>
            </a:r>
            <a:endParaRPr lang="en-US" sz="1200" dirty="0">
              <a:solidFill>
                <a:schemeClr val="dk1"/>
              </a:solidFill>
            </a:endParaRPr>
          </a:p>
          <a:p>
            <a:pPr marL="0" lvl="0" indent="0" algn="l" rtl="0">
              <a:spcBef>
                <a:spcPts val="0"/>
              </a:spcBef>
              <a:spcAft>
                <a:spcPts val="0"/>
              </a:spcAft>
              <a:buClr>
                <a:schemeClr val="dk1"/>
              </a:buClr>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2400"/>
              <a:buFont typeface="Arial"/>
              <a:buNone/>
            </a:pPr>
            <a:r>
              <a:rPr lang="en-US" sz="1050" dirty="0">
                <a:solidFill>
                  <a:schemeClr val="hlink"/>
                </a:solidFill>
                <a:highlight>
                  <a:srgbClr val="FFFFFF"/>
                </a:highlight>
                <a:uFill>
                  <a:noFill/>
                </a:uFill>
                <a:latin typeface="Roboto"/>
                <a:ea typeface="Roboto"/>
                <a:cs typeface="Roboto"/>
                <a:sym typeface="Roboto"/>
                <a:hlinkClick r:id="rId4"/>
              </a:rPr>
              <a:t>https://providers.bedsider.org/articles/taking-a-transgender-inclusive-sexual-health-history</a:t>
            </a:r>
            <a:r>
              <a:rPr lang="en-US" sz="1200" dirty="0">
                <a:solidFill>
                  <a:schemeClr val="dk1"/>
                </a:solidFill>
              </a:rPr>
              <a:t> </a:t>
            </a:r>
            <a:endParaRPr lang="en-US" dirty="0"/>
          </a:p>
          <a:p>
            <a:pPr marL="0" lvl="0" indent="0" algn="l" rtl="0">
              <a:spcBef>
                <a:spcPts val="0"/>
              </a:spcBef>
              <a:spcAft>
                <a:spcPts val="0"/>
              </a:spcAft>
              <a:buClr>
                <a:schemeClr val="dk1"/>
              </a:buClr>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rgbClr val="232323"/>
                </a:solidFill>
                <a:highlight>
                  <a:srgbClr val="FFFFFF"/>
                </a:highlight>
              </a:rPr>
              <a:t>Roosevelt L, </a:t>
            </a:r>
            <a:r>
              <a:rPr lang="en-US" sz="1200" dirty="0" err="1">
                <a:solidFill>
                  <a:srgbClr val="232323"/>
                </a:solidFill>
                <a:highlight>
                  <a:srgbClr val="FFFFFF"/>
                </a:highlight>
              </a:rPr>
              <a:t>Pietzmeier</a:t>
            </a:r>
            <a:r>
              <a:rPr lang="en-US" sz="1200" dirty="0">
                <a:solidFill>
                  <a:srgbClr val="232323"/>
                </a:solidFill>
                <a:highlight>
                  <a:srgbClr val="FFFFFF"/>
                </a:highlight>
              </a:rPr>
              <a:t> S, Reed R. Clinically and Culturally Competent Care for Transgender and Nonbinary People. </a:t>
            </a:r>
            <a:r>
              <a:rPr lang="en-US" sz="1200" i="1" dirty="0">
                <a:solidFill>
                  <a:srgbClr val="232323"/>
                </a:solidFill>
                <a:highlight>
                  <a:srgbClr val="FFFFFF"/>
                </a:highlight>
              </a:rPr>
              <a:t>The Journal of Perinatal &amp; Neonatal Nursing. </a:t>
            </a:r>
            <a:r>
              <a:rPr lang="en-US" sz="1200" dirty="0">
                <a:solidFill>
                  <a:srgbClr val="232323"/>
                </a:solidFill>
                <a:highlight>
                  <a:srgbClr val="FFFFFF"/>
                </a:highlight>
              </a:rPr>
              <a:t>2021; 35 (2): 142-149. </a:t>
            </a:r>
            <a:r>
              <a:rPr lang="en-US" sz="1200" dirty="0" err="1">
                <a:solidFill>
                  <a:srgbClr val="232323"/>
                </a:solidFill>
                <a:highlight>
                  <a:srgbClr val="FFFFFF"/>
                </a:highlight>
              </a:rPr>
              <a:t>doi</a:t>
            </a:r>
            <a:r>
              <a:rPr lang="en-US" sz="1200" dirty="0">
                <a:solidFill>
                  <a:srgbClr val="232323"/>
                </a:solidFill>
                <a:highlight>
                  <a:srgbClr val="FFFFFF"/>
                </a:highlight>
              </a:rPr>
              <a:t>: 10.1097/JPN.0000000000000560.</a:t>
            </a:r>
            <a:endParaRPr lang="en-US" dirty="0"/>
          </a:p>
          <a:p>
            <a:pPr marL="0" lvl="0" indent="0" algn="l" rtl="0">
              <a:spcBef>
                <a:spcPts val="0"/>
              </a:spcBef>
              <a:spcAft>
                <a:spcPts val="0"/>
              </a:spcAft>
              <a:buClr>
                <a:schemeClr val="dk1"/>
              </a:buClr>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2400"/>
              <a:buFont typeface="Arial"/>
              <a:buNone/>
            </a:pPr>
            <a:endParaRPr lang="en-US" sz="1200" dirty="0">
              <a:solidFill>
                <a:schemeClr val="dk1"/>
              </a:solidFill>
            </a:endParaRPr>
          </a:p>
          <a:p>
            <a:pPr marL="0" lvl="0" indent="0" algn="l" rtl="0">
              <a:spcBef>
                <a:spcPts val="0"/>
              </a:spcBef>
              <a:spcAft>
                <a:spcPts val="0"/>
              </a:spcAft>
              <a:buSzPts val="2400"/>
              <a:buFont typeface="Arial"/>
              <a:buNone/>
            </a:pPr>
            <a:endParaRPr lang="en-US" sz="1200" dirty="0"/>
          </a:p>
        </p:txBody>
      </p:sp>
    </p:spTree>
    <p:extLst>
      <p:ext uri="{BB962C8B-B14F-4D97-AF65-F5344CB8AC3E}">
        <p14:creationId xmlns:p14="http://schemas.microsoft.com/office/powerpoint/2010/main" val="276188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US" sz="1200" dirty="0"/>
              <a:t>Gender affirming hormone therapy is not effective contraception. </a:t>
            </a:r>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“Sexually active individuals with retained gonads who do not wish to become pregnant or cause pregnancy in others should be counseled about the possibility of pregnancy if they are having sexual activity that involves sperm and oocytes.”</a:t>
            </a:r>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Resource:</a:t>
            </a:r>
          </a:p>
          <a:p>
            <a:pPr marL="0" lvl="0" indent="0" algn="l" rtl="0">
              <a:spcBef>
                <a:spcPts val="0"/>
              </a:spcBef>
              <a:spcAft>
                <a:spcPts val="0"/>
              </a:spcAft>
              <a:buSzPts val="2400"/>
              <a:buFont typeface="Arial"/>
              <a:buNone/>
            </a:pPr>
            <a:r>
              <a:rPr lang="en-US" sz="1200" u="sng" dirty="0">
                <a:solidFill>
                  <a:schemeClr val="hlink"/>
                </a:solidFill>
                <a:hlinkClick r:id="rId3"/>
              </a:rPr>
              <a:t>https://www.acog.org/clinical/clinical-guidance/committee-opinion/articles/2021/03/health-care-for-transgender-and-gender-diverse-individuals</a:t>
            </a:r>
            <a:endParaRPr lang="en-US" sz="1200" dirty="0"/>
          </a:p>
          <a:p>
            <a:pPr marL="0" lvl="0" indent="0" algn="l" rtl="0">
              <a:spcBef>
                <a:spcPts val="0"/>
              </a:spcBef>
              <a:spcAft>
                <a:spcPts val="0"/>
              </a:spcAft>
              <a:buSzPts val="2400"/>
              <a:buFont typeface="Arial"/>
              <a:buNone/>
            </a:pPr>
            <a:r>
              <a:rPr lang="en-US" sz="1200" u="sng" dirty="0">
                <a:solidFill>
                  <a:schemeClr val="hlink"/>
                </a:solidFill>
                <a:hlinkClick r:id="rId4"/>
              </a:rPr>
              <a:t>https://transcare.ucsf.edu/guidelines/fertility</a:t>
            </a:r>
            <a:endParaRPr lang="en-US" sz="1200" dirty="0"/>
          </a:p>
          <a:p>
            <a:pPr marL="0" lvl="0" indent="0" algn="l" rtl="0">
              <a:spcBef>
                <a:spcPts val="0"/>
              </a:spcBef>
              <a:spcAft>
                <a:spcPts val="0"/>
              </a:spcAft>
              <a:buSzPts val="2400"/>
              <a:buFont typeface="Arial"/>
              <a:buNone/>
            </a:pPr>
            <a:endParaRPr lang="en-US" sz="1200" dirty="0"/>
          </a:p>
        </p:txBody>
      </p:sp>
    </p:spTree>
    <p:extLst>
      <p:ext uri="{BB962C8B-B14F-4D97-AF65-F5344CB8AC3E}">
        <p14:creationId xmlns:p14="http://schemas.microsoft.com/office/powerpoint/2010/main" val="3605595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f53e9d283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g2ef53e9d283_1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Testosterone provides incomplete ovulatory suppression, still active endometrium</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Discussion of dysphoric effects of CHCs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Concerns over estrogen effects on T changes - balancing patient concern with evidence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Desired bleeding pattern: amenorrhea?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Breast/chest discomfort (estrogen vs progesterone)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Cramping effects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Dosing/concealability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Pre-procedural anticipatory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Anxiolytics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Consideration of vaginal atrophy especially on 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Estradiol cream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Smaller IUD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(Atrophy also likely to cause unsatisfactory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Paps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EC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is the distress that accompanies the incongruence between one's experienced and expressed gender and one's assigned or natal gender. This doesn’t occur for all people who identify and express with genders different from their assigned gender, but it’s possible and can be exacerbated in reproductive health care. For many, dysphoria is not persistent if appropriately addressed. Hysterectomy with or without bilateral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salpingo</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-oophorectomy is medically necessary for patients with gender dysphoria who desire this procedure.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RHAP also has a resource called Birth Control Across the Gender Spectrum to help clinicians counsel and to help patients patients learn about and make decisions about birth control options around needs and considerations related to hormones and one’s gender identity. [Option to walk through resource and highlight key points and organizing structure].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Resource: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https://www.reproductiveaccess.org/resource/birth-control-across-the-gender-spectrum/</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https://www.acog.org/clinical/clinical-guidance/committee-opinion/articles/2021/03/health-care-for-transgender-and-gender-diverse-individuals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2e9ca1f32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g32e9ca1f329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Testosterone provides incomplete ovulatory suppression, still active endometrium</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Discussion of dysphoric effects of CHCs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Concerns over estrogen effects on T changes - balancing patient concern with evidence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Desired bleeding pattern: amenorrhea?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Breast/chest discomfort (estrogen vs progesterone)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Cramping effects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Dosing/concealability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Pre-procedural anticipatory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Anxiolytics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Consideration of vaginal atrophy especially on 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Estradiol cream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Smaller IUD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(Atrophy also likely to cause unsatisfactory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Paps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EC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is the distress that accompanies the incongruence between one's experienced and expressed gender and one's assigned or natal gender. This doesn’t occur for all people who identify and express with genders different from their assigned gender, but it’s possible and can be exacerbated in reproductive health care. For many, dysphoria is not persistent if appropriately addressed. Hysterectomy with or without bilateral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salpingo</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-oophorectomy is medically necessary for patients with gender dysphoria who desire this procedure.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RHAP also has a resource called Birth Control Across the Gender Spectrum to help clinicians counsel and to help patients patients learn about and make decisions about birth control options around needs and considerations related to hormones and one’s gender identity. [Option to walk through resource and highlight key points and organizing structure].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Resource: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https://www.reproductiveaccess.org/resource/birth-control-across-the-gender-spectrum/</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https://www.acog.org/clinical/clinical-guidance/committee-opinion/articles/2021/03/health-care-for-transgender-and-gender-diverse-individuals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2e9ca1f32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g32e9ca1f329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Testosterone provides incomplete ovulatory suppression, still active endometrium</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Discussion of dysphoric effects of CHCs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Concerns over estrogen effects on T changes - balancing patient concern with evidence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Desired bleeding pattern: amenorrhea?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Breast/chest discomfort (estrogen vs progesterone)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Cramping effects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Dosing/concealability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Pre-procedural anticipatory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Anxiolytics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Consideration of vaginal atrophy especially on 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Estradiol cream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Smaller IUD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371600" lvl="2"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(Atrophy also likely to cause unsatisfactory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Paps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292100" algn="l" rtl="0">
              <a:lnSpc>
                <a:spcPct val="9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EC counseling</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is the distress that accompanies the incongruence between one's experienced and expressed gender and one's assigned or natal gender. This doesn’t occur for all people who identify and express with genders different from their assigned gender, but it’s possible and can be exacerbated in reproductive health care. For many, dysphoria is not persistent if appropriately addressed. Hysterectomy with or without bilateral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salpingo</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-oophorectomy is medically necessary for patients with gender dysphoria who desire this procedure.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RHAP also has a resource called Birth Control Across the Gender Spectrum to help clinicians counsel and to help patients patients learn about and make decisions about birth control options around needs and considerations related to hormones and one’s gender identity. [Option to walk through resource and highlight key points and organizing structure].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Resource: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https://www.reproductiveaccess.org/resource/birth-control-across-the-gender-spectrum/</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https://www.acog.org/clinical/clinical-guidance/committee-opinion/articles/2021/03/health-care-for-transgender-and-gender-diverse-individuals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Please UPDATE if any presenters DO disclose a relevant financial relationship. Examples of how to word disclosures can be found in Identification, Mitigation, and Disclosure Toolkit (CME/CNE Materials folder)</a:t>
            </a: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2e9ca1f329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g32e9ca1f329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Testosterone provides incomplete ovulatory suppression, still active endometrium</a:t>
            </a:r>
          </a:p>
          <a:p>
            <a:pPr marL="457200" lvl="0"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Discussion of dysphoric effects of CHCs</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Concerns over estrogen effects on T changes - balancing patient concern with evidence</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Desired bleeding pattern: amenorrhea? </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Breast/chest discomfort (estrogen vs progesterone)</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Cramping effects </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Dosing/concealability</a:t>
            </a:r>
          </a:p>
          <a:p>
            <a:pPr marL="457200" lvl="0"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Pre-procedural anticipatory counseling</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Anxiolytics</a:t>
            </a:r>
          </a:p>
          <a:p>
            <a:pPr marL="914400" lvl="1"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Consideration of vaginal atrophy especially on T </a:t>
            </a:r>
          </a:p>
          <a:p>
            <a:pPr marL="1371600" lvl="2"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Estradiol cream </a:t>
            </a:r>
          </a:p>
          <a:p>
            <a:pPr marL="1371600" lvl="2"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Smaller IUD</a:t>
            </a:r>
          </a:p>
          <a:p>
            <a:pPr marL="1371600" lvl="2"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(Atrophy also likely to cause unsatisfactory </a:t>
            </a:r>
            <a:r>
              <a:rPr lang="en-US" sz="1200" dirty="0" err="1">
                <a:solidFill>
                  <a:schemeClr val="dk1"/>
                </a:solidFill>
                <a:highlight>
                  <a:schemeClr val="lt1"/>
                </a:highlight>
                <a:latin typeface="Tw Cen MT" panose="020B0602020104020603" pitchFamily="34" charset="77"/>
                <a:ea typeface="Twentieth Century"/>
                <a:cs typeface="Twentieth Century"/>
                <a:sym typeface="Twentieth Century"/>
              </a:rPr>
              <a:t>Paps</a:t>
            </a: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 </a:t>
            </a:r>
          </a:p>
          <a:p>
            <a:pPr marL="457200" lvl="0" indent="-292100" algn="l" rtl="0">
              <a:lnSpc>
                <a:spcPct val="90000"/>
              </a:lnSpc>
              <a:spcBef>
                <a:spcPts val="0"/>
              </a:spcBef>
              <a:spcAft>
                <a:spcPts val="0"/>
              </a:spcAft>
              <a:buClr>
                <a:schemeClr val="dk1"/>
              </a:buClr>
              <a:buSzPts val="1200"/>
              <a:buFont typeface="Twentieth Century"/>
              <a:buChar char="●"/>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EC counseling</a:t>
            </a:r>
          </a:p>
          <a:p>
            <a:pPr marL="0" lvl="0" indent="0" algn="l" rtl="0">
              <a:spcBef>
                <a:spcPts val="0"/>
              </a:spcBef>
              <a:spcAft>
                <a:spcPts val="0"/>
              </a:spcAft>
              <a:buSzPts val="2400"/>
              <a:buFont typeface="Arial"/>
              <a:buNone/>
            </a:pPr>
            <a:endParaRPr lang="en-US"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is the distress that accompanies the incongruence between one's experienced and expressed gender and one's assigned or natal gender. This doesn’t occur for all people who identify and express with genders different from their assigned gender, but it’s possible and can be exacerbated in reproductive health care. For many, dysphoria is not persistent if appropriately addressed. Hysterectomy with or without bilateral </a:t>
            </a:r>
            <a:r>
              <a:rPr lang="en-US" sz="1200" dirty="0" err="1">
                <a:solidFill>
                  <a:schemeClr val="dk1"/>
                </a:solidFill>
                <a:highlight>
                  <a:schemeClr val="lt1"/>
                </a:highlight>
                <a:latin typeface="Tw Cen MT" panose="020B0602020104020603" pitchFamily="34" charset="77"/>
                <a:ea typeface="Twentieth Century"/>
                <a:cs typeface="Twentieth Century"/>
                <a:sym typeface="Twentieth Century"/>
              </a:rPr>
              <a:t>salpingo</a:t>
            </a: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-oophorectomy is medically necessary for patients with gender dysphoria who desire this procedure.</a:t>
            </a:r>
          </a:p>
          <a:p>
            <a:pPr marL="0" lvl="0" indent="0" algn="l" rtl="0">
              <a:spcBef>
                <a:spcPts val="0"/>
              </a:spcBef>
              <a:spcAft>
                <a:spcPts val="0"/>
              </a:spcAft>
              <a:buSzPts val="2400"/>
              <a:buFont typeface="Arial"/>
              <a:buNone/>
            </a:pPr>
            <a:endParaRPr lang="en-US"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lang="en-US"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RHAP also has a resource called Birth Control Across the Gender Spectrum to help clinicians counsel and to help patients patients learn about and make decisions about birth control options around needs and considerations related to hormones and one’s gender identity. [Option to walk through resource and highlight key points and organizing structure]. </a:t>
            </a:r>
          </a:p>
          <a:p>
            <a:pPr marL="0" lvl="0" indent="0" algn="l" rtl="0">
              <a:spcBef>
                <a:spcPts val="0"/>
              </a:spcBef>
              <a:spcAft>
                <a:spcPts val="0"/>
              </a:spcAft>
              <a:buSzPts val="2400"/>
              <a:buFont typeface="Arial"/>
              <a:buNone/>
            </a:pPr>
            <a:endParaRPr lang="en-US"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Resource: </a:t>
            </a:r>
          </a:p>
          <a:p>
            <a:pPr marL="0" lvl="0" indent="0" algn="l" rtl="0">
              <a:spcBef>
                <a:spcPts val="0"/>
              </a:spcBef>
              <a:spcAft>
                <a:spcPts val="0"/>
              </a:spcAft>
              <a:buSzPts val="2400"/>
              <a:buFont typeface="Arial"/>
              <a:buNone/>
            </a:pPr>
            <a:r>
              <a:rPr lang="en-US"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https://www.reproductiveaccess.org/resource/birth-control-across-the-gender-spectrum/</a:t>
            </a: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 </a:t>
            </a:r>
          </a:p>
          <a:p>
            <a:pPr marL="0" lvl="0" indent="0" algn="l" rtl="0">
              <a:spcBef>
                <a:spcPts val="0"/>
              </a:spcBef>
              <a:spcAft>
                <a:spcPts val="0"/>
              </a:spcAft>
              <a:buSzPts val="2400"/>
              <a:buFont typeface="Arial"/>
              <a:buNone/>
            </a:pPr>
            <a:r>
              <a:rPr lang="en-US"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https://www.acog.org/clinical/clinical-guidance/committee-opinion/articles/2021/03/health-care-for-transgender-and-gender-diverse-individuals</a:t>
            </a:r>
            <a:r>
              <a:rPr lang="en-US" sz="1200" dirty="0">
                <a:solidFill>
                  <a:schemeClr val="dk1"/>
                </a:solidFill>
                <a:highlight>
                  <a:schemeClr val="lt1"/>
                </a:highlight>
                <a:latin typeface="Tw Cen MT" panose="020B0602020104020603" pitchFamily="34" charset="77"/>
                <a:ea typeface="Twentieth Century"/>
                <a:cs typeface="Twentieth Century"/>
                <a:sym typeface="Twentieth Century"/>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US" sz="1200" dirty="0"/>
              <a:t>Reproductive justice is the human right to maintain personal bodily autonomy, have children, not have children, and parent the children we have in safe and sustainable communities (</a:t>
            </a:r>
            <a:r>
              <a:rPr lang="en-US" sz="1200" dirty="0" err="1"/>
              <a:t>SisterSong</a:t>
            </a:r>
            <a:r>
              <a:rPr lang="en-US" sz="1200" dirty="0"/>
              <a:t>).</a:t>
            </a:r>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Trans people can have children. Practicing reproductive justice means to counsel patients on all their reproductive options, enhance their autonomy to have power over choices and decisions around pregnancy, birth control, and childbearing, and support them in achieving their reproductive goals. </a:t>
            </a:r>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However, parenting decisions and reproductive justice are constrained for trans and non-binary people. There is a long history of denial of services to trans and non-binary people seeking fertility preservation or assisted reproductive technology services. </a:t>
            </a:r>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endParaRPr lang="en-US" sz="1200" dirty="0"/>
          </a:p>
          <a:p>
            <a:pPr marL="0" marR="0" lvl="0" indent="0" algn="l" rtl="0">
              <a:lnSpc>
                <a:spcPct val="100000"/>
              </a:lnSpc>
              <a:spcBef>
                <a:spcPts val="0"/>
              </a:spcBef>
              <a:spcAft>
                <a:spcPts val="0"/>
              </a:spcAft>
              <a:buSzPts val="2400"/>
              <a:buFont typeface="Arial"/>
              <a:buNone/>
            </a:pPr>
            <a:r>
              <a:rPr lang="en-US" sz="1200" dirty="0"/>
              <a:t>Sources:</a:t>
            </a:r>
          </a:p>
          <a:p>
            <a:pPr marL="0" marR="0" lvl="0" indent="0" algn="l" rtl="0">
              <a:lnSpc>
                <a:spcPct val="100000"/>
              </a:lnSpc>
              <a:spcBef>
                <a:spcPts val="0"/>
              </a:spcBef>
              <a:spcAft>
                <a:spcPts val="0"/>
              </a:spcAft>
              <a:buSzPts val="2400"/>
              <a:buFont typeface="Arial"/>
              <a:buNone/>
            </a:pPr>
            <a:endParaRPr lang="en-US" sz="1200" dirty="0"/>
          </a:p>
          <a:p>
            <a:pPr marL="0" marR="0" lvl="0" indent="0" algn="l" rtl="0">
              <a:lnSpc>
                <a:spcPct val="100000"/>
              </a:lnSpc>
              <a:spcBef>
                <a:spcPts val="0"/>
              </a:spcBef>
              <a:spcAft>
                <a:spcPts val="0"/>
              </a:spcAft>
              <a:buSzPts val="2400"/>
              <a:buFont typeface="Arial"/>
              <a:buNone/>
            </a:pPr>
            <a:r>
              <a:rPr lang="en-US" sz="1200" dirty="0">
                <a:solidFill>
                  <a:schemeClr val="dk1"/>
                </a:solidFill>
              </a:rPr>
              <a:t>National Center for Transgender Equality. Summary of state birth certificate gender change laws. </a:t>
            </a:r>
            <a:r>
              <a:rPr lang="en-US" sz="1200" u="sng" dirty="0">
                <a:solidFill>
                  <a:schemeClr val="hlink"/>
                </a:solidFill>
                <a:hlinkClick r:id="rId3"/>
              </a:rPr>
              <a:t>www.TransEquality.org</a:t>
            </a:r>
            <a:r>
              <a:rPr lang="en-US" sz="1200" dirty="0">
                <a:solidFill>
                  <a:schemeClr val="dk1"/>
                </a:solidFill>
              </a:rPr>
              <a:t>. </a:t>
            </a:r>
            <a:r>
              <a:rPr lang="en-US" sz="1200" u="sng" dirty="0">
                <a:solidFill>
                  <a:schemeClr val="hlink"/>
                </a:solidFill>
                <a:hlinkClick r:id="rId4"/>
              </a:rPr>
              <a:t>https://transequality.org/sites/default/files/docs/resources/Summary%20of%20State%20Birth%20Certificate%20Laws%20Jan%202020.pdf</a:t>
            </a:r>
            <a:r>
              <a:rPr lang="en-US" sz="1200" dirty="0">
                <a:solidFill>
                  <a:schemeClr val="dk1"/>
                </a:solidFill>
              </a:rPr>
              <a:t>. Published 2020. Accessed February 14, 2022. </a:t>
            </a:r>
          </a:p>
          <a:p>
            <a:pPr marL="0" marR="0" lvl="0" indent="0" algn="l" rtl="0">
              <a:lnSpc>
                <a:spcPct val="100000"/>
              </a:lnSpc>
              <a:spcBef>
                <a:spcPts val="0"/>
              </a:spcBef>
              <a:spcAft>
                <a:spcPts val="0"/>
              </a:spcAft>
              <a:buSzPts val="2400"/>
              <a:buFont typeface="Arial"/>
              <a:buNone/>
            </a:pPr>
            <a:endParaRPr lang="en-US" sz="1200" dirty="0">
              <a:solidFill>
                <a:schemeClr val="dk1"/>
              </a:solidFill>
            </a:endParaRPr>
          </a:p>
          <a:p>
            <a:pPr marL="0" marR="0" lvl="0" indent="0" algn="l" rtl="0">
              <a:lnSpc>
                <a:spcPct val="100000"/>
              </a:lnSpc>
              <a:spcBef>
                <a:spcPts val="0"/>
              </a:spcBef>
              <a:spcAft>
                <a:spcPts val="0"/>
              </a:spcAft>
              <a:buSzPts val="2400"/>
              <a:buFont typeface="Arial"/>
              <a:buNone/>
            </a:pPr>
            <a:r>
              <a:rPr lang="en-US" sz="1200" dirty="0">
                <a:solidFill>
                  <a:srgbClr val="232323"/>
                </a:solidFill>
                <a:highlight>
                  <a:srgbClr val="FFFFFF"/>
                </a:highlight>
              </a:rPr>
              <a:t>Roosevelt L, </a:t>
            </a:r>
            <a:r>
              <a:rPr lang="en-US" sz="1200" dirty="0" err="1">
                <a:solidFill>
                  <a:srgbClr val="232323"/>
                </a:solidFill>
                <a:highlight>
                  <a:srgbClr val="FFFFFF"/>
                </a:highlight>
              </a:rPr>
              <a:t>Pietzmeier</a:t>
            </a:r>
            <a:r>
              <a:rPr lang="en-US" sz="1200" dirty="0">
                <a:solidFill>
                  <a:srgbClr val="232323"/>
                </a:solidFill>
                <a:highlight>
                  <a:srgbClr val="FFFFFF"/>
                </a:highlight>
              </a:rPr>
              <a:t> S, Reed R. Clinically and Culturally Competent Care for Transgender and Nonbinary People. </a:t>
            </a:r>
            <a:r>
              <a:rPr lang="en-US" sz="1200" i="1" dirty="0">
                <a:solidFill>
                  <a:srgbClr val="232323"/>
                </a:solidFill>
                <a:highlight>
                  <a:srgbClr val="FFFFFF"/>
                </a:highlight>
              </a:rPr>
              <a:t>The Journal of Perinatal &amp; Neonatal Nursing. </a:t>
            </a:r>
            <a:r>
              <a:rPr lang="en-US" sz="1200" dirty="0">
                <a:solidFill>
                  <a:srgbClr val="232323"/>
                </a:solidFill>
                <a:highlight>
                  <a:srgbClr val="FFFFFF"/>
                </a:highlight>
              </a:rPr>
              <a:t>2021; 35 (2): 142-149. </a:t>
            </a:r>
            <a:r>
              <a:rPr lang="en-US" sz="1200" dirty="0" err="1">
                <a:solidFill>
                  <a:srgbClr val="232323"/>
                </a:solidFill>
                <a:highlight>
                  <a:srgbClr val="FFFFFF"/>
                </a:highlight>
              </a:rPr>
              <a:t>doi</a:t>
            </a:r>
            <a:r>
              <a:rPr lang="en-US" sz="1200" dirty="0">
                <a:solidFill>
                  <a:srgbClr val="232323"/>
                </a:solidFill>
                <a:highlight>
                  <a:srgbClr val="FFFFFF"/>
                </a:highlight>
              </a:rPr>
              <a:t>: 10.1097/JPN.0000000000000560.</a:t>
            </a:r>
            <a:endParaRPr lang="en-US" sz="1200" dirty="0">
              <a:solidFill>
                <a:schemeClr val="dk1"/>
              </a:solidFill>
            </a:endParaRPr>
          </a:p>
          <a:p>
            <a:pPr marL="0" marR="0" lvl="0" indent="0" algn="l" rtl="0">
              <a:lnSpc>
                <a:spcPct val="100000"/>
              </a:lnSpc>
              <a:spcBef>
                <a:spcPts val="0"/>
              </a:spcBef>
              <a:spcAft>
                <a:spcPts val="0"/>
              </a:spcAft>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Image Source: The Gender Spectrum Collection. https://</a:t>
            </a:r>
            <a:r>
              <a:rPr lang="en-US" sz="1200" dirty="0" err="1">
                <a:solidFill>
                  <a:schemeClr val="dk1"/>
                </a:solidFill>
              </a:rPr>
              <a:t>genderphotos.vice.com</a:t>
            </a:r>
            <a:r>
              <a:rPr lang="en-US" sz="1200" dirty="0">
                <a:solidFill>
                  <a:schemeClr val="dk1"/>
                </a:solidFill>
              </a:rPr>
              <a:t>/</a:t>
            </a:r>
            <a:endParaRPr lang="en-US" sz="1200" dirty="0"/>
          </a:p>
          <a:p>
            <a:pPr marL="0" lvl="0" indent="0" algn="l" rtl="0">
              <a:spcBef>
                <a:spcPts val="0"/>
              </a:spcBef>
              <a:spcAft>
                <a:spcPts val="0"/>
              </a:spcAft>
              <a:buSzPts val="2400"/>
              <a:buFont typeface="Arial"/>
              <a:buNone/>
            </a:pPr>
            <a:endParaRPr lang="en-US" sz="1200" dirty="0"/>
          </a:p>
        </p:txBody>
      </p:sp>
    </p:spTree>
    <p:extLst>
      <p:ext uri="{BB962C8B-B14F-4D97-AF65-F5344CB8AC3E}">
        <p14:creationId xmlns:p14="http://schemas.microsoft.com/office/powerpoint/2010/main" val="3730259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ef53e9d283_1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g2ef53e9d283_1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Transgender men are individuals who have a male or masculine gender identity, but were assigned female at birth. The gender affirmation process may include social, medical, and surgical aspects of transition - though not all transgender men desire medical intervention. Many transgender men desire children. Most are capable of becoming pregnant and doing so safely before or after use of testosterone therapy for medical gender affirmation. In a survey of 50 transmen after gender affirming surgery, 54% were interested in having children at the time of the study, 37.5% would have considered fertility preservation if available.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UCSF Center for Excellence on Transgender Health Guidelines state: “It is recommended that prior to transition all transgender persons be counseled on the effects of transition on their fertility as well as regarding options for fertility preservation and reproduction.</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Pregnancy Experiences of Transgender Men - Light, et al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In a survey of 41 transgender men who had been pregnant and delivered after transitioning, researchers found that transgender men are achieving pregnancy after having socially, medically, or both transitioned.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61% had used T before pregnancy -- pregnancy, delivery, and birth outcomes did not differ by prior T use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Out of the 25 people who reported being on T prior to pregnancy, 5 were on T for 10+ years, 10 were on T for &lt;1 year, 15 were on T for 1-10 years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88% of oocytes came from participants’ own ovaries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Most transgender men became pregnant within 4 months of trying; 15% had a preconception medical consultation and 7% used fertility drugs to become pregnant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20% were still amenorrheic at the time of becoming pregnant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Half received prenatal care from a physician -- 40% OBGYN, 10% FP; 78% delivered in a hospital</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Reported a variety of perinatal complications: hypertension (12%), preterm labor (10%), placental abruption (10%), and anemia (7%) -- anemia was not reported by participants who had previously used testosterone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Those who had previously used T were statistically less likely to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chestfeed</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than those who had not previously used 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Assisted reproductive technology outcomes in </a:t>
            </a:r>
            <a:r>
              <a:rPr lang="en" sz="1200" dirty="0">
                <a:solidFill>
                  <a:srgbClr val="2E2E2E"/>
                </a:solidFill>
                <a:latin typeface="Tw Cen MT" panose="020B0602020104020603" pitchFamily="34" charset="77"/>
                <a:ea typeface="Twentieth Century"/>
                <a:cs typeface="Twentieth Century"/>
                <a:sym typeface="Twentieth Century"/>
              </a:rPr>
              <a:t>female-to-male transgender patients compared with cisgender patients - Leung et al</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In a retrospective cohort study comparing outcomes of assisted reproductive technology (ART) outcomes in female-to-male transgender patients compared with cisgender patients (matched for age, BMI, </a:t>
            </a:r>
            <a:r>
              <a:rPr lang="en" sz="1200" dirty="0" err="1">
                <a:solidFill>
                  <a:srgbClr val="2E2E2E"/>
                </a:solidFill>
                <a:latin typeface="Tw Cen MT" panose="020B0602020104020603" pitchFamily="34" charset="77"/>
                <a:ea typeface="Twentieth Century"/>
                <a:cs typeface="Twentieth Century"/>
                <a:sym typeface="Twentieth Century"/>
              </a:rPr>
              <a:t>antiMüllerian</a:t>
            </a:r>
            <a:r>
              <a:rPr lang="en" sz="1200" dirty="0">
                <a:solidFill>
                  <a:srgbClr val="2E2E2E"/>
                </a:solidFill>
                <a:latin typeface="Tw Cen MT" panose="020B0602020104020603" pitchFamily="34" charset="77"/>
                <a:ea typeface="Twentieth Century"/>
                <a:cs typeface="Twentieth Century"/>
                <a:sym typeface="Twentieth Century"/>
              </a:rPr>
              <a:t> hormone levels)</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	-61% of transgender patients were on testosterone therapy prior to beginning ART (range 3 months - 17 years), which was discontinued prior to ART</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	-On average, transgender couples were able to retrieve more oocytes than matched cisgender couples, but did require higher total gonadotropin doses</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		-Study was powered to examine feasibility of pregnancy in transgender couples, not to compare oocyte yield directly</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r>
              <a:rPr lang="en" sz="1200" dirty="0">
                <a:solidFill>
                  <a:srgbClr val="2E2E2E"/>
                </a:solidFill>
                <a:latin typeface="Tw Cen MT" panose="020B0602020104020603" pitchFamily="34" charset="77"/>
                <a:ea typeface="Twentieth Century"/>
                <a:cs typeface="Twentieth Century"/>
                <a:sym typeface="Twentieth Century"/>
              </a:rPr>
              <a:t>		-Transgender couples did require higher total doses of gonadotropin</a:t>
            </a:r>
            <a:endParaRPr sz="1200" dirty="0">
              <a:solidFill>
                <a:srgbClr val="2E2E2E"/>
              </a:solidFill>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0" algn="l" rtl="0">
              <a:spcBef>
                <a:spcPts val="0"/>
              </a:spcBef>
              <a:spcAft>
                <a:spcPts val="0"/>
              </a:spcAft>
              <a:buSzPts val="1200"/>
              <a:buFont typeface="Calibri"/>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1200"/>
              <a:buFont typeface="Calibri"/>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In open-ended questions, common themes and experiences included: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Effect of pregnancy on concepts of family structure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For some, necessary step in creating the family they desired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Used words like “dad” “carrier” “gestational parent” to affirm gender identity and describe parenting role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Isolation</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Feelings of isolation, lack of support, lack of resources available to support pregnant transgender men</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Invisibility: not being recognized by society as someone who could be pregnant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Gender dysphoria and pregnancy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Some reported improvements in gender dysphoria, feeling new connections with their bodies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Others felt increase in dysphoria and for some it continued into postpartum period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Many mentioned having postpartum depression - depression seemed to amplify by a lack of gender-sensitive resources for postpartum depression</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57200" lvl="0"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Interactions with healthcare providers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Some had positive interactions with their health care teams: using proper pronouns, using words to reference the person’s parenting role, calling body parts by the words that the patient used</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Others had negative experiences: improper pronoun use, rude treatment, being turned away and denied treatment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Many called for better treatment from the health care system through acknowledging the unique identities of pregnant transgender men and grounding health care provider-patient interactions in compassion and respect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914400" lvl="1" indent="-304800" algn="l" rtl="0">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Though clinicians may have been respectful, this was not always the case with office staff, nurses, and other health care workers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1200"/>
              <a:buFont typeface="Calibri"/>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1200"/>
              <a:buFont typeface="Calibri"/>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Note: Pubertal blockers may have different implications on future fertility, but it is outside the scope of this presentation to discuss this.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1200"/>
              <a:buFont typeface="Calibri"/>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Source: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2400"/>
              <a:buFont typeface="Arial"/>
              <a:buNone/>
            </a:pP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Wierckx</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K, Van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Caenegem</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E,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Pennings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G,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Elaut</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E,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Dedecker</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D, Van de Peer F, et al. Reproductive wish in transsexual men. Hum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Reprod</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2012;27:483–7</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hlink"/>
              </a:buClr>
              <a:buSzPts val="2400"/>
              <a:buFont typeface="Arial"/>
              <a:buNone/>
            </a:pP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https://transcare.ucsf.edu/guidelines/fertility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rgbClr val="232323"/>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Roosevelt L,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Pietzmeier</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S, Reed R. Clinically and Culturally Competent Care for Transgender and Nonbinary People. The Journal of Perinatal &amp; Neonatal Nursing. 2021; 35 (2): 142-149.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doi</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10.1097/JPN.0000000000000560.</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24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Light AD,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Obedin-Maliver</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J,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Sevelius</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JM, Kerns JL. Transgender men who experienced pregnancy after female-to-male gender transitioning. Obstetrics and gynecology. 2014;124(6):1120-1127. http://</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dx.doi.org</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/10.1097/aog.0000000000000540. Retrieved from </a:t>
            </a: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https://escholarship.org/uc/item/3dz427qw</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Clr>
                <a:schemeClr val="dk1"/>
              </a:buClr>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lnSpc>
                <a:spcPct val="115000"/>
              </a:lnSpc>
              <a:spcBef>
                <a:spcPts val="0"/>
              </a:spcBef>
              <a:spcAft>
                <a:spcPts val="0"/>
              </a:spcAft>
              <a:buNone/>
            </a:pPr>
            <a:r>
              <a:rPr lang="en" sz="1200" dirty="0">
                <a:solidFill>
                  <a:schemeClr val="dk1"/>
                </a:solidFill>
              </a:rPr>
              <a:t>Leung, Angela et al. Assisted reproductive technology outcomes in female-to-male transgender patients compared with cisgender patients: a new frontier in reproductive medicine. </a:t>
            </a:r>
            <a:r>
              <a:rPr lang="en" sz="1200" i="1" dirty="0">
                <a:solidFill>
                  <a:schemeClr val="dk1"/>
                </a:solidFill>
              </a:rPr>
              <a:t>Fertility and Sterility.</a:t>
            </a:r>
            <a:r>
              <a:rPr lang="en" sz="1200" dirty="0">
                <a:solidFill>
                  <a:schemeClr val="dk1"/>
                </a:solidFill>
              </a:rPr>
              <a:t>2019;112(5):858 - 865</a:t>
            </a:r>
            <a:endParaRPr sz="1200" dirty="0">
              <a:solidFill>
                <a:schemeClr val="dk1"/>
              </a:solidFill>
            </a:endParaRPr>
          </a:p>
          <a:p>
            <a:pPr marL="0" marR="0" lvl="0" indent="0" algn="l" rtl="0">
              <a:lnSpc>
                <a:spcPct val="100000"/>
              </a:lnSpc>
              <a:spcBef>
                <a:spcPts val="0"/>
              </a:spcBef>
              <a:spcAft>
                <a:spcPts val="0"/>
              </a:spcAft>
              <a:buClr>
                <a:schemeClr val="dk1"/>
              </a:buClr>
              <a:buSzPts val="2400"/>
              <a:buFont typeface="Arial"/>
              <a:buNone/>
            </a:pPr>
            <a:r>
              <a:rPr lang="en" sz="1200" u="sng" dirty="0">
                <a:solidFill>
                  <a:schemeClr val="dk1"/>
                </a:solidFill>
                <a:hlinkClick r:id="rId5">
                  <a:extLst>
                    <a:ext uri="{A12FA001-AC4F-418D-AE19-62706E023703}">
                      <ahyp:hlinkClr xmlns:ahyp="http://schemas.microsoft.com/office/drawing/2018/hyperlinkcolor" val="tx"/>
                    </a:ext>
                  </a:extLst>
                </a:hlinkClick>
              </a:rPr>
              <a:t>https://www.fertstert.org/article/S0015-0282(19)30619-3/fulltext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marR="0" lvl="0" indent="0" algn="l" rtl="0">
              <a:lnSpc>
                <a:spcPct val="100000"/>
              </a:lnSpc>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11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Image Source: The Gender Spectrum Collection. </a:t>
            </a:r>
            <a:r>
              <a:rPr lang="en" sz="1200" u="sng" dirty="0">
                <a:solidFill>
                  <a:schemeClr val="dk1"/>
                </a:solidFill>
                <a:highlight>
                  <a:schemeClr val="lt1"/>
                </a:highlight>
                <a:latin typeface="Tw Cen MT" panose="020B0602020104020603" pitchFamily="34" charset="77"/>
                <a:ea typeface="Twentieth Century"/>
                <a:cs typeface="Twentieth Century"/>
                <a:sym typeface="Twentieth Century"/>
                <a:hlinkClick r:id="rId6">
                  <a:extLst>
                    <a:ext uri="{A12FA001-AC4F-418D-AE19-62706E023703}">
                      <ahyp:hlinkClr xmlns:ahyp="http://schemas.microsoft.com/office/drawing/2018/hyperlinkcolor" val="tx"/>
                    </a:ext>
                  </a:extLst>
                </a:hlinkClick>
              </a:rPr>
              <a:t>https://genderphotos.vice.com/</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11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lnSpc>
                <a:spcPct val="80000"/>
              </a:lnSpc>
              <a:spcBef>
                <a:spcPts val="0"/>
              </a:spcBef>
              <a:spcAft>
                <a:spcPts val="0"/>
              </a:spcAft>
              <a:buClr>
                <a:schemeClr val="lt1"/>
              </a:buClr>
              <a:buSzPts val="1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Survey of 50 transmen after Gender Affirming Surgery, </a:t>
            </a:r>
            <a:r>
              <a:rPr lang="en" sz="1200" dirty="0" err="1">
                <a:solidFill>
                  <a:schemeClr val="dk1"/>
                </a:solidFill>
                <a:highlight>
                  <a:schemeClr val="lt1"/>
                </a:highlight>
                <a:latin typeface="Tw Cen MT" panose="020B0602020104020603" pitchFamily="34" charset="77"/>
                <a:ea typeface="Twentieth Century"/>
                <a:cs typeface="Twentieth Century"/>
                <a:sym typeface="Twentieth Century"/>
              </a:rPr>
              <a:t>Wierckx</a:t>
            </a: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 et al 2012</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54% were interested in having children at time of study  </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37.5% would have considered fertility preservation if available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lnSpc>
                <a:spcPct val="80000"/>
              </a:lnSpc>
              <a:spcBef>
                <a:spcPts val="0"/>
              </a:spcBef>
              <a:spcAft>
                <a:spcPts val="0"/>
              </a:spcAft>
              <a:buClr>
                <a:schemeClr val="lt1"/>
              </a:buClr>
              <a:buSzPts val="1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lnSpc>
                <a:spcPct val="80000"/>
              </a:lnSpc>
              <a:spcBef>
                <a:spcPts val="0"/>
              </a:spcBef>
              <a:spcAft>
                <a:spcPts val="0"/>
              </a:spcAft>
              <a:buClr>
                <a:schemeClr val="lt1"/>
              </a:buClr>
              <a:buSzPts val="100"/>
              <a:buFont typeface="Arial"/>
              <a:buNone/>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Pregnancy experiences of Transgender Men (N=41), Light, et al. 2014</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25 reported being on T prior to pregnancy</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06400" lvl="0" indent="-2286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10: &lt; 1 year</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06400" lvl="0" indent="-2286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15: 1-10 years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406400" lvl="0" indent="-2286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5: 10+ years</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Pregnancy, delivery, and birth outcomes did not differ by prior T use</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177800" lvl="0" indent="-139700" algn="l" rtl="0">
              <a:lnSpc>
                <a:spcPct val="80000"/>
              </a:lnSpc>
              <a:spcBef>
                <a:spcPts val="0"/>
              </a:spcBef>
              <a:spcAft>
                <a:spcPts val="0"/>
              </a:spcAft>
              <a:buClr>
                <a:schemeClr val="dk1"/>
              </a:buClr>
              <a:buSzPts val="1200"/>
              <a:buFont typeface="Twentieth Century"/>
              <a:buChar char="•"/>
            </a:pPr>
            <a:r>
              <a:rPr lang="en" sz="1200" dirty="0">
                <a:solidFill>
                  <a:schemeClr val="dk1"/>
                </a:solidFill>
                <a:highlight>
                  <a:schemeClr val="lt1"/>
                </a:highlight>
                <a:latin typeface="Tw Cen MT" panose="020B0602020104020603" pitchFamily="34" charset="77"/>
                <a:ea typeface="Twentieth Century"/>
                <a:cs typeface="Twentieth Century"/>
                <a:sym typeface="Twentieth Century"/>
              </a:rPr>
              <a:t>20% were still amenorrheic at the time of becoming pregnant</a:t>
            </a: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Clr>
                <a:schemeClr val="dk1"/>
              </a:buClr>
              <a:buSzPts val="11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a:p>
            <a:pPr marL="0" lvl="0" indent="0" algn="l" rtl="0">
              <a:spcBef>
                <a:spcPts val="0"/>
              </a:spcBef>
              <a:spcAft>
                <a:spcPts val="0"/>
              </a:spcAft>
              <a:buSzPts val="2400"/>
              <a:buFont typeface="Arial"/>
              <a:buNone/>
            </a:pPr>
            <a:endParaRPr sz="1200" dirty="0">
              <a:solidFill>
                <a:schemeClr val="dk1"/>
              </a:solidFill>
              <a:highlight>
                <a:schemeClr val="lt1"/>
              </a:highlight>
              <a:latin typeface="Tw Cen MT" panose="020B0602020104020603" pitchFamily="34" charset="77"/>
              <a:ea typeface="Twentieth Century"/>
              <a:cs typeface="Twentieth Century"/>
              <a:sym typeface="Twentieth Century"/>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ef53e9d283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4" name="Google Shape;334;g2ef53e9d283_1_2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dirty="0">
                <a:solidFill>
                  <a:schemeClr val="dk1"/>
                </a:solidFill>
              </a:rPr>
              <a:t>Ideally, fertility and parenting desires should be discussed early in the process of transition, before the initiation of hormone therapy or gender affirmation surgery.</a:t>
            </a:r>
            <a:endParaRPr sz="1200" dirty="0"/>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Fertility preservation options for transgender individuals are the same as for those cisgender individuals who desire preservation before gonadotoxic cancer therapy or for elective preservation. These options include sperm banking, oocyte preservation, embryo preservation, and in some cases, ovarian or testicular tissue cryopreservation. In addition to the expected pregnancy outcomes with these procedures, patients should be informed of the potential for out-of-pocket costs, which vary by state and insurance coverage.</a:t>
            </a:r>
            <a:endParaRPr sz="1200" dirty="0"/>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Resource</a:t>
            </a:r>
            <a:endParaRPr sz="1200" dirty="0"/>
          </a:p>
          <a:p>
            <a:pPr marL="0" lvl="0" indent="0" algn="l" rtl="0">
              <a:spcBef>
                <a:spcPts val="0"/>
              </a:spcBef>
              <a:spcAft>
                <a:spcPts val="0"/>
              </a:spcAft>
              <a:buClr>
                <a:schemeClr val="dk1"/>
              </a:buClr>
              <a:buSzPts val="1100"/>
              <a:buFont typeface="Arial"/>
              <a:buNone/>
            </a:pPr>
            <a:r>
              <a:rPr lang="en" sz="1200" u="sng" dirty="0">
                <a:solidFill>
                  <a:schemeClr val="hlink"/>
                </a:solidFill>
                <a:hlinkClick r:id="rId3"/>
              </a:rPr>
              <a:t>https://www.acog.org/clinical/clinical-guidance/committee-opinion/articles/2021/03/health-care-for-transgender-and-gender-diverse-individuals</a:t>
            </a:r>
            <a:r>
              <a:rPr lang="en" sz="1200" dirty="0">
                <a:solidFill>
                  <a:schemeClr val="dk1"/>
                </a:solidFill>
              </a:rPr>
              <a:t> </a:t>
            </a:r>
            <a:endParaRPr sz="1200" dirty="0"/>
          </a:p>
          <a:p>
            <a:pPr marL="0" lvl="0" indent="0" algn="l" rtl="0">
              <a:spcBef>
                <a:spcPts val="0"/>
              </a:spcBef>
              <a:spcAft>
                <a:spcPts val="0"/>
              </a:spcAft>
              <a:buClr>
                <a:schemeClr val="dk1"/>
              </a:buClr>
              <a:buSzPts val="2400"/>
              <a:buFont typeface="Arial"/>
              <a:buNone/>
            </a:pPr>
            <a:r>
              <a:rPr lang="en" sz="1200" u="sng" dirty="0">
                <a:solidFill>
                  <a:schemeClr val="hlink"/>
                </a:solidFill>
                <a:hlinkClick r:id="rId4"/>
              </a:rPr>
              <a:t>https://fenwayhealth.org/wp-content/uploads/Reproductive-Options-for-Transgender-Persons-Viloria-1.pdf</a:t>
            </a:r>
            <a:r>
              <a:rPr lang="en" sz="1200" dirty="0">
                <a:solidFill>
                  <a:schemeClr val="dk1"/>
                </a:solidFill>
              </a:rPr>
              <a:t> </a:t>
            </a:r>
            <a:endParaRPr sz="1200" dirty="0"/>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Image Source: The Gender Spectrum Collection. https://</a:t>
            </a:r>
            <a:r>
              <a:rPr lang="en" sz="1200" dirty="0" err="1">
                <a:solidFill>
                  <a:schemeClr val="dk1"/>
                </a:solidFill>
              </a:rPr>
              <a:t>genderphotos.vice.com</a:t>
            </a:r>
            <a:r>
              <a:rPr lang="en" sz="1200" dirty="0">
                <a:solidFill>
                  <a:schemeClr val="dk1"/>
                </a:solidFill>
              </a:rPr>
              <a:t>/</a:t>
            </a:r>
            <a:endParaRPr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ef53e9d283_1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g2ef53e9d283_1_2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endParaRPr sz="2400"/>
          </a:p>
          <a:p>
            <a:pPr marL="0" lvl="0" indent="0" algn="l" rtl="0">
              <a:spcBef>
                <a:spcPts val="0"/>
              </a:spcBef>
              <a:spcAft>
                <a:spcPts val="0"/>
              </a:spcAft>
              <a:buSzPts val="2400"/>
              <a:buFont typeface="Calibri"/>
              <a:buNone/>
            </a:pPr>
            <a:endParaRPr sz="2400"/>
          </a:p>
          <a:p>
            <a:pPr marL="0" lvl="0" indent="0" algn="l" rtl="0">
              <a:spcBef>
                <a:spcPts val="0"/>
              </a:spcBef>
              <a:spcAft>
                <a:spcPts val="0"/>
              </a:spcAft>
              <a:buSzPts val="2400"/>
              <a:buFont typeface="Calibri"/>
              <a:buNone/>
            </a:pPr>
            <a:endParaRPr sz="2400"/>
          </a:p>
          <a:p>
            <a:pPr marL="0" lvl="0" indent="0" algn="l" rtl="0">
              <a:spcBef>
                <a:spcPts val="0"/>
              </a:spcBef>
              <a:spcAft>
                <a:spcPts val="0"/>
              </a:spcAft>
              <a:buSzPts val="2400"/>
              <a:buFont typeface="Calibri"/>
              <a:buNone/>
            </a:pPr>
            <a:r>
              <a:rPr lang="en" sz="2400"/>
              <a:t>Resource:</a:t>
            </a:r>
            <a:endParaRPr/>
          </a:p>
          <a:p>
            <a:pPr marL="0" lvl="0" indent="0" algn="l" rtl="0">
              <a:spcBef>
                <a:spcPts val="0"/>
              </a:spcBef>
              <a:spcAft>
                <a:spcPts val="0"/>
              </a:spcAft>
              <a:buClr>
                <a:schemeClr val="hlink"/>
              </a:buClr>
              <a:buSzPts val="2400"/>
              <a:buFont typeface="Calibri"/>
              <a:buNone/>
            </a:pPr>
            <a:r>
              <a:rPr lang="en" sz="2400" u="sng">
                <a:solidFill>
                  <a:schemeClr val="hlink"/>
                </a:solidFill>
                <a:hlinkClick r:id="rId3"/>
              </a:rPr>
              <a:t>https://fenwayhealth.org/wp-content/uploads/Reproductive-Options-for-Transgender-Persons-Viloria-1.pdf</a:t>
            </a:r>
            <a:endParaRPr sz="2400"/>
          </a:p>
          <a:p>
            <a:pPr marL="0" lvl="0" indent="0" algn="l" rtl="0">
              <a:spcBef>
                <a:spcPts val="0"/>
              </a:spcBef>
              <a:spcAft>
                <a:spcPts val="0"/>
              </a:spcAft>
              <a:buClr>
                <a:schemeClr val="hlink"/>
              </a:buClr>
              <a:buSzPts val="2400"/>
              <a:buFont typeface="Calibri"/>
              <a:buNone/>
            </a:pPr>
            <a:r>
              <a:rPr lang="en" sz="2400" u="sng">
                <a:solidFill>
                  <a:schemeClr val="hlink"/>
                </a:solidFill>
                <a:hlinkClick r:id="rId4"/>
              </a:rPr>
              <a:t>https://transcare.ucsf.edu/guidelines/fertility</a:t>
            </a:r>
            <a:r>
              <a:rPr lang="en" sz="2400"/>
              <a:t> </a:t>
            </a:r>
            <a:endParaRPr/>
          </a:p>
          <a:p>
            <a:pPr marL="0" lvl="0" indent="0" algn="l" rtl="0">
              <a:spcBef>
                <a:spcPts val="0"/>
              </a:spcBef>
              <a:spcAft>
                <a:spcPts val="0"/>
              </a:spcAft>
              <a:buSzPts val="2400"/>
              <a:buFont typeface="Calibri"/>
              <a:buNone/>
            </a:pPr>
            <a:endParaRPr sz="2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ef53e9d283_1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2" name="Google Shape;352;g2ef53e9d283_1_2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Clr>
                <a:schemeClr val="dk1"/>
              </a:buClr>
              <a:buSzPts val="2400"/>
              <a:buFont typeface="Arial"/>
              <a:buNone/>
            </a:pPr>
            <a:r>
              <a:rPr lang="en" sz="1200" dirty="0">
                <a:solidFill>
                  <a:schemeClr val="dk1"/>
                </a:solidFill>
              </a:rPr>
              <a:t>Resource:</a:t>
            </a:r>
            <a:endParaRPr sz="1200" dirty="0"/>
          </a:p>
          <a:p>
            <a:pPr marL="0" lvl="0" indent="0" algn="l" rtl="0">
              <a:spcBef>
                <a:spcPts val="0"/>
              </a:spcBef>
              <a:spcAft>
                <a:spcPts val="0"/>
              </a:spcAft>
              <a:buClr>
                <a:schemeClr val="dk1"/>
              </a:buClr>
              <a:buSzPts val="2400"/>
              <a:buFont typeface="Arial"/>
              <a:buNone/>
            </a:pPr>
            <a:r>
              <a:rPr lang="en" sz="1200" u="sng" dirty="0">
                <a:solidFill>
                  <a:schemeClr val="hlink"/>
                </a:solidFill>
                <a:hlinkClick r:id="rId3"/>
              </a:rPr>
              <a:t>https://fenwayhealth.org/wp-content/uploads/Reproductive-Options-for-Transgender-Persons-Viloria-1.pdf</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u="sng" dirty="0">
                <a:solidFill>
                  <a:schemeClr val="hlink"/>
                </a:solidFill>
                <a:hlinkClick r:id="rId4"/>
              </a:rPr>
              <a:t>https://transcare.ucsf.edu/guidelines/fertility</a:t>
            </a:r>
            <a:r>
              <a:rPr lang="en" sz="1200" dirty="0">
                <a:solidFill>
                  <a:schemeClr val="dk1"/>
                </a:solidFill>
              </a:rPr>
              <a:t> </a:t>
            </a:r>
            <a:endParaRPr sz="1200" dirty="0"/>
          </a:p>
          <a:p>
            <a:pPr marL="0" lvl="0" indent="0" algn="l" rtl="0">
              <a:spcBef>
                <a:spcPts val="0"/>
              </a:spcBef>
              <a:spcAft>
                <a:spcPts val="0"/>
              </a:spcAft>
              <a:buSzPts val="2400"/>
              <a:buFont typeface="Calibri"/>
              <a:buNone/>
            </a:pPr>
            <a:r>
              <a:rPr lang="en" sz="1200" dirty="0"/>
              <a:t>Image Source: </a:t>
            </a:r>
            <a:r>
              <a:rPr lang="en" sz="1200" dirty="0" err="1"/>
              <a:t>unsplash.com</a:t>
            </a: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ef53e9d283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g2ef53e9d283_1_2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endParaRPr sz="1200" dirty="0"/>
          </a:p>
          <a:p>
            <a:pPr marL="0" lvl="0" indent="0" algn="l" rtl="0">
              <a:spcBef>
                <a:spcPts val="0"/>
              </a:spcBef>
              <a:spcAft>
                <a:spcPts val="0"/>
              </a:spcAft>
              <a:buClr>
                <a:schemeClr val="dk1"/>
              </a:buClr>
              <a:buSzPts val="2400"/>
              <a:buFont typeface="Arial"/>
              <a:buNone/>
            </a:pPr>
            <a:r>
              <a:rPr lang="en" sz="1200" dirty="0">
                <a:solidFill>
                  <a:schemeClr val="dk1"/>
                </a:solidFill>
              </a:rPr>
              <a:t>Resource:</a:t>
            </a:r>
            <a:endParaRPr sz="1200" dirty="0"/>
          </a:p>
          <a:p>
            <a:pPr marL="0" lvl="0" indent="0" algn="l" rtl="0">
              <a:spcBef>
                <a:spcPts val="0"/>
              </a:spcBef>
              <a:spcAft>
                <a:spcPts val="0"/>
              </a:spcAft>
              <a:buClr>
                <a:schemeClr val="dk1"/>
              </a:buClr>
              <a:buSzPts val="2400"/>
              <a:buFont typeface="Arial"/>
              <a:buNone/>
            </a:pPr>
            <a:r>
              <a:rPr lang="en" sz="1200" u="sng" dirty="0">
                <a:solidFill>
                  <a:schemeClr val="hlink"/>
                </a:solidFill>
                <a:hlinkClick r:id="rId3"/>
              </a:rPr>
              <a:t>https://fenwayhealth.org/wp-content/uploads/Reproductive-Options-for-Transgender-Persons-Viloria-1.pdf</a:t>
            </a: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u="sng" dirty="0">
                <a:solidFill>
                  <a:schemeClr val="hlink"/>
                </a:solidFill>
                <a:hlinkClick r:id="rId4"/>
              </a:rPr>
              <a:t>https://transcare.ucsf.edu/guidelines/fertility</a:t>
            </a:r>
            <a:r>
              <a:rPr lang="en" sz="1200" dirty="0">
                <a:solidFill>
                  <a:schemeClr val="dk1"/>
                </a:solidFill>
              </a:rPr>
              <a:t> </a:t>
            </a:r>
            <a:endParaRPr sz="1200" dirty="0"/>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Clr>
                <a:schemeClr val="dk1"/>
              </a:buClr>
              <a:buSzPts val="2400"/>
              <a:buFont typeface="Arial"/>
              <a:buNone/>
            </a:pPr>
            <a:r>
              <a:rPr lang="en" sz="1200" dirty="0">
                <a:solidFill>
                  <a:srgbClr val="232323"/>
                </a:solidFill>
                <a:highlight>
                  <a:srgbClr val="FFFFFF"/>
                </a:highlight>
              </a:rPr>
              <a:t>Roosevelt L, </a:t>
            </a:r>
            <a:r>
              <a:rPr lang="en" sz="1200" dirty="0" err="1">
                <a:solidFill>
                  <a:srgbClr val="232323"/>
                </a:solidFill>
                <a:highlight>
                  <a:srgbClr val="FFFFFF"/>
                </a:highlight>
              </a:rPr>
              <a:t>Pietzmeier</a:t>
            </a:r>
            <a:r>
              <a:rPr lang="en" sz="1200" dirty="0">
                <a:solidFill>
                  <a:srgbClr val="232323"/>
                </a:solidFill>
                <a:highlight>
                  <a:srgbClr val="FFFFFF"/>
                </a:highlight>
              </a:rPr>
              <a:t> S, Reed R. Clinically and Culturally Competent Care for Transgender and Nonbinary People. </a:t>
            </a:r>
            <a:r>
              <a:rPr lang="en" sz="1200" i="1" dirty="0">
                <a:solidFill>
                  <a:srgbClr val="232323"/>
                </a:solidFill>
                <a:highlight>
                  <a:srgbClr val="FFFFFF"/>
                </a:highlight>
              </a:rPr>
              <a:t>The Journal of Perinatal &amp; Neonatal Nursing. </a:t>
            </a:r>
            <a:r>
              <a:rPr lang="en" sz="1200" dirty="0">
                <a:solidFill>
                  <a:srgbClr val="232323"/>
                </a:solidFill>
                <a:highlight>
                  <a:srgbClr val="FFFFFF"/>
                </a:highlight>
              </a:rPr>
              <a:t>2021; 35 (2): 142-149. </a:t>
            </a:r>
            <a:r>
              <a:rPr lang="en" sz="1200" dirty="0" err="1">
                <a:solidFill>
                  <a:srgbClr val="232323"/>
                </a:solidFill>
                <a:highlight>
                  <a:srgbClr val="FFFFFF"/>
                </a:highlight>
              </a:rPr>
              <a:t>doi</a:t>
            </a:r>
            <a:r>
              <a:rPr lang="en" sz="1200" dirty="0">
                <a:solidFill>
                  <a:srgbClr val="232323"/>
                </a:solidFill>
                <a:highlight>
                  <a:srgbClr val="FFFFFF"/>
                </a:highlight>
              </a:rPr>
              <a:t>: 10.1097/JPN.0000000000000560.</a:t>
            </a:r>
            <a:endParaRPr sz="1200" dirty="0">
              <a:solidFill>
                <a:schemeClr val="dk1"/>
              </a:solidFill>
            </a:endParaRPr>
          </a:p>
          <a:p>
            <a:pPr marL="0" lvl="0" indent="0" algn="l" rtl="0">
              <a:spcBef>
                <a:spcPts val="0"/>
              </a:spcBef>
              <a:spcAft>
                <a:spcPts val="0"/>
              </a:spcAft>
              <a:buClr>
                <a:schemeClr val="dk1"/>
              </a:buClr>
              <a:buSzPts val="2400"/>
              <a:buFont typeface="Arial"/>
              <a:buNone/>
            </a:pPr>
            <a:endParaRPr sz="1200" dirty="0">
              <a:solidFill>
                <a:schemeClr val="dk1"/>
              </a:solidFill>
            </a:endParaRPr>
          </a:p>
          <a:p>
            <a:pPr marL="0" lvl="0" indent="0" algn="l" rtl="0">
              <a:spcBef>
                <a:spcPts val="0"/>
              </a:spcBef>
              <a:spcAft>
                <a:spcPts val="0"/>
              </a:spcAft>
              <a:buClr>
                <a:schemeClr val="dk1"/>
              </a:buClr>
              <a:buSzPts val="1100"/>
              <a:buFont typeface="Arial"/>
              <a:buNone/>
            </a:pPr>
            <a:r>
              <a:rPr lang="en" sz="1200" dirty="0">
                <a:solidFill>
                  <a:schemeClr val="dk1"/>
                </a:solidFill>
              </a:rPr>
              <a:t>Image Source: The Gender Spectrum Collection. https://</a:t>
            </a:r>
            <a:r>
              <a:rPr lang="en" sz="1200" dirty="0" err="1">
                <a:solidFill>
                  <a:schemeClr val="dk1"/>
                </a:solidFill>
              </a:rPr>
              <a:t>genderphotos.vice.com</a:t>
            </a:r>
            <a:r>
              <a:rPr lang="en" sz="1200" dirty="0">
                <a:solidFill>
                  <a:schemeClr val="dk1"/>
                </a:solidFill>
              </a:rPr>
              <a:t>/</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2400" dirty="0"/>
          </a:p>
          <a:p>
            <a:pPr marL="0" lvl="0" indent="0" algn="l" rtl="0">
              <a:spcBef>
                <a:spcPts val="0"/>
              </a:spcBef>
              <a:spcAft>
                <a:spcPts val="0"/>
              </a:spcAft>
              <a:buClr>
                <a:schemeClr val="dk1"/>
              </a:buClr>
              <a:buFont typeface="Arial"/>
              <a:buNone/>
            </a:pPr>
            <a:r>
              <a:rPr lang="en-US" sz="2400" dirty="0">
                <a:solidFill>
                  <a:schemeClr val="dk1"/>
                </a:solidFill>
              </a:rPr>
              <a:t>Resource:</a:t>
            </a:r>
          </a:p>
          <a:p>
            <a:pPr marL="0" lvl="0" indent="0" algn="l" rtl="0">
              <a:spcBef>
                <a:spcPts val="0"/>
              </a:spcBef>
              <a:spcAft>
                <a:spcPts val="0"/>
              </a:spcAft>
              <a:buClr>
                <a:schemeClr val="dk1"/>
              </a:buClr>
              <a:buFont typeface="Arial"/>
              <a:buNone/>
            </a:pPr>
            <a:r>
              <a:rPr lang="en-US" sz="2400" u="sng" dirty="0">
                <a:solidFill>
                  <a:schemeClr val="hlink"/>
                </a:solidFill>
                <a:hlinkClick r:id="rId3"/>
              </a:rPr>
              <a:t>https://fenwayhealth.org/wp-content/uploads/Reproductive-Options-for-Transgender-Persons-Viloria-1.pdf</a:t>
            </a:r>
            <a:endParaRPr lang="en-US" sz="2400" dirty="0">
              <a:solidFill>
                <a:schemeClr val="dk1"/>
              </a:solidFill>
            </a:endParaRPr>
          </a:p>
          <a:p>
            <a:pPr marL="0" lvl="0" indent="0" algn="l" rtl="0">
              <a:spcBef>
                <a:spcPts val="0"/>
              </a:spcBef>
              <a:spcAft>
                <a:spcPts val="0"/>
              </a:spcAft>
              <a:buClr>
                <a:schemeClr val="dk1"/>
              </a:buClr>
              <a:buFont typeface="Arial"/>
              <a:buNone/>
            </a:pPr>
            <a:r>
              <a:rPr lang="en-US" sz="2400" u="sng" dirty="0">
                <a:solidFill>
                  <a:schemeClr val="hlink"/>
                </a:solidFill>
                <a:hlinkClick r:id="rId4"/>
              </a:rPr>
              <a:t>https://transcare.ucsf.edu/guidelines/fertility</a:t>
            </a:r>
            <a:r>
              <a:rPr lang="en-US" sz="2400" dirty="0">
                <a:solidFill>
                  <a:schemeClr val="dk1"/>
                </a:solidFill>
              </a:rPr>
              <a:t> </a:t>
            </a:r>
          </a:p>
          <a:p>
            <a:pPr marL="0" lvl="0" indent="0" algn="l" rtl="0">
              <a:spcBef>
                <a:spcPts val="0"/>
              </a:spcBef>
              <a:spcAft>
                <a:spcPts val="0"/>
              </a:spcAft>
              <a:buNone/>
            </a:pPr>
            <a:endParaRPr lang="en-US" sz="2400" dirty="0"/>
          </a:p>
          <a:p>
            <a:pPr marL="0" lvl="0" indent="0" algn="l" rtl="0">
              <a:spcBef>
                <a:spcPts val="0"/>
              </a:spcBef>
              <a:spcAft>
                <a:spcPts val="0"/>
              </a:spcAft>
              <a:buNone/>
            </a:pPr>
            <a:r>
              <a:rPr lang="en-US" sz="2400" dirty="0"/>
              <a:t>Image Source: By Amethyst Studio, TH. In the Human Organs 2 Line Black 00158 Collection. </a:t>
            </a:r>
            <a:r>
              <a:rPr lang="en-US" sz="2400" u="sng" dirty="0">
                <a:solidFill>
                  <a:schemeClr val="hlink"/>
                </a:solidFill>
                <a:hlinkClick r:id="rId5"/>
              </a:rPr>
              <a:t>https://thenounproject.com/term/ovaries/4133511/</a:t>
            </a:r>
            <a:r>
              <a:rPr lang="en-US" sz="2400" dirty="0"/>
              <a:t>. </a:t>
            </a:r>
          </a:p>
          <a:p>
            <a:endParaRPr lang="en-US" dirty="0"/>
          </a:p>
        </p:txBody>
      </p:sp>
    </p:spTree>
    <p:extLst>
      <p:ext uri="{BB962C8B-B14F-4D97-AF65-F5344CB8AC3E}">
        <p14:creationId xmlns:p14="http://schemas.microsoft.com/office/powerpoint/2010/main" val="2832420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Clr>
                <a:schemeClr val="dk1"/>
              </a:buClr>
              <a:buFont typeface="Arial"/>
              <a:buNone/>
            </a:pPr>
            <a:r>
              <a:rPr lang="en-US" sz="1200" dirty="0">
                <a:solidFill>
                  <a:schemeClr val="dk1"/>
                </a:solidFill>
              </a:rPr>
              <a:t>Resource:</a:t>
            </a:r>
          </a:p>
          <a:p>
            <a:pPr marL="0" lvl="0" indent="0" algn="l" rtl="0">
              <a:spcBef>
                <a:spcPts val="0"/>
              </a:spcBef>
              <a:spcAft>
                <a:spcPts val="0"/>
              </a:spcAft>
              <a:buClr>
                <a:schemeClr val="dk1"/>
              </a:buClr>
              <a:buFont typeface="Arial"/>
              <a:buNone/>
            </a:pPr>
            <a:r>
              <a:rPr lang="en-US" sz="1200" dirty="0">
                <a:solidFill>
                  <a:schemeClr val="dk1"/>
                </a:solidFill>
              </a:rPr>
              <a:t>https://</a:t>
            </a:r>
            <a:r>
              <a:rPr lang="en-US" sz="1200" dirty="0" err="1">
                <a:solidFill>
                  <a:schemeClr val="dk1"/>
                </a:solidFill>
              </a:rPr>
              <a:t>fenwayhealth.org</a:t>
            </a:r>
            <a:r>
              <a:rPr lang="en-US" sz="1200" dirty="0">
                <a:solidFill>
                  <a:schemeClr val="dk1"/>
                </a:solidFill>
              </a:rPr>
              <a:t>/wp-content/uploads/Reproductive-Options-for-Transgender-Persons-Viloria-1.pdf</a:t>
            </a:r>
            <a:endParaRPr lang="en-US" sz="1200" dirty="0"/>
          </a:p>
        </p:txBody>
      </p:sp>
    </p:spTree>
    <p:extLst>
      <p:ext uri="{BB962C8B-B14F-4D97-AF65-F5344CB8AC3E}">
        <p14:creationId xmlns:p14="http://schemas.microsoft.com/office/powerpoint/2010/main" val="198969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Assisted reproductive options are expensive and potentially complex.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Resource: P. Amato MD. Fertility Options for Transgender Persons. Endocrine Society Annual Meeting, San Diego, CA March 2015</a:t>
            </a:r>
          </a:p>
        </p:txBody>
      </p:sp>
      <p:sp>
        <p:nvSpPr>
          <p:cNvPr id="252" name="Google Shape;25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CME for your participation in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mn-lt"/>
                <a:hlinkClick r:id="rId3">
                  <a:extLst>
                    <a:ext uri="{A12FA001-AC4F-418D-AE19-62706E023703}">
                      <ahyp:hlinkClr xmlns:ahyp="http://schemas.microsoft.com/office/drawing/2018/hyperlinkcolor" val="tx"/>
                    </a:ext>
                  </a:extLst>
                </a:hlinkClick>
              </a:rPr>
              <a:t>https://www.surveymonkey.com/r/GARHCPreTest</a:t>
            </a:r>
            <a:endParaRPr lang="en-US" sz="2400" b="1" dirty="0">
              <a:solidFill>
                <a:schemeClr val="accent1"/>
              </a:solidFill>
              <a:latin typeface="+mn-lt"/>
            </a:endParaRPr>
          </a:p>
          <a:p>
            <a:pPr marL="0" marR="0" lvl="0" indent="0" defTabSz="18288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ef53e9d283_1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g2ef53e9d283_1_30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304800" algn="l" rtl="0">
              <a:spcBef>
                <a:spcPts val="0"/>
              </a:spcBef>
              <a:spcAft>
                <a:spcPts val="0"/>
              </a:spcAft>
              <a:buSzPts val="1200"/>
              <a:buFont typeface="Calibri"/>
              <a:buChar char="●"/>
            </a:pPr>
            <a:r>
              <a:rPr lang="en" sz="1200" dirty="0"/>
              <a:t>Legal considerations include thinking about contracts with sperm/egg donors or surrogates: financial obligations? visitation agreements? child custody? Consider varying state laws and policies.</a:t>
            </a:r>
            <a:endParaRPr dirty="0"/>
          </a:p>
          <a:p>
            <a:pPr marL="457200" lvl="0" indent="-304800" algn="l" rtl="0">
              <a:spcBef>
                <a:spcPts val="0"/>
              </a:spcBef>
              <a:spcAft>
                <a:spcPts val="0"/>
              </a:spcAft>
              <a:buSzPts val="1200"/>
              <a:buFont typeface="Calibri"/>
              <a:buChar char="●"/>
            </a:pPr>
            <a:r>
              <a:rPr lang="en" sz="1200" dirty="0"/>
              <a:t>Preconception and pregnancy health may include discussing smoking cessation, diet and nutrition, prenatal vitamin with folic acid, routine screening, medications and vitamins, hypertension, STIs, and other conditions that may affect a healthy pregnancy and pregnant person. This also may include discussing anatomic pathology.</a:t>
            </a:r>
            <a:endParaRPr dirty="0"/>
          </a:p>
          <a:p>
            <a:pPr marL="457200" lvl="0" indent="-304800" algn="l" rtl="0">
              <a:spcBef>
                <a:spcPts val="0"/>
              </a:spcBef>
              <a:spcAft>
                <a:spcPts val="0"/>
              </a:spcAft>
              <a:buSzPts val="1200"/>
              <a:buFont typeface="Calibri"/>
              <a:buChar char="●"/>
            </a:pPr>
            <a:r>
              <a:rPr lang="en" sz="1200" dirty="0"/>
              <a:t>We don’t have enough data on how long someone needs to be off T before trying to conceive. In the Light 2014 study of 41 transgender men who experienced pregnancy after transitioning found that two-thirds had used testosterone before pregnancy. </a:t>
            </a:r>
            <a:r>
              <a:rPr lang="en" sz="1200" b="1" dirty="0"/>
              <a:t>Many of the respondents became pregnant within 4 months of stopping testosterone therapy. UCSF Transgender Care and Treatment Guidelines also say it is unknown how long a testosterone washout period is appropriate in transgender men prior to pregnancy. </a:t>
            </a:r>
            <a:r>
              <a:rPr lang="en" sz="1200" dirty="0"/>
              <a:t>Even for those who are amenorrheic on T, 80% regain a regular period within 6 months after ceasing T. </a:t>
            </a:r>
            <a:r>
              <a:rPr lang="en" sz="1200" b="1" dirty="0"/>
              <a:t>Individuals can stop taking T before trying to become pregnant with no risk for teratogenic effects on the fetus. </a:t>
            </a:r>
            <a:endParaRPr dirty="0"/>
          </a:p>
          <a:p>
            <a:pPr marL="457200" lvl="0" indent="-304800" algn="l" rtl="0">
              <a:spcBef>
                <a:spcPts val="0"/>
              </a:spcBef>
              <a:spcAft>
                <a:spcPts val="0"/>
              </a:spcAft>
              <a:buSzPts val="1200"/>
              <a:buFont typeface="Calibri"/>
              <a:buChar char="●"/>
            </a:pPr>
            <a:r>
              <a:rPr lang="en" sz="1200" dirty="0"/>
              <a:t>Work with the patient to help them develop a calendar to think about and plan when their menses may return. Menses may return to regular or irregular patterns of bleeding. </a:t>
            </a:r>
            <a:endParaRPr dirty="0"/>
          </a:p>
          <a:p>
            <a:pPr marL="457200" lvl="0" indent="-304800" algn="l" rtl="0">
              <a:spcBef>
                <a:spcPts val="0"/>
              </a:spcBef>
              <a:spcAft>
                <a:spcPts val="0"/>
              </a:spcAft>
              <a:buSzPts val="1200"/>
              <a:buFont typeface="Calibri"/>
              <a:buChar char="●"/>
            </a:pPr>
            <a:r>
              <a:rPr lang="en" sz="1200" dirty="0"/>
              <a:t>Help inform and prepare the patient with the kinds of exams they may need to monitor a healthy pregnancy (i.e. ultrasound, endometrial biopsy)</a:t>
            </a:r>
            <a:endParaRPr dirty="0"/>
          </a:p>
          <a:p>
            <a:pPr marL="457200" lvl="0" indent="-304800" algn="l" rtl="0">
              <a:spcBef>
                <a:spcPts val="0"/>
              </a:spcBef>
              <a:spcAft>
                <a:spcPts val="0"/>
              </a:spcAft>
              <a:buSzPts val="1200"/>
              <a:buFont typeface="Calibri"/>
              <a:buChar char="●"/>
            </a:pPr>
            <a:r>
              <a:rPr lang="en" sz="1200" dirty="0"/>
              <a:t>Labs: testosterone, cycle day 3 labs, CBC, Hgb a1c and LFT</a:t>
            </a:r>
            <a:endParaRPr dirty="0"/>
          </a:p>
          <a:p>
            <a:pPr marL="457200" lvl="0" indent="-304800" algn="l" rtl="0">
              <a:spcBef>
                <a:spcPts val="0"/>
              </a:spcBef>
              <a:spcAft>
                <a:spcPts val="0"/>
              </a:spcAft>
              <a:buSzPts val="1200"/>
              <a:buFont typeface="Calibri"/>
              <a:buChar char="●"/>
            </a:pPr>
            <a:r>
              <a:rPr lang="en" sz="1200" dirty="0"/>
              <a:t>Overall, providers who care for gender diverse patients, especially transmasculine individuals, during pregnancy should keep in mind that pregnancy is a gendered experience and may trigger or exacerbate feelings of dysphoria. Be mindful of the language you use to refer to the person’s parenting role. Additionally, many transmasculine people struggle with feelings of loneliness during this time. Some patients may benefit from care from mental health professionals with experience caring for this community.</a:t>
            </a:r>
            <a:endParaRPr dirty="0"/>
          </a:p>
          <a:p>
            <a:pPr marL="457200" lvl="0" indent="-304800" algn="l" rtl="0">
              <a:spcBef>
                <a:spcPts val="0"/>
              </a:spcBef>
              <a:spcAft>
                <a:spcPts val="0"/>
              </a:spcAft>
              <a:buSzPts val="1200"/>
              <a:buFont typeface="Calibri"/>
              <a:buChar char="●"/>
            </a:pPr>
            <a:r>
              <a:rPr lang="en" sz="1200" dirty="0"/>
              <a:t>Pregnancy can also be a high risk period for IPV. Trans and non-binary people are generally at a higher risk of IPV than cis-gender women. </a:t>
            </a:r>
            <a:endParaRPr dirty="0"/>
          </a:p>
          <a:p>
            <a:pPr marL="457200" lvl="0" indent="-304800" algn="l" rtl="0">
              <a:spcBef>
                <a:spcPts val="0"/>
              </a:spcBef>
              <a:spcAft>
                <a:spcPts val="0"/>
              </a:spcAft>
              <a:buSzPts val="1200"/>
              <a:buFont typeface="Calibri"/>
              <a:buChar char="●"/>
            </a:pPr>
            <a:r>
              <a:rPr lang="en" sz="1200" dirty="0"/>
              <a:t>While navigating identity, loneliness, and IPV are not unknown to cis-gender women, there are unique dimensions to these feelings and experiences for trans and non-binary people. </a:t>
            </a:r>
            <a:endParaRPr dirty="0"/>
          </a:p>
          <a:p>
            <a:pPr marL="457200" lvl="0" indent="-304800" algn="l" rtl="0">
              <a:spcBef>
                <a:spcPts val="0"/>
              </a:spcBef>
              <a:spcAft>
                <a:spcPts val="0"/>
              </a:spcAft>
              <a:buSzPts val="1200"/>
              <a:buFont typeface="Calibri"/>
              <a:buChar char="●"/>
            </a:pPr>
            <a:r>
              <a:rPr lang="en" sz="1200" dirty="0"/>
              <a:t>During the postpartum period, patients will need to decide if and when they want to restart T.  </a:t>
            </a:r>
            <a:endParaRPr dirty="0"/>
          </a:p>
          <a:p>
            <a:pPr marL="457200" lvl="0" indent="-304800" algn="l" rtl="0">
              <a:spcBef>
                <a:spcPts val="0"/>
              </a:spcBef>
              <a:spcAft>
                <a:spcPts val="0"/>
              </a:spcAft>
              <a:buSzPts val="1200"/>
              <a:buFont typeface="Calibri"/>
              <a:buChar char="●"/>
            </a:pPr>
            <a:r>
              <a:rPr lang="en" sz="1200" dirty="0"/>
              <a:t>Note this term - Chestfeeding: Some masculine-identified individuals or non-binary folks use this term to describe the act of feeding their child from their chest regardless of whether they have had chest surgery.</a:t>
            </a:r>
            <a:endParaRPr dirty="0"/>
          </a:p>
          <a:p>
            <a:pPr marL="457200" lvl="0" indent="-304800" algn="l" rtl="0">
              <a:spcBef>
                <a:spcPts val="0"/>
              </a:spcBef>
              <a:spcAft>
                <a:spcPts val="0"/>
              </a:spcAft>
              <a:buSzPts val="1200"/>
              <a:buFont typeface="Calibri"/>
              <a:buChar char="●"/>
            </a:pPr>
            <a:r>
              <a:rPr lang="en" sz="1200" dirty="0"/>
              <a:t>Provide counseling and support for breast/chestfeeding. </a:t>
            </a:r>
            <a:endParaRPr dirty="0"/>
          </a:p>
          <a:p>
            <a:pPr marL="914400" lvl="1" indent="-304800" algn="l" rtl="0">
              <a:spcBef>
                <a:spcPts val="0"/>
              </a:spcBef>
              <a:spcAft>
                <a:spcPts val="0"/>
              </a:spcAft>
              <a:buSzPts val="1200"/>
              <a:buFont typeface="Calibri"/>
              <a:buChar char="○"/>
            </a:pPr>
            <a:r>
              <a:rPr lang="en" sz="1200" dirty="0"/>
              <a:t>T has been shown to suppress lactation</a:t>
            </a:r>
            <a:endParaRPr dirty="0"/>
          </a:p>
          <a:p>
            <a:pPr marL="914400" lvl="1" indent="-304800" algn="l" rtl="0">
              <a:spcBef>
                <a:spcPts val="0"/>
              </a:spcBef>
              <a:spcAft>
                <a:spcPts val="0"/>
              </a:spcAft>
              <a:buSzPts val="1200"/>
              <a:buFont typeface="Calibri"/>
              <a:buChar char="○"/>
            </a:pPr>
            <a:r>
              <a:rPr lang="en" sz="1200" dirty="0"/>
              <a:t>It may be possible to </a:t>
            </a:r>
            <a:r>
              <a:rPr lang="en" sz="1200" dirty="0" err="1"/>
              <a:t>chestfeed</a:t>
            </a:r>
            <a:r>
              <a:rPr lang="en" sz="1200" dirty="0"/>
              <a:t> even after having chest reconstruction (“top surgery”)</a:t>
            </a:r>
            <a:endParaRPr dirty="0"/>
          </a:p>
          <a:p>
            <a:pPr marL="914400" lvl="1" indent="-304800" algn="l" rtl="0">
              <a:spcBef>
                <a:spcPts val="0"/>
              </a:spcBef>
              <a:spcAft>
                <a:spcPts val="0"/>
              </a:spcAft>
              <a:buSzPts val="1200"/>
              <a:buFont typeface="Calibri"/>
              <a:buChar char="○"/>
            </a:pPr>
            <a:r>
              <a:rPr lang="en" sz="1200" dirty="0"/>
              <a:t>Recommended that one not be on T while chest feeding</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While many transmasculine individuals experience joyful pregnancy or report that it brought them deeper into connection with themselves and their bodies, the healthcare team’s role in being a welcoming source of support is particularly critical in this community.</a:t>
            </a:r>
            <a:endParaRPr dirty="0"/>
          </a:p>
          <a:p>
            <a:pPr marL="0" lvl="0" indent="0" algn="l" rtl="0">
              <a:spcBef>
                <a:spcPts val="0"/>
              </a:spcBef>
              <a:spcAft>
                <a:spcPts val="0"/>
              </a:spcAft>
              <a:buSzPts val="1200"/>
              <a:buFont typeface="Calibri"/>
              <a:buNone/>
            </a:pPr>
            <a:endParaRPr sz="1200" b="1" dirty="0"/>
          </a:p>
          <a:p>
            <a:pPr marL="0" lvl="0" indent="0" algn="l" rtl="0">
              <a:spcBef>
                <a:spcPts val="0"/>
              </a:spcBef>
              <a:spcAft>
                <a:spcPts val="0"/>
              </a:spcAft>
              <a:buSzPts val="1200"/>
              <a:buFont typeface="Calibri"/>
              <a:buNone/>
            </a:pPr>
            <a:r>
              <a:rPr lang="en" sz="1200" dirty="0"/>
              <a:t>Note: A person’s pregnancy is NOT higher risk because they are not cis-gender. </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Resources</a:t>
            </a:r>
            <a:endParaRPr dirty="0"/>
          </a:p>
          <a:p>
            <a:pPr marL="0" lvl="0" indent="0" algn="l" rtl="0">
              <a:spcBef>
                <a:spcPts val="0"/>
              </a:spcBef>
              <a:spcAft>
                <a:spcPts val="0"/>
              </a:spcAft>
              <a:buClr>
                <a:schemeClr val="hlink"/>
              </a:buClr>
              <a:buSzPts val="1200"/>
              <a:buFont typeface="Calibri"/>
              <a:buNone/>
            </a:pPr>
            <a:r>
              <a:rPr lang="en" sz="1200" u="sng" dirty="0">
                <a:solidFill>
                  <a:schemeClr val="hlink"/>
                </a:solidFill>
                <a:hlinkClick r:id="rId3"/>
              </a:rPr>
              <a:t>Obedin-Maliver, J., &amp; Makadon, H. J. (2016). Transgender men and pregnancy. Obstetric medicine, 9(1), 4–8. </a:t>
            </a:r>
            <a:r>
              <a:rPr lang="en" sz="1200" u="sng" dirty="0">
                <a:solidFill>
                  <a:schemeClr val="hlink"/>
                </a:solidFill>
                <a:hlinkClick r:id="rId4"/>
              </a:rPr>
              <a:t>https://doi.org/10.1177/1753495X15612658</a:t>
            </a:r>
            <a:br>
              <a:rPr lang="en" sz="1200" dirty="0"/>
            </a:br>
            <a:endParaRPr sz="1200" dirty="0"/>
          </a:p>
          <a:p>
            <a:pPr marL="0" lvl="0" indent="0" algn="l" rtl="0">
              <a:spcBef>
                <a:spcPts val="0"/>
              </a:spcBef>
              <a:spcAft>
                <a:spcPts val="0"/>
              </a:spcAft>
              <a:buClr>
                <a:schemeClr val="hlink"/>
              </a:buClr>
              <a:buSzPts val="1200"/>
              <a:buFont typeface="Calibri"/>
              <a:buNone/>
            </a:pPr>
            <a:r>
              <a:rPr lang="en" sz="1200" u="sng" dirty="0">
                <a:solidFill>
                  <a:schemeClr val="hlink"/>
                </a:solidFill>
                <a:hlinkClick r:id="rId5"/>
              </a:rPr>
              <a:t>https://fenwayhealth.org/wp-content/uploads/Reproductive-Options-for-Transgender-Persons-Viloria-1.pdf</a:t>
            </a:r>
            <a:r>
              <a:rPr lang="en" sz="1200" dirty="0">
                <a:solidFill>
                  <a:schemeClr val="dk1"/>
                </a:solidFill>
              </a:rPr>
              <a:t> </a:t>
            </a:r>
            <a:br>
              <a:rPr lang="en" sz="1200" dirty="0">
                <a:solidFill>
                  <a:schemeClr val="dk1"/>
                </a:solidFill>
              </a:rPr>
            </a:br>
            <a:r>
              <a:rPr lang="en" sz="1200" dirty="0">
                <a:solidFill>
                  <a:schemeClr val="dk1"/>
                </a:solidFill>
              </a:rPr>
              <a:t>Transmasculine individuals’ experiences with lactation, chestfeeding, and gender identity: a qualitative study Trevor MacDonald, Joy Noel-Weiss, Diana West, Michelle Walks, </a:t>
            </a:r>
            <a:r>
              <a:rPr lang="en" sz="1200" dirty="0" err="1">
                <a:solidFill>
                  <a:schemeClr val="dk1"/>
                </a:solidFill>
              </a:rPr>
              <a:t>MaryLynne</a:t>
            </a:r>
            <a:r>
              <a:rPr lang="en" sz="1200" dirty="0">
                <a:solidFill>
                  <a:schemeClr val="dk1"/>
                </a:solidFill>
              </a:rPr>
              <a:t> </a:t>
            </a:r>
            <a:r>
              <a:rPr lang="en" sz="1200" dirty="0" err="1">
                <a:solidFill>
                  <a:schemeClr val="dk1"/>
                </a:solidFill>
              </a:rPr>
              <a:t>Biener</a:t>
            </a:r>
            <a:r>
              <a:rPr lang="en" sz="1200" dirty="0">
                <a:solidFill>
                  <a:schemeClr val="dk1"/>
                </a:solidFill>
              </a:rPr>
              <a:t>, Alanna Kibbe and Elizabeth </a:t>
            </a:r>
            <a:r>
              <a:rPr lang="en" sz="1200" dirty="0" err="1">
                <a:solidFill>
                  <a:schemeClr val="dk1"/>
                </a:solidFill>
              </a:rPr>
              <a:t>Myler</a:t>
            </a:r>
            <a:r>
              <a:rPr lang="en" sz="1200" dirty="0">
                <a:solidFill>
                  <a:schemeClr val="dk1"/>
                </a:solidFill>
              </a:rPr>
              <a:t> BMC Pregnancy and Childbirth, May 2016</a:t>
            </a:r>
            <a:endParaRPr dirty="0"/>
          </a:p>
          <a:p>
            <a:pPr marL="0" lvl="0" indent="0" algn="l" rtl="0">
              <a:spcBef>
                <a:spcPts val="0"/>
              </a:spcBef>
              <a:spcAft>
                <a:spcPts val="0"/>
              </a:spcAft>
              <a:buClr>
                <a:schemeClr val="hlink"/>
              </a:buClr>
              <a:buSzPts val="1200"/>
              <a:buFont typeface="Calibri"/>
              <a:buNone/>
            </a:pPr>
            <a:r>
              <a:rPr lang="en" sz="1200" u="sng" dirty="0">
                <a:solidFill>
                  <a:schemeClr val="hlink"/>
                </a:solidFill>
                <a:hlinkClick r:id="rId6"/>
              </a:rPr>
              <a:t>https://www.acog.org/clinical/clinical-guidance/committee-opinion/articles/2021/03/health-care-for-transgender-and-gender-diverse-individuals</a:t>
            </a:r>
            <a:r>
              <a:rPr lang="en" sz="1200" dirty="0">
                <a:solidFill>
                  <a:schemeClr val="dk1"/>
                </a:solidFill>
              </a:rPr>
              <a:t> </a:t>
            </a:r>
            <a:endParaRPr dirty="0"/>
          </a:p>
          <a:p>
            <a:pPr marL="0" lvl="0" indent="0" algn="l" rtl="0">
              <a:spcBef>
                <a:spcPts val="0"/>
              </a:spcBef>
              <a:spcAft>
                <a:spcPts val="0"/>
              </a:spcAft>
              <a:buClr>
                <a:schemeClr val="dk1"/>
              </a:buClr>
              <a:buSzPts val="1200"/>
              <a:buFont typeface="Arial"/>
              <a:buNone/>
            </a:pPr>
            <a:r>
              <a:rPr lang="en" sz="1200" u="sng" dirty="0">
                <a:solidFill>
                  <a:schemeClr val="hlink"/>
                </a:solidFill>
                <a:hlinkClick r:id="rId7"/>
              </a:rPr>
              <a:t>https://transcare.ucsf.edu/guidelines/fertility</a:t>
            </a:r>
            <a:r>
              <a:rPr lang="en" sz="1200" dirty="0">
                <a:solidFill>
                  <a:schemeClr val="dk1"/>
                </a:solidFill>
              </a:rPr>
              <a:t> </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Light AD, </a:t>
            </a:r>
            <a:r>
              <a:rPr lang="en" sz="1200" dirty="0" err="1"/>
              <a:t>Obedin-Maliver</a:t>
            </a:r>
            <a:r>
              <a:rPr lang="en" sz="1200" dirty="0"/>
              <a:t> J, </a:t>
            </a:r>
            <a:r>
              <a:rPr lang="en" sz="1200" dirty="0" err="1"/>
              <a:t>Sevelius</a:t>
            </a:r>
            <a:r>
              <a:rPr lang="en" sz="1200" dirty="0"/>
              <a:t> JM, Kerns JL. </a:t>
            </a:r>
            <a:r>
              <a:rPr lang="en" sz="1200" dirty="0" err="1"/>
              <a:t>Transgen</a:t>
            </a:r>
            <a:r>
              <a:rPr lang="en" sz="1200" dirty="0"/>
              <a:t>-der men who experienced pregnancy after female-to-</a:t>
            </a:r>
            <a:r>
              <a:rPr lang="en" sz="1200" dirty="0" err="1"/>
              <a:t>malegender</a:t>
            </a:r>
            <a:r>
              <a:rPr lang="en" sz="1200" dirty="0"/>
              <a:t> </a:t>
            </a:r>
            <a:r>
              <a:rPr lang="en" sz="1200" dirty="0" err="1"/>
              <a:t>transitioning.Obstet</a:t>
            </a:r>
            <a:r>
              <a:rPr lang="en" sz="1200" dirty="0"/>
              <a:t> Gynecol. 2014;124(6):1120–1127.doi:10.1097/AOG.0000000000000540.</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Ellis SA, </a:t>
            </a:r>
            <a:r>
              <a:rPr lang="en" sz="1200" dirty="0" err="1"/>
              <a:t>Wojnar</a:t>
            </a:r>
            <a:r>
              <a:rPr lang="en" sz="1200" dirty="0"/>
              <a:t> DM, </a:t>
            </a:r>
            <a:r>
              <a:rPr lang="en" sz="1200" dirty="0" err="1"/>
              <a:t>Pettinato</a:t>
            </a:r>
            <a:r>
              <a:rPr lang="en" sz="1200" dirty="0"/>
              <a:t> M. Conception, pregnancy, and birth experiences of male and gender variant gestational parents: it’s how we could have a family. J Midwifery </a:t>
            </a:r>
            <a:r>
              <a:rPr lang="en" sz="1200" dirty="0" err="1"/>
              <a:t>Womens</a:t>
            </a:r>
            <a:r>
              <a:rPr lang="en" sz="1200" dirty="0"/>
              <a:t> Health. 2015;60(1):62–69. doi:10.1111/jmwh.12213.</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Clr>
                <a:schemeClr val="dk1"/>
              </a:buClr>
              <a:buSzPts val="1200"/>
              <a:buFont typeface="Arial"/>
              <a:buNone/>
            </a:pPr>
            <a:r>
              <a:rPr lang="en" sz="1200" dirty="0">
                <a:solidFill>
                  <a:srgbClr val="232323"/>
                </a:solidFill>
                <a:highlight>
                  <a:srgbClr val="FFFFFF"/>
                </a:highlight>
              </a:rPr>
              <a:t>Roosevelt L, </a:t>
            </a:r>
            <a:r>
              <a:rPr lang="en" sz="1200" dirty="0" err="1">
                <a:solidFill>
                  <a:srgbClr val="232323"/>
                </a:solidFill>
                <a:highlight>
                  <a:srgbClr val="FFFFFF"/>
                </a:highlight>
              </a:rPr>
              <a:t>Pietzmeier</a:t>
            </a:r>
            <a:r>
              <a:rPr lang="en" sz="1200" dirty="0">
                <a:solidFill>
                  <a:srgbClr val="232323"/>
                </a:solidFill>
                <a:highlight>
                  <a:srgbClr val="FFFFFF"/>
                </a:highlight>
              </a:rPr>
              <a:t> S, Reed R. Clinically and Culturally Competent Care for Transgender and Nonbinary People. </a:t>
            </a:r>
            <a:r>
              <a:rPr lang="en" sz="1200" i="1" dirty="0">
                <a:solidFill>
                  <a:srgbClr val="232323"/>
                </a:solidFill>
                <a:highlight>
                  <a:srgbClr val="FFFFFF"/>
                </a:highlight>
              </a:rPr>
              <a:t>The Journal of Perinatal &amp; Neonatal Nursing. </a:t>
            </a:r>
            <a:r>
              <a:rPr lang="en" sz="1200" dirty="0">
                <a:solidFill>
                  <a:srgbClr val="232323"/>
                </a:solidFill>
                <a:highlight>
                  <a:srgbClr val="FFFFFF"/>
                </a:highlight>
              </a:rPr>
              <a:t>2021; 35 (2): 142-149. </a:t>
            </a:r>
            <a:r>
              <a:rPr lang="en" sz="1200" dirty="0" err="1">
                <a:solidFill>
                  <a:srgbClr val="232323"/>
                </a:solidFill>
                <a:highlight>
                  <a:srgbClr val="FFFFFF"/>
                </a:highlight>
              </a:rPr>
              <a:t>doi</a:t>
            </a:r>
            <a:r>
              <a:rPr lang="en" sz="1200" dirty="0">
                <a:solidFill>
                  <a:srgbClr val="232323"/>
                </a:solidFill>
                <a:highlight>
                  <a:srgbClr val="FFFFFF"/>
                </a:highlight>
              </a:rPr>
              <a:t>: 10.1097/JPN.0000000000000560.</a:t>
            </a: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Clr>
                <a:schemeClr val="dk1"/>
              </a:buClr>
              <a:buSzPts val="1100"/>
              <a:buFont typeface="Arial"/>
              <a:buNone/>
            </a:pPr>
            <a:r>
              <a:rPr lang="en" sz="1200" dirty="0">
                <a:solidFill>
                  <a:schemeClr val="dk1"/>
                </a:solidFill>
              </a:rPr>
              <a:t>Image Source: The Gender Spectrum Collection. https://</a:t>
            </a:r>
            <a:r>
              <a:rPr lang="en" sz="1200" dirty="0" err="1">
                <a:solidFill>
                  <a:schemeClr val="dk1"/>
                </a:solidFill>
              </a:rPr>
              <a:t>genderphotos.vice.com</a:t>
            </a:r>
            <a:r>
              <a:rPr lang="en" sz="1200" dirty="0">
                <a:solidFill>
                  <a:schemeClr val="dk1"/>
                </a:solidFill>
              </a:rPr>
              <a:t>/</a:t>
            </a:r>
            <a:endParaRPr sz="1200" dirty="0"/>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2400"/>
              <a:buFont typeface="Calibri"/>
              <a:buNone/>
            </a:pPr>
            <a:r>
              <a:rPr lang="en-US" sz="2400" dirty="0">
                <a:solidFill>
                  <a:schemeClr val="dk1"/>
                </a:solidFill>
              </a:rPr>
              <a:t>A person </a:t>
            </a:r>
            <a:r>
              <a:rPr lang="en-US" sz="2400" i="1" dirty="0">
                <a:solidFill>
                  <a:schemeClr val="dk1"/>
                </a:solidFill>
              </a:rPr>
              <a:t>can</a:t>
            </a:r>
            <a:r>
              <a:rPr lang="en-US" sz="2400" dirty="0">
                <a:solidFill>
                  <a:schemeClr val="dk1"/>
                </a:solidFill>
              </a:rPr>
              <a:t> </a:t>
            </a:r>
            <a:r>
              <a:rPr lang="en-US" sz="2400" dirty="0" err="1">
                <a:solidFill>
                  <a:schemeClr val="dk1"/>
                </a:solidFill>
              </a:rPr>
              <a:t>chestfeed</a:t>
            </a:r>
            <a:r>
              <a:rPr lang="en-US" sz="2400" dirty="0">
                <a:solidFill>
                  <a:schemeClr val="dk1"/>
                </a:solidFill>
              </a:rPr>
              <a:t> while on T. No significant increase in testosterone in milk. There is no detectable increase in testosterone in the infant and no apparent harmful effects. (Glaser, et al; Int J Pharm Compd. 2009 Jul-Aug;13(4):314-7.)</a:t>
            </a:r>
            <a:endParaRPr lang="en-US" sz="2400" dirty="0"/>
          </a:p>
          <a:p>
            <a:pPr marL="0" lvl="0" indent="0" algn="l" rtl="0">
              <a:spcBef>
                <a:spcPts val="0"/>
              </a:spcBef>
              <a:spcAft>
                <a:spcPts val="0"/>
              </a:spcAft>
              <a:buSzPts val="2400"/>
              <a:buFont typeface="Calibri"/>
              <a:buNone/>
            </a:pPr>
            <a:endParaRPr lang="en-US" sz="2400" dirty="0">
              <a:solidFill>
                <a:schemeClr val="dk1"/>
              </a:solidFill>
            </a:endParaRPr>
          </a:p>
          <a:p>
            <a:pPr marL="0" lvl="0" indent="0" algn="l" rtl="0">
              <a:spcBef>
                <a:spcPts val="0"/>
              </a:spcBef>
              <a:spcAft>
                <a:spcPts val="0"/>
              </a:spcAft>
              <a:buClr>
                <a:schemeClr val="dk1"/>
              </a:buClr>
              <a:buSzPts val="2400"/>
              <a:buFont typeface="Calibri"/>
              <a:buNone/>
            </a:pPr>
            <a:r>
              <a:rPr lang="en-US" sz="2400" dirty="0">
                <a:solidFill>
                  <a:schemeClr val="dk1"/>
                </a:solidFill>
              </a:rPr>
              <a:t>Some transgender men defer chest reconstruction surgery in light of a planned desire to chest feed. Those who have had masculinizing chest surgery - may still be able to lactate or can engage in chest feeding with assistance of a support device. The choice to chest or breast feed is a personal one and may cause one to experience dysphoria as they take on (and challenge) this traditionally “feminine” role. Balancing well-known health benefits of milk and infant feeding with the medical, surgical, logistical, and social challenges that this might incur for transmen or people who identify as men or nonbinary, indicates that—how one feeds their child—should be an informed personal choice supported by health care providers—as for any parent.”</a:t>
            </a:r>
            <a:endParaRPr lang="en-US" sz="2400" dirty="0"/>
          </a:p>
          <a:p>
            <a:pPr marL="0" lvl="0" indent="0" algn="l" rtl="0">
              <a:spcBef>
                <a:spcPts val="0"/>
              </a:spcBef>
              <a:spcAft>
                <a:spcPts val="0"/>
              </a:spcAft>
              <a:buSzPts val="2400"/>
              <a:buFont typeface="Calibri"/>
              <a:buNone/>
            </a:pPr>
            <a:endParaRPr lang="en-US" sz="2400" dirty="0">
              <a:solidFill>
                <a:schemeClr val="dk1"/>
              </a:solidFill>
            </a:endParaRPr>
          </a:p>
          <a:p>
            <a:pPr marL="457200" lvl="0" indent="-304800" algn="l" rtl="0">
              <a:spcBef>
                <a:spcPts val="0"/>
              </a:spcBef>
              <a:spcAft>
                <a:spcPts val="0"/>
              </a:spcAft>
              <a:buClr>
                <a:schemeClr val="dk1"/>
              </a:buClr>
              <a:buSzPts val="1200"/>
              <a:buFont typeface="Calibri"/>
              <a:buChar char="●"/>
            </a:pPr>
            <a:r>
              <a:rPr lang="en-US" sz="2400" dirty="0">
                <a:solidFill>
                  <a:schemeClr val="dk1"/>
                </a:solidFill>
              </a:rPr>
              <a:t>It’s possible that for transmen with prior chest surgery, they may experience some growth in chest tissue, engorgement, and mastitis post-partum. </a:t>
            </a:r>
            <a:endParaRPr lang="en-US" sz="2400" dirty="0"/>
          </a:p>
          <a:p>
            <a:pPr marL="457200" lvl="0" indent="-304800" algn="l" rtl="0">
              <a:spcBef>
                <a:spcPts val="0"/>
              </a:spcBef>
              <a:spcAft>
                <a:spcPts val="0"/>
              </a:spcAft>
              <a:buClr>
                <a:schemeClr val="dk1"/>
              </a:buClr>
              <a:buSzPts val="1200"/>
              <a:buFont typeface="Calibri"/>
              <a:buChar char="●"/>
            </a:pPr>
            <a:r>
              <a:rPr lang="en-US" sz="2400" dirty="0">
                <a:solidFill>
                  <a:schemeClr val="dk1"/>
                </a:solidFill>
              </a:rPr>
              <a:t>Offering support for lactation is crucial: use non-gendered language, use appropriate pronouns and parental role, avoid touching without permission, privacy is important, support all decisions around feeding.</a:t>
            </a:r>
            <a:endParaRPr lang="en-US" sz="2400" dirty="0"/>
          </a:p>
          <a:p>
            <a:pPr marL="457200" lvl="0" indent="-304800" algn="l" rtl="0">
              <a:spcBef>
                <a:spcPts val="0"/>
              </a:spcBef>
              <a:spcAft>
                <a:spcPts val="0"/>
              </a:spcAft>
              <a:buClr>
                <a:schemeClr val="dk1"/>
              </a:buClr>
              <a:buSzPts val="1200"/>
              <a:buFont typeface="Calibri"/>
              <a:buChar char="●"/>
            </a:pPr>
            <a:r>
              <a:rPr lang="en-US" sz="2400" dirty="0">
                <a:solidFill>
                  <a:schemeClr val="dk1"/>
                </a:solidFill>
              </a:rPr>
              <a:t>Share resources to support new parents looking to </a:t>
            </a:r>
            <a:r>
              <a:rPr lang="en-US" sz="2400" dirty="0" err="1">
                <a:solidFill>
                  <a:schemeClr val="dk1"/>
                </a:solidFill>
              </a:rPr>
              <a:t>chestfeed</a:t>
            </a:r>
            <a:r>
              <a:rPr lang="en-US" sz="2400" dirty="0">
                <a:solidFill>
                  <a:schemeClr val="dk1"/>
                </a:solidFill>
              </a:rPr>
              <a:t>, like this one: </a:t>
            </a:r>
            <a:r>
              <a:rPr lang="en-US" sz="2400" u="sng" dirty="0">
                <a:solidFill>
                  <a:schemeClr val="hlink"/>
                </a:solidFill>
                <a:hlinkClick r:id="rId3"/>
              </a:rPr>
              <a:t>https://www.llli.org/breastfeeding-info/transgender-non-binary-parents/</a:t>
            </a:r>
            <a:r>
              <a:rPr lang="en-US" sz="2400" dirty="0">
                <a:solidFill>
                  <a:schemeClr val="dk1"/>
                </a:solidFill>
              </a:rPr>
              <a:t> </a:t>
            </a:r>
            <a:endParaRPr lang="en-US" sz="2400" dirty="0"/>
          </a:p>
          <a:p>
            <a:pPr marL="457200" lvl="0" indent="-304800" algn="l" rtl="0">
              <a:spcBef>
                <a:spcPts val="0"/>
              </a:spcBef>
              <a:spcAft>
                <a:spcPts val="0"/>
              </a:spcAft>
              <a:buClr>
                <a:schemeClr val="dk1"/>
              </a:buClr>
              <a:buSzPts val="1200"/>
              <a:buFont typeface="Calibri"/>
              <a:buChar char="●"/>
            </a:pPr>
            <a:r>
              <a:rPr lang="en-US" sz="2400" dirty="0">
                <a:solidFill>
                  <a:schemeClr val="dk1"/>
                </a:solidFill>
              </a:rPr>
              <a:t>Infants have the same feeding options as any other infant: human milk from their parent(s), donor human milk, formula, or a mix of these. </a:t>
            </a:r>
            <a:endParaRPr lang="en-US" sz="2400" dirty="0"/>
          </a:p>
          <a:p>
            <a:pPr marL="457200" lvl="0" indent="-304800" algn="l" rtl="0">
              <a:spcBef>
                <a:spcPts val="0"/>
              </a:spcBef>
              <a:spcAft>
                <a:spcPts val="0"/>
              </a:spcAft>
              <a:buClr>
                <a:schemeClr val="dk1"/>
              </a:buClr>
              <a:buSzPts val="1200"/>
              <a:buFont typeface="Calibri"/>
              <a:buChar char="●"/>
            </a:pPr>
            <a:r>
              <a:rPr lang="en-US" sz="2400" dirty="0">
                <a:solidFill>
                  <a:schemeClr val="dk1"/>
                </a:solidFill>
              </a:rPr>
              <a:t>Ways to support drying up milk should also be discussed</a:t>
            </a:r>
            <a:endParaRPr lang="en-US" sz="2400" dirty="0"/>
          </a:p>
          <a:p>
            <a:pPr marL="457200" lvl="0" indent="0" algn="l" rtl="0">
              <a:spcBef>
                <a:spcPts val="0"/>
              </a:spcBef>
              <a:spcAft>
                <a:spcPts val="0"/>
              </a:spcAft>
              <a:buSzPts val="2400"/>
              <a:buFont typeface="Calibri"/>
              <a:buNone/>
            </a:pPr>
            <a:endParaRPr lang="en-US" sz="2400" dirty="0">
              <a:solidFill>
                <a:schemeClr val="dk1"/>
              </a:solidFill>
            </a:endParaRPr>
          </a:p>
          <a:p>
            <a:pPr marL="0" lvl="0" indent="0" algn="l" rtl="0">
              <a:spcBef>
                <a:spcPts val="0"/>
              </a:spcBef>
              <a:spcAft>
                <a:spcPts val="0"/>
              </a:spcAft>
              <a:buSzPts val="2400"/>
              <a:buFont typeface="Calibri"/>
              <a:buNone/>
            </a:pPr>
            <a:endParaRPr lang="en-US" sz="2400" dirty="0"/>
          </a:p>
          <a:p>
            <a:pPr marL="0" lvl="0" indent="0" algn="l" rtl="0">
              <a:spcBef>
                <a:spcPts val="0"/>
              </a:spcBef>
              <a:spcAft>
                <a:spcPts val="0"/>
              </a:spcAft>
              <a:buSzPts val="2400"/>
              <a:buFont typeface="Calibri"/>
              <a:buNone/>
            </a:pPr>
            <a:r>
              <a:rPr lang="en-US" sz="2400" dirty="0"/>
              <a:t>Resources</a:t>
            </a:r>
          </a:p>
          <a:p>
            <a:pPr marL="0" lvl="0" indent="0" algn="l" rtl="0">
              <a:spcBef>
                <a:spcPts val="0"/>
              </a:spcBef>
              <a:spcAft>
                <a:spcPts val="0"/>
              </a:spcAft>
              <a:buSzPts val="2400"/>
              <a:buFont typeface="Calibri"/>
              <a:buNone/>
            </a:pPr>
            <a:endParaRPr lang="en-US" sz="2400" dirty="0"/>
          </a:p>
          <a:p>
            <a:pPr marL="0" lvl="0" indent="0" algn="l" rtl="0">
              <a:spcBef>
                <a:spcPts val="0"/>
              </a:spcBef>
              <a:spcAft>
                <a:spcPts val="0"/>
              </a:spcAft>
              <a:buClr>
                <a:schemeClr val="dk1"/>
              </a:buClr>
              <a:buSzPts val="2400"/>
              <a:buFont typeface="Arial"/>
              <a:buNone/>
            </a:pPr>
            <a:r>
              <a:rPr lang="en-US" sz="2400" u="sng" dirty="0">
                <a:solidFill>
                  <a:schemeClr val="hlink"/>
                </a:solidFill>
                <a:hlinkClick r:id="rId4"/>
              </a:rPr>
              <a:t>https://fenwayhealth.org/wp-content/uploads/Reproductive-Options-for-Transgender-Persons-Viloria-1.pdf</a:t>
            </a:r>
            <a:r>
              <a:rPr lang="en-US" sz="2400" dirty="0">
                <a:solidFill>
                  <a:schemeClr val="dk1"/>
                </a:solidFill>
              </a:rPr>
              <a:t> </a:t>
            </a:r>
            <a:endParaRPr lang="en-US" sz="2400" dirty="0"/>
          </a:p>
          <a:p>
            <a:pPr marL="0" lvl="0" indent="0" algn="l" rtl="0">
              <a:spcBef>
                <a:spcPts val="0"/>
              </a:spcBef>
              <a:spcAft>
                <a:spcPts val="0"/>
              </a:spcAft>
              <a:buClr>
                <a:schemeClr val="hlink"/>
              </a:buClr>
              <a:buSzPts val="2400"/>
              <a:buFont typeface="Calibri"/>
              <a:buNone/>
            </a:pPr>
            <a:r>
              <a:rPr lang="en-US" sz="2400" u="sng" dirty="0">
                <a:solidFill>
                  <a:schemeClr val="hlink"/>
                </a:solidFill>
                <a:hlinkClick r:id="rId5"/>
              </a:rPr>
              <a:t>https://journals.sagepub.com/doi/full/10.1177/1753495X15612658</a:t>
            </a:r>
            <a:endParaRPr lang="en-US" sz="2400" dirty="0"/>
          </a:p>
          <a:p>
            <a:pPr marL="0" lvl="0" indent="0" algn="l" rtl="0">
              <a:spcBef>
                <a:spcPts val="0"/>
              </a:spcBef>
              <a:spcAft>
                <a:spcPts val="0"/>
              </a:spcAft>
              <a:buSzPts val="2400"/>
              <a:buFont typeface="Calibri"/>
              <a:buNone/>
            </a:pPr>
            <a:endParaRPr lang="en-US" sz="2400" dirty="0"/>
          </a:p>
          <a:p>
            <a:pPr marL="0" lvl="0" indent="0" algn="l" rtl="0">
              <a:spcBef>
                <a:spcPts val="0"/>
              </a:spcBef>
              <a:spcAft>
                <a:spcPts val="0"/>
              </a:spcAft>
              <a:buSzPts val="2400"/>
              <a:buFont typeface="Calibri"/>
              <a:buNone/>
            </a:pPr>
            <a:r>
              <a:rPr lang="en-US" sz="2400" dirty="0"/>
              <a:t>Image Source: https://</a:t>
            </a:r>
            <a:r>
              <a:rPr lang="en-US" sz="2400" dirty="0" err="1"/>
              <a:t>www.maxpixel.net</a:t>
            </a:r>
            <a:r>
              <a:rPr lang="en-US" sz="2400" dirty="0"/>
              <a:t>/Breastfeeding-Mother-Baby-Infant-Mother-And-Child-2730855</a:t>
            </a:r>
          </a:p>
          <a:p>
            <a:pPr marL="0" lvl="0" indent="0" algn="l" rtl="0">
              <a:spcBef>
                <a:spcPts val="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dirty="0"/>
          </a:p>
        </p:txBody>
      </p:sp>
    </p:spTree>
    <p:extLst>
      <p:ext uri="{BB962C8B-B14F-4D97-AF65-F5344CB8AC3E}">
        <p14:creationId xmlns:p14="http://schemas.microsoft.com/office/powerpoint/2010/main" val="2446131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dirty="0">
                <a:solidFill>
                  <a:schemeClr val="dk1"/>
                </a:solidFill>
              </a:rPr>
              <a:t>Use the rest of your time to break your participants up into small groups or as a full group work through one or several of the case studies attached and the discussion questions. All case studies are attached or in the following slides if you wish to screen share the PPT. </a:t>
            </a:r>
          </a:p>
          <a:p>
            <a:pPr marL="0" lvl="0" indent="0" algn="l" rtl="0">
              <a:spcBef>
                <a:spcPts val="0"/>
              </a:spcBef>
              <a:spcAft>
                <a:spcPts val="0"/>
              </a:spcAft>
              <a:buClr>
                <a:schemeClr val="dk1"/>
              </a:buClr>
              <a:buSzPts val="1100"/>
              <a:buFont typeface="Arial"/>
              <a:buNone/>
            </a:pPr>
            <a:endParaRPr lang="en-US" sz="2400" dirty="0">
              <a:solidFill>
                <a:schemeClr val="dk1"/>
              </a:solidFill>
            </a:endParaRPr>
          </a:p>
          <a:p>
            <a:pPr marL="0" lvl="0" indent="0" algn="l" rtl="0">
              <a:spcBef>
                <a:spcPts val="0"/>
              </a:spcBef>
              <a:spcAft>
                <a:spcPts val="0"/>
              </a:spcAft>
              <a:buClr>
                <a:schemeClr val="dk1"/>
              </a:buClr>
              <a:buSzPts val="1100"/>
              <a:buFont typeface="Arial"/>
              <a:buNone/>
            </a:pPr>
            <a:r>
              <a:rPr lang="en-US" sz="2400" dirty="0">
                <a:solidFill>
                  <a:schemeClr val="dk1"/>
                </a:solidFill>
              </a:rPr>
              <a:t>If you divide into groups, after some allotted time, have each group explain their case and answers to the discussion questions to the larger group. Invite the larger group to provide feedback on or add to each small group’s analysis of their case. </a:t>
            </a:r>
          </a:p>
          <a:p>
            <a:pPr marL="0" lvl="0" indent="0" algn="l" rtl="0">
              <a:spcBef>
                <a:spcPts val="0"/>
              </a:spcBef>
              <a:spcAft>
                <a:spcPts val="0"/>
              </a:spcAft>
              <a:buNone/>
            </a:pPr>
            <a:endParaRPr lang="en-US" sz="2400" dirty="0"/>
          </a:p>
          <a:p>
            <a:endParaRPr lang="en-US" dirty="0"/>
          </a:p>
        </p:txBody>
      </p:sp>
    </p:spTree>
    <p:extLst>
      <p:ext uri="{BB962C8B-B14F-4D97-AF65-F5344CB8AC3E}">
        <p14:creationId xmlns:p14="http://schemas.microsoft.com/office/powerpoint/2010/main" val="679776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0590c316b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0590c316b3_1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rPr>
              <a:t>We’re going to walk through key points in providing abortion care through two case studies. First, we have a 45 year-old patient Assigned Female at Birth (AFAB) who has been on T for 20 years. They are under 11 weeks pregnant and would like to have an abortion. They ask you about the safety of their options. How would you counsel them on their questions? What are key things for you to remember as their clinician as you counsel them on abortion care? </a:t>
            </a:r>
            <a:endParaRPr lang="en-US" sz="1200" dirty="0"/>
          </a:p>
          <a:p>
            <a:pPr marL="0" lvl="0" indent="0" algn="l" rtl="0">
              <a:spcBef>
                <a:spcPts val="0"/>
              </a:spcBef>
              <a:spcAft>
                <a:spcPts val="0"/>
              </a:spcAft>
              <a:buClr>
                <a:schemeClr val="dk1"/>
              </a:buClr>
              <a:buSzPts val="1100"/>
              <a:buFont typeface="Arial"/>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r>
              <a:rPr lang="en-US" sz="1200" dirty="0">
                <a:solidFill>
                  <a:schemeClr val="dk1"/>
                </a:solidFill>
              </a:rPr>
              <a:t>Is it safe for me to have a medication abortion?</a:t>
            </a:r>
            <a:endParaRPr lang="en-US" sz="1200" dirty="0"/>
          </a:p>
          <a:p>
            <a:pPr marL="914400" lvl="1"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Yes, there are no contraindications for a person on testosterone having a medication abortion</a:t>
            </a:r>
            <a:endParaRPr lang="en-US" sz="1200" dirty="0"/>
          </a:p>
          <a:p>
            <a:pPr marL="914400" lvl="1"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Mifepristone is considered a medication that can have a hypoglycemic effect. Testosterone can enhance this effect. Important consideration for people with diabetes</a:t>
            </a:r>
            <a:endParaRPr lang="en-US" sz="1200" dirty="0"/>
          </a:p>
          <a:p>
            <a:pPr marL="914400" lvl="1"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Yes, you will have bleeding and pelvic cramping that may trigger dysphoria. </a:t>
            </a:r>
            <a:endParaRPr lang="en-US" sz="1200" dirty="0"/>
          </a:p>
          <a:p>
            <a:pPr marL="914400" lvl="1"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Don’t make assumptions about a person’s (dis)comfort with vaginal misoprostol</a:t>
            </a:r>
            <a:endParaRPr lang="en-US" sz="1200" dirty="0"/>
          </a:p>
          <a:p>
            <a:pPr marL="0" lvl="0" indent="0" algn="l" rtl="0">
              <a:lnSpc>
                <a:spcPct val="115000"/>
              </a:lnSpc>
              <a:spcBef>
                <a:spcPts val="0"/>
              </a:spcBef>
              <a:spcAft>
                <a:spcPts val="0"/>
              </a:spcAft>
              <a:buClr>
                <a:schemeClr val="dk1"/>
              </a:buClr>
              <a:buSzPts val="1200"/>
              <a:buFont typeface="Calibri"/>
              <a:buNone/>
            </a:pPr>
            <a:r>
              <a:rPr lang="en-US" sz="1200" dirty="0">
                <a:solidFill>
                  <a:schemeClr val="dk1"/>
                </a:solidFill>
              </a:rPr>
              <a:t>Is it safe for me to have a suction procedure?</a:t>
            </a:r>
            <a:endParaRPr lang="en-US" sz="1200" dirty="0"/>
          </a:p>
          <a:p>
            <a:pPr marL="914400" lvl="1"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Yes, you may want to consider topical estrogen and/or lidocaine for speculum placement</a:t>
            </a:r>
            <a:endParaRPr lang="en-US" sz="1200" dirty="0"/>
          </a:p>
          <a:p>
            <a:pPr marL="914400" lvl="1"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If referring, think about whether the referral environment will be welcoming for the patient. Abortion clinics and their educational materials can be cis-gendered and heteronormative. The patient may want to be accompanied by a female-presenting companion to avoid the discomfort in sitting in the waiting room alone, or standing when their name is called. </a:t>
            </a:r>
            <a:endParaRPr lang="en-US" sz="1200" dirty="0"/>
          </a:p>
          <a:p>
            <a:pPr marL="0" lvl="0" indent="0" algn="l" rtl="0">
              <a:lnSpc>
                <a:spcPct val="115000"/>
              </a:lnSpc>
              <a:spcBef>
                <a:spcPts val="0"/>
              </a:spcBef>
              <a:spcAft>
                <a:spcPts val="0"/>
              </a:spcAft>
              <a:buSzPts val="1200"/>
              <a:buFont typeface="Calibri"/>
              <a:buNone/>
            </a:pPr>
            <a:endParaRPr lang="en-US" sz="1200" dirty="0">
              <a:solidFill>
                <a:schemeClr val="dk1"/>
              </a:solidFill>
            </a:endParaRPr>
          </a:p>
          <a:p>
            <a:pPr marL="0" lvl="0" indent="0" algn="l" rtl="0">
              <a:lnSpc>
                <a:spcPct val="115000"/>
              </a:lnSpc>
              <a:spcBef>
                <a:spcPts val="0"/>
              </a:spcBef>
              <a:spcAft>
                <a:spcPts val="0"/>
              </a:spcAft>
              <a:buClr>
                <a:schemeClr val="dk1"/>
              </a:buClr>
              <a:buSzPts val="1200"/>
              <a:buFont typeface="Calibri"/>
              <a:buNone/>
            </a:pPr>
            <a:r>
              <a:rPr lang="en-US" sz="1200" dirty="0">
                <a:solidFill>
                  <a:schemeClr val="dk1"/>
                </a:solidFill>
              </a:rPr>
              <a:t>Other key points:</a:t>
            </a:r>
            <a:endParaRPr lang="en-US" sz="1200" dirty="0"/>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Importance of telehealth options</a:t>
            </a:r>
            <a:endParaRPr lang="en-US" sz="1200" dirty="0"/>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Ultrasound is not required to confirm gestational age or to confirm completed abortion. There are only a few considerations when you may need an ultrasound: </a:t>
            </a:r>
            <a:r>
              <a:rPr lang="en-US" sz="1200" u="sng" dirty="0">
                <a:solidFill>
                  <a:schemeClr val="hlink"/>
                </a:solidFill>
                <a:hlinkClick r:id="rId3"/>
              </a:rPr>
              <a:t>https://www.reproductiveaccess.org/resource/indications-sonography-medication-abortion/</a:t>
            </a:r>
            <a:r>
              <a:rPr lang="en-US" sz="1200" dirty="0">
                <a:solidFill>
                  <a:schemeClr val="dk1"/>
                </a:solidFill>
              </a:rPr>
              <a:t> </a:t>
            </a:r>
            <a:endParaRPr lang="en-US" sz="1200" dirty="0"/>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Confirm with pregnancy symptoms, patients can do urine pregnancy test at home</a:t>
            </a:r>
            <a:endParaRPr lang="en-US" sz="1200" dirty="0"/>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Bleeding from the abortion may exacerbate gender dysphoria</a:t>
            </a:r>
            <a:endParaRPr lang="en-US" sz="1200" dirty="0"/>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There may be potential difficulties with atrophy and speculum exams</a:t>
            </a:r>
            <a:endParaRPr lang="en-US" sz="1200" dirty="0"/>
          </a:p>
          <a:p>
            <a:pPr marL="457200" lvl="0" indent="-304800" algn="l" rtl="0">
              <a:lnSpc>
                <a:spcPct val="115000"/>
              </a:lnSpc>
              <a:spcBef>
                <a:spcPts val="0"/>
              </a:spcBef>
              <a:spcAft>
                <a:spcPts val="0"/>
              </a:spcAft>
              <a:buClr>
                <a:schemeClr val="dk1"/>
              </a:buClr>
              <a:buSzPts val="1200"/>
              <a:buFont typeface="Calibri"/>
              <a:buChar char="●"/>
            </a:pPr>
            <a:r>
              <a:rPr lang="en-US" sz="1200" dirty="0">
                <a:solidFill>
                  <a:schemeClr val="dk1"/>
                </a:solidFill>
              </a:rPr>
              <a:t>Hormone therapy is </a:t>
            </a:r>
            <a:r>
              <a:rPr lang="en-US" sz="1200" b="1" dirty="0">
                <a:solidFill>
                  <a:schemeClr val="dk1"/>
                </a:solidFill>
              </a:rPr>
              <a:t>not</a:t>
            </a:r>
            <a:r>
              <a:rPr lang="en-US" sz="1200" dirty="0">
                <a:solidFill>
                  <a:schemeClr val="dk1"/>
                </a:solidFill>
              </a:rPr>
              <a:t> a contraindication to medical or surgical abortion</a:t>
            </a:r>
            <a:endParaRPr lang="en-US" sz="1200" dirty="0"/>
          </a:p>
          <a:p>
            <a:pPr marL="457200" lvl="0" indent="0" algn="l" rtl="0">
              <a:lnSpc>
                <a:spcPct val="115000"/>
              </a:lnSpc>
              <a:spcBef>
                <a:spcPts val="0"/>
              </a:spcBef>
              <a:spcAft>
                <a:spcPts val="0"/>
              </a:spcAft>
              <a:buSzPts val="1200"/>
              <a:buFont typeface="Calibri"/>
              <a:buNone/>
            </a:pPr>
            <a:endParaRPr lang="en-US" sz="1200" dirty="0">
              <a:solidFill>
                <a:schemeClr val="dk1"/>
              </a:solidFill>
            </a:endParaRPr>
          </a:p>
          <a:p>
            <a:pPr marL="0" lvl="0" indent="0" algn="l" rtl="0">
              <a:spcBef>
                <a:spcPts val="0"/>
              </a:spcBef>
              <a:spcAft>
                <a:spcPts val="0"/>
              </a:spcAft>
              <a:buClr>
                <a:schemeClr val="dk1"/>
              </a:buClr>
              <a:buSzPts val="1100"/>
              <a:buFont typeface="Arial"/>
              <a:buNone/>
            </a:pPr>
            <a:endParaRPr lang="en-US" sz="1200" dirty="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SzPts val="2400"/>
              <a:buFont typeface="Calibri"/>
              <a:buNone/>
            </a:pPr>
            <a:r>
              <a:rPr lang="en-US" sz="2400" dirty="0"/>
              <a:t>Scenario:</a:t>
            </a:r>
          </a:p>
          <a:p>
            <a:pPr marL="0" lvl="0" indent="0" algn="l" rtl="0">
              <a:spcBef>
                <a:spcPts val="0"/>
              </a:spcBef>
              <a:spcAft>
                <a:spcPts val="0"/>
              </a:spcAft>
              <a:buSzPts val="2400"/>
              <a:buFont typeface="Calibri"/>
              <a:buNone/>
            </a:pPr>
            <a:endParaRPr lang="en-US" sz="2400" dirty="0"/>
          </a:p>
          <a:p>
            <a:pPr marL="0" lvl="0" indent="0" algn="l" rtl="0">
              <a:spcBef>
                <a:spcPts val="0"/>
              </a:spcBef>
              <a:spcAft>
                <a:spcPts val="0"/>
              </a:spcAft>
              <a:buSzPts val="2400"/>
              <a:buFont typeface="Calibri"/>
              <a:buNone/>
            </a:pPr>
            <a:r>
              <a:rPr lang="en-US" sz="2400" dirty="0"/>
              <a:t>Michael takes an at-home pregnancy test after his period is late, and finds that he is unexpectedly pregnant. He turns to the Internet to find information on abortion services. Every clinic’s website assumes that the client is a woman, and some are women-only spaces. Since Michael doesn’t identify as a woman, he decides against the women-only clinics and picks another to call for an appointment. The person who answers the phone is polite, but almost immediately says that they need to speak to the client herself, and could she please come to the phone. Michael tries to explain that he is a trans man, and that he needs the abortion. The person on the other end does not seem to understand. He needs to explain that he was assigned female at birth, that his provincial healthcare would name him Michelle and list his sex as female, but that his name is Michael and he identifies as a man, that he is pregnant and would like an appointment. Eventually, he is able to book an appointment.</a:t>
            </a:r>
          </a:p>
          <a:p>
            <a:pPr marL="0" lvl="0" indent="0" algn="l" rtl="0">
              <a:spcBef>
                <a:spcPts val="0"/>
              </a:spcBef>
              <a:spcAft>
                <a:spcPts val="0"/>
              </a:spcAft>
              <a:buSzPts val="2400"/>
              <a:buFont typeface="Calibri"/>
              <a:buNone/>
            </a:pPr>
            <a:endParaRPr lang="en-US" sz="2400" dirty="0"/>
          </a:p>
          <a:p>
            <a:pPr marL="0" lvl="0" indent="0" algn="l" rtl="0">
              <a:spcBef>
                <a:spcPts val="0"/>
              </a:spcBef>
              <a:spcAft>
                <a:spcPts val="0"/>
              </a:spcAft>
              <a:buSzPts val="2400"/>
              <a:buFont typeface="Calibri"/>
              <a:buNone/>
            </a:pPr>
            <a:r>
              <a:rPr lang="en-US" sz="2400" b="1" dirty="0"/>
              <a:t>Ask: How could this health center create a more welcoming, inclusive space for all people who may need abortion care? </a:t>
            </a:r>
            <a:endParaRPr lang="en-US" sz="2400" dirty="0"/>
          </a:p>
          <a:p>
            <a:pPr marL="0" lvl="0" indent="0" algn="l" rtl="0">
              <a:spcBef>
                <a:spcPts val="0"/>
              </a:spcBef>
              <a:spcAft>
                <a:spcPts val="0"/>
              </a:spcAft>
              <a:buSzPts val="2400"/>
              <a:buFont typeface="Calibri"/>
              <a:buNone/>
            </a:pPr>
            <a:endParaRPr lang="en-US" sz="2400" dirty="0"/>
          </a:p>
          <a:p>
            <a:pPr marL="0" lvl="0" indent="0" algn="l" rtl="0">
              <a:spcBef>
                <a:spcPts val="0"/>
              </a:spcBef>
              <a:spcAft>
                <a:spcPts val="0"/>
              </a:spcAft>
              <a:buSzPts val="2400"/>
              <a:buFont typeface="Calibri"/>
              <a:buNone/>
            </a:pPr>
            <a:r>
              <a:rPr lang="en-US" sz="2400" dirty="0"/>
              <a:t>Potential Answers:</a:t>
            </a:r>
          </a:p>
          <a:p>
            <a:pPr marL="457200" lvl="0" indent="-304800" algn="l" rtl="0">
              <a:spcBef>
                <a:spcPts val="0"/>
              </a:spcBef>
              <a:spcAft>
                <a:spcPts val="0"/>
              </a:spcAft>
              <a:buSzPts val="1200"/>
              <a:buFont typeface="Calibri"/>
              <a:buChar char="-"/>
            </a:pPr>
            <a:r>
              <a:rPr lang="en-US" sz="2400" dirty="0"/>
              <a:t>Comprehensive staff training in trauma-informed care, gender and sex diversity, and LGBTQIA+ health and needs</a:t>
            </a:r>
          </a:p>
          <a:p>
            <a:pPr marL="457200" lvl="0" indent="-304800" algn="l" rtl="0">
              <a:spcBef>
                <a:spcPts val="0"/>
              </a:spcBef>
              <a:spcAft>
                <a:spcPts val="0"/>
              </a:spcAft>
              <a:buSzPts val="1200"/>
              <a:buFont typeface="Calibri"/>
              <a:buChar char="-"/>
            </a:pPr>
            <a:r>
              <a:rPr lang="en-US" sz="2400" dirty="0"/>
              <a:t>Hiring diverse staff who better reflect and understand the needs of the wider patient community, including LGBTQIA communities</a:t>
            </a:r>
          </a:p>
          <a:p>
            <a:pPr marL="457200" lvl="0" indent="-304800" algn="l" rtl="0">
              <a:spcBef>
                <a:spcPts val="0"/>
              </a:spcBef>
              <a:spcAft>
                <a:spcPts val="0"/>
              </a:spcAft>
              <a:buSzPts val="1200"/>
              <a:buFont typeface="Calibri"/>
              <a:buChar char="-"/>
            </a:pPr>
            <a:r>
              <a:rPr lang="en-US" sz="2400" dirty="0"/>
              <a:t>Re-evaluate “women-only” clinics or “women” in clinic names/department names</a:t>
            </a:r>
          </a:p>
          <a:p>
            <a:pPr marL="457200" lvl="0" indent="-304800" algn="l" rtl="0">
              <a:spcBef>
                <a:spcPts val="0"/>
              </a:spcBef>
              <a:spcAft>
                <a:spcPts val="0"/>
              </a:spcAft>
              <a:buSzPts val="1200"/>
              <a:buFont typeface="Calibri"/>
              <a:buChar char="-"/>
            </a:pPr>
            <a:r>
              <a:rPr lang="en-US" sz="2400" dirty="0"/>
              <a:t>Assess language spoken and language on your forms</a:t>
            </a:r>
          </a:p>
          <a:p>
            <a:pPr marL="457200" lvl="0" indent="-304800" algn="l" rtl="0">
              <a:spcBef>
                <a:spcPts val="0"/>
              </a:spcBef>
              <a:spcAft>
                <a:spcPts val="0"/>
              </a:spcAft>
              <a:buSzPts val="1200"/>
              <a:buFont typeface="Calibri"/>
              <a:buChar char="-"/>
            </a:pPr>
            <a:r>
              <a:rPr lang="en-US" sz="2400" dirty="0"/>
              <a:t>Use gender-expansive imagery on website, brochures, etc. </a:t>
            </a:r>
          </a:p>
          <a:p>
            <a:pPr marL="0" lvl="0" indent="0" algn="l" rtl="0">
              <a:spcBef>
                <a:spcPts val="0"/>
              </a:spcBef>
              <a:spcAft>
                <a:spcPts val="0"/>
              </a:spcAft>
              <a:buSzPts val="2400"/>
              <a:buFont typeface="Calibri"/>
              <a:buNone/>
            </a:pPr>
            <a:endParaRPr lang="en-US" sz="2400" dirty="0"/>
          </a:p>
          <a:p>
            <a:pPr marL="0" lvl="0" indent="0" algn="l" rtl="0">
              <a:spcBef>
                <a:spcPts val="0"/>
              </a:spcBef>
              <a:spcAft>
                <a:spcPts val="0"/>
              </a:spcAft>
              <a:buSzPts val="2400"/>
              <a:buFont typeface="Calibri"/>
              <a:buNone/>
            </a:pPr>
            <a:r>
              <a:rPr lang="en-US" sz="2400" dirty="0"/>
              <a:t>Image Source: The Gender Spectrum Collection. https://</a:t>
            </a:r>
            <a:r>
              <a:rPr lang="en-US" sz="2400" dirty="0" err="1"/>
              <a:t>genderphotos.vice.com</a:t>
            </a:r>
            <a:r>
              <a:rPr lang="en-US" sz="2400" dirty="0"/>
              <a:t>/</a:t>
            </a:r>
          </a:p>
          <a:p>
            <a:pPr marL="0" lvl="0" indent="0" algn="l" rtl="0">
              <a:spcBef>
                <a:spcPts val="0"/>
              </a:spcBef>
              <a:spcAft>
                <a:spcPts val="0"/>
              </a:spcAft>
              <a:buSzPts val="2400"/>
              <a:buFont typeface="Calibri"/>
              <a:buNone/>
            </a:pPr>
            <a:endParaRPr lang="en-US" sz="2400" dirty="0"/>
          </a:p>
          <a:p>
            <a:pPr marL="0" lvl="0" indent="0" algn="l" rtl="0">
              <a:spcBef>
                <a:spcPts val="0"/>
              </a:spcBef>
              <a:spcAft>
                <a:spcPts val="0"/>
              </a:spcAft>
              <a:buNone/>
            </a:pPr>
            <a:endParaRPr lang="en-US" sz="2400" dirty="0"/>
          </a:p>
        </p:txBody>
      </p:sp>
    </p:spTree>
    <p:extLst>
      <p:ext uri="{BB962C8B-B14F-4D97-AF65-F5344CB8AC3E}">
        <p14:creationId xmlns:p14="http://schemas.microsoft.com/office/powerpoint/2010/main" val="2847789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91d3e95c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191d3e95c5_0_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b="1" dirty="0">
                <a:solidFill>
                  <a:schemeClr val="dk1"/>
                </a:solidFill>
              </a:rPr>
              <a:t>Case #1: Lee</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Lee is a 29-year-old </a:t>
            </a:r>
            <a:r>
              <a:rPr lang="en-US" sz="1000" dirty="0" err="1">
                <a:solidFill>
                  <a:schemeClr val="dk1"/>
                </a:solidFill>
              </a:rPr>
              <a:t>transmale</a:t>
            </a:r>
            <a:r>
              <a:rPr lang="en-US" sz="1000" dirty="0">
                <a:solidFill>
                  <a:schemeClr val="dk1"/>
                </a:solidFill>
              </a:rPr>
              <a:t> patient assigned female at birth. Lee is planning on starting testosterone (T) and would like to become pregnant in the future. These are the questions Lee has that you counsel them on:</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 </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Will T make me infertile?</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We don’t have great data on fertility and testosterone. Ideally, a person who wants to use their genetic material should use some form of fertility preservation prior to the initiation of hormone therapy</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A person is not guaranteed to become infertile if they start taking testosterone. However, fertility decreases as dosage and total time on T increases. </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 </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Do I have to have a hysterectomy after a certain age?</a:t>
            </a:r>
            <a:endParaRPr lang="en-US" sz="800" dirty="0"/>
          </a:p>
          <a:p>
            <a:pPr marL="457200" lvl="0" indent="-292100" algn="l" rtl="0">
              <a:spcBef>
                <a:spcPts val="0"/>
              </a:spcBef>
              <a:spcAft>
                <a:spcPts val="0"/>
              </a:spcAft>
              <a:buClr>
                <a:schemeClr val="dk1"/>
              </a:buClr>
              <a:buSzPts val="1000"/>
              <a:buFont typeface="Calibri"/>
              <a:buChar char="●"/>
            </a:pPr>
            <a:r>
              <a:rPr lang="en-US" sz="1000" dirty="0">
                <a:solidFill>
                  <a:schemeClr val="dk1"/>
                </a:solidFill>
              </a:rPr>
              <a:t>You do not have to remove your uterus or ovaries after you’ve been on T for a certain period of time</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 </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Can I still carry a pregnancy after I’ve been on T?</a:t>
            </a:r>
            <a:endParaRPr lang="en-US" sz="800" dirty="0"/>
          </a:p>
          <a:p>
            <a:pPr marL="457200" lvl="0" indent="-292100" algn="l" rtl="0">
              <a:spcBef>
                <a:spcPts val="0"/>
              </a:spcBef>
              <a:spcAft>
                <a:spcPts val="0"/>
              </a:spcAft>
              <a:buClr>
                <a:schemeClr val="dk1"/>
              </a:buClr>
              <a:buSzPts val="1000"/>
              <a:buFont typeface="Calibri"/>
              <a:buChar char="●"/>
            </a:pPr>
            <a:r>
              <a:rPr lang="en-US" sz="1000" dirty="0">
                <a:solidFill>
                  <a:schemeClr val="dk1"/>
                </a:solidFill>
              </a:rPr>
              <a:t>Yes! It’s not safe for the fetus if the pregnant person is taking testosterone while pregnant. But it is safe to carry a pregnancy after you’ve been on testosterone and to go back on testosterone after a pregnancy</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 </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How long do I need to be off T before I try to get pregnant?</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There aren’t medical studies that suggest a specific period of time. For now we can assume that the person needs to be off T long enough for it to exit their system, which varies depending on route and dose. For IM testosterone cypionate it is likely about 2-4 weeks. </a:t>
            </a:r>
            <a:r>
              <a:rPr lang="en-US" sz="1000" i="1" dirty="0">
                <a:solidFill>
                  <a:schemeClr val="dk1"/>
                </a:solidFill>
              </a:rPr>
              <a:t>Can still get pregnant while taking T. </a:t>
            </a:r>
            <a:r>
              <a:rPr lang="en-US" sz="1000" dirty="0">
                <a:solidFill>
                  <a:schemeClr val="dk1"/>
                </a:solidFill>
              </a:rPr>
              <a:t>*6 months for fertility</a:t>
            </a:r>
            <a:endParaRPr lang="en-US" sz="800" dirty="0"/>
          </a:p>
          <a:p>
            <a:pPr marL="457200" lvl="0" indent="-292100" algn="l" rtl="0">
              <a:spcBef>
                <a:spcPts val="0"/>
              </a:spcBef>
              <a:spcAft>
                <a:spcPts val="0"/>
              </a:spcAft>
              <a:buClr>
                <a:schemeClr val="dk1"/>
              </a:buClr>
              <a:buSzPts val="1000"/>
              <a:buFont typeface="Calibri"/>
              <a:buChar char="●"/>
            </a:pPr>
            <a:r>
              <a:rPr lang="en-US" sz="1000" dirty="0">
                <a:solidFill>
                  <a:schemeClr val="dk1"/>
                </a:solidFill>
              </a:rPr>
              <a:t>We still don’t have enough data on how long someone needs to be off T before trying to conceive. In the Light 2014 study of 41 transgender men who experienced pregnancy after transitioning found that two-thirds had used testosterone before pregnancy. Many of the respondents became pregnant within 4 months of stopping testosterone therapy. UCSF Transgender Care and Treatment Guidelines also say it is unknown how long a testosterone washout period is appropriate in transgender men prior to pregnancy.</a:t>
            </a:r>
            <a:endParaRPr lang="en-US" sz="800" dirty="0"/>
          </a:p>
          <a:p>
            <a:pPr marL="457200" lvl="0" indent="0" algn="l" rtl="0">
              <a:lnSpc>
                <a:spcPct val="115000"/>
              </a:lnSpc>
              <a:spcBef>
                <a:spcPts val="0"/>
              </a:spcBef>
              <a:spcAft>
                <a:spcPts val="0"/>
              </a:spcAft>
              <a:buClr>
                <a:schemeClr val="dk1"/>
              </a:buClr>
              <a:buSzPts val="1100"/>
              <a:buFont typeface="Arial"/>
              <a:buNone/>
            </a:pPr>
            <a:r>
              <a:rPr lang="en-US" sz="1000" dirty="0">
                <a:solidFill>
                  <a:schemeClr val="dk1"/>
                </a:solidFill>
              </a:rPr>
              <a:t> </a:t>
            </a:r>
            <a:endParaRPr lang="en-US" sz="800" dirty="0"/>
          </a:p>
          <a:p>
            <a:pPr marL="0" lvl="0" indent="0" algn="l" rtl="0">
              <a:lnSpc>
                <a:spcPct val="115000"/>
              </a:lnSpc>
              <a:spcBef>
                <a:spcPts val="0"/>
              </a:spcBef>
              <a:spcAft>
                <a:spcPts val="0"/>
              </a:spcAft>
              <a:buClr>
                <a:schemeClr val="dk1"/>
              </a:buClr>
              <a:buSzPts val="1100"/>
              <a:buFont typeface="Arial"/>
              <a:buNone/>
            </a:pPr>
            <a:r>
              <a:rPr lang="en-US" sz="1000" dirty="0">
                <a:solidFill>
                  <a:schemeClr val="dk1"/>
                </a:solidFill>
              </a:rPr>
              <a:t>Additional Counseling Points</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Legal considerations include thinking about contracts with sperm/egg donors or surrogates: financial obligations? visitation agreements? child custody? Consider varying state laws and policies.</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Preconception and pregnancy health may include discussing smoking cessation, diet and nutrition, prenatal vitamin with folic acid, routine screening, medications and vitamins, hypertension, STIs, and other conditions that may affect a healthy pregnancy and pregnant person. This also may include discussing anatomic pathology.</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Work with the patient to help them develop a calendar to think about and plan when their menses may return. Menses may return to regular or irregular patterns of bleeding.</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Help inform and prepare the patient with the kinds of exams they may need to monitor a healthy pregnancy (i.e. ultrasound, endometrial biopsy)</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Labs: testosterone, cycle day 3 labs, CBC, Hgb a1c and LFT</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Overall, providers who care for gender diverse patients, especially transmasculine individuals, during pregnancy should keep in mind that pregnancy is a gendered experience and may trigger or exacerbate feelings of dysphoria. Be mindful of the language you use to refer to the person’s parenting role. Some patients may benefit from care from mental health professionals with experience in this area.</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During the postpartum period, patients will need to decide if and when they want to restart T.   </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Note this term - Chestfeeding: Some masculine-identified individuals or non-binary folks use this term to describe the act of feeding their child from their chest regardless of whether they have had chest surgery.</a:t>
            </a:r>
            <a:endParaRPr lang="en-US" sz="800" dirty="0"/>
          </a:p>
          <a:p>
            <a:pPr marL="457200" lvl="0" indent="-292100" algn="l" rtl="0">
              <a:lnSpc>
                <a:spcPct val="115000"/>
              </a:lnSpc>
              <a:spcBef>
                <a:spcPts val="0"/>
              </a:spcBef>
              <a:spcAft>
                <a:spcPts val="0"/>
              </a:spcAft>
              <a:buClr>
                <a:schemeClr val="dk1"/>
              </a:buClr>
              <a:buSzPts val="1000"/>
              <a:buFont typeface="Calibri"/>
              <a:buChar char="●"/>
            </a:pPr>
            <a:r>
              <a:rPr lang="en-US" sz="1000" dirty="0">
                <a:solidFill>
                  <a:schemeClr val="dk1"/>
                </a:solidFill>
              </a:rPr>
              <a:t>Provide counseling and support for breast/chestfeeding.</a:t>
            </a:r>
            <a:endParaRPr lang="en-US" sz="1200" dirty="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Chloe is a 24-year-old transgender woman assigned male at birth. She is interested in starting hormone therapy. In discussing the risks and benefits of starting estrogen and spironolactone, she endorses a strong desire for biological children in the future. </a:t>
            </a:r>
            <a:endParaRPr lang="en-US" dirty="0"/>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 </a:t>
            </a:r>
            <a:endParaRPr lang="en-US" dirty="0"/>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How do you counsel her on the impact of hormone therapy on fertility?</a:t>
            </a:r>
            <a:endParaRPr lang="en-US" dirty="0"/>
          </a:p>
          <a:p>
            <a:pPr marL="457200" lvl="0" indent="-298450" algn="l" rtl="0">
              <a:lnSpc>
                <a:spcPct val="115000"/>
              </a:lnSpc>
              <a:spcBef>
                <a:spcPts val="0"/>
              </a:spcBef>
              <a:spcAft>
                <a:spcPts val="0"/>
              </a:spcAft>
              <a:buClr>
                <a:schemeClr val="dk1"/>
              </a:buClr>
              <a:buSzPts val="1100"/>
              <a:buFont typeface="Calibri"/>
              <a:buChar char="●"/>
            </a:pPr>
            <a:r>
              <a:rPr lang="en-US" sz="1100" dirty="0">
                <a:solidFill>
                  <a:schemeClr val="dk1"/>
                </a:solidFill>
              </a:rPr>
              <a:t>Evidence is limited, but fertility can be possible after stopping hormones. For some patients, this can happen within 3-6 months of stopping hormones. Some evidence suggests that long term exposure to estrogen is more detrimental to future fertility. </a:t>
            </a:r>
            <a:endParaRPr lang="en-US" dirty="0"/>
          </a:p>
          <a:p>
            <a:pPr marL="457200" lvl="0" indent="-298450" algn="l" rtl="0">
              <a:lnSpc>
                <a:spcPct val="115000"/>
              </a:lnSpc>
              <a:spcBef>
                <a:spcPts val="0"/>
              </a:spcBef>
              <a:spcAft>
                <a:spcPts val="0"/>
              </a:spcAft>
              <a:buClr>
                <a:schemeClr val="dk1"/>
              </a:buClr>
              <a:buSzPts val="1100"/>
              <a:buFont typeface="Calibri"/>
              <a:buChar char="●"/>
            </a:pPr>
            <a:r>
              <a:rPr lang="en-US" sz="1100" dirty="0">
                <a:solidFill>
                  <a:schemeClr val="dk1"/>
                </a:solidFill>
              </a:rPr>
              <a:t>Some people may experience permanent infertility after being on hormone therapy. </a:t>
            </a:r>
            <a:endParaRPr lang="en-US" dirty="0"/>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 </a:t>
            </a:r>
            <a:endParaRPr lang="en-US" dirty="0"/>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What options does she have if she doesn’t want to risk infertility?</a:t>
            </a:r>
            <a:endParaRPr lang="en-US" dirty="0"/>
          </a:p>
          <a:p>
            <a:pPr marL="457200" lvl="0" indent="-298450" algn="l" rtl="0">
              <a:lnSpc>
                <a:spcPct val="115000"/>
              </a:lnSpc>
              <a:spcBef>
                <a:spcPts val="0"/>
              </a:spcBef>
              <a:spcAft>
                <a:spcPts val="0"/>
              </a:spcAft>
              <a:buClr>
                <a:schemeClr val="dk1"/>
              </a:buClr>
              <a:buSzPts val="1100"/>
              <a:buFont typeface="Calibri"/>
              <a:buChar char="●"/>
            </a:pPr>
            <a:r>
              <a:rPr lang="en-US" sz="1100" dirty="0">
                <a:solidFill>
                  <a:schemeClr val="dk1"/>
                </a:solidFill>
              </a:rPr>
              <a:t>Sperm cryopreservation (or sperm banking) prior to starting any hormones is the safest bet. There is typically a cost associated with the initial freezing, and a yearly maintenance fee.</a:t>
            </a:r>
            <a:endParaRPr lang="en-US" dirty="0"/>
          </a:p>
          <a:p>
            <a:pPr marL="914400" lvl="1" indent="-298450" algn="l" rtl="0">
              <a:lnSpc>
                <a:spcPct val="115000"/>
              </a:lnSpc>
              <a:spcBef>
                <a:spcPts val="0"/>
              </a:spcBef>
              <a:spcAft>
                <a:spcPts val="0"/>
              </a:spcAft>
              <a:buClr>
                <a:schemeClr val="dk1"/>
              </a:buClr>
              <a:buSzPts val="1100"/>
              <a:buFont typeface="Calibri"/>
              <a:buChar char="○"/>
            </a:pPr>
            <a:r>
              <a:rPr lang="en-US" sz="1100" dirty="0">
                <a:solidFill>
                  <a:schemeClr val="dk1"/>
                </a:solidFill>
              </a:rPr>
              <a:t>This can be done through infertility clinics, urologists, and on-line services. </a:t>
            </a:r>
            <a:endParaRPr lang="en-US" dirty="0"/>
          </a:p>
          <a:p>
            <a:pPr marL="914400" lvl="1" indent="-298450" algn="l" rtl="0">
              <a:lnSpc>
                <a:spcPct val="115000"/>
              </a:lnSpc>
              <a:spcBef>
                <a:spcPts val="0"/>
              </a:spcBef>
              <a:spcAft>
                <a:spcPts val="0"/>
              </a:spcAft>
              <a:buClr>
                <a:schemeClr val="dk1"/>
              </a:buClr>
              <a:buSzPts val="1100"/>
              <a:buFont typeface="Calibri"/>
              <a:buChar char="○"/>
            </a:pPr>
            <a:r>
              <a:rPr lang="en-US" sz="1100" dirty="0">
                <a:solidFill>
                  <a:schemeClr val="dk1"/>
                </a:solidFill>
              </a:rPr>
              <a:t>Most insurances do not provide coverage for this.</a:t>
            </a:r>
            <a:endParaRPr lang="en-US" dirty="0"/>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 </a:t>
            </a:r>
            <a:endParaRPr lang="en-US" dirty="0"/>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Do her options change if she is interested in pursuing bottom surgery as well?</a:t>
            </a:r>
            <a:endParaRPr lang="en-US" dirty="0"/>
          </a:p>
          <a:p>
            <a:pPr marL="457200" lvl="0" indent="-298450" algn="l" rtl="0">
              <a:lnSpc>
                <a:spcPct val="115000"/>
              </a:lnSpc>
              <a:spcBef>
                <a:spcPts val="0"/>
              </a:spcBef>
              <a:spcAft>
                <a:spcPts val="0"/>
              </a:spcAft>
              <a:buClr>
                <a:schemeClr val="dk1"/>
              </a:buClr>
              <a:buSzPts val="1100"/>
              <a:buFont typeface="Calibri"/>
              <a:buChar char="●"/>
            </a:pPr>
            <a:r>
              <a:rPr lang="en-US" sz="1100" dirty="0">
                <a:solidFill>
                  <a:schemeClr val="dk1"/>
                </a:solidFill>
              </a:rPr>
              <a:t>Testicular cryopreservation is also an option for fertility preservation</a:t>
            </a:r>
            <a:endParaRPr lang="en-US" dirty="0"/>
          </a:p>
          <a:p>
            <a:pPr marL="457200" lvl="0" indent="-298450" algn="l" rtl="0">
              <a:lnSpc>
                <a:spcPct val="115000"/>
              </a:lnSpc>
              <a:spcBef>
                <a:spcPts val="0"/>
              </a:spcBef>
              <a:spcAft>
                <a:spcPts val="0"/>
              </a:spcAft>
              <a:buClr>
                <a:schemeClr val="dk1"/>
              </a:buClr>
              <a:buSzPts val="1100"/>
              <a:buFont typeface="Calibri"/>
              <a:buChar char="●"/>
            </a:pPr>
            <a:r>
              <a:rPr lang="en-US" sz="1100" dirty="0">
                <a:solidFill>
                  <a:schemeClr val="dk1"/>
                </a:solidFill>
              </a:rPr>
              <a:t>This is less widely available compared to sperm cryopreservation and would require more specialized care for sperm retrieval once fertility is desired</a:t>
            </a:r>
            <a:endParaRPr lang="en-US" dirty="0"/>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 </a:t>
            </a:r>
            <a:endParaRPr lang="en-US" dirty="0"/>
          </a:p>
          <a:p>
            <a:pPr marL="0" lvl="0" indent="0" algn="l" rtl="0">
              <a:lnSpc>
                <a:spcPct val="115000"/>
              </a:lnSpc>
              <a:spcBef>
                <a:spcPts val="0"/>
              </a:spcBef>
              <a:spcAft>
                <a:spcPts val="0"/>
              </a:spcAft>
              <a:buSzPts val="1100"/>
              <a:buFont typeface="Calibri"/>
              <a:buNone/>
            </a:pPr>
            <a:endParaRPr lang="en-US" sz="1100" dirty="0">
              <a:solidFill>
                <a:schemeClr val="dk1"/>
              </a:solidFill>
            </a:endParaRPr>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References:</a:t>
            </a:r>
            <a:endParaRPr lang="en-US" dirty="0"/>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Amato, P. “Fertility options for transgender persons.” June 17, 2016.</a:t>
            </a:r>
            <a:r>
              <a:rPr lang="en-US" sz="1100" dirty="0">
                <a:solidFill>
                  <a:schemeClr val="hlink"/>
                </a:solidFill>
                <a:uFill>
                  <a:noFill/>
                </a:uFill>
                <a:hlinkClick r:id="rId3"/>
              </a:rPr>
              <a:t> </a:t>
            </a:r>
            <a:r>
              <a:rPr lang="en-US" sz="1100" u="sng" dirty="0">
                <a:solidFill>
                  <a:schemeClr val="hlink"/>
                </a:solidFill>
                <a:hlinkClick r:id="rId3"/>
              </a:rPr>
              <a:t>https://transcare.ucsf.edu/guidelines/fertility</a:t>
            </a:r>
            <a:endParaRPr lang="en-US" sz="1100" u="sng" dirty="0">
              <a:solidFill>
                <a:srgbClr val="1155CC"/>
              </a:solidFill>
            </a:endParaRPr>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rPr>
              <a:t> </a:t>
            </a:r>
            <a:endParaRPr lang="en-US" dirty="0"/>
          </a:p>
          <a:p>
            <a:pPr marL="0" lvl="0" indent="0" algn="l" rtl="0">
              <a:lnSpc>
                <a:spcPct val="115000"/>
              </a:lnSpc>
              <a:spcBef>
                <a:spcPts val="0"/>
              </a:spcBef>
              <a:spcAft>
                <a:spcPts val="0"/>
              </a:spcAft>
              <a:buClr>
                <a:srgbClr val="212121"/>
              </a:buClr>
              <a:buSzPts val="1100"/>
              <a:buFont typeface="Calibri"/>
              <a:buNone/>
            </a:pPr>
            <a:r>
              <a:rPr lang="en-US" sz="1100" dirty="0" err="1">
                <a:solidFill>
                  <a:srgbClr val="212121"/>
                </a:solidFill>
                <a:highlight>
                  <a:srgbClr val="FFFFFF"/>
                </a:highlight>
              </a:rPr>
              <a:t>Hembree</a:t>
            </a:r>
            <a:r>
              <a:rPr lang="en-US" sz="1100" dirty="0">
                <a:solidFill>
                  <a:srgbClr val="212121"/>
                </a:solidFill>
                <a:highlight>
                  <a:srgbClr val="FFFFFF"/>
                </a:highlight>
              </a:rPr>
              <a:t> WC, et al. Endocrine Treatment of Gender-Dysphoric/Gender-Incongruent Persons: An Endocrine Society Clinical Practice Guideline. J Clin Endocrinol </a:t>
            </a:r>
            <a:r>
              <a:rPr lang="en-US" sz="1100" dirty="0" err="1">
                <a:solidFill>
                  <a:srgbClr val="212121"/>
                </a:solidFill>
                <a:highlight>
                  <a:srgbClr val="FFFFFF"/>
                </a:highlight>
              </a:rPr>
              <a:t>Metab</a:t>
            </a:r>
            <a:r>
              <a:rPr lang="en-US" sz="1100" dirty="0">
                <a:solidFill>
                  <a:srgbClr val="212121"/>
                </a:solidFill>
                <a:highlight>
                  <a:srgbClr val="FFFFFF"/>
                </a:highlight>
              </a:rPr>
              <a:t>. 2017 Nov 1;102(11):3869-3903. </a:t>
            </a:r>
            <a:r>
              <a:rPr lang="en-US" sz="1100" dirty="0" err="1">
                <a:solidFill>
                  <a:srgbClr val="212121"/>
                </a:solidFill>
                <a:highlight>
                  <a:srgbClr val="FFFFFF"/>
                </a:highlight>
              </a:rPr>
              <a:t>doi</a:t>
            </a:r>
            <a:r>
              <a:rPr lang="en-US" sz="1100" dirty="0">
                <a:solidFill>
                  <a:srgbClr val="212121"/>
                </a:solidFill>
                <a:highlight>
                  <a:srgbClr val="FFFFFF"/>
                </a:highlight>
              </a:rPr>
              <a:t>: 10.1210/jc.2017-01658. Erratum in: J Clin Endocrinol </a:t>
            </a:r>
            <a:r>
              <a:rPr lang="en-US" sz="1100" dirty="0" err="1">
                <a:solidFill>
                  <a:srgbClr val="212121"/>
                </a:solidFill>
                <a:highlight>
                  <a:srgbClr val="FFFFFF"/>
                </a:highlight>
              </a:rPr>
              <a:t>Metab</a:t>
            </a:r>
            <a:r>
              <a:rPr lang="en-US" sz="1100" dirty="0">
                <a:solidFill>
                  <a:srgbClr val="212121"/>
                </a:solidFill>
                <a:highlight>
                  <a:srgbClr val="FFFFFF"/>
                </a:highlight>
              </a:rPr>
              <a:t>. 2018 Feb 1;103(2):699. Erratum in: J Clin Endocrinol </a:t>
            </a:r>
            <a:r>
              <a:rPr lang="en-US" sz="1100" dirty="0" err="1">
                <a:solidFill>
                  <a:srgbClr val="212121"/>
                </a:solidFill>
                <a:highlight>
                  <a:srgbClr val="FFFFFF"/>
                </a:highlight>
              </a:rPr>
              <a:t>Metab</a:t>
            </a:r>
            <a:r>
              <a:rPr lang="en-US" sz="1100" dirty="0">
                <a:solidFill>
                  <a:srgbClr val="212121"/>
                </a:solidFill>
                <a:highlight>
                  <a:srgbClr val="FFFFFF"/>
                </a:highlight>
              </a:rPr>
              <a:t>. 2018 Jul 1;103(7):2758-2759. PMID: 28945902.</a:t>
            </a:r>
            <a:endParaRPr lang="en-US" dirty="0"/>
          </a:p>
          <a:p>
            <a:pPr marL="0" lvl="0" indent="0" algn="l" rtl="0">
              <a:lnSpc>
                <a:spcPct val="115000"/>
              </a:lnSpc>
              <a:spcBef>
                <a:spcPts val="0"/>
              </a:spcBef>
              <a:spcAft>
                <a:spcPts val="0"/>
              </a:spcAft>
              <a:buSzPts val="1100"/>
              <a:buFont typeface="Calibri"/>
              <a:buNone/>
            </a:pPr>
            <a:endParaRPr lang="en-US" sz="1100" dirty="0">
              <a:solidFill>
                <a:schemeClr val="dk1"/>
              </a:solidFill>
            </a:endParaRPr>
          </a:p>
          <a:p>
            <a:pPr marL="0" lvl="0" indent="0" algn="l" rtl="0">
              <a:lnSpc>
                <a:spcPct val="115000"/>
              </a:lnSpc>
              <a:spcBef>
                <a:spcPts val="0"/>
              </a:spcBef>
              <a:spcAft>
                <a:spcPts val="0"/>
              </a:spcAft>
              <a:buClr>
                <a:srgbClr val="212121"/>
              </a:buClr>
              <a:buSzPts val="1100"/>
              <a:buFont typeface="Calibri"/>
              <a:buNone/>
            </a:pPr>
            <a:r>
              <a:rPr lang="en-US" sz="1100" dirty="0">
                <a:solidFill>
                  <a:srgbClr val="212121"/>
                </a:solidFill>
                <a:highlight>
                  <a:srgbClr val="FFFFFF"/>
                </a:highlight>
              </a:rPr>
              <a:t>Weigel G, </a:t>
            </a:r>
            <a:r>
              <a:rPr lang="en-US" sz="1100" dirty="0" err="1">
                <a:solidFill>
                  <a:srgbClr val="212121"/>
                </a:solidFill>
                <a:highlight>
                  <a:srgbClr val="FFFFFF"/>
                </a:highlight>
              </a:rPr>
              <a:t>Ranji</a:t>
            </a:r>
            <a:r>
              <a:rPr lang="en-US" sz="1100" dirty="0">
                <a:solidFill>
                  <a:srgbClr val="212121"/>
                </a:solidFill>
                <a:highlight>
                  <a:srgbClr val="FFFFFF"/>
                </a:highlight>
              </a:rPr>
              <a:t> U, Long M, </a:t>
            </a:r>
            <a:r>
              <a:rPr lang="en-US" sz="1100" dirty="0" err="1">
                <a:solidFill>
                  <a:srgbClr val="212121"/>
                </a:solidFill>
                <a:highlight>
                  <a:srgbClr val="FFFFFF"/>
                </a:highlight>
              </a:rPr>
              <a:t>Salganicoff</a:t>
            </a:r>
            <a:r>
              <a:rPr lang="en-US" sz="1100" dirty="0">
                <a:solidFill>
                  <a:srgbClr val="212121"/>
                </a:solidFill>
                <a:highlight>
                  <a:srgbClr val="FFFFFF"/>
                </a:highlight>
              </a:rPr>
              <a:t> A. “Coverage and Use of Fertility Services in the U.S.” Sept 15, 2020.</a:t>
            </a:r>
            <a:r>
              <a:rPr lang="en-US" sz="1100" dirty="0">
                <a:solidFill>
                  <a:schemeClr val="hlink"/>
                </a:solidFill>
                <a:highlight>
                  <a:srgbClr val="FFFFFF"/>
                </a:highlight>
                <a:uFill>
                  <a:noFill/>
                </a:uFill>
                <a:hlinkClick r:id="rId4"/>
              </a:rPr>
              <a:t> </a:t>
            </a:r>
            <a:r>
              <a:rPr lang="en-US" sz="1100" u="sng" dirty="0">
                <a:solidFill>
                  <a:schemeClr val="hlink"/>
                </a:solidFill>
                <a:highlight>
                  <a:srgbClr val="FFFFFF"/>
                </a:highlight>
                <a:hlinkClick r:id="rId4"/>
              </a:rPr>
              <a:t>https://www.kff.org/womens-health-policy/issue-brief/coverage-and-use-of-fertility-services-in-the-u-s/</a:t>
            </a:r>
            <a:endParaRPr lang="en-US" sz="1100" u="sng" dirty="0">
              <a:solidFill>
                <a:srgbClr val="1155CC"/>
              </a:solidFill>
              <a:highlight>
                <a:srgbClr val="FFFFFF"/>
              </a:highlight>
            </a:endParaRPr>
          </a:p>
          <a:p>
            <a:pPr marL="0" lvl="0" indent="0" algn="l" rtl="0">
              <a:lnSpc>
                <a:spcPct val="115000"/>
              </a:lnSpc>
              <a:spcBef>
                <a:spcPts val="0"/>
              </a:spcBef>
              <a:spcAft>
                <a:spcPts val="0"/>
              </a:spcAft>
              <a:buSzPts val="1100"/>
              <a:buFont typeface="Calibri"/>
              <a:buNone/>
            </a:pPr>
            <a:endParaRPr lang="en-US" sz="1100" u="sng" dirty="0">
              <a:solidFill>
                <a:srgbClr val="1155CC"/>
              </a:solidFill>
              <a:highlight>
                <a:srgbClr val="FFFFFF"/>
              </a:highlight>
            </a:endParaRPr>
          </a:p>
          <a:p>
            <a:pPr marL="0" lvl="0" indent="0" algn="l" rtl="0">
              <a:lnSpc>
                <a:spcPct val="115000"/>
              </a:lnSpc>
              <a:spcBef>
                <a:spcPts val="0"/>
              </a:spcBef>
              <a:spcAft>
                <a:spcPts val="0"/>
              </a:spcAft>
              <a:buClr>
                <a:schemeClr val="dk1"/>
              </a:buClr>
              <a:buSzPts val="1100"/>
              <a:buFont typeface="Calibri"/>
              <a:buNone/>
            </a:pPr>
            <a:r>
              <a:rPr lang="en-US" sz="1100" dirty="0">
                <a:solidFill>
                  <a:schemeClr val="dk1"/>
                </a:solidFill>
                <a:highlight>
                  <a:srgbClr val="FFFFFF"/>
                </a:highlight>
              </a:rPr>
              <a:t>Image Source: https://</a:t>
            </a:r>
            <a:r>
              <a:rPr lang="en-US" sz="1100" dirty="0" err="1">
                <a:solidFill>
                  <a:schemeClr val="dk1"/>
                </a:solidFill>
                <a:highlight>
                  <a:srgbClr val="FFFFFF"/>
                </a:highlight>
              </a:rPr>
              <a:t>genderphotos.vice.com</a:t>
            </a:r>
            <a:r>
              <a:rPr lang="en-US" sz="1100" dirty="0">
                <a:solidFill>
                  <a:schemeClr val="dk1"/>
                </a:solidFill>
                <a:highlight>
                  <a:srgbClr val="FFFFFF"/>
                </a:highlight>
              </a:rPr>
              <a:t>/</a:t>
            </a:r>
            <a:endParaRPr lang="en-US" dirty="0"/>
          </a:p>
          <a:p>
            <a:pPr marL="457200" lvl="0" indent="0" algn="l" rtl="0">
              <a:lnSpc>
                <a:spcPct val="115000"/>
              </a:lnSpc>
              <a:spcBef>
                <a:spcPts val="0"/>
              </a:spcBef>
              <a:spcAft>
                <a:spcPts val="0"/>
              </a:spcAft>
              <a:buSzPts val="1000"/>
              <a:buFont typeface="Calibri"/>
              <a:buNone/>
            </a:pPr>
            <a:endParaRPr lang="en-US" sz="1000" b="1" dirty="0">
              <a:solidFill>
                <a:schemeClr val="dk1"/>
              </a:solidFil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52773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ef53e9d283_1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 name="Google Shape;493;g2ef53e9d283_1_37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Calibri"/>
              <a:buNone/>
            </a:pPr>
            <a:r>
              <a:rPr lang="en" sz="1200" dirty="0"/>
              <a:t>What are Clark’s birth control options?</a:t>
            </a:r>
            <a:endParaRPr sz="1200" dirty="0"/>
          </a:p>
          <a:p>
            <a:pPr marL="0" lvl="0" indent="457200" algn="l" rtl="0">
              <a:spcBef>
                <a:spcPts val="0"/>
              </a:spcBef>
              <a:spcAft>
                <a:spcPts val="0"/>
              </a:spcAft>
              <a:buSzPts val="2400"/>
              <a:buFont typeface="Calibri"/>
              <a:buNone/>
            </a:pPr>
            <a:r>
              <a:rPr lang="en" sz="1200" dirty="0"/>
              <a:t>People who have a uterus and ovaries and who take testosterone can use </a:t>
            </a:r>
            <a:r>
              <a:rPr lang="en" sz="1200" b="1" dirty="0"/>
              <a:t>any</a:t>
            </a:r>
            <a:r>
              <a:rPr lang="en" sz="1200" dirty="0"/>
              <a:t> birth control method. </a:t>
            </a:r>
            <a:endParaRPr sz="1200" dirty="0"/>
          </a:p>
          <a:p>
            <a:pPr marL="457200" lvl="0" indent="-228600" algn="l" rtl="0">
              <a:spcBef>
                <a:spcPts val="0"/>
              </a:spcBef>
              <a:spcAft>
                <a:spcPts val="0"/>
              </a:spcAft>
              <a:buSzPts val="1200"/>
              <a:buFont typeface="Calibri"/>
              <a:buNone/>
            </a:pPr>
            <a:r>
              <a:rPr lang="en" sz="1200" dirty="0"/>
              <a:t>The progestin pill, implant, IUD, and shot may help decrease monthly bleeding. Some people use one of these methods just to control bleeding, even if they don’t need birth control. Progestin does not interact with testosterone. </a:t>
            </a:r>
            <a:endParaRPr sz="1200" dirty="0"/>
          </a:p>
          <a:p>
            <a:pPr marL="457200" lvl="0" indent="-228600" algn="l" rtl="0">
              <a:spcBef>
                <a:spcPts val="0"/>
              </a:spcBef>
              <a:spcAft>
                <a:spcPts val="0"/>
              </a:spcAft>
              <a:buSzPts val="1200"/>
              <a:buFont typeface="Calibri"/>
              <a:buNone/>
            </a:pPr>
            <a:r>
              <a:rPr lang="en" sz="1200" dirty="0"/>
              <a:t>Many people want to avoid methods with estrogen (pill/patch/ring). </a:t>
            </a:r>
            <a:endParaRPr sz="1200" dirty="0"/>
          </a:p>
          <a:p>
            <a:pPr marL="457200" lvl="0" indent="-228600" algn="l" rtl="0">
              <a:spcBef>
                <a:spcPts val="0"/>
              </a:spcBef>
              <a:spcAft>
                <a:spcPts val="0"/>
              </a:spcAft>
              <a:buSzPts val="1200"/>
              <a:buFont typeface="Calibri"/>
              <a:buNone/>
            </a:pPr>
            <a:r>
              <a:rPr lang="en" sz="1200" dirty="0"/>
              <a:t>The copper IUD prevents pregnancy and contains no hormones.</a:t>
            </a:r>
            <a:endParaRPr sz="1200" dirty="0"/>
          </a:p>
          <a:p>
            <a:pPr marL="457200" lvl="0" indent="-228600" algn="l" rtl="0">
              <a:spcBef>
                <a:spcPts val="0"/>
              </a:spcBef>
              <a:spcAft>
                <a:spcPts val="0"/>
              </a:spcAft>
              <a:buSzPts val="1200"/>
              <a:buFont typeface="Calibri"/>
              <a:buNone/>
            </a:pPr>
            <a:endParaRPr sz="1200" dirty="0"/>
          </a:p>
          <a:p>
            <a:pPr marL="0" lvl="0" indent="0" algn="l" rtl="0">
              <a:spcBef>
                <a:spcPts val="0"/>
              </a:spcBef>
              <a:spcAft>
                <a:spcPts val="0"/>
              </a:spcAft>
              <a:buSzPts val="2400"/>
              <a:buFont typeface="Calibri"/>
              <a:buNone/>
            </a:pPr>
            <a:r>
              <a:rPr lang="en" sz="1200" dirty="0"/>
              <a:t>Does testosterone interact with hormonal contraceptives?</a:t>
            </a:r>
            <a:endParaRPr sz="1200" dirty="0"/>
          </a:p>
          <a:p>
            <a:pPr marL="457200" lvl="0" indent="-228600" algn="l" rtl="0">
              <a:spcBef>
                <a:spcPts val="0"/>
              </a:spcBef>
              <a:spcAft>
                <a:spcPts val="0"/>
              </a:spcAft>
              <a:buClr>
                <a:schemeClr val="dk1"/>
              </a:buClr>
              <a:buSzPts val="1200"/>
              <a:buFont typeface="Calibri"/>
              <a:buNone/>
            </a:pPr>
            <a:r>
              <a:rPr lang="en" sz="1200" dirty="0">
                <a:solidFill>
                  <a:schemeClr val="dk1"/>
                </a:solidFill>
              </a:rPr>
              <a:t>We don’t know whether or not estrogen interacts with testosterone.</a:t>
            </a:r>
            <a:endParaRPr sz="1200" dirty="0"/>
          </a:p>
          <a:p>
            <a:pPr marL="457200" lvl="0" indent="-228600" algn="l" rtl="0">
              <a:spcBef>
                <a:spcPts val="0"/>
              </a:spcBef>
              <a:spcAft>
                <a:spcPts val="0"/>
              </a:spcAft>
              <a:buClr>
                <a:schemeClr val="dk1"/>
              </a:buClr>
              <a:buSzPts val="1200"/>
              <a:buFont typeface="Calibri"/>
              <a:buNone/>
            </a:pPr>
            <a:r>
              <a:rPr lang="en" sz="1200" dirty="0">
                <a:solidFill>
                  <a:schemeClr val="dk1"/>
                </a:solidFill>
              </a:rPr>
              <a:t> </a:t>
            </a:r>
            <a:endParaRPr sz="1200" dirty="0"/>
          </a:p>
          <a:p>
            <a:pPr marL="0" lvl="0" indent="0" algn="l" rtl="0">
              <a:spcBef>
                <a:spcPts val="0"/>
              </a:spcBef>
              <a:spcAft>
                <a:spcPts val="0"/>
              </a:spcAft>
              <a:buSzPts val="2400"/>
              <a:buFont typeface="Calibri"/>
              <a:buNone/>
            </a:pPr>
            <a:r>
              <a:rPr lang="en" sz="1200" dirty="0"/>
              <a:t>If Clark chooses an IUD, are there special considerations for insertion?</a:t>
            </a:r>
            <a:endParaRPr sz="1200" dirty="0"/>
          </a:p>
          <a:p>
            <a:pPr marL="457200" lvl="0" indent="-228600" algn="l" rtl="0">
              <a:spcBef>
                <a:spcPts val="0"/>
              </a:spcBef>
              <a:spcAft>
                <a:spcPts val="0"/>
              </a:spcAft>
              <a:buSzPts val="1200"/>
              <a:buFont typeface="Calibri"/>
              <a:buNone/>
            </a:pPr>
            <a:r>
              <a:rPr lang="en" sz="1200" dirty="0"/>
              <a:t>Pre-treatment with topical estrogen can help with vaginal atrophy.</a:t>
            </a:r>
            <a:endParaRPr sz="1200" dirty="0"/>
          </a:p>
          <a:p>
            <a:pPr marL="457200" lvl="0" indent="-228600" algn="l" rtl="0">
              <a:spcBef>
                <a:spcPts val="0"/>
              </a:spcBef>
              <a:spcAft>
                <a:spcPts val="0"/>
              </a:spcAft>
              <a:buSzPts val="1200"/>
              <a:buFont typeface="Calibri"/>
              <a:buNone/>
            </a:pPr>
            <a:r>
              <a:rPr lang="en" sz="1200" dirty="0"/>
              <a:t>Use the patient’s chosen language for body parts.</a:t>
            </a:r>
            <a:endParaRPr sz="1200" dirty="0"/>
          </a:p>
          <a:p>
            <a:pPr marL="457200" lvl="0" indent="-228600" algn="l" rtl="0">
              <a:spcBef>
                <a:spcPts val="0"/>
              </a:spcBef>
              <a:spcAft>
                <a:spcPts val="0"/>
              </a:spcAft>
              <a:buSzPts val="1200"/>
              <a:buFont typeface="Calibri"/>
              <a:buNone/>
            </a:pPr>
            <a:r>
              <a:rPr lang="en" sz="1200" dirty="0"/>
              <a:t>Ask whether or not the patient wants to hear about each step of the procedure.</a:t>
            </a:r>
            <a:endParaRPr sz="1200" dirty="0"/>
          </a:p>
          <a:p>
            <a:pPr marL="457200" lvl="0" indent="-228600" algn="l" rtl="0">
              <a:spcBef>
                <a:spcPts val="0"/>
              </a:spcBef>
              <a:spcAft>
                <a:spcPts val="0"/>
              </a:spcAft>
              <a:buSzPts val="1200"/>
              <a:buFont typeface="Calibri"/>
              <a:buNone/>
            </a:pPr>
            <a:r>
              <a:rPr lang="en" sz="1200" dirty="0"/>
              <a:t>Anticipate possible dysphoria or triggering of trauma with vaginal exam/procedure, and ask the patient which support measures will help. Examples include music, a support person, choice of position, self insertion of speculum.</a:t>
            </a:r>
            <a:endParaRPr sz="1200" dirty="0"/>
          </a:p>
          <a:p>
            <a:pPr marL="457200" lvl="0" indent="-228600" algn="l" rtl="0">
              <a:spcBef>
                <a:spcPts val="0"/>
              </a:spcBef>
              <a:spcAft>
                <a:spcPts val="0"/>
              </a:spcAft>
              <a:buSzPts val="1200"/>
              <a:buFont typeface="Calibri"/>
              <a:buNone/>
            </a:pPr>
            <a:endParaRPr sz="1200" dirty="0"/>
          </a:p>
          <a:p>
            <a:pPr marL="0" lvl="0" indent="0" algn="l" rtl="0">
              <a:spcBef>
                <a:spcPts val="0"/>
              </a:spcBef>
              <a:spcAft>
                <a:spcPts val="0"/>
              </a:spcAft>
              <a:buSzPts val="2400"/>
              <a:buFont typeface="Calibri"/>
              <a:buNone/>
            </a:pPr>
            <a:r>
              <a:rPr lang="en" sz="1200" dirty="0"/>
              <a:t>References:</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SzPts val="2400"/>
              <a:buFont typeface="Calibri"/>
              <a:buNone/>
            </a:pPr>
            <a:r>
              <a:rPr lang="en" sz="1200" dirty="0"/>
              <a:t>https://</a:t>
            </a:r>
            <a:r>
              <a:rPr lang="en" sz="1200" dirty="0" err="1"/>
              <a:t>www.reproductiveaccess.org</a:t>
            </a:r>
            <a:r>
              <a:rPr lang="en" sz="1200" dirty="0"/>
              <a:t>/wp-content/uploads/2018/06/</a:t>
            </a:r>
            <a:r>
              <a:rPr lang="en" sz="1200" dirty="0" err="1"/>
              <a:t>bc</a:t>
            </a:r>
            <a:r>
              <a:rPr lang="en" sz="1200" dirty="0"/>
              <a:t>-across-gender-</a:t>
            </a:r>
            <a:r>
              <a:rPr lang="en" sz="1200" dirty="0" err="1"/>
              <a:t>spectrum.pdf</a:t>
            </a:r>
            <a:endParaRPr sz="1200" dirty="0"/>
          </a:p>
          <a:p>
            <a:pPr marL="0" lvl="0" indent="0" algn="l" rtl="0">
              <a:spcBef>
                <a:spcPts val="0"/>
              </a:spcBef>
              <a:spcAft>
                <a:spcPts val="0"/>
              </a:spcAft>
              <a:buSzPts val="2400"/>
              <a:buFont typeface="Calibri"/>
              <a:buNone/>
            </a:pPr>
            <a:endParaRPr sz="1200" dirty="0"/>
          </a:p>
          <a:p>
            <a:pPr marL="0" lvl="0" indent="0" algn="l" rtl="0">
              <a:spcBef>
                <a:spcPts val="0"/>
              </a:spcBef>
              <a:spcAft>
                <a:spcPts val="0"/>
              </a:spcAft>
              <a:buClr>
                <a:srgbClr val="212121"/>
              </a:buClr>
              <a:buSzPts val="2400"/>
              <a:buFont typeface="Calibri"/>
              <a:buNone/>
            </a:pPr>
            <a:r>
              <a:rPr lang="en" sz="1200" dirty="0">
                <a:solidFill>
                  <a:srgbClr val="212121"/>
                </a:solidFill>
              </a:rPr>
              <a:t>Light A, Wang LF, </a:t>
            </a:r>
            <a:r>
              <a:rPr lang="en" sz="1200" dirty="0" err="1">
                <a:solidFill>
                  <a:srgbClr val="212121"/>
                </a:solidFill>
              </a:rPr>
              <a:t>Zeymo</a:t>
            </a:r>
            <a:r>
              <a:rPr lang="en" sz="1200" dirty="0">
                <a:solidFill>
                  <a:srgbClr val="212121"/>
                </a:solidFill>
              </a:rPr>
              <a:t> A, Gomez-Lobo V. Family planning and contraception use in transgender men. Contraception. 2018 Oct;98(4):266-269. </a:t>
            </a:r>
            <a:r>
              <a:rPr lang="en" sz="1200" dirty="0" err="1">
                <a:solidFill>
                  <a:srgbClr val="212121"/>
                </a:solidFill>
              </a:rPr>
              <a:t>doi</a:t>
            </a:r>
            <a:r>
              <a:rPr lang="en" sz="1200" dirty="0">
                <a:solidFill>
                  <a:srgbClr val="212121"/>
                </a:solidFill>
              </a:rPr>
              <a:t>: 10.1016/j.contraception.2018.06.006. </a:t>
            </a:r>
            <a:r>
              <a:rPr lang="en" sz="1200" dirty="0" err="1">
                <a:solidFill>
                  <a:srgbClr val="212121"/>
                </a:solidFill>
              </a:rPr>
              <a:t>Epub</a:t>
            </a:r>
            <a:r>
              <a:rPr lang="en" sz="1200" dirty="0">
                <a:solidFill>
                  <a:srgbClr val="212121"/>
                </a:solidFill>
              </a:rPr>
              <a:t> 2018 Jun 23. PMID: 29944875.</a:t>
            </a:r>
            <a:endParaRPr sz="1200" dirty="0"/>
          </a:p>
          <a:p>
            <a:pPr marL="0" lvl="0" indent="0" algn="l" rtl="0">
              <a:spcBef>
                <a:spcPts val="0"/>
              </a:spcBef>
              <a:spcAft>
                <a:spcPts val="0"/>
              </a:spcAft>
              <a:buSzPts val="2400"/>
              <a:buFont typeface="Calibri"/>
              <a:buNone/>
            </a:pPr>
            <a:endParaRPr sz="1200" dirty="0">
              <a:solidFill>
                <a:srgbClr val="212121"/>
              </a:solidFill>
            </a:endParaRPr>
          </a:p>
          <a:p>
            <a:pPr marL="0" lvl="0" indent="0" algn="l" rtl="0">
              <a:spcBef>
                <a:spcPts val="0"/>
              </a:spcBef>
              <a:spcAft>
                <a:spcPts val="0"/>
              </a:spcAft>
              <a:buClr>
                <a:srgbClr val="212121"/>
              </a:buClr>
              <a:buSzPts val="2400"/>
              <a:buFont typeface="Calibri"/>
              <a:buNone/>
            </a:pPr>
            <a:r>
              <a:rPr lang="en" sz="1200" dirty="0">
                <a:solidFill>
                  <a:srgbClr val="212121"/>
                </a:solidFill>
              </a:rPr>
              <a:t>Taub RL, Ellis SA, Neal-Perry G, </a:t>
            </a:r>
            <a:r>
              <a:rPr lang="en" sz="1200" dirty="0" err="1">
                <a:solidFill>
                  <a:srgbClr val="212121"/>
                </a:solidFill>
              </a:rPr>
              <a:t>Magaret</a:t>
            </a:r>
            <a:r>
              <a:rPr lang="en" sz="1200" dirty="0">
                <a:solidFill>
                  <a:srgbClr val="212121"/>
                </a:solidFill>
              </a:rPr>
              <a:t> AS, Prager SW, Micks EA. The effect of testosterone on ovulatory function in transmasculine individuals. Am J </a:t>
            </a:r>
            <a:r>
              <a:rPr lang="en" sz="1200" dirty="0" err="1">
                <a:solidFill>
                  <a:srgbClr val="212121"/>
                </a:solidFill>
              </a:rPr>
              <a:t>Obstet</a:t>
            </a:r>
            <a:r>
              <a:rPr lang="en" sz="1200" dirty="0">
                <a:solidFill>
                  <a:srgbClr val="212121"/>
                </a:solidFill>
              </a:rPr>
              <a:t> Gynecol. 2020 Aug;223(2):229.e1-229.e8. </a:t>
            </a:r>
            <a:r>
              <a:rPr lang="en" sz="1200" dirty="0" err="1">
                <a:solidFill>
                  <a:srgbClr val="212121"/>
                </a:solidFill>
              </a:rPr>
              <a:t>doi</a:t>
            </a:r>
            <a:r>
              <a:rPr lang="en" sz="1200" dirty="0">
                <a:solidFill>
                  <a:srgbClr val="212121"/>
                </a:solidFill>
              </a:rPr>
              <a:t>: 10.1016/j.ajog.2020.01.059. </a:t>
            </a:r>
            <a:r>
              <a:rPr lang="en" sz="1200" dirty="0" err="1">
                <a:solidFill>
                  <a:srgbClr val="212121"/>
                </a:solidFill>
              </a:rPr>
              <a:t>Epub</a:t>
            </a:r>
            <a:r>
              <a:rPr lang="en" sz="1200" dirty="0">
                <a:solidFill>
                  <a:srgbClr val="212121"/>
                </a:solidFill>
              </a:rPr>
              <a:t> 2020 Feb 8. PMID: 32044312; PMCID: PMC8238053.</a:t>
            </a:r>
            <a:endParaRPr sz="1200" dirty="0">
              <a:solidFill>
                <a:srgbClr val="212121"/>
              </a:solidFill>
            </a:endParaRPr>
          </a:p>
          <a:p>
            <a:pPr marL="0" lvl="0" indent="0" algn="l" rtl="0">
              <a:spcBef>
                <a:spcPts val="0"/>
              </a:spcBef>
              <a:spcAft>
                <a:spcPts val="0"/>
              </a:spcAft>
              <a:buClr>
                <a:srgbClr val="212121"/>
              </a:buClr>
              <a:buSzPts val="2400"/>
              <a:buFont typeface="Calibri"/>
              <a:buNone/>
            </a:pPr>
            <a:endParaRPr sz="1200" dirty="0">
              <a:solidFill>
                <a:srgbClr val="212121"/>
              </a:solidFill>
            </a:endParaRPr>
          </a:p>
          <a:p>
            <a:pPr marL="0" lvl="0" indent="0" algn="l" rtl="0">
              <a:spcBef>
                <a:spcPts val="0"/>
              </a:spcBef>
              <a:spcAft>
                <a:spcPts val="0"/>
              </a:spcAft>
              <a:buClr>
                <a:srgbClr val="212121"/>
              </a:buClr>
              <a:buSzPts val="2400"/>
              <a:buFont typeface="Calibri"/>
              <a:buNone/>
            </a:pPr>
            <a:r>
              <a:rPr lang="en" sz="1200" dirty="0">
                <a:solidFill>
                  <a:srgbClr val="212121"/>
                </a:solidFill>
              </a:rPr>
              <a:t>Photo: https://</a:t>
            </a:r>
            <a:r>
              <a:rPr lang="en" sz="1200" dirty="0" err="1">
                <a:solidFill>
                  <a:srgbClr val="212121"/>
                </a:solidFill>
              </a:rPr>
              <a:t>genderspectrum.vice.com</a:t>
            </a:r>
            <a:r>
              <a:rPr lang="en" sz="1200" dirty="0">
                <a:solidFill>
                  <a:srgbClr val="212121"/>
                </a:solidFill>
              </a:rPr>
              <a:t>/#Lifestyle</a:t>
            </a:r>
            <a:endParaRPr sz="1200" dirty="0">
              <a:solidFill>
                <a:srgbClr val="212121"/>
              </a:solidFill>
            </a:endParaRPr>
          </a:p>
          <a:p>
            <a:pPr marL="0" lvl="0" indent="0" algn="l" rtl="0">
              <a:spcBef>
                <a:spcPts val="0"/>
              </a:spcBef>
              <a:spcAft>
                <a:spcPts val="0"/>
              </a:spcAft>
              <a:buNone/>
            </a:pPr>
            <a:endParaRPr sz="12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2400" u="sng" dirty="0">
                <a:effectLst/>
                <a:latin typeface="+mn-lt"/>
                <a:ea typeface="+mn-ea"/>
                <a:cs typeface="+mn-cs"/>
                <a:sym typeface="Calibri"/>
                <a:hlinkClick r:id="rId3"/>
              </a:rPr>
              <a:t>https://www.reproductiveaccess.org/resource/birth-control-across-the-gender-spectrum/</a:t>
            </a:r>
            <a:r>
              <a:rPr lang="en-US" sz="2400" dirty="0">
                <a:effectLst/>
                <a:latin typeface="+mn-lt"/>
                <a:ea typeface="+mn-ea"/>
                <a:cs typeface="+mn-cs"/>
                <a:sym typeface="Calibri"/>
              </a:rPr>
              <a:t> </a:t>
            </a:r>
          </a:p>
        </p:txBody>
      </p:sp>
    </p:spTree>
    <p:extLst>
      <p:ext uri="{BB962C8B-B14F-4D97-AF65-F5344CB8AC3E}">
        <p14:creationId xmlns:p14="http://schemas.microsoft.com/office/powerpoint/2010/main" val="2756519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Note to facilitator: </a:t>
            </a:r>
          </a:p>
          <a:p>
            <a:pPr marL="0" lvl="0" indent="0" algn="l" rtl="0">
              <a:spcBef>
                <a:spcPts val="0"/>
              </a:spcBef>
              <a:spcAft>
                <a:spcPts val="0"/>
              </a:spcAft>
              <a:buNone/>
            </a:pPr>
            <a:endParaRPr lang="en-US" sz="2400" dirty="0"/>
          </a:p>
          <a:p>
            <a:pPr marL="0" lvl="0" indent="0" algn="l" rtl="0">
              <a:spcBef>
                <a:spcPts val="0"/>
              </a:spcBef>
              <a:spcAft>
                <a:spcPts val="0"/>
              </a:spcAft>
              <a:buNone/>
            </a:pPr>
            <a:r>
              <a:rPr lang="en-US" sz="2400" dirty="0"/>
              <a:t>Share these resources with your learners. </a:t>
            </a:r>
          </a:p>
          <a:p>
            <a:pPr marL="571500" marR="0" lvl="0" indent="-546100" algn="l" rtl="0">
              <a:lnSpc>
                <a:spcPct val="100000"/>
              </a:lnSpc>
              <a:spcBef>
                <a:spcPts val="0"/>
              </a:spcBef>
              <a:spcAft>
                <a:spcPts val="0"/>
              </a:spcAft>
              <a:buClr>
                <a:schemeClr val="lt1"/>
              </a:buClr>
              <a:buSzPts val="3200"/>
              <a:buFont typeface="Arial"/>
              <a:buChar char="•"/>
            </a:pPr>
            <a:endParaRPr lang="en-US" sz="24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46100" algn="l" rtl="0">
              <a:lnSpc>
                <a:spcPct val="100000"/>
              </a:lnSpc>
              <a:spcBef>
                <a:spcPts val="0"/>
              </a:spcBef>
              <a:spcAft>
                <a:spcPts val="0"/>
              </a:spcAft>
              <a:buClr>
                <a:schemeClr val="lt1"/>
              </a:buClr>
              <a:buSzPts val="3200"/>
              <a:buFont typeface="Arial"/>
              <a:buChar char="•"/>
            </a:pPr>
            <a:endParaRPr lang="en-US" sz="24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a:solidFill>
                  <a:schemeClr val="lt1"/>
                </a:solidFill>
                <a:latin typeface="Tw Cen MT" panose="020B0602020104020603" pitchFamily="34" charset="77"/>
                <a:ea typeface="Twentieth Century"/>
                <a:cs typeface="Twentieth Century"/>
                <a:sym typeface="Twentieth Century"/>
              </a:rPr>
              <a:t>UCSF: </a:t>
            </a:r>
            <a:r>
              <a:rPr lang="en-US" sz="2400" u="sng" strike="noStrike" cap="none" dirty="0">
                <a:solidFill>
                  <a:schemeClr val="lt1"/>
                </a:solidFill>
                <a:latin typeface="Tw Cen MT" panose="020B0602020104020603" pitchFamily="34" charset="77"/>
                <a:ea typeface="Twentieth Century"/>
                <a:cs typeface="Twentieth Century"/>
                <a:sym typeface="Twentieth Century"/>
                <a:hlinkClick r:id="rId3">
                  <a:extLst>
                    <a:ext uri="{A12FA001-AC4F-418D-AE19-62706E023703}">
                      <ahyp:hlinkClr xmlns:ahyp="http://schemas.microsoft.com/office/drawing/2018/hyperlinkcolor" val="tx"/>
                    </a:ext>
                  </a:extLst>
                </a:hlinkClick>
              </a:rPr>
              <a:t>https://transcare.ucsf.edu/welcome</a:t>
            </a:r>
            <a:endParaRPr lang="en-US" sz="24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err="1">
                <a:solidFill>
                  <a:schemeClr val="lt1"/>
                </a:solidFill>
                <a:latin typeface="Tw Cen MT" panose="020B0602020104020603" pitchFamily="34" charset="77"/>
                <a:ea typeface="Twentieth Century"/>
                <a:cs typeface="Twentieth Century"/>
                <a:sym typeface="Twentieth Century"/>
              </a:rPr>
              <a:t>Wpath</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a:t>
            </a:r>
            <a:r>
              <a:rPr lang="en-US" sz="2400" u="sng" strike="noStrike" cap="none" dirty="0">
                <a:solidFill>
                  <a:schemeClr val="lt1"/>
                </a:solidFill>
                <a:latin typeface="Tw Cen MT" panose="020B0602020104020603" pitchFamily="34" charset="77"/>
                <a:ea typeface="Twentieth Century"/>
                <a:cs typeface="Twentieth Century"/>
                <a:sym typeface="Twentieth Century"/>
                <a:hlinkClick r:id="rId4">
                  <a:extLst>
                    <a:ext uri="{A12FA001-AC4F-418D-AE19-62706E023703}">
                      <ahyp:hlinkClr xmlns:ahyp="http://schemas.microsoft.com/office/drawing/2018/hyperlinkcolor" val="tx"/>
                    </a:ext>
                  </a:extLst>
                </a:hlinkClick>
              </a:rPr>
              <a:t>https://www.wpath.org/</a:t>
            </a:r>
            <a:endParaRPr lang="en-US" sz="24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a:solidFill>
                  <a:schemeClr val="lt1"/>
                </a:solidFill>
                <a:latin typeface="Tw Cen MT" panose="020B0602020104020603" pitchFamily="34" charset="77"/>
                <a:ea typeface="Twentieth Century"/>
                <a:cs typeface="Twentieth Century"/>
                <a:sym typeface="Twentieth Century"/>
              </a:rPr>
              <a:t>Fenway: </a:t>
            </a:r>
            <a:r>
              <a:rPr lang="en-US" sz="2400" u="sng" strike="noStrike" cap="none" dirty="0">
                <a:solidFill>
                  <a:schemeClr val="lt1"/>
                </a:solidFill>
                <a:latin typeface="Tw Cen MT" panose="020B0602020104020603" pitchFamily="34" charset="77"/>
                <a:ea typeface="Twentieth Century"/>
                <a:cs typeface="Twentieth Century"/>
                <a:sym typeface="Twentieth Century"/>
                <a:hlinkClick r:id="rId5">
                  <a:extLst>
                    <a:ext uri="{A12FA001-AC4F-418D-AE19-62706E023703}">
                      <ahyp:hlinkClr xmlns:ahyp="http://schemas.microsoft.com/office/drawing/2018/hyperlinkcolor" val="tx"/>
                    </a:ext>
                  </a:extLst>
                </a:hlinkClick>
              </a:rPr>
              <a:t>https://fenwayhealth.org/the-fenway-institute/education/the-national-lgbt-health-education-center/</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a:t>
            </a:r>
            <a:endParaRPr lang="en-US" sz="800" dirty="0"/>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a:solidFill>
                  <a:schemeClr val="lt1"/>
                </a:solidFill>
                <a:latin typeface="Tw Cen MT" panose="020B0602020104020603" pitchFamily="34" charset="77"/>
                <a:ea typeface="Twentieth Century"/>
                <a:cs typeface="Twentieth Century"/>
                <a:sym typeface="Twentieth Century"/>
              </a:rPr>
              <a:t>DEFENDING REPRODUCTIVE JUSTICE: AN ACTIVIST RESOURCE KIT: </a:t>
            </a:r>
            <a:r>
              <a:rPr lang="en-US" sz="2400" u="sng" strike="noStrike" cap="none" dirty="0">
                <a:solidFill>
                  <a:schemeClr val="lt1"/>
                </a:solidFill>
                <a:latin typeface="Tw Cen MT" panose="020B0602020104020603" pitchFamily="34" charset="77"/>
                <a:ea typeface="Twentieth Century"/>
                <a:cs typeface="Twentieth Century"/>
                <a:sym typeface="Twentieth Century"/>
                <a:hlinkClick r:id="rId6">
                  <a:extLst>
                    <a:ext uri="{A12FA001-AC4F-418D-AE19-62706E023703}">
                      <ahyp:hlinkClr xmlns:ahyp="http://schemas.microsoft.com/office/drawing/2018/hyperlinkcolor" val="tx"/>
                    </a:ext>
                  </a:extLst>
                </a:hlinkClick>
              </a:rPr>
              <a:t>http://www.politicalresearch.org/issues/reproductive-justice/</a:t>
            </a:r>
            <a:endParaRPr lang="en-US" sz="24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a:solidFill>
                  <a:schemeClr val="lt1"/>
                </a:solidFill>
                <a:latin typeface="Tw Cen MT" panose="020B0602020104020603" pitchFamily="34" charset="77"/>
                <a:ea typeface="Twentieth Century"/>
                <a:cs typeface="Twentieth Century"/>
                <a:sym typeface="Twentieth Century"/>
              </a:rPr>
              <a:t>Transgender Health Care Curriculum (for providers) by Daphna </a:t>
            </a:r>
            <a:r>
              <a:rPr lang="en-US" sz="2400" u="none" strike="noStrike" cap="none" dirty="0" err="1">
                <a:solidFill>
                  <a:schemeClr val="lt1"/>
                </a:solidFill>
                <a:latin typeface="Tw Cen MT" panose="020B0602020104020603" pitchFamily="34" charset="77"/>
                <a:ea typeface="Twentieth Century"/>
                <a:cs typeface="Twentieth Century"/>
                <a:sym typeface="Twentieth Century"/>
              </a:rPr>
              <a:t>Stroumsa</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MD, MPH at Michigan Medicine: </a:t>
            </a:r>
            <a:r>
              <a:rPr lang="en-US" sz="2400" u="sng" strike="noStrike" cap="none" dirty="0">
                <a:solidFill>
                  <a:schemeClr val="lt1"/>
                </a:solidFill>
                <a:latin typeface="Tw Cen MT" panose="020B0602020104020603" pitchFamily="34" charset="77"/>
                <a:ea typeface="Twentieth Century"/>
                <a:cs typeface="Twentieth Century"/>
                <a:sym typeface="Twentieth Century"/>
                <a:hlinkClick r:id="rId7">
                  <a:extLst>
                    <a:ext uri="{A12FA001-AC4F-418D-AE19-62706E023703}">
                      <ahyp:hlinkClr xmlns:ahyp="http://schemas.microsoft.com/office/drawing/2018/hyperlinkcolor" val="tx"/>
                    </a:ext>
                  </a:extLst>
                </a:hlinkClick>
              </a:rPr>
              <a:t>https://medicine.umich.edu/dept/obgyn/education/continuing-medical-education-cme/transgender-healthcare-curriculum</a:t>
            </a:r>
            <a:endParaRPr lang="en-US" sz="24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a:solidFill>
                  <a:schemeClr val="lt1"/>
                </a:solidFill>
                <a:latin typeface="Tw Cen MT" panose="020B0602020104020603" pitchFamily="34" charset="77"/>
                <a:ea typeface="Twentieth Century"/>
                <a:cs typeface="Twentieth Century"/>
                <a:sym typeface="Twentieth Century"/>
              </a:rPr>
              <a:t>Caring for Transgender/Gender Nonconforming Patients and Visitors (for all staff) by Halley </a:t>
            </a:r>
            <a:r>
              <a:rPr lang="en-US" sz="2400" u="none" strike="noStrike" cap="none" dirty="0" err="1">
                <a:solidFill>
                  <a:schemeClr val="lt1"/>
                </a:solidFill>
                <a:latin typeface="Tw Cen MT" panose="020B0602020104020603" pitchFamily="34" charset="77"/>
                <a:ea typeface="Twentieth Century"/>
                <a:cs typeface="Twentieth Century"/>
                <a:sym typeface="Twentieth Century"/>
              </a:rPr>
              <a:t>Crissman</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MD, MPH at Michigan Medicine:  </a:t>
            </a:r>
            <a:r>
              <a:rPr lang="en-US" sz="2400" u="sng" strike="noStrike" cap="none" dirty="0">
                <a:solidFill>
                  <a:schemeClr val="lt1"/>
                </a:solidFill>
                <a:latin typeface="Tw Cen MT" panose="020B0602020104020603" pitchFamily="34" charset="77"/>
                <a:ea typeface="Twentieth Century"/>
                <a:cs typeface="Twentieth Century"/>
                <a:sym typeface="Twentieth Century"/>
                <a:hlinkClick r:id="rId8">
                  <a:extLst>
                    <a:ext uri="{A12FA001-AC4F-418D-AE19-62706E023703}">
                      <ahyp:hlinkClr xmlns:ahyp="http://schemas.microsoft.com/office/drawing/2018/hyperlinkcolor" val="tx"/>
                    </a:ext>
                  </a:extLst>
                </a:hlinkClick>
              </a:rPr>
              <a:t>https://ohei.med.umich.edu/news/video-series-caring-transgendergender-nonconforming-patients-and-visitors</a:t>
            </a:r>
            <a:endParaRPr lang="en-US" sz="2400" u="none" strike="noStrike" cap="none" dirty="0">
              <a:solidFill>
                <a:schemeClr val="lt1"/>
              </a:solidFill>
              <a:latin typeface="Tw Cen MT" panose="020B0602020104020603" pitchFamily="34" charset="77"/>
              <a:ea typeface="Twentieth Century"/>
              <a:cs typeface="Twentieth Century"/>
              <a:sym typeface="Twentieth Century"/>
            </a:endParaRPr>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err="1">
                <a:solidFill>
                  <a:schemeClr val="lt1"/>
                </a:solidFill>
                <a:latin typeface="Tw Cen MT" panose="020B0602020104020603" pitchFamily="34" charset="77"/>
                <a:ea typeface="Twentieth Century"/>
                <a:cs typeface="Twentieth Century"/>
                <a:sym typeface="Twentieth Century"/>
              </a:rPr>
              <a:t>Bonnington</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A, </a:t>
            </a:r>
            <a:r>
              <a:rPr lang="en-US" sz="2400" u="none" strike="noStrike" cap="none" dirty="0" err="1">
                <a:solidFill>
                  <a:schemeClr val="lt1"/>
                </a:solidFill>
                <a:latin typeface="Tw Cen MT" panose="020B0602020104020603" pitchFamily="34" charset="77"/>
                <a:ea typeface="Twentieth Century"/>
                <a:cs typeface="Twentieth Century"/>
                <a:sym typeface="Twentieth Century"/>
              </a:rPr>
              <a:t>Dianat</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S, Kerns J, et al. Society of Family Planning clinical recommendations: Contraceptive counseling for transgender and gender diverse people who were female sex assigned at birth. Contraception. 2020;102(2):70-82. doi:10.1016/j.contraception.2020.04.001.</a:t>
            </a:r>
            <a:endParaRPr lang="en-US" sz="800" dirty="0"/>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err="1">
                <a:solidFill>
                  <a:schemeClr val="lt1"/>
                </a:solidFill>
                <a:latin typeface="Tw Cen MT" panose="020B0602020104020603" pitchFamily="34" charset="77"/>
                <a:ea typeface="Twentieth Century"/>
                <a:cs typeface="Twentieth Century"/>
                <a:sym typeface="Twentieth Century"/>
              </a:rPr>
              <a:t>Krempasky</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C, Harris M, </a:t>
            </a:r>
            <a:r>
              <a:rPr lang="en-US" sz="2400" u="none" strike="noStrike" cap="none" dirty="0" err="1">
                <a:solidFill>
                  <a:schemeClr val="lt1"/>
                </a:solidFill>
                <a:latin typeface="Tw Cen MT" panose="020B0602020104020603" pitchFamily="34" charset="77"/>
                <a:ea typeface="Twentieth Century"/>
                <a:cs typeface="Twentieth Century"/>
                <a:sym typeface="Twentieth Century"/>
              </a:rPr>
              <a:t>Abern</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L, </a:t>
            </a:r>
            <a:r>
              <a:rPr lang="en-US" sz="2400" u="none" strike="noStrike" cap="none" dirty="0" err="1">
                <a:solidFill>
                  <a:schemeClr val="lt1"/>
                </a:solidFill>
                <a:latin typeface="Tw Cen MT" panose="020B0602020104020603" pitchFamily="34" charset="77"/>
                <a:ea typeface="Twentieth Century"/>
                <a:cs typeface="Twentieth Century"/>
                <a:sym typeface="Twentieth Century"/>
              </a:rPr>
              <a:t>Grimstad</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F. Contraception across the transmasculine spectrum. American Journal of Obstetrics and Gynecology. 2020;222(2):134-143. doi:10.1016/j.ajog.2019.07.043. </a:t>
            </a:r>
            <a:endParaRPr lang="en-US" sz="800" dirty="0"/>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a:solidFill>
                  <a:schemeClr val="lt1"/>
                </a:solidFill>
                <a:latin typeface="Tw Cen MT" panose="020B0602020104020603" pitchFamily="34" charset="77"/>
                <a:ea typeface="Twentieth Century"/>
                <a:cs typeface="Twentieth Century"/>
                <a:sym typeface="Twentieth Century"/>
              </a:rPr>
              <a:t>Fenway Reproductive Health and Obstetric Care in Transgender Patients - Excellence in Transgender Care conference 10/2020</a:t>
            </a:r>
            <a:endParaRPr lang="en-US" sz="800" dirty="0"/>
          </a:p>
          <a:p>
            <a:pPr marL="571500" marR="0" lvl="0" indent="-546100" algn="l" rtl="0">
              <a:lnSpc>
                <a:spcPct val="100000"/>
              </a:lnSpc>
              <a:spcBef>
                <a:spcPts val="0"/>
              </a:spcBef>
              <a:spcAft>
                <a:spcPts val="0"/>
              </a:spcAft>
              <a:buClr>
                <a:schemeClr val="lt1"/>
              </a:buClr>
              <a:buSzPts val="3200"/>
              <a:buFont typeface="Arial"/>
              <a:buChar char="•"/>
            </a:pPr>
            <a:r>
              <a:rPr lang="en-US" sz="2400" u="none" strike="noStrike" cap="none" dirty="0">
                <a:solidFill>
                  <a:schemeClr val="lt1"/>
                </a:solidFill>
                <a:latin typeface="Tw Cen MT" panose="020B0602020104020603" pitchFamily="34" charset="77"/>
                <a:ea typeface="Twentieth Century"/>
                <a:cs typeface="Twentieth Century"/>
                <a:sym typeface="Twentieth Century"/>
              </a:rPr>
              <a:t>TRANS-INCLUSIVE ABORTION SERVICES A manual for providers on operationalizing trans-inclusive policies and practices in an abortion setting British Columbia. </a:t>
            </a:r>
            <a:r>
              <a:rPr lang="en-US" sz="2400" u="sng" strike="noStrike" cap="none" dirty="0">
                <a:solidFill>
                  <a:schemeClr val="lt1"/>
                </a:solidFill>
                <a:latin typeface="Tw Cen MT" panose="020B0602020104020603" pitchFamily="34" charset="77"/>
                <a:ea typeface="Twentieth Century"/>
                <a:cs typeface="Twentieth Century"/>
                <a:sym typeface="Twentieth Century"/>
                <a:hlinkClick r:id="rId9">
                  <a:extLst>
                    <a:ext uri="{A12FA001-AC4F-418D-AE19-62706E023703}">
                      <ahyp:hlinkClr xmlns:ahyp="http://schemas.microsoft.com/office/drawing/2018/hyperlinkcolor" val="tx"/>
                    </a:ext>
                  </a:extLst>
                </a:hlinkClick>
              </a:rPr>
              <a:t>https://www.optionsforsexualhealth.org/wp-content/uploads/2019/07/FQPN18-Manual-EN-BC-web.pdfb</a:t>
            </a:r>
            <a:r>
              <a:rPr lang="en-US" sz="2400" u="none" strike="noStrike" cap="none" dirty="0">
                <a:solidFill>
                  <a:schemeClr val="lt1"/>
                </a:solidFill>
                <a:latin typeface="Tw Cen MT" panose="020B0602020104020603" pitchFamily="34" charset="77"/>
                <a:ea typeface="Twentieth Century"/>
                <a:cs typeface="Twentieth Century"/>
                <a:sym typeface="Twentieth Century"/>
              </a:rPr>
              <a:t> </a:t>
            </a:r>
            <a:endParaRPr lang="en-US" sz="800" dirty="0"/>
          </a:p>
          <a:p>
            <a:pPr marL="0" marR="0" lvl="0" indent="0" algn="l" rtl="0">
              <a:lnSpc>
                <a:spcPct val="100000"/>
              </a:lnSpc>
              <a:spcBef>
                <a:spcPts val="0"/>
              </a:spcBef>
              <a:spcAft>
                <a:spcPts val="0"/>
              </a:spcAft>
              <a:buNone/>
            </a:pPr>
            <a:endParaRPr lang="en-US" sz="800" dirty="0"/>
          </a:p>
          <a:p>
            <a:endParaRPr lang="en-US" dirty="0"/>
          </a:p>
          <a:p>
            <a:endParaRPr lang="en-US" dirty="0"/>
          </a:p>
        </p:txBody>
      </p:sp>
    </p:spTree>
    <p:extLst>
      <p:ext uri="{BB962C8B-B14F-4D97-AF65-F5344CB8AC3E}">
        <p14:creationId xmlns:p14="http://schemas.microsoft.com/office/powerpoint/2010/main" val="2042740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8384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Amato P. Fertility options for transgender persons. UCSF Transgender Care. https://</a:t>
            </a:r>
            <a:r>
              <a:rPr lang="en-US" sz="2400" dirty="0" err="1">
                <a:effectLst/>
                <a:latin typeface="+mn-lt"/>
                <a:ea typeface="+mn-ea"/>
                <a:cs typeface="+mn-cs"/>
                <a:sym typeface="Calibri"/>
              </a:rPr>
              <a:t>transcare.ucsf.edu</a:t>
            </a:r>
            <a:r>
              <a:rPr lang="en-US" sz="2400" dirty="0">
                <a:effectLst/>
                <a:latin typeface="+mn-lt"/>
                <a:ea typeface="+mn-ea"/>
                <a:cs typeface="+mn-cs"/>
                <a:sym typeface="Calibri"/>
              </a:rPr>
              <a:t>/guidelines/fertility. Published June 17, 2016.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Cavanaugh T. Sexual Health History: Talking Sex with Gender Non-Conforming &amp; Trans Patients. </a:t>
            </a:r>
            <a:r>
              <a:rPr lang="en-US" sz="2400" dirty="0" err="1">
                <a:effectLst/>
                <a:latin typeface="+mn-lt"/>
                <a:ea typeface="+mn-ea"/>
                <a:cs typeface="+mn-cs"/>
                <a:sym typeface="Calibri"/>
              </a:rPr>
              <a:t>fenwayhealth.org</a:t>
            </a:r>
            <a:r>
              <a:rPr lang="en-US" sz="2400" dirty="0">
                <a:effectLst/>
                <a:latin typeface="+mn-lt"/>
                <a:ea typeface="+mn-ea"/>
                <a:cs typeface="+mn-cs"/>
                <a:sym typeface="Calibri"/>
              </a:rPr>
              <a:t>. </a:t>
            </a:r>
            <a:r>
              <a:rPr lang="en-US" sz="2400" u="sng" dirty="0">
                <a:effectLst/>
                <a:latin typeface="+mn-lt"/>
                <a:ea typeface="+mn-ea"/>
                <a:cs typeface="+mn-cs"/>
                <a:sym typeface="Calibri"/>
                <a:hlinkClick r:id="rId3"/>
              </a:rPr>
              <a:t>https://fenwayhealth.org/wp-content/uploads/Taking-a-Sexual-Health-History-Cavanaugh-1.pdf</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dirty="0" err="1">
                <a:effectLst/>
                <a:latin typeface="+mn-lt"/>
                <a:ea typeface="+mn-ea"/>
                <a:cs typeface="+mn-cs"/>
                <a:sym typeface="Calibri"/>
              </a:rPr>
              <a:t>Chor</a:t>
            </a:r>
            <a:r>
              <a:rPr lang="en-US" sz="2400" dirty="0">
                <a:effectLst/>
                <a:latin typeface="+mn-lt"/>
                <a:ea typeface="+mn-ea"/>
                <a:cs typeface="+mn-cs"/>
                <a:sym typeface="Calibri"/>
              </a:rPr>
              <a:t> J, </a:t>
            </a:r>
            <a:r>
              <a:rPr lang="en-US" sz="2400" dirty="0" err="1">
                <a:effectLst/>
                <a:latin typeface="+mn-lt"/>
                <a:ea typeface="+mn-ea"/>
                <a:cs typeface="+mn-cs"/>
                <a:sym typeface="Calibri"/>
              </a:rPr>
              <a:t>Stulberg</a:t>
            </a:r>
            <a:r>
              <a:rPr lang="en-US" sz="2400" dirty="0">
                <a:effectLst/>
                <a:latin typeface="+mn-lt"/>
                <a:ea typeface="+mn-ea"/>
                <a:cs typeface="+mn-cs"/>
                <a:sym typeface="Calibri"/>
              </a:rPr>
              <a:t> DB, Tillman S. Shared decision-making framework for pelvic examinations in asymptomatic, nonpregnant patients.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2019;133(4):810–814. doi:10.1097/AOG.0000000000003166.</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Ellis SA, </a:t>
            </a:r>
            <a:r>
              <a:rPr lang="en-US" sz="2400" dirty="0" err="1">
                <a:effectLst/>
                <a:latin typeface="+mn-lt"/>
                <a:ea typeface="+mn-ea"/>
                <a:cs typeface="+mn-cs"/>
                <a:sym typeface="Calibri"/>
              </a:rPr>
              <a:t>Wojnar</a:t>
            </a:r>
            <a:r>
              <a:rPr lang="en-US" sz="2400" dirty="0">
                <a:effectLst/>
                <a:latin typeface="+mn-lt"/>
                <a:ea typeface="+mn-ea"/>
                <a:cs typeface="+mn-cs"/>
                <a:sym typeface="Calibri"/>
              </a:rPr>
              <a:t> DM, </a:t>
            </a:r>
            <a:r>
              <a:rPr lang="en-US" sz="2400" dirty="0" err="1">
                <a:effectLst/>
                <a:latin typeface="+mn-lt"/>
                <a:ea typeface="+mn-ea"/>
                <a:cs typeface="+mn-cs"/>
                <a:sym typeface="Calibri"/>
              </a:rPr>
              <a:t>Pettinato</a:t>
            </a:r>
            <a:r>
              <a:rPr lang="en-US" sz="2400" dirty="0">
                <a:effectLst/>
                <a:latin typeface="+mn-lt"/>
                <a:ea typeface="+mn-ea"/>
                <a:cs typeface="+mn-cs"/>
                <a:sym typeface="Calibri"/>
              </a:rPr>
              <a:t> M. Conception, pregnancy, and birth experiences of male and gender variant gestational parents: it’s how we could have a family. J Midwifery </a:t>
            </a:r>
            <a:r>
              <a:rPr lang="en-US" sz="2400" dirty="0" err="1">
                <a:effectLst/>
                <a:latin typeface="+mn-lt"/>
                <a:ea typeface="+mn-ea"/>
                <a:cs typeface="+mn-cs"/>
                <a:sym typeface="Calibri"/>
              </a:rPr>
              <a:t>Womens</a:t>
            </a:r>
            <a:r>
              <a:rPr lang="en-US" sz="2400" dirty="0">
                <a:effectLst/>
                <a:latin typeface="+mn-lt"/>
                <a:ea typeface="+mn-ea"/>
                <a:cs typeface="+mn-cs"/>
                <a:sym typeface="Calibri"/>
              </a:rPr>
              <a:t> Health. 2015;60(1):62–69. doi:10.1111/jmwh.12213.</a:t>
            </a:r>
          </a:p>
          <a:p>
            <a:pPr marL="342900" lvl="0" indent="-342900">
              <a:buFont typeface="Arial" panose="020B0604020202020204" pitchFamily="34" charset="0"/>
              <a:buChar char="•"/>
            </a:pPr>
            <a:r>
              <a:rPr lang="en-US" sz="2400" dirty="0">
                <a:effectLst/>
                <a:latin typeface="+mn-lt"/>
                <a:ea typeface="+mn-ea"/>
                <a:cs typeface="+mn-cs"/>
                <a:sym typeface="Calibri"/>
              </a:rPr>
              <a:t>Harris M. Taking a transgender-inclusive sexual health history. </a:t>
            </a:r>
            <a:r>
              <a:rPr lang="en-US" sz="2400" dirty="0" err="1">
                <a:effectLst/>
                <a:latin typeface="+mn-lt"/>
                <a:ea typeface="+mn-ea"/>
                <a:cs typeface="+mn-cs"/>
                <a:sym typeface="Calibri"/>
              </a:rPr>
              <a:t>Bedsider</a:t>
            </a:r>
            <a:r>
              <a:rPr lang="en-US" sz="2400" dirty="0">
                <a:effectLst/>
                <a:latin typeface="+mn-lt"/>
                <a:ea typeface="+mn-ea"/>
                <a:cs typeface="+mn-cs"/>
                <a:sym typeface="Calibri"/>
              </a:rPr>
              <a:t> Providers. https://</a:t>
            </a:r>
            <a:r>
              <a:rPr lang="en-US" sz="2400" dirty="0" err="1">
                <a:effectLst/>
                <a:latin typeface="+mn-lt"/>
                <a:ea typeface="+mn-ea"/>
                <a:cs typeface="+mn-cs"/>
                <a:sym typeface="Calibri"/>
              </a:rPr>
              <a:t>providers.bedsider.org</a:t>
            </a:r>
            <a:r>
              <a:rPr lang="en-US" sz="2400" dirty="0">
                <a:effectLst/>
                <a:latin typeface="+mn-lt"/>
                <a:ea typeface="+mn-ea"/>
                <a:cs typeface="+mn-cs"/>
                <a:sym typeface="Calibri"/>
              </a:rPr>
              <a:t>/articles/taking-a-transgender-inclusive-sexual-health-history. Published June 18, 2020.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Health Care for transgender and gender diverse individuals. ACOG. https://</a:t>
            </a:r>
            <a:r>
              <a:rPr lang="en-US" sz="2400" dirty="0" err="1">
                <a:effectLst/>
                <a:latin typeface="+mn-lt"/>
                <a:ea typeface="+mn-ea"/>
                <a:cs typeface="+mn-cs"/>
                <a:sym typeface="Calibri"/>
              </a:rPr>
              <a:t>www.acog.org</a:t>
            </a:r>
            <a:r>
              <a:rPr lang="en-US" sz="2400" dirty="0">
                <a:effectLst/>
                <a:latin typeface="+mn-lt"/>
                <a:ea typeface="+mn-ea"/>
                <a:cs typeface="+mn-cs"/>
                <a:sym typeface="Calibri"/>
              </a:rPr>
              <a:t>/clinical/clinical-guidance/committee-opinion/articles/2021/03/health-care-for-transgender-and-gender-diverse-individuals. Published March 2021. Accessed April 21, 2022.</a:t>
            </a:r>
          </a:p>
          <a:p>
            <a:pPr marL="342900" lvl="0" indent="-342900">
              <a:buFont typeface="Arial" panose="020B0604020202020204" pitchFamily="34" charset="0"/>
              <a:buChar char="•"/>
            </a:pPr>
            <a:r>
              <a:rPr lang="en-US" sz="2400" dirty="0" err="1">
                <a:effectLst/>
                <a:latin typeface="+mn-lt"/>
                <a:ea typeface="+mn-ea"/>
                <a:cs typeface="+mn-cs"/>
                <a:sym typeface="Calibri"/>
              </a:rPr>
              <a:t>Hembree</a:t>
            </a:r>
            <a:r>
              <a:rPr lang="en-US" sz="2400" dirty="0">
                <a:effectLst/>
                <a:latin typeface="+mn-lt"/>
                <a:ea typeface="+mn-ea"/>
                <a:cs typeface="+mn-cs"/>
                <a:sym typeface="Calibri"/>
              </a:rPr>
              <a:t> WC, Cohen-</a:t>
            </a:r>
            <a:r>
              <a:rPr lang="en-US" sz="2400" dirty="0" err="1">
                <a:effectLst/>
                <a:latin typeface="+mn-lt"/>
                <a:ea typeface="+mn-ea"/>
                <a:cs typeface="+mn-cs"/>
                <a:sym typeface="Calibri"/>
              </a:rPr>
              <a:t>Kettenis</a:t>
            </a:r>
            <a:r>
              <a:rPr lang="en-US" sz="2400" dirty="0">
                <a:effectLst/>
                <a:latin typeface="+mn-lt"/>
                <a:ea typeface="+mn-ea"/>
                <a:cs typeface="+mn-cs"/>
                <a:sym typeface="Calibri"/>
              </a:rPr>
              <a:t> PT, </a:t>
            </a:r>
            <a:r>
              <a:rPr lang="en-US" sz="2400" dirty="0" err="1">
                <a:effectLst/>
                <a:latin typeface="+mn-lt"/>
                <a:ea typeface="+mn-ea"/>
                <a:cs typeface="+mn-cs"/>
                <a:sym typeface="Calibri"/>
              </a:rPr>
              <a:t>Gooren</a:t>
            </a:r>
            <a:r>
              <a:rPr lang="en-US" sz="2400" dirty="0">
                <a:effectLst/>
                <a:latin typeface="+mn-lt"/>
                <a:ea typeface="+mn-ea"/>
                <a:cs typeface="+mn-cs"/>
                <a:sym typeface="Calibri"/>
              </a:rPr>
              <a:t> L, et al. Endocrine Treatment of Gender-Dysphoric/Gender-Incongruent Persons: An Endocrine Society Clinical Practice Guideline [published correction appears in J Clin Endocrinol </a:t>
            </a:r>
            <a:r>
              <a:rPr lang="en-US" sz="2400" dirty="0" err="1">
                <a:effectLst/>
                <a:latin typeface="+mn-lt"/>
                <a:ea typeface="+mn-ea"/>
                <a:cs typeface="+mn-cs"/>
                <a:sym typeface="Calibri"/>
              </a:rPr>
              <a:t>Metab</a:t>
            </a:r>
            <a:r>
              <a:rPr lang="en-US" sz="2400" dirty="0">
                <a:effectLst/>
                <a:latin typeface="+mn-lt"/>
                <a:ea typeface="+mn-ea"/>
                <a:cs typeface="+mn-cs"/>
                <a:sym typeface="Calibri"/>
              </a:rPr>
              <a:t>. 2018 Feb 1;103(2):699] [published correction appears in J Clin Endocrinol </a:t>
            </a:r>
            <a:r>
              <a:rPr lang="en-US" sz="2400" dirty="0" err="1">
                <a:effectLst/>
                <a:latin typeface="+mn-lt"/>
                <a:ea typeface="+mn-ea"/>
                <a:cs typeface="+mn-cs"/>
                <a:sym typeface="Calibri"/>
              </a:rPr>
              <a:t>Metab</a:t>
            </a:r>
            <a:r>
              <a:rPr lang="en-US" sz="2400" dirty="0">
                <a:effectLst/>
                <a:latin typeface="+mn-lt"/>
                <a:ea typeface="+mn-ea"/>
                <a:cs typeface="+mn-cs"/>
                <a:sym typeface="Calibri"/>
              </a:rPr>
              <a:t>. 2018 Jul 1;103(7):2758-2759]. </a:t>
            </a:r>
            <a:r>
              <a:rPr lang="en-US" sz="2400" i="1" dirty="0">
                <a:effectLst/>
                <a:latin typeface="+mn-lt"/>
                <a:ea typeface="+mn-ea"/>
                <a:cs typeface="+mn-cs"/>
                <a:sym typeface="Calibri"/>
              </a:rPr>
              <a:t>J Clin Endocrinol </a:t>
            </a:r>
            <a:r>
              <a:rPr lang="en-US" sz="2400" i="1" dirty="0" err="1">
                <a:effectLst/>
                <a:latin typeface="+mn-lt"/>
                <a:ea typeface="+mn-ea"/>
                <a:cs typeface="+mn-cs"/>
                <a:sym typeface="Calibri"/>
              </a:rPr>
              <a:t>Metab</a:t>
            </a:r>
            <a:r>
              <a:rPr lang="en-US" sz="2400" dirty="0">
                <a:effectLst/>
                <a:latin typeface="+mn-lt"/>
                <a:ea typeface="+mn-ea"/>
                <a:cs typeface="+mn-cs"/>
                <a:sym typeface="Calibri"/>
              </a:rPr>
              <a:t>. 2017;102(11):3869-3903. doi:10.1210/jc.2017-01658</a:t>
            </a:r>
          </a:p>
          <a:p>
            <a:pPr marL="342900" lvl="0" indent="-342900">
              <a:buFont typeface="Arial" panose="020B0604020202020204" pitchFamily="34" charset="0"/>
              <a:buChar char="•"/>
            </a:pPr>
            <a:r>
              <a:rPr lang="en-US" sz="2400" dirty="0">
                <a:effectLst/>
                <a:latin typeface="+mn-lt"/>
                <a:ea typeface="+mn-ea"/>
                <a:cs typeface="+mn-cs"/>
                <a:sym typeface="Calibri"/>
              </a:rPr>
              <a:t>Hopper EK, </a:t>
            </a:r>
            <a:r>
              <a:rPr lang="en-US" sz="2400" dirty="0" err="1">
                <a:effectLst/>
                <a:latin typeface="+mn-lt"/>
                <a:ea typeface="+mn-ea"/>
                <a:cs typeface="+mn-cs"/>
                <a:sym typeface="Calibri"/>
              </a:rPr>
              <a:t>Bassuck</a:t>
            </a:r>
            <a:r>
              <a:rPr lang="en-US" sz="2400" dirty="0">
                <a:effectLst/>
                <a:latin typeface="+mn-lt"/>
                <a:ea typeface="+mn-ea"/>
                <a:cs typeface="+mn-cs"/>
                <a:sym typeface="Calibri"/>
              </a:rPr>
              <a:t> EL, Olivet J. Shelter from the storm: trauma-informed care in homelessness services settings. Open Health Serv Policy J. 2010;3:80–100. https:// </a:t>
            </a:r>
            <a:r>
              <a:rPr lang="en-US" sz="2400" dirty="0" err="1">
                <a:effectLst/>
                <a:latin typeface="+mn-lt"/>
                <a:ea typeface="+mn-ea"/>
                <a:cs typeface="+mn-cs"/>
                <a:sym typeface="Calibri"/>
              </a:rPr>
              <a:t>benthamopen.com</a:t>
            </a:r>
            <a:r>
              <a:rPr lang="en-US" sz="2400" dirty="0">
                <a:effectLst/>
                <a:latin typeface="+mn-lt"/>
                <a:ea typeface="+mn-ea"/>
                <a:cs typeface="+mn-cs"/>
                <a:sym typeface="Calibri"/>
              </a:rPr>
              <a:t>/ABSTRACT/TOHSPJ-3-80. </a:t>
            </a:r>
          </a:p>
          <a:p>
            <a:pPr marL="342900" lvl="0" indent="-342900">
              <a:buFont typeface="Arial" panose="020B0604020202020204" pitchFamily="34" charset="0"/>
              <a:buChar char="•"/>
            </a:pPr>
            <a:r>
              <a:rPr lang="en-US" sz="2400" dirty="0">
                <a:effectLst/>
                <a:latin typeface="+mn-lt"/>
                <a:ea typeface="+mn-ea"/>
                <a:cs typeface="+mn-cs"/>
                <a:sym typeface="Calibri"/>
              </a:rPr>
              <a:t>James, S. E., Herman, J. L., Rankin, S., </a:t>
            </a:r>
            <a:r>
              <a:rPr lang="en-US" sz="2400" dirty="0" err="1">
                <a:effectLst/>
                <a:latin typeface="+mn-lt"/>
                <a:ea typeface="+mn-ea"/>
                <a:cs typeface="+mn-cs"/>
                <a:sym typeface="Calibri"/>
              </a:rPr>
              <a:t>Keisling</a:t>
            </a:r>
            <a:r>
              <a:rPr lang="en-US" sz="2400" dirty="0">
                <a:effectLst/>
                <a:latin typeface="+mn-lt"/>
                <a:ea typeface="+mn-ea"/>
                <a:cs typeface="+mn-cs"/>
                <a:sym typeface="Calibri"/>
              </a:rPr>
              <a:t>, M., </a:t>
            </a:r>
            <a:r>
              <a:rPr lang="en-US" sz="2400" dirty="0" err="1">
                <a:effectLst/>
                <a:latin typeface="+mn-lt"/>
                <a:ea typeface="+mn-ea"/>
                <a:cs typeface="+mn-cs"/>
                <a:sym typeface="Calibri"/>
              </a:rPr>
              <a:t>Mottet</a:t>
            </a:r>
            <a:r>
              <a:rPr lang="en-US" sz="2400" dirty="0">
                <a:effectLst/>
                <a:latin typeface="+mn-lt"/>
                <a:ea typeface="+mn-ea"/>
                <a:cs typeface="+mn-cs"/>
                <a:sym typeface="Calibri"/>
              </a:rPr>
              <a:t>, L., &amp; Anafi, M. (2016). The Report of the 2015 U.S. Transgender Survey. Washington, DC: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/sites/default/files/docs/</a:t>
            </a:r>
            <a:r>
              <a:rPr lang="en-US" sz="2400" dirty="0" err="1">
                <a:effectLst/>
                <a:latin typeface="+mn-lt"/>
                <a:ea typeface="+mn-ea"/>
                <a:cs typeface="+mn-cs"/>
                <a:sym typeface="Calibri"/>
              </a:rPr>
              <a:t>usts</a:t>
            </a:r>
            <a:r>
              <a:rPr lang="en-US" sz="2400" dirty="0">
                <a:effectLst/>
                <a:latin typeface="+mn-lt"/>
                <a:ea typeface="+mn-ea"/>
                <a:cs typeface="+mn-cs"/>
                <a:sym typeface="Calibri"/>
              </a:rPr>
              <a:t>/USTS-Full-Report-Dec17.pdf </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Light A, Wang LF, </a:t>
            </a:r>
            <a:r>
              <a:rPr lang="en-US" sz="2400" dirty="0" err="1">
                <a:effectLst/>
                <a:latin typeface="+mn-lt"/>
                <a:ea typeface="+mn-ea"/>
                <a:cs typeface="+mn-cs"/>
                <a:sym typeface="Calibri"/>
              </a:rPr>
              <a:t>Zeymo</a:t>
            </a:r>
            <a:r>
              <a:rPr lang="en-US" sz="2400" dirty="0">
                <a:effectLst/>
                <a:latin typeface="+mn-lt"/>
                <a:ea typeface="+mn-ea"/>
                <a:cs typeface="+mn-cs"/>
                <a:sym typeface="Calibri"/>
              </a:rPr>
              <a:t> A, Gomez-Lobo V. Family planning and contraception use in transgender men. Contraception. 2018 Oct;98(4):266-269.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10.1016/j.contraception.2018.06.006. </a:t>
            </a:r>
            <a:r>
              <a:rPr lang="en-US" sz="2400" dirty="0" err="1">
                <a:effectLst/>
                <a:latin typeface="+mn-lt"/>
                <a:ea typeface="+mn-ea"/>
                <a:cs typeface="+mn-cs"/>
                <a:sym typeface="Calibri"/>
              </a:rPr>
              <a:t>Epub</a:t>
            </a:r>
            <a:r>
              <a:rPr lang="en-US" sz="2400" dirty="0">
                <a:effectLst/>
                <a:latin typeface="+mn-lt"/>
                <a:ea typeface="+mn-ea"/>
                <a:cs typeface="+mn-cs"/>
                <a:sym typeface="Calibri"/>
              </a:rPr>
              <a:t> 2018 Jun 23. PMID: 29944875.</a:t>
            </a:r>
          </a:p>
          <a:p>
            <a:pPr marL="342900" lvl="0" indent="-342900">
              <a:buFont typeface="Arial" panose="020B0604020202020204" pitchFamily="34" charset="0"/>
              <a:buChar char="•"/>
            </a:pPr>
            <a:r>
              <a:rPr lang="en-US" sz="2400" dirty="0">
                <a:effectLst/>
                <a:latin typeface="+mn-lt"/>
                <a:ea typeface="+mn-ea"/>
                <a:cs typeface="+mn-cs"/>
                <a:sym typeface="Calibri"/>
              </a:rPr>
              <a:t>Light AD, </a:t>
            </a:r>
            <a:r>
              <a:rPr lang="en-US" sz="2400" dirty="0" err="1">
                <a:effectLst/>
                <a:latin typeface="+mn-lt"/>
                <a:ea typeface="+mn-ea"/>
                <a:cs typeface="+mn-cs"/>
                <a:sym typeface="Calibri"/>
              </a:rPr>
              <a:t>Obedin-Maliver</a:t>
            </a:r>
            <a:r>
              <a:rPr lang="en-US" sz="2400" dirty="0">
                <a:effectLst/>
                <a:latin typeface="+mn-lt"/>
                <a:ea typeface="+mn-ea"/>
                <a:cs typeface="+mn-cs"/>
                <a:sym typeface="Calibri"/>
              </a:rPr>
              <a:t> J, </a:t>
            </a:r>
            <a:r>
              <a:rPr lang="en-US" sz="2400" dirty="0" err="1">
                <a:effectLst/>
                <a:latin typeface="+mn-lt"/>
                <a:ea typeface="+mn-ea"/>
                <a:cs typeface="+mn-cs"/>
                <a:sym typeface="Calibri"/>
              </a:rPr>
              <a:t>Sevelius</a:t>
            </a:r>
            <a:r>
              <a:rPr lang="en-US" sz="2400" dirty="0">
                <a:effectLst/>
                <a:latin typeface="+mn-lt"/>
                <a:ea typeface="+mn-ea"/>
                <a:cs typeface="+mn-cs"/>
                <a:sym typeface="Calibri"/>
              </a:rPr>
              <a:t> JM, Kerns JL. Transgender men who experienced pregnancy after female-to-male gender transitioning.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2014;124(6):1120-1127. http://</a:t>
            </a:r>
            <a:r>
              <a:rPr lang="en-US" sz="2400" dirty="0" err="1">
                <a:effectLst/>
                <a:latin typeface="+mn-lt"/>
                <a:ea typeface="+mn-ea"/>
                <a:cs typeface="+mn-cs"/>
                <a:sym typeface="Calibri"/>
              </a:rPr>
              <a:t>dx.doi.org</a:t>
            </a:r>
            <a:r>
              <a:rPr lang="en-US" sz="2400" dirty="0">
                <a:effectLst/>
                <a:latin typeface="+mn-lt"/>
                <a:ea typeface="+mn-ea"/>
                <a:cs typeface="+mn-cs"/>
                <a:sym typeface="Calibri"/>
              </a:rPr>
              <a:t>/10.1097/aog.0000000000000540. Retrieved from </a:t>
            </a:r>
            <a:r>
              <a:rPr lang="en-US" sz="2400" u="sng" dirty="0">
                <a:effectLst/>
                <a:latin typeface="+mn-lt"/>
                <a:ea typeface="+mn-ea"/>
                <a:cs typeface="+mn-cs"/>
                <a:sym typeface="Calibri"/>
                <a:hlinkClick r:id="rId4"/>
              </a:rPr>
              <a:t>https://escholarship.org/uc/item/3dz427qw</a:t>
            </a:r>
            <a:r>
              <a:rPr lang="en-US" sz="2400" dirty="0">
                <a:effectLst/>
                <a:latin typeface="+mn-lt"/>
                <a:ea typeface="+mn-ea"/>
                <a:cs typeface="+mn-cs"/>
                <a:sym typeface="Calibri"/>
              </a:rPr>
              <a:t>. </a:t>
            </a:r>
          </a:p>
          <a:p>
            <a:pPr marL="342900" lvl="0" indent="-342900">
              <a:buFont typeface="Arial" panose="020B0604020202020204" pitchFamily="34" charset="0"/>
              <a:buChar char="•"/>
            </a:pPr>
            <a:r>
              <a:rPr lang="en-US" sz="2400" dirty="0" err="1">
                <a:effectLst/>
                <a:latin typeface="+mn-lt"/>
                <a:ea typeface="+mn-ea"/>
                <a:cs typeface="+mn-cs"/>
                <a:sym typeface="Calibri"/>
              </a:rPr>
              <a:t>Meerwijk</a:t>
            </a:r>
            <a:r>
              <a:rPr lang="en-US" sz="2400" dirty="0">
                <a:effectLst/>
                <a:latin typeface="+mn-lt"/>
                <a:ea typeface="+mn-ea"/>
                <a:cs typeface="+mn-cs"/>
                <a:sym typeface="Calibri"/>
              </a:rPr>
              <a:t> EL, </a:t>
            </a:r>
            <a:r>
              <a:rPr lang="en-US" sz="2400" dirty="0" err="1">
                <a:effectLst/>
                <a:latin typeface="+mn-lt"/>
                <a:ea typeface="+mn-ea"/>
                <a:cs typeface="+mn-cs"/>
                <a:sym typeface="Calibri"/>
              </a:rPr>
              <a:t>Sevelius</a:t>
            </a:r>
            <a:r>
              <a:rPr lang="en-US" sz="2400" dirty="0">
                <a:effectLst/>
                <a:latin typeface="+mn-lt"/>
                <a:ea typeface="+mn-ea"/>
                <a:cs typeface="+mn-cs"/>
                <a:sym typeface="Calibri"/>
              </a:rPr>
              <a:t> JM. Transgender population size </a:t>
            </a:r>
            <a:r>
              <a:rPr lang="en-US" sz="2400" dirty="0" err="1">
                <a:effectLst/>
                <a:latin typeface="+mn-lt"/>
                <a:ea typeface="+mn-ea"/>
                <a:cs typeface="+mn-cs"/>
                <a:sym typeface="Calibri"/>
              </a:rPr>
              <a:t>inthe</a:t>
            </a:r>
            <a:r>
              <a:rPr lang="en-US" sz="2400" dirty="0">
                <a:effectLst/>
                <a:latin typeface="+mn-lt"/>
                <a:ea typeface="+mn-ea"/>
                <a:cs typeface="+mn-cs"/>
                <a:sym typeface="Calibri"/>
              </a:rPr>
              <a:t> United States: a meta-regression of population-</a:t>
            </a:r>
            <a:r>
              <a:rPr lang="en-US" sz="2400" dirty="0" err="1">
                <a:effectLst/>
                <a:latin typeface="+mn-lt"/>
                <a:ea typeface="+mn-ea"/>
                <a:cs typeface="+mn-cs"/>
                <a:sym typeface="Calibri"/>
              </a:rPr>
              <a:t>basedprobability</a:t>
            </a:r>
            <a:r>
              <a:rPr lang="en-US" sz="2400" dirty="0">
                <a:effectLst/>
                <a:latin typeface="+mn-lt"/>
                <a:ea typeface="+mn-ea"/>
                <a:cs typeface="+mn-cs"/>
                <a:sym typeface="Calibri"/>
              </a:rPr>
              <a:t> </a:t>
            </a:r>
            <a:r>
              <a:rPr lang="en-US" sz="2400" dirty="0" err="1">
                <a:effectLst/>
                <a:latin typeface="+mn-lt"/>
                <a:ea typeface="+mn-ea"/>
                <a:cs typeface="+mn-cs"/>
                <a:sym typeface="Calibri"/>
              </a:rPr>
              <a:t>samples.Am</a:t>
            </a:r>
            <a:r>
              <a:rPr lang="en-US" sz="2400" dirty="0">
                <a:effectLst/>
                <a:latin typeface="+mn-lt"/>
                <a:ea typeface="+mn-ea"/>
                <a:cs typeface="+mn-cs"/>
                <a:sym typeface="Calibri"/>
              </a:rPr>
              <a:t> J Public Health. 2017;107(2):e1–e8.doi:10.2105/AJPH.2016.303578</a:t>
            </a:r>
          </a:p>
          <a:p>
            <a:pPr marL="342900" lvl="0" indent="-342900">
              <a:buFont typeface="Arial" panose="020B0604020202020204" pitchFamily="34" charset="0"/>
              <a:buChar char="•"/>
            </a:pPr>
            <a:r>
              <a:rPr lang="en-US" sz="2400" dirty="0">
                <a:effectLst/>
                <a:latin typeface="+mn-lt"/>
                <a:ea typeface="+mn-ea"/>
                <a:cs typeface="+mn-cs"/>
                <a:sym typeface="Calibri"/>
              </a:rPr>
              <a:t>NAF 2021 Presentation on Gender Affirming Care and Innovating Education Presentation: Cassandra Carver, Aspen </a:t>
            </a:r>
            <a:r>
              <a:rPr lang="en-US" sz="2400" dirty="0" err="1">
                <a:effectLst/>
                <a:latin typeface="+mn-lt"/>
                <a:ea typeface="+mn-ea"/>
                <a:cs typeface="+mn-cs"/>
                <a:sym typeface="Calibri"/>
              </a:rPr>
              <a:t>Ruhlin</a:t>
            </a:r>
            <a:r>
              <a:rPr lang="en-US" sz="2400" dirty="0">
                <a:effectLst/>
                <a:latin typeface="+mn-lt"/>
                <a:ea typeface="+mn-ea"/>
                <a:cs typeface="+mn-cs"/>
                <a:sym typeface="Calibri"/>
              </a:rPr>
              <a:t>, Julian Glover, Shanthi Ramesh</a:t>
            </a:r>
          </a:p>
          <a:p>
            <a:pPr marL="342900" lvl="0" indent="-342900">
              <a:buFont typeface="Arial" panose="020B0604020202020204" pitchFamily="34" charset="0"/>
              <a:buChar char="•"/>
            </a:pPr>
            <a:r>
              <a:rPr lang="en-US" sz="2400" dirty="0">
                <a:effectLst/>
                <a:latin typeface="+mn-lt"/>
                <a:ea typeface="+mn-ea"/>
                <a:cs typeface="+mn-cs"/>
                <a:sym typeface="Calibri"/>
              </a:rPr>
              <a:t>National Center for Transgender Equality. Summary of state birth certificate gender change laws. </a:t>
            </a:r>
            <a:r>
              <a:rPr lang="en-US" sz="2400" u="sng" dirty="0">
                <a:effectLst/>
                <a:latin typeface="+mn-lt"/>
                <a:ea typeface="+mn-ea"/>
                <a:cs typeface="+mn-cs"/>
                <a:sym typeface="Calibri"/>
                <a:hlinkClick r:id="rId5"/>
              </a:rPr>
              <a:t>www.TransEquality.org</a:t>
            </a:r>
            <a:r>
              <a:rPr lang="en-US" sz="2400" dirty="0">
                <a:effectLst/>
                <a:latin typeface="+mn-lt"/>
                <a:ea typeface="+mn-ea"/>
                <a:cs typeface="+mn-cs"/>
                <a:sym typeface="Calibri"/>
              </a:rPr>
              <a:t>. </a:t>
            </a:r>
            <a:r>
              <a:rPr lang="en-US" sz="2400" u="sng" dirty="0">
                <a:effectLst/>
                <a:latin typeface="+mn-lt"/>
                <a:ea typeface="+mn-ea"/>
                <a:cs typeface="+mn-cs"/>
                <a:sym typeface="Calibri"/>
                <a:hlinkClick r:id="rId6"/>
              </a:rPr>
              <a:t>https://transequality.org/sites/default/files/docs/resources/Summary%20of%20State%20Birth%20Certificate%20Laws%20Jan%202020.pdf</a:t>
            </a:r>
            <a:r>
              <a:rPr lang="en-US" sz="2400" dirty="0">
                <a:effectLst/>
                <a:latin typeface="+mn-lt"/>
                <a:ea typeface="+mn-ea"/>
                <a:cs typeface="+mn-cs"/>
                <a:sym typeface="Calibri"/>
              </a:rPr>
              <a:t>. Published 2020. Accessed February 14, 2022.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Obedin-Maliver, J., &amp; Makadon, H. J. (2016). Transgender men and pregnancy. Obstetric medicine, 9(1), 4–8. </a:t>
            </a:r>
            <a:r>
              <a:rPr lang="en-US" sz="2400" u="sng" dirty="0">
                <a:effectLst/>
                <a:latin typeface="+mn-lt"/>
                <a:ea typeface="+mn-ea"/>
                <a:cs typeface="+mn-cs"/>
                <a:sym typeface="Calibri"/>
                <a:hlinkClick r:id="rId8"/>
              </a:rPr>
              <a:t>https://doi.org/10.1177/1753495X15612658</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P. Amato MD. Fertility Options for Transgender Persons. Endocrine Society Annual Meeting, San Diego, CA March 2015</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Savoy M, Brown-James A. Sexual health history: techniques and tips. Am Fam Physician. 2020;101(5):286-293. </a:t>
            </a:r>
          </a:p>
          <a:p>
            <a:pPr marL="342900" lvl="0" indent="-342900">
              <a:buFont typeface="Arial" panose="020B0604020202020204" pitchFamily="34" charset="0"/>
              <a:buChar char="•"/>
            </a:pPr>
            <a:r>
              <a:rPr lang="en-US" sz="2400" dirty="0">
                <a:effectLst/>
                <a:latin typeface="+mn-lt"/>
                <a:ea typeface="+mn-ea"/>
                <a:cs typeface="+mn-cs"/>
                <a:sym typeface="Calibri"/>
              </a:rPr>
              <a:t>Sexual health questions to ask all patients. National Coalition for Sexual Health. https://</a:t>
            </a:r>
            <a:r>
              <a:rPr lang="en-US" sz="2400" dirty="0" err="1">
                <a:effectLst/>
                <a:latin typeface="+mn-lt"/>
                <a:ea typeface="+mn-ea"/>
                <a:cs typeface="+mn-cs"/>
                <a:sym typeface="Calibri"/>
              </a:rPr>
              <a:t>nationalcoalitionforsexualhealth.org</a:t>
            </a:r>
            <a:r>
              <a:rPr lang="en-US" sz="2400" dirty="0">
                <a:effectLst/>
                <a:latin typeface="+mn-lt"/>
                <a:ea typeface="+mn-ea"/>
                <a:cs typeface="+mn-cs"/>
                <a:sym typeface="Calibri"/>
              </a:rPr>
              <a:t>/tools/for-healthcare-providers/sexual-health-questions-to-ask-all-patients. Accessed April 21, 2022. </a:t>
            </a:r>
          </a:p>
          <a:p>
            <a:pPr marL="342900" lvl="0" indent="-342900">
              <a:buFont typeface="Arial" panose="020B0604020202020204" pitchFamily="34" charset="0"/>
              <a:buChar char="•"/>
            </a:pPr>
            <a:r>
              <a:rPr lang="en-US" sz="2400" dirty="0" err="1">
                <a:effectLst/>
                <a:latin typeface="+mn-lt"/>
                <a:ea typeface="+mn-ea"/>
                <a:cs typeface="+mn-cs"/>
                <a:sym typeface="Calibri"/>
              </a:rPr>
              <a:t>Sciolla</a:t>
            </a:r>
            <a:r>
              <a:rPr lang="en-US" sz="2400" dirty="0">
                <a:effectLst/>
                <a:latin typeface="+mn-lt"/>
                <a:ea typeface="+mn-ea"/>
                <a:cs typeface="+mn-cs"/>
                <a:sym typeface="Calibri"/>
              </a:rPr>
              <a:t> AF. An overview of trauma-informed care. In: Trauma, Resilience, and Health Promotion in LGBT Patients: What Every Healthcare Provider Should Know. New York, NY: Springer International Publishing; 2017:165–181. doi:10.1007/978-3-319-54509-7_14.</a:t>
            </a:r>
          </a:p>
          <a:p>
            <a:pPr marL="342900" lvl="0" indent="-342900">
              <a:buFont typeface="Arial" panose="020B0604020202020204" pitchFamily="34" charset="0"/>
              <a:buChar char="•"/>
            </a:pPr>
            <a:r>
              <a:rPr lang="en-US" sz="2400" dirty="0" err="1">
                <a:effectLst/>
                <a:latin typeface="+mn-lt"/>
                <a:ea typeface="+mn-ea"/>
                <a:cs typeface="+mn-cs"/>
                <a:sym typeface="Calibri"/>
              </a:rPr>
              <a:t>Sperlich</a:t>
            </a:r>
            <a:r>
              <a:rPr lang="en-US" sz="2400" dirty="0">
                <a:effectLst/>
                <a:latin typeface="+mn-lt"/>
                <a:ea typeface="+mn-ea"/>
                <a:cs typeface="+mn-cs"/>
                <a:sym typeface="Calibri"/>
              </a:rPr>
              <a:t> M, Seng JS, Li Y, Taylor J, Bradbury-Jones C. Integrating trauma-informed care into maternity care practice: conceptual and practical issues. J Midwifery </a:t>
            </a:r>
            <a:r>
              <a:rPr lang="en-US" sz="2400" dirty="0" err="1">
                <a:effectLst/>
                <a:latin typeface="+mn-lt"/>
                <a:ea typeface="+mn-ea"/>
                <a:cs typeface="+mn-cs"/>
                <a:sym typeface="Calibri"/>
              </a:rPr>
              <a:t>Womens</a:t>
            </a:r>
            <a:r>
              <a:rPr lang="en-US" sz="2400" dirty="0">
                <a:effectLst/>
                <a:latin typeface="+mn-lt"/>
                <a:ea typeface="+mn-ea"/>
                <a:cs typeface="+mn-cs"/>
                <a:sym typeface="Calibri"/>
              </a:rPr>
              <a:t> Health. 2017;62(6):661–672. doi:10.1111/jmwh.12674. </a:t>
            </a:r>
          </a:p>
          <a:p>
            <a:pPr marL="342900" lvl="0" indent="-342900">
              <a:buFont typeface="Arial" panose="020B0604020202020204" pitchFamily="34" charset="0"/>
              <a:buChar char="•"/>
            </a:pPr>
            <a:r>
              <a:rPr lang="en-US" sz="2400" dirty="0">
                <a:effectLst/>
                <a:latin typeface="+mn-lt"/>
                <a:ea typeface="+mn-ea"/>
                <a:cs typeface="+mn-cs"/>
                <a:sym typeface="Calibri"/>
              </a:rPr>
              <a:t>Taub RL, Ellis SA, Neal-Perry G, </a:t>
            </a:r>
            <a:r>
              <a:rPr lang="en-US" sz="2400" dirty="0" err="1">
                <a:effectLst/>
                <a:latin typeface="+mn-lt"/>
                <a:ea typeface="+mn-ea"/>
                <a:cs typeface="+mn-cs"/>
                <a:sym typeface="Calibri"/>
              </a:rPr>
              <a:t>Magaret</a:t>
            </a:r>
            <a:r>
              <a:rPr lang="en-US" sz="2400" dirty="0">
                <a:effectLst/>
                <a:latin typeface="+mn-lt"/>
                <a:ea typeface="+mn-ea"/>
                <a:cs typeface="+mn-cs"/>
                <a:sym typeface="Calibri"/>
              </a:rPr>
              <a:t> AS, Prager SW, Micks EA. The effect of testosterone on ovulatory function in transmasculine individuals. Am J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 Aug;223(2):229.e1-229.e8. </a:t>
            </a:r>
            <a:r>
              <a:rPr lang="en-US" sz="2400" dirty="0" err="1">
                <a:effectLst/>
                <a:latin typeface="+mn-lt"/>
                <a:ea typeface="+mn-ea"/>
                <a:cs typeface="+mn-cs"/>
                <a:sym typeface="Calibri"/>
              </a:rPr>
              <a:t>doi</a:t>
            </a:r>
            <a:r>
              <a:rPr lang="en-US" sz="2400" dirty="0">
                <a:effectLst/>
                <a:latin typeface="+mn-lt"/>
                <a:ea typeface="+mn-ea"/>
                <a:cs typeface="+mn-cs"/>
                <a:sym typeface="Calibri"/>
              </a:rPr>
              <a:t>: 10.1016/j.ajog.2020.01.059. </a:t>
            </a:r>
            <a:r>
              <a:rPr lang="en-US" sz="2400" dirty="0" err="1">
                <a:effectLst/>
                <a:latin typeface="+mn-lt"/>
                <a:ea typeface="+mn-ea"/>
                <a:cs typeface="+mn-cs"/>
                <a:sym typeface="Calibri"/>
              </a:rPr>
              <a:t>Epub</a:t>
            </a:r>
            <a:r>
              <a:rPr lang="en-US" sz="2400" dirty="0">
                <a:effectLst/>
                <a:latin typeface="+mn-lt"/>
                <a:ea typeface="+mn-ea"/>
                <a:cs typeface="+mn-cs"/>
                <a:sym typeface="Calibri"/>
              </a:rPr>
              <a:t> 2020 Feb 8. PMID: 32044312; PMCID: PMC8238053.</a:t>
            </a:r>
          </a:p>
          <a:p>
            <a:pPr marL="342900" lvl="0" indent="-342900">
              <a:buFont typeface="Arial" panose="020B0604020202020204" pitchFamily="34" charset="0"/>
              <a:buChar char="•"/>
            </a:pPr>
            <a:r>
              <a:rPr lang="en-US" sz="2400" dirty="0">
                <a:effectLst/>
                <a:latin typeface="+mn-lt"/>
                <a:ea typeface="+mn-ea"/>
                <a:cs typeface="+mn-cs"/>
                <a:sym typeface="Calibri"/>
              </a:rPr>
              <a:t>Transmasculine individuals’ experiences with lactation, chestfeeding, and gender identity: a qualitative study Trevor MacDonald, Joy Noel-Weiss, Diana West, Michelle Walks, </a:t>
            </a:r>
            <a:r>
              <a:rPr lang="en-US" sz="2400" dirty="0" err="1">
                <a:effectLst/>
                <a:latin typeface="+mn-lt"/>
                <a:ea typeface="+mn-ea"/>
                <a:cs typeface="+mn-cs"/>
                <a:sym typeface="Calibri"/>
              </a:rPr>
              <a:t>MaryLynne</a:t>
            </a:r>
            <a:r>
              <a:rPr lang="en-US" sz="2400" dirty="0">
                <a:effectLst/>
                <a:latin typeface="+mn-lt"/>
                <a:ea typeface="+mn-ea"/>
                <a:cs typeface="+mn-cs"/>
                <a:sym typeface="Calibri"/>
              </a:rPr>
              <a:t> </a:t>
            </a:r>
            <a:r>
              <a:rPr lang="en-US" sz="2400" dirty="0" err="1">
                <a:effectLst/>
                <a:latin typeface="+mn-lt"/>
                <a:ea typeface="+mn-ea"/>
                <a:cs typeface="+mn-cs"/>
                <a:sym typeface="Calibri"/>
              </a:rPr>
              <a:t>Biener</a:t>
            </a:r>
            <a:r>
              <a:rPr lang="en-US" sz="2400" dirty="0">
                <a:effectLst/>
                <a:latin typeface="+mn-lt"/>
                <a:ea typeface="+mn-ea"/>
                <a:cs typeface="+mn-cs"/>
                <a:sym typeface="Calibri"/>
              </a:rPr>
              <a:t>, Alanna Kibbe and Elizabeth </a:t>
            </a:r>
            <a:r>
              <a:rPr lang="en-US" sz="2400" dirty="0" err="1">
                <a:effectLst/>
                <a:latin typeface="+mn-lt"/>
                <a:ea typeface="+mn-ea"/>
                <a:cs typeface="+mn-cs"/>
                <a:sym typeface="Calibri"/>
              </a:rPr>
              <a:t>Myler</a:t>
            </a:r>
            <a:r>
              <a:rPr lang="en-US" sz="2400" dirty="0">
                <a:effectLst/>
                <a:latin typeface="+mn-lt"/>
                <a:ea typeface="+mn-ea"/>
                <a:cs typeface="+mn-cs"/>
                <a:sym typeface="Calibri"/>
              </a:rPr>
              <a:t> BMC Pregnancy and Childbirth, May 2016</a:t>
            </a:r>
          </a:p>
          <a:p>
            <a:pPr marL="342900" lvl="0" indent="-342900">
              <a:buFont typeface="Arial" panose="020B0604020202020204" pitchFamily="34" charset="0"/>
              <a:buChar char="•"/>
            </a:pPr>
            <a:r>
              <a:rPr lang="en-US" sz="2400" dirty="0">
                <a:effectLst/>
                <a:latin typeface="+mn-lt"/>
                <a:ea typeface="+mn-ea"/>
                <a:cs typeface="+mn-cs"/>
                <a:sym typeface="Calibri"/>
              </a:rPr>
              <a:t>Trans Student Educational Resources, 2015. “The Gender Unicorn.” </a:t>
            </a:r>
            <a:r>
              <a:rPr lang="en-US" sz="2400" u="sng" dirty="0">
                <a:effectLst/>
                <a:latin typeface="+mn-lt"/>
                <a:ea typeface="+mn-ea"/>
                <a:cs typeface="+mn-cs"/>
                <a:sym typeface="Calibri"/>
                <a:hlinkClick r:id="rId9"/>
              </a:rPr>
              <a:t>http://www.transstudent.org/gender</a:t>
            </a:r>
            <a:r>
              <a:rPr lang="en-US" sz="2400" dirty="0">
                <a:effectLst/>
                <a:latin typeface="+mn-lt"/>
                <a:ea typeface="+mn-ea"/>
                <a:cs typeface="+mn-cs"/>
                <a:sym typeface="Calibri"/>
              </a:rPr>
              <a:t>.</a:t>
            </a:r>
          </a:p>
          <a:p>
            <a:pPr marL="342900" lvl="0" indent="-342900">
              <a:buFont typeface="Arial" panose="020B0604020202020204" pitchFamily="34" charset="0"/>
              <a:buChar char="•"/>
            </a:pPr>
            <a:r>
              <a:rPr lang="en-US" sz="2400" dirty="0">
                <a:effectLst/>
                <a:latin typeface="+mn-lt"/>
                <a:ea typeface="+mn-ea"/>
                <a:cs typeface="+mn-cs"/>
                <a:sym typeface="Calibri"/>
              </a:rPr>
              <a:t>Understanding identity: The gender opossum. Innovating Education in Reproductive Health.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/2020/12/understanding-identity-the-gender-opossum/. Published May 27, 2021.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Weigel G, </a:t>
            </a:r>
            <a:r>
              <a:rPr lang="en-US" sz="2400" dirty="0" err="1">
                <a:effectLst/>
                <a:latin typeface="+mn-lt"/>
                <a:ea typeface="+mn-ea"/>
                <a:cs typeface="+mn-cs"/>
                <a:sym typeface="Calibri"/>
              </a:rPr>
              <a:t>Ranji</a:t>
            </a:r>
            <a:r>
              <a:rPr lang="en-US" sz="2400" dirty="0">
                <a:effectLst/>
                <a:latin typeface="+mn-lt"/>
                <a:ea typeface="+mn-ea"/>
                <a:cs typeface="+mn-cs"/>
                <a:sym typeface="Calibri"/>
              </a:rPr>
              <a:t> U, Long M,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“Coverage and Use of Fertility Services in the U.S.” Sept 15, 2020.</a:t>
            </a:r>
            <a:r>
              <a:rPr lang="en-US" sz="2400" u="sng" dirty="0">
                <a:effectLst/>
                <a:latin typeface="+mn-lt"/>
                <a:ea typeface="+mn-ea"/>
                <a:cs typeface="+mn-cs"/>
                <a:sym typeface="Calibri"/>
                <a:hlinkClick r:id="rId10"/>
              </a:rPr>
              <a:t> https://www.kff.org/womens-health-policy/issue-brief/coverage-and-use-of-fertility-services-in-the-u-s/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Wierckx</a:t>
            </a:r>
            <a:r>
              <a:rPr lang="en-US" sz="2400" dirty="0">
                <a:effectLst/>
                <a:latin typeface="+mn-lt"/>
                <a:ea typeface="+mn-ea"/>
                <a:cs typeface="+mn-cs"/>
                <a:sym typeface="Calibri"/>
              </a:rPr>
              <a:t> K, Van </a:t>
            </a:r>
            <a:r>
              <a:rPr lang="en-US" sz="2400" dirty="0" err="1">
                <a:effectLst/>
                <a:latin typeface="+mn-lt"/>
                <a:ea typeface="+mn-ea"/>
                <a:cs typeface="+mn-cs"/>
                <a:sym typeface="Calibri"/>
              </a:rPr>
              <a:t>Caenegem</a:t>
            </a:r>
            <a:r>
              <a:rPr lang="en-US" sz="2400" dirty="0">
                <a:effectLst/>
                <a:latin typeface="+mn-lt"/>
                <a:ea typeface="+mn-ea"/>
                <a:cs typeface="+mn-cs"/>
                <a:sym typeface="Calibri"/>
              </a:rPr>
              <a:t> E, </a:t>
            </a:r>
            <a:r>
              <a:rPr lang="en-US" sz="2400" dirty="0" err="1">
                <a:effectLst/>
                <a:latin typeface="+mn-lt"/>
                <a:ea typeface="+mn-ea"/>
                <a:cs typeface="+mn-cs"/>
                <a:sym typeface="Calibri"/>
              </a:rPr>
              <a:t>Pennings</a:t>
            </a:r>
            <a:r>
              <a:rPr lang="en-US" sz="2400" dirty="0">
                <a:effectLst/>
                <a:latin typeface="+mn-lt"/>
                <a:ea typeface="+mn-ea"/>
                <a:cs typeface="+mn-cs"/>
                <a:sym typeface="Calibri"/>
              </a:rPr>
              <a:t> G, </a:t>
            </a:r>
            <a:r>
              <a:rPr lang="en-US" sz="2400" dirty="0" err="1">
                <a:effectLst/>
                <a:latin typeface="+mn-lt"/>
                <a:ea typeface="+mn-ea"/>
                <a:cs typeface="+mn-cs"/>
                <a:sym typeface="Calibri"/>
              </a:rPr>
              <a:t>Elaut</a:t>
            </a:r>
            <a:r>
              <a:rPr lang="en-US" sz="2400" dirty="0">
                <a:effectLst/>
                <a:latin typeface="+mn-lt"/>
                <a:ea typeface="+mn-ea"/>
                <a:cs typeface="+mn-cs"/>
                <a:sym typeface="Calibri"/>
              </a:rPr>
              <a:t> E, </a:t>
            </a:r>
            <a:r>
              <a:rPr lang="en-US" sz="2400" dirty="0" err="1">
                <a:effectLst/>
                <a:latin typeface="+mn-lt"/>
                <a:ea typeface="+mn-ea"/>
                <a:cs typeface="+mn-cs"/>
                <a:sym typeface="Calibri"/>
              </a:rPr>
              <a:t>Dedecker</a:t>
            </a:r>
            <a:r>
              <a:rPr lang="en-US" sz="2400" dirty="0">
                <a:effectLst/>
                <a:latin typeface="+mn-lt"/>
                <a:ea typeface="+mn-ea"/>
                <a:cs typeface="+mn-cs"/>
                <a:sym typeface="Calibri"/>
              </a:rPr>
              <a:t> D, Van de Peer F, et al. Reproductive wish in transsexual men. Hum </a:t>
            </a:r>
            <a:r>
              <a:rPr lang="en-US" sz="2400" dirty="0" err="1">
                <a:effectLst/>
                <a:latin typeface="+mn-lt"/>
                <a:ea typeface="+mn-ea"/>
                <a:cs typeface="+mn-cs"/>
                <a:sym typeface="Calibri"/>
              </a:rPr>
              <a:t>Reprod</a:t>
            </a:r>
            <a:r>
              <a:rPr lang="en-US" sz="2400" dirty="0">
                <a:effectLst/>
                <a:latin typeface="+mn-lt"/>
                <a:ea typeface="+mn-ea"/>
                <a:cs typeface="+mn-cs"/>
                <a:sym typeface="Calibri"/>
              </a:rPr>
              <a:t> 2012;27:483–7</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601964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a:p>
            <a:endParaRPr lang="en-US" dirty="0"/>
          </a:p>
        </p:txBody>
      </p:sp>
    </p:spTree>
    <p:extLst>
      <p:ext uri="{BB962C8B-B14F-4D97-AF65-F5344CB8AC3E}">
        <p14:creationId xmlns:p14="http://schemas.microsoft.com/office/powerpoint/2010/main" val="38028045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Please complete the post-test on your phone in order to get CME for your participation in this workshop. You can access </a:t>
            </a:r>
            <a:r>
              <a:rPr lang="en-US" sz="2400"/>
              <a:t>the post-test </a:t>
            </a:r>
            <a:r>
              <a:rPr lang="en-US" sz="2400" dirty="0"/>
              <a:t>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1"/>
                </a:solidFill>
                <a:latin typeface="+mn-lt"/>
                <a:hlinkClick r:id="rId3">
                  <a:extLst>
                    <a:ext uri="{A12FA001-AC4F-418D-AE19-62706E023703}">
                      <ahyp:hlinkClr xmlns:ahyp="http://schemas.microsoft.com/office/drawing/2018/hyperlinkcolor" val="tx"/>
                    </a:ext>
                  </a:extLst>
                </a:hlinkClick>
              </a:rPr>
              <a:t>https://www.surveymonkey.com/r/GARHCPostTest</a:t>
            </a:r>
            <a:endParaRPr lang="en-US" sz="2400" b="1" dirty="0">
              <a:solidFill>
                <a:schemeClr val="accent1"/>
              </a:solidFill>
              <a:latin typeface="+mn-lt"/>
            </a:endParaRPr>
          </a:p>
          <a:p>
            <a:pPr marL="0" marR="0" lvl="0" indent="0" defTabSz="182880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575364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400"/>
              <a:buFont typeface="Arial"/>
              <a:buNone/>
            </a:pPr>
            <a:r>
              <a:rPr lang="en-US" sz="1200" i="1" dirty="0"/>
              <a:t>Optional: Play 5 minute video (click link on “understanding identity): </a:t>
            </a:r>
            <a:r>
              <a:rPr lang="en-US" sz="1200" i="1" u="sng" dirty="0">
                <a:solidFill>
                  <a:schemeClr val="hlink"/>
                </a:solidFill>
                <a:hlinkClick r:id="rId3"/>
              </a:rPr>
              <a:t>https://www.innovating-education.org/2020/12/understanding-identity-the-gender-opossum/</a:t>
            </a:r>
            <a:r>
              <a:rPr lang="en-US" sz="1200" i="1" dirty="0"/>
              <a:t> </a:t>
            </a:r>
          </a:p>
          <a:p>
            <a:pPr marL="0" lvl="0" indent="0" algn="l" rtl="0">
              <a:spcBef>
                <a:spcPts val="0"/>
              </a:spcBef>
              <a:spcAft>
                <a:spcPts val="0"/>
              </a:spcAft>
              <a:buSzPts val="2400"/>
              <a:buFont typeface="Arial"/>
              <a:buNone/>
            </a:pPr>
            <a:endParaRPr lang="en-US" sz="1200" i="1" dirty="0"/>
          </a:p>
          <a:p>
            <a:pPr marL="0" lvl="0" indent="0" algn="l" rtl="0">
              <a:spcBef>
                <a:spcPts val="0"/>
              </a:spcBef>
              <a:spcAft>
                <a:spcPts val="0"/>
              </a:spcAft>
              <a:buSzPts val="2400"/>
              <a:buFont typeface="Arial"/>
              <a:buNone/>
            </a:pPr>
            <a:r>
              <a:rPr lang="en-US" sz="1200" b="1" dirty="0"/>
              <a:t>Review and Discuss Differences Between Gender and Sex</a:t>
            </a:r>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Clr>
                <a:schemeClr val="dk1"/>
              </a:buClr>
              <a:buSzPts val="2400"/>
              <a:buFont typeface="Arial"/>
              <a:buNone/>
            </a:pPr>
            <a:r>
              <a:rPr lang="en-US" sz="1200" dirty="0">
                <a:solidFill>
                  <a:schemeClr val="dk1"/>
                </a:solidFill>
              </a:rPr>
              <a:t>We can’t help how we are socialized around gender. But we can unlearn harmful beliefs and seek further education. Gender and sex are different, but have many things in common.</a:t>
            </a:r>
          </a:p>
          <a:p>
            <a:pPr marL="0" lvl="0" indent="0" algn="l" rtl="0">
              <a:spcBef>
                <a:spcPts val="0"/>
              </a:spcBef>
              <a:spcAft>
                <a:spcPts val="0"/>
              </a:spcAft>
              <a:buClr>
                <a:schemeClr val="dk1"/>
              </a:buClr>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2400"/>
              <a:buFont typeface="Arial"/>
              <a:buNone/>
            </a:pPr>
            <a:r>
              <a:rPr lang="en-US" sz="1200" b="1" dirty="0">
                <a:solidFill>
                  <a:schemeClr val="dk1"/>
                </a:solidFill>
              </a:rPr>
              <a:t>Gender</a:t>
            </a:r>
          </a:p>
          <a:p>
            <a:pPr marL="0" lvl="0" indent="0" algn="l" rtl="0">
              <a:spcBef>
                <a:spcPts val="0"/>
              </a:spcBef>
              <a:spcAft>
                <a:spcPts val="0"/>
              </a:spcAft>
              <a:buClr>
                <a:schemeClr val="dk1"/>
              </a:buClr>
              <a:buSzPts val="2400"/>
              <a:buFont typeface="Arial"/>
              <a:buNone/>
            </a:pPr>
            <a:r>
              <a:rPr lang="en-US" sz="1200" dirty="0">
                <a:solidFill>
                  <a:schemeClr val="dk1"/>
                </a:solidFill>
              </a:rPr>
              <a:t>Gender is an internal part of personal identity, a socially constructed role.</a:t>
            </a:r>
          </a:p>
          <a:p>
            <a:pPr marL="0" lvl="0" indent="0" algn="l" rtl="0">
              <a:spcBef>
                <a:spcPts val="0"/>
              </a:spcBef>
              <a:spcAft>
                <a:spcPts val="0"/>
              </a:spcAft>
              <a:buClr>
                <a:schemeClr val="dk1"/>
              </a:buClr>
              <a:buSzPts val="2400"/>
              <a:buFont typeface="Arial"/>
              <a:buNone/>
            </a:pPr>
            <a:r>
              <a:rPr lang="en-US" sz="1200" dirty="0">
                <a:solidFill>
                  <a:schemeClr val="dk1"/>
                </a:solidFill>
              </a:rPr>
              <a:t>In our society, gender is constructed and largely seen as binary, even though the reality of gender diversity has always been observed by humans. It may be expressed through language, clothing, makeup, </a:t>
            </a:r>
            <a:r>
              <a:rPr lang="en-US" sz="1200" dirty="0" err="1">
                <a:solidFill>
                  <a:schemeClr val="dk1"/>
                </a:solidFill>
              </a:rPr>
              <a:t>etc</a:t>
            </a:r>
            <a:r>
              <a:rPr lang="en-US" sz="1200" dirty="0">
                <a:solidFill>
                  <a:schemeClr val="dk1"/>
                </a:solidFill>
              </a:rPr>
              <a:t> -- the assigned meanings of which are subjective</a:t>
            </a:r>
          </a:p>
          <a:p>
            <a:pPr marL="0" lvl="0" indent="0" algn="l" rtl="0">
              <a:spcBef>
                <a:spcPts val="0"/>
              </a:spcBef>
              <a:spcAft>
                <a:spcPts val="0"/>
              </a:spcAft>
              <a:buClr>
                <a:schemeClr val="dk1"/>
              </a:buClr>
              <a:buSzPts val="2400"/>
              <a:buFont typeface="Arial"/>
              <a:buNone/>
            </a:pPr>
            <a:r>
              <a:rPr lang="en-US" sz="1200" dirty="0">
                <a:solidFill>
                  <a:schemeClr val="dk1"/>
                </a:solidFill>
              </a:rPr>
              <a:t>And, it’s often viewed as a strict checkbox that is conflated with sex.</a:t>
            </a:r>
          </a:p>
          <a:p>
            <a:pPr marL="0" lvl="0" indent="0" algn="l" rtl="0">
              <a:spcBef>
                <a:spcPts val="0"/>
              </a:spcBef>
              <a:spcAft>
                <a:spcPts val="0"/>
              </a:spcAft>
              <a:buClr>
                <a:schemeClr val="dk1"/>
              </a:buClr>
              <a:buSzPts val="1100"/>
              <a:buFont typeface="Arial"/>
              <a:buNone/>
            </a:pPr>
            <a:endParaRPr lang="en-US" sz="1150" dirty="0">
              <a:solidFill>
                <a:srgbClr val="5B5B5B"/>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50" dirty="0">
                <a:solidFill>
                  <a:srgbClr val="5B5B5B"/>
                </a:solidFill>
                <a:highlight>
                  <a:srgbClr val="FFFFFF"/>
                </a:highlight>
                <a:latin typeface="Roboto"/>
                <a:ea typeface="Roboto"/>
                <a:cs typeface="Roboto"/>
                <a:sym typeface="Roboto"/>
              </a:rPr>
              <a:t>Gender Identity: One’s internal sense of being male, female, neither of these, both, or another gender(s). Everyone has a gender identity, including you. For transgender people, their sex assigned at birth and their own internal sense of gender identity are not the same. Female, woman, and girl and male, man, and boy are also not necessarily linked to each other but are just six common gender identities.</a:t>
            </a:r>
          </a:p>
          <a:p>
            <a:pPr marL="0" lvl="0" indent="0" algn="l" rtl="0">
              <a:spcBef>
                <a:spcPts val="0"/>
              </a:spcBef>
              <a:spcAft>
                <a:spcPts val="0"/>
              </a:spcAft>
              <a:buClr>
                <a:schemeClr val="dk1"/>
              </a:buClr>
              <a:buSzPts val="1100"/>
              <a:buFont typeface="Arial"/>
              <a:buNone/>
            </a:pPr>
            <a:endParaRPr lang="en-US" sz="1150" dirty="0">
              <a:solidFill>
                <a:srgbClr val="5B5B5B"/>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US" sz="1150" dirty="0">
                <a:solidFill>
                  <a:srgbClr val="5B5B5B"/>
                </a:solidFill>
                <a:highlight>
                  <a:srgbClr val="FFFFFF"/>
                </a:highlight>
                <a:latin typeface="Roboto"/>
                <a:ea typeface="Roboto"/>
                <a:cs typeface="Roboto"/>
                <a:sym typeface="Roboto"/>
              </a:rPr>
              <a:t>Gender Expression/Presentation: The physical manifestation of one’s gender identity through clothing, hairstyle, voice, body shape, etc. Many transgender people seek to make their gender expression (how they look) match their gender identity (who they are), rather than their sex assigned at birth.</a:t>
            </a:r>
          </a:p>
          <a:p>
            <a:pPr marL="0" lvl="0" indent="0" algn="l" rtl="0">
              <a:spcBef>
                <a:spcPts val="0"/>
              </a:spcBef>
              <a:spcAft>
                <a:spcPts val="0"/>
              </a:spcAft>
              <a:buClr>
                <a:schemeClr val="dk1"/>
              </a:buClr>
              <a:buSzPts val="1100"/>
              <a:buFont typeface="Arial"/>
              <a:buNone/>
            </a:pPr>
            <a:endParaRPr lang="en-US" sz="1150" dirty="0">
              <a:solidFill>
                <a:srgbClr val="5B5B5B"/>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50" dirty="0">
                <a:solidFill>
                  <a:srgbClr val="5B5B5B"/>
                </a:solidFill>
                <a:highlight>
                  <a:srgbClr val="FFFFFF"/>
                </a:highlight>
                <a:latin typeface="Roboto"/>
                <a:ea typeface="Roboto"/>
                <a:cs typeface="Roboto"/>
                <a:sym typeface="Roboto"/>
              </a:rPr>
              <a:t>Sex Assigned at Birth: The assignment and classification of people as male, female, intersex, or another sex based on a combination of anatomy, hormones, chromosomes. It is important we don’t simply use “sex” because of </a:t>
            </a:r>
            <a:r>
              <a:rPr lang="en-US" sz="1150" dirty="0">
                <a:solidFill>
                  <a:schemeClr val="hlink"/>
                </a:solidFill>
                <a:highlight>
                  <a:srgbClr val="FFFFFF"/>
                </a:highlight>
                <a:uFill>
                  <a:noFill/>
                </a:uFill>
                <a:latin typeface="Roboto"/>
                <a:ea typeface="Roboto"/>
                <a:cs typeface="Roboto"/>
                <a:sym typeface="Roboto"/>
                <a:hlinkClick r:id="rId4"/>
              </a:rPr>
              <a:t>the vagueness of the definition of sex and its place in transphobia</a:t>
            </a:r>
            <a:r>
              <a:rPr lang="en-US" sz="1150" dirty="0">
                <a:solidFill>
                  <a:srgbClr val="5B5B5B"/>
                </a:solidFill>
                <a:highlight>
                  <a:srgbClr val="FFFFFF"/>
                </a:highlight>
                <a:latin typeface="Roboto"/>
                <a:ea typeface="Roboto"/>
                <a:cs typeface="Roboto"/>
                <a:sym typeface="Roboto"/>
              </a:rPr>
              <a:t>. Chromosomes are frequently used to determine sex from prenatal karyotyping (although not as often as genitalia). Chromosomes do not always determine genitalia, sex, or gender.</a:t>
            </a:r>
          </a:p>
          <a:p>
            <a:pPr marL="0" lvl="0" indent="0" algn="l" rtl="0">
              <a:lnSpc>
                <a:spcPct val="115000"/>
              </a:lnSpc>
              <a:spcBef>
                <a:spcPts val="0"/>
              </a:spcBef>
              <a:spcAft>
                <a:spcPts val="0"/>
              </a:spcAft>
              <a:buClr>
                <a:schemeClr val="dk1"/>
              </a:buClr>
              <a:buSzPts val="1100"/>
              <a:buFont typeface="Arial"/>
              <a:buNone/>
            </a:pPr>
            <a:endParaRPr lang="en-US" sz="1150" dirty="0">
              <a:solidFill>
                <a:srgbClr val="5B5B5B"/>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US" sz="1150" dirty="0">
                <a:solidFill>
                  <a:srgbClr val="5B5B5B"/>
                </a:solidFill>
                <a:highlight>
                  <a:srgbClr val="FFFFFF"/>
                </a:highlight>
                <a:latin typeface="Roboto"/>
                <a:ea typeface="Roboto"/>
                <a:cs typeface="Roboto"/>
                <a:sym typeface="Roboto"/>
              </a:rPr>
              <a:t>Physically Attracted To: Sexual orientation. It is important to note that sexual and romantic/emotional attraction can be from a variety of factors including but not limited to gender identity, gender expression/presentation, and sex assigned at birth.</a:t>
            </a:r>
          </a:p>
          <a:p>
            <a:pPr marL="0" lvl="0" indent="0" algn="l" rtl="0">
              <a:lnSpc>
                <a:spcPct val="115000"/>
              </a:lnSpc>
              <a:spcBef>
                <a:spcPts val="0"/>
              </a:spcBef>
              <a:spcAft>
                <a:spcPts val="0"/>
              </a:spcAft>
              <a:buClr>
                <a:schemeClr val="dk1"/>
              </a:buClr>
              <a:buSzPts val="1100"/>
              <a:buFont typeface="Arial"/>
              <a:buNone/>
            </a:pPr>
            <a:endParaRPr lang="en-US" sz="1150" dirty="0">
              <a:solidFill>
                <a:srgbClr val="5B5B5B"/>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2400"/>
              <a:buFont typeface="Arial"/>
              <a:buNone/>
            </a:pPr>
            <a:r>
              <a:rPr lang="en-US" sz="1150" dirty="0">
                <a:solidFill>
                  <a:srgbClr val="5B5B5B"/>
                </a:solidFill>
                <a:highlight>
                  <a:srgbClr val="FFFFFF"/>
                </a:highlight>
                <a:latin typeface="Roboto"/>
                <a:ea typeface="Roboto"/>
                <a:cs typeface="Roboto"/>
                <a:sym typeface="Roboto"/>
              </a:rPr>
              <a:t>Emotionally Attracted To: Romantic/emotional orientation. It is important to note that sexual and romantic/emotional attraction can be from a variety of factors including but not limited to gender identity, gender expression/presentation, and sex assigned at birth. There are other types of attraction related to gender such as aesthetical or platonic. These are simply two common forms of attraction.</a:t>
            </a:r>
            <a:endParaRPr lang="en-US" sz="1200" dirty="0">
              <a:solidFill>
                <a:schemeClr val="dk1"/>
              </a:solidFill>
            </a:endParaRPr>
          </a:p>
          <a:p>
            <a:pPr marL="0" lvl="0" indent="0" algn="l" rtl="0">
              <a:spcBef>
                <a:spcPts val="0"/>
              </a:spcBef>
              <a:spcAft>
                <a:spcPts val="0"/>
              </a:spcAft>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2400"/>
              <a:buFont typeface="Arial"/>
              <a:buNone/>
            </a:pPr>
            <a:r>
              <a:rPr lang="en-US" sz="1200" b="1" dirty="0">
                <a:solidFill>
                  <a:schemeClr val="dk1"/>
                </a:solidFill>
              </a:rPr>
              <a:t>Sex</a:t>
            </a:r>
          </a:p>
          <a:p>
            <a:pPr marL="0" lvl="0" indent="0" algn="l" rtl="0">
              <a:spcBef>
                <a:spcPts val="0"/>
              </a:spcBef>
              <a:spcAft>
                <a:spcPts val="0"/>
              </a:spcAft>
              <a:buClr>
                <a:schemeClr val="dk1"/>
              </a:buClr>
              <a:buSzPts val="2400"/>
              <a:buFont typeface="Arial"/>
              <a:buNone/>
            </a:pPr>
            <a:r>
              <a:rPr lang="en-US" sz="1200" dirty="0">
                <a:solidFill>
                  <a:schemeClr val="dk1"/>
                </a:solidFill>
              </a:rPr>
              <a:t>Sex is used to describe some physical characteristics (ex: hormones, chromosomes, genitalia). It’s socially constructed</a:t>
            </a:r>
          </a:p>
          <a:p>
            <a:pPr marL="0" lvl="0" indent="0" algn="l" rtl="0">
              <a:spcBef>
                <a:spcPts val="0"/>
              </a:spcBef>
              <a:spcAft>
                <a:spcPts val="0"/>
              </a:spcAft>
              <a:buClr>
                <a:schemeClr val="dk1"/>
              </a:buClr>
              <a:buSzPts val="2400"/>
              <a:buFont typeface="Arial"/>
              <a:buNone/>
            </a:pPr>
            <a:r>
              <a:rPr lang="en-US" sz="1200" dirty="0">
                <a:solidFill>
                  <a:schemeClr val="dk1"/>
                </a:solidFill>
              </a:rPr>
              <a:t>In our society, sex is constructed and largely seen as binary, though reality of sex diversity has always been observed in humans. </a:t>
            </a:r>
          </a:p>
          <a:p>
            <a:pPr marL="0" lvl="0" indent="0" algn="l" rtl="0">
              <a:spcBef>
                <a:spcPts val="0"/>
              </a:spcBef>
              <a:spcAft>
                <a:spcPts val="0"/>
              </a:spcAft>
              <a:buClr>
                <a:schemeClr val="dk1"/>
              </a:buClr>
              <a:buSzPts val="2400"/>
              <a:buFont typeface="Arial"/>
              <a:buNone/>
            </a:pPr>
            <a:r>
              <a:rPr lang="en-US" sz="1200" dirty="0">
                <a:solidFill>
                  <a:schemeClr val="dk1"/>
                </a:solidFill>
              </a:rPr>
              <a:t>The categories used in our society are “male” and “female,” which are very gendered. People whose gonads, hormones, and/or chromosomes do not fit society’s traditional sex binary are often considered “intersex.” Those whose bodies do conform are considered “</a:t>
            </a:r>
            <a:r>
              <a:rPr lang="en-US" sz="1200" dirty="0" err="1">
                <a:solidFill>
                  <a:schemeClr val="dk1"/>
                </a:solidFill>
              </a:rPr>
              <a:t>endosex</a:t>
            </a:r>
            <a:r>
              <a:rPr lang="en-US" sz="1200" dirty="0">
                <a:solidFill>
                  <a:schemeClr val="dk1"/>
                </a:solidFill>
              </a:rPr>
              <a:t>”. </a:t>
            </a:r>
          </a:p>
          <a:p>
            <a:pPr marL="0" lvl="0" indent="0" algn="l" rtl="0">
              <a:spcBef>
                <a:spcPts val="0"/>
              </a:spcBef>
              <a:spcAft>
                <a:spcPts val="0"/>
              </a:spcAft>
              <a:buClr>
                <a:schemeClr val="dk1"/>
              </a:buClr>
              <a:buSzPts val="2400"/>
              <a:buFont typeface="Arial"/>
              <a:buNone/>
            </a:pPr>
            <a:r>
              <a:rPr lang="en-US" sz="1200" dirty="0">
                <a:solidFill>
                  <a:schemeClr val="dk1"/>
                </a:solidFill>
              </a:rPr>
              <a:t>Sex is often viewed as a strict checkbox that is conflated with gender</a:t>
            </a:r>
          </a:p>
          <a:p>
            <a:pPr marL="0" lvl="0" indent="0" algn="l" rtl="0">
              <a:spcBef>
                <a:spcPts val="0"/>
              </a:spcBef>
              <a:spcAft>
                <a:spcPts val="0"/>
              </a:spcAft>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2400"/>
              <a:buFont typeface="Arial"/>
              <a:buNone/>
            </a:pPr>
            <a:r>
              <a:rPr lang="en-US" sz="1200" dirty="0">
                <a:solidFill>
                  <a:schemeClr val="dk1"/>
                </a:solidFill>
              </a:rPr>
              <a:t>Socially constructed doesn’t mean it’s imaginary. Language and money are socially constructed, but it’s not unreal. </a:t>
            </a:r>
          </a:p>
          <a:p>
            <a:pPr marL="0" lvl="0" indent="0" algn="l" rtl="0">
              <a:spcBef>
                <a:spcPts val="0"/>
              </a:spcBef>
              <a:spcAft>
                <a:spcPts val="0"/>
              </a:spcAft>
              <a:buClr>
                <a:schemeClr val="dk1"/>
              </a:buClr>
              <a:buSzPts val="2400"/>
              <a:buFont typeface="Arial"/>
              <a:buNone/>
            </a:pPr>
            <a:r>
              <a:rPr lang="en-US" sz="1200" dirty="0">
                <a:solidFill>
                  <a:schemeClr val="dk1"/>
                </a:solidFill>
              </a:rPr>
              <a:t>There is no sexual or gender binary in nature.</a:t>
            </a:r>
          </a:p>
          <a:p>
            <a:pPr marL="0" lvl="0" indent="0" algn="l" rtl="0">
              <a:spcBef>
                <a:spcPts val="0"/>
              </a:spcBef>
              <a:spcAft>
                <a:spcPts val="0"/>
              </a:spcAft>
              <a:buClr>
                <a:schemeClr val="dk1"/>
              </a:buClr>
              <a:buSzPts val="2400"/>
              <a:buFont typeface="Arial"/>
              <a:buNone/>
            </a:pPr>
            <a:r>
              <a:rPr lang="en-US" sz="1200" dirty="0">
                <a:solidFill>
                  <a:schemeClr val="dk1"/>
                </a:solidFill>
              </a:rPr>
              <a:t>Everyone has a gender AND a sexuality.</a:t>
            </a:r>
          </a:p>
          <a:p>
            <a:pPr marL="0" lvl="0" indent="0" algn="l" rtl="0">
              <a:spcBef>
                <a:spcPts val="0"/>
              </a:spcBef>
              <a:spcAft>
                <a:spcPts val="0"/>
              </a:spcAft>
              <a:buClr>
                <a:schemeClr val="dk1"/>
              </a:buClr>
              <a:buSzPts val="2400"/>
              <a:buFont typeface="Arial"/>
              <a:buNone/>
            </a:pPr>
            <a:r>
              <a:rPr lang="en-US" sz="1200" dirty="0">
                <a:solidFill>
                  <a:schemeClr val="dk1"/>
                </a:solidFill>
              </a:rPr>
              <a:t>Avoid assumptions about a patient’s sexuality based on their sex at birth, gender identity, or gender presentation.</a:t>
            </a:r>
          </a:p>
          <a:p>
            <a:pPr marL="0" lvl="0" indent="0" algn="l" rtl="0">
              <a:spcBef>
                <a:spcPts val="0"/>
              </a:spcBef>
              <a:spcAft>
                <a:spcPts val="0"/>
              </a:spcAft>
              <a:buClr>
                <a:schemeClr val="dk1"/>
              </a:buClr>
              <a:buSzPts val="2400"/>
              <a:buFont typeface="Arial"/>
              <a:buNone/>
            </a:pPr>
            <a:endParaRPr lang="en-US" sz="1200" dirty="0">
              <a:solidFill>
                <a:schemeClr val="dk1"/>
              </a:solidFill>
            </a:endParaRPr>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i="1" dirty="0"/>
              <a:t>Optional Reflection Questions</a:t>
            </a:r>
          </a:p>
          <a:p>
            <a:pPr marL="457200" lvl="0" indent="-304800" algn="l" rtl="0">
              <a:spcBef>
                <a:spcPts val="0"/>
              </a:spcBef>
              <a:spcAft>
                <a:spcPts val="0"/>
              </a:spcAft>
              <a:buSzPts val="1200"/>
              <a:buFont typeface="Arial"/>
              <a:buChar char="●"/>
            </a:pPr>
            <a:r>
              <a:rPr lang="en-US" sz="1200" dirty="0"/>
              <a:t>In what ways have you adhered to gender roles and expectations at different points in your life? How have you benefited from adhering to these gender roles/expectations?</a:t>
            </a:r>
          </a:p>
          <a:p>
            <a:pPr marL="457200" lvl="0" indent="-304800" algn="l" rtl="0">
              <a:spcBef>
                <a:spcPts val="0"/>
              </a:spcBef>
              <a:spcAft>
                <a:spcPts val="0"/>
              </a:spcAft>
              <a:buSzPts val="1200"/>
              <a:buFont typeface="Arial"/>
              <a:buChar char="●"/>
            </a:pPr>
            <a:r>
              <a:rPr lang="en-US" sz="1200" dirty="0"/>
              <a:t>In what ways have you deviated from gender roles and expectations at different points in your life? Did you ever experience consequences for existing outside of the gender binary?</a:t>
            </a:r>
          </a:p>
          <a:p>
            <a:pPr marL="0" lvl="0" indent="0" algn="l" rtl="0">
              <a:spcBef>
                <a:spcPts val="0"/>
              </a:spcBef>
              <a:spcAft>
                <a:spcPts val="0"/>
              </a:spcAft>
              <a:buSzPts val="1200"/>
              <a:buFont typeface="Calibri"/>
              <a:buNone/>
            </a:pPr>
            <a:endParaRPr lang="en-US" sz="1200" dirty="0"/>
          </a:p>
          <a:p>
            <a:pPr marL="0" lvl="0" indent="0" algn="l" rtl="0">
              <a:spcBef>
                <a:spcPts val="0"/>
              </a:spcBef>
              <a:spcAft>
                <a:spcPts val="0"/>
              </a:spcAft>
              <a:buSzPts val="1200"/>
              <a:buFont typeface="Calibri"/>
              <a:buNone/>
            </a:pPr>
            <a:endParaRPr lang="en-US" sz="1200" dirty="0"/>
          </a:p>
          <a:p>
            <a:pPr marL="0" lvl="0" indent="0" algn="l" rtl="0">
              <a:spcBef>
                <a:spcPts val="0"/>
              </a:spcBef>
              <a:spcAft>
                <a:spcPts val="0"/>
              </a:spcAft>
              <a:buSzPts val="1200"/>
              <a:buFont typeface="Calibri"/>
              <a:buNone/>
            </a:pPr>
            <a:r>
              <a:rPr lang="en-US" sz="1200" dirty="0"/>
              <a:t>Sources: </a:t>
            </a:r>
          </a:p>
          <a:p>
            <a:pPr marL="457200" lvl="0" indent="-304800" algn="l" rtl="0">
              <a:spcBef>
                <a:spcPts val="0"/>
              </a:spcBef>
              <a:spcAft>
                <a:spcPts val="0"/>
              </a:spcAft>
              <a:buSzPts val="1200"/>
              <a:buFont typeface="Calibri"/>
              <a:buChar char="-"/>
            </a:pPr>
            <a:r>
              <a:rPr lang="en-US" sz="1200" dirty="0"/>
              <a:t>Trans Student Educational Resources, 2015. “The Gender Unicorn.” http://</a:t>
            </a:r>
            <a:r>
              <a:rPr lang="en-US" sz="1200" dirty="0" err="1"/>
              <a:t>www.transstudent.org</a:t>
            </a:r>
            <a:r>
              <a:rPr lang="en-US" sz="1200" dirty="0"/>
              <a:t>/gender.</a:t>
            </a:r>
          </a:p>
          <a:p>
            <a:pPr marL="457200" lvl="0" indent="-304800" algn="l" rtl="0">
              <a:spcBef>
                <a:spcPts val="0"/>
              </a:spcBef>
              <a:spcAft>
                <a:spcPts val="0"/>
              </a:spcAft>
              <a:buSzPts val="1200"/>
              <a:buFont typeface="Calibri"/>
              <a:buChar char="-"/>
            </a:pPr>
            <a:r>
              <a:rPr lang="en-US" sz="1200" dirty="0"/>
              <a:t>Innovating Education, Understanding Identity: The Gender Opossum</a:t>
            </a:r>
            <a:endParaRPr lang="en-US" sz="1200" dirty="0">
              <a:solidFill>
                <a:schemeClr val="dk1"/>
              </a:solidFill>
            </a:endParaRPr>
          </a:p>
          <a:p>
            <a:pPr marL="457200" lvl="0" indent="-304800" algn="l" rtl="0">
              <a:spcBef>
                <a:spcPts val="0"/>
              </a:spcBef>
              <a:spcAft>
                <a:spcPts val="0"/>
              </a:spcAft>
              <a:buClr>
                <a:schemeClr val="dk1"/>
              </a:buClr>
              <a:buSzPts val="1200"/>
              <a:buFont typeface="Calibri"/>
              <a:buChar char="-"/>
            </a:pPr>
            <a:r>
              <a:rPr lang="en-US" sz="1200" dirty="0">
                <a:solidFill>
                  <a:schemeClr val="dk1"/>
                </a:solidFill>
              </a:rPr>
              <a:t>Sexual Health History: Talking Sex with Gender Non-Conforming &amp; Trans Patients. Timothy Cavanaugh. Fenway Health: https://</a:t>
            </a:r>
            <a:r>
              <a:rPr lang="en-US" sz="1200" dirty="0" err="1">
                <a:solidFill>
                  <a:schemeClr val="dk1"/>
                </a:solidFill>
              </a:rPr>
              <a:t>fenwayhealth.org</a:t>
            </a:r>
            <a:r>
              <a:rPr lang="en-US" sz="1200" dirty="0">
                <a:solidFill>
                  <a:schemeClr val="dk1"/>
                </a:solidFill>
              </a:rPr>
              <a:t>/wp-content/uploads/Taking-a-Sexual-Health-History-Cavanaugh-1.pdf </a:t>
            </a:r>
          </a:p>
          <a:p>
            <a:pPr marL="457200" lvl="0" indent="-304800" algn="l" rtl="0">
              <a:spcBef>
                <a:spcPts val="0"/>
              </a:spcBef>
              <a:spcAft>
                <a:spcPts val="0"/>
              </a:spcAft>
              <a:buClr>
                <a:schemeClr val="dk1"/>
              </a:buClr>
              <a:buSzPts val="1200"/>
              <a:buFont typeface="Calibri"/>
              <a:buChar char="-"/>
            </a:pPr>
            <a:r>
              <a:rPr lang="en-US" sz="1200" dirty="0">
                <a:solidFill>
                  <a:schemeClr val="dk1"/>
                </a:solidFill>
              </a:rPr>
              <a:t>NAF 2021 Presentation on Gender Affirming Care and Innovating Education Presentation: Cassandra Carver, Aspen </a:t>
            </a:r>
            <a:r>
              <a:rPr lang="en-US" sz="1200" dirty="0" err="1">
                <a:solidFill>
                  <a:schemeClr val="dk1"/>
                </a:solidFill>
              </a:rPr>
              <a:t>Ruhlin</a:t>
            </a:r>
            <a:r>
              <a:rPr lang="en-US" sz="1200" dirty="0">
                <a:solidFill>
                  <a:schemeClr val="dk1"/>
                </a:solidFill>
              </a:rPr>
              <a:t>, Julian Glover, Shanthi Ramesh</a:t>
            </a:r>
          </a:p>
          <a:p>
            <a:pPr marL="0" lvl="0" indent="0" algn="l" rtl="0">
              <a:spcBef>
                <a:spcPts val="0"/>
              </a:spcBef>
              <a:spcAft>
                <a:spcPts val="0"/>
              </a:spcAft>
              <a:buClr>
                <a:schemeClr val="dk1"/>
              </a:buClr>
              <a:buSzPts val="2400"/>
              <a:buFont typeface="Arial"/>
              <a:buNone/>
            </a:pPr>
            <a:endParaRPr lang="en-US" sz="1200" dirty="0">
              <a:solidFill>
                <a:schemeClr val="dk1"/>
              </a:solidFill>
            </a:endParaRPr>
          </a:p>
          <a:p>
            <a:pPr marL="0" lvl="0" indent="0" algn="l" rtl="0">
              <a:spcBef>
                <a:spcPts val="0"/>
              </a:spcBef>
              <a:spcAft>
                <a:spcPts val="0"/>
              </a:spcAft>
              <a:buClr>
                <a:schemeClr val="dk1"/>
              </a:buClr>
              <a:buSzPts val="2400"/>
              <a:buFont typeface="Arial"/>
              <a:buNone/>
            </a:pPr>
            <a:endParaRPr lang="en-US" sz="1200"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Font typeface="Calibri"/>
              <a:buNone/>
            </a:pPr>
            <a:r>
              <a:rPr lang="en-US" sz="1200" dirty="0"/>
              <a:t>Transgender is an umbrella term that encompasses a diversity of gender identities and/or expressions that vary from the social expectations associated with one’s sex at birth. Not everyone identifies this way or with these words.  Some folks use “queer”.  Take your patients’ cues.</a:t>
            </a:r>
            <a:endParaRPr lang="en-US" sz="8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ef53e9d283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5" name="Google Shape;185;g2ef53e9d283_1_1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2400"/>
              <a:buFont typeface="Arial"/>
              <a:buNone/>
            </a:pPr>
            <a:r>
              <a:rPr lang="en" sz="1200" dirty="0"/>
              <a:t>2022 US Trans Survey early insights</a:t>
            </a:r>
            <a:endParaRPr sz="1200" dirty="0"/>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92k pts</a:t>
            </a:r>
            <a:endParaRPr sz="1000" dirty="0">
              <a:solidFill>
                <a:schemeClr val="dk1"/>
              </a:solidFill>
            </a:endParaRPr>
          </a:p>
          <a:p>
            <a:pPr marL="0" lvl="0" indent="0" algn="l" rtl="0">
              <a:lnSpc>
                <a:spcPct val="115000"/>
              </a:lnSpc>
              <a:spcBef>
                <a:spcPts val="0"/>
              </a:spcBef>
              <a:spcAft>
                <a:spcPts val="0"/>
              </a:spcAft>
              <a:buSzPts val="1100"/>
              <a:buFont typeface="Arial"/>
              <a:buNone/>
            </a:pPr>
            <a:r>
              <a:rPr lang="en" sz="1000" dirty="0">
                <a:solidFill>
                  <a:schemeClr val="dk1"/>
                </a:solidFill>
              </a:rPr>
              <a:t>26% reported issues with insurance incl denials for both gender-affirming and routine care</a:t>
            </a:r>
            <a:endParaRPr sz="1000" dirty="0">
              <a:solidFill>
                <a:schemeClr val="dk1"/>
              </a:solidFill>
            </a:endParaRPr>
          </a:p>
          <a:p>
            <a:pPr marL="0" lvl="0" indent="0" algn="l" rtl="0">
              <a:lnSpc>
                <a:spcPct val="115000"/>
              </a:lnSpc>
              <a:spcBef>
                <a:spcPts val="0"/>
              </a:spcBef>
              <a:spcAft>
                <a:spcPts val="0"/>
              </a:spcAft>
              <a:buSzPts val="1100"/>
              <a:buFont typeface="Arial"/>
              <a:buNone/>
            </a:pPr>
            <a:r>
              <a:rPr lang="en" sz="1000" dirty="0">
                <a:solidFill>
                  <a:schemeClr val="dk1"/>
                </a:solidFill>
              </a:rPr>
              <a:t>No number reported specifically for rates of denial of surgical care</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28% reported they had not been seen by a doctor within the last year due to cost</a:t>
            </a:r>
            <a:endParaRPr sz="1000" dirty="0">
              <a:solidFill>
                <a:schemeClr val="dk1"/>
              </a:solidFill>
            </a:endParaRPr>
          </a:p>
          <a:p>
            <a:pPr marL="0" lvl="0" indent="0" algn="l" rtl="0">
              <a:lnSpc>
                <a:spcPct val="115000"/>
              </a:lnSpc>
              <a:spcBef>
                <a:spcPts val="0"/>
              </a:spcBef>
              <a:spcAft>
                <a:spcPts val="0"/>
              </a:spcAft>
              <a:buSzPts val="1100"/>
              <a:buFont typeface="Arial"/>
              <a:buNone/>
            </a:pPr>
            <a:r>
              <a:rPr lang="en" sz="1000" dirty="0">
                <a:solidFill>
                  <a:schemeClr val="dk1"/>
                </a:solidFill>
              </a:rPr>
              <a:t>48% reported a negative experience while with a healthcare provider due to being trans</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dirty="0">
                <a:solidFill>
                  <a:schemeClr val="dk1"/>
                </a:solidFill>
              </a:rPr>
              <a:t>24% reported not being seen by a doctor due to fear of being mistreated</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endParaRPr>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Why is it important that we provide high-quality, compassionate care especially for trans people? </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An estimated 390 out of 100,000 adults in the US identify as transgender and/or gender nonbinary = more than 1 million individuals in the US alone.</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The 2015 US Transgender Survey demonstrates a range of health care discrimination and stigma uniquely and disproportionately experienced by trans people. Mixed-race, Indigenous, trans people of color and trans people with disabilities, among others, are more likely to experience these negative health outcomes than white, able-bodied people. </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“Transgender individuals face substantial barriers to accessing health care, including health care professionals’ bias and lack of general knowledge about best practices, as well as the failure of many health insurance plans to cover the cost of hormone therapy and supplies, mental health services, or gender affirmation surgery and restrictions on care imposed by prohibitive health care systems.”</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r>
              <a:rPr lang="en" sz="1200" dirty="0"/>
              <a:t>To reduce the inequities, barriers, and disparities experienced by the transgender community, the provision of inclusive health care and creating a safe, affirming health care environment, is essential. It is critical that all types of clinicians understand this community’s needs and how to best care for them.</a:t>
            </a:r>
            <a:endParaRPr dirty="0"/>
          </a:p>
          <a:p>
            <a:pPr marL="0" marR="0" lvl="0" indent="0" algn="l" rtl="0">
              <a:lnSpc>
                <a:spcPct val="100000"/>
              </a:lnSpc>
              <a:spcBef>
                <a:spcPts val="0"/>
              </a:spcBef>
              <a:spcAft>
                <a:spcPts val="0"/>
              </a:spcAft>
              <a:buSzPts val="2400"/>
              <a:buFont typeface="Arial"/>
              <a:buNone/>
            </a:pPr>
            <a:endParaRPr sz="1200" dirty="0"/>
          </a:p>
          <a:p>
            <a:pPr marL="0" marR="0" lvl="0" indent="0" algn="l" rtl="0">
              <a:lnSpc>
                <a:spcPct val="100000"/>
              </a:lnSpc>
              <a:spcBef>
                <a:spcPts val="0"/>
              </a:spcBef>
              <a:spcAft>
                <a:spcPts val="0"/>
              </a:spcAft>
              <a:buSzPts val="2400"/>
              <a:buFont typeface="Arial"/>
              <a:buNone/>
            </a:pP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References: </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James, S. E., Herman, J. L., Rankin, S., </a:t>
            </a:r>
            <a:r>
              <a:rPr lang="en" sz="1200" dirty="0" err="1"/>
              <a:t>Keisling</a:t>
            </a:r>
            <a:r>
              <a:rPr lang="en" sz="1200" dirty="0"/>
              <a:t>, M., </a:t>
            </a:r>
            <a:r>
              <a:rPr lang="en" sz="1200" dirty="0" err="1"/>
              <a:t>Mottet</a:t>
            </a:r>
            <a:r>
              <a:rPr lang="en" sz="1200" dirty="0"/>
              <a:t>, L., &amp; Anafi, M. (2016). The Report of the 2015 U.S. Transgender Survey. Washington, DC: National Center for Transgender Equality. https://</a:t>
            </a:r>
            <a:r>
              <a:rPr lang="en" sz="1200" dirty="0" err="1"/>
              <a:t>transequality.org</a:t>
            </a:r>
            <a:r>
              <a:rPr lang="en" sz="1200" dirty="0"/>
              <a:t>/sites/default/files/docs/</a:t>
            </a:r>
            <a:r>
              <a:rPr lang="en" sz="1200" dirty="0" err="1"/>
              <a:t>usts</a:t>
            </a:r>
            <a:r>
              <a:rPr lang="en" sz="1200" dirty="0"/>
              <a:t>/USTS-Full-Report-Dec17.pdf </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err="1"/>
              <a:t>Meerwijk</a:t>
            </a:r>
            <a:r>
              <a:rPr lang="en" sz="1200" dirty="0"/>
              <a:t> EL, </a:t>
            </a:r>
            <a:r>
              <a:rPr lang="en" sz="1200" dirty="0" err="1"/>
              <a:t>Sevelius</a:t>
            </a:r>
            <a:r>
              <a:rPr lang="en" sz="1200" dirty="0"/>
              <a:t> JM. Transgender population size </a:t>
            </a:r>
            <a:r>
              <a:rPr lang="en" sz="1200" dirty="0" err="1"/>
              <a:t>inthe</a:t>
            </a:r>
            <a:r>
              <a:rPr lang="en" sz="1200" dirty="0"/>
              <a:t> United States: a meta-regression of population-</a:t>
            </a:r>
            <a:r>
              <a:rPr lang="en" sz="1200" dirty="0" err="1"/>
              <a:t>basedprobability</a:t>
            </a:r>
            <a:r>
              <a:rPr lang="en" sz="1200" dirty="0"/>
              <a:t> </a:t>
            </a:r>
            <a:r>
              <a:rPr lang="en" sz="1200" dirty="0" err="1"/>
              <a:t>samples.Am</a:t>
            </a:r>
            <a:r>
              <a:rPr lang="en" sz="1200" dirty="0"/>
              <a:t> J Public Health. 2017;107(2):e1–e8.doi:10.2105/AJPH.2016.303578</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https://</a:t>
            </a:r>
            <a:r>
              <a:rPr lang="en" sz="1200" dirty="0" err="1"/>
              <a:t>fenwayhealth.org</a:t>
            </a:r>
            <a:r>
              <a:rPr lang="en" sz="1200" dirty="0"/>
              <a:t>/wp-content/uploads/Taking-a-Sexual-Health-History-Cavanaugh-1.pdf </a:t>
            </a:r>
            <a:endParaRPr dirty="0"/>
          </a:p>
          <a:p>
            <a:pPr marL="0" lvl="0" indent="0" algn="l" rtl="0">
              <a:spcBef>
                <a:spcPts val="0"/>
              </a:spcBef>
              <a:spcAft>
                <a:spcPts val="0"/>
              </a:spcAft>
              <a:buClr>
                <a:schemeClr val="hlink"/>
              </a:buClr>
              <a:buSzPts val="1200"/>
              <a:buFont typeface="Calibri"/>
              <a:buNone/>
            </a:pPr>
            <a:r>
              <a:rPr lang="en" sz="1200" u="sng" dirty="0">
                <a:solidFill>
                  <a:schemeClr val="hlink"/>
                </a:solidFill>
                <a:hlinkClick r:id="rId3"/>
              </a:rPr>
              <a:t>https://www.acog.org/clinical/clinical-guidance/committee-opinion/articles/2021/03/health-care-for-transgender-and-gender-diverse-individuals</a:t>
            </a:r>
            <a:r>
              <a:rPr lang="en" sz="1200" dirty="0"/>
              <a:t>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400"/>
              <a:buFont typeface="Arial"/>
              <a:buNone/>
            </a:pPr>
            <a:r>
              <a:rPr lang="en-US" sz="1200" dirty="0"/>
              <a:t>The use of problematic or inaccurate language (like mis-gendering) by health care teams is a well-documented and major barrier for trans and non-binary people seeking care. This can cause fundamental harm to their health and wellbeing and discourage them from seeking healthcare services. </a:t>
            </a:r>
            <a:endParaRPr lang="en-US" sz="800"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Different ways to affirm gender- all of these things </a:t>
            </a:r>
            <a:r>
              <a:rPr lang="en-US" sz="1200" b="1" u="sng" dirty="0"/>
              <a:t>should</a:t>
            </a:r>
            <a:r>
              <a:rPr lang="en-US" sz="1200" dirty="0"/>
              <a:t> be happening. </a:t>
            </a:r>
            <a:endParaRPr lang="en-US" sz="800" dirty="0"/>
          </a:p>
          <a:p>
            <a:pPr marL="0" lvl="0" indent="0" algn="l" rtl="0">
              <a:spcBef>
                <a:spcPts val="0"/>
              </a:spcBef>
              <a:spcAft>
                <a:spcPts val="0"/>
              </a:spcAft>
              <a:buSzPts val="2400"/>
              <a:buFont typeface="Arial"/>
              <a:buNone/>
            </a:pPr>
            <a:r>
              <a:rPr lang="en-US" sz="1200" dirty="0"/>
              <a:t>Preferred and felt is crossed out here - why do you think so?</a:t>
            </a:r>
            <a:endParaRPr lang="en-US" sz="800" dirty="0"/>
          </a:p>
          <a:p>
            <a:pPr marL="457200" lvl="0" indent="-304800" algn="l" rtl="0">
              <a:spcBef>
                <a:spcPts val="0"/>
              </a:spcBef>
              <a:spcAft>
                <a:spcPts val="0"/>
              </a:spcAft>
              <a:buSzPts val="1200"/>
              <a:buFont typeface="Calibri"/>
              <a:buChar char="●"/>
            </a:pPr>
            <a:r>
              <a:rPr lang="en-US" sz="1200" dirty="0"/>
              <a:t>Preferred and felt has a stigma and sense of othering to it</a:t>
            </a:r>
            <a:endParaRPr lang="en-US" sz="800" dirty="0"/>
          </a:p>
          <a:p>
            <a:pPr marL="457200" lvl="0" indent="-304800" algn="l" rtl="0">
              <a:spcBef>
                <a:spcPts val="0"/>
              </a:spcBef>
              <a:spcAft>
                <a:spcPts val="0"/>
              </a:spcAft>
              <a:buSzPts val="1200"/>
              <a:buFont typeface="Calibri"/>
              <a:buChar char="●"/>
            </a:pPr>
            <a:r>
              <a:rPr lang="en-US" sz="1200" dirty="0"/>
              <a:t>Let’s simply ask for what names and pronouns people USE (not what they prefer to use)</a:t>
            </a:r>
            <a:endParaRPr lang="en-US" sz="800" dirty="0"/>
          </a:p>
          <a:p>
            <a:pPr marL="0" lvl="0" indent="0" algn="l" rtl="0">
              <a:spcBef>
                <a:spcPts val="0"/>
              </a:spcBef>
              <a:spcAft>
                <a:spcPts val="0"/>
              </a:spcAft>
              <a:buSzPts val="2400"/>
              <a:buFont typeface="Arial"/>
              <a:buNone/>
            </a:pPr>
            <a:r>
              <a:rPr lang="en-US" sz="1200" dirty="0"/>
              <a:t>Add name change doc: https://</a:t>
            </a:r>
            <a:r>
              <a:rPr lang="en-US" sz="1200" dirty="0" err="1"/>
              <a:t>www.masstpc.org</a:t>
            </a:r>
            <a:r>
              <a:rPr lang="en-US" sz="1200" dirty="0"/>
              <a:t>/wp-content/uploads/Name-and-Gender-Marker-Change-Checklist-</a:t>
            </a:r>
            <a:r>
              <a:rPr lang="en-US" sz="1200" dirty="0" err="1"/>
              <a:t>updated.pdf</a:t>
            </a:r>
            <a:endParaRPr lang="en-US" sz="1200" dirty="0"/>
          </a:p>
          <a:p>
            <a:pPr marL="0" lvl="0" indent="0" algn="l" rtl="0">
              <a:spcBef>
                <a:spcPts val="0"/>
              </a:spcBef>
              <a:spcAft>
                <a:spcPts val="0"/>
              </a:spcAft>
              <a:buSzPts val="2400"/>
              <a:buFont typeface="Arial"/>
              <a:buNone/>
            </a:pPr>
            <a:r>
              <a:rPr lang="en-US" sz="1200" dirty="0"/>
              <a:t>Deadnaming: using a person’s given name can be very traumatizing to people. </a:t>
            </a:r>
            <a:endParaRPr lang="en-US" sz="800"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SzPts val="2400"/>
              <a:buFont typeface="Arial"/>
              <a:buNone/>
            </a:pPr>
            <a:r>
              <a:rPr lang="en-US" sz="1200" dirty="0"/>
              <a:t>References:</a:t>
            </a:r>
            <a:endParaRPr lang="en-US" sz="800" dirty="0"/>
          </a:p>
          <a:p>
            <a:pPr marL="0" lvl="0" indent="0" algn="l" rtl="0">
              <a:spcBef>
                <a:spcPts val="0"/>
              </a:spcBef>
              <a:spcAft>
                <a:spcPts val="0"/>
              </a:spcAft>
              <a:buSzPts val="2400"/>
              <a:buFont typeface="Arial"/>
              <a:buNone/>
            </a:pPr>
            <a:endParaRPr lang="en-US" sz="1200" dirty="0"/>
          </a:p>
          <a:p>
            <a:pPr marL="0" lvl="0" indent="0" algn="l" rtl="0">
              <a:spcBef>
                <a:spcPts val="0"/>
              </a:spcBef>
              <a:spcAft>
                <a:spcPts val="0"/>
              </a:spcAft>
              <a:buClr>
                <a:srgbClr val="232323"/>
              </a:buClr>
              <a:buSzPts val="2400"/>
              <a:buFont typeface="Arial"/>
              <a:buNone/>
            </a:pPr>
            <a:r>
              <a:rPr lang="en-US" sz="1200" dirty="0">
                <a:solidFill>
                  <a:srgbClr val="232323"/>
                </a:solidFill>
                <a:highlight>
                  <a:srgbClr val="FFFFFF"/>
                </a:highlight>
              </a:rPr>
              <a:t>Roosevelt L, </a:t>
            </a:r>
            <a:r>
              <a:rPr lang="en-US" sz="1200" dirty="0" err="1">
                <a:solidFill>
                  <a:srgbClr val="232323"/>
                </a:solidFill>
                <a:highlight>
                  <a:srgbClr val="FFFFFF"/>
                </a:highlight>
              </a:rPr>
              <a:t>Pietzmeier</a:t>
            </a:r>
            <a:r>
              <a:rPr lang="en-US" sz="1200" dirty="0">
                <a:solidFill>
                  <a:srgbClr val="232323"/>
                </a:solidFill>
                <a:highlight>
                  <a:srgbClr val="FFFFFF"/>
                </a:highlight>
              </a:rPr>
              <a:t> S, Reed R. Clinically and Culturally Competent Care for Transgender and Nonbinary People. </a:t>
            </a:r>
            <a:r>
              <a:rPr lang="en-US" sz="1200" i="1" dirty="0">
                <a:solidFill>
                  <a:srgbClr val="232323"/>
                </a:solidFill>
                <a:highlight>
                  <a:srgbClr val="FFFFFF"/>
                </a:highlight>
              </a:rPr>
              <a:t>The Journal of Perinatal &amp; Neonatal Nursing. </a:t>
            </a:r>
            <a:r>
              <a:rPr lang="en-US" sz="1200" dirty="0">
                <a:solidFill>
                  <a:srgbClr val="232323"/>
                </a:solidFill>
                <a:highlight>
                  <a:srgbClr val="FFFFFF"/>
                </a:highlight>
              </a:rPr>
              <a:t>2021; 35 (2): 142-149. </a:t>
            </a:r>
            <a:r>
              <a:rPr lang="en-US" sz="1200" dirty="0" err="1">
                <a:solidFill>
                  <a:srgbClr val="232323"/>
                </a:solidFill>
                <a:highlight>
                  <a:srgbClr val="FFFFFF"/>
                </a:highlight>
              </a:rPr>
              <a:t>doi</a:t>
            </a:r>
            <a:r>
              <a:rPr lang="en-US" sz="1200" dirty="0">
                <a:solidFill>
                  <a:srgbClr val="232323"/>
                </a:solidFill>
                <a:highlight>
                  <a:srgbClr val="FFFFFF"/>
                </a:highlight>
              </a:rPr>
              <a:t>: 10.1097/JPN.0000000000000560.</a:t>
            </a:r>
            <a:endParaRPr lang="en-US" sz="800" dirty="0"/>
          </a:p>
          <a:p>
            <a:pPr marL="0" lvl="0" indent="0" algn="l" rtl="0">
              <a:spcBef>
                <a:spcPts val="0"/>
              </a:spcBef>
              <a:spcAft>
                <a:spcPts val="0"/>
              </a:spcAft>
              <a:buSzPts val="2400"/>
              <a:buFont typeface="Arial"/>
              <a:buNone/>
            </a:pPr>
            <a:endParaRPr lang="en-US" sz="1200" dirty="0">
              <a:solidFill>
                <a:srgbClr val="232323"/>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ef53e9d283_1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g2ef53e9d283_1_1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400"/>
              <a:buFont typeface="Arial"/>
              <a:buNone/>
            </a:pPr>
            <a:r>
              <a:rPr lang="en" sz="1200" dirty="0"/>
              <a:t>Here are examples of more respectful and affirming language you can use instead of terms that may be offensive. </a:t>
            </a:r>
            <a:endParaRPr dirty="0"/>
          </a:p>
          <a:p>
            <a:pPr marL="0" marR="0" lvl="0" indent="0" algn="l" rtl="0">
              <a:lnSpc>
                <a:spcPct val="100000"/>
              </a:lnSpc>
              <a:spcBef>
                <a:spcPts val="0"/>
              </a:spcBef>
              <a:spcAft>
                <a:spcPts val="0"/>
              </a:spcAft>
              <a:buSzPts val="2400"/>
              <a:buFont typeface="Arial"/>
              <a:buNone/>
            </a:pPr>
            <a:r>
              <a:rPr lang="en" sz="1200" dirty="0"/>
              <a:t>What are other words and phrases you could change to be more respectful and affirming?</a:t>
            </a:r>
            <a:endParaRPr dirty="0"/>
          </a:p>
          <a:p>
            <a:pPr marL="0" marR="0" lvl="0" indent="0" algn="l" rtl="0">
              <a:lnSpc>
                <a:spcPct val="100000"/>
              </a:lnSpc>
              <a:spcBef>
                <a:spcPts val="0"/>
              </a:spcBef>
              <a:spcAft>
                <a:spcPts val="0"/>
              </a:spcAft>
              <a:buSzPts val="2400"/>
              <a:buFont typeface="Arial"/>
              <a:buNone/>
            </a:pPr>
            <a:endParaRPr sz="1200" i="1" dirty="0"/>
          </a:p>
          <a:p>
            <a:pPr marL="0" marR="0" lvl="0" indent="0" algn="l" rtl="0">
              <a:lnSpc>
                <a:spcPct val="100000"/>
              </a:lnSpc>
              <a:spcBef>
                <a:spcPts val="0"/>
              </a:spcBef>
              <a:spcAft>
                <a:spcPts val="0"/>
              </a:spcAft>
              <a:buSzPts val="2400"/>
              <a:buFont typeface="Arial"/>
              <a:buNone/>
            </a:pPr>
            <a:r>
              <a:rPr lang="en" sz="1200" i="1" dirty="0"/>
              <a:t>Optional 3 minute video of do’s and don’ts: </a:t>
            </a:r>
            <a:r>
              <a:rPr lang="en" sz="1200" i="1" u="sng" dirty="0">
                <a:solidFill>
                  <a:schemeClr val="hlink"/>
                </a:solidFill>
                <a:hlinkClick r:id="rId3"/>
              </a:rPr>
              <a:t>https://www.innovating-education.org/2020/12/dos-and-donts/</a:t>
            </a:r>
            <a:r>
              <a:rPr lang="en" sz="1200" i="1" dirty="0"/>
              <a:t> </a:t>
            </a:r>
            <a:endParaRPr dirty="0"/>
          </a:p>
          <a:p>
            <a:pPr marL="0" lvl="0" indent="0" algn="l" rtl="0">
              <a:spcBef>
                <a:spcPts val="0"/>
              </a:spcBef>
              <a:spcAft>
                <a:spcPts val="0"/>
              </a:spcAft>
              <a:buSzPts val="2400"/>
              <a:buFont typeface="Arial"/>
              <a:buNone/>
            </a:pPr>
            <a:r>
              <a:rPr lang="en" sz="1200" b="0" i="1" dirty="0"/>
              <a:t>Optional 4 minute video of language and impact: </a:t>
            </a:r>
            <a:r>
              <a:rPr lang="en" sz="1200" b="0" i="1" u="sng" dirty="0">
                <a:solidFill>
                  <a:schemeClr val="hlink"/>
                </a:solidFill>
                <a:hlinkClick r:id="rId4"/>
              </a:rPr>
              <a:t>https://www.innovating-education.org/2020/12/language-and-impact/</a:t>
            </a:r>
            <a:r>
              <a:rPr lang="en" sz="1200" b="0" i="1" dirty="0"/>
              <a:t>   </a:t>
            </a:r>
            <a:endParaRPr sz="1200" i="1" dirty="0"/>
          </a:p>
          <a:p>
            <a:pPr marL="0" lvl="0" indent="0" algn="l" rtl="0">
              <a:spcBef>
                <a:spcPts val="0"/>
              </a:spcBef>
              <a:spcAft>
                <a:spcPts val="0"/>
              </a:spcAft>
              <a:buSzPts val="2400"/>
              <a:buFont typeface="Arial"/>
              <a:buNone/>
            </a:pPr>
            <a:endParaRPr sz="1200" b="1" dirty="0"/>
          </a:p>
          <a:p>
            <a:pPr marL="0" lvl="0" indent="0" algn="l" rtl="0">
              <a:spcBef>
                <a:spcPts val="0"/>
              </a:spcBef>
              <a:spcAft>
                <a:spcPts val="0"/>
              </a:spcAft>
              <a:buSzPts val="2400"/>
              <a:buFont typeface="Arial"/>
              <a:buNone/>
            </a:pPr>
            <a:r>
              <a:rPr lang="en" sz="1200" b="1" dirty="0"/>
              <a:t>Reflection Questions to Consider Asking: </a:t>
            </a:r>
            <a:endParaRPr sz="1200"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dirty="0"/>
              <a:t>How do you feel about being asked to use or corrected to use they/them pronouns for an individual? What about ze/</a:t>
            </a:r>
            <a:r>
              <a:rPr lang="en" sz="1200" dirty="0" err="1"/>
              <a:t>zir</a:t>
            </a:r>
            <a:r>
              <a:rPr lang="en" sz="1200" dirty="0"/>
              <a:t> pronouns? Do those two pronoun sets feel different to you?</a:t>
            </a:r>
            <a:endParaRPr dirty="0"/>
          </a:p>
          <a:p>
            <a:pPr marL="0" lvl="0" indent="0" algn="l" rtl="0">
              <a:spcBef>
                <a:spcPts val="0"/>
              </a:spcBef>
              <a:spcAft>
                <a:spcPts val="0"/>
              </a:spcAft>
              <a:buSzPts val="2400"/>
              <a:buFont typeface="Arial"/>
              <a:buNone/>
            </a:pPr>
            <a:r>
              <a:rPr lang="en" sz="1200" dirty="0"/>
              <a:t>Can you think of a time when your implicit bias affected your interaction with a patient?</a:t>
            </a:r>
            <a:endParaRPr dirty="0"/>
          </a:p>
          <a:p>
            <a:pPr marL="0" lvl="0" indent="0" algn="l" rtl="0">
              <a:spcBef>
                <a:spcPts val="0"/>
              </a:spcBef>
              <a:spcAft>
                <a:spcPts val="0"/>
              </a:spcAft>
              <a:buSzPts val="2400"/>
              <a:buFont typeface="Arial"/>
              <a:buNone/>
            </a:pPr>
            <a:r>
              <a:rPr lang="en" sz="1200" dirty="0"/>
              <a:t>Have you witnessed the impact of implicit bias during a patient encounter? How did it make you feel to witness that?</a:t>
            </a:r>
            <a:endParaRPr dirty="0"/>
          </a:p>
          <a:p>
            <a:pPr marL="0" lvl="0" indent="0" algn="l" rtl="0">
              <a:spcBef>
                <a:spcPts val="0"/>
              </a:spcBef>
              <a:spcAft>
                <a:spcPts val="0"/>
              </a:spcAft>
              <a:buSzPts val="2400"/>
              <a:buFont typeface="Arial"/>
              <a:buNone/>
            </a:pPr>
            <a:endParaRPr sz="1200" dirty="0"/>
          </a:p>
          <a:p>
            <a:pPr marL="0" lvl="0" indent="0" algn="l" rtl="0">
              <a:spcBef>
                <a:spcPts val="0"/>
              </a:spcBef>
              <a:spcAft>
                <a:spcPts val="0"/>
              </a:spcAft>
              <a:buSzPts val="2400"/>
              <a:buFont typeface="Arial"/>
              <a:buNone/>
            </a:pPr>
            <a:r>
              <a:rPr lang="en" sz="1200" b="1" dirty="0"/>
              <a:t>Reflection Questions to Consider Asking:</a:t>
            </a:r>
            <a:endParaRPr sz="1200" dirty="0"/>
          </a:p>
          <a:p>
            <a:pPr marL="0" lvl="0" indent="0" algn="l" rtl="0">
              <a:spcBef>
                <a:spcPts val="0"/>
              </a:spcBef>
              <a:spcAft>
                <a:spcPts val="0"/>
              </a:spcAft>
              <a:buSzPts val="1200"/>
              <a:buFont typeface="Arial"/>
              <a:buNone/>
            </a:pPr>
            <a:r>
              <a:rPr lang="en" sz="1200" b="0" i="0" dirty="0">
                <a:latin typeface="Arial"/>
                <a:ea typeface="Arial"/>
                <a:cs typeface="Arial"/>
                <a:sym typeface="Arial"/>
              </a:rPr>
              <a:t>When someone calls you out for saying or doing something hurtful or harmful, do you feel compelled to quickly defend yourself and your intentions? Why is that?</a:t>
            </a:r>
            <a:endParaRPr sz="1200" dirty="0"/>
          </a:p>
          <a:p>
            <a:pPr marL="0" lvl="0" indent="0" algn="l" rtl="0">
              <a:spcBef>
                <a:spcPts val="0"/>
              </a:spcBef>
              <a:spcAft>
                <a:spcPts val="0"/>
              </a:spcAft>
              <a:buSzPts val="1200"/>
              <a:buFont typeface="Arial"/>
              <a:buNone/>
            </a:pPr>
            <a:r>
              <a:rPr lang="en" sz="1200" b="0" i="0" dirty="0">
                <a:latin typeface="Arial"/>
                <a:ea typeface="Arial"/>
                <a:cs typeface="Arial"/>
                <a:sym typeface="Arial"/>
              </a:rPr>
              <a:t>Do you feel attached to using the word “women” to describe people who are or who can become pregnant? What are some benefits transgender people might experience from the widespread use of inclusive language? How are </a:t>
            </a:r>
            <a:r>
              <a:rPr lang="en" sz="1200" dirty="0"/>
              <a:t>all</a:t>
            </a:r>
            <a:r>
              <a:rPr lang="en" sz="1200" b="0" i="0" dirty="0">
                <a:latin typeface="Arial"/>
                <a:ea typeface="Arial"/>
                <a:cs typeface="Arial"/>
                <a:sym typeface="Arial"/>
              </a:rPr>
              <a:t> women harmed by equating womanhood to pregnancy?</a:t>
            </a:r>
            <a:endParaRPr sz="1200" dirty="0"/>
          </a:p>
          <a:p>
            <a:pPr marL="0" lvl="0" indent="0" algn="l" rtl="0">
              <a:spcBef>
                <a:spcPts val="0"/>
              </a:spcBef>
              <a:spcAft>
                <a:spcPts val="0"/>
              </a:spcAft>
              <a:buSzPts val="1200"/>
              <a:buFont typeface="Arial"/>
              <a:buNone/>
            </a:pPr>
            <a:r>
              <a:rPr lang="en" sz="1200" b="0" i="0" dirty="0">
                <a:latin typeface="Arial"/>
                <a:ea typeface="Arial"/>
                <a:cs typeface="Arial"/>
                <a:sym typeface="Arial"/>
              </a:rPr>
              <a:t>How do you feel about “women only” spaces? Do you believe they should be for all women? How do </a:t>
            </a:r>
            <a:r>
              <a:rPr lang="en" sz="1200" dirty="0"/>
              <a:t>all</a:t>
            </a:r>
            <a:r>
              <a:rPr lang="en" sz="1200" b="0" i="0" dirty="0">
                <a:latin typeface="Arial"/>
                <a:ea typeface="Arial"/>
                <a:cs typeface="Arial"/>
                <a:sym typeface="Arial"/>
              </a:rPr>
              <a:t> women benefit from a less restrictive definition of womanhood?</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1200"/>
              <a:buFont typeface="Calibri"/>
              <a:buNone/>
            </a:pPr>
            <a:r>
              <a:rPr lang="en" sz="1200" dirty="0"/>
              <a:t>Image Source: </a:t>
            </a:r>
            <a:endParaRPr dirty="0"/>
          </a:p>
          <a:p>
            <a:pPr marL="0" lvl="0" indent="0" algn="l" rtl="0">
              <a:spcBef>
                <a:spcPts val="0"/>
              </a:spcBef>
              <a:spcAft>
                <a:spcPts val="0"/>
              </a:spcAft>
              <a:buClr>
                <a:srgbClr val="232323"/>
              </a:buClr>
              <a:buSzPts val="1200"/>
              <a:buFont typeface="Calibri"/>
              <a:buNone/>
            </a:pPr>
            <a:r>
              <a:rPr lang="en" sz="1200" dirty="0">
                <a:solidFill>
                  <a:srgbClr val="232323"/>
                </a:solidFill>
                <a:highlight>
                  <a:srgbClr val="FFFFFF"/>
                </a:highlight>
              </a:rPr>
              <a:t>Roosevelt L, </a:t>
            </a:r>
            <a:r>
              <a:rPr lang="en" sz="1200" dirty="0" err="1">
                <a:solidFill>
                  <a:srgbClr val="232323"/>
                </a:solidFill>
                <a:highlight>
                  <a:srgbClr val="FFFFFF"/>
                </a:highlight>
              </a:rPr>
              <a:t>Pietzmeier</a:t>
            </a:r>
            <a:r>
              <a:rPr lang="en" sz="1200" dirty="0">
                <a:solidFill>
                  <a:srgbClr val="232323"/>
                </a:solidFill>
                <a:highlight>
                  <a:srgbClr val="FFFFFF"/>
                </a:highlight>
              </a:rPr>
              <a:t> S, Reed R. Clinically and Culturally Competent Care for Transgender and Nonbinary People. </a:t>
            </a:r>
            <a:r>
              <a:rPr lang="en" sz="1200" i="1" dirty="0">
                <a:solidFill>
                  <a:srgbClr val="232323"/>
                </a:solidFill>
                <a:highlight>
                  <a:srgbClr val="FFFFFF"/>
                </a:highlight>
              </a:rPr>
              <a:t>The Journal of Perinatal &amp; Neonatal Nursing. </a:t>
            </a:r>
            <a:r>
              <a:rPr lang="en" sz="1200" dirty="0">
                <a:solidFill>
                  <a:srgbClr val="232323"/>
                </a:solidFill>
                <a:highlight>
                  <a:srgbClr val="FFFFFF"/>
                </a:highlight>
              </a:rPr>
              <a:t>2021; 35 (2): 142-149. </a:t>
            </a:r>
            <a:r>
              <a:rPr lang="en" sz="1200" dirty="0" err="1">
                <a:solidFill>
                  <a:srgbClr val="232323"/>
                </a:solidFill>
                <a:highlight>
                  <a:srgbClr val="FFFFFF"/>
                </a:highlight>
              </a:rPr>
              <a:t>doi</a:t>
            </a:r>
            <a:r>
              <a:rPr lang="en" sz="1200" dirty="0">
                <a:solidFill>
                  <a:srgbClr val="232323"/>
                </a:solidFill>
                <a:highlight>
                  <a:srgbClr val="FFFFFF"/>
                </a:highlight>
              </a:rPr>
              <a:t>: 10.1097/JPN.0000000000000560.</a:t>
            </a:r>
            <a:endParaRPr dirty="0"/>
          </a:p>
          <a:p>
            <a:pPr marL="0" lvl="0" indent="0" algn="l" rtl="0">
              <a:spcBef>
                <a:spcPts val="0"/>
              </a:spcBef>
              <a:spcAft>
                <a:spcPts val="0"/>
              </a:spcAft>
              <a:buSzPts val="1200"/>
              <a:buFont typeface="Calibri"/>
              <a:buNone/>
            </a:pPr>
            <a:endParaRPr sz="1200" dirty="0"/>
          </a:p>
          <a:p>
            <a:pPr marL="0" lvl="0" indent="0" algn="l" rtl="0">
              <a:spcBef>
                <a:spcPts val="0"/>
              </a:spcBef>
              <a:spcAft>
                <a:spcPts val="0"/>
              </a:spcAft>
              <a:buSzPts val="2400"/>
              <a:buFont typeface="Arial"/>
              <a:buNone/>
            </a:pPr>
            <a:endParaRPr sz="1200" b="0" dirty="0"/>
          </a:p>
          <a:p>
            <a:pPr marL="0" lvl="0" indent="0" algn="l" rtl="0">
              <a:spcBef>
                <a:spcPts val="0"/>
              </a:spcBef>
              <a:spcAft>
                <a:spcPts val="0"/>
              </a:spcAft>
              <a:buSzPts val="2400"/>
              <a:buFont typeface="Arial"/>
              <a:buNone/>
            </a:pPr>
            <a:endParaRPr sz="1200" b="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
        <p:nvSpPr>
          <p:cNvPr id="42" name="Google Shape;42;p39"/>
          <p:cNvSpPr txBox="1">
            <a:spLocks noGrp="1"/>
          </p:cNvSpPr>
          <p:nvPr>
            <p:ph type="sldNum" idx="12"/>
          </p:nvPr>
        </p:nvSpPr>
        <p:spPr>
          <a:xfrm>
            <a:off x="22593220" y="12435245"/>
            <a:ext cx="1463200" cy="1049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chemeClr val="lt1"/>
              </a:buClr>
              <a:buSzPts val="2000"/>
              <a:buFont typeface="Twentieth Century"/>
              <a:buNone/>
              <a:defRPr sz="2000" b="0" i="0" u="none" strike="noStrike" cap="none">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marR="0" lvl="1"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2pPr>
            <a:lvl3pPr marL="0" marR="0" lvl="2"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3pPr>
            <a:lvl4pPr marL="0" marR="0" lvl="3"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4pPr>
            <a:lvl5pPr marL="0" marR="0" lvl="4"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5pPr>
            <a:lvl6pPr marL="0" marR="0" lvl="5"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6pPr>
            <a:lvl7pPr marL="0" marR="0" lvl="6"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7pPr>
            <a:lvl8pPr marL="0" marR="0" lvl="7"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8pPr>
            <a:lvl9pPr marL="0" marR="0" lvl="8" indent="0" algn="r">
              <a:lnSpc>
                <a:spcPct val="100000"/>
              </a:lnSpc>
              <a:spcBef>
                <a:spcPts val="0"/>
              </a:spcBef>
              <a:spcAft>
                <a:spcPts val="0"/>
              </a:spcAft>
              <a:buClr>
                <a:schemeClr val="lt1"/>
              </a:buClr>
              <a:buSzPts val="2000"/>
              <a:buFont typeface="Twentieth Century"/>
              <a:buNone/>
              <a:defRPr sz="2000" b="1" i="0" u="none" strike="noStrike" cap="none">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10267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4_Title Slide">
  <p:cSld name="26_Title Slide">
    <p:spTree>
      <p:nvGrpSpPr>
        <p:cNvPr id="1" name="Shape 37"/>
        <p:cNvGrpSpPr/>
        <p:nvPr/>
      </p:nvGrpSpPr>
      <p:grpSpPr>
        <a:xfrm>
          <a:off x="0" y="0"/>
          <a:ext cx="0" cy="0"/>
          <a:chOff x="0" y="0"/>
          <a:chExt cx="0" cy="0"/>
        </a:xfrm>
      </p:grpSpPr>
      <p:sp>
        <p:nvSpPr>
          <p:cNvPr id="38" name="Google Shape;38;p38"/>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9" name="Google Shape;39;p38"/>
          <p:cNvSpPr>
            <a:spLocks noGrp="1"/>
          </p:cNvSpPr>
          <p:nvPr>
            <p:ph type="pic" idx="2"/>
          </p:nvPr>
        </p:nvSpPr>
        <p:spPr>
          <a:xfrm>
            <a:off x="10553700" y="2"/>
            <a:ext cx="13830299" cy="1371599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dirty="0"/>
          </a:p>
        </p:txBody>
      </p:sp>
      <p:sp>
        <p:nvSpPr>
          <p:cNvPr id="40" name="Google Shape;40;p38"/>
          <p:cNvSpPr txBox="1">
            <a:spLocks noGrp="1"/>
          </p:cNvSpPr>
          <p:nvPr>
            <p:ph type="title"/>
          </p:nvPr>
        </p:nvSpPr>
        <p:spPr>
          <a:xfrm>
            <a:off x="1676400" y="1680941"/>
            <a:ext cx="8229600" cy="2685141"/>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3948944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4_Title Slide">
  <p:cSld name="15_Title Slide">
    <p:spTree>
      <p:nvGrpSpPr>
        <p:cNvPr id="1" name="Shape 57"/>
        <p:cNvGrpSpPr/>
        <p:nvPr/>
      </p:nvGrpSpPr>
      <p:grpSpPr>
        <a:xfrm>
          <a:off x="0" y="0"/>
          <a:ext cx="0" cy="0"/>
          <a:chOff x="0" y="0"/>
          <a:chExt cx="0" cy="0"/>
        </a:xfrm>
      </p:grpSpPr>
      <p:sp>
        <p:nvSpPr>
          <p:cNvPr id="58" name="Google Shape;58;p4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59" name="Google Shape;59;p43"/>
          <p:cNvSpPr>
            <a:spLocks noGrp="1"/>
          </p:cNvSpPr>
          <p:nvPr>
            <p:ph type="pic" idx="2"/>
          </p:nvPr>
        </p:nvSpPr>
        <p:spPr>
          <a:xfrm>
            <a:off x="7811588" y="3618776"/>
            <a:ext cx="4151613" cy="50676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dirty="0"/>
          </a:p>
        </p:txBody>
      </p:sp>
      <p:sp>
        <p:nvSpPr>
          <p:cNvPr id="60" name="Google Shape;60;p43"/>
          <p:cNvSpPr txBox="1">
            <a:spLocks noGrp="1"/>
          </p:cNvSpPr>
          <p:nvPr>
            <p:ph type="title"/>
          </p:nvPr>
        </p:nvSpPr>
        <p:spPr>
          <a:xfrm>
            <a:off x="2476500" y="1143000"/>
            <a:ext cx="19431001" cy="1676400"/>
          </a:xfrm>
          <a:prstGeom prst="rect">
            <a:avLst/>
          </a:prstGeom>
          <a:noFill/>
          <a:ln>
            <a:noFill/>
          </a:ln>
        </p:spPr>
        <p:txBody>
          <a:bodyPr spcFirstLastPara="1" wrap="square" lIns="91425" tIns="91425" rIns="91425" bIns="91425" anchor="ctr" anchorCtr="0">
            <a:normAutofit/>
          </a:bodyPr>
          <a:lstStyle>
            <a:lvl1pPr lvl="0" algn="ctr">
              <a:lnSpc>
                <a:spcPct val="90000"/>
              </a:lnSpc>
              <a:spcBef>
                <a:spcPts val="0"/>
              </a:spcBef>
              <a:spcAft>
                <a:spcPts val="0"/>
              </a:spcAft>
              <a:buClr>
                <a:srgbClr val="FFFFFF"/>
              </a:buClr>
              <a:buSzPts val="8000"/>
              <a:buFont typeface="Twentieth Century"/>
              <a:buNone/>
              <a:defRPr sz="800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61" name="Google Shape;61;p43"/>
          <p:cNvSpPr>
            <a:spLocks noGrp="1"/>
          </p:cNvSpPr>
          <p:nvPr>
            <p:ph type="pic" idx="3"/>
          </p:nvPr>
        </p:nvSpPr>
        <p:spPr>
          <a:xfrm>
            <a:off x="12420803" y="3618776"/>
            <a:ext cx="4151613" cy="50676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dirty="0"/>
          </a:p>
        </p:txBody>
      </p:sp>
    </p:spTree>
    <p:extLst>
      <p:ext uri="{BB962C8B-B14F-4D97-AF65-F5344CB8AC3E}">
        <p14:creationId xmlns:p14="http://schemas.microsoft.com/office/powerpoint/2010/main" val="280212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dirty="0"/>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372804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Slide">
  <p:cSld name="8_Title Slide">
    <p:spTree>
      <p:nvGrpSpPr>
        <p:cNvPr id="1" name="Shape 25"/>
        <p:cNvGrpSpPr/>
        <p:nvPr/>
      </p:nvGrpSpPr>
      <p:grpSpPr>
        <a:xfrm>
          <a:off x="0" y="0"/>
          <a:ext cx="0" cy="0"/>
          <a:chOff x="0" y="0"/>
          <a:chExt cx="0" cy="0"/>
        </a:xfrm>
      </p:grpSpPr>
      <p:sp>
        <p:nvSpPr>
          <p:cNvPr id="26" name="Google Shape;26;p35"/>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27" name="Google Shape;27;p35"/>
          <p:cNvSpPr>
            <a:spLocks noGrp="1"/>
          </p:cNvSpPr>
          <p:nvPr>
            <p:ph type="pic" idx="2"/>
          </p:nvPr>
        </p:nvSpPr>
        <p:spPr>
          <a:xfrm>
            <a:off x="14363700" y="0"/>
            <a:ext cx="10020300"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dirty="0"/>
          </a:p>
        </p:txBody>
      </p:sp>
      <p:sp>
        <p:nvSpPr>
          <p:cNvPr id="28" name="Google Shape;28;p35"/>
          <p:cNvSpPr txBox="1">
            <a:spLocks noGrp="1"/>
          </p:cNvSpPr>
          <p:nvPr>
            <p:ph type="title"/>
          </p:nvPr>
        </p:nvSpPr>
        <p:spPr>
          <a:xfrm>
            <a:off x="1938528" y="2886892"/>
            <a:ext cx="11521441" cy="3025304"/>
          </a:xfrm>
          <a:prstGeom prst="rect">
            <a:avLst/>
          </a:prstGeom>
          <a:noFill/>
          <a:ln>
            <a:noFill/>
          </a:ln>
        </p:spPr>
        <p:txBody>
          <a:bodyPr spcFirstLastPara="1" wrap="square" lIns="91425" tIns="91425" rIns="91425" bIns="91425" anchor="ctr" anchorCtr="0">
            <a:normAutofit/>
          </a:bodyPr>
          <a:lstStyle>
            <a:lvl1pPr lvl="0" algn="r">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88332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Title Slide">
  <p:cSld name="12_Title Slide">
    <p:spTree>
      <p:nvGrpSpPr>
        <p:cNvPr id="1" name="Shape 29"/>
        <p:cNvGrpSpPr/>
        <p:nvPr/>
      </p:nvGrpSpPr>
      <p:grpSpPr>
        <a:xfrm>
          <a:off x="0" y="0"/>
          <a:ext cx="0" cy="0"/>
          <a:chOff x="0" y="0"/>
          <a:chExt cx="0" cy="0"/>
        </a:xfrm>
      </p:grpSpPr>
      <p:sp>
        <p:nvSpPr>
          <p:cNvPr id="30" name="Google Shape;30;p36"/>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1" name="Google Shape;31;p36"/>
          <p:cNvSpPr txBox="1">
            <a:spLocks noGrp="1"/>
          </p:cNvSpPr>
          <p:nvPr>
            <p:ph type="title"/>
          </p:nvPr>
        </p:nvSpPr>
        <p:spPr>
          <a:xfrm>
            <a:off x="11901713" y="3222171"/>
            <a:ext cx="10392229" cy="2859317"/>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
        <p:nvSpPr>
          <p:cNvPr id="32" name="Google Shape;32;p36"/>
          <p:cNvSpPr>
            <a:spLocks noGrp="1"/>
          </p:cNvSpPr>
          <p:nvPr>
            <p:ph type="pic" idx="2"/>
          </p:nvPr>
        </p:nvSpPr>
        <p:spPr>
          <a:xfrm>
            <a:off x="2476500" y="1683655"/>
            <a:ext cx="8229603" cy="1203234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dirty="0"/>
          </a:p>
        </p:txBody>
      </p:sp>
    </p:spTree>
    <p:extLst>
      <p:ext uri="{BB962C8B-B14F-4D97-AF65-F5344CB8AC3E}">
        <p14:creationId xmlns:p14="http://schemas.microsoft.com/office/powerpoint/2010/main" val="256614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9_Title Slide">
  <p:cSld name="26_Title Slide">
    <p:spTree>
      <p:nvGrpSpPr>
        <p:cNvPr id="1" name="Shape 33"/>
        <p:cNvGrpSpPr/>
        <p:nvPr/>
      </p:nvGrpSpPr>
      <p:grpSpPr>
        <a:xfrm>
          <a:off x="0" y="0"/>
          <a:ext cx="0" cy="0"/>
          <a:chOff x="0" y="0"/>
          <a:chExt cx="0" cy="0"/>
        </a:xfrm>
      </p:grpSpPr>
      <p:sp>
        <p:nvSpPr>
          <p:cNvPr id="34" name="Google Shape;34;p37"/>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0" i="0">
                <a:solidFill>
                  <a:schemeClr val="lt1"/>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fld id="{00000000-1234-1234-1234-123412341234}" type="slidenum">
              <a:rPr lang="en-US" smtClean="0"/>
              <a:pPr/>
              <a:t>‹#›</a:t>
            </a:fld>
            <a:endParaRPr lang="en-US" dirty="0"/>
          </a:p>
        </p:txBody>
      </p:sp>
      <p:sp>
        <p:nvSpPr>
          <p:cNvPr id="35" name="Google Shape;35;p37"/>
          <p:cNvSpPr>
            <a:spLocks noGrp="1"/>
          </p:cNvSpPr>
          <p:nvPr>
            <p:ph type="pic" idx="2"/>
          </p:nvPr>
        </p:nvSpPr>
        <p:spPr>
          <a:xfrm>
            <a:off x="1097906" y="2"/>
            <a:ext cx="14432380" cy="1371599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 Cen MT" panose="020B0602020104020603" pitchFamily="34" charset="77"/>
                <a:ea typeface="Tw Cen MT" panose="020B0602020104020603" pitchFamily="34" charset="77"/>
                <a:cs typeface="Tw Cen MT" panose="020B0602020104020603" pitchFamily="34" charset="77"/>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dirty="0"/>
          </a:p>
        </p:txBody>
      </p:sp>
      <p:sp>
        <p:nvSpPr>
          <p:cNvPr id="36" name="Google Shape;36;p37"/>
          <p:cNvSpPr txBox="1">
            <a:spLocks noGrp="1"/>
          </p:cNvSpPr>
          <p:nvPr>
            <p:ph type="title"/>
          </p:nvPr>
        </p:nvSpPr>
        <p:spPr>
          <a:xfrm>
            <a:off x="16093441" y="2955748"/>
            <a:ext cx="7607808" cy="2685141"/>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8000"/>
              <a:buFont typeface="Twentieth Century"/>
              <a:buNone/>
              <a:defRPr sz="80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34693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4">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5" r:id="rId3"/>
    <p:sldLayoutId id="2147483663" r:id="rId4"/>
    <p:sldLayoutId id="2147483674" r:id="rId5"/>
    <p:sldLayoutId id="2147483676" r:id="rId6"/>
    <p:sldLayoutId id="2147483677" r:id="rId7"/>
    <p:sldLayoutId id="2147483678" r:id="rId8"/>
    <p:sldLayoutId id="2147483679" r:id="rId9"/>
    <p:sldLayoutId id="2147483680" r:id="rId10"/>
    <p:sldLayoutId id="2147483681" r:id="rId11"/>
    <p:sldLayoutId id="2147483682" r:id="rId12"/>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9.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providers.bedsider.org/articles/taking-a-transgender-inclusive-sexual-health-histor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thenounproject.com/term/ovaries/4133511/" TargetMode="External"/><Relationship Id="rId5" Type="http://schemas.openxmlformats.org/officeDocument/2006/relationships/image" Target="../media/image29.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surveymonkey.com/r/GARHCPreTes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customXml" Target="../ink/ink3.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290.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customXml" Target="../ink/ink6.xml"/><Relationship Id="rId5" Type="http://schemas.openxmlformats.org/officeDocument/2006/relationships/image" Target="../media/image4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hyperlink" Target="http://www.politicalresearch.org/issues/reproductive-justice/" TargetMode="External"/><Relationship Id="rId13" Type="http://schemas.openxmlformats.org/officeDocument/2006/relationships/image" Target="../media/image140.png"/><Relationship Id="rId3" Type="http://schemas.openxmlformats.org/officeDocument/2006/relationships/image" Target="../media/image3.png"/><Relationship Id="rId7" Type="http://schemas.openxmlformats.org/officeDocument/2006/relationships/hyperlink" Target="https://fenwayhealth.org/the-fenway-institute/education/the-national-lgbt-health-education-center/" TargetMode="External"/><Relationship Id="rId12" Type="http://schemas.openxmlformats.org/officeDocument/2006/relationships/customXml" Target="../ink/ink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wpath.org/" TargetMode="External"/><Relationship Id="rId11" Type="http://schemas.openxmlformats.org/officeDocument/2006/relationships/hyperlink" Target="https://www.optionsforsexualhealth.org/wp-content/uploads/2019/07/FQPN18-Manual-EN-BC-web.pdfb" TargetMode="External"/><Relationship Id="rId5" Type="http://schemas.openxmlformats.org/officeDocument/2006/relationships/hyperlink" Target="https://transcare.ucsf.edu/welcome" TargetMode="External"/><Relationship Id="rId10" Type="http://schemas.openxmlformats.org/officeDocument/2006/relationships/hyperlink" Target="https://ohei.med.umich.edu/news/video-series-caring-transgendergender-nonconforming-patients-and-visitors" TargetMode="External"/><Relationship Id="rId4" Type="http://schemas.openxmlformats.org/officeDocument/2006/relationships/image" Target="../media/image5.png"/><Relationship Id="rId9" Type="http://schemas.openxmlformats.org/officeDocument/2006/relationships/hyperlink" Target="https://medicine.umich.edu/dept/obgyn/education/continuing-medical-education-cme/transgender-healthcare-curriculu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transequality.org/sites/default/files/docs/resources/Summary%20of%20State%20Birth%20Certificate%20Laws%20Jan%202020.pdf" TargetMode="External"/><Relationship Id="rId13" Type="http://schemas.openxmlformats.org/officeDocument/2006/relationships/customXml" Target="../ink/ink8.xml"/><Relationship Id="rId3" Type="http://schemas.openxmlformats.org/officeDocument/2006/relationships/image" Target="../media/image3.png"/><Relationship Id="rId7" Type="http://schemas.openxmlformats.org/officeDocument/2006/relationships/hyperlink" Target="http://www.transequality.org/" TargetMode="External"/><Relationship Id="rId12" Type="http://schemas.openxmlformats.org/officeDocument/2006/relationships/hyperlink" Target="https://www.kff.org/womens-health-policy/issue-brief/coverage-and-use-of-fertility-services-in-the-u-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escholarship.org/uc/item/3dz427qw" TargetMode="External"/><Relationship Id="rId11" Type="http://schemas.openxmlformats.org/officeDocument/2006/relationships/hyperlink" Target="http://www.transstudent.org/gender" TargetMode="External"/><Relationship Id="rId5" Type="http://schemas.openxmlformats.org/officeDocument/2006/relationships/hyperlink" Target="https://fenwayhealth.org/wp-content/uploads/Taking-a-Sexual-Health-History-Cavanaugh-1.pdf" TargetMode="External"/><Relationship Id="rId10" Type="http://schemas.openxmlformats.org/officeDocument/2006/relationships/hyperlink" Target="https://doi.org/10.1177/1753495X15612658" TargetMode="External"/><Relationship Id="rId4" Type="http://schemas.openxmlformats.org/officeDocument/2006/relationships/image" Target="../media/image5.png"/><Relationship Id="rId9" Type="http://schemas.openxmlformats.org/officeDocument/2006/relationships/hyperlink" Target="https://www.ncbi.nlm.nih.gov/pmc/articles/PMC4790470/" TargetMode="External"/><Relationship Id="rId1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NULL"/><Relationship Id="rId4" Type="http://schemas.openxmlformats.org/officeDocument/2006/relationships/customXml" Target="../ink/ink9.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surveymonkey.com/r/GARHCPreTes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customXml" Target="../ink/ink10.xml"/></Relationships>
</file>

<file path=ppt/slides/_rels/slide5.xml.rels><?xml version="1.0" encoding="UTF-8" standalone="yes"?>
<Relationships xmlns="http://schemas.openxmlformats.org/package/2006/relationships"><Relationship Id="rId3" Type="http://schemas.openxmlformats.org/officeDocument/2006/relationships/hyperlink" Target="https://www.innovating-education.org/2020/12/understanding-identity-the-gender-opossu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265" name="Rectangle 9"/>
          <p:cNvSpPr/>
          <p:nvPr/>
        </p:nvSpPr>
        <p:spPr>
          <a:xfrm>
            <a:off x="0" y="26894"/>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713728" y="5064311"/>
            <a:ext cx="16140529" cy="6880243"/>
          </a:xfrm>
          <a:prstGeom prst="rect">
            <a:avLst/>
          </a:prstGeom>
        </p:spPr>
        <p:txBody>
          <a:bodyPr>
            <a:normAutofit fontScale="90000"/>
          </a:bodyPr>
          <a:lstStyle/>
          <a:p>
            <a:pPr>
              <a:lnSpc>
                <a:spcPts val="14500"/>
              </a:lnSpc>
            </a:pPr>
            <a:r>
              <a:rPr lang="en-US" sz="16500" dirty="0"/>
              <a:t>GENDER-AFFIRMING REPRODUCTIVE HEALTH WITHIN PRIMARY CARE</a:t>
            </a:r>
            <a:endParaRPr lang="en-US" sz="16500" b="0" dirty="0">
              <a:solidFill>
                <a:schemeClr val="bg2"/>
              </a:solidFill>
            </a:endParaRPr>
          </a:p>
        </p:txBody>
      </p:sp>
      <p:sp>
        <p:nvSpPr>
          <p:cNvPr id="22" name="Title 3">
            <a:extLst>
              <a:ext uri="{FF2B5EF4-FFF2-40B4-BE49-F238E27FC236}">
                <a16:creationId xmlns:a16="http://schemas.microsoft.com/office/drawing/2014/main" id="{D907CE5C-1B65-DD4D-9E6B-E719DD775B81}"/>
              </a:ext>
            </a:extLst>
          </p:cNvPr>
          <p:cNvSpPr txBox="1">
            <a:spLocks/>
          </p:cNvSpPr>
          <p:nvPr/>
        </p:nvSpPr>
        <p:spPr>
          <a:xfrm>
            <a:off x="713728" y="12042943"/>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pic>
        <p:nvPicPr>
          <p:cNvPr id="11" name="Google Shape;70;p1">
            <a:extLst>
              <a:ext uri="{FF2B5EF4-FFF2-40B4-BE49-F238E27FC236}">
                <a16:creationId xmlns:a16="http://schemas.microsoft.com/office/drawing/2014/main" id="{7972BC40-4400-6D40-B341-A124C17209E6}"/>
              </a:ext>
            </a:extLst>
          </p:cNvPr>
          <p:cNvPicPr preferRelativeResize="0">
            <a:picLocks noGrp="1"/>
          </p:cNvPicPr>
          <p:nvPr>
            <p:ph type="pic" idx="13"/>
          </p:nvPr>
        </p:nvPicPr>
        <p:blipFill rotWithShape="1">
          <a:blip r:embed="rId4">
            <a:alphaModFix/>
          </a:blip>
          <a:srcRect l="68367"/>
          <a:stretch/>
        </p:blipFill>
        <p:spPr>
          <a:xfrm>
            <a:off x="17191100" y="0"/>
            <a:ext cx="7192899" cy="13716000"/>
          </a:xfrm>
          <a:prstGeom prst="rect">
            <a:avLst/>
          </a:prstGeom>
          <a:noFill/>
          <a:ln>
            <a:noFill/>
          </a:ln>
        </p:spPr>
      </p:pic>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5">
            <a:alphaModFix amt="50000"/>
            <a:biLevel thresh="25000"/>
            <a:extLst>
              <a:ext uri="{28A0092B-C50C-407E-A947-70E740481C1C}">
                <a14:useLocalDpi xmlns:a14="http://schemas.microsoft.com/office/drawing/2010/main" val="0"/>
              </a:ext>
            </a:extLst>
          </a:blip>
          <a:srcRect l="50740" r="1"/>
          <a:stretch/>
        </p:blipFill>
        <p:spPr>
          <a:xfrm>
            <a:off x="17107827" y="-802678"/>
            <a:ext cx="7547133" cy="15321355"/>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7"/>
          <p:cNvSpPr txBox="1">
            <a:spLocks noGrp="1"/>
          </p:cNvSpPr>
          <p:nvPr>
            <p:ph type="title"/>
          </p:nvPr>
        </p:nvSpPr>
        <p:spPr>
          <a:xfrm>
            <a:off x="491071" y="294598"/>
            <a:ext cx="14410264" cy="2685141"/>
          </a:xfrm>
          <a:prstGeom prst="rect">
            <a:avLst/>
          </a:prstGeom>
          <a:noFill/>
          <a:ln>
            <a:noFill/>
          </a:ln>
        </p:spPr>
        <p:txBody>
          <a:bodyPr spcFirstLastPara="1" wrap="square" lIns="243800" tIns="243800" rIns="243800" bIns="243800" anchor="t" anchorCtr="0">
            <a:normAutofit/>
          </a:bodyPr>
          <a:lstStyle/>
          <a:p>
            <a:pPr>
              <a:buSzPts val="3000"/>
            </a:pPr>
            <a:r>
              <a:rPr lang="en" dirty="0">
                <a:sym typeface="Twentieth Century"/>
              </a:rPr>
              <a:t>How we create a more safe, inclusive environment?</a:t>
            </a:r>
            <a:endParaRPr dirty="0">
              <a:sym typeface="Twentieth Century"/>
            </a:endParaRPr>
          </a:p>
        </p:txBody>
      </p:sp>
      <p:sp>
        <p:nvSpPr>
          <p:cNvPr id="219" name="Google Shape;219;p37"/>
          <p:cNvSpPr txBox="1">
            <a:spLocks noGrp="1"/>
          </p:cNvSpPr>
          <p:nvPr>
            <p:ph type="body" idx="4294967295"/>
          </p:nvPr>
        </p:nvSpPr>
        <p:spPr>
          <a:xfrm>
            <a:off x="491070" y="3895963"/>
            <a:ext cx="11091301" cy="7027493"/>
          </a:xfrm>
          <a:prstGeom prst="rect">
            <a:avLst/>
          </a:prstGeom>
          <a:noFill/>
          <a:ln>
            <a:noFill/>
          </a:ln>
        </p:spPr>
        <p:txBody>
          <a:bodyPr spcFirstLastPara="1" wrap="square" lIns="243800" tIns="243800" rIns="243800" bIns="243800" anchor="t" anchorCtr="0">
            <a:noAutofit/>
          </a:bodyPr>
          <a:lstStyle/>
          <a:p>
            <a:pPr marL="474139" indent="-457206">
              <a:spcBef>
                <a:spcPts val="2133"/>
              </a:spcBef>
              <a:buClr>
                <a:srgbClr val="FFFFFF"/>
              </a:buClr>
              <a:buSzPts val="1700"/>
              <a:buFont typeface="Arial"/>
              <a:buChar char="●"/>
            </a:pPr>
            <a:r>
              <a:rPr lang="en" sz="4533" dirty="0">
                <a:sym typeface="Twentieth Century"/>
              </a:rPr>
              <a:t>Appropriate training for ALL staff</a:t>
            </a:r>
            <a:endParaRPr sz="4533" dirty="0">
              <a:sym typeface="Twentieth Century"/>
            </a:endParaRPr>
          </a:p>
          <a:p>
            <a:pPr marL="474139" indent="-457206">
              <a:spcBef>
                <a:spcPts val="2133"/>
              </a:spcBef>
              <a:buClr>
                <a:srgbClr val="FFFFFF"/>
              </a:buClr>
              <a:buSzPts val="1700"/>
              <a:buFont typeface="Arial"/>
              <a:buChar char="●"/>
            </a:pPr>
            <a:r>
              <a:rPr lang="en" sz="4533" dirty="0">
                <a:sym typeface="Twentieth Century"/>
              </a:rPr>
              <a:t>Update intake forms and medical records to include pronouns, chosen name, gender</a:t>
            </a:r>
            <a:endParaRPr sz="4533" dirty="0">
              <a:sym typeface="Twentieth Century"/>
            </a:endParaRPr>
          </a:p>
          <a:p>
            <a:pPr marL="474139" indent="-457206">
              <a:spcBef>
                <a:spcPts val="2133"/>
              </a:spcBef>
              <a:buClr>
                <a:srgbClr val="FFFFFF"/>
              </a:buClr>
              <a:buSzPts val="1700"/>
              <a:buFont typeface="Arial"/>
              <a:buChar char="●"/>
            </a:pPr>
            <a:r>
              <a:rPr lang="en" sz="4533" dirty="0">
                <a:sym typeface="Twentieth Century"/>
              </a:rPr>
              <a:t>Use inclusive language </a:t>
            </a:r>
            <a:endParaRPr sz="4533" dirty="0">
              <a:sym typeface="Twentieth Century"/>
            </a:endParaRPr>
          </a:p>
          <a:p>
            <a:pPr marL="474139" indent="-457206">
              <a:spcBef>
                <a:spcPts val="2133"/>
              </a:spcBef>
              <a:buClr>
                <a:srgbClr val="FFFFFF"/>
              </a:buClr>
              <a:buSzPts val="1700"/>
              <a:buFont typeface="Arial"/>
              <a:buChar char="●"/>
            </a:pPr>
            <a:r>
              <a:rPr lang="en" sz="4533" dirty="0">
                <a:sym typeface="Twentieth Century"/>
              </a:rPr>
              <a:t>Using appropriate signage, including for bathrooms</a:t>
            </a:r>
            <a:endParaRPr sz="4533" dirty="0">
              <a:sym typeface="Twentieth Century"/>
            </a:endParaRPr>
          </a:p>
          <a:p>
            <a:pPr marL="474139" indent="-457206">
              <a:spcBef>
                <a:spcPts val="2133"/>
              </a:spcBef>
              <a:buClr>
                <a:srgbClr val="FFFFFF"/>
              </a:buClr>
              <a:buSzPts val="1700"/>
              <a:buFont typeface="Arial"/>
              <a:buChar char="●"/>
            </a:pPr>
            <a:r>
              <a:rPr lang="en" sz="4533" dirty="0">
                <a:sym typeface="Twentieth Century"/>
              </a:rPr>
              <a:t>Posters/art with inclusive representation of people</a:t>
            </a:r>
            <a:endParaRPr sz="4533" dirty="0">
              <a:sym typeface="Twentieth Century"/>
            </a:endParaRPr>
          </a:p>
          <a:p>
            <a:pPr marL="0" indent="0">
              <a:spcBef>
                <a:spcPts val="2133"/>
              </a:spcBef>
              <a:buClr>
                <a:srgbClr val="FFFFFF"/>
              </a:buClr>
              <a:buSzPts val="1700"/>
              <a:buNone/>
            </a:pPr>
            <a:endParaRPr sz="4533" dirty="0">
              <a:latin typeface="Arial"/>
              <a:ea typeface="Arial"/>
              <a:cs typeface="Arial"/>
              <a:sym typeface="Arial"/>
            </a:endParaRPr>
          </a:p>
        </p:txBody>
      </p:sp>
      <p:pic>
        <p:nvPicPr>
          <p:cNvPr id="220" name="Google Shape;220;p37"/>
          <p:cNvPicPr preferRelativeResize="0"/>
          <p:nvPr/>
        </p:nvPicPr>
        <p:blipFill rotWithShape="1">
          <a:blip r:embed="rId3">
            <a:alphaModFix/>
          </a:blip>
          <a:srcRect/>
          <a:stretch/>
        </p:blipFill>
        <p:spPr>
          <a:xfrm>
            <a:off x="11582400" y="2591788"/>
            <a:ext cx="12801600" cy="8532424"/>
          </a:xfrm>
          <a:prstGeom prst="rect">
            <a:avLst/>
          </a:prstGeom>
          <a:noFill/>
          <a:ln>
            <a:noFill/>
          </a:ln>
        </p:spPr>
      </p:pic>
      <p:pic>
        <p:nvPicPr>
          <p:cNvPr id="221" name="Google Shape;221;p37"/>
          <p:cNvPicPr preferRelativeResize="0"/>
          <p:nvPr/>
        </p:nvPicPr>
        <p:blipFill rotWithShape="1">
          <a:blip r:embed="rId4">
            <a:alphaModFix/>
          </a:blip>
          <a:srcRect/>
          <a:stretch/>
        </p:blipFill>
        <p:spPr>
          <a:xfrm>
            <a:off x="515129" y="2792544"/>
            <a:ext cx="9719267" cy="604731"/>
          </a:xfrm>
          <a:prstGeom prst="rect">
            <a:avLst/>
          </a:prstGeom>
          <a:noFill/>
          <a:ln>
            <a:noFill/>
          </a:ln>
        </p:spPr>
      </p:pic>
      <p:sp>
        <p:nvSpPr>
          <p:cNvPr id="222" name="Google Shape;222;p37"/>
          <p:cNvSpPr txBox="1">
            <a:spLocks noGrp="1"/>
          </p:cNvSpPr>
          <p:nvPr>
            <p:ph type="sldNum" idx="12"/>
          </p:nvPr>
        </p:nvSpPr>
        <p:spPr>
          <a:xfrm>
            <a:off x="270436" y="12893661"/>
            <a:ext cx="489389"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10</a:t>
            </a:fld>
            <a:endParaRPr dirty="0"/>
          </a:p>
        </p:txBody>
      </p:sp>
      <p:sp>
        <p:nvSpPr>
          <p:cNvPr id="223" name="Google Shape;223;p37"/>
          <p:cNvSpPr txBox="1"/>
          <p:nvPr/>
        </p:nvSpPr>
        <p:spPr>
          <a:xfrm>
            <a:off x="19449144" y="13223292"/>
            <a:ext cx="6879771" cy="513008"/>
          </a:xfrm>
          <a:prstGeom prst="rect">
            <a:avLst/>
          </a:prstGeom>
          <a:noFill/>
          <a:ln>
            <a:noFill/>
          </a:ln>
        </p:spPr>
        <p:txBody>
          <a:bodyPr spcFirstLastPara="1" wrap="square" lIns="91400" tIns="91400" rIns="91400" bIns="91400" anchor="t" anchorCtr="0">
            <a:spAutoFit/>
          </a:bodyPr>
          <a:lstStyle/>
          <a:p>
            <a:pPr>
              <a:buClr>
                <a:schemeClr val="lt1"/>
              </a:buClr>
              <a:buSzPts val="400"/>
            </a:pPr>
            <a:r>
              <a:rPr lang="en" sz="1067" dirty="0">
                <a:solidFill>
                  <a:schemeClr val="bg2"/>
                </a:solidFill>
                <a:latin typeface="Tw Cen MT" panose="020B0602020104020603" pitchFamily="34" charset="77"/>
                <a:ea typeface="Twentieth Century"/>
                <a:cs typeface="Twentieth Century"/>
                <a:sym typeface="Twentieth Century"/>
              </a:rPr>
              <a:t>Image Source: The Gender Spectrum Collection. https://</a:t>
            </a:r>
            <a:r>
              <a:rPr lang="en" sz="1067" dirty="0" err="1">
                <a:solidFill>
                  <a:schemeClr val="bg2"/>
                </a:solidFill>
                <a:latin typeface="Tw Cen MT" panose="020B0602020104020603" pitchFamily="34" charset="77"/>
                <a:ea typeface="Twentieth Century"/>
                <a:cs typeface="Twentieth Century"/>
                <a:sym typeface="Twentieth Century"/>
              </a:rPr>
              <a:t>genderphotos.vice.com</a:t>
            </a:r>
            <a:r>
              <a:rPr lang="en" sz="1067" dirty="0">
                <a:solidFill>
                  <a:schemeClr val="bg2"/>
                </a:solidFill>
                <a:latin typeface="Tw Cen MT" panose="020B0602020104020603" pitchFamily="34" charset="77"/>
                <a:ea typeface="Twentieth Century"/>
                <a:cs typeface="Twentieth Century"/>
                <a:sym typeface="Twentieth Century"/>
              </a:rPr>
              <a:t>/</a:t>
            </a:r>
            <a:endParaRPr sz="1333" dirty="0">
              <a:solidFill>
                <a:schemeClr val="bg2"/>
              </a:solidFill>
            </a:endParaRPr>
          </a:p>
          <a:p>
            <a:pPr>
              <a:buClr>
                <a:srgbClr val="FFFFFF"/>
              </a:buClr>
              <a:buSzPts val="400"/>
            </a:pPr>
            <a:endParaRPr sz="1067" dirty="0">
              <a:solidFill>
                <a:schemeClr val="bg2"/>
              </a:solidFill>
              <a:latin typeface="Tw Cen MT" panose="020B0602020104020603" pitchFamily="34" charset="77"/>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1000"/>
                                  </p:stCondLst>
                                  <p:childTnLst>
                                    <p:set>
                                      <p:cBhvr>
                                        <p:cTn id="22"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8"/>
          <p:cNvSpPr txBox="1">
            <a:spLocks noGrp="1"/>
          </p:cNvSpPr>
          <p:nvPr>
            <p:ph type="title" idx="4294967295"/>
          </p:nvPr>
        </p:nvSpPr>
        <p:spPr>
          <a:xfrm>
            <a:off x="504824" y="280988"/>
            <a:ext cx="21636037" cy="1527176"/>
          </a:xfrm>
          <a:prstGeom prst="rect">
            <a:avLst/>
          </a:prstGeom>
          <a:noFill/>
          <a:ln>
            <a:noFill/>
          </a:ln>
        </p:spPr>
        <p:txBody>
          <a:bodyPr spcFirstLastPara="1" wrap="square" lIns="243800" tIns="243800" rIns="243800" bIns="243800" anchor="t" anchorCtr="0">
            <a:normAutofit fontScale="90000"/>
          </a:bodyPr>
          <a:lstStyle/>
          <a:p>
            <a:pPr>
              <a:buClr>
                <a:srgbClr val="FFFFFF"/>
              </a:buClr>
              <a:buSzPct val="100000"/>
            </a:pPr>
            <a:r>
              <a:rPr lang="en" dirty="0">
                <a:latin typeface="Tw Cen MT" panose="020B0602020104020603" pitchFamily="34" charset="77"/>
                <a:sym typeface="Twentieth Century"/>
              </a:rPr>
              <a:t>Trauma Informed Care</a:t>
            </a:r>
            <a:endParaRPr dirty="0">
              <a:latin typeface="Tw Cen MT" panose="020B0602020104020603" pitchFamily="34" charset="77"/>
              <a:sym typeface="Twentieth Century"/>
            </a:endParaRPr>
          </a:p>
        </p:txBody>
      </p:sp>
      <p:pic>
        <p:nvPicPr>
          <p:cNvPr id="229" name="Google Shape;229;p38"/>
          <p:cNvPicPr preferRelativeResize="0"/>
          <p:nvPr/>
        </p:nvPicPr>
        <p:blipFill rotWithShape="1">
          <a:blip r:embed="rId3">
            <a:alphaModFix/>
          </a:blip>
          <a:srcRect/>
          <a:stretch/>
        </p:blipFill>
        <p:spPr>
          <a:xfrm>
            <a:off x="12006360" y="1714128"/>
            <a:ext cx="11752688" cy="9978800"/>
          </a:xfrm>
          <a:prstGeom prst="rect">
            <a:avLst/>
          </a:prstGeom>
          <a:noFill/>
          <a:ln>
            <a:noFill/>
          </a:ln>
        </p:spPr>
      </p:pic>
      <p:pic>
        <p:nvPicPr>
          <p:cNvPr id="230" name="Google Shape;230;p38"/>
          <p:cNvPicPr preferRelativeResize="0"/>
          <p:nvPr/>
        </p:nvPicPr>
        <p:blipFill rotWithShape="1">
          <a:blip r:embed="rId4">
            <a:alphaModFix/>
          </a:blip>
          <a:srcRect/>
          <a:stretch/>
        </p:blipFill>
        <p:spPr>
          <a:xfrm>
            <a:off x="504825" y="1263940"/>
            <a:ext cx="9391651" cy="1123949"/>
          </a:xfrm>
          <a:prstGeom prst="rect">
            <a:avLst/>
          </a:prstGeom>
          <a:noFill/>
          <a:ln>
            <a:noFill/>
          </a:ln>
        </p:spPr>
      </p:pic>
      <p:sp>
        <p:nvSpPr>
          <p:cNvPr id="231" name="Google Shape;231;p38"/>
          <p:cNvSpPr txBox="1"/>
          <p:nvPr/>
        </p:nvSpPr>
        <p:spPr>
          <a:xfrm>
            <a:off x="759824" y="2476402"/>
            <a:ext cx="10748000" cy="9541762"/>
          </a:xfrm>
          <a:prstGeom prst="rect">
            <a:avLst/>
          </a:prstGeom>
          <a:noFill/>
          <a:ln>
            <a:noFill/>
          </a:ln>
        </p:spPr>
        <p:txBody>
          <a:bodyPr spcFirstLastPara="1" wrap="square" lIns="91400" tIns="91400" rIns="91400" bIns="91400" anchor="t" anchorCtr="0">
            <a:spAutoFit/>
          </a:bodyPr>
          <a:lstStyle/>
          <a:p>
            <a:pPr marL="685800" indent="-685800">
              <a:buClr>
                <a:schemeClr val="bg2"/>
              </a:buClr>
              <a:buSzPct val="100000"/>
              <a:buFont typeface="Arial" panose="020B0604020202020204" pitchFamily="34" charset="0"/>
              <a:buChar char="•"/>
            </a:pPr>
            <a:r>
              <a:rPr lang="en" sz="5067" dirty="0">
                <a:solidFill>
                  <a:schemeClr val="bg2"/>
                </a:solidFill>
                <a:latin typeface="Tw Cen MT" panose="020B0602020104020603" pitchFamily="34" charset="77"/>
                <a:ea typeface="Twentieth Century"/>
                <a:cs typeface="Twentieth Century"/>
                <a:sym typeface="Twentieth Century"/>
              </a:rPr>
              <a:t>“Universal precautions”</a:t>
            </a:r>
            <a:endParaRPr sz="5067" dirty="0">
              <a:solidFill>
                <a:schemeClr val="bg2"/>
              </a:solidFill>
              <a:latin typeface="Tw Cen MT" panose="020B0602020104020603" pitchFamily="34" charset="77"/>
              <a:ea typeface="Twentieth Century"/>
              <a:cs typeface="Twentieth Century"/>
              <a:sym typeface="Twentieth Century"/>
            </a:endParaRPr>
          </a:p>
          <a:p>
            <a:pPr marL="685800" indent="-685800">
              <a:buClr>
                <a:schemeClr val="bg2"/>
              </a:buClr>
              <a:buSzPct val="100000"/>
              <a:buFont typeface="Arial" panose="020B0604020202020204" pitchFamily="34" charset="0"/>
              <a:buChar char="•"/>
            </a:pPr>
            <a:r>
              <a:rPr lang="en" sz="5067" dirty="0">
                <a:solidFill>
                  <a:schemeClr val="bg2"/>
                </a:solidFill>
                <a:latin typeface="Tw Cen MT" panose="020B0602020104020603" pitchFamily="34" charset="77"/>
                <a:ea typeface="Twentieth Century"/>
                <a:cs typeface="Twentieth Century"/>
                <a:sym typeface="Twentieth Century"/>
              </a:rPr>
              <a:t>Strengths based framework</a:t>
            </a:r>
            <a:endParaRPr sz="5067" dirty="0">
              <a:solidFill>
                <a:schemeClr val="bg2"/>
              </a:solidFill>
              <a:latin typeface="Tw Cen MT" panose="020B0602020104020603" pitchFamily="34" charset="77"/>
              <a:ea typeface="Twentieth Century"/>
              <a:cs typeface="Twentieth Century"/>
              <a:sym typeface="Twentieth Century"/>
            </a:endParaRPr>
          </a:p>
          <a:p>
            <a:pPr marL="685800" indent="-685800">
              <a:buClr>
                <a:schemeClr val="bg2"/>
              </a:buClr>
              <a:buSzPct val="100000"/>
              <a:buFont typeface="Arial" panose="020B0604020202020204" pitchFamily="34" charset="0"/>
              <a:buChar char="•"/>
            </a:pPr>
            <a:r>
              <a:rPr lang="en" sz="5067" dirty="0">
                <a:solidFill>
                  <a:schemeClr val="bg2"/>
                </a:solidFill>
                <a:latin typeface="Tw Cen MT" panose="020B0602020104020603" pitchFamily="34" charset="77"/>
                <a:ea typeface="Twentieth Century"/>
                <a:cs typeface="Twentieth Century"/>
                <a:sym typeface="Twentieth Century"/>
              </a:rPr>
              <a:t>Grounded in an understanding and responsiveness to the impact of trauma</a:t>
            </a:r>
            <a:endParaRPr sz="5067" dirty="0">
              <a:solidFill>
                <a:schemeClr val="bg2"/>
              </a:solidFill>
              <a:latin typeface="Tw Cen MT" panose="020B0602020104020603" pitchFamily="34" charset="77"/>
              <a:ea typeface="Twentieth Century"/>
              <a:cs typeface="Twentieth Century"/>
              <a:sym typeface="Twentieth Century"/>
            </a:endParaRPr>
          </a:p>
          <a:p>
            <a:pPr marL="685800" indent="-685800">
              <a:buClr>
                <a:schemeClr val="bg2"/>
              </a:buClr>
              <a:buSzPct val="100000"/>
              <a:buFont typeface="Arial" panose="020B0604020202020204" pitchFamily="34" charset="0"/>
              <a:buChar char="•"/>
            </a:pPr>
            <a:r>
              <a:rPr lang="en" sz="5067" dirty="0">
                <a:solidFill>
                  <a:schemeClr val="bg2"/>
                </a:solidFill>
                <a:latin typeface="Tw Cen MT" panose="020B0602020104020603" pitchFamily="34" charset="77"/>
                <a:ea typeface="Twentieth Century"/>
                <a:cs typeface="Twentieth Century"/>
                <a:sym typeface="Twentieth Century"/>
              </a:rPr>
              <a:t>Emphasizes physical, psychological, emotional safety</a:t>
            </a:r>
            <a:endParaRPr sz="5067" dirty="0">
              <a:solidFill>
                <a:schemeClr val="bg2"/>
              </a:solidFill>
              <a:latin typeface="Tw Cen MT" panose="020B0602020104020603" pitchFamily="34" charset="77"/>
              <a:ea typeface="Twentieth Century"/>
              <a:cs typeface="Twentieth Century"/>
              <a:sym typeface="Twentieth Century"/>
            </a:endParaRPr>
          </a:p>
          <a:p>
            <a:pPr marL="685800" indent="-685800">
              <a:buClr>
                <a:schemeClr val="bg2"/>
              </a:buClr>
              <a:buSzPct val="100000"/>
              <a:buFont typeface="Arial" panose="020B0604020202020204" pitchFamily="34" charset="0"/>
              <a:buChar char="•"/>
            </a:pPr>
            <a:r>
              <a:rPr lang="en" sz="5067" dirty="0">
                <a:solidFill>
                  <a:schemeClr val="bg2"/>
                </a:solidFill>
                <a:latin typeface="Tw Cen MT" panose="020B0602020104020603" pitchFamily="34" charset="77"/>
                <a:ea typeface="Twentieth Century"/>
                <a:cs typeface="Twentieth Century"/>
                <a:sym typeface="Twentieth Century"/>
              </a:rPr>
              <a:t>Rebuild sense of control and empowerment</a:t>
            </a:r>
            <a:endParaRPr sz="5067" dirty="0">
              <a:solidFill>
                <a:schemeClr val="bg2"/>
              </a:solidFill>
              <a:latin typeface="Tw Cen MT" panose="020B0602020104020603" pitchFamily="34" charset="77"/>
              <a:ea typeface="Twentieth Century"/>
              <a:cs typeface="Twentieth Century"/>
              <a:sym typeface="Twentieth Century"/>
            </a:endParaRPr>
          </a:p>
          <a:p>
            <a:pPr marL="685800" indent="-685800">
              <a:buClr>
                <a:schemeClr val="bg2"/>
              </a:buClr>
              <a:buSzPct val="100000"/>
              <a:buFont typeface="Arial" panose="020B0604020202020204" pitchFamily="34" charset="0"/>
              <a:buChar char="•"/>
            </a:pPr>
            <a:r>
              <a:rPr lang="en" sz="5067" dirty="0">
                <a:solidFill>
                  <a:schemeClr val="bg2"/>
                </a:solidFill>
                <a:latin typeface="Tw Cen MT" panose="020B0602020104020603" pitchFamily="34" charset="77"/>
                <a:ea typeface="Twentieth Century"/>
                <a:cs typeface="Twentieth Century"/>
                <a:sym typeface="Twentieth Century"/>
              </a:rPr>
              <a:t>Communication and care provision that are truly patient-centered</a:t>
            </a:r>
            <a:endParaRPr sz="5067" dirty="0">
              <a:solidFill>
                <a:schemeClr val="bg2"/>
              </a:solidFill>
              <a:latin typeface="Tw Cen MT" panose="020B0602020104020603" pitchFamily="34" charset="77"/>
              <a:ea typeface="Twentieth Century"/>
              <a:cs typeface="Twentieth Century"/>
              <a:sym typeface="Twentieth Century"/>
            </a:endParaRPr>
          </a:p>
          <a:p>
            <a:pPr marL="685800" indent="-685800">
              <a:buClr>
                <a:schemeClr val="bg2"/>
              </a:buClr>
              <a:buSzPct val="100000"/>
              <a:buFont typeface="Arial" panose="020B0604020202020204" pitchFamily="34" charset="0"/>
              <a:buChar char="•"/>
            </a:pPr>
            <a:r>
              <a:rPr lang="en" sz="5067" dirty="0">
                <a:solidFill>
                  <a:schemeClr val="bg2"/>
                </a:solidFill>
                <a:latin typeface="Tw Cen MT" panose="020B0602020104020603" pitchFamily="34" charset="77"/>
                <a:ea typeface="Twentieth Century"/>
                <a:cs typeface="Twentieth Century"/>
                <a:sym typeface="Twentieth Century"/>
              </a:rPr>
              <a:t>Underscore patient autonomy</a:t>
            </a:r>
            <a:endParaRPr sz="5067" dirty="0">
              <a:solidFill>
                <a:schemeClr val="bg2"/>
              </a:solidFill>
              <a:latin typeface="Tw Cen MT" panose="020B0602020104020603" pitchFamily="34" charset="77"/>
              <a:ea typeface="Twentieth Century"/>
              <a:cs typeface="Twentieth Century"/>
              <a:sym typeface="Twentieth Century"/>
            </a:endParaRPr>
          </a:p>
        </p:txBody>
      </p:sp>
      <p:sp>
        <p:nvSpPr>
          <p:cNvPr id="232" name="Google Shape;232;p38"/>
          <p:cNvSpPr/>
          <p:nvPr/>
        </p:nvSpPr>
        <p:spPr>
          <a:xfrm>
            <a:off x="12006360" y="1808164"/>
            <a:ext cx="747115" cy="579725"/>
          </a:xfrm>
          <a:prstGeom prst="rect">
            <a:avLst/>
          </a:prstGeom>
          <a:solidFill>
            <a:schemeClr val="lt1"/>
          </a:solidFill>
          <a:ln>
            <a:noFill/>
          </a:ln>
        </p:spPr>
        <p:txBody>
          <a:bodyPr spcFirstLastPara="1" wrap="square" lIns="91400" tIns="91400" rIns="91400" bIns="91400" anchor="ctr" anchorCtr="0">
            <a:noAutofit/>
          </a:bodyPr>
          <a:lstStyle/>
          <a:p>
            <a:pPr>
              <a:buClr>
                <a:srgbClr val="FFFFFF"/>
              </a:buClr>
              <a:buSzPts val="1400"/>
            </a:pPr>
            <a:endParaRPr sz="3733" dirty="0">
              <a:latin typeface="Tw Cen MT" panose="020B0602020104020603" pitchFamily="34" charset="77"/>
              <a:ea typeface="Twentieth Century"/>
              <a:cs typeface="Twentieth Century"/>
              <a:sym typeface="Twentieth Century"/>
            </a:endParaRPr>
          </a:p>
        </p:txBody>
      </p:sp>
      <p:sp>
        <p:nvSpPr>
          <p:cNvPr id="233" name="Google Shape;233;p38"/>
          <p:cNvSpPr txBox="1">
            <a:spLocks noGrp="1"/>
          </p:cNvSpPr>
          <p:nvPr>
            <p:ph type="sldNum" idx="12"/>
          </p:nvPr>
        </p:nvSpPr>
        <p:spPr>
          <a:xfrm>
            <a:off x="270436" y="12893661"/>
            <a:ext cx="489389" cy="512817"/>
          </a:xfrm>
          <a:prstGeom prst="rect">
            <a:avLst/>
          </a:prstGeom>
          <a:noFill/>
          <a:ln>
            <a:noFill/>
          </a:ln>
        </p:spPr>
        <p:txBody>
          <a:bodyPr spcFirstLastPara="1" wrap="square" lIns="91400" tIns="91400" rIns="91400" bIns="91400" anchor="ctr" anchorCtr="0">
            <a:spAutoFit/>
          </a:bodyPr>
          <a:lstStyle/>
          <a:p>
            <a:pPr algn="ctr">
              <a:buSzPts val="800"/>
            </a:pPr>
            <a:fld id="{00000000-1234-1234-1234-123412341234}" type="slidenum">
              <a:rPr lang="en" sz="2133"/>
              <a:pPr algn="ctr">
                <a:buSzPts val="800"/>
              </a:pPr>
              <a:t>11</a:t>
            </a:fld>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9"/>
          <p:cNvSpPr txBox="1">
            <a:spLocks noGrp="1"/>
          </p:cNvSpPr>
          <p:nvPr>
            <p:ph type="title" idx="4294967295"/>
          </p:nvPr>
        </p:nvSpPr>
        <p:spPr>
          <a:xfrm>
            <a:off x="1374024" y="383323"/>
            <a:ext cx="21636000" cy="1527200"/>
          </a:xfrm>
          <a:prstGeom prst="rect">
            <a:avLst/>
          </a:prstGeom>
          <a:noFill/>
          <a:ln>
            <a:noFill/>
          </a:ln>
        </p:spPr>
        <p:txBody>
          <a:bodyPr spcFirstLastPara="1" wrap="square" lIns="243800" tIns="243800" rIns="243800" bIns="243800" anchor="t" anchorCtr="0">
            <a:noAutofit/>
          </a:bodyPr>
          <a:lstStyle/>
          <a:p>
            <a:pPr algn="ctr">
              <a:buClr>
                <a:srgbClr val="FFFFFF"/>
              </a:buClr>
              <a:buSzPts val="3800"/>
            </a:pPr>
            <a:r>
              <a:rPr lang="en" sz="8000" dirty="0"/>
              <a:t>Shared Decision-Making and Informed Consent</a:t>
            </a:r>
            <a:endParaRPr sz="8000" dirty="0">
              <a:sym typeface="Twentieth Century"/>
            </a:endParaRPr>
          </a:p>
        </p:txBody>
      </p:sp>
      <p:pic>
        <p:nvPicPr>
          <p:cNvPr id="239" name="Google Shape;239;p39"/>
          <p:cNvPicPr preferRelativeResize="0"/>
          <p:nvPr/>
        </p:nvPicPr>
        <p:blipFill rotWithShape="1">
          <a:blip r:embed="rId3">
            <a:alphaModFix/>
          </a:blip>
          <a:srcRect/>
          <a:stretch/>
        </p:blipFill>
        <p:spPr>
          <a:xfrm>
            <a:off x="5313458" y="1502735"/>
            <a:ext cx="13757133" cy="1123933"/>
          </a:xfrm>
          <a:prstGeom prst="rect">
            <a:avLst/>
          </a:prstGeom>
          <a:noFill/>
          <a:ln>
            <a:noFill/>
          </a:ln>
        </p:spPr>
      </p:pic>
      <p:sp>
        <p:nvSpPr>
          <p:cNvPr id="240" name="Google Shape;240;p39"/>
          <p:cNvSpPr txBox="1">
            <a:spLocks noGrp="1"/>
          </p:cNvSpPr>
          <p:nvPr>
            <p:ph type="sldNum" idx="12"/>
          </p:nvPr>
        </p:nvSpPr>
        <p:spPr>
          <a:xfrm>
            <a:off x="270435" y="12902784"/>
            <a:ext cx="489600" cy="512817"/>
          </a:xfrm>
          <a:prstGeom prst="rect">
            <a:avLst/>
          </a:prstGeom>
          <a:noFill/>
          <a:ln>
            <a:noFill/>
          </a:ln>
        </p:spPr>
        <p:txBody>
          <a:bodyPr spcFirstLastPara="1" wrap="square" lIns="91400" tIns="91400" rIns="91400" bIns="91400" anchor="ctr" anchorCtr="0">
            <a:spAutoFit/>
          </a:bodyPr>
          <a:lstStyle/>
          <a:p>
            <a:pPr algn="ctr">
              <a:buSzPts val="800"/>
            </a:pPr>
            <a:fld id="{00000000-1234-1234-1234-123412341234}" type="slidenum">
              <a:rPr lang="en" sz="2133"/>
              <a:pPr algn="ctr">
                <a:buSzPts val="800"/>
              </a:pPr>
              <a:t>12</a:t>
            </a:fld>
            <a:endParaRPr dirty="0"/>
          </a:p>
        </p:txBody>
      </p:sp>
      <p:graphicFrame>
        <p:nvGraphicFramePr>
          <p:cNvPr id="241" name="Google Shape;241;p39"/>
          <p:cNvGraphicFramePr/>
          <p:nvPr>
            <p:extLst>
              <p:ext uri="{D42A27DB-BD31-4B8C-83A1-F6EECF244321}">
                <p14:modId xmlns:p14="http://schemas.microsoft.com/office/powerpoint/2010/main" val="3725413830"/>
              </p:ext>
            </p:extLst>
          </p:nvPr>
        </p:nvGraphicFramePr>
        <p:xfrm>
          <a:off x="2540000" y="2964000"/>
          <a:ext cx="19304000" cy="9494360"/>
        </p:xfrm>
        <a:graphic>
          <a:graphicData uri="http://schemas.openxmlformats.org/drawingml/2006/table">
            <a:tbl>
              <a:tblPr>
                <a:tableStyleId>{33BA23B1-9221-436E-865A-0063620EA4FD}</a:tableStyleId>
              </a:tblPr>
              <a:tblGrid>
                <a:gridCol w="9652000">
                  <a:extLst>
                    <a:ext uri="{9D8B030D-6E8A-4147-A177-3AD203B41FA5}">
                      <a16:colId xmlns:a16="http://schemas.microsoft.com/office/drawing/2014/main" val="20000"/>
                    </a:ext>
                  </a:extLst>
                </a:gridCol>
                <a:gridCol w="9652000">
                  <a:extLst>
                    <a:ext uri="{9D8B030D-6E8A-4147-A177-3AD203B41FA5}">
                      <a16:colId xmlns:a16="http://schemas.microsoft.com/office/drawing/2014/main" val="20001"/>
                    </a:ext>
                  </a:extLst>
                </a:gridCol>
              </a:tblGrid>
              <a:tr h="1137840">
                <a:tc>
                  <a:txBody>
                    <a:bodyPr/>
                    <a:lstStyle/>
                    <a:p>
                      <a:pPr marL="0" lvl="0" indent="0" algn="ctr" rtl="0">
                        <a:spcBef>
                          <a:spcPts val="0"/>
                        </a:spcBef>
                        <a:spcAft>
                          <a:spcPts val="0"/>
                        </a:spcAft>
                        <a:buNone/>
                      </a:pPr>
                      <a:r>
                        <a:rPr lang="en" sz="4300" b="0" dirty="0">
                          <a:solidFill>
                            <a:schemeClr val="bg2"/>
                          </a:solidFill>
                          <a:sym typeface="Twentieth Century"/>
                        </a:rPr>
                        <a:t>Shared Decision-Making</a:t>
                      </a:r>
                      <a:endParaRPr sz="4300" b="0" i="0" dirty="0">
                        <a:solidFill>
                          <a:schemeClr val="bg2"/>
                        </a:solidFill>
                        <a:latin typeface="Tw Cen MT" panose="020B0602020104020603" pitchFamily="34" charset="77"/>
                        <a:ea typeface="Twentieth Century"/>
                        <a:cs typeface="Twentieth Century"/>
                        <a:sym typeface="Twentieth Century"/>
                      </a:endParaRPr>
                    </a:p>
                  </a:txBody>
                  <a:tcPr marL="243800" marR="243800" marT="243800" marB="243800"/>
                </a:tc>
                <a:tc>
                  <a:txBody>
                    <a:bodyPr/>
                    <a:lstStyle/>
                    <a:p>
                      <a:pPr marL="0" lvl="0" indent="0" algn="ctr" rtl="0">
                        <a:spcBef>
                          <a:spcPts val="0"/>
                        </a:spcBef>
                        <a:spcAft>
                          <a:spcPts val="0"/>
                        </a:spcAft>
                        <a:buNone/>
                      </a:pPr>
                      <a:r>
                        <a:rPr lang="en" sz="4300" b="0" dirty="0">
                          <a:solidFill>
                            <a:schemeClr val="bg2"/>
                          </a:solidFill>
                          <a:sym typeface="Twentieth Century"/>
                        </a:rPr>
                        <a:t>Informed Consent</a:t>
                      </a:r>
                      <a:endParaRPr sz="4300" b="0" i="0" dirty="0">
                        <a:solidFill>
                          <a:schemeClr val="bg2"/>
                        </a:solidFill>
                        <a:latin typeface="Tw Cen MT" panose="020B0602020104020603" pitchFamily="34" charset="77"/>
                        <a:ea typeface="Twentieth Century"/>
                        <a:cs typeface="Twentieth Century"/>
                        <a:sym typeface="Twentieth Century"/>
                      </a:endParaRPr>
                    </a:p>
                  </a:txBody>
                  <a:tcPr marL="243800" marR="243800" marT="243800" marB="243800"/>
                </a:tc>
                <a:extLst>
                  <a:ext uri="{0D108BD9-81ED-4DB2-BD59-A6C34878D82A}">
                    <a16:rowId xmlns:a16="http://schemas.microsoft.com/office/drawing/2014/main" val="10000"/>
                  </a:ext>
                </a:extLst>
              </a:tr>
              <a:tr h="8290480">
                <a:tc>
                  <a:txBody>
                    <a:bodyPr/>
                    <a:lstStyle/>
                    <a:p>
                      <a:pPr marL="0" lvl="0" indent="0" algn="l" rtl="0">
                        <a:spcBef>
                          <a:spcPts val="0"/>
                        </a:spcBef>
                        <a:spcAft>
                          <a:spcPts val="0"/>
                        </a:spcAft>
                        <a:buClr>
                          <a:schemeClr val="bg2"/>
                        </a:buClr>
                        <a:buFont typeface="Arial" panose="020B0604020202020204" pitchFamily="34" charset="0"/>
                        <a:buNone/>
                      </a:pPr>
                      <a:r>
                        <a:rPr lang="en" sz="4300" b="0" dirty="0">
                          <a:solidFill>
                            <a:schemeClr val="bg2"/>
                          </a:solidFill>
                          <a:sym typeface="Twentieth Century"/>
                        </a:rPr>
                        <a:t>Provider holds space to </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Stay connected to the process</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Offer options</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Consider values and preferences of the patient</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Shared evaluation of patient decision, including family input, as appropriate (ACNM, 2022)</a:t>
                      </a:r>
                      <a:endParaRPr sz="4300" b="0" dirty="0">
                        <a:solidFill>
                          <a:schemeClr val="bg2"/>
                        </a:solidFill>
                        <a:sym typeface="Twentieth Century"/>
                      </a:endParaRPr>
                    </a:p>
                    <a:p>
                      <a:pPr marL="685800" lvl="0" indent="-685800" algn="l" rtl="0">
                        <a:spcBef>
                          <a:spcPts val="0"/>
                        </a:spcBef>
                        <a:spcAft>
                          <a:spcPts val="0"/>
                        </a:spcAft>
                        <a:buClr>
                          <a:schemeClr val="bg2"/>
                        </a:buClr>
                        <a:buFont typeface="Arial" panose="020B0604020202020204" pitchFamily="34" charset="0"/>
                        <a:buChar char="•"/>
                      </a:pPr>
                      <a:endParaRPr sz="4800" b="0" i="0" dirty="0">
                        <a:solidFill>
                          <a:sysClr val="windowText" lastClr="000000"/>
                        </a:solidFill>
                        <a:latin typeface="Tw Cen MT" panose="020B0602020104020603" pitchFamily="34" charset="77"/>
                        <a:ea typeface="Twentieth Century"/>
                        <a:cs typeface="Twentieth Century"/>
                        <a:sym typeface="Twentieth Century"/>
                      </a:endParaRPr>
                    </a:p>
                  </a:txBody>
                  <a:tcPr marL="243800" marR="243800" marT="243800" marB="243800"/>
                </a:tc>
                <a:tc>
                  <a:txBody>
                    <a:bodyPr/>
                    <a:lstStyle/>
                    <a:p>
                      <a:pPr marL="0" lvl="0" indent="0" algn="l" rtl="0">
                        <a:spcBef>
                          <a:spcPts val="0"/>
                        </a:spcBef>
                        <a:spcAft>
                          <a:spcPts val="0"/>
                        </a:spcAft>
                        <a:buClr>
                          <a:schemeClr val="bg2"/>
                        </a:buClr>
                        <a:buFont typeface="Arial" panose="020B0604020202020204" pitchFamily="34" charset="0"/>
                        <a:buNone/>
                      </a:pPr>
                      <a:r>
                        <a:rPr lang="en" sz="4300" b="0" dirty="0">
                          <a:solidFill>
                            <a:schemeClr val="bg2"/>
                          </a:solidFill>
                          <a:sym typeface="Twentieth Century"/>
                        </a:rPr>
                        <a:t>Provider</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Maintains awareness of the history of forced sterilization and coercion in gynecology and family planning spaces</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Educates patient about methods as well as risks and benefits</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Answer questions</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Confirms that the patient understands the above</a:t>
                      </a:r>
                      <a:endParaRPr sz="4300" b="0" dirty="0">
                        <a:solidFill>
                          <a:schemeClr val="bg2"/>
                        </a:solidFill>
                        <a:sym typeface="Twentieth Century"/>
                      </a:endParaRPr>
                    </a:p>
                    <a:p>
                      <a:pPr marL="698500" lvl="0" indent="-571500" algn="l" rtl="0">
                        <a:spcBef>
                          <a:spcPts val="0"/>
                        </a:spcBef>
                        <a:spcAft>
                          <a:spcPts val="0"/>
                        </a:spcAft>
                        <a:buClr>
                          <a:schemeClr val="bg2"/>
                        </a:buClr>
                        <a:buSzPct val="100000"/>
                        <a:buFont typeface="Arial" panose="020B0604020202020204" pitchFamily="34" charset="0"/>
                        <a:buChar char="•"/>
                      </a:pPr>
                      <a:r>
                        <a:rPr lang="en" sz="4300" b="0" dirty="0">
                          <a:solidFill>
                            <a:schemeClr val="bg2"/>
                          </a:solidFill>
                          <a:sym typeface="Twentieth Century"/>
                        </a:rPr>
                        <a:t>Confirms that the patient is clear and confident in their decision</a:t>
                      </a:r>
                      <a:endParaRPr sz="4300" b="0" i="0" dirty="0">
                        <a:solidFill>
                          <a:schemeClr val="bg2"/>
                        </a:solidFill>
                        <a:latin typeface="Tw Cen MT" panose="020B0602020104020603" pitchFamily="34" charset="77"/>
                        <a:ea typeface="Twentieth Century"/>
                        <a:cs typeface="Twentieth Century"/>
                        <a:sym typeface="Twentieth Century"/>
                      </a:endParaRPr>
                    </a:p>
                  </a:txBody>
                  <a:tcPr marL="243800" marR="243800" marT="243800" marB="243800"/>
                </a:tc>
                <a:extLst>
                  <a:ext uri="{0D108BD9-81ED-4DB2-BD59-A6C34878D82A}">
                    <a16:rowId xmlns:a16="http://schemas.microsoft.com/office/drawing/2014/main" val="10001"/>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1" y="702600"/>
            <a:ext cx="17581027" cy="1676400"/>
          </a:xfrm>
          <a:prstGeom prst="rect">
            <a:avLst/>
          </a:prstGeom>
          <a:noFill/>
          <a:ln>
            <a:noFill/>
          </a:ln>
        </p:spPr>
        <p:txBody>
          <a:bodyPr spcFirstLastPara="1" wrap="square" lIns="91400" tIns="91400" rIns="91400" bIns="91400" anchor="ctr" anchorCtr="0">
            <a:normAutofit/>
          </a:bodyPr>
          <a:lstStyle/>
          <a:p>
            <a:pPr>
              <a:buSzPts val="3000"/>
            </a:pPr>
            <a:r>
              <a:rPr lang="en" dirty="0">
                <a:sym typeface="Twentieth Century"/>
              </a:rPr>
              <a:t>Exams: Patient-Centered Techniques</a:t>
            </a:r>
            <a:endParaRPr dirty="0">
              <a:sym typeface="Twentieth Century"/>
            </a:endParaRPr>
          </a:p>
        </p:txBody>
      </p:sp>
      <p:sp>
        <p:nvSpPr>
          <p:cNvPr id="247" name="Google Shape;247;p40"/>
          <p:cNvSpPr txBox="1"/>
          <p:nvPr/>
        </p:nvSpPr>
        <p:spPr>
          <a:xfrm>
            <a:off x="745067" y="2819400"/>
            <a:ext cx="14693600" cy="9950464"/>
          </a:xfrm>
          <a:prstGeom prst="rect">
            <a:avLst/>
          </a:prstGeom>
          <a:noFill/>
          <a:ln>
            <a:noFill/>
          </a:ln>
        </p:spPr>
        <p:txBody>
          <a:bodyPr spcFirstLastPara="1" wrap="square" lIns="91400" tIns="91400" rIns="91400" bIns="91400" anchor="t" anchorCtr="0">
            <a:spAutoFit/>
          </a:bodyPr>
          <a:lstStyle/>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Establish rapport </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Invite the patient to suggest strategies to improve comfort </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Allow a support person</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Allow patient to choose examiner </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Obtain informed consent </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Stop if the patient asks/signals</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Keep the patient’s body covered, exposing only the areas being examined</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Encourage the patient to breathe abdominally to relax pelvic floor </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Offer self-insertion of speculum</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Offer frog-leg positioning without footrests - (do not call them stirrups) </a:t>
            </a:r>
            <a:endParaRPr sz="2400" dirty="0">
              <a:solidFill>
                <a:schemeClr val="bg2"/>
              </a:solidFill>
              <a:latin typeface="Tw Cen MT" panose="020B0602020104020603" pitchFamily="34" charset="77"/>
              <a:ea typeface="Twentieth Century"/>
              <a:cs typeface="Twentieth Century"/>
              <a:sym typeface="Twentieth Century"/>
            </a:endParaRPr>
          </a:p>
          <a:p>
            <a:pPr marL="702734" indent="-685800">
              <a:buClr>
                <a:schemeClr val="bg2"/>
              </a:buClr>
              <a:buSzPct val="100000"/>
              <a:buFont typeface="Arial" panose="020B0604020202020204" pitchFamily="34" charset="0"/>
              <a:buChar char="•"/>
            </a:pPr>
            <a:r>
              <a:rPr lang="en" sz="4533" dirty="0">
                <a:solidFill>
                  <a:schemeClr val="bg2"/>
                </a:solidFill>
                <a:latin typeface="Tw Cen MT" panose="020B0602020104020603" pitchFamily="34" charset="77"/>
                <a:ea typeface="Twentieth Century"/>
                <a:cs typeface="Twentieth Century"/>
                <a:sym typeface="Twentieth Century"/>
              </a:rPr>
              <a:t>Refer to surface as table, not bed</a:t>
            </a:r>
            <a:endParaRPr sz="2400" dirty="0">
              <a:solidFill>
                <a:schemeClr val="bg2"/>
              </a:solidFill>
              <a:latin typeface="Tw Cen MT" panose="020B0602020104020603" pitchFamily="34" charset="77"/>
              <a:ea typeface="Twentieth Century"/>
              <a:cs typeface="Twentieth Century"/>
              <a:sym typeface="Twentieth Century"/>
            </a:endParaRPr>
          </a:p>
        </p:txBody>
      </p:sp>
      <p:pic>
        <p:nvPicPr>
          <p:cNvPr id="248" name="Google Shape;248;p40"/>
          <p:cNvPicPr preferRelativeResize="0"/>
          <p:nvPr/>
        </p:nvPicPr>
        <p:blipFill rotWithShape="1">
          <a:blip r:embed="rId3">
            <a:alphaModFix/>
          </a:blip>
          <a:srcRect/>
          <a:stretch/>
        </p:blipFill>
        <p:spPr>
          <a:xfrm>
            <a:off x="745075" y="1866902"/>
            <a:ext cx="14630400" cy="952501"/>
          </a:xfrm>
          <a:prstGeom prst="rect">
            <a:avLst/>
          </a:prstGeom>
          <a:noFill/>
          <a:ln>
            <a:noFill/>
          </a:ln>
        </p:spPr>
      </p:pic>
      <p:pic>
        <p:nvPicPr>
          <p:cNvPr id="249" name="Google Shape;249;p40"/>
          <p:cNvPicPr preferRelativeResize="0"/>
          <p:nvPr/>
        </p:nvPicPr>
        <p:blipFill rotWithShape="1">
          <a:blip r:embed="rId4">
            <a:alphaModFix amt="15000"/>
          </a:blip>
          <a:srcRect l="-1891" r="51292"/>
          <a:stretch/>
        </p:blipFill>
        <p:spPr>
          <a:xfrm>
            <a:off x="16728607" y="-167596"/>
            <a:ext cx="7655395" cy="14051192"/>
          </a:xfrm>
          <a:prstGeom prst="rect">
            <a:avLst/>
          </a:prstGeom>
          <a:noFill/>
          <a:ln>
            <a:noFill/>
          </a:ln>
        </p:spPr>
      </p:pic>
      <p:sp>
        <p:nvSpPr>
          <p:cNvPr id="250" name="Google Shape;250;p40"/>
          <p:cNvSpPr txBox="1">
            <a:spLocks noGrp="1"/>
          </p:cNvSpPr>
          <p:nvPr>
            <p:ph type="sldNum" idx="12"/>
          </p:nvPr>
        </p:nvSpPr>
        <p:spPr>
          <a:xfrm>
            <a:off x="294500" y="12869600"/>
            <a:ext cx="489389"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13</a:t>
            </a:fld>
            <a:endParaRPr dirty="0"/>
          </a:p>
        </p:txBody>
      </p:sp>
      <p:pic>
        <p:nvPicPr>
          <p:cNvPr id="251" name="Google Shape;251;p40"/>
          <p:cNvPicPr preferRelativeResize="0"/>
          <p:nvPr/>
        </p:nvPicPr>
        <p:blipFill>
          <a:blip r:embed="rId5">
            <a:alphaModFix/>
          </a:blip>
          <a:stretch>
            <a:fillRect/>
          </a:stretch>
        </p:blipFill>
        <p:spPr>
          <a:xfrm>
            <a:off x="15438728" y="2819401"/>
            <a:ext cx="7938133" cy="1026992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478366" y="310562"/>
            <a:ext cx="18724033" cy="3025304"/>
          </a:xfrm>
          <a:prstGeom prst="rect">
            <a:avLst/>
          </a:prstGeom>
          <a:noFill/>
          <a:ln>
            <a:noFill/>
          </a:ln>
        </p:spPr>
        <p:txBody>
          <a:bodyPr spcFirstLastPara="1" wrap="square" lIns="243800" tIns="243800" rIns="243800" bIns="243800" anchor="t" anchorCtr="0">
            <a:noAutofit/>
          </a:bodyPr>
          <a:lstStyle/>
          <a:p>
            <a:pPr marL="0" lvl="0" indent="0" algn="l" rtl="0">
              <a:lnSpc>
                <a:spcPct val="90000"/>
              </a:lnSpc>
              <a:spcBef>
                <a:spcPts val="0"/>
              </a:spcBef>
              <a:spcAft>
                <a:spcPts val="0"/>
              </a:spcAft>
              <a:buClr>
                <a:srgbClr val="FFFFFF"/>
              </a:buClr>
              <a:buSzPts val="8000"/>
              <a:buFont typeface="Twentieth Century"/>
              <a:buNone/>
            </a:pPr>
            <a:r>
              <a:rPr lang="en-US" dirty="0">
                <a:latin typeface="+mj-lt"/>
              </a:rPr>
              <a:t>AAFP: Key Points to Ensuring a Productive Sexual Health Conversation</a:t>
            </a:r>
            <a:endParaRPr dirty="0">
              <a:latin typeface="+mj-lt"/>
            </a:endParaRPr>
          </a:p>
        </p:txBody>
      </p:sp>
      <p:sp>
        <p:nvSpPr>
          <p:cNvPr id="164" name="Google Shape;164;p12"/>
          <p:cNvSpPr txBox="1">
            <a:spLocks noGrp="1"/>
          </p:cNvSpPr>
          <p:nvPr>
            <p:ph type="body" idx="4294967295"/>
          </p:nvPr>
        </p:nvSpPr>
        <p:spPr>
          <a:xfrm>
            <a:off x="478366" y="3335866"/>
            <a:ext cx="22720200" cy="8510400"/>
          </a:xfrm>
          <a:prstGeom prst="rect">
            <a:avLst/>
          </a:prstGeom>
          <a:noFill/>
          <a:ln>
            <a:noFill/>
          </a:ln>
        </p:spPr>
        <p:txBody>
          <a:bodyPr spcFirstLastPara="1" wrap="square" lIns="243800" tIns="243800" rIns="243800" bIns="243800" anchor="t" anchorCtr="0">
            <a:noAutofit/>
          </a:bodyPr>
          <a:lstStyle/>
          <a:p>
            <a:pPr marL="457200" lvl="0" indent="-508000" algn="l" rtl="0">
              <a:lnSpc>
                <a:spcPct val="90000"/>
              </a:lnSpc>
              <a:spcBef>
                <a:spcPts val="2000"/>
              </a:spcBef>
              <a:spcAft>
                <a:spcPts val="0"/>
              </a:spcAft>
              <a:buClr>
                <a:schemeClr val="bg2"/>
              </a:buClr>
              <a:buSzPts val="5300"/>
              <a:buChar char="•"/>
            </a:pPr>
            <a:r>
              <a:rPr lang="en-US" sz="5300" dirty="0">
                <a:latin typeface="+mn-lt"/>
              </a:rPr>
              <a:t>Avoid moral or religious judgment of the patient’s behavior</a:t>
            </a:r>
            <a:endParaRPr sz="6400" dirty="0">
              <a:latin typeface="+mn-lt"/>
            </a:endParaRPr>
          </a:p>
          <a:p>
            <a:pPr marL="457200" lvl="0" indent="-508000" algn="l" rtl="0">
              <a:lnSpc>
                <a:spcPct val="90000"/>
              </a:lnSpc>
              <a:spcBef>
                <a:spcPts val="2000"/>
              </a:spcBef>
              <a:spcAft>
                <a:spcPts val="0"/>
              </a:spcAft>
              <a:buClr>
                <a:schemeClr val="bg2"/>
              </a:buClr>
              <a:buSzPts val="5300"/>
              <a:buChar char="•"/>
            </a:pPr>
            <a:r>
              <a:rPr lang="en-US" sz="5300" dirty="0">
                <a:latin typeface="+mn-lt"/>
              </a:rPr>
              <a:t>Avoid terms that make assumptions about </a:t>
            </a:r>
            <a:r>
              <a:rPr lang="en-US" sz="5300" dirty="0">
                <a:solidFill>
                  <a:schemeClr val="lt1"/>
                </a:solidFill>
                <a:latin typeface="+mn-lt"/>
              </a:rPr>
              <a:t>sexual behavior or orientation </a:t>
            </a:r>
            <a:endParaRPr sz="6400" dirty="0">
              <a:latin typeface="+mn-lt"/>
            </a:endParaRPr>
          </a:p>
          <a:p>
            <a:pPr marL="457200" lvl="0" indent="-508000" algn="l" rtl="0">
              <a:lnSpc>
                <a:spcPct val="90000"/>
              </a:lnSpc>
              <a:spcBef>
                <a:spcPts val="2000"/>
              </a:spcBef>
              <a:spcAft>
                <a:spcPts val="0"/>
              </a:spcAft>
              <a:buClr>
                <a:schemeClr val="accent4"/>
              </a:buClr>
              <a:buSzPts val="5300"/>
              <a:buChar char="•"/>
            </a:pPr>
            <a:r>
              <a:rPr lang="en-US" sz="5300" dirty="0">
                <a:solidFill>
                  <a:schemeClr val="accent4"/>
                </a:solidFill>
                <a:latin typeface="+mn-lt"/>
              </a:rPr>
              <a:t>Ensure shared understanding around terminology and pronunciation for patient concerns to avoid confusion</a:t>
            </a:r>
            <a:endParaRPr sz="6400" dirty="0">
              <a:solidFill>
                <a:schemeClr val="accent4"/>
              </a:solidFill>
              <a:latin typeface="+mn-lt"/>
            </a:endParaRPr>
          </a:p>
          <a:p>
            <a:pPr marL="457200" lvl="0" indent="-508000" algn="l" rtl="0">
              <a:lnSpc>
                <a:spcPct val="90000"/>
              </a:lnSpc>
              <a:spcBef>
                <a:spcPts val="2000"/>
              </a:spcBef>
              <a:spcAft>
                <a:spcPts val="0"/>
              </a:spcAft>
              <a:buClr>
                <a:schemeClr val="bg2"/>
              </a:buClr>
              <a:buSzPts val="5300"/>
              <a:buChar char="•"/>
            </a:pPr>
            <a:r>
              <a:rPr lang="en-US" sz="5300" dirty="0">
                <a:latin typeface="+mn-lt"/>
              </a:rPr>
              <a:t>Establish rapport and consent before addressing sensitive topics</a:t>
            </a:r>
            <a:endParaRPr sz="6400" dirty="0">
              <a:latin typeface="+mn-lt"/>
            </a:endParaRPr>
          </a:p>
          <a:p>
            <a:pPr marL="457200" lvl="0" indent="-508000" algn="l" rtl="0">
              <a:lnSpc>
                <a:spcPct val="90000"/>
              </a:lnSpc>
              <a:spcBef>
                <a:spcPts val="2000"/>
              </a:spcBef>
              <a:spcAft>
                <a:spcPts val="0"/>
              </a:spcAft>
              <a:buClr>
                <a:schemeClr val="bg2"/>
              </a:buClr>
              <a:buSzPts val="5300"/>
              <a:buChar char="•"/>
            </a:pPr>
            <a:r>
              <a:rPr lang="en-US" sz="5300" dirty="0">
                <a:latin typeface="+mn-lt"/>
              </a:rPr>
              <a:t>Respect the patient’s right to decline answering questions or sharing information</a:t>
            </a:r>
            <a:endParaRPr sz="6400" dirty="0">
              <a:latin typeface="+mn-lt"/>
            </a:endParaRPr>
          </a:p>
          <a:p>
            <a:pPr marL="457200" lvl="0" indent="-508000" algn="l" rtl="0">
              <a:lnSpc>
                <a:spcPct val="90000"/>
              </a:lnSpc>
              <a:spcBef>
                <a:spcPts val="2000"/>
              </a:spcBef>
              <a:spcAft>
                <a:spcPts val="0"/>
              </a:spcAft>
              <a:buClr>
                <a:schemeClr val="bg2"/>
              </a:buClr>
              <a:buSzPts val="5300"/>
              <a:buChar char="•"/>
            </a:pPr>
            <a:r>
              <a:rPr lang="en-US" sz="5300" dirty="0">
                <a:latin typeface="+mn-lt"/>
              </a:rPr>
              <a:t>Use a sensitive tone that normalizes the topics you are discussing</a:t>
            </a:r>
            <a:endParaRPr sz="6400" dirty="0">
              <a:latin typeface="+mn-lt"/>
            </a:endParaRPr>
          </a:p>
          <a:p>
            <a:pPr marL="457200" lvl="0" indent="-508000" algn="l" rtl="0">
              <a:lnSpc>
                <a:spcPct val="90000"/>
              </a:lnSpc>
              <a:spcBef>
                <a:spcPts val="2000"/>
              </a:spcBef>
              <a:spcAft>
                <a:spcPts val="0"/>
              </a:spcAft>
              <a:buClr>
                <a:schemeClr val="bg2"/>
              </a:buClr>
              <a:buSzPts val="5300"/>
              <a:buChar char="•"/>
            </a:pPr>
            <a:r>
              <a:rPr lang="en-US" sz="5300" dirty="0">
                <a:latin typeface="+mn-lt"/>
              </a:rPr>
              <a:t>Use neutral and inclusive terms that avoid assumptions about orientation (e.g., partner) </a:t>
            </a:r>
            <a:endParaRPr sz="5300" dirty="0">
              <a:latin typeface="+mn-lt"/>
            </a:endParaRPr>
          </a:p>
        </p:txBody>
      </p:sp>
      <p:pic>
        <p:nvPicPr>
          <p:cNvPr id="165" name="Google Shape;165;p12"/>
          <p:cNvPicPr preferRelativeResize="0"/>
          <p:nvPr/>
        </p:nvPicPr>
        <p:blipFill>
          <a:blip r:embed="rId3">
            <a:alphaModFix/>
          </a:blip>
          <a:stretch>
            <a:fillRect/>
          </a:stretch>
        </p:blipFill>
        <p:spPr>
          <a:xfrm>
            <a:off x="313150" y="2259550"/>
            <a:ext cx="12438451" cy="1076325"/>
          </a:xfrm>
          <a:prstGeom prst="rect">
            <a:avLst/>
          </a:prstGeom>
          <a:noFill/>
          <a:ln>
            <a:noFill/>
          </a:ln>
        </p:spPr>
      </p:pic>
      <p:sp>
        <p:nvSpPr>
          <p:cNvPr id="5" name="Google Shape;99;p5">
            <a:extLst>
              <a:ext uri="{FF2B5EF4-FFF2-40B4-BE49-F238E27FC236}">
                <a16:creationId xmlns:a16="http://schemas.microsoft.com/office/drawing/2014/main" id="{6E65C6A3-594F-BF8A-535A-E9D778A1BA3D}"/>
              </a:ext>
            </a:extLst>
          </p:cNvPr>
          <p:cNvSpPr txBox="1">
            <a:spLocks noGrp="1"/>
          </p:cNvSpPr>
          <p:nvPr>
            <p:ph type="sldNum" idx="12"/>
          </p:nvPr>
        </p:nvSpPr>
        <p:spPr>
          <a:xfrm>
            <a:off x="318561" y="12878727"/>
            <a:ext cx="489390" cy="49455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14</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1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16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1000"/>
                                  </p:stCondLst>
                                  <p:childTnLst>
                                    <p:set>
                                      <p:cBhvr>
                                        <p:cTn id="18" dur="1" fill="hold">
                                          <p:stCondLst>
                                            <p:cond delay="0"/>
                                          </p:stCondLst>
                                        </p:cTn>
                                        <p:tgtEl>
                                          <p:spTgt spid="16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1000"/>
                                  </p:stCondLst>
                                  <p:childTnLst>
                                    <p:set>
                                      <p:cBhvr>
                                        <p:cTn id="22" dur="1" fill="hold">
                                          <p:stCondLst>
                                            <p:cond delay="0"/>
                                          </p:stCondLst>
                                        </p:cTn>
                                        <p:tgtEl>
                                          <p:spTgt spid="16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1000"/>
                                  </p:stCondLst>
                                  <p:childTnLst>
                                    <p:set>
                                      <p:cBhvr>
                                        <p:cTn id="26" dur="1" fill="hold">
                                          <p:stCondLst>
                                            <p:cond delay="0"/>
                                          </p:stCondLst>
                                        </p:cTn>
                                        <p:tgtEl>
                                          <p:spTgt spid="16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1000"/>
                                  </p:stCondLst>
                                  <p:childTnLst>
                                    <p:set>
                                      <p:cBhvr>
                                        <p:cTn id="30" dur="1" fill="hold">
                                          <p:stCondLst>
                                            <p:cond delay="0"/>
                                          </p:stCondLst>
                                        </p:cTn>
                                        <p:tgtEl>
                                          <p:spTgt spid="16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604141" y="228599"/>
            <a:ext cx="23175718" cy="3025304"/>
          </a:xfrm>
          <a:prstGeom prst="rect">
            <a:avLst/>
          </a:prstGeom>
          <a:noFill/>
          <a:ln>
            <a:noFill/>
          </a:ln>
        </p:spPr>
        <p:txBody>
          <a:bodyPr spcFirstLastPara="1" wrap="square" lIns="243800" tIns="243800" rIns="243800" bIns="243800" anchor="t" anchorCtr="0">
            <a:noAutofit/>
          </a:bodyPr>
          <a:lstStyle/>
          <a:p>
            <a:pPr lvl="0" algn="l"/>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Recommendations</a:t>
            </a:r>
            <a:r>
              <a:rPr lang="en-US" dirty="0"/>
              <a:t> for Taking an Inclusive Sexual </a:t>
            </a:r>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History</a:t>
            </a:r>
            <a:endParaRPr dirty="0">
              <a:latin typeface="+mj-lt"/>
            </a:endParaRPr>
          </a:p>
        </p:txBody>
      </p:sp>
      <p:pic>
        <p:nvPicPr>
          <p:cNvPr id="165" name="Google Shape;165;p12"/>
          <p:cNvPicPr preferRelativeResize="0"/>
          <p:nvPr/>
        </p:nvPicPr>
        <p:blipFill>
          <a:blip r:embed="rId3">
            <a:alphaModFix/>
            <a:duotone>
              <a:schemeClr val="accent3">
                <a:shade val="45000"/>
                <a:satMod val="135000"/>
              </a:schemeClr>
              <a:prstClr val="white"/>
            </a:duotone>
          </a:blip>
          <a:stretch>
            <a:fillRect/>
          </a:stretch>
        </p:blipFill>
        <p:spPr>
          <a:xfrm>
            <a:off x="762000" y="1331571"/>
            <a:ext cx="22860000" cy="1076325"/>
          </a:xfrm>
          <a:prstGeom prst="rect">
            <a:avLst/>
          </a:prstGeom>
          <a:noFill/>
          <a:ln>
            <a:noFill/>
          </a:ln>
        </p:spPr>
      </p:pic>
      <p:sp>
        <p:nvSpPr>
          <p:cNvPr id="5" name="Google Shape;99;p5">
            <a:extLst>
              <a:ext uri="{FF2B5EF4-FFF2-40B4-BE49-F238E27FC236}">
                <a16:creationId xmlns:a16="http://schemas.microsoft.com/office/drawing/2014/main" id="{6E65C6A3-594F-BF8A-535A-E9D778A1BA3D}"/>
              </a:ext>
            </a:extLst>
          </p:cNvPr>
          <p:cNvSpPr txBox="1">
            <a:spLocks noGrp="1"/>
          </p:cNvSpPr>
          <p:nvPr>
            <p:ph type="sldNum" idx="12"/>
          </p:nvPr>
        </p:nvSpPr>
        <p:spPr>
          <a:xfrm>
            <a:off x="318561" y="12878727"/>
            <a:ext cx="489390" cy="49455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15</a:t>
            </a:fld>
            <a:endParaRPr dirty="0"/>
          </a:p>
        </p:txBody>
      </p:sp>
      <p:sp>
        <p:nvSpPr>
          <p:cNvPr id="2" name="Rectangle 1">
            <a:extLst>
              <a:ext uri="{FF2B5EF4-FFF2-40B4-BE49-F238E27FC236}">
                <a16:creationId xmlns:a16="http://schemas.microsoft.com/office/drawing/2014/main" id="{2775E4F1-C203-0DAE-E120-AC3CC940230F}"/>
              </a:ext>
            </a:extLst>
          </p:cNvPr>
          <p:cNvSpPr/>
          <p:nvPr/>
        </p:nvSpPr>
        <p:spPr>
          <a:xfrm>
            <a:off x="0" y="12374301"/>
            <a:ext cx="9170625" cy="1341699"/>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graphicFrame>
        <p:nvGraphicFramePr>
          <p:cNvPr id="6" name="Google Shape;173;p13">
            <a:extLst>
              <a:ext uri="{FF2B5EF4-FFF2-40B4-BE49-F238E27FC236}">
                <a16:creationId xmlns:a16="http://schemas.microsoft.com/office/drawing/2014/main" id="{93A3D6F1-5A2A-545F-6265-7A2E487258AC}"/>
              </a:ext>
            </a:extLst>
          </p:cNvPr>
          <p:cNvGraphicFramePr/>
          <p:nvPr/>
        </p:nvGraphicFramePr>
        <p:xfrm>
          <a:off x="204662" y="2235802"/>
          <a:ext cx="23974675" cy="10642925"/>
        </p:xfrm>
        <a:graphic>
          <a:graphicData uri="http://schemas.openxmlformats.org/drawingml/2006/table">
            <a:tbl>
              <a:tblPr firstRow="1" bandRow="1">
                <a:tableStyleId>{284E427A-3D55-4303-BF80-6455036E1DE7}</a:tableStyleId>
              </a:tblPr>
              <a:tblGrid>
                <a:gridCol w="5633500">
                  <a:extLst>
                    <a:ext uri="{9D8B030D-6E8A-4147-A177-3AD203B41FA5}">
                      <a16:colId xmlns:a16="http://schemas.microsoft.com/office/drawing/2014/main" val="20000"/>
                    </a:ext>
                  </a:extLst>
                </a:gridCol>
                <a:gridCol w="18341175">
                  <a:extLst>
                    <a:ext uri="{9D8B030D-6E8A-4147-A177-3AD203B41FA5}">
                      <a16:colId xmlns:a16="http://schemas.microsoft.com/office/drawing/2014/main" val="20001"/>
                    </a:ext>
                  </a:extLst>
                </a:gridCol>
              </a:tblGrid>
              <a:tr h="1102025">
                <a:tc>
                  <a:txBody>
                    <a:bodyPr/>
                    <a:lstStyle/>
                    <a:p>
                      <a:pPr marL="0" marR="0" lvl="0" indent="0" algn="ctr" rtl="0">
                        <a:lnSpc>
                          <a:spcPct val="100000"/>
                        </a:lnSpc>
                        <a:spcBef>
                          <a:spcPts val="0"/>
                        </a:spcBef>
                        <a:spcAft>
                          <a:spcPts val="0"/>
                        </a:spcAft>
                        <a:buClr>
                          <a:schemeClr val="lt1"/>
                        </a:buClr>
                        <a:buSzPts val="5000"/>
                        <a:buFont typeface="Twentieth Century"/>
                        <a:buNone/>
                      </a:pPr>
                      <a:r>
                        <a:rPr lang="en-US" sz="5000" u="none" strike="noStrike" cap="none" dirty="0"/>
                        <a:t>“P”</a:t>
                      </a:r>
                      <a:endParaRPr dirty="0"/>
                    </a:p>
                  </a:txBody>
                  <a:tcPr marL="91450" marR="91450" marT="45725" marB="45725"/>
                </a:tc>
                <a:tc>
                  <a:txBody>
                    <a:bodyPr/>
                    <a:lstStyle/>
                    <a:p>
                      <a:pPr marL="0" marR="0" lvl="0" indent="0" algn="ctr" rtl="0">
                        <a:lnSpc>
                          <a:spcPct val="100000"/>
                        </a:lnSpc>
                        <a:spcBef>
                          <a:spcPts val="0"/>
                        </a:spcBef>
                        <a:spcAft>
                          <a:spcPts val="0"/>
                        </a:spcAft>
                        <a:buClr>
                          <a:schemeClr val="lt1"/>
                        </a:buClr>
                        <a:buSzPts val="5000"/>
                        <a:buFont typeface="Twentieth Century"/>
                        <a:buNone/>
                      </a:pPr>
                      <a:r>
                        <a:rPr lang="en-US" sz="5000" u="none" strike="noStrike" cap="none" dirty="0"/>
                        <a:t>Example Questions</a:t>
                      </a:r>
                      <a:endParaRPr dirty="0"/>
                    </a:p>
                  </a:txBody>
                  <a:tcPr marL="91450" marR="91450" marT="45725" marB="45725"/>
                </a:tc>
                <a:extLst>
                  <a:ext uri="{0D108BD9-81ED-4DB2-BD59-A6C34878D82A}">
                    <a16:rowId xmlns:a16="http://schemas.microsoft.com/office/drawing/2014/main" val="10000"/>
                  </a:ext>
                </a:extLst>
              </a:tr>
              <a:tr h="706075">
                <a:tc>
                  <a:txBody>
                    <a:bodyPr/>
                    <a:lstStyle/>
                    <a:p>
                      <a:pPr marL="0" marR="0" lvl="0" indent="0" algn="l" rtl="0">
                        <a:lnSpc>
                          <a:spcPct val="100000"/>
                        </a:lnSpc>
                        <a:spcBef>
                          <a:spcPts val="0"/>
                        </a:spcBef>
                        <a:spcAft>
                          <a:spcPts val="0"/>
                        </a:spcAft>
                        <a:buNone/>
                      </a:pPr>
                      <a:r>
                        <a:rPr lang="en-US" sz="4000" b="1"/>
                        <a:t>General</a:t>
                      </a:r>
                      <a:endParaRPr sz="4000" b="1" u="none" strike="noStrike" cap="none"/>
                    </a:p>
                  </a:txBody>
                  <a:tcPr marL="91450" marR="91450" marT="45725" marB="45725"/>
                </a:tc>
                <a:tc>
                  <a:txBody>
                    <a:bodyPr/>
                    <a:lstStyle/>
                    <a:p>
                      <a:pPr marL="0" marR="0" lvl="0" indent="0" algn="l" rtl="0">
                        <a:lnSpc>
                          <a:spcPct val="100000"/>
                        </a:lnSpc>
                        <a:spcBef>
                          <a:spcPts val="0"/>
                        </a:spcBef>
                        <a:spcAft>
                          <a:spcPts val="0"/>
                        </a:spcAft>
                        <a:buNone/>
                      </a:pPr>
                      <a:r>
                        <a:rPr lang="en-US" sz="3500"/>
                        <a:t>Have you ever had sex?</a:t>
                      </a:r>
                      <a:endParaRPr sz="3500" u="none" strike="noStrike" cap="none"/>
                    </a:p>
                  </a:txBody>
                  <a:tcPr marL="91450" marR="91450" marT="45725" marB="45725"/>
                </a:tc>
                <a:extLst>
                  <a:ext uri="{0D108BD9-81ED-4DB2-BD59-A6C34878D82A}">
                    <a16:rowId xmlns:a16="http://schemas.microsoft.com/office/drawing/2014/main" val="10001"/>
                  </a:ext>
                </a:extLst>
              </a:tr>
              <a:tr h="1407650">
                <a:tc>
                  <a:txBody>
                    <a:bodyPr/>
                    <a:lstStyle/>
                    <a:p>
                      <a:pPr marL="0" marR="0" lvl="0" indent="0" algn="l" rtl="0">
                        <a:lnSpc>
                          <a:spcPct val="100000"/>
                        </a:lnSpc>
                        <a:spcBef>
                          <a:spcPts val="0"/>
                        </a:spcBef>
                        <a:spcAft>
                          <a:spcPts val="0"/>
                        </a:spcAft>
                        <a:buClr>
                          <a:schemeClr val="lt1"/>
                        </a:buClr>
                        <a:buSzPts val="4000"/>
                        <a:buFont typeface="Twentieth Century"/>
                        <a:buNone/>
                      </a:pPr>
                      <a:r>
                        <a:rPr lang="en-US" sz="4000" b="1" u="none" strike="noStrike" cap="none"/>
                        <a:t>Preferences</a:t>
                      </a:r>
                      <a:endParaRPr b="1"/>
                    </a:p>
                  </a:txBody>
                  <a:tcPr marL="91450" marR="91450" marT="45725" marB="45725"/>
                </a:tc>
                <a:tc>
                  <a:txBody>
                    <a:bodyPr/>
                    <a:lstStyle/>
                    <a:p>
                      <a:pPr marL="0" marR="0" lvl="0" indent="0" algn="l" rtl="0">
                        <a:lnSpc>
                          <a:spcPct val="100000"/>
                        </a:lnSpc>
                        <a:spcBef>
                          <a:spcPts val="0"/>
                        </a:spcBef>
                        <a:spcAft>
                          <a:spcPts val="0"/>
                        </a:spcAft>
                        <a:buClr>
                          <a:schemeClr val="lt1"/>
                        </a:buClr>
                        <a:buSzPts val="3000"/>
                        <a:buFont typeface="Twentieth Century"/>
                        <a:buNone/>
                      </a:pPr>
                      <a:r>
                        <a:rPr lang="en-US" sz="3500" u="none" strike="noStrike" cap="none"/>
                        <a:t>Do you have preferred language that you use to refer to your body (i.e., genitals)?</a:t>
                      </a:r>
                      <a:endParaRPr sz="1900"/>
                    </a:p>
                    <a:p>
                      <a:pPr marL="0" marR="0" lvl="0" indent="0" algn="l" rtl="0">
                        <a:lnSpc>
                          <a:spcPct val="100000"/>
                        </a:lnSpc>
                        <a:spcBef>
                          <a:spcPts val="0"/>
                        </a:spcBef>
                        <a:spcAft>
                          <a:spcPts val="0"/>
                        </a:spcAft>
                        <a:buClr>
                          <a:schemeClr val="lt1"/>
                        </a:buClr>
                        <a:buSzPts val="3000"/>
                        <a:buFont typeface="Twentieth Century"/>
                        <a:buNone/>
                      </a:pPr>
                      <a:r>
                        <a:rPr lang="en-US" sz="3500" u="none" strike="noStrike" cap="none"/>
                        <a:t>Are you currently on hormone therapy, have you had any gender confirming surgeries or procedures?</a:t>
                      </a:r>
                      <a:endParaRPr sz="1900"/>
                    </a:p>
                  </a:txBody>
                  <a:tcPr marL="91450" marR="91450" marT="45725" marB="45725"/>
                </a:tc>
                <a:extLst>
                  <a:ext uri="{0D108BD9-81ED-4DB2-BD59-A6C34878D82A}">
                    <a16:rowId xmlns:a16="http://schemas.microsoft.com/office/drawing/2014/main" val="10002"/>
                  </a:ext>
                </a:extLst>
              </a:tr>
              <a:tr h="682025">
                <a:tc>
                  <a:txBody>
                    <a:bodyPr/>
                    <a:lstStyle/>
                    <a:p>
                      <a:pPr marL="0" marR="0" lvl="0" indent="0" algn="l" rtl="0">
                        <a:lnSpc>
                          <a:spcPct val="100000"/>
                        </a:lnSpc>
                        <a:spcBef>
                          <a:spcPts val="0"/>
                        </a:spcBef>
                        <a:spcAft>
                          <a:spcPts val="0"/>
                        </a:spcAft>
                        <a:buClr>
                          <a:schemeClr val="lt1"/>
                        </a:buClr>
                        <a:buSzPts val="4000"/>
                        <a:buFont typeface="Twentieth Century"/>
                        <a:buNone/>
                      </a:pPr>
                      <a:r>
                        <a:rPr lang="en-US" sz="4000" b="1" u="none" strike="noStrike" cap="none"/>
                        <a:t>Partners</a:t>
                      </a:r>
                      <a:endParaRPr b="1"/>
                    </a:p>
                  </a:txBody>
                  <a:tcPr marL="91450" marR="91450" marT="45725" marB="45725"/>
                </a:tc>
                <a:tc>
                  <a:txBody>
                    <a:bodyPr/>
                    <a:lstStyle/>
                    <a:p>
                      <a:pPr marL="0" marR="0" lvl="0" indent="0" algn="l" rtl="0">
                        <a:lnSpc>
                          <a:spcPct val="100000"/>
                        </a:lnSpc>
                        <a:spcBef>
                          <a:spcPts val="0"/>
                        </a:spcBef>
                        <a:spcAft>
                          <a:spcPts val="0"/>
                        </a:spcAft>
                        <a:buClr>
                          <a:schemeClr val="lt1"/>
                        </a:buClr>
                        <a:buSzPts val="3000"/>
                        <a:buFont typeface="Twentieth Century"/>
                        <a:buNone/>
                      </a:pPr>
                      <a:r>
                        <a:rPr lang="en-US" sz="3500" dirty="0"/>
                        <a:t>“Tell me about the genders and bodies of your </a:t>
                      </a:r>
                      <a:r>
                        <a:rPr lang="en-US" sz="35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partners</a:t>
                      </a:r>
                      <a:r>
                        <a:rPr lang="en-US" sz="3500" dirty="0"/>
                        <a:t>.” - from </a:t>
                      </a:r>
                      <a:r>
                        <a:rPr lang="en-US" sz="3500" u="sng" dirty="0">
                          <a:solidFill>
                            <a:schemeClr val="tx1"/>
                          </a:solidFill>
                          <a:hlinkClick r:id="rId4">
                            <a:extLst>
                              <a:ext uri="{A12FA001-AC4F-418D-AE19-62706E023703}">
                                <ahyp:hlinkClr xmlns:ahyp="http://schemas.microsoft.com/office/drawing/2018/hyperlinkcolor" val="tx"/>
                              </a:ext>
                            </a:extLst>
                          </a:hlinkClick>
                        </a:rPr>
                        <a:t>Bedsider</a:t>
                      </a:r>
                      <a:endParaRPr sz="3500" dirty="0">
                        <a:solidFill>
                          <a:schemeClr val="tx1"/>
                        </a:solidFill>
                      </a:endParaRPr>
                    </a:p>
                  </a:txBody>
                  <a:tcPr marL="91450" marR="91450" marT="45725" marB="45725"/>
                </a:tc>
                <a:extLst>
                  <a:ext uri="{0D108BD9-81ED-4DB2-BD59-A6C34878D82A}">
                    <a16:rowId xmlns:a16="http://schemas.microsoft.com/office/drawing/2014/main" val="10003"/>
                  </a:ext>
                </a:extLst>
              </a:tr>
              <a:tr h="635900">
                <a:tc>
                  <a:txBody>
                    <a:bodyPr/>
                    <a:lstStyle/>
                    <a:p>
                      <a:pPr marL="0" marR="0" lvl="0" indent="0" algn="l" rtl="0">
                        <a:lnSpc>
                          <a:spcPct val="100000"/>
                        </a:lnSpc>
                        <a:spcBef>
                          <a:spcPts val="0"/>
                        </a:spcBef>
                        <a:spcAft>
                          <a:spcPts val="0"/>
                        </a:spcAft>
                        <a:buClr>
                          <a:schemeClr val="lt1"/>
                        </a:buClr>
                        <a:buSzPts val="4000"/>
                        <a:buFont typeface="Twentieth Century"/>
                        <a:buNone/>
                      </a:pPr>
                      <a:r>
                        <a:rPr lang="en-US" sz="4000" b="1" u="none" strike="noStrike" cap="non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Practices</a:t>
                      </a:r>
                      <a:endParaRPr b="1"/>
                    </a:p>
                  </a:txBody>
                  <a:tcPr marL="91450" marR="91450" marT="45725" marB="45725"/>
                </a:tc>
                <a:tc>
                  <a:txBody>
                    <a:bodyPr/>
                    <a:lstStyle/>
                    <a:p>
                      <a:pPr marL="0" marR="0" lvl="0" indent="0" algn="l" rtl="0">
                        <a:lnSpc>
                          <a:spcPct val="100000"/>
                        </a:lnSpc>
                        <a:spcBef>
                          <a:spcPts val="0"/>
                        </a:spcBef>
                        <a:spcAft>
                          <a:spcPts val="0"/>
                        </a:spcAft>
                        <a:buClr>
                          <a:schemeClr val="lt1"/>
                        </a:buClr>
                        <a:buSzPts val="3000"/>
                        <a:buFont typeface="Twentieth Century"/>
                        <a:buNone/>
                      </a:pPr>
                      <a:r>
                        <a:rPr lang="en-US" sz="3500" dirty="0"/>
                        <a:t>Do you have any other types of sex that haven’t been asked about?</a:t>
                      </a:r>
                      <a:endParaRPr sz="3500" dirty="0"/>
                    </a:p>
                  </a:txBody>
                  <a:tcPr marL="91450" marR="91450" marT="45725" marB="45725"/>
                </a:tc>
                <a:extLst>
                  <a:ext uri="{0D108BD9-81ED-4DB2-BD59-A6C34878D82A}">
                    <a16:rowId xmlns:a16="http://schemas.microsoft.com/office/drawing/2014/main" val="10004"/>
                  </a:ext>
                </a:extLst>
              </a:tr>
              <a:tr h="674500">
                <a:tc>
                  <a:txBody>
                    <a:bodyPr/>
                    <a:lstStyle/>
                    <a:p>
                      <a:pPr marL="0" marR="0" lvl="0" indent="0" algn="l" rtl="0">
                        <a:lnSpc>
                          <a:spcPct val="100000"/>
                        </a:lnSpc>
                        <a:spcBef>
                          <a:spcPts val="0"/>
                        </a:spcBef>
                        <a:spcAft>
                          <a:spcPts val="0"/>
                        </a:spcAft>
                        <a:buNone/>
                      </a:pPr>
                      <a:r>
                        <a:rPr lang="en-US" sz="4000" b="1"/>
                        <a:t>Past History of STIs</a:t>
                      </a:r>
                      <a:endParaRPr sz="4000" b="1" u="none" strike="noStrike" cap="none"/>
                    </a:p>
                  </a:txBody>
                  <a:tcPr marL="91450" marR="91450" marT="45725" marB="45725"/>
                </a:tc>
                <a:tc>
                  <a:txBody>
                    <a:bodyPr/>
                    <a:lstStyle/>
                    <a:p>
                      <a:pPr marL="0" lvl="0" indent="0" algn="l" rtl="0">
                        <a:spcBef>
                          <a:spcPts val="0"/>
                        </a:spcBef>
                        <a:spcAft>
                          <a:spcPts val="0"/>
                        </a:spcAft>
                        <a:buClr>
                          <a:schemeClr val="lt1"/>
                        </a:buClr>
                        <a:buSzPts val="3000"/>
                        <a:buFont typeface="Twentieth Century"/>
                        <a:buNone/>
                      </a:pPr>
                      <a:r>
                        <a:rPr lang="en-US" sz="3500"/>
                        <a:t>Have you ever been tested for STIs? </a:t>
                      </a:r>
                      <a:endParaRPr sz="3500"/>
                    </a:p>
                    <a:p>
                      <a:pPr marL="0" lvl="0" indent="0" algn="l" rtl="0">
                        <a:spcBef>
                          <a:spcPts val="0"/>
                        </a:spcBef>
                        <a:spcAft>
                          <a:spcPts val="0"/>
                        </a:spcAft>
                        <a:buClr>
                          <a:schemeClr val="lt1"/>
                        </a:buClr>
                        <a:buSzPts val="3000"/>
                        <a:buFont typeface="Twentieth Century"/>
                        <a:buNone/>
                      </a:pPr>
                      <a:r>
                        <a:rPr lang="en-US" sz="3500"/>
                        <a:t>If yes… Do you remember the site (where on your body was it?)</a:t>
                      </a:r>
                      <a:endParaRPr sz="3500"/>
                    </a:p>
                  </a:txBody>
                  <a:tcPr marL="91450" marR="91450" marT="45725" marB="45725"/>
                </a:tc>
                <a:extLst>
                  <a:ext uri="{0D108BD9-81ED-4DB2-BD59-A6C34878D82A}">
                    <a16:rowId xmlns:a16="http://schemas.microsoft.com/office/drawing/2014/main" val="10005"/>
                  </a:ext>
                </a:extLst>
              </a:tr>
              <a:tr h="674500">
                <a:tc>
                  <a:txBody>
                    <a:bodyPr/>
                    <a:lstStyle/>
                    <a:p>
                      <a:pPr marL="0" marR="0" lvl="0" indent="0" algn="l" rtl="0">
                        <a:lnSpc>
                          <a:spcPct val="100000"/>
                        </a:lnSpc>
                        <a:spcBef>
                          <a:spcPts val="0"/>
                        </a:spcBef>
                        <a:spcAft>
                          <a:spcPts val="0"/>
                        </a:spcAft>
                        <a:buClr>
                          <a:schemeClr val="lt1"/>
                        </a:buClr>
                        <a:buSzPts val="4000"/>
                        <a:buFont typeface="Twentieth Century"/>
                        <a:buNone/>
                      </a:pPr>
                      <a:r>
                        <a:rPr lang="en-US" sz="4000" b="1" u="none" strike="noStrike" cap="none"/>
                        <a:t>Protection from STIs</a:t>
                      </a:r>
                      <a:endParaRPr b="1"/>
                    </a:p>
                  </a:txBody>
                  <a:tcPr marL="91450" marR="91450" marT="45725" marB="45725"/>
                </a:tc>
                <a:tc>
                  <a:txBody>
                    <a:bodyPr/>
                    <a:lstStyle/>
                    <a:p>
                      <a:pPr marL="0" lvl="0" indent="0" algn="l" rtl="0">
                        <a:spcBef>
                          <a:spcPts val="0"/>
                        </a:spcBef>
                        <a:spcAft>
                          <a:spcPts val="0"/>
                        </a:spcAft>
                        <a:buClr>
                          <a:schemeClr val="lt1"/>
                        </a:buClr>
                        <a:buSzPts val="3000"/>
                        <a:buFont typeface="Twentieth Century"/>
                        <a:buNone/>
                      </a:pPr>
                      <a:r>
                        <a:rPr lang="en-US" sz="35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Have you had sex since last being tested for STIs? If so, what kind? </a:t>
                      </a:r>
                      <a:endParaRPr sz="3500"/>
                    </a:p>
                    <a:p>
                      <a:pPr marL="0" marR="0" lvl="0" indent="0" algn="l" rtl="0">
                        <a:lnSpc>
                          <a:spcPct val="100000"/>
                        </a:lnSpc>
                        <a:spcBef>
                          <a:spcPts val="0"/>
                        </a:spcBef>
                        <a:spcAft>
                          <a:spcPts val="0"/>
                        </a:spcAft>
                        <a:buClr>
                          <a:schemeClr val="lt1"/>
                        </a:buClr>
                        <a:buSzPts val="3000"/>
                        <a:buFont typeface="Twentieth Century"/>
                        <a:buNone/>
                      </a:pPr>
                      <a:r>
                        <a:rPr lang="en-US" sz="3500"/>
                        <a:t>What do you do to protect yourself from STIs, including HIV? </a:t>
                      </a:r>
                      <a:endParaRPr sz="1900"/>
                    </a:p>
                  </a:txBody>
                  <a:tcPr marL="91450" marR="91450" marT="45725" marB="45725"/>
                </a:tc>
                <a:extLst>
                  <a:ext uri="{0D108BD9-81ED-4DB2-BD59-A6C34878D82A}">
                    <a16:rowId xmlns:a16="http://schemas.microsoft.com/office/drawing/2014/main" val="10006"/>
                  </a:ext>
                </a:extLst>
              </a:tr>
              <a:tr h="726400">
                <a:tc>
                  <a:txBody>
                    <a:bodyPr/>
                    <a:lstStyle/>
                    <a:p>
                      <a:pPr marL="0" marR="0" lvl="0" indent="0" algn="l" rtl="0">
                        <a:lnSpc>
                          <a:spcPct val="100000"/>
                        </a:lnSpc>
                        <a:spcBef>
                          <a:spcPts val="0"/>
                        </a:spcBef>
                        <a:spcAft>
                          <a:spcPts val="0"/>
                        </a:spcAft>
                        <a:buClr>
                          <a:schemeClr val="lt1"/>
                        </a:buClr>
                        <a:buSzPts val="4000"/>
                        <a:buFont typeface="Twentieth Century"/>
                        <a:buNone/>
                      </a:pPr>
                      <a:r>
                        <a:rPr lang="en-US" sz="4000" b="1" u="none" strike="noStrike" cap="none"/>
                        <a:t>Pregnancy</a:t>
                      </a:r>
                      <a:endParaRPr b="1"/>
                    </a:p>
                  </a:txBody>
                  <a:tcPr marL="91450" marR="91450" marT="45725" marB="45725"/>
                </a:tc>
                <a:tc>
                  <a:txBody>
                    <a:bodyPr/>
                    <a:lstStyle/>
                    <a:p>
                      <a:pPr marL="0" marR="0" lvl="0" indent="0" algn="l" rtl="0">
                        <a:lnSpc>
                          <a:spcPct val="100000"/>
                        </a:lnSpc>
                        <a:spcBef>
                          <a:spcPts val="0"/>
                        </a:spcBef>
                        <a:spcAft>
                          <a:spcPts val="0"/>
                        </a:spcAft>
                        <a:buClr>
                          <a:schemeClr val="lt1"/>
                        </a:buClr>
                        <a:buSzPts val="3000"/>
                        <a:buFont typeface="Twentieth Century"/>
                        <a:buNone/>
                      </a:pPr>
                      <a:r>
                        <a:rPr lang="en-US" sz="3500"/>
                        <a:t>Do you want to become a parent/have more children</a:t>
                      </a:r>
                      <a:r>
                        <a:rPr lang="en-US" sz="3500" u="none" strike="noStrike" cap="none"/>
                        <a:t>? </a:t>
                      </a:r>
                      <a:endParaRPr sz="1900"/>
                    </a:p>
                  </a:txBody>
                  <a:tcPr marL="91450" marR="91450" marT="45725" marB="45725"/>
                </a:tc>
                <a:extLst>
                  <a:ext uri="{0D108BD9-81ED-4DB2-BD59-A6C34878D82A}">
                    <a16:rowId xmlns:a16="http://schemas.microsoft.com/office/drawing/2014/main" val="10007"/>
                  </a:ext>
                </a:extLst>
              </a:tr>
              <a:tr h="1566900">
                <a:tc>
                  <a:txBody>
                    <a:bodyPr/>
                    <a:lstStyle/>
                    <a:p>
                      <a:pPr marL="0" marR="0" lvl="0" indent="0" algn="l" rtl="0">
                        <a:lnSpc>
                          <a:spcPct val="100000"/>
                        </a:lnSpc>
                        <a:spcBef>
                          <a:spcPts val="0"/>
                        </a:spcBef>
                        <a:spcAft>
                          <a:spcPts val="0"/>
                        </a:spcAft>
                        <a:buClr>
                          <a:schemeClr val="lt1"/>
                        </a:buClr>
                        <a:buSzPts val="4000"/>
                        <a:buFont typeface="Twentieth Century"/>
                        <a:buNone/>
                      </a:pPr>
                      <a:r>
                        <a:rPr lang="en-US" sz="4000" b="1" u="none" strike="noStrike" cap="none"/>
                        <a:t>Pleasure</a:t>
                      </a:r>
                      <a:endParaRPr b="1"/>
                    </a:p>
                  </a:txBody>
                  <a:tcPr marL="91450" marR="91450" marT="45725" marB="45725"/>
                </a:tc>
                <a:tc>
                  <a:txBody>
                    <a:bodyPr/>
                    <a:lstStyle/>
                    <a:p>
                      <a:pPr marL="0" marR="0" lvl="0" indent="0" algn="l" rtl="0">
                        <a:lnSpc>
                          <a:spcPct val="100000"/>
                        </a:lnSpc>
                        <a:spcBef>
                          <a:spcPts val="0"/>
                        </a:spcBef>
                        <a:spcAft>
                          <a:spcPts val="0"/>
                        </a:spcAft>
                        <a:buClr>
                          <a:schemeClr val="lt1"/>
                        </a:buClr>
                        <a:buSzPts val="3000"/>
                        <a:buFont typeface="Twentieth Century"/>
                        <a:buNone/>
                      </a:pPr>
                      <a:r>
                        <a:rPr lang="en-US" sz="3500" u="none" strike="noStrike" cap="none"/>
                        <a:t>D</a:t>
                      </a:r>
                      <a:r>
                        <a:rPr lang="en-US" sz="3500"/>
                        <a:t>o you have any questions or concern about your sexual functioning?</a:t>
                      </a:r>
                      <a:endParaRPr sz="3500"/>
                    </a:p>
                    <a:p>
                      <a:pPr marL="0" marR="0" lvl="0" indent="0" algn="l" rtl="0">
                        <a:lnSpc>
                          <a:spcPct val="100000"/>
                        </a:lnSpc>
                        <a:spcBef>
                          <a:spcPts val="0"/>
                        </a:spcBef>
                        <a:spcAft>
                          <a:spcPts val="0"/>
                        </a:spcAft>
                        <a:buClr>
                          <a:schemeClr val="lt1"/>
                        </a:buClr>
                        <a:buSzPts val="3000"/>
                        <a:buFont typeface="Twentieth Century"/>
                        <a:buNone/>
                      </a:pPr>
                      <a:r>
                        <a:rPr lang="en-US" sz="3500"/>
                        <a:t>Is there anything about your (or your partner’s) sexual activity (as individuals or as a couple) that you would like to change? </a:t>
                      </a:r>
                      <a:endParaRPr sz="1900"/>
                    </a:p>
                  </a:txBody>
                  <a:tcPr marL="91450" marR="91450" marT="45725" marB="45725"/>
                </a:tc>
                <a:extLst>
                  <a:ext uri="{0D108BD9-81ED-4DB2-BD59-A6C34878D82A}">
                    <a16:rowId xmlns:a16="http://schemas.microsoft.com/office/drawing/2014/main" val="10008"/>
                  </a:ext>
                </a:extLst>
              </a:tr>
              <a:tr h="1290525">
                <a:tc>
                  <a:txBody>
                    <a:bodyPr/>
                    <a:lstStyle/>
                    <a:p>
                      <a:pPr marL="0" marR="0" lvl="0" indent="0" algn="l" rtl="0">
                        <a:lnSpc>
                          <a:spcPct val="100000"/>
                        </a:lnSpc>
                        <a:spcBef>
                          <a:spcPts val="0"/>
                        </a:spcBef>
                        <a:spcAft>
                          <a:spcPts val="0"/>
                        </a:spcAft>
                        <a:buClr>
                          <a:schemeClr val="lt1"/>
                        </a:buClr>
                        <a:buSzPts val="4000"/>
                        <a:buFont typeface="Twentieth Century"/>
                        <a:buNone/>
                      </a:pPr>
                      <a:r>
                        <a:rPr lang="en-US" sz="4000" b="1" u="none" strike="noStrike" cap="none" dirty="0"/>
                        <a:t>Partner Abuse</a:t>
                      </a:r>
                      <a:endParaRPr b="1" dirty="0"/>
                    </a:p>
                  </a:txBody>
                  <a:tcPr marL="91450" marR="91450" marT="45725" marB="45725"/>
                </a:tc>
                <a:tc>
                  <a:txBody>
                    <a:bodyPr/>
                    <a:lstStyle/>
                    <a:p>
                      <a:pPr marL="0" marR="0" lvl="0" indent="0" algn="l" rtl="0">
                        <a:lnSpc>
                          <a:spcPct val="100000"/>
                        </a:lnSpc>
                        <a:spcBef>
                          <a:spcPts val="0"/>
                        </a:spcBef>
                        <a:spcAft>
                          <a:spcPts val="0"/>
                        </a:spcAft>
                        <a:buClr>
                          <a:schemeClr val="lt1"/>
                        </a:buClr>
                        <a:buSzPts val="3000"/>
                        <a:buFont typeface="Twentieth Century"/>
                        <a:buNone/>
                      </a:pPr>
                      <a:r>
                        <a:rPr lang="en-US" sz="3500" u="none" strike="noStrike" cap="none"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Has</a:t>
                      </a:r>
                      <a:r>
                        <a:rPr lang="en-US" sz="3500" u="none" strike="noStrike" cap="none" dirty="0"/>
                        <a:t> anyone ever forced or compelled you to do anything sexually that you did not want to do? </a:t>
                      </a:r>
                      <a:endParaRPr sz="1900" dirty="0"/>
                    </a:p>
                    <a:p>
                      <a:pPr marL="0" marR="0" lvl="0" indent="0" algn="l" rtl="0">
                        <a:lnSpc>
                          <a:spcPct val="100000"/>
                        </a:lnSpc>
                        <a:spcBef>
                          <a:spcPts val="0"/>
                        </a:spcBef>
                        <a:spcAft>
                          <a:spcPts val="0"/>
                        </a:spcAft>
                        <a:buClr>
                          <a:schemeClr val="lt1"/>
                        </a:buClr>
                        <a:buSzPts val="3000"/>
                        <a:buFont typeface="Twentieth Century"/>
                        <a:buNone/>
                      </a:pPr>
                      <a:r>
                        <a:rPr lang="en-US" sz="3500" u="none" strike="noStrike" cap="none" dirty="0"/>
                        <a:t>*</a:t>
                      </a:r>
                      <a:r>
                        <a:rPr lang="en-US" sz="3500" dirty="0"/>
                        <a:t>Remember universal trauma precautions, treat everyone as though they’ve been traumatized</a:t>
                      </a:r>
                      <a:endParaRPr sz="1900" dirty="0"/>
                    </a:p>
                  </a:txBody>
                  <a:tcPr marL="91450" marR="91450" marT="45725" marB="45725"/>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99810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1061341" y="1046568"/>
            <a:ext cx="6350112" cy="1504554"/>
          </a:xfrm>
          <a:prstGeom prst="rect">
            <a:avLst/>
          </a:prstGeom>
          <a:noFill/>
          <a:ln>
            <a:noFill/>
          </a:ln>
        </p:spPr>
        <p:txBody>
          <a:bodyPr spcFirstLastPara="1" wrap="square" lIns="243800" tIns="243800" rIns="243800" bIns="243800" anchor="t" anchorCtr="0">
            <a:noAutofit/>
          </a:bodyPr>
          <a:lstStyle/>
          <a:p>
            <a:pPr lvl="0" algn="l"/>
            <a:r>
              <a:rPr lang="en-US" dirty="0">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Contraception</a:t>
            </a:r>
            <a:endParaRPr dirty="0">
              <a:latin typeface="+mj-lt"/>
            </a:endParaRPr>
          </a:p>
        </p:txBody>
      </p:sp>
      <p:sp>
        <p:nvSpPr>
          <p:cNvPr id="5" name="Google Shape;99;p5">
            <a:extLst>
              <a:ext uri="{FF2B5EF4-FFF2-40B4-BE49-F238E27FC236}">
                <a16:creationId xmlns:a16="http://schemas.microsoft.com/office/drawing/2014/main" id="{6E65C6A3-594F-BF8A-535A-E9D778A1BA3D}"/>
              </a:ext>
            </a:extLst>
          </p:cNvPr>
          <p:cNvSpPr txBox="1">
            <a:spLocks noGrp="1"/>
          </p:cNvSpPr>
          <p:nvPr>
            <p:ph type="sldNum" idx="12"/>
          </p:nvPr>
        </p:nvSpPr>
        <p:spPr>
          <a:xfrm>
            <a:off x="318561" y="12878727"/>
            <a:ext cx="489390" cy="49455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16</a:t>
            </a:fld>
            <a:endParaRPr dirty="0"/>
          </a:p>
        </p:txBody>
      </p:sp>
      <p:pic>
        <p:nvPicPr>
          <p:cNvPr id="7" name="Google Shape;180;p15">
            <a:extLst>
              <a:ext uri="{FF2B5EF4-FFF2-40B4-BE49-F238E27FC236}">
                <a16:creationId xmlns:a16="http://schemas.microsoft.com/office/drawing/2014/main" id="{5614CDD3-4DF1-3FAE-52EC-C5A586128B79}"/>
              </a:ext>
            </a:extLst>
          </p:cNvPr>
          <p:cNvPicPr preferRelativeResize="0"/>
          <p:nvPr/>
        </p:nvPicPr>
        <p:blipFill>
          <a:blip r:embed="rId3">
            <a:alphaModFix/>
          </a:blip>
          <a:stretch>
            <a:fillRect/>
          </a:stretch>
        </p:blipFill>
        <p:spPr>
          <a:xfrm>
            <a:off x="831200" y="2075875"/>
            <a:ext cx="7741301" cy="1143000"/>
          </a:xfrm>
          <a:prstGeom prst="rect">
            <a:avLst/>
          </a:prstGeom>
          <a:noFill/>
          <a:ln>
            <a:noFill/>
          </a:ln>
        </p:spPr>
      </p:pic>
      <p:sp>
        <p:nvSpPr>
          <p:cNvPr id="9" name="Google Shape;179;p15">
            <a:extLst>
              <a:ext uri="{FF2B5EF4-FFF2-40B4-BE49-F238E27FC236}">
                <a16:creationId xmlns:a16="http://schemas.microsoft.com/office/drawing/2014/main" id="{3F509A2E-133F-B8D0-CF34-7A72AF6A1990}"/>
              </a:ext>
            </a:extLst>
          </p:cNvPr>
          <p:cNvSpPr txBox="1">
            <a:spLocks/>
          </p:cNvSpPr>
          <p:nvPr/>
        </p:nvSpPr>
        <p:spPr>
          <a:xfrm>
            <a:off x="831200" y="3470901"/>
            <a:ext cx="22721601" cy="8712766"/>
          </a:xfrm>
          <a:prstGeom prst="rect">
            <a:avLst/>
          </a:prstGeom>
          <a:noFill/>
          <a:ln>
            <a:noFill/>
          </a:ln>
        </p:spPr>
        <p:txBody>
          <a:bodyPr spcFirstLastPara="1" wrap="square" lIns="243800" tIns="243800" rIns="243800" bIns="243800" anchor="t" anchorCtr="0">
            <a:normAutofit lnSpcReduction="10000"/>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spcBef>
                <a:spcPts val="0"/>
              </a:spcBef>
              <a:buClr>
                <a:srgbClr val="FFFFFF"/>
              </a:buClr>
              <a:buSzPts val="1800"/>
              <a:buFont typeface="Arial"/>
              <a:buNone/>
            </a:pPr>
            <a:r>
              <a:rPr lang="en-US" dirty="0">
                <a:solidFill>
                  <a:schemeClr val="bg2"/>
                </a:solidFill>
                <a:latin typeface="+mn-lt"/>
              </a:rPr>
              <a:t>“Because infertility is not absolute or universal in transgender people undergoing hormone therapy, all transgender people who have gonads and engage in sexual activity that could result in pregnancy should be counseled on the need for contraception. Gender affirming hormone therapy alone is not a reliable form of contraception, and testosterone is a teratogen that is contraindicated in pregnancy.“</a:t>
            </a:r>
          </a:p>
          <a:p>
            <a:pPr marL="0" indent="0" hangingPunct="1">
              <a:spcBef>
                <a:spcPts val="3200"/>
              </a:spcBef>
              <a:buClr>
                <a:srgbClr val="FFFFFF"/>
              </a:buClr>
              <a:buSzPts val="1800"/>
              <a:buFont typeface="Arial"/>
              <a:buNone/>
            </a:pPr>
            <a:endParaRPr lang="en-US" dirty="0">
              <a:solidFill>
                <a:schemeClr val="bg2"/>
              </a:solidFill>
              <a:latin typeface="+mn-lt"/>
            </a:endParaRPr>
          </a:p>
          <a:p>
            <a:pPr marL="0" indent="0" hangingPunct="1">
              <a:spcBef>
                <a:spcPts val="3200"/>
              </a:spcBef>
              <a:buClr>
                <a:srgbClr val="FFFFFF"/>
              </a:buClr>
              <a:buSzPts val="1800"/>
              <a:buFont typeface="Arial"/>
              <a:buNone/>
            </a:pPr>
            <a:endParaRPr lang="en-US" dirty="0">
              <a:solidFill>
                <a:schemeClr val="bg2"/>
              </a:solidFill>
              <a:latin typeface="+mn-lt"/>
            </a:endParaRPr>
          </a:p>
          <a:p>
            <a:pPr marL="7315290" indent="0" hangingPunct="1">
              <a:spcBef>
                <a:spcPts val="3200"/>
              </a:spcBef>
              <a:spcAft>
                <a:spcPts val="3200"/>
              </a:spcAft>
              <a:buClr>
                <a:srgbClr val="FFFFFF"/>
              </a:buClr>
              <a:buSzPts val="1800"/>
              <a:buFont typeface="Arial"/>
              <a:buNone/>
            </a:pPr>
            <a:r>
              <a:rPr lang="en-US" dirty="0">
                <a:solidFill>
                  <a:schemeClr val="bg2"/>
                </a:solidFill>
                <a:latin typeface="+mn-lt"/>
              </a:rPr>
              <a:t>UCSF Center of Excellence for Transgender Health</a:t>
            </a:r>
          </a:p>
        </p:txBody>
      </p:sp>
    </p:spTree>
    <p:extLst>
      <p:ext uri="{BB962C8B-B14F-4D97-AF65-F5344CB8AC3E}">
        <p14:creationId xmlns:p14="http://schemas.microsoft.com/office/powerpoint/2010/main" val="1930525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 name="Picture 1">
            <a:extLst>
              <a:ext uri="{FF2B5EF4-FFF2-40B4-BE49-F238E27FC236}">
                <a16:creationId xmlns:a16="http://schemas.microsoft.com/office/drawing/2014/main" id="{52686269-E458-4691-B04C-4FAEDD2A830D}"/>
              </a:ext>
            </a:extLst>
          </p:cNvPr>
          <p:cNvPicPr>
            <a:picLocks noChangeAspect="1"/>
          </p:cNvPicPr>
          <p:nvPr/>
        </p:nvPicPr>
        <p:blipFill rotWithShape="1">
          <a:blip r:embed="rId3">
            <a:alphaModFix amt="50000"/>
            <a:duotone>
              <a:schemeClr val="accent2">
                <a:shade val="45000"/>
                <a:satMod val="135000"/>
              </a:schemeClr>
              <a:prstClr val="white"/>
            </a:duotone>
            <a:extLst>
              <a:ext uri="{28A0092B-C50C-407E-A947-70E740481C1C}">
                <a14:useLocalDpi xmlns:a14="http://schemas.microsoft.com/office/drawing/2010/main" val="0"/>
              </a:ext>
            </a:extLst>
          </a:blip>
          <a:srcRect l="-1891" r="51293"/>
          <a:stretch/>
        </p:blipFill>
        <p:spPr>
          <a:xfrm>
            <a:off x="16728606" y="-167596"/>
            <a:ext cx="7655394" cy="14051191"/>
          </a:xfrm>
          <a:prstGeom prst="rect">
            <a:avLst/>
          </a:prstGeom>
        </p:spPr>
      </p:pic>
      <p:sp>
        <p:nvSpPr>
          <p:cNvPr id="281" name="Google Shape;281;p44"/>
          <p:cNvSpPr txBox="1">
            <a:spLocks noGrp="1"/>
          </p:cNvSpPr>
          <p:nvPr>
            <p:ph type="title"/>
          </p:nvPr>
        </p:nvSpPr>
        <p:spPr>
          <a:xfrm>
            <a:off x="807941" y="822333"/>
            <a:ext cx="13954400" cy="1356800"/>
          </a:xfrm>
          <a:prstGeom prst="rect">
            <a:avLst/>
          </a:prstGeom>
          <a:noFill/>
          <a:ln>
            <a:noFill/>
          </a:ln>
        </p:spPr>
        <p:txBody>
          <a:bodyPr spcFirstLastPara="1" wrap="square" lIns="243800" tIns="243800" rIns="243800" bIns="243800" anchor="t" anchorCtr="0">
            <a:noAutofit/>
          </a:bodyPr>
          <a:lstStyle/>
          <a:p>
            <a:pPr algn="l">
              <a:buSzPts val="3000"/>
            </a:pPr>
            <a:r>
              <a:rPr lang="en" dirty="0"/>
              <a:t>Contraception Options and Considerations </a:t>
            </a:r>
            <a:endParaRPr dirty="0">
              <a:sym typeface="Twentieth Century"/>
            </a:endParaRPr>
          </a:p>
        </p:txBody>
      </p:sp>
      <p:sp>
        <p:nvSpPr>
          <p:cNvPr id="282" name="Google Shape;282;p44"/>
          <p:cNvSpPr txBox="1">
            <a:spLocks noGrp="1"/>
          </p:cNvSpPr>
          <p:nvPr>
            <p:ph type="body" idx="4294967295"/>
          </p:nvPr>
        </p:nvSpPr>
        <p:spPr>
          <a:xfrm>
            <a:off x="807941" y="4292533"/>
            <a:ext cx="13147200" cy="7904800"/>
          </a:xfrm>
          <a:prstGeom prst="rect">
            <a:avLst/>
          </a:prstGeom>
          <a:noFill/>
          <a:ln>
            <a:noFill/>
          </a:ln>
        </p:spPr>
        <p:txBody>
          <a:bodyPr spcFirstLastPara="1" wrap="square" lIns="243800" tIns="243800" rIns="243800" bIns="243800" anchor="t" anchorCtr="0">
            <a:noAutofit/>
          </a:bodyPr>
          <a:lstStyle/>
          <a:p>
            <a:pPr marL="1219215" indent="-914411">
              <a:spcBef>
                <a:spcPts val="0"/>
              </a:spcBef>
              <a:buClr>
                <a:schemeClr val="bg2"/>
              </a:buClr>
              <a:buFont typeface="Twentieth Century"/>
              <a:buChar char="●"/>
            </a:pPr>
            <a:r>
              <a:rPr lang="en" sz="4800" dirty="0">
                <a:sym typeface="Twentieth Century"/>
              </a:rPr>
              <a:t>Testosterone provides incomplete ovulatory suppression, still active endometrium</a:t>
            </a:r>
            <a:endParaRPr sz="4800" dirty="0"/>
          </a:p>
          <a:p>
            <a:pPr marL="1219215" indent="-914411">
              <a:spcBef>
                <a:spcPts val="0"/>
              </a:spcBef>
              <a:buClr>
                <a:schemeClr val="bg2"/>
              </a:buClr>
              <a:buChar char="●"/>
            </a:pPr>
            <a:r>
              <a:rPr lang="en" sz="4800" dirty="0"/>
              <a:t>Non-hormonal </a:t>
            </a:r>
            <a:endParaRPr sz="4800" dirty="0"/>
          </a:p>
          <a:p>
            <a:pPr marL="1219215" indent="-914411">
              <a:spcBef>
                <a:spcPts val="0"/>
              </a:spcBef>
              <a:buClr>
                <a:schemeClr val="bg2"/>
              </a:buClr>
              <a:buChar char="●"/>
            </a:pPr>
            <a:r>
              <a:rPr lang="en" sz="4800" dirty="0"/>
              <a:t>Hormonal (pill, patch, </a:t>
            </a:r>
            <a:r>
              <a:rPr lang="en" sz="4800" dirty="0" err="1"/>
              <a:t>etc</a:t>
            </a:r>
            <a:r>
              <a:rPr lang="en" sz="4800" dirty="0"/>
              <a:t>)</a:t>
            </a:r>
            <a:endParaRPr sz="4800" dirty="0"/>
          </a:p>
          <a:p>
            <a:pPr marL="1219215" indent="-914411">
              <a:spcBef>
                <a:spcPts val="0"/>
              </a:spcBef>
              <a:buClr>
                <a:schemeClr val="bg2"/>
              </a:buClr>
              <a:buChar char="●"/>
            </a:pPr>
            <a:r>
              <a:rPr lang="en" sz="4800" dirty="0"/>
              <a:t>Hormonal LARC</a:t>
            </a:r>
            <a:endParaRPr sz="4800" dirty="0"/>
          </a:p>
          <a:p>
            <a:pPr marL="2438430" lvl="1" indent="-914411">
              <a:spcBef>
                <a:spcPts val="0"/>
              </a:spcBef>
              <a:buClr>
                <a:schemeClr val="bg2"/>
              </a:buClr>
              <a:buFont typeface="Twentieth Century"/>
              <a:buChar char="○"/>
            </a:pPr>
            <a:r>
              <a:rPr lang="en" sz="4800" dirty="0">
                <a:sym typeface="Twentieth Century"/>
              </a:rPr>
              <a:t>Pre-procedural anticipatory counseling</a:t>
            </a:r>
            <a:endParaRPr sz="4800" dirty="0"/>
          </a:p>
          <a:p>
            <a:pPr marL="1219215" indent="-914411">
              <a:spcBef>
                <a:spcPts val="0"/>
              </a:spcBef>
              <a:buClr>
                <a:schemeClr val="bg2"/>
              </a:buClr>
              <a:buFont typeface="Twentieth Century"/>
              <a:buChar char="●"/>
            </a:pPr>
            <a:r>
              <a:rPr lang="en" sz="4800" dirty="0">
                <a:sym typeface="Twentieth Century"/>
              </a:rPr>
              <a:t>EC counseling</a:t>
            </a:r>
            <a:endParaRPr sz="4800" dirty="0"/>
          </a:p>
        </p:txBody>
      </p:sp>
      <p:pic>
        <p:nvPicPr>
          <p:cNvPr id="283" name="Google Shape;283;p44"/>
          <p:cNvPicPr preferRelativeResize="0"/>
          <p:nvPr/>
        </p:nvPicPr>
        <p:blipFill rotWithShape="1">
          <a:blip r:embed="rId4">
            <a:alphaModFix/>
          </a:blip>
          <a:srcRect/>
          <a:stretch/>
        </p:blipFill>
        <p:spPr>
          <a:xfrm>
            <a:off x="807942" y="3063068"/>
            <a:ext cx="10094469" cy="1076333"/>
          </a:xfrm>
          <a:prstGeom prst="rect">
            <a:avLst/>
          </a:prstGeom>
          <a:noFill/>
          <a:ln>
            <a:noFill/>
          </a:ln>
        </p:spPr>
      </p:pic>
      <p:sp>
        <p:nvSpPr>
          <p:cNvPr id="284" name="Google Shape;284;p44"/>
          <p:cNvSpPr txBox="1">
            <a:spLocks noGrp="1"/>
          </p:cNvSpPr>
          <p:nvPr>
            <p:ph type="sldNum" idx="12"/>
          </p:nvPr>
        </p:nvSpPr>
        <p:spPr>
          <a:xfrm>
            <a:off x="318562" y="12869600"/>
            <a:ext cx="489389"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17</a:t>
            </a:fld>
            <a:endParaRPr dirty="0"/>
          </a:p>
        </p:txBody>
      </p:sp>
      <p:pic>
        <p:nvPicPr>
          <p:cNvPr id="285" name="Google Shape;285;p44"/>
          <p:cNvPicPr preferRelativeResize="0"/>
          <p:nvPr/>
        </p:nvPicPr>
        <p:blipFill rotWithShape="1">
          <a:blip r:embed="rId5">
            <a:alphaModFix/>
          </a:blip>
          <a:srcRect/>
          <a:stretch/>
        </p:blipFill>
        <p:spPr>
          <a:xfrm>
            <a:off x="14936606" y="1202683"/>
            <a:ext cx="7772405" cy="100584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 name="Picture 1">
            <a:extLst>
              <a:ext uri="{FF2B5EF4-FFF2-40B4-BE49-F238E27FC236}">
                <a16:creationId xmlns:a16="http://schemas.microsoft.com/office/drawing/2014/main" id="{976B51B6-29BE-D645-7EED-62E4410C2BFD}"/>
              </a:ext>
            </a:extLst>
          </p:cNvPr>
          <p:cNvPicPr>
            <a:picLocks noChangeAspect="1"/>
          </p:cNvPicPr>
          <p:nvPr/>
        </p:nvPicPr>
        <p:blipFill rotWithShape="1">
          <a:blip r:embed="rId3">
            <a:alphaModFix amt="50000"/>
            <a:duotone>
              <a:schemeClr val="accent2">
                <a:shade val="45000"/>
                <a:satMod val="135000"/>
              </a:schemeClr>
              <a:prstClr val="white"/>
            </a:duotone>
            <a:extLst>
              <a:ext uri="{28A0092B-C50C-407E-A947-70E740481C1C}">
                <a14:useLocalDpi xmlns:a14="http://schemas.microsoft.com/office/drawing/2010/main" val="0"/>
              </a:ext>
            </a:extLst>
          </a:blip>
          <a:srcRect l="-1891" r="51293"/>
          <a:stretch/>
        </p:blipFill>
        <p:spPr>
          <a:xfrm>
            <a:off x="16728606" y="-167596"/>
            <a:ext cx="7655394" cy="14051191"/>
          </a:xfrm>
          <a:prstGeom prst="rect">
            <a:avLst/>
          </a:prstGeom>
        </p:spPr>
      </p:pic>
      <p:sp>
        <p:nvSpPr>
          <p:cNvPr id="290" name="Google Shape;290;p45"/>
          <p:cNvSpPr txBox="1">
            <a:spLocks noGrp="1"/>
          </p:cNvSpPr>
          <p:nvPr>
            <p:ph type="title"/>
          </p:nvPr>
        </p:nvSpPr>
        <p:spPr>
          <a:xfrm>
            <a:off x="807941" y="822333"/>
            <a:ext cx="13954400" cy="1356800"/>
          </a:xfrm>
          <a:prstGeom prst="rect">
            <a:avLst/>
          </a:prstGeom>
          <a:noFill/>
          <a:ln>
            <a:noFill/>
          </a:ln>
        </p:spPr>
        <p:txBody>
          <a:bodyPr spcFirstLastPara="1" wrap="square" lIns="243800" tIns="243800" rIns="243800" bIns="243800" anchor="t" anchorCtr="0">
            <a:noAutofit/>
          </a:bodyPr>
          <a:lstStyle/>
          <a:p>
            <a:pPr algn="l">
              <a:buSzPts val="3000"/>
            </a:pPr>
            <a:r>
              <a:rPr lang="en" dirty="0"/>
              <a:t>Contraception Options and Considerations </a:t>
            </a:r>
            <a:endParaRPr dirty="0">
              <a:sym typeface="Twentieth Century"/>
            </a:endParaRPr>
          </a:p>
        </p:txBody>
      </p:sp>
      <p:sp>
        <p:nvSpPr>
          <p:cNvPr id="291" name="Google Shape;291;p45"/>
          <p:cNvSpPr txBox="1">
            <a:spLocks noGrp="1"/>
          </p:cNvSpPr>
          <p:nvPr>
            <p:ph type="body" idx="4294967295"/>
          </p:nvPr>
        </p:nvSpPr>
        <p:spPr>
          <a:xfrm>
            <a:off x="807941" y="4292533"/>
            <a:ext cx="13147200" cy="7904800"/>
          </a:xfrm>
          <a:prstGeom prst="rect">
            <a:avLst/>
          </a:prstGeom>
          <a:noFill/>
          <a:ln>
            <a:noFill/>
          </a:ln>
        </p:spPr>
        <p:txBody>
          <a:bodyPr spcFirstLastPara="1" wrap="square" lIns="243800" tIns="243800" rIns="243800" bIns="243800" anchor="t" anchorCtr="0">
            <a:noAutofit/>
          </a:bodyPr>
          <a:lstStyle/>
          <a:p>
            <a:pPr marL="1219215" indent="-931345">
              <a:spcBef>
                <a:spcPts val="0"/>
              </a:spcBef>
              <a:buClr>
                <a:schemeClr val="bg2"/>
              </a:buClr>
              <a:buChar char="●"/>
            </a:pPr>
            <a:r>
              <a:rPr lang="en" sz="5067" dirty="0">
                <a:solidFill>
                  <a:schemeClr val="accent1"/>
                </a:solidFill>
              </a:rPr>
              <a:t>Non-hormonal </a:t>
            </a:r>
            <a:endParaRPr sz="5067" dirty="0">
              <a:solidFill>
                <a:schemeClr val="accent1"/>
              </a:solidFill>
            </a:endParaRPr>
          </a:p>
          <a:p>
            <a:pPr marL="2438430" lvl="1" indent="-931345">
              <a:spcBef>
                <a:spcPts val="0"/>
              </a:spcBef>
              <a:buClr>
                <a:schemeClr val="bg2"/>
              </a:buClr>
              <a:buChar char="○"/>
            </a:pPr>
            <a:r>
              <a:rPr lang="en" sz="5067" dirty="0"/>
              <a:t>Pull out </a:t>
            </a:r>
            <a:endParaRPr sz="5067" dirty="0"/>
          </a:p>
          <a:p>
            <a:pPr marL="2438430" lvl="1" indent="-931345">
              <a:spcBef>
                <a:spcPts val="0"/>
              </a:spcBef>
              <a:buClr>
                <a:schemeClr val="bg2"/>
              </a:buClr>
              <a:buChar char="○"/>
            </a:pPr>
            <a:r>
              <a:rPr lang="en" sz="5067" dirty="0"/>
              <a:t>Gels</a:t>
            </a:r>
            <a:endParaRPr sz="5067" dirty="0"/>
          </a:p>
          <a:p>
            <a:pPr marL="2438430" lvl="1" indent="-931345">
              <a:spcBef>
                <a:spcPts val="0"/>
              </a:spcBef>
              <a:buClr>
                <a:schemeClr val="bg2"/>
              </a:buClr>
              <a:buChar char="○"/>
            </a:pPr>
            <a:r>
              <a:rPr lang="en" sz="5067" dirty="0"/>
              <a:t>Barrier</a:t>
            </a:r>
            <a:endParaRPr sz="5067" dirty="0"/>
          </a:p>
          <a:p>
            <a:pPr marL="3657646" lvl="2" indent="-931345">
              <a:spcBef>
                <a:spcPts val="0"/>
              </a:spcBef>
              <a:buClr>
                <a:schemeClr val="bg2"/>
              </a:buClr>
              <a:buChar char="■"/>
            </a:pPr>
            <a:r>
              <a:rPr lang="en" sz="5067" dirty="0"/>
              <a:t>Condoms/dams/garments</a:t>
            </a:r>
            <a:endParaRPr sz="5067" dirty="0"/>
          </a:p>
          <a:p>
            <a:pPr marL="2438430" lvl="1" indent="-931345">
              <a:spcBef>
                <a:spcPts val="0"/>
              </a:spcBef>
              <a:buClr>
                <a:schemeClr val="bg2"/>
              </a:buClr>
              <a:buChar char="○"/>
            </a:pPr>
            <a:r>
              <a:rPr lang="en" sz="5067" dirty="0"/>
              <a:t>Cycle tracking </a:t>
            </a:r>
            <a:endParaRPr sz="5067" dirty="0"/>
          </a:p>
          <a:p>
            <a:pPr marL="2438430" lvl="1" indent="-931345">
              <a:spcBef>
                <a:spcPts val="0"/>
              </a:spcBef>
              <a:buClr>
                <a:schemeClr val="bg2"/>
              </a:buClr>
              <a:buChar char="○"/>
            </a:pPr>
            <a:r>
              <a:rPr lang="en" sz="5067" dirty="0"/>
              <a:t>Copper IUD </a:t>
            </a:r>
            <a:endParaRPr sz="5333" dirty="0"/>
          </a:p>
        </p:txBody>
      </p:sp>
      <p:pic>
        <p:nvPicPr>
          <p:cNvPr id="292" name="Google Shape;292;p45"/>
          <p:cNvPicPr preferRelativeResize="0"/>
          <p:nvPr/>
        </p:nvPicPr>
        <p:blipFill rotWithShape="1">
          <a:blip r:embed="rId4">
            <a:alphaModFix/>
          </a:blip>
          <a:srcRect/>
          <a:stretch/>
        </p:blipFill>
        <p:spPr>
          <a:xfrm>
            <a:off x="807942" y="3063068"/>
            <a:ext cx="10094469" cy="1076333"/>
          </a:xfrm>
          <a:prstGeom prst="rect">
            <a:avLst/>
          </a:prstGeom>
          <a:noFill/>
          <a:ln>
            <a:noFill/>
          </a:ln>
        </p:spPr>
      </p:pic>
      <p:sp>
        <p:nvSpPr>
          <p:cNvPr id="293" name="Google Shape;293;p45"/>
          <p:cNvSpPr txBox="1">
            <a:spLocks noGrp="1"/>
          </p:cNvSpPr>
          <p:nvPr>
            <p:ph type="sldNum" idx="12"/>
          </p:nvPr>
        </p:nvSpPr>
        <p:spPr>
          <a:xfrm>
            <a:off x="318560" y="12878722"/>
            <a:ext cx="489600"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18</a:t>
            </a:fld>
            <a:endParaRPr dirty="0"/>
          </a:p>
        </p:txBody>
      </p:sp>
      <p:pic>
        <p:nvPicPr>
          <p:cNvPr id="294" name="Google Shape;294;p45"/>
          <p:cNvPicPr preferRelativeResize="0"/>
          <p:nvPr/>
        </p:nvPicPr>
        <p:blipFill rotWithShape="1">
          <a:blip r:embed="rId5">
            <a:alphaModFix/>
          </a:blip>
          <a:srcRect/>
          <a:stretch/>
        </p:blipFill>
        <p:spPr>
          <a:xfrm>
            <a:off x="14936606" y="1202683"/>
            <a:ext cx="7772405" cy="100584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 name="Picture 1">
            <a:extLst>
              <a:ext uri="{FF2B5EF4-FFF2-40B4-BE49-F238E27FC236}">
                <a16:creationId xmlns:a16="http://schemas.microsoft.com/office/drawing/2014/main" id="{3BF57A79-2CD6-BF0B-6D21-13083AE63E39}"/>
              </a:ext>
            </a:extLst>
          </p:cNvPr>
          <p:cNvPicPr>
            <a:picLocks noChangeAspect="1"/>
          </p:cNvPicPr>
          <p:nvPr/>
        </p:nvPicPr>
        <p:blipFill rotWithShape="1">
          <a:blip r:embed="rId3">
            <a:alphaModFix amt="50000"/>
            <a:duotone>
              <a:schemeClr val="accent2">
                <a:shade val="45000"/>
                <a:satMod val="135000"/>
              </a:schemeClr>
              <a:prstClr val="white"/>
            </a:duotone>
            <a:extLst>
              <a:ext uri="{28A0092B-C50C-407E-A947-70E740481C1C}">
                <a14:useLocalDpi xmlns:a14="http://schemas.microsoft.com/office/drawing/2010/main" val="0"/>
              </a:ext>
            </a:extLst>
          </a:blip>
          <a:srcRect l="-1891" r="51293"/>
          <a:stretch/>
        </p:blipFill>
        <p:spPr>
          <a:xfrm>
            <a:off x="16728606" y="-167596"/>
            <a:ext cx="7655394" cy="14051191"/>
          </a:xfrm>
          <a:prstGeom prst="rect">
            <a:avLst/>
          </a:prstGeom>
        </p:spPr>
      </p:pic>
      <p:sp>
        <p:nvSpPr>
          <p:cNvPr id="299" name="Google Shape;299;p46"/>
          <p:cNvSpPr txBox="1">
            <a:spLocks noGrp="1"/>
          </p:cNvSpPr>
          <p:nvPr>
            <p:ph type="title"/>
          </p:nvPr>
        </p:nvSpPr>
        <p:spPr>
          <a:xfrm>
            <a:off x="807941" y="822333"/>
            <a:ext cx="13954400" cy="1356800"/>
          </a:xfrm>
          <a:prstGeom prst="rect">
            <a:avLst/>
          </a:prstGeom>
          <a:noFill/>
          <a:ln>
            <a:noFill/>
          </a:ln>
        </p:spPr>
        <p:txBody>
          <a:bodyPr spcFirstLastPara="1" wrap="square" lIns="243800" tIns="243800" rIns="243800" bIns="243800" anchor="t" anchorCtr="0">
            <a:noAutofit/>
          </a:bodyPr>
          <a:lstStyle/>
          <a:p>
            <a:pPr algn="l">
              <a:buSzPts val="3000"/>
            </a:pPr>
            <a:r>
              <a:rPr lang="en" dirty="0"/>
              <a:t>Contraception Options and Considerations </a:t>
            </a:r>
            <a:endParaRPr dirty="0">
              <a:sym typeface="Twentieth Century"/>
            </a:endParaRPr>
          </a:p>
        </p:txBody>
      </p:sp>
      <p:sp>
        <p:nvSpPr>
          <p:cNvPr id="300" name="Google Shape;300;p46"/>
          <p:cNvSpPr txBox="1">
            <a:spLocks noGrp="1"/>
          </p:cNvSpPr>
          <p:nvPr>
            <p:ph type="body" idx="4294967295"/>
          </p:nvPr>
        </p:nvSpPr>
        <p:spPr>
          <a:xfrm>
            <a:off x="807941" y="4292533"/>
            <a:ext cx="13147200" cy="7904800"/>
          </a:xfrm>
          <a:prstGeom prst="rect">
            <a:avLst/>
          </a:prstGeom>
          <a:noFill/>
          <a:ln>
            <a:noFill/>
          </a:ln>
        </p:spPr>
        <p:txBody>
          <a:bodyPr spcFirstLastPara="1" wrap="square" lIns="243800" tIns="243800" rIns="243800" bIns="243800" anchor="t" anchorCtr="0">
            <a:noAutofit/>
          </a:bodyPr>
          <a:lstStyle/>
          <a:p>
            <a:pPr marL="1007537" indent="-685800">
              <a:spcBef>
                <a:spcPts val="0"/>
              </a:spcBef>
              <a:buClr>
                <a:schemeClr val="bg2"/>
              </a:buClr>
            </a:pPr>
            <a:r>
              <a:rPr lang="en" sz="5067" dirty="0">
                <a:solidFill>
                  <a:schemeClr val="accent1"/>
                </a:solidFill>
              </a:rPr>
              <a:t>Hormonal (pill, patch, </a:t>
            </a:r>
            <a:r>
              <a:rPr lang="en" sz="5067" dirty="0" err="1">
                <a:solidFill>
                  <a:schemeClr val="accent1"/>
                </a:solidFill>
              </a:rPr>
              <a:t>etc</a:t>
            </a:r>
            <a:r>
              <a:rPr lang="en" sz="5067" dirty="0">
                <a:solidFill>
                  <a:schemeClr val="accent1"/>
                </a:solidFill>
              </a:rPr>
              <a:t>)</a:t>
            </a:r>
            <a:endParaRPr sz="5067" dirty="0">
              <a:solidFill>
                <a:schemeClr val="accent1"/>
              </a:solidFill>
            </a:endParaRPr>
          </a:p>
          <a:p>
            <a:pPr marL="2192885" lvl="1" indent="-685800">
              <a:spcBef>
                <a:spcPts val="0"/>
              </a:spcBef>
              <a:buClr>
                <a:schemeClr val="bg2"/>
              </a:buClr>
            </a:pPr>
            <a:r>
              <a:rPr lang="en" sz="5067" dirty="0"/>
              <a:t>Pills</a:t>
            </a:r>
            <a:endParaRPr sz="5067" dirty="0"/>
          </a:p>
          <a:p>
            <a:pPr marL="3412101" lvl="2" indent="-685800">
              <a:spcBef>
                <a:spcPts val="0"/>
              </a:spcBef>
              <a:buClr>
                <a:schemeClr val="bg2"/>
              </a:buClr>
            </a:pPr>
            <a:r>
              <a:rPr lang="en" sz="5067" dirty="0"/>
              <a:t>Either estrogen + progesterone component </a:t>
            </a:r>
            <a:endParaRPr sz="5067" dirty="0"/>
          </a:p>
          <a:p>
            <a:pPr marL="3412101" lvl="2" indent="-685800">
              <a:spcBef>
                <a:spcPts val="0"/>
              </a:spcBef>
              <a:buClr>
                <a:schemeClr val="bg2"/>
              </a:buClr>
            </a:pPr>
            <a:r>
              <a:rPr lang="en" sz="5067" dirty="0"/>
              <a:t>Progesterone only 	</a:t>
            </a:r>
            <a:endParaRPr sz="5067" dirty="0"/>
          </a:p>
          <a:p>
            <a:pPr marL="2192885" lvl="1" indent="-685800">
              <a:spcBef>
                <a:spcPts val="0"/>
              </a:spcBef>
              <a:buClr>
                <a:schemeClr val="bg2"/>
              </a:buClr>
            </a:pPr>
            <a:r>
              <a:rPr lang="en" sz="5067" dirty="0"/>
              <a:t>Patch</a:t>
            </a:r>
            <a:endParaRPr sz="5067" dirty="0"/>
          </a:p>
          <a:p>
            <a:pPr marL="2192885" lvl="1" indent="-685800">
              <a:spcBef>
                <a:spcPts val="0"/>
              </a:spcBef>
              <a:buClr>
                <a:schemeClr val="bg2"/>
              </a:buClr>
            </a:pPr>
            <a:r>
              <a:rPr lang="en" sz="5067" dirty="0"/>
              <a:t>Shot </a:t>
            </a:r>
            <a:endParaRPr sz="5067" dirty="0"/>
          </a:p>
          <a:p>
            <a:pPr marL="2192885" lvl="1" indent="-685800">
              <a:spcBef>
                <a:spcPts val="0"/>
              </a:spcBef>
              <a:buClr>
                <a:schemeClr val="bg2"/>
              </a:buClr>
            </a:pPr>
            <a:r>
              <a:rPr lang="en" sz="5067" dirty="0"/>
              <a:t>Ring</a:t>
            </a:r>
            <a:endParaRPr sz="5067" dirty="0"/>
          </a:p>
          <a:p>
            <a:pPr marL="2192885" lvl="1" indent="-685800">
              <a:spcBef>
                <a:spcPts val="0"/>
              </a:spcBef>
              <a:buClr>
                <a:schemeClr val="bg2"/>
              </a:buClr>
            </a:pPr>
            <a:r>
              <a:rPr lang="en" sz="5067" dirty="0"/>
              <a:t>LARCs</a:t>
            </a:r>
            <a:endParaRPr dirty="0">
              <a:latin typeface="Tw Cen MT" panose="020B0602020104020603" pitchFamily="34" charset="77"/>
            </a:endParaRPr>
          </a:p>
        </p:txBody>
      </p:sp>
      <p:pic>
        <p:nvPicPr>
          <p:cNvPr id="301" name="Google Shape;301;p46"/>
          <p:cNvPicPr preferRelativeResize="0"/>
          <p:nvPr/>
        </p:nvPicPr>
        <p:blipFill rotWithShape="1">
          <a:blip r:embed="rId4">
            <a:alphaModFix/>
          </a:blip>
          <a:srcRect/>
          <a:stretch/>
        </p:blipFill>
        <p:spPr>
          <a:xfrm>
            <a:off x="807942" y="3063068"/>
            <a:ext cx="10094469" cy="1076333"/>
          </a:xfrm>
          <a:prstGeom prst="rect">
            <a:avLst/>
          </a:prstGeom>
          <a:noFill/>
          <a:ln>
            <a:noFill/>
          </a:ln>
        </p:spPr>
      </p:pic>
      <p:sp>
        <p:nvSpPr>
          <p:cNvPr id="302" name="Google Shape;302;p46"/>
          <p:cNvSpPr txBox="1">
            <a:spLocks noGrp="1"/>
          </p:cNvSpPr>
          <p:nvPr>
            <p:ph type="sldNum" idx="12"/>
          </p:nvPr>
        </p:nvSpPr>
        <p:spPr>
          <a:xfrm>
            <a:off x="318560" y="12878722"/>
            <a:ext cx="489600"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19</a:t>
            </a:fld>
            <a:endParaRPr dirty="0"/>
          </a:p>
        </p:txBody>
      </p:sp>
      <p:pic>
        <p:nvPicPr>
          <p:cNvPr id="303" name="Google Shape;303;p46"/>
          <p:cNvPicPr preferRelativeResize="0"/>
          <p:nvPr/>
        </p:nvPicPr>
        <p:blipFill rotWithShape="1">
          <a:blip r:embed="rId5">
            <a:alphaModFix/>
          </a:blip>
          <a:srcRect/>
          <a:stretch/>
        </p:blipFill>
        <p:spPr>
          <a:xfrm>
            <a:off x="14936606" y="1202683"/>
            <a:ext cx="7772405" cy="100584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a:t>
            </a:fld>
            <a:endParaRPr dirty="0"/>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tx1">
              <a:lumMod val="95000"/>
            </a:schemeClr>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2" name="Picture 1">
            <a:extLst>
              <a:ext uri="{FF2B5EF4-FFF2-40B4-BE49-F238E27FC236}">
                <a16:creationId xmlns:a16="http://schemas.microsoft.com/office/drawing/2014/main" id="{EFB97F05-3924-163E-4346-BAAA15E45BCD}"/>
              </a:ext>
            </a:extLst>
          </p:cNvPr>
          <p:cNvPicPr>
            <a:picLocks noChangeAspect="1"/>
          </p:cNvPicPr>
          <p:nvPr/>
        </p:nvPicPr>
        <p:blipFill rotWithShape="1">
          <a:blip r:embed="rId3">
            <a:alphaModFix amt="50000"/>
            <a:duotone>
              <a:schemeClr val="accent2">
                <a:shade val="45000"/>
                <a:satMod val="135000"/>
              </a:schemeClr>
              <a:prstClr val="white"/>
            </a:duotone>
            <a:extLst>
              <a:ext uri="{28A0092B-C50C-407E-A947-70E740481C1C}">
                <a14:useLocalDpi xmlns:a14="http://schemas.microsoft.com/office/drawing/2010/main" val="0"/>
              </a:ext>
            </a:extLst>
          </a:blip>
          <a:srcRect l="-1891" r="51293"/>
          <a:stretch/>
        </p:blipFill>
        <p:spPr>
          <a:xfrm>
            <a:off x="16728606" y="-167596"/>
            <a:ext cx="7655394" cy="14051191"/>
          </a:xfrm>
          <a:prstGeom prst="rect">
            <a:avLst/>
          </a:prstGeom>
        </p:spPr>
      </p:pic>
      <p:sp>
        <p:nvSpPr>
          <p:cNvPr id="308" name="Google Shape;308;p47"/>
          <p:cNvSpPr txBox="1">
            <a:spLocks noGrp="1"/>
          </p:cNvSpPr>
          <p:nvPr>
            <p:ph type="title"/>
          </p:nvPr>
        </p:nvSpPr>
        <p:spPr>
          <a:xfrm>
            <a:off x="807941" y="822333"/>
            <a:ext cx="13954400" cy="1356800"/>
          </a:xfrm>
          <a:prstGeom prst="rect">
            <a:avLst/>
          </a:prstGeom>
          <a:noFill/>
          <a:ln>
            <a:noFill/>
          </a:ln>
        </p:spPr>
        <p:txBody>
          <a:bodyPr spcFirstLastPara="1" wrap="square" lIns="243800" tIns="243800" rIns="243800" bIns="243800" anchor="t" anchorCtr="0">
            <a:noAutofit/>
          </a:bodyPr>
          <a:lstStyle/>
          <a:p>
            <a:pPr algn="l">
              <a:buSzPts val="3000"/>
            </a:pPr>
            <a:r>
              <a:rPr lang="en" dirty="0"/>
              <a:t>Contraception Options and Considerations </a:t>
            </a:r>
            <a:endParaRPr dirty="0">
              <a:sym typeface="Twentieth Century"/>
            </a:endParaRPr>
          </a:p>
        </p:txBody>
      </p:sp>
      <p:sp>
        <p:nvSpPr>
          <p:cNvPr id="309" name="Google Shape;309;p47"/>
          <p:cNvSpPr txBox="1">
            <a:spLocks noGrp="1"/>
          </p:cNvSpPr>
          <p:nvPr>
            <p:ph type="body" idx="4294967295"/>
          </p:nvPr>
        </p:nvSpPr>
        <p:spPr>
          <a:xfrm>
            <a:off x="807941" y="4292533"/>
            <a:ext cx="13147200" cy="7904800"/>
          </a:xfrm>
          <a:prstGeom prst="rect">
            <a:avLst/>
          </a:prstGeom>
          <a:noFill/>
          <a:ln>
            <a:noFill/>
          </a:ln>
        </p:spPr>
        <p:txBody>
          <a:bodyPr spcFirstLastPara="1" wrap="square" lIns="243800" tIns="243800" rIns="243800" bIns="243800" anchor="t" anchorCtr="0">
            <a:noAutofit/>
          </a:bodyPr>
          <a:lstStyle/>
          <a:p>
            <a:pPr marL="1236137" indent="-914400">
              <a:spcBef>
                <a:spcPts val="0"/>
              </a:spcBef>
              <a:buClr>
                <a:schemeClr val="bg2"/>
              </a:buClr>
            </a:pPr>
            <a:r>
              <a:rPr lang="en" sz="5067" dirty="0">
                <a:solidFill>
                  <a:schemeClr val="accent1"/>
                </a:solidFill>
              </a:rPr>
              <a:t>LARCs (Long-acting reversible contraception</a:t>
            </a:r>
            <a:endParaRPr sz="5067" dirty="0">
              <a:solidFill>
                <a:schemeClr val="accent1"/>
              </a:solidFill>
            </a:endParaRPr>
          </a:p>
          <a:p>
            <a:pPr marL="2421485" lvl="1" indent="-914400">
              <a:spcBef>
                <a:spcPts val="0"/>
              </a:spcBef>
              <a:buClr>
                <a:schemeClr val="bg2"/>
              </a:buClr>
            </a:pPr>
            <a:r>
              <a:rPr lang="en" sz="5067" dirty="0"/>
              <a:t>Implant (</a:t>
            </a:r>
            <a:r>
              <a:rPr lang="en" sz="5067" dirty="0" err="1"/>
              <a:t>nexplanon</a:t>
            </a:r>
            <a:r>
              <a:rPr lang="en" sz="5067" dirty="0"/>
              <a:t>)</a:t>
            </a:r>
            <a:endParaRPr sz="5067" dirty="0"/>
          </a:p>
          <a:p>
            <a:pPr marL="2421485" lvl="1" indent="-914400">
              <a:spcBef>
                <a:spcPts val="0"/>
              </a:spcBef>
              <a:buClr>
                <a:schemeClr val="bg2"/>
              </a:buClr>
            </a:pPr>
            <a:r>
              <a:rPr lang="en" sz="5067" dirty="0"/>
              <a:t>Hormonal IUDs</a:t>
            </a:r>
            <a:endParaRPr sz="5067" dirty="0"/>
          </a:p>
          <a:p>
            <a:pPr marL="3640701" lvl="2" indent="-914400">
              <a:spcBef>
                <a:spcPts val="0"/>
              </a:spcBef>
              <a:buClr>
                <a:schemeClr val="bg2"/>
              </a:buClr>
            </a:pPr>
            <a:r>
              <a:rPr lang="en" sz="5067" dirty="0"/>
              <a:t>Mirena, </a:t>
            </a:r>
            <a:r>
              <a:rPr lang="en" sz="5067" dirty="0" err="1"/>
              <a:t>Kylena</a:t>
            </a:r>
            <a:r>
              <a:rPr lang="en" sz="5067" dirty="0"/>
              <a:t> </a:t>
            </a:r>
            <a:r>
              <a:rPr lang="en" sz="5067" dirty="0" err="1"/>
              <a:t>etc</a:t>
            </a:r>
            <a:r>
              <a:rPr lang="en" sz="5067" dirty="0"/>
              <a:t> </a:t>
            </a:r>
            <a:endParaRPr sz="5067" dirty="0"/>
          </a:p>
          <a:p>
            <a:pPr marL="1202270" indent="-914400">
              <a:spcBef>
                <a:spcPts val="0"/>
              </a:spcBef>
              <a:buClr>
                <a:schemeClr val="bg2"/>
              </a:buClr>
            </a:pPr>
            <a:r>
              <a:rPr lang="en" sz="5067" dirty="0"/>
              <a:t>**</a:t>
            </a:r>
            <a:r>
              <a:rPr lang="en" sz="5067" dirty="0" err="1"/>
              <a:t>Preprocedure</a:t>
            </a:r>
            <a:r>
              <a:rPr lang="en" sz="5067" dirty="0"/>
              <a:t> considerations </a:t>
            </a:r>
            <a:endParaRPr sz="5067" dirty="0"/>
          </a:p>
          <a:p>
            <a:pPr marL="2421485" lvl="1" indent="-914400">
              <a:spcBef>
                <a:spcPts val="0"/>
              </a:spcBef>
              <a:buClr>
                <a:schemeClr val="bg2"/>
              </a:buClr>
            </a:pPr>
            <a:r>
              <a:rPr lang="en" sz="5067" dirty="0"/>
              <a:t>Pain meds, anxiety meds, calming techniques 	</a:t>
            </a:r>
            <a:endParaRPr sz="5067" dirty="0"/>
          </a:p>
          <a:p>
            <a:pPr marL="1202270" indent="-914400">
              <a:spcBef>
                <a:spcPts val="0"/>
              </a:spcBef>
              <a:buClr>
                <a:schemeClr val="bg2"/>
              </a:buClr>
            </a:pPr>
            <a:r>
              <a:rPr lang="en" sz="5067" dirty="0">
                <a:solidFill>
                  <a:schemeClr val="accent1"/>
                </a:solidFill>
              </a:rPr>
              <a:t>Permanent </a:t>
            </a:r>
            <a:endParaRPr sz="5067" dirty="0">
              <a:solidFill>
                <a:schemeClr val="accent1"/>
              </a:solidFill>
            </a:endParaRPr>
          </a:p>
          <a:p>
            <a:pPr marL="2421485" lvl="1" indent="-914400">
              <a:spcBef>
                <a:spcPts val="0"/>
              </a:spcBef>
              <a:buClr>
                <a:schemeClr val="bg2"/>
              </a:buClr>
            </a:pPr>
            <a:r>
              <a:rPr lang="en" sz="5067" dirty="0"/>
              <a:t>Salpingectomy</a:t>
            </a:r>
            <a:endParaRPr sz="5067" dirty="0"/>
          </a:p>
          <a:p>
            <a:pPr marL="2421485" lvl="1" indent="-914400">
              <a:spcBef>
                <a:spcPts val="0"/>
              </a:spcBef>
              <a:buClr>
                <a:schemeClr val="bg2"/>
              </a:buClr>
            </a:pPr>
            <a:r>
              <a:rPr lang="en" sz="5067" dirty="0"/>
              <a:t>Vasectomy</a:t>
            </a:r>
            <a:endParaRPr dirty="0">
              <a:latin typeface="Tw Cen MT" panose="020B0602020104020603" pitchFamily="34" charset="77"/>
            </a:endParaRPr>
          </a:p>
        </p:txBody>
      </p:sp>
      <p:pic>
        <p:nvPicPr>
          <p:cNvPr id="310" name="Google Shape;310;p47"/>
          <p:cNvPicPr preferRelativeResize="0"/>
          <p:nvPr/>
        </p:nvPicPr>
        <p:blipFill rotWithShape="1">
          <a:blip r:embed="rId4">
            <a:alphaModFix/>
          </a:blip>
          <a:srcRect/>
          <a:stretch/>
        </p:blipFill>
        <p:spPr>
          <a:xfrm>
            <a:off x="807942" y="3063068"/>
            <a:ext cx="10094469" cy="1076333"/>
          </a:xfrm>
          <a:prstGeom prst="rect">
            <a:avLst/>
          </a:prstGeom>
          <a:noFill/>
          <a:ln>
            <a:noFill/>
          </a:ln>
        </p:spPr>
      </p:pic>
      <p:sp>
        <p:nvSpPr>
          <p:cNvPr id="311" name="Google Shape;311;p47"/>
          <p:cNvSpPr txBox="1">
            <a:spLocks noGrp="1"/>
          </p:cNvSpPr>
          <p:nvPr>
            <p:ph type="sldNum" idx="12"/>
          </p:nvPr>
        </p:nvSpPr>
        <p:spPr>
          <a:xfrm>
            <a:off x="318560" y="12878722"/>
            <a:ext cx="489600"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20</a:t>
            </a:fld>
            <a:endParaRPr dirty="0"/>
          </a:p>
        </p:txBody>
      </p:sp>
      <p:pic>
        <p:nvPicPr>
          <p:cNvPr id="312" name="Google Shape;312;p47"/>
          <p:cNvPicPr preferRelativeResize="0"/>
          <p:nvPr/>
        </p:nvPicPr>
        <p:blipFill rotWithShape="1">
          <a:blip r:embed="rId5">
            <a:alphaModFix/>
          </a:blip>
          <a:srcRect/>
          <a:stretch/>
        </p:blipFill>
        <p:spPr>
          <a:xfrm>
            <a:off x="14936606" y="1202683"/>
            <a:ext cx="7772405" cy="100584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478366" y="310562"/>
            <a:ext cx="13829305" cy="1356873"/>
          </a:xfrm>
          <a:prstGeom prst="rect">
            <a:avLst/>
          </a:prstGeom>
          <a:noFill/>
          <a:ln>
            <a:noFill/>
          </a:ln>
        </p:spPr>
        <p:txBody>
          <a:bodyPr spcFirstLastPara="1" wrap="square" lIns="243800" tIns="243800" rIns="243800" bIns="243800" anchor="t" anchorCtr="0">
            <a:noAutofit/>
          </a:bodyPr>
          <a:lstStyle/>
          <a:p>
            <a:pPr lvl="0" algn="l"/>
            <a:r>
              <a:rPr lang="en-US" dirty="0"/>
              <a:t>Reproductive Justice for Trans and Non-Binary Communities</a:t>
            </a:r>
            <a:endParaRPr dirty="0">
              <a:latin typeface="+mj-lt"/>
            </a:endParaRPr>
          </a:p>
        </p:txBody>
      </p:sp>
      <p:sp>
        <p:nvSpPr>
          <p:cNvPr id="164" name="Google Shape;164;p12"/>
          <p:cNvSpPr txBox="1">
            <a:spLocks noGrp="1"/>
          </p:cNvSpPr>
          <p:nvPr>
            <p:ph type="body" idx="4294967295"/>
          </p:nvPr>
        </p:nvSpPr>
        <p:spPr>
          <a:xfrm>
            <a:off x="478366" y="3504013"/>
            <a:ext cx="15755471" cy="8510400"/>
          </a:xfrm>
          <a:prstGeom prst="rect">
            <a:avLst/>
          </a:prstGeom>
          <a:noFill/>
          <a:ln>
            <a:noFill/>
          </a:ln>
        </p:spPr>
        <p:txBody>
          <a:bodyPr spcFirstLastPara="1" wrap="square" lIns="243800" tIns="243800" rIns="243800" bIns="243800" anchor="t" anchorCtr="0">
            <a:noAutofit/>
          </a:bodyPr>
          <a:lstStyle/>
          <a:p>
            <a:pPr marL="0" lvl="0" indent="0">
              <a:lnSpc>
                <a:spcPct val="80000"/>
              </a:lnSpc>
              <a:spcBef>
                <a:spcPts val="0"/>
              </a:spcBef>
              <a:buNone/>
            </a:pPr>
            <a:r>
              <a:rPr lang="en-US" sz="6600" b="1" dirty="0"/>
              <a:t>Reproductive justice</a:t>
            </a:r>
            <a:r>
              <a:rPr lang="en-US" sz="6600" dirty="0"/>
              <a:t> is the human right to maintain personal bodily autonomy, have children, not have children, and parent the children we have in safe and sustainable communities (</a:t>
            </a:r>
            <a:r>
              <a:rPr lang="en-US" sz="6600" dirty="0" err="1"/>
              <a:t>SisterSong</a:t>
            </a:r>
            <a:r>
              <a:rPr lang="en-US" sz="6600" dirty="0"/>
              <a:t>).</a:t>
            </a:r>
          </a:p>
          <a:p>
            <a:pPr marL="0" lvl="0" indent="0">
              <a:lnSpc>
                <a:spcPct val="80000"/>
              </a:lnSpc>
              <a:spcBef>
                <a:spcPts val="0"/>
              </a:spcBef>
              <a:buNone/>
            </a:pPr>
            <a:endParaRPr lang="en-US" sz="6600" dirty="0"/>
          </a:p>
          <a:p>
            <a:pPr lvl="0" indent="-654050">
              <a:lnSpc>
                <a:spcPct val="80000"/>
              </a:lnSpc>
              <a:spcBef>
                <a:spcPts val="0"/>
              </a:spcBef>
              <a:buClr>
                <a:schemeClr val="bg2"/>
              </a:buClr>
              <a:buSzPts val="6700"/>
              <a:buChar char="-"/>
            </a:pPr>
            <a:r>
              <a:rPr lang="en-US" sz="6600" dirty="0"/>
              <a:t>Parenting decisions and RJ are constrained for trans and non-binary people</a:t>
            </a:r>
          </a:p>
          <a:p>
            <a:pPr lvl="0" indent="-654050">
              <a:lnSpc>
                <a:spcPct val="80000"/>
              </a:lnSpc>
              <a:spcBef>
                <a:spcPts val="0"/>
              </a:spcBef>
              <a:buClr>
                <a:schemeClr val="bg2"/>
              </a:buClr>
              <a:buSzPts val="6700"/>
              <a:buChar char="-"/>
            </a:pPr>
            <a:r>
              <a:rPr lang="en-US" sz="6600" dirty="0"/>
              <a:t>Long history of denial of fertility-related services</a:t>
            </a:r>
          </a:p>
          <a:p>
            <a:pPr marL="0" lvl="0" indent="0">
              <a:lnSpc>
                <a:spcPct val="80000"/>
              </a:lnSpc>
              <a:spcBef>
                <a:spcPts val="0"/>
              </a:spcBef>
              <a:buNone/>
            </a:pPr>
            <a:endParaRPr lang="en-US" sz="6600" dirty="0"/>
          </a:p>
        </p:txBody>
      </p:sp>
      <p:sp>
        <p:nvSpPr>
          <p:cNvPr id="5" name="Google Shape;99;p5">
            <a:extLst>
              <a:ext uri="{FF2B5EF4-FFF2-40B4-BE49-F238E27FC236}">
                <a16:creationId xmlns:a16="http://schemas.microsoft.com/office/drawing/2014/main" id="{6E65C6A3-594F-BF8A-535A-E9D778A1BA3D}"/>
              </a:ext>
            </a:extLst>
          </p:cNvPr>
          <p:cNvSpPr txBox="1">
            <a:spLocks noGrp="1"/>
          </p:cNvSpPr>
          <p:nvPr>
            <p:ph type="sldNum" idx="12"/>
          </p:nvPr>
        </p:nvSpPr>
        <p:spPr>
          <a:xfrm>
            <a:off x="318561" y="12878727"/>
            <a:ext cx="489390" cy="49455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21</a:t>
            </a:fld>
            <a:endParaRPr dirty="0"/>
          </a:p>
        </p:txBody>
      </p:sp>
      <p:pic>
        <p:nvPicPr>
          <p:cNvPr id="7" name="Google Shape;195;p17">
            <a:extLst>
              <a:ext uri="{FF2B5EF4-FFF2-40B4-BE49-F238E27FC236}">
                <a16:creationId xmlns:a16="http://schemas.microsoft.com/office/drawing/2014/main" id="{8F6578FC-BAB8-65D3-A11D-78ACA7350870}"/>
              </a:ext>
            </a:extLst>
          </p:cNvPr>
          <p:cNvPicPr preferRelativeResize="0"/>
          <p:nvPr/>
        </p:nvPicPr>
        <p:blipFill>
          <a:blip r:embed="rId3">
            <a:alphaModFix/>
          </a:blip>
          <a:stretch>
            <a:fillRect/>
          </a:stretch>
        </p:blipFill>
        <p:spPr>
          <a:xfrm>
            <a:off x="478366" y="2531749"/>
            <a:ext cx="11887200" cy="881925"/>
          </a:xfrm>
          <a:prstGeom prst="rect">
            <a:avLst/>
          </a:prstGeom>
          <a:noFill/>
          <a:ln>
            <a:noFill/>
          </a:ln>
        </p:spPr>
      </p:pic>
      <p:pic>
        <p:nvPicPr>
          <p:cNvPr id="8" name="Picture 7">
            <a:extLst>
              <a:ext uri="{FF2B5EF4-FFF2-40B4-BE49-F238E27FC236}">
                <a16:creationId xmlns:a16="http://schemas.microsoft.com/office/drawing/2014/main" id="{DB7C7072-353A-1A47-E431-B30EF7B9F026}"/>
              </a:ext>
            </a:extLst>
          </p:cNvPr>
          <p:cNvPicPr>
            <a:picLocks noChangeAspect="1"/>
          </p:cNvPicPr>
          <p:nvPr/>
        </p:nvPicPr>
        <p:blipFill rotWithShape="1">
          <a:blip r:embed="rId4">
            <a:duotone>
              <a:schemeClr val="accent3">
                <a:shade val="45000"/>
                <a:satMod val="135000"/>
              </a:schemeClr>
              <a:prstClr val="white"/>
            </a:duotone>
            <a:alphaModFix amt="50000"/>
            <a:extLst>
              <a:ext uri="{28A0092B-C50C-407E-A947-70E740481C1C}">
                <a14:useLocalDpi xmlns:a14="http://schemas.microsoft.com/office/drawing/2010/main" val="0"/>
              </a:ext>
            </a:extLst>
          </a:blip>
          <a:srcRect l="-1891" r="51293"/>
          <a:stretch/>
        </p:blipFill>
        <p:spPr>
          <a:xfrm>
            <a:off x="16728606" y="-167596"/>
            <a:ext cx="7655394" cy="14051191"/>
          </a:xfrm>
          <a:prstGeom prst="rect">
            <a:avLst/>
          </a:prstGeom>
        </p:spPr>
      </p:pic>
    </p:spTree>
    <p:extLst>
      <p:ext uri="{BB962C8B-B14F-4D97-AF65-F5344CB8AC3E}">
        <p14:creationId xmlns:p14="http://schemas.microsoft.com/office/powerpoint/2010/main" val="3424102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478367" y="996372"/>
            <a:ext cx="18175395" cy="1356872"/>
          </a:xfrm>
          <a:prstGeom prst="rect">
            <a:avLst/>
          </a:prstGeom>
          <a:noFill/>
          <a:ln>
            <a:noFill/>
          </a:ln>
        </p:spPr>
        <p:txBody>
          <a:bodyPr spcFirstLastPara="1" wrap="square" lIns="243800" tIns="243800" rIns="243800" bIns="243800" anchor="t" anchorCtr="0">
            <a:noAutofit/>
          </a:bodyPr>
          <a:lstStyle/>
          <a:p>
            <a:pPr algn="l">
              <a:buSzPts val="3000"/>
            </a:pPr>
            <a:r>
              <a:rPr lang="en" dirty="0"/>
              <a:t>Fertility &amp; Reproductive Wish &amp; Pregnancy </a:t>
            </a:r>
            <a:endParaRPr dirty="0">
              <a:sym typeface="Twentieth Century"/>
            </a:endParaRPr>
          </a:p>
        </p:txBody>
      </p:sp>
      <p:sp>
        <p:nvSpPr>
          <p:cNvPr id="327" name="Google Shape;327;p49"/>
          <p:cNvSpPr txBox="1">
            <a:spLocks noGrp="1"/>
          </p:cNvSpPr>
          <p:nvPr>
            <p:ph type="body" idx="4294967295"/>
          </p:nvPr>
        </p:nvSpPr>
        <p:spPr>
          <a:xfrm>
            <a:off x="563259" y="2950859"/>
            <a:ext cx="13876645" cy="8510400"/>
          </a:xfrm>
          <a:prstGeom prst="rect">
            <a:avLst/>
          </a:prstGeom>
          <a:noFill/>
          <a:ln>
            <a:noFill/>
          </a:ln>
        </p:spPr>
        <p:txBody>
          <a:bodyPr spcFirstLastPara="1" wrap="square" lIns="243800" tIns="243800" rIns="243800" bIns="243800" anchor="t" anchorCtr="0">
            <a:noAutofit/>
          </a:bodyPr>
          <a:lstStyle/>
          <a:p>
            <a:pPr marL="0" indent="0">
              <a:lnSpc>
                <a:spcPct val="80000"/>
              </a:lnSpc>
              <a:spcBef>
                <a:spcPts val="0"/>
              </a:spcBef>
              <a:buClr>
                <a:srgbClr val="FFFFFF"/>
              </a:buClr>
              <a:buSzPts val="100"/>
              <a:buNone/>
            </a:pPr>
            <a:r>
              <a:rPr lang="en" sz="4000" b="1" dirty="0">
                <a:sym typeface="Twentieth Century"/>
              </a:rPr>
              <a:t>Survey of 50 transmen after Gender Affirming Surgery, </a:t>
            </a:r>
            <a:r>
              <a:rPr lang="en" sz="4000" b="1" dirty="0" err="1">
                <a:sym typeface="Twentieth Century"/>
              </a:rPr>
              <a:t>Wierckx</a:t>
            </a:r>
            <a:r>
              <a:rPr lang="en" sz="4000" b="1" dirty="0">
                <a:sym typeface="Twentieth Century"/>
              </a:rPr>
              <a:t>, et al 2012</a:t>
            </a:r>
            <a:endParaRPr sz="4000" b="1" dirty="0"/>
          </a:p>
          <a:p>
            <a:pPr marL="622300" indent="-571500">
              <a:lnSpc>
                <a:spcPct val="80000"/>
              </a:lnSpc>
              <a:spcBef>
                <a:spcPts val="0"/>
              </a:spcBef>
              <a:buClr>
                <a:schemeClr val="bg2"/>
              </a:buClr>
            </a:pPr>
            <a:r>
              <a:rPr lang="en" sz="4000" dirty="0">
                <a:sym typeface="Twentieth Century"/>
              </a:rPr>
              <a:t>54% were interested in having children at time of study  </a:t>
            </a:r>
            <a:endParaRPr sz="4000" dirty="0"/>
          </a:p>
          <a:p>
            <a:pPr marL="622300" indent="-571500">
              <a:lnSpc>
                <a:spcPct val="80000"/>
              </a:lnSpc>
              <a:spcBef>
                <a:spcPts val="0"/>
              </a:spcBef>
              <a:buClr>
                <a:schemeClr val="bg2"/>
              </a:buClr>
            </a:pPr>
            <a:r>
              <a:rPr lang="en" sz="4000" dirty="0">
                <a:sym typeface="Twentieth Century"/>
              </a:rPr>
              <a:t>37.5% would have considered fertility preservation if available</a:t>
            </a:r>
            <a:endParaRPr sz="4000" dirty="0"/>
          </a:p>
          <a:p>
            <a:pPr marL="0" indent="0">
              <a:lnSpc>
                <a:spcPct val="80000"/>
              </a:lnSpc>
              <a:spcBef>
                <a:spcPts val="0"/>
              </a:spcBef>
              <a:buClr>
                <a:srgbClr val="FFFFFF"/>
              </a:buClr>
              <a:buSzPts val="100"/>
              <a:buNone/>
            </a:pPr>
            <a:endParaRPr sz="4000" dirty="0">
              <a:sym typeface="Twentieth Century"/>
            </a:endParaRPr>
          </a:p>
          <a:p>
            <a:pPr marL="0" indent="0">
              <a:lnSpc>
                <a:spcPct val="80000"/>
              </a:lnSpc>
              <a:spcBef>
                <a:spcPts val="0"/>
              </a:spcBef>
              <a:buClr>
                <a:schemeClr val="lt1"/>
              </a:buClr>
              <a:buSzPts val="100"/>
              <a:buNone/>
            </a:pPr>
            <a:r>
              <a:rPr lang="en" sz="4000" b="1" dirty="0">
                <a:sym typeface="Twentieth Century"/>
              </a:rPr>
              <a:t>Pregnancy experiences of Transgender Men (N=41), Light, et al 2014</a:t>
            </a:r>
            <a:endParaRPr sz="4000" b="1" dirty="0"/>
          </a:p>
          <a:p>
            <a:pPr marL="474139" indent="-423339">
              <a:lnSpc>
                <a:spcPct val="80000"/>
              </a:lnSpc>
              <a:spcBef>
                <a:spcPts val="0"/>
              </a:spcBef>
              <a:buClr>
                <a:schemeClr val="bg2"/>
              </a:buClr>
            </a:pPr>
            <a:r>
              <a:rPr lang="en" sz="4000" dirty="0">
                <a:sym typeface="Twentieth Century"/>
              </a:rPr>
              <a:t>Pregnancy, delivery, and birth outcomes did not differ by prior T use</a:t>
            </a:r>
            <a:r>
              <a:rPr lang="en" sz="4000" dirty="0"/>
              <a:t> (range of &lt;1 </a:t>
            </a:r>
            <a:r>
              <a:rPr lang="en" sz="4000" dirty="0" err="1"/>
              <a:t>yr</a:t>
            </a:r>
            <a:r>
              <a:rPr lang="en" sz="4000" dirty="0"/>
              <a:t> to &gt;10 </a:t>
            </a:r>
            <a:r>
              <a:rPr lang="en" sz="4000" dirty="0" err="1"/>
              <a:t>yrs</a:t>
            </a:r>
            <a:r>
              <a:rPr lang="en" sz="4000" dirty="0"/>
              <a:t>) </a:t>
            </a:r>
            <a:endParaRPr sz="4000" dirty="0"/>
          </a:p>
          <a:p>
            <a:pPr marL="474139" indent="-423339">
              <a:lnSpc>
                <a:spcPct val="80000"/>
              </a:lnSpc>
              <a:spcBef>
                <a:spcPts val="0"/>
              </a:spcBef>
              <a:buClr>
                <a:schemeClr val="bg2"/>
              </a:buClr>
            </a:pPr>
            <a:r>
              <a:rPr lang="en" sz="4000" dirty="0">
                <a:sym typeface="Twentieth Century"/>
              </a:rPr>
              <a:t>20% were still amenorrheic at the time of becoming pregnant</a:t>
            </a:r>
            <a:endParaRPr sz="4000" dirty="0">
              <a:sym typeface="Twentieth Century"/>
            </a:endParaRPr>
          </a:p>
          <a:p>
            <a:pPr marL="0" indent="0">
              <a:lnSpc>
                <a:spcPct val="80000"/>
              </a:lnSpc>
              <a:spcBef>
                <a:spcPts val="0"/>
              </a:spcBef>
              <a:buNone/>
            </a:pPr>
            <a:endParaRPr sz="4000" dirty="0"/>
          </a:p>
          <a:p>
            <a:pPr marL="0" indent="0">
              <a:lnSpc>
                <a:spcPct val="100000"/>
              </a:lnSpc>
              <a:spcBef>
                <a:spcPts val="0"/>
              </a:spcBef>
              <a:buNone/>
            </a:pPr>
            <a:r>
              <a:rPr lang="en" sz="4000" b="1" dirty="0"/>
              <a:t>Assisted reproductive technology outcomes in female-to-male transgender patients compared with cisgender patients (N=26), Leung, et al 2019</a:t>
            </a:r>
            <a:endParaRPr sz="4000" b="1" dirty="0"/>
          </a:p>
          <a:p>
            <a:pPr marL="1219215" indent="-863611">
              <a:lnSpc>
                <a:spcPct val="100000"/>
              </a:lnSpc>
              <a:spcBef>
                <a:spcPts val="0"/>
              </a:spcBef>
              <a:buClr>
                <a:schemeClr val="bg2"/>
              </a:buClr>
            </a:pPr>
            <a:r>
              <a:rPr lang="en" sz="4000" dirty="0"/>
              <a:t>Transgender men were able to retrieve comparable* amounts of oocytes via ART, regardless of prior testosterone use</a:t>
            </a:r>
            <a:endParaRPr sz="4000" dirty="0"/>
          </a:p>
        </p:txBody>
      </p:sp>
      <p:sp>
        <p:nvSpPr>
          <p:cNvPr id="328" name="Google Shape;328;p49"/>
          <p:cNvSpPr txBox="1">
            <a:spLocks noGrp="1"/>
          </p:cNvSpPr>
          <p:nvPr>
            <p:ph type="sldNum" idx="12"/>
          </p:nvPr>
        </p:nvSpPr>
        <p:spPr>
          <a:xfrm>
            <a:off x="318562" y="12869600"/>
            <a:ext cx="489389"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22</a:t>
            </a:fld>
            <a:endParaRPr dirty="0"/>
          </a:p>
        </p:txBody>
      </p:sp>
      <p:pic>
        <p:nvPicPr>
          <p:cNvPr id="329" name="Google Shape;329;p49"/>
          <p:cNvPicPr preferRelativeResize="0"/>
          <p:nvPr/>
        </p:nvPicPr>
        <p:blipFill rotWithShape="1">
          <a:blip r:embed="rId3">
            <a:alphaModFix/>
          </a:blip>
          <a:srcRect/>
          <a:stretch/>
        </p:blipFill>
        <p:spPr>
          <a:xfrm>
            <a:off x="318560" y="2107032"/>
            <a:ext cx="17373600" cy="881925"/>
          </a:xfrm>
          <a:prstGeom prst="rect">
            <a:avLst/>
          </a:prstGeom>
          <a:noFill/>
          <a:ln>
            <a:noFill/>
          </a:ln>
        </p:spPr>
      </p:pic>
      <p:pic>
        <p:nvPicPr>
          <p:cNvPr id="330" name="Google Shape;330;p49"/>
          <p:cNvPicPr preferRelativeResize="0"/>
          <p:nvPr/>
        </p:nvPicPr>
        <p:blipFill rotWithShape="1">
          <a:blip r:embed="rId4">
            <a:alphaModFix/>
          </a:blip>
          <a:srcRect/>
          <a:stretch/>
        </p:blipFill>
        <p:spPr>
          <a:xfrm>
            <a:off x="15215843" y="3413811"/>
            <a:ext cx="8604901" cy="5735275"/>
          </a:xfrm>
          <a:prstGeom prst="rect">
            <a:avLst/>
          </a:prstGeom>
          <a:noFill/>
          <a:ln>
            <a:noFill/>
          </a:ln>
        </p:spPr>
      </p:pic>
      <p:sp>
        <p:nvSpPr>
          <p:cNvPr id="331" name="Google Shape;331;p49"/>
          <p:cNvSpPr txBox="1"/>
          <p:nvPr/>
        </p:nvSpPr>
        <p:spPr>
          <a:xfrm>
            <a:off x="21305942" y="13239777"/>
            <a:ext cx="5518997" cy="513008"/>
          </a:xfrm>
          <a:prstGeom prst="rect">
            <a:avLst/>
          </a:prstGeom>
          <a:noFill/>
          <a:ln>
            <a:noFill/>
          </a:ln>
        </p:spPr>
        <p:txBody>
          <a:bodyPr spcFirstLastPara="1" wrap="square" lIns="91400" tIns="91400" rIns="91400" bIns="91400" anchor="t" anchorCtr="0">
            <a:spAutoFit/>
          </a:bodyPr>
          <a:lstStyle/>
          <a:p>
            <a:pPr>
              <a:buClr>
                <a:srgbClr val="FFFFFF"/>
              </a:buClr>
              <a:buSzPts val="400"/>
            </a:pPr>
            <a:r>
              <a:rPr lang="en" sz="1067" dirty="0">
                <a:solidFill>
                  <a:schemeClr val="bg2"/>
                </a:solidFill>
                <a:latin typeface="Tw Cen MT" panose="020B0602020104020603" pitchFamily="34" charset="77"/>
                <a:ea typeface="Twentieth Century"/>
                <a:cs typeface="Twentieth Century"/>
                <a:sym typeface="Twentieth Century"/>
              </a:rPr>
              <a:t>Photo Sources: https://</a:t>
            </a:r>
            <a:r>
              <a:rPr lang="en" sz="1067" dirty="0" err="1">
                <a:solidFill>
                  <a:schemeClr val="bg2"/>
                </a:solidFill>
                <a:latin typeface="Tw Cen MT" panose="020B0602020104020603" pitchFamily="34" charset="77"/>
                <a:ea typeface="Twentieth Century"/>
                <a:cs typeface="Twentieth Century"/>
                <a:sym typeface="Twentieth Century"/>
              </a:rPr>
              <a:t>genderphotos.vice.com</a:t>
            </a:r>
            <a:r>
              <a:rPr lang="en" sz="1067" dirty="0">
                <a:solidFill>
                  <a:schemeClr val="bg2"/>
                </a:solidFill>
                <a:latin typeface="Tw Cen MT" panose="020B0602020104020603" pitchFamily="34" charset="77"/>
                <a:ea typeface="Twentieth Century"/>
                <a:cs typeface="Twentieth Century"/>
                <a:sym typeface="Twentieth Century"/>
              </a:rPr>
              <a:t>/</a:t>
            </a:r>
            <a:endParaRPr sz="1333" dirty="0">
              <a:solidFill>
                <a:schemeClr val="bg2"/>
              </a:solidFill>
            </a:endParaRPr>
          </a:p>
          <a:p>
            <a:pPr>
              <a:buClr>
                <a:srgbClr val="FFFFFF"/>
              </a:buClr>
              <a:buSzPts val="400"/>
            </a:pPr>
            <a:endParaRPr sz="1067" dirty="0">
              <a:solidFill>
                <a:schemeClr val="bg2"/>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0"/>
          <p:cNvSpPr txBox="1">
            <a:spLocks noGrp="1"/>
          </p:cNvSpPr>
          <p:nvPr>
            <p:ph type="sldNum" idx="12"/>
          </p:nvPr>
        </p:nvSpPr>
        <p:spPr>
          <a:xfrm>
            <a:off x="246256" y="12901061"/>
            <a:ext cx="592379"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23</a:t>
            </a:fld>
            <a:endParaRPr dirty="0"/>
          </a:p>
        </p:txBody>
      </p:sp>
      <p:sp>
        <p:nvSpPr>
          <p:cNvPr id="337" name="Google Shape;337;p50"/>
          <p:cNvSpPr txBox="1">
            <a:spLocks noGrp="1"/>
          </p:cNvSpPr>
          <p:nvPr>
            <p:ph type="title"/>
          </p:nvPr>
        </p:nvSpPr>
        <p:spPr>
          <a:xfrm>
            <a:off x="969267" y="1479200"/>
            <a:ext cx="11222400" cy="3562400"/>
          </a:xfrm>
          <a:prstGeom prst="rect">
            <a:avLst/>
          </a:prstGeom>
          <a:noFill/>
          <a:ln>
            <a:noFill/>
          </a:ln>
        </p:spPr>
        <p:txBody>
          <a:bodyPr spcFirstLastPara="1" wrap="square" lIns="91400" tIns="91400" rIns="91400" bIns="91400" anchor="t" anchorCtr="0">
            <a:noAutofit/>
          </a:bodyPr>
          <a:lstStyle/>
          <a:p>
            <a:pPr algn="l">
              <a:lnSpc>
                <a:spcPct val="142045"/>
              </a:lnSpc>
              <a:buSzPts val="3300"/>
            </a:pPr>
            <a:r>
              <a:rPr lang="en" sz="8800" dirty="0"/>
              <a:t>Family Building Options</a:t>
            </a:r>
            <a:endParaRPr dirty="0"/>
          </a:p>
        </p:txBody>
      </p:sp>
      <p:sp>
        <p:nvSpPr>
          <p:cNvPr id="338" name="Google Shape;338;p50"/>
          <p:cNvSpPr txBox="1"/>
          <p:nvPr/>
        </p:nvSpPr>
        <p:spPr>
          <a:xfrm>
            <a:off x="969265" y="3638279"/>
            <a:ext cx="11646947" cy="7786680"/>
          </a:xfrm>
          <a:prstGeom prst="rect">
            <a:avLst/>
          </a:prstGeom>
          <a:noFill/>
          <a:ln>
            <a:noFill/>
          </a:ln>
        </p:spPr>
        <p:txBody>
          <a:bodyPr spcFirstLastPara="1" wrap="square" lIns="91400" tIns="45733" rIns="91400" bIns="45733" anchor="t" anchorCtr="0">
            <a:noAutofit/>
          </a:bodyPr>
          <a:lstStyle/>
          <a:p>
            <a:pPr marL="575741" indent="-592674">
              <a:buClr>
                <a:schemeClr val="bg2"/>
              </a:buClr>
              <a:buSzPct val="100000"/>
              <a:buFont typeface="Arial"/>
              <a:buChar char="•"/>
            </a:pPr>
            <a:r>
              <a:rPr lang="en" sz="5333" dirty="0">
                <a:solidFill>
                  <a:schemeClr val="bg2"/>
                </a:solidFill>
                <a:latin typeface="+mn-lt"/>
                <a:ea typeface="Twentieth Century"/>
                <a:cs typeface="Twentieth Century"/>
                <a:sym typeface="Twentieth Century"/>
              </a:rPr>
              <a:t>Adoption</a:t>
            </a:r>
            <a:endParaRPr sz="5333" dirty="0">
              <a:solidFill>
                <a:schemeClr val="bg2"/>
              </a:solidFill>
              <a:latin typeface="+mn-lt"/>
              <a:ea typeface="Twentieth Century"/>
              <a:cs typeface="Twentieth Century"/>
              <a:sym typeface="Twentieth Century"/>
            </a:endParaRPr>
          </a:p>
          <a:p>
            <a:pPr marL="575741" indent="-592674">
              <a:buClr>
                <a:schemeClr val="bg2"/>
              </a:buClr>
              <a:buSzPct val="100000"/>
              <a:buFont typeface="Twentieth Century"/>
              <a:buChar char="•"/>
            </a:pPr>
            <a:r>
              <a:rPr lang="en" sz="5333" dirty="0">
                <a:solidFill>
                  <a:schemeClr val="bg2"/>
                </a:solidFill>
                <a:latin typeface="+mn-lt"/>
                <a:ea typeface="Twentieth Century"/>
                <a:cs typeface="Twentieth Century"/>
                <a:sym typeface="Twentieth Century"/>
              </a:rPr>
              <a:t>Carrying pregnancy</a:t>
            </a:r>
            <a:endParaRPr sz="1333" dirty="0">
              <a:solidFill>
                <a:schemeClr val="bg2"/>
              </a:solidFill>
              <a:latin typeface="+mn-lt"/>
            </a:endParaRPr>
          </a:p>
          <a:p>
            <a:pPr marL="575741" indent="-592674">
              <a:buClr>
                <a:schemeClr val="bg2"/>
              </a:buClr>
              <a:buSzPct val="100000"/>
              <a:buFont typeface="Arial"/>
              <a:buChar char="•"/>
            </a:pPr>
            <a:r>
              <a:rPr lang="en" sz="5333" dirty="0">
                <a:solidFill>
                  <a:schemeClr val="bg2"/>
                </a:solidFill>
                <a:latin typeface="+mn-lt"/>
                <a:ea typeface="Twentieth Century"/>
                <a:cs typeface="Twentieth Century"/>
                <a:sym typeface="Twentieth Century"/>
              </a:rPr>
              <a:t>Alternative insemination (donor sperm)</a:t>
            </a:r>
            <a:endParaRPr sz="5333" dirty="0">
              <a:solidFill>
                <a:schemeClr val="bg2"/>
              </a:solidFill>
              <a:latin typeface="+mn-lt"/>
              <a:ea typeface="Twentieth Century"/>
              <a:cs typeface="Twentieth Century"/>
              <a:sym typeface="Twentieth Century"/>
            </a:endParaRPr>
          </a:p>
          <a:p>
            <a:pPr marL="575741" indent="-592674">
              <a:buClr>
                <a:schemeClr val="bg2"/>
              </a:buClr>
              <a:buSzPct val="100000"/>
              <a:buFont typeface="Arial"/>
              <a:buChar char="•"/>
            </a:pPr>
            <a:r>
              <a:rPr lang="en" sz="5333" dirty="0">
                <a:solidFill>
                  <a:schemeClr val="bg2"/>
                </a:solidFill>
                <a:latin typeface="+mn-lt"/>
                <a:ea typeface="Twentieth Century"/>
                <a:cs typeface="Twentieth Century"/>
                <a:sym typeface="Twentieth Century"/>
              </a:rPr>
              <a:t>Assisted Reproductive Treatment (IVF): </a:t>
            </a:r>
            <a:endParaRPr sz="5333" dirty="0">
              <a:solidFill>
                <a:schemeClr val="bg2"/>
              </a:solidFill>
              <a:latin typeface="+mn-lt"/>
              <a:ea typeface="Twentieth Century"/>
              <a:cs typeface="Twentieth Century"/>
              <a:sym typeface="Twentieth Century"/>
            </a:endParaRPr>
          </a:p>
          <a:p>
            <a:pPr marL="914411" indent="-524940">
              <a:buClr>
                <a:schemeClr val="bg2"/>
              </a:buClr>
              <a:buSzPct val="100000"/>
              <a:buFont typeface="Twentieth Century"/>
              <a:buChar char="-"/>
            </a:pPr>
            <a:r>
              <a:rPr lang="en" sz="4800" dirty="0">
                <a:solidFill>
                  <a:schemeClr val="bg2"/>
                </a:solidFill>
                <a:latin typeface="+mn-lt"/>
                <a:ea typeface="Twentieth Century"/>
                <a:cs typeface="Twentieth Century"/>
                <a:sym typeface="Twentieth Century"/>
              </a:rPr>
              <a:t>Donor sperm/egg</a:t>
            </a:r>
            <a:endParaRPr sz="5333" dirty="0">
              <a:solidFill>
                <a:schemeClr val="bg2"/>
              </a:solidFill>
              <a:latin typeface="+mn-lt"/>
              <a:ea typeface="Twentieth Century"/>
              <a:cs typeface="Twentieth Century"/>
              <a:sym typeface="Twentieth Century"/>
            </a:endParaRPr>
          </a:p>
          <a:p>
            <a:pPr marL="914411" indent="-524940">
              <a:buClr>
                <a:schemeClr val="bg2"/>
              </a:buClr>
              <a:buSzPct val="100000"/>
              <a:buFont typeface="Twentieth Century"/>
              <a:buChar char="-"/>
            </a:pPr>
            <a:r>
              <a:rPr lang="en" sz="4800" dirty="0">
                <a:solidFill>
                  <a:schemeClr val="bg2"/>
                </a:solidFill>
                <a:latin typeface="+mn-lt"/>
                <a:ea typeface="Twentieth Century"/>
                <a:cs typeface="Twentieth Century"/>
                <a:sym typeface="Twentieth Century"/>
              </a:rPr>
              <a:t>Cryopreserved sperm/egg</a:t>
            </a:r>
            <a:endParaRPr sz="5333" dirty="0">
              <a:solidFill>
                <a:schemeClr val="bg2"/>
              </a:solidFill>
              <a:latin typeface="+mn-lt"/>
              <a:ea typeface="Twentieth Century"/>
              <a:cs typeface="Twentieth Century"/>
              <a:sym typeface="Twentieth Century"/>
            </a:endParaRPr>
          </a:p>
          <a:p>
            <a:pPr marL="914411" indent="-524940">
              <a:buClr>
                <a:schemeClr val="bg2"/>
              </a:buClr>
              <a:buSzPct val="100000"/>
              <a:buFont typeface="Twentieth Century"/>
              <a:buChar char="-"/>
            </a:pPr>
            <a:r>
              <a:rPr lang="en" sz="4800" dirty="0">
                <a:solidFill>
                  <a:schemeClr val="bg2"/>
                </a:solidFill>
                <a:latin typeface="+mn-lt"/>
                <a:ea typeface="Twentieth Century"/>
                <a:cs typeface="Twentieth Century"/>
                <a:sym typeface="Twentieth Century"/>
              </a:rPr>
              <a:t>Surrogacy</a:t>
            </a:r>
            <a:endParaRPr sz="1333" dirty="0">
              <a:solidFill>
                <a:schemeClr val="bg2"/>
              </a:solidFill>
              <a:latin typeface="+mn-lt"/>
            </a:endParaRPr>
          </a:p>
        </p:txBody>
      </p:sp>
      <p:pic>
        <p:nvPicPr>
          <p:cNvPr id="339" name="Google Shape;339;p50"/>
          <p:cNvPicPr preferRelativeResize="0">
            <a:picLocks noGrp="1"/>
          </p:cNvPicPr>
          <p:nvPr>
            <p:ph type="pic" idx="2"/>
          </p:nvPr>
        </p:nvPicPr>
        <p:blipFill rotWithShape="1">
          <a:blip r:embed="rId3">
            <a:alphaModFix/>
          </a:blip>
          <a:srcRect l="23110" r="28233"/>
          <a:stretch/>
        </p:blipFill>
        <p:spPr>
          <a:xfrm>
            <a:off x="14363703" y="0"/>
            <a:ext cx="10020301" cy="13716000"/>
          </a:xfrm>
          <a:prstGeom prst="rect">
            <a:avLst/>
          </a:prstGeom>
          <a:noFill/>
          <a:ln>
            <a:noFill/>
          </a:ln>
        </p:spPr>
      </p:pic>
      <p:sp>
        <p:nvSpPr>
          <p:cNvPr id="340" name="Google Shape;340;p50"/>
          <p:cNvSpPr txBox="1"/>
          <p:nvPr/>
        </p:nvSpPr>
        <p:spPr>
          <a:xfrm>
            <a:off x="20016147" y="13413878"/>
            <a:ext cx="5070218" cy="513008"/>
          </a:xfrm>
          <a:prstGeom prst="rect">
            <a:avLst/>
          </a:prstGeom>
          <a:noFill/>
          <a:ln>
            <a:noFill/>
          </a:ln>
        </p:spPr>
        <p:txBody>
          <a:bodyPr spcFirstLastPara="1" wrap="square" lIns="91400" tIns="91400" rIns="91400" bIns="91400" anchor="t" anchorCtr="0">
            <a:spAutoFit/>
          </a:bodyPr>
          <a:lstStyle/>
          <a:p>
            <a:pPr>
              <a:buClr>
                <a:schemeClr val="lt1"/>
              </a:buClr>
              <a:buSzPts val="400"/>
            </a:pPr>
            <a:r>
              <a:rPr lang="en" sz="1067" dirty="0">
                <a:solidFill>
                  <a:schemeClr val="lt1"/>
                </a:solidFill>
                <a:latin typeface="Tw Cen MT" panose="020B0602020104020603" pitchFamily="34" charset="77"/>
                <a:ea typeface="Twentieth Century"/>
                <a:cs typeface="Twentieth Century"/>
                <a:sym typeface="Twentieth Century"/>
              </a:rPr>
              <a:t>Image Source: The Gender Spectrum Collection. https://</a:t>
            </a:r>
            <a:r>
              <a:rPr lang="en" sz="1067" dirty="0" err="1">
                <a:solidFill>
                  <a:schemeClr val="lt1"/>
                </a:solidFill>
                <a:latin typeface="Tw Cen MT" panose="020B0602020104020603" pitchFamily="34" charset="77"/>
                <a:ea typeface="Twentieth Century"/>
                <a:cs typeface="Twentieth Century"/>
                <a:sym typeface="Twentieth Century"/>
              </a:rPr>
              <a:t>genderphotos.vice.com</a:t>
            </a:r>
            <a:r>
              <a:rPr lang="en" sz="1067" dirty="0">
                <a:solidFill>
                  <a:schemeClr val="lt1"/>
                </a:solidFill>
                <a:latin typeface="Tw Cen MT" panose="020B0602020104020603" pitchFamily="34" charset="77"/>
                <a:ea typeface="Twentieth Century"/>
                <a:cs typeface="Twentieth Century"/>
                <a:sym typeface="Twentieth Century"/>
              </a:rPr>
              <a:t>/</a:t>
            </a:r>
            <a:endParaRPr sz="1333" dirty="0"/>
          </a:p>
          <a:p>
            <a:pPr>
              <a:buClr>
                <a:srgbClr val="FFFFFF"/>
              </a:buClr>
              <a:buSzPts val="400"/>
            </a:pPr>
            <a:endParaRPr sz="1067" dirty="0">
              <a:solidFill>
                <a:schemeClr val="lt1"/>
              </a:solidFill>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1"/>
          <p:cNvSpPr txBox="1">
            <a:spLocks noGrp="1"/>
          </p:cNvSpPr>
          <p:nvPr>
            <p:ph type="sldNum" idx="12"/>
          </p:nvPr>
        </p:nvSpPr>
        <p:spPr>
          <a:xfrm>
            <a:off x="376887" y="12750173"/>
            <a:ext cx="336845" cy="84104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24</a:t>
            </a:fld>
            <a:endParaRPr dirty="0"/>
          </a:p>
        </p:txBody>
      </p:sp>
      <p:sp>
        <p:nvSpPr>
          <p:cNvPr id="346" name="Google Shape;346;p51"/>
          <p:cNvSpPr txBox="1">
            <a:spLocks noGrp="1"/>
          </p:cNvSpPr>
          <p:nvPr>
            <p:ph type="title"/>
          </p:nvPr>
        </p:nvSpPr>
        <p:spPr>
          <a:xfrm>
            <a:off x="10711133" y="2041933"/>
            <a:ext cx="10798400" cy="1615200"/>
          </a:xfrm>
          <a:prstGeom prst="rect">
            <a:avLst/>
          </a:prstGeom>
          <a:noFill/>
          <a:ln>
            <a:noFill/>
          </a:ln>
        </p:spPr>
        <p:txBody>
          <a:bodyPr spcFirstLastPara="1" wrap="square" lIns="91400" tIns="91400" rIns="91400" bIns="91400" anchor="t" anchorCtr="0">
            <a:noAutofit/>
          </a:bodyPr>
          <a:lstStyle/>
          <a:p>
            <a:pPr algn="ctr">
              <a:lnSpc>
                <a:spcPct val="142045"/>
              </a:lnSpc>
              <a:buSzPts val="3300"/>
            </a:pPr>
            <a:r>
              <a:rPr lang="en" sz="8800" dirty="0">
                <a:sym typeface="Twentieth Century"/>
              </a:rPr>
              <a:t>Estrogen Effect</a:t>
            </a:r>
            <a:endParaRPr sz="8800" dirty="0">
              <a:sym typeface="Twentieth Century"/>
            </a:endParaRPr>
          </a:p>
        </p:txBody>
      </p:sp>
      <p:sp>
        <p:nvSpPr>
          <p:cNvPr id="347" name="Google Shape;347;p51"/>
          <p:cNvSpPr txBox="1"/>
          <p:nvPr/>
        </p:nvSpPr>
        <p:spPr>
          <a:xfrm>
            <a:off x="10711140" y="4200985"/>
            <a:ext cx="11646947" cy="7786680"/>
          </a:xfrm>
          <a:prstGeom prst="rect">
            <a:avLst/>
          </a:prstGeom>
          <a:noFill/>
          <a:ln>
            <a:noFill/>
          </a:ln>
        </p:spPr>
        <p:txBody>
          <a:bodyPr spcFirstLastPara="1" wrap="square" lIns="91400" tIns="45733" rIns="91400" bIns="45733" anchor="t" anchorCtr="0">
            <a:noAutofit/>
          </a:bodyPr>
          <a:lstStyle/>
          <a:p>
            <a:pPr>
              <a:buClr>
                <a:srgbClr val="FFFFFF"/>
              </a:buClr>
              <a:buSzPts val="1900"/>
            </a:pPr>
            <a:r>
              <a:rPr lang="en" sz="5333" dirty="0">
                <a:solidFill>
                  <a:schemeClr val="bg2"/>
                </a:solidFill>
                <a:latin typeface="Tw Cen MT" panose="020B0602020104020603" pitchFamily="34" charset="77"/>
                <a:ea typeface="Twentieth Century"/>
                <a:cs typeface="Twentieth Century"/>
                <a:sym typeface="Twentieth Century"/>
              </a:rPr>
              <a:t>Estrogen therapy decreases testosterone production  </a:t>
            </a:r>
            <a:endParaRPr sz="5333" dirty="0">
              <a:solidFill>
                <a:schemeClr val="bg2"/>
              </a:solidFill>
              <a:latin typeface="Tw Cen MT" panose="020B0602020104020603" pitchFamily="34" charset="77"/>
              <a:ea typeface="Twentieth Century"/>
              <a:cs typeface="Twentieth Century"/>
              <a:sym typeface="Twentieth Century"/>
            </a:endParaRPr>
          </a:p>
          <a:p>
            <a:pPr marL="541873" lvl="1" indent="440272">
              <a:spcBef>
                <a:spcPts val="1333"/>
              </a:spcBef>
              <a:buClr>
                <a:srgbClr val="FFFFFF"/>
              </a:buClr>
              <a:buSzPts val="1900"/>
            </a:pPr>
            <a:r>
              <a:rPr lang="en" sz="5333" dirty="0">
                <a:solidFill>
                  <a:schemeClr val="bg2"/>
                </a:solidFill>
                <a:latin typeface="Tw Cen MT" panose="020B0602020104020603" pitchFamily="34" charset="77"/>
                <a:ea typeface="Twentieth Century"/>
                <a:cs typeface="Twentieth Century"/>
                <a:sym typeface="Twentieth Century"/>
              </a:rPr>
              <a:t>sperm count and motility  </a:t>
            </a:r>
            <a:endParaRPr sz="5333" dirty="0">
              <a:solidFill>
                <a:schemeClr val="bg2"/>
              </a:solidFill>
              <a:latin typeface="Tw Cen MT" panose="020B0602020104020603" pitchFamily="34" charset="77"/>
              <a:ea typeface="Twentieth Century"/>
              <a:cs typeface="Twentieth Century"/>
              <a:sym typeface="Twentieth Century"/>
            </a:endParaRPr>
          </a:p>
          <a:p>
            <a:pPr>
              <a:spcBef>
                <a:spcPts val="1333"/>
              </a:spcBef>
              <a:buClr>
                <a:srgbClr val="FFFFFF"/>
              </a:buClr>
              <a:buSzPts val="1900"/>
            </a:pPr>
            <a:endParaRPr sz="5333" dirty="0">
              <a:solidFill>
                <a:schemeClr val="bg2"/>
              </a:solidFill>
              <a:latin typeface="Tw Cen MT" panose="020B0602020104020603" pitchFamily="34" charset="77"/>
              <a:ea typeface="Twentieth Century"/>
              <a:cs typeface="Twentieth Century"/>
              <a:sym typeface="Twentieth Century"/>
            </a:endParaRPr>
          </a:p>
          <a:p>
            <a:pPr>
              <a:spcBef>
                <a:spcPts val="2400"/>
              </a:spcBef>
              <a:buClr>
                <a:srgbClr val="FFFFFF"/>
              </a:buClr>
              <a:buSzPts val="1900"/>
            </a:pPr>
            <a:r>
              <a:rPr lang="en" sz="5333" dirty="0">
                <a:solidFill>
                  <a:schemeClr val="bg2"/>
                </a:solidFill>
                <a:latin typeface="Tw Cen MT" panose="020B0602020104020603" pitchFamily="34" charset="77"/>
                <a:ea typeface="Twentieth Century"/>
                <a:cs typeface="Twentieth Century"/>
                <a:sym typeface="Twentieth Century"/>
              </a:rPr>
              <a:t>Stopping estrogen therapy may/may not reverse effects</a:t>
            </a:r>
            <a:endParaRPr sz="5333" dirty="0">
              <a:solidFill>
                <a:schemeClr val="bg2"/>
              </a:solidFill>
              <a:latin typeface="Tw Cen MT" panose="020B0602020104020603" pitchFamily="34" charset="77"/>
              <a:ea typeface="Twentieth Century"/>
              <a:cs typeface="Twentieth Century"/>
              <a:sym typeface="Twentieth Century"/>
            </a:endParaRPr>
          </a:p>
        </p:txBody>
      </p:sp>
      <p:pic>
        <p:nvPicPr>
          <p:cNvPr id="348" name="Google Shape;348;p51"/>
          <p:cNvPicPr preferRelativeResize="0">
            <a:picLocks noGrp="1"/>
          </p:cNvPicPr>
          <p:nvPr>
            <p:ph type="pic" idx="2"/>
          </p:nvPr>
        </p:nvPicPr>
        <p:blipFill rotWithShape="1">
          <a:blip r:embed="rId3">
            <a:alphaModFix/>
          </a:blip>
          <a:srcRect l="626" r="626"/>
          <a:stretch/>
        </p:blipFill>
        <p:spPr>
          <a:xfrm>
            <a:off x="2" y="0"/>
            <a:ext cx="10020301" cy="13716000"/>
          </a:xfrm>
          <a:prstGeom prst="rect">
            <a:avLst/>
          </a:prstGeom>
          <a:noFill/>
          <a:ln>
            <a:noFill/>
          </a:ln>
        </p:spPr>
      </p:pic>
      <p:sp>
        <p:nvSpPr>
          <p:cNvPr id="349" name="Google Shape;349;p51"/>
          <p:cNvSpPr/>
          <p:nvPr/>
        </p:nvSpPr>
        <p:spPr>
          <a:xfrm>
            <a:off x="10750120" y="6214617"/>
            <a:ext cx="712059" cy="643384"/>
          </a:xfrm>
          <a:prstGeom prst="downArrow">
            <a:avLst>
              <a:gd name="adj1" fmla="val 50000"/>
              <a:gd name="adj2" fmla="val 50000"/>
            </a:avLst>
          </a:prstGeom>
          <a:solidFill>
            <a:schemeClr val="accent4"/>
          </a:solidFill>
          <a:ln w="9525" cap="flat" cmpd="sng">
            <a:solidFill>
              <a:srgbClr val="000000"/>
            </a:solidFill>
            <a:prstDash val="solid"/>
            <a:round/>
            <a:headEnd type="none" w="sm" len="sm"/>
            <a:tailEnd type="none" w="sm" len="sm"/>
          </a:ln>
        </p:spPr>
        <p:txBody>
          <a:bodyPr spcFirstLastPara="1" wrap="square" lIns="91400" tIns="91400" rIns="91400" bIns="91400" anchor="ctr" anchorCtr="0">
            <a:noAutofit/>
          </a:bodyPr>
          <a:lstStyle/>
          <a:p>
            <a:pPr>
              <a:buClr>
                <a:srgbClr val="FFFFFF"/>
              </a:buClr>
              <a:buSzPts val="1400"/>
            </a:pPr>
            <a:endParaRPr sz="3733" dirty="0">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2"/>
          <p:cNvSpPr txBox="1">
            <a:spLocks noGrp="1"/>
          </p:cNvSpPr>
          <p:nvPr>
            <p:ph type="sldNum" idx="12"/>
          </p:nvPr>
        </p:nvSpPr>
        <p:spPr>
          <a:xfrm>
            <a:off x="271376" y="12858354"/>
            <a:ext cx="592379"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25</a:t>
            </a:fld>
            <a:endParaRPr dirty="0"/>
          </a:p>
        </p:txBody>
      </p:sp>
      <p:sp>
        <p:nvSpPr>
          <p:cNvPr id="355" name="Google Shape;355;p52"/>
          <p:cNvSpPr txBox="1">
            <a:spLocks noGrp="1"/>
          </p:cNvSpPr>
          <p:nvPr>
            <p:ph type="title"/>
          </p:nvPr>
        </p:nvSpPr>
        <p:spPr>
          <a:xfrm>
            <a:off x="545055" y="4408667"/>
            <a:ext cx="11646947" cy="3562235"/>
          </a:xfrm>
          <a:prstGeom prst="rect">
            <a:avLst/>
          </a:prstGeom>
          <a:noFill/>
          <a:ln>
            <a:noFill/>
          </a:ln>
        </p:spPr>
        <p:txBody>
          <a:bodyPr spcFirstLastPara="1" wrap="square" lIns="91400" tIns="91400" rIns="91400" bIns="91400" anchor="t" anchorCtr="0">
            <a:noAutofit/>
          </a:bodyPr>
          <a:lstStyle/>
          <a:p>
            <a:pPr algn="ctr">
              <a:lnSpc>
                <a:spcPct val="142045"/>
              </a:lnSpc>
              <a:buSzPts val="3300"/>
            </a:pPr>
            <a:r>
              <a:rPr lang="en" sz="8800" dirty="0">
                <a:sym typeface="Twentieth Century"/>
              </a:rPr>
              <a:t>Fertility Preservation</a:t>
            </a:r>
            <a:endParaRPr dirty="0"/>
          </a:p>
        </p:txBody>
      </p:sp>
      <p:sp>
        <p:nvSpPr>
          <p:cNvPr id="356" name="Google Shape;356;p52"/>
          <p:cNvSpPr txBox="1"/>
          <p:nvPr/>
        </p:nvSpPr>
        <p:spPr>
          <a:xfrm>
            <a:off x="1459453" y="6597723"/>
            <a:ext cx="8631936" cy="2520544"/>
          </a:xfrm>
          <a:prstGeom prst="rect">
            <a:avLst/>
          </a:prstGeom>
          <a:noFill/>
          <a:ln>
            <a:noFill/>
          </a:ln>
        </p:spPr>
        <p:txBody>
          <a:bodyPr spcFirstLastPara="1" wrap="square" lIns="91400" tIns="45733" rIns="91400" bIns="45733" anchor="t" anchorCtr="0">
            <a:noAutofit/>
          </a:bodyPr>
          <a:lstStyle/>
          <a:p>
            <a:pPr marL="685800" indent="-685800">
              <a:buClr>
                <a:schemeClr val="bg2"/>
              </a:buClr>
              <a:buSzPct val="100000"/>
              <a:buFont typeface="Arial" panose="020B0604020202020204" pitchFamily="34" charset="0"/>
              <a:buChar char="•"/>
            </a:pPr>
            <a:r>
              <a:rPr lang="en" sz="5333" dirty="0">
                <a:solidFill>
                  <a:schemeClr val="bg2"/>
                </a:solidFill>
                <a:latin typeface="Tw Cen MT" panose="020B0602020104020603" pitchFamily="34" charset="77"/>
                <a:ea typeface="Twentieth Century"/>
                <a:cs typeface="Twentieth Century"/>
                <a:sym typeface="Twentieth Century"/>
              </a:rPr>
              <a:t>Sperm cryopreservation</a:t>
            </a:r>
            <a:endParaRPr sz="5333" dirty="0">
              <a:solidFill>
                <a:schemeClr val="bg2"/>
              </a:solidFill>
              <a:latin typeface="Tw Cen MT" panose="020B0602020104020603" pitchFamily="34" charset="77"/>
              <a:ea typeface="Twentieth Century"/>
              <a:cs typeface="Twentieth Century"/>
              <a:sym typeface="Twentieth Century"/>
            </a:endParaRPr>
          </a:p>
          <a:p>
            <a:pPr marL="685800" indent="-685800">
              <a:buClr>
                <a:schemeClr val="bg2"/>
              </a:buClr>
              <a:buSzPct val="100000"/>
              <a:buFont typeface="Arial" panose="020B0604020202020204" pitchFamily="34" charset="0"/>
              <a:buChar char="•"/>
            </a:pPr>
            <a:r>
              <a:rPr lang="en" sz="5333" dirty="0">
                <a:solidFill>
                  <a:schemeClr val="bg2"/>
                </a:solidFill>
                <a:latin typeface="Tw Cen MT" panose="020B0602020104020603" pitchFamily="34" charset="77"/>
                <a:ea typeface="Twentieth Century"/>
                <a:cs typeface="Twentieth Century"/>
                <a:sym typeface="Twentieth Century"/>
              </a:rPr>
              <a:t>Testicular sperm extraction</a:t>
            </a:r>
            <a:endParaRPr sz="5333" dirty="0">
              <a:solidFill>
                <a:schemeClr val="bg2"/>
              </a:solidFill>
              <a:latin typeface="Tw Cen MT" panose="020B0602020104020603" pitchFamily="34" charset="77"/>
              <a:ea typeface="Twentieth Century"/>
              <a:cs typeface="Twentieth Century"/>
              <a:sym typeface="Twentieth Century"/>
            </a:endParaRPr>
          </a:p>
          <a:p>
            <a:pPr marL="685800" indent="-685800">
              <a:buClr>
                <a:schemeClr val="bg2"/>
              </a:buClr>
              <a:buSzPct val="100000"/>
              <a:buFont typeface="Arial" panose="020B0604020202020204" pitchFamily="34" charset="0"/>
              <a:buChar char="•"/>
            </a:pPr>
            <a:r>
              <a:rPr lang="en" sz="5333" dirty="0">
                <a:solidFill>
                  <a:schemeClr val="bg2"/>
                </a:solidFill>
                <a:latin typeface="Tw Cen MT" panose="020B0602020104020603" pitchFamily="34" charset="77"/>
                <a:ea typeface="Twentieth Century"/>
                <a:cs typeface="Twentieth Century"/>
                <a:sym typeface="Twentieth Century"/>
              </a:rPr>
              <a:t>Testicular tissue preservation</a:t>
            </a:r>
            <a:endParaRPr sz="5333" dirty="0">
              <a:solidFill>
                <a:schemeClr val="bg2"/>
              </a:solidFill>
              <a:latin typeface="Tw Cen MT" panose="020B0602020104020603" pitchFamily="34" charset="77"/>
              <a:ea typeface="Twentieth Century"/>
              <a:cs typeface="Twentieth Century"/>
              <a:sym typeface="Twentieth Century"/>
            </a:endParaRPr>
          </a:p>
        </p:txBody>
      </p:sp>
      <p:pic>
        <p:nvPicPr>
          <p:cNvPr id="357" name="Google Shape;357;p52" descr="red cherry fruits on white surface"/>
          <p:cNvPicPr preferRelativeResize="0">
            <a:picLocks noGrp="1"/>
          </p:cNvPicPr>
          <p:nvPr>
            <p:ph type="pic" idx="2"/>
          </p:nvPr>
        </p:nvPicPr>
        <p:blipFill rotWithShape="1">
          <a:blip r:embed="rId3">
            <a:alphaModFix/>
          </a:blip>
          <a:srcRect l="25958" r="18102"/>
          <a:stretch/>
        </p:blipFill>
        <p:spPr>
          <a:xfrm>
            <a:off x="12863513" y="0"/>
            <a:ext cx="11520488" cy="13716000"/>
          </a:xfrm>
          <a:prstGeom prst="rect">
            <a:avLst/>
          </a:prstGeom>
          <a:noFill/>
          <a:ln>
            <a:noFill/>
          </a:ln>
        </p:spPr>
      </p:pic>
      <p:sp>
        <p:nvSpPr>
          <p:cNvPr id="358" name="Google Shape;358;p52"/>
          <p:cNvSpPr txBox="1"/>
          <p:nvPr/>
        </p:nvSpPr>
        <p:spPr>
          <a:xfrm>
            <a:off x="22427785" y="13329041"/>
            <a:ext cx="2870611" cy="513008"/>
          </a:xfrm>
          <a:prstGeom prst="rect">
            <a:avLst/>
          </a:prstGeom>
          <a:noFill/>
          <a:ln>
            <a:noFill/>
          </a:ln>
        </p:spPr>
        <p:txBody>
          <a:bodyPr spcFirstLastPara="1" wrap="square" lIns="91400" tIns="91400" rIns="91400" bIns="91400" anchor="t" anchorCtr="0">
            <a:spAutoFit/>
          </a:bodyPr>
          <a:lstStyle/>
          <a:p>
            <a:pPr>
              <a:buClr>
                <a:srgbClr val="FFFFFF"/>
              </a:buClr>
              <a:buSzPts val="400"/>
            </a:pPr>
            <a:r>
              <a:rPr lang="en" sz="1067" dirty="0">
                <a:latin typeface="Tw Cen MT" panose="020B0602020104020603" pitchFamily="34" charset="77"/>
                <a:ea typeface="Twentieth Century"/>
                <a:cs typeface="Twentieth Century"/>
                <a:sym typeface="Twentieth Century"/>
              </a:rPr>
              <a:t>Image Source: </a:t>
            </a:r>
            <a:r>
              <a:rPr lang="en" sz="1067" dirty="0" err="1">
                <a:latin typeface="Tw Cen MT" panose="020B0602020104020603" pitchFamily="34" charset="77"/>
                <a:ea typeface="Twentieth Century"/>
                <a:cs typeface="Twentieth Century"/>
                <a:sym typeface="Twentieth Century"/>
              </a:rPr>
              <a:t>unsplash.com</a:t>
            </a:r>
            <a:endParaRPr sz="1067" dirty="0">
              <a:latin typeface="Tw Cen MT" panose="020B0602020104020603" pitchFamily="34" charset="77"/>
              <a:ea typeface="Twentieth Century"/>
              <a:cs typeface="Twentieth Century"/>
              <a:sym typeface="Twentieth Century"/>
            </a:endParaRPr>
          </a:p>
          <a:p>
            <a:pPr>
              <a:buClr>
                <a:srgbClr val="FFFFFF"/>
              </a:buClr>
              <a:buSzPts val="400"/>
            </a:pPr>
            <a:endParaRPr sz="1067" dirty="0">
              <a:latin typeface="Tw Cen MT" panose="020B0602020104020603" pitchFamily="34" charset="77"/>
              <a:ea typeface="Twentieth Century"/>
              <a:cs typeface="Twentieth Century"/>
              <a:sym typeface="Twentieth Centur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a:spLocks noGrp="1"/>
          </p:cNvSpPr>
          <p:nvPr>
            <p:ph type="sldNum" idx="12"/>
          </p:nvPr>
        </p:nvSpPr>
        <p:spPr>
          <a:xfrm>
            <a:off x="376887" y="12750173"/>
            <a:ext cx="336845" cy="84104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26</a:t>
            </a:fld>
            <a:endParaRPr dirty="0"/>
          </a:p>
        </p:txBody>
      </p:sp>
      <p:sp>
        <p:nvSpPr>
          <p:cNvPr id="364" name="Google Shape;364;p53"/>
          <p:cNvSpPr txBox="1">
            <a:spLocks noGrp="1"/>
          </p:cNvSpPr>
          <p:nvPr>
            <p:ph type="title"/>
          </p:nvPr>
        </p:nvSpPr>
        <p:spPr>
          <a:xfrm>
            <a:off x="11206008" y="1813320"/>
            <a:ext cx="11152075" cy="1615184"/>
          </a:xfrm>
          <a:prstGeom prst="rect">
            <a:avLst/>
          </a:prstGeom>
          <a:noFill/>
          <a:ln>
            <a:noFill/>
          </a:ln>
        </p:spPr>
        <p:txBody>
          <a:bodyPr spcFirstLastPara="1" wrap="square" lIns="91400" tIns="91400" rIns="91400" bIns="91400" anchor="t" anchorCtr="0">
            <a:noAutofit/>
          </a:bodyPr>
          <a:lstStyle/>
          <a:p>
            <a:pPr algn="l">
              <a:lnSpc>
                <a:spcPct val="142045"/>
              </a:lnSpc>
              <a:buSzPts val="3300"/>
            </a:pPr>
            <a:r>
              <a:rPr lang="en" sz="8800" dirty="0">
                <a:sym typeface="Twentieth Century"/>
              </a:rPr>
              <a:t>Testosterone Effect</a:t>
            </a:r>
            <a:endParaRPr sz="8800" dirty="0">
              <a:sym typeface="Twentieth Century"/>
            </a:endParaRPr>
          </a:p>
        </p:txBody>
      </p:sp>
      <p:sp>
        <p:nvSpPr>
          <p:cNvPr id="365" name="Google Shape;365;p53"/>
          <p:cNvSpPr txBox="1"/>
          <p:nvPr/>
        </p:nvSpPr>
        <p:spPr>
          <a:xfrm>
            <a:off x="11206009" y="4086689"/>
            <a:ext cx="11646947" cy="7786680"/>
          </a:xfrm>
          <a:prstGeom prst="rect">
            <a:avLst/>
          </a:prstGeom>
          <a:noFill/>
          <a:ln>
            <a:noFill/>
          </a:ln>
        </p:spPr>
        <p:txBody>
          <a:bodyPr spcFirstLastPara="1" wrap="square" lIns="91400" tIns="45733" rIns="91400" bIns="45733" anchor="t" anchorCtr="0">
            <a:noAutofit/>
          </a:bodyPr>
          <a:lstStyle/>
          <a:p>
            <a:pPr marL="575741" indent="-592674">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Testosterone therapy often leads to anovulation and amenorrhea, however a person can still become pregnant</a:t>
            </a:r>
            <a:endParaRPr sz="5333" dirty="0">
              <a:solidFill>
                <a:schemeClr val="bg2"/>
              </a:solidFill>
              <a:latin typeface="Tw Cen MT" panose="020B0602020104020603" pitchFamily="34" charset="77"/>
              <a:ea typeface="Twentieth Century"/>
              <a:cs typeface="Twentieth Century"/>
              <a:sym typeface="Twentieth Century"/>
            </a:endParaRPr>
          </a:p>
          <a:p>
            <a:pPr>
              <a:buClr>
                <a:schemeClr val="bg2"/>
              </a:buClr>
              <a:buSzPct val="100000"/>
            </a:pPr>
            <a:endParaRPr sz="5333" dirty="0">
              <a:solidFill>
                <a:schemeClr val="bg2"/>
              </a:solidFill>
              <a:latin typeface="Tw Cen MT" panose="020B0602020104020603" pitchFamily="34" charset="77"/>
              <a:ea typeface="Twentieth Century"/>
              <a:cs typeface="Twentieth Century"/>
              <a:sym typeface="Twentieth Century"/>
            </a:endParaRPr>
          </a:p>
          <a:p>
            <a:pPr marL="575741" indent="-592674">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Stopping testosterone therapy may/may not reverse effects</a:t>
            </a:r>
            <a:endParaRPr sz="1333" dirty="0">
              <a:solidFill>
                <a:schemeClr val="bg2"/>
              </a:solidFill>
            </a:endParaRPr>
          </a:p>
          <a:p>
            <a:pPr marL="474139">
              <a:buClr>
                <a:schemeClr val="bg2"/>
              </a:buClr>
              <a:buSzPct val="100000"/>
            </a:pPr>
            <a:endParaRPr sz="5333" dirty="0">
              <a:solidFill>
                <a:schemeClr val="bg2"/>
              </a:solidFill>
              <a:latin typeface="Tw Cen MT" panose="020B0602020104020603" pitchFamily="34" charset="77"/>
              <a:ea typeface="Twentieth Century"/>
              <a:cs typeface="Twentieth Century"/>
              <a:sym typeface="Twentieth Century"/>
            </a:endParaRPr>
          </a:p>
          <a:p>
            <a:pPr marL="575741" indent="-592674">
              <a:buClr>
                <a:schemeClr val="bg2"/>
              </a:buClr>
              <a:buSzPct val="100000"/>
              <a:buFont typeface="Twentieth Century"/>
              <a:buChar char="•"/>
            </a:pPr>
            <a:r>
              <a:rPr lang="en" sz="5333" dirty="0">
                <a:solidFill>
                  <a:schemeClr val="bg2"/>
                </a:solidFill>
                <a:latin typeface="Tw Cen MT" panose="020B0602020104020603" pitchFamily="34" charset="77"/>
                <a:ea typeface="Twentieth Century"/>
                <a:cs typeface="Twentieth Century"/>
                <a:sym typeface="Twentieth Century"/>
              </a:rPr>
              <a:t>80% regain a regular period within 6 months after ceasing testosterone therapy</a:t>
            </a:r>
            <a:endParaRPr sz="1333" dirty="0">
              <a:solidFill>
                <a:schemeClr val="bg2"/>
              </a:solidFill>
            </a:endParaRPr>
          </a:p>
        </p:txBody>
      </p:sp>
      <p:pic>
        <p:nvPicPr>
          <p:cNvPr id="366" name="Google Shape;366;p53"/>
          <p:cNvPicPr preferRelativeResize="0">
            <a:picLocks noGrp="1"/>
          </p:cNvPicPr>
          <p:nvPr>
            <p:ph type="pic" idx="2"/>
          </p:nvPr>
        </p:nvPicPr>
        <p:blipFill rotWithShape="1">
          <a:blip r:embed="rId3">
            <a:alphaModFix/>
          </a:blip>
          <a:srcRect l="25672" r="25672"/>
          <a:stretch/>
        </p:blipFill>
        <p:spPr>
          <a:xfrm>
            <a:off x="2" y="0"/>
            <a:ext cx="10020301" cy="13716000"/>
          </a:xfrm>
          <a:prstGeom prst="rect">
            <a:avLst/>
          </a:prstGeom>
          <a:noFill/>
          <a:ln>
            <a:noFill/>
          </a:ln>
        </p:spPr>
      </p:pic>
      <p:sp>
        <p:nvSpPr>
          <p:cNvPr id="367" name="Google Shape;367;p53"/>
          <p:cNvSpPr txBox="1"/>
          <p:nvPr/>
        </p:nvSpPr>
        <p:spPr>
          <a:xfrm>
            <a:off x="19553548" y="13203120"/>
            <a:ext cx="5609075" cy="513008"/>
          </a:xfrm>
          <a:prstGeom prst="rect">
            <a:avLst/>
          </a:prstGeom>
          <a:noFill/>
          <a:ln>
            <a:noFill/>
          </a:ln>
        </p:spPr>
        <p:txBody>
          <a:bodyPr spcFirstLastPara="1" wrap="square" lIns="91400" tIns="91400" rIns="91400" bIns="91400" anchor="t" anchorCtr="0">
            <a:spAutoFit/>
          </a:bodyPr>
          <a:lstStyle/>
          <a:p>
            <a:pPr>
              <a:buClr>
                <a:schemeClr val="lt1"/>
              </a:buClr>
              <a:buSzPts val="400"/>
            </a:pPr>
            <a:r>
              <a:rPr lang="en" sz="1067" dirty="0">
                <a:solidFill>
                  <a:schemeClr val="bg2"/>
                </a:solidFill>
                <a:latin typeface="Tw Cen MT" panose="020B0602020104020603" pitchFamily="34" charset="77"/>
                <a:ea typeface="Twentieth Century"/>
                <a:cs typeface="Twentieth Century"/>
                <a:sym typeface="Twentieth Century"/>
              </a:rPr>
              <a:t>Image Source: The Gender Spectrum Collection. https://</a:t>
            </a:r>
            <a:r>
              <a:rPr lang="en" sz="1067" dirty="0" err="1">
                <a:solidFill>
                  <a:schemeClr val="bg2"/>
                </a:solidFill>
                <a:latin typeface="Tw Cen MT" panose="020B0602020104020603" pitchFamily="34" charset="77"/>
                <a:ea typeface="Twentieth Century"/>
                <a:cs typeface="Twentieth Century"/>
                <a:sym typeface="Twentieth Century"/>
              </a:rPr>
              <a:t>genderphotos.vice.com</a:t>
            </a:r>
            <a:r>
              <a:rPr lang="en" sz="1067" dirty="0">
                <a:solidFill>
                  <a:schemeClr val="bg2"/>
                </a:solidFill>
                <a:latin typeface="Tw Cen MT" panose="020B0602020104020603" pitchFamily="34" charset="77"/>
                <a:ea typeface="Twentieth Century"/>
                <a:cs typeface="Twentieth Century"/>
                <a:sym typeface="Twentieth Century"/>
              </a:rPr>
              <a:t>/</a:t>
            </a:r>
            <a:endParaRPr sz="1333" dirty="0">
              <a:solidFill>
                <a:schemeClr val="bg2"/>
              </a:solidFill>
            </a:endParaRPr>
          </a:p>
          <a:p>
            <a:pPr>
              <a:buClr>
                <a:srgbClr val="FFFFFF"/>
              </a:buClr>
              <a:buSzPts val="400"/>
            </a:pPr>
            <a:endParaRPr sz="1067" dirty="0">
              <a:solidFill>
                <a:schemeClr val="bg2"/>
              </a:solidFill>
              <a:latin typeface="Tw Cen MT" panose="020B0602020104020603" pitchFamily="34" charset="77"/>
              <a:ea typeface="Twentieth Century"/>
              <a:cs typeface="Twentieth Century"/>
              <a:sym typeface="Twentieth Century"/>
            </a:endParaRPr>
          </a:p>
        </p:txBody>
      </p:sp>
      <p:pic>
        <p:nvPicPr>
          <p:cNvPr id="2" name="Google Shape;310;p47">
            <a:extLst>
              <a:ext uri="{FF2B5EF4-FFF2-40B4-BE49-F238E27FC236}">
                <a16:creationId xmlns:a16="http://schemas.microsoft.com/office/drawing/2014/main" id="{060F8686-3C00-7856-EFE1-8FF419777E26}"/>
              </a:ext>
            </a:extLst>
          </p:cNvPr>
          <p:cNvPicPr preferRelativeResize="0"/>
          <p:nvPr/>
        </p:nvPicPr>
        <p:blipFill rotWithShape="1">
          <a:blip r:embed="rId4">
            <a:alphaModFix/>
          </a:blip>
          <a:srcRect/>
          <a:stretch/>
        </p:blipFill>
        <p:spPr>
          <a:xfrm>
            <a:off x="11206008" y="3199882"/>
            <a:ext cx="10094469" cy="107633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D9ED32-44D9-E660-9A7A-366C097EF2FE}"/>
              </a:ext>
            </a:extLst>
          </p:cNvPr>
          <p:cNvSpPr/>
          <p:nvPr/>
        </p:nvSpPr>
        <p:spPr>
          <a:xfrm>
            <a:off x="13258800" y="0"/>
            <a:ext cx="10093569" cy="13716000"/>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271376" y="12786177"/>
            <a:ext cx="592379" cy="6571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63345" y="627797"/>
            <a:ext cx="11646947" cy="1864086"/>
          </a:xfrm>
          <a:prstGeom prst="rect">
            <a:avLst/>
          </a:prstGeom>
        </p:spPr>
        <p:txBody>
          <a:bodyPr anchor="t">
            <a:noAutofit/>
          </a:bodyPr>
          <a:lstStyle/>
          <a:p>
            <a:pPr>
              <a:lnSpc>
                <a:spcPts val="12500"/>
              </a:lnSpc>
            </a:pPr>
            <a:r>
              <a:rPr lang="en-US" sz="8800" dirty="0">
                <a:latin typeface="+mj-lt"/>
              </a:rPr>
              <a:t>Egg/Embryo Preservation</a:t>
            </a:r>
            <a:endParaRPr lang="en-US" sz="8800" b="0" dirty="0">
              <a:latin typeface="+mj-lt"/>
            </a:endParaRP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63345" y="269398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04575" y="253559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363345" y="3029205"/>
            <a:ext cx="12010362" cy="252054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800100" lvl="0" indent="-685800">
              <a:lnSpc>
                <a:spcPct val="100000"/>
              </a:lnSpc>
              <a:spcBef>
                <a:spcPts val="0"/>
              </a:spcBef>
              <a:buClr>
                <a:schemeClr val="bg2"/>
              </a:buClr>
              <a:buSzPts val="5600"/>
            </a:pPr>
            <a:r>
              <a:rPr lang="en-US" b="0" dirty="0">
                <a:solidFill>
                  <a:schemeClr val="bg2"/>
                </a:solidFill>
                <a:latin typeface="+mn-lt"/>
                <a:ea typeface="Twentieth Century"/>
                <a:cs typeface="Twentieth Century"/>
                <a:sym typeface="Twentieth Century"/>
              </a:rPr>
              <a:t>Ovarian tissue cryopreservation (OTC)</a:t>
            </a:r>
            <a:endParaRPr lang="en-US" dirty="0">
              <a:solidFill>
                <a:schemeClr val="bg2"/>
              </a:solidFill>
              <a:latin typeface="+mn-lt"/>
            </a:endParaRPr>
          </a:p>
          <a:p>
            <a:pPr marL="800100" lvl="0" indent="-685800">
              <a:lnSpc>
                <a:spcPct val="100000"/>
              </a:lnSpc>
              <a:spcBef>
                <a:spcPts val="0"/>
              </a:spcBef>
              <a:buClr>
                <a:schemeClr val="bg2"/>
              </a:buClr>
              <a:buSzPts val="5600"/>
            </a:pPr>
            <a:r>
              <a:rPr lang="en-US" b="0" dirty="0">
                <a:solidFill>
                  <a:schemeClr val="bg2"/>
                </a:solidFill>
                <a:latin typeface="+mn-lt"/>
                <a:ea typeface="Twentieth Century"/>
                <a:cs typeface="Twentieth Century"/>
                <a:sym typeface="Twentieth Century"/>
              </a:rPr>
              <a:t>Oocyte Cryopreservation  (OC)</a:t>
            </a:r>
            <a:endParaRPr lang="en-US" dirty="0">
              <a:solidFill>
                <a:schemeClr val="bg2"/>
              </a:solidFill>
              <a:latin typeface="+mn-lt"/>
            </a:endParaRPr>
          </a:p>
          <a:p>
            <a:pPr marL="1897379" lvl="2" indent="-685800">
              <a:lnSpc>
                <a:spcPct val="100000"/>
              </a:lnSpc>
              <a:spcBef>
                <a:spcPts val="0"/>
              </a:spcBef>
              <a:buClr>
                <a:schemeClr val="bg2"/>
              </a:buClr>
              <a:buSzPts val="5600"/>
              <a:buFont typeface="Courier New"/>
              <a:buChar char="o"/>
            </a:pPr>
            <a:r>
              <a:rPr lang="en-US" b="0" dirty="0">
                <a:solidFill>
                  <a:schemeClr val="bg2"/>
                </a:solidFill>
                <a:latin typeface="+mn-lt"/>
                <a:ea typeface="Twentieth Century"/>
                <a:cs typeface="Twentieth Century"/>
                <a:sym typeface="Twentieth Century"/>
              </a:rPr>
              <a:t>Hormone-induced ovulation  </a:t>
            </a:r>
            <a:endParaRPr lang="en-US" dirty="0">
              <a:solidFill>
                <a:schemeClr val="bg2"/>
              </a:solidFill>
              <a:latin typeface="+mn-lt"/>
            </a:endParaRPr>
          </a:p>
          <a:p>
            <a:pPr marL="1897379" lvl="2" indent="-685800">
              <a:lnSpc>
                <a:spcPct val="100000"/>
              </a:lnSpc>
              <a:spcBef>
                <a:spcPts val="0"/>
              </a:spcBef>
              <a:buClr>
                <a:schemeClr val="bg2"/>
              </a:buClr>
              <a:buSzPts val="5600"/>
              <a:buFont typeface="Courier New"/>
              <a:buChar char="o"/>
            </a:pPr>
            <a:r>
              <a:rPr lang="en-US" b="0" dirty="0">
                <a:solidFill>
                  <a:schemeClr val="bg2"/>
                </a:solidFill>
                <a:latin typeface="+mn-lt"/>
                <a:ea typeface="Twentieth Century"/>
                <a:cs typeface="Twentieth Century"/>
                <a:sym typeface="Twentieth Century"/>
              </a:rPr>
              <a:t>Ultrasound guided retrieval under anesthesia </a:t>
            </a:r>
            <a:endParaRPr lang="en-US" dirty="0">
              <a:solidFill>
                <a:schemeClr val="bg2"/>
              </a:solidFill>
              <a:latin typeface="+mn-lt"/>
            </a:endParaRPr>
          </a:p>
          <a:p>
            <a:pPr marL="1600200" lvl="0" indent="-330200">
              <a:lnSpc>
                <a:spcPct val="100000"/>
              </a:lnSpc>
              <a:spcBef>
                <a:spcPts val="1200"/>
              </a:spcBef>
              <a:buClr>
                <a:schemeClr val="bg2"/>
              </a:buClr>
              <a:buSzPts val="5600"/>
              <a:buNone/>
            </a:pPr>
            <a:endParaRPr lang="en-US" b="0" dirty="0">
              <a:solidFill>
                <a:schemeClr val="bg2"/>
              </a:solidFill>
              <a:latin typeface="+mn-lt"/>
              <a:ea typeface="Twentieth Century"/>
              <a:cs typeface="Twentieth Century"/>
              <a:sym typeface="Twentieth Century"/>
            </a:endParaRPr>
          </a:p>
          <a:p>
            <a:pPr marL="800100" lvl="0" indent="-685800">
              <a:lnSpc>
                <a:spcPct val="100000"/>
              </a:lnSpc>
              <a:spcBef>
                <a:spcPts val="1200"/>
              </a:spcBef>
              <a:buClr>
                <a:schemeClr val="bg2"/>
              </a:buClr>
              <a:buSzPts val="5600"/>
            </a:pPr>
            <a:r>
              <a:rPr lang="en-US" b="0" dirty="0">
                <a:solidFill>
                  <a:schemeClr val="bg2"/>
                </a:solidFill>
                <a:latin typeface="+mn-lt"/>
                <a:ea typeface="Twentieth Century"/>
                <a:cs typeface="Twentieth Century"/>
                <a:sym typeface="Twentieth Century"/>
              </a:rPr>
              <a:t>Embryo Banking  (EB)</a:t>
            </a:r>
            <a:endParaRPr lang="en-US" dirty="0">
              <a:solidFill>
                <a:schemeClr val="bg2"/>
              </a:solidFill>
              <a:latin typeface="+mn-lt"/>
            </a:endParaRPr>
          </a:p>
          <a:p>
            <a:pPr marL="1897379" lvl="2" indent="-685800">
              <a:lnSpc>
                <a:spcPct val="100000"/>
              </a:lnSpc>
              <a:spcBef>
                <a:spcPts val="1200"/>
              </a:spcBef>
              <a:buClr>
                <a:schemeClr val="bg2"/>
              </a:buClr>
              <a:buSzPts val="5600"/>
              <a:buFont typeface="Courier New"/>
              <a:buChar char="o"/>
            </a:pPr>
            <a:r>
              <a:rPr lang="en-US" b="0" dirty="0">
                <a:solidFill>
                  <a:schemeClr val="bg2"/>
                </a:solidFill>
                <a:latin typeface="+mn-lt"/>
                <a:ea typeface="Twentieth Century"/>
                <a:cs typeface="Twentieth Century"/>
                <a:sym typeface="Twentieth Century"/>
              </a:rPr>
              <a:t>Egg retrieval with immediate fertilization with chosen donor sperm </a:t>
            </a:r>
            <a:endParaRPr lang="en-US" dirty="0">
              <a:solidFill>
                <a:schemeClr val="bg2"/>
              </a:solidFill>
              <a:latin typeface="+mn-lt"/>
            </a:endParaRPr>
          </a:p>
        </p:txBody>
      </p:sp>
      <p:pic>
        <p:nvPicPr>
          <p:cNvPr id="9" name="Google Shape;244;p21">
            <a:extLst>
              <a:ext uri="{FF2B5EF4-FFF2-40B4-BE49-F238E27FC236}">
                <a16:creationId xmlns:a16="http://schemas.microsoft.com/office/drawing/2014/main" id="{563C262F-3E44-7EBB-5EED-708F3C779B1F}"/>
              </a:ext>
            </a:extLst>
          </p:cNvPr>
          <p:cNvPicPr preferRelativeResize="0">
            <a:picLocks noGrp="1"/>
          </p:cNvPicPr>
          <p:nvPr>
            <p:ph type="pic" idx="13"/>
          </p:nvPr>
        </p:nvPicPr>
        <p:blipFill rotWithShape="1">
          <a:blip r:embed="rId5">
            <a:alphaModFix/>
          </a:blip>
          <a:srcRect t="-34825" b="-34825"/>
          <a:stretch/>
        </p:blipFill>
        <p:spPr>
          <a:xfrm>
            <a:off x="13258799" y="0"/>
            <a:ext cx="10093569" cy="13716000"/>
          </a:xfrm>
          <a:prstGeom prst="rect">
            <a:avLst/>
          </a:prstGeom>
          <a:noFill/>
          <a:ln>
            <a:solidFill>
              <a:schemeClr val="bg2"/>
            </a:solidFill>
          </a:ln>
        </p:spPr>
      </p:pic>
      <p:sp>
        <p:nvSpPr>
          <p:cNvPr id="2" name="TextBox 1">
            <a:extLst>
              <a:ext uri="{FF2B5EF4-FFF2-40B4-BE49-F238E27FC236}">
                <a16:creationId xmlns:a16="http://schemas.microsoft.com/office/drawing/2014/main" id="{E39FADF7-4BC3-3CFB-8A53-CEE9152959C3}"/>
              </a:ext>
            </a:extLst>
          </p:cNvPr>
          <p:cNvSpPr txBox="1"/>
          <p:nvPr/>
        </p:nvSpPr>
        <p:spPr>
          <a:xfrm>
            <a:off x="15807978" y="13317658"/>
            <a:ext cx="766748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t>Image Source: By Amethyst Studio, TH. In the Human Organs 2 Line Black 00158 Collection. </a:t>
            </a:r>
            <a:r>
              <a:rPr lang="en-US" sz="1000" u="sng" dirty="0">
                <a:solidFill>
                  <a:schemeClr val="hlink"/>
                </a:solidFill>
                <a:hlinkClick r:id="rId6"/>
              </a:rPr>
              <a:t>https://thenounproject.com/term/ovaries/4133511/</a:t>
            </a:r>
            <a:r>
              <a:rPr lang="en-US" sz="1000" dirty="0"/>
              <a:t>. </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rgbClr val="FFFFFF"/>
              </a:solidFill>
              <a:effectLst/>
              <a:uFillTx/>
              <a:latin typeface="+mj-lt"/>
              <a:ea typeface="+mj-ea"/>
              <a:cs typeface="+mj-cs"/>
              <a:sym typeface="Helvetica"/>
            </a:endParaRPr>
          </a:p>
        </p:txBody>
      </p:sp>
    </p:spTree>
    <p:extLst>
      <p:ext uri="{BB962C8B-B14F-4D97-AF65-F5344CB8AC3E}">
        <p14:creationId xmlns:p14="http://schemas.microsoft.com/office/powerpoint/2010/main" val="320039973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3179110" y="11466660"/>
            <a:ext cx="2167996" cy="2127820"/>
          </a:xfrm>
          <a:prstGeom prst="rect">
            <a:avLst/>
          </a:prstGeom>
        </p:spPr>
      </p:pic>
      <p:pic>
        <p:nvPicPr>
          <p:cNvPr id="29" name="Picture 28">
            <a:extLst>
              <a:ext uri="{FF2B5EF4-FFF2-40B4-BE49-F238E27FC236}">
                <a16:creationId xmlns:a16="http://schemas.microsoft.com/office/drawing/2014/main" id="{FB25B1A9-386E-BC4D-A6AA-810792E33458}"/>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0" t="65058" r="3"/>
          <a:stretch/>
        </p:blipFill>
        <p:spPr>
          <a:xfrm>
            <a:off x="7045162" y="12593458"/>
            <a:ext cx="2167996" cy="743474"/>
          </a:xfrm>
          <a:prstGeom prst="rect">
            <a:avLst/>
          </a:prstGeom>
        </p:spPr>
      </p:pic>
      <p:pic>
        <p:nvPicPr>
          <p:cNvPr id="26" name="Picture 25">
            <a:extLst>
              <a:ext uri="{FF2B5EF4-FFF2-40B4-BE49-F238E27FC236}">
                <a16:creationId xmlns:a16="http://schemas.microsoft.com/office/drawing/2014/main" id="{95C3241E-6B81-DD42-9AE4-56ABBA8D03BA}"/>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0" r="3" b="50000"/>
          <a:stretch/>
        </p:blipFill>
        <p:spPr>
          <a:xfrm>
            <a:off x="11642426" y="12869140"/>
            <a:ext cx="2167996" cy="106391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18316618" y="11711150"/>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17495736" y="422039"/>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9474430" y="2137616"/>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19036894" y="3274724"/>
            <a:ext cx="2167996" cy="2127820"/>
          </a:xfrm>
          <a:prstGeom prst="rect">
            <a:avLst/>
          </a:prstGeom>
        </p:spPr>
      </p:pic>
      <p:pic>
        <p:nvPicPr>
          <p:cNvPr id="18" name="Picture 17">
            <a:extLst>
              <a:ext uri="{FF2B5EF4-FFF2-40B4-BE49-F238E27FC236}">
                <a16:creationId xmlns:a16="http://schemas.microsoft.com/office/drawing/2014/main" id="{5A0CBBE6-4F13-6C42-9DDD-6203466DE6A3}"/>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13902804" y="1063910"/>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7700462" y="68826"/>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18579734" y="6852274"/>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0" t="38586" r="47522"/>
          <a:stretch/>
        </p:blipFill>
        <p:spPr>
          <a:xfrm>
            <a:off x="23227132" y="2407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3166062" y="7916184"/>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3669952" y="2137616"/>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0" t="50000" r="3"/>
          <a:stretch/>
        </p:blipFill>
        <p:spPr>
          <a:xfrm>
            <a:off x="2945720"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0" name="Picture 29">
            <a:extLst>
              <a:ext uri="{FF2B5EF4-FFF2-40B4-BE49-F238E27FC236}">
                <a16:creationId xmlns:a16="http://schemas.microsoft.com/office/drawing/2014/main" id="{F11B32D4-CF7A-1C4F-B5E0-689A5DC3CC1A}"/>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1744881" y="5811206"/>
            <a:ext cx="2167996" cy="2127820"/>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204122" y="9583330"/>
            <a:ext cx="2167996" cy="2127820"/>
          </a:xfrm>
          <a:prstGeom prst="rect">
            <a:avLst/>
          </a:prstGeom>
        </p:spPr>
      </p:pic>
      <p:pic>
        <p:nvPicPr>
          <p:cNvPr id="32" name="Picture 31">
            <a:extLst>
              <a:ext uri="{FF2B5EF4-FFF2-40B4-BE49-F238E27FC236}">
                <a16:creationId xmlns:a16="http://schemas.microsoft.com/office/drawing/2014/main" id="{F6AE1D4D-541E-D948-A88D-3F8343F99D86}"/>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90635" y="566510"/>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20036080" y="9523178"/>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21637570" y="5025168"/>
            <a:ext cx="2167996" cy="2127820"/>
          </a:xfrm>
          <a:prstGeom prst="rect">
            <a:avLst/>
          </a:prstGeom>
        </p:spPr>
      </p:pic>
      <p:pic>
        <p:nvPicPr>
          <p:cNvPr id="35" name="Picture 34">
            <a:extLst>
              <a:ext uri="{FF2B5EF4-FFF2-40B4-BE49-F238E27FC236}">
                <a16:creationId xmlns:a16="http://schemas.microsoft.com/office/drawing/2014/main" id="{4D116B2E-89A1-5D47-8596-64C515E952A9}"/>
              </a:ext>
            </a:extLst>
          </p:cNvPr>
          <p:cNvPicPr>
            <a:picLocks noChangeAspect="1"/>
          </p:cNvPicPr>
          <p:nvPr/>
        </p:nvPicPr>
        <p:blipFill rotWithShape="1">
          <a:blip r:embed="rId3">
            <a:duotone>
              <a:schemeClr val="accent3">
                <a:shade val="45000"/>
                <a:satMod val="135000"/>
              </a:schemeClr>
              <a:prstClr val="white"/>
            </a:duotone>
            <a:alphaModFix amt="15000"/>
            <a:extLst>
              <a:ext uri="{28A0092B-C50C-407E-A947-70E740481C1C}">
                <a14:useLocalDpi xmlns:a14="http://schemas.microsoft.com/office/drawing/2010/main" val="0"/>
              </a:ext>
            </a:extLst>
          </a:blip>
          <a:srcRect l="-1891" r="3"/>
          <a:stretch/>
        </p:blipFill>
        <p:spPr>
          <a:xfrm>
            <a:off x="21297272" y="1279388"/>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271377" y="12908655"/>
            <a:ext cx="51329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28</a:t>
            </a:fld>
            <a:endParaRPr lang="en-US" dirty="0"/>
          </a:p>
        </p:txBody>
      </p:sp>
      <p:pic>
        <p:nvPicPr>
          <p:cNvPr id="38" name="Google Shape;249;p22">
            <a:extLst>
              <a:ext uri="{FF2B5EF4-FFF2-40B4-BE49-F238E27FC236}">
                <a16:creationId xmlns:a16="http://schemas.microsoft.com/office/drawing/2014/main" id="{AF230166-AD1D-EC3E-1DF0-E75919668C83}"/>
              </a:ext>
            </a:extLst>
          </p:cNvPr>
          <p:cNvPicPr preferRelativeResize="0"/>
          <p:nvPr/>
        </p:nvPicPr>
        <p:blipFill rotWithShape="1">
          <a:blip r:embed="rId4">
            <a:alphaModFix/>
          </a:blip>
          <a:srcRect/>
          <a:stretch/>
        </p:blipFill>
        <p:spPr>
          <a:xfrm>
            <a:off x="3285640" y="761407"/>
            <a:ext cx="18358174" cy="11844633"/>
          </a:xfrm>
          <a:prstGeom prst="rect">
            <a:avLst/>
          </a:prstGeom>
          <a:noFill/>
          <a:ln>
            <a:solidFill>
              <a:schemeClr val="bg2"/>
            </a:solidFill>
          </a:ln>
        </p:spPr>
      </p:pic>
      <p:sp>
        <p:nvSpPr>
          <p:cNvPr id="4" name="TextBox 3">
            <a:extLst>
              <a:ext uri="{FF2B5EF4-FFF2-40B4-BE49-F238E27FC236}">
                <a16:creationId xmlns:a16="http://schemas.microsoft.com/office/drawing/2014/main" id="{4A74E953-8DAE-88A0-0871-2B435070115D}"/>
              </a:ext>
            </a:extLst>
          </p:cNvPr>
          <p:cNvSpPr txBox="1"/>
          <p:nvPr/>
        </p:nvSpPr>
        <p:spPr>
          <a:xfrm>
            <a:off x="18579734" y="13293961"/>
            <a:ext cx="575510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latin typeface="+mn-lt"/>
              </a:rPr>
              <a:t>https://</a:t>
            </a:r>
            <a:r>
              <a:rPr lang="en-US" sz="1000" dirty="0" err="1">
                <a:solidFill>
                  <a:schemeClr val="bg2"/>
                </a:solidFill>
                <a:latin typeface="+mn-lt"/>
              </a:rPr>
              <a:t>fenwayhealth.org</a:t>
            </a:r>
            <a:r>
              <a:rPr lang="en-US" sz="1000" dirty="0">
                <a:solidFill>
                  <a:schemeClr val="bg2"/>
                </a:solidFill>
                <a:latin typeface="+mn-lt"/>
              </a:rPr>
              <a:t>/wp-content/uploads/Reproductive-Options-for-Transgender-Persons-Viloria-1.pdf</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96882421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5"/>
          <p:cNvSpPr txBox="1"/>
          <p:nvPr/>
        </p:nvSpPr>
        <p:spPr>
          <a:xfrm>
            <a:off x="2472266" y="1253067"/>
            <a:ext cx="3295487" cy="156965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9000"/>
              <a:buFont typeface="Twentieth Century"/>
              <a:buNone/>
            </a:pPr>
            <a:r>
              <a:rPr lang="en-US" sz="9000" u="none" strike="noStrike" cap="none" dirty="0">
                <a:solidFill>
                  <a:schemeClr val="bg2"/>
                </a:solidFill>
                <a:ea typeface="Twentieth Century"/>
                <a:cs typeface="Twentieth Century"/>
                <a:sym typeface="Twentieth Century"/>
              </a:rPr>
              <a:t>Cost</a:t>
            </a:r>
            <a:endParaRPr dirty="0">
              <a:solidFill>
                <a:schemeClr val="bg2"/>
              </a:solidFill>
            </a:endParaRPr>
          </a:p>
        </p:txBody>
      </p:sp>
      <p:sp>
        <p:nvSpPr>
          <p:cNvPr id="255" name="Google Shape;255;p25"/>
          <p:cNvSpPr txBox="1"/>
          <p:nvPr/>
        </p:nvSpPr>
        <p:spPr>
          <a:xfrm>
            <a:off x="2861733" y="3488265"/>
            <a:ext cx="18660533" cy="7571301"/>
          </a:xfrm>
          <a:prstGeom prst="rect">
            <a:avLst/>
          </a:prstGeom>
          <a:noFill/>
          <a:ln>
            <a:noFill/>
          </a:ln>
        </p:spPr>
        <p:txBody>
          <a:bodyPr spcFirstLastPara="1" wrap="square" lIns="91425" tIns="91425" rIns="91425" bIns="91425" anchor="t" anchorCtr="0">
            <a:spAutoFit/>
          </a:bodyPr>
          <a:lstStyle/>
          <a:p>
            <a:pPr marL="457200" marR="0" lvl="0" indent="-342900" algn="l" rtl="0">
              <a:lnSpc>
                <a:spcPct val="100000"/>
              </a:lnSpc>
              <a:spcBef>
                <a:spcPts val="0"/>
              </a:spcBef>
              <a:spcAft>
                <a:spcPts val="0"/>
              </a:spcAft>
              <a:buClr>
                <a:schemeClr val="bg2"/>
              </a:buClr>
              <a:buSzPct val="93000"/>
              <a:buFont typeface="Twentieth Century"/>
              <a:buChar char="●"/>
            </a:pPr>
            <a:r>
              <a:rPr lang="en-US" sz="6000" u="none" strike="noStrike" cap="none" dirty="0">
                <a:solidFill>
                  <a:schemeClr val="bg2"/>
                </a:solidFill>
                <a:latin typeface="+mn-lt"/>
                <a:ea typeface="Twentieth Century"/>
                <a:cs typeface="Twentieth Century"/>
                <a:sym typeface="Twentieth Century"/>
              </a:rPr>
              <a:t> Donor sperm: $500 per vial  </a:t>
            </a:r>
            <a:endParaRPr dirty="0">
              <a:solidFill>
                <a:schemeClr val="bg2"/>
              </a:solidFill>
              <a:latin typeface="+mn-lt"/>
            </a:endParaRPr>
          </a:p>
          <a:p>
            <a:pPr marL="457200" marR="0" lvl="0" indent="-342900" algn="l" rtl="0">
              <a:lnSpc>
                <a:spcPct val="100000"/>
              </a:lnSpc>
              <a:spcBef>
                <a:spcPts val="0"/>
              </a:spcBef>
              <a:spcAft>
                <a:spcPts val="0"/>
              </a:spcAft>
              <a:buClr>
                <a:schemeClr val="bg2"/>
              </a:buClr>
              <a:buSzPct val="93000"/>
              <a:buFont typeface="Twentieth Century"/>
              <a:buChar char="●"/>
            </a:pPr>
            <a:r>
              <a:rPr lang="en-US" sz="6000" u="none" strike="noStrike" cap="none" dirty="0">
                <a:solidFill>
                  <a:schemeClr val="bg2"/>
                </a:solidFill>
                <a:latin typeface="+mn-lt"/>
                <a:ea typeface="Twentieth Century"/>
                <a:cs typeface="Twentieth Century"/>
                <a:sym typeface="Twentieth Century"/>
              </a:rPr>
              <a:t> Sperm banking and FDA testing: $1,000  </a:t>
            </a:r>
            <a:endParaRPr dirty="0">
              <a:solidFill>
                <a:schemeClr val="bg2"/>
              </a:solidFill>
              <a:latin typeface="+mn-lt"/>
            </a:endParaRPr>
          </a:p>
          <a:p>
            <a:pPr marL="457200" marR="0" lvl="0" indent="-342900" algn="l" rtl="0">
              <a:lnSpc>
                <a:spcPct val="100000"/>
              </a:lnSpc>
              <a:spcBef>
                <a:spcPts val="0"/>
              </a:spcBef>
              <a:spcAft>
                <a:spcPts val="0"/>
              </a:spcAft>
              <a:buClr>
                <a:schemeClr val="bg2"/>
              </a:buClr>
              <a:buSzPct val="93000"/>
              <a:buFont typeface="Twentieth Century"/>
              <a:buChar char="●"/>
            </a:pPr>
            <a:r>
              <a:rPr lang="en-US" sz="6000" u="none" strike="noStrike" cap="none" dirty="0">
                <a:solidFill>
                  <a:schemeClr val="bg2"/>
                </a:solidFill>
                <a:latin typeface="+mn-lt"/>
                <a:ea typeface="Twentieth Century"/>
                <a:cs typeface="Twentieth Century"/>
                <a:sym typeface="Twentieth Century"/>
              </a:rPr>
              <a:t> Intrauterine insemination: $400  </a:t>
            </a:r>
            <a:endParaRPr dirty="0">
              <a:solidFill>
                <a:schemeClr val="bg2"/>
              </a:solidFill>
              <a:latin typeface="+mn-lt"/>
            </a:endParaRPr>
          </a:p>
          <a:p>
            <a:pPr marL="457200" marR="0" lvl="0" indent="-342900" algn="l" rtl="0">
              <a:lnSpc>
                <a:spcPct val="100000"/>
              </a:lnSpc>
              <a:spcBef>
                <a:spcPts val="0"/>
              </a:spcBef>
              <a:spcAft>
                <a:spcPts val="0"/>
              </a:spcAft>
              <a:buClr>
                <a:schemeClr val="bg2"/>
              </a:buClr>
              <a:buSzPct val="93000"/>
              <a:buFont typeface="Twentieth Century"/>
              <a:buChar char="●"/>
            </a:pPr>
            <a:r>
              <a:rPr lang="en-US" sz="6000" u="none" strike="noStrike" cap="none" dirty="0">
                <a:solidFill>
                  <a:schemeClr val="bg2"/>
                </a:solidFill>
                <a:latin typeface="+mn-lt"/>
                <a:ea typeface="Twentieth Century"/>
                <a:cs typeface="Twentieth Century"/>
                <a:sym typeface="Twentieth Century"/>
              </a:rPr>
              <a:t> In vitro fertilization: $15,000 - $20,000 per cycle  </a:t>
            </a:r>
            <a:endParaRPr dirty="0">
              <a:solidFill>
                <a:schemeClr val="bg2"/>
              </a:solidFill>
              <a:latin typeface="+mn-lt"/>
            </a:endParaRPr>
          </a:p>
          <a:p>
            <a:pPr marL="457200" marR="0" lvl="0" indent="-342900" algn="l" rtl="0">
              <a:lnSpc>
                <a:spcPct val="100000"/>
              </a:lnSpc>
              <a:spcBef>
                <a:spcPts val="0"/>
              </a:spcBef>
              <a:spcAft>
                <a:spcPts val="0"/>
              </a:spcAft>
              <a:buClr>
                <a:schemeClr val="bg2"/>
              </a:buClr>
              <a:buSzPct val="93000"/>
              <a:buFont typeface="Twentieth Century"/>
              <a:buChar char="●"/>
            </a:pPr>
            <a:r>
              <a:rPr lang="en-US" sz="6000" u="none" strike="noStrike" cap="none" dirty="0">
                <a:solidFill>
                  <a:schemeClr val="bg2"/>
                </a:solidFill>
                <a:latin typeface="+mn-lt"/>
                <a:ea typeface="Twentieth Century"/>
                <a:cs typeface="Twentieth Century"/>
                <a:sym typeface="Twentieth Century"/>
              </a:rPr>
              <a:t> In vitro fertilization with egg donation: $25,000 per cycle  </a:t>
            </a:r>
            <a:endParaRPr dirty="0">
              <a:solidFill>
                <a:schemeClr val="bg2"/>
              </a:solidFill>
              <a:latin typeface="+mn-lt"/>
            </a:endParaRPr>
          </a:p>
          <a:p>
            <a:pPr marL="457200" marR="0" lvl="0" indent="-342900" algn="l" rtl="0">
              <a:lnSpc>
                <a:spcPct val="100000"/>
              </a:lnSpc>
              <a:spcBef>
                <a:spcPts val="0"/>
              </a:spcBef>
              <a:spcAft>
                <a:spcPts val="0"/>
              </a:spcAft>
              <a:buClr>
                <a:schemeClr val="bg2"/>
              </a:buClr>
              <a:buSzPct val="93000"/>
              <a:buFont typeface="Twentieth Century"/>
              <a:buChar char="●"/>
            </a:pPr>
            <a:r>
              <a:rPr lang="en-US" sz="6000" u="none" strike="noStrike" cap="none" dirty="0">
                <a:solidFill>
                  <a:schemeClr val="bg2"/>
                </a:solidFill>
                <a:latin typeface="+mn-lt"/>
                <a:ea typeface="Twentieth Century"/>
                <a:cs typeface="Twentieth Century"/>
                <a:sym typeface="Twentieth Century"/>
              </a:rPr>
              <a:t> Oocyte/embryo cryopreservation: $10,000  </a:t>
            </a:r>
            <a:endParaRPr dirty="0">
              <a:solidFill>
                <a:schemeClr val="bg2"/>
              </a:solidFill>
              <a:latin typeface="+mn-lt"/>
            </a:endParaRPr>
          </a:p>
          <a:p>
            <a:pPr marL="457200" marR="0" lvl="0" indent="-342900" algn="l" rtl="0">
              <a:lnSpc>
                <a:spcPct val="100000"/>
              </a:lnSpc>
              <a:spcBef>
                <a:spcPts val="0"/>
              </a:spcBef>
              <a:spcAft>
                <a:spcPts val="0"/>
              </a:spcAft>
              <a:buClr>
                <a:schemeClr val="bg2"/>
              </a:buClr>
              <a:buSzPct val="93000"/>
              <a:buFont typeface="Twentieth Century"/>
              <a:buChar char="●"/>
            </a:pPr>
            <a:r>
              <a:rPr lang="en-US" sz="6000" u="none" strike="noStrike" cap="none" dirty="0">
                <a:solidFill>
                  <a:schemeClr val="bg2"/>
                </a:solidFill>
                <a:latin typeface="+mn-lt"/>
                <a:ea typeface="Twentieth Century"/>
                <a:cs typeface="Twentieth Century"/>
                <a:sym typeface="Twentieth Century"/>
              </a:rPr>
              <a:t> Gestational surrogacy: $50,000 - $100,000</a:t>
            </a:r>
            <a:endParaRPr dirty="0">
              <a:solidFill>
                <a:schemeClr val="bg2"/>
              </a:solidFill>
              <a:latin typeface="+mn-lt"/>
            </a:endParaRPr>
          </a:p>
          <a:p>
            <a:pPr marL="571500" marR="0" lvl="0" indent="-190500" algn="l" rtl="0">
              <a:lnSpc>
                <a:spcPct val="100000"/>
              </a:lnSpc>
              <a:spcBef>
                <a:spcPts val="0"/>
              </a:spcBef>
              <a:spcAft>
                <a:spcPts val="0"/>
              </a:spcAft>
              <a:buClr>
                <a:schemeClr val="bg2"/>
              </a:buClr>
              <a:buSzPct val="93000"/>
              <a:buFont typeface="Arial"/>
              <a:buNone/>
            </a:pPr>
            <a:endParaRPr sz="6000" u="none" strike="noStrike" cap="none" dirty="0">
              <a:solidFill>
                <a:schemeClr val="bg2"/>
              </a:solidFill>
              <a:latin typeface="+mn-lt"/>
              <a:ea typeface="Twentieth Century"/>
              <a:cs typeface="Twentieth Century"/>
              <a:sym typeface="Twentieth Century"/>
            </a:endParaRPr>
          </a:p>
        </p:txBody>
      </p:sp>
      <p:pic>
        <p:nvPicPr>
          <p:cNvPr id="256" name="Google Shape;256;p25"/>
          <p:cNvPicPr preferRelativeResize="0"/>
          <p:nvPr/>
        </p:nvPicPr>
        <p:blipFill>
          <a:blip r:embed="rId3">
            <a:alphaModFix/>
          </a:blip>
          <a:stretch>
            <a:fillRect/>
          </a:stretch>
        </p:blipFill>
        <p:spPr>
          <a:xfrm>
            <a:off x="1580550" y="2142275"/>
            <a:ext cx="5009549" cy="1104900"/>
          </a:xfrm>
          <a:prstGeom prst="rect">
            <a:avLst/>
          </a:prstGeom>
          <a:noFill/>
          <a:ln>
            <a:noFill/>
          </a:ln>
        </p:spPr>
      </p:pic>
      <p:sp>
        <p:nvSpPr>
          <p:cNvPr id="5" name="Rectangle 7">
            <a:extLst>
              <a:ext uri="{FF2B5EF4-FFF2-40B4-BE49-F238E27FC236}">
                <a16:creationId xmlns:a16="http://schemas.microsoft.com/office/drawing/2014/main" id="{6B09627E-E22C-2CAD-4C21-FBE3A9754DE1}"/>
              </a:ext>
            </a:extLst>
          </p:cNvPr>
          <p:cNvSpPr txBox="1">
            <a:spLocks/>
          </p:cNvSpPr>
          <p:nvPr/>
        </p:nvSpPr>
        <p:spPr>
          <a:xfrm>
            <a:off x="271377" y="12908655"/>
            <a:ext cx="51329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121632"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credit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000" b="1" dirty="0">
                <a:solidFill>
                  <a:schemeClr val="accent1"/>
                </a:solidFill>
                <a:latin typeface="+mn-lt"/>
                <a:hlinkClick r:id="rId4">
                  <a:extLst>
                    <a:ext uri="{A12FA001-AC4F-418D-AE19-62706E023703}">
                      <ahyp:hlinkClr xmlns:ahyp="http://schemas.microsoft.com/office/drawing/2018/hyperlinkcolor" val="tx"/>
                    </a:ext>
                  </a:extLst>
                </a:hlinkClick>
              </a:rPr>
              <a:t>https://www.surveymonkey.com/r/GARHCPreTest</a:t>
            </a:r>
            <a:endParaRPr sz="4000" b="1" dirty="0">
              <a:solidFill>
                <a:schemeClr val="accent1"/>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7"/>
          <p:cNvSpPr txBox="1">
            <a:spLocks noGrp="1"/>
          </p:cNvSpPr>
          <p:nvPr>
            <p:ph type="sldNum" idx="12"/>
          </p:nvPr>
        </p:nvSpPr>
        <p:spPr>
          <a:xfrm>
            <a:off x="262581" y="12889746"/>
            <a:ext cx="537515"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30</a:t>
            </a:fld>
            <a:endParaRPr dirty="0"/>
          </a:p>
        </p:txBody>
      </p:sp>
      <p:sp>
        <p:nvSpPr>
          <p:cNvPr id="421" name="Google Shape;421;p57"/>
          <p:cNvSpPr txBox="1">
            <a:spLocks noGrp="1"/>
          </p:cNvSpPr>
          <p:nvPr>
            <p:ph type="title"/>
          </p:nvPr>
        </p:nvSpPr>
        <p:spPr>
          <a:xfrm>
            <a:off x="13311129" y="633629"/>
            <a:ext cx="9511200" cy="1615200"/>
          </a:xfrm>
          <a:prstGeom prst="rect">
            <a:avLst/>
          </a:prstGeom>
          <a:noFill/>
          <a:ln>
            <a:noFill/>
          </a:ln>
        </p:spPr>
        <p:txBody>
          <a:bodyPr spcFirstLastPara="1" wrap="square" lIns="91400" tIns="91400" rIns="91400" bIns="91400" anchor="t" anchorCtr="0">
            <a:noAutofit/>
          </a:bodyPr>
          <a:lstStyle/>
          <a:p>
            <a:pPr algn="l">
              <a:lnSpc>
                <a:spcPct val="100000"/>
              </a:lnSpc>
              <a:buSzPts val="3000"/>
            </a:pPr>
            <a:r>
              <a:rPr lang="en" sz="8800" dirty="0">
                <a:sym typeface="Twentieth Century"/>
              </a:rPr>
              <a:t>Preconception Counseling</a:t>
            </a:r>
            <a:endParaRPr sz="8800" dirty="0">
              <a:sym typeface="Twentieth Century"/>
            </a:endParaRPr>
          </a:p>
        </p:txBody>
      </p:sp>
      <p:sp>
        <p:nvSpPr>
          <p:cNvPr id="422" name="Google Shape;422;p57"/>
          <p:cNvSpPr txBox="1"/>
          <p:nvPr/>
        </p:nvSpPr>
        <p:spPr>
          <a:xfrm>
            <a:off x="13311129" y="4026989"/>
            <a:ext cx="10425600" cy="7786400"/>
          </a:xfrm>
          <a:prstGeom prst="rect">
            <a:avLst/>
          </a:prstGeom>
          <a:noFill/>
          <a:ln>
            <a:noFill/>
          </a:ln>
        </p:spPr>
        <p:txBody>
          <a:bodyPr spcFirstLastPara="1" wrap="square" lIns="91400" tIns="45733" rIns="91400" bIns="45733" anchor="t" anchorCtr="0">
            <a:noAutofit/>
          </a:bodyPr>
          <a:lstStyle/>
          <a:p>
            <a:pPr marL="575741" indent="-592674">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Legal considerations (donors/adoption)</a:t>
            </a:r>
            <a:endParaRPr sz="5333" dirty="0">
              <a:solidFill>
                <a:schemeClr val="bg2"/>
              </a:solidFill>
              <a:latin typeface="Tw Cen MT" panose="020B0602020104020603" pitchFamily="34" charset="77"/>
              <a:ea typeface="Twentieth Century"/>
              <a:cs typeface="Twentieth Century"/>
              <a:sym typeface="Twentieth Century"/>
            </a:endParaRPr>
          </a:p>
          <a:p>
            <a:pPr marL="575741" indent="-592674">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Preconception and pregnancy health </a:t>
            </a:r>
            <a:endParaRPr sz="5333" dirty="0">
              <a:solidFill>
                <a:schemeClr val="bg2"/>
              </a:solidFill>
              <a:latin typeface="Tw Cen MT" panose="020B0602020104020603" pitchFamily="34" charset="77"/>
              <a:ea typeface="Twentieth Century"/>
              <a:cs typeface="Twentieth Century"/>
              <a:sym typeface="Twentieth Century"/>
            </a:endParaRPr>
          </a:p>
          <a:p>
            <a:pPr marL="575741" indent="-592674">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When to start/stop testosterone</a:t>
            </a:r>
            <a:endParaRPr sz="5333" dirty="0">
              <a:solidFill>
                <a:schemeClr val="bg2"/>
              </a:solidFill>
              <a:latin typeface="Tw Cen MT" panose="020B0602020104020603" pitchFamily="34" charset="77"/>
              <a:ea typeface="Twentieth Century"/>
              <a:cs typeface="Twentieth Century"/>
              <a:sym typeface="Twentieth Century"/>
            </a:endParaRPr>
          </a:p>
          <a:p>
            <a:pPr marL="575741" indent="-592674">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Return of menses </a:t>
            </a:r>
            <a:endParaRPr sz="5333" dirty="0">
              <a:solidFill>
                <a:schemeClr val="bg2"/>
              </a:solidFill>
              <a:latin typeface="Tw Cen MT" panose="020B0602020104020603" pitchFamily="34" charset="77"/>
              <a:ea typeface="Twentieth Century"/>
              <a:cs typeface="Twentieth Century"/>
              <a:sym typeface="Twentieth Century"/>
            </a:endParaRPr>
          </a:p>
          <a:p>
            <a:pPr marL="1159939" indent="-685800">
              <a:buClr>
                <a:schemeClr val="bg2"/>
              </a:buClr>
              <a:buSzPct val="100000"/>
              <a:buFont typeface="Arial" panose="020B0604020202020204" pitchFamily="34" charset="0"/>
              <a:buChar char="•"/>
            </a:pPr>
            <a:endParaRPr sz="5333" dirty="0">
              <a:solidFill>
                <a:schemeClr val="bg2"/>
              </a:solidFill>
              <a:latin typeface="Tw Cen MT" panose="020B0602020104020603" pitchFamily="34" charset="77"/>
              <a:ea typeface="Twentieth Century"/>
              <a:cs typeface="Twentieth Century"/>
              <a:sym typeface="Twentieth Century"/>
            </a:endParaRPr>
          </a:p>
          <a:p>
            <a:pPr marL="575741" indent="-592674">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Preparing for exams</a:t>
            </a:r>
            <a:endParaRPr sz="5333" dirty="0">
              <a:solidFill>
                <a:schemeClr val="bg2"/>
              </a:solidFill>
              <a:latin typeface="Tw Cen MT" panose="020B0602020104020603" pitchFamily="34" charset="77"/>
              <a:ea typeface="Twentieth Century"/>
              <a:cs typeface="Twentieth Century"/>
              <a:sym typeface="Twentieth Century"/>
            </a:endParaRPr>
          </a:p>
          <a:p>
            <a:pPr marL="575741" indent="-592674">
              <a:buClr>
                <a:schemeClr val="bg2"/>
              </a:buClr>
              <a:buSzPct val="100000"/>
              <a:buFont typeface="Twentieth Century"/>
              <a:buChar char="•"/>
            </a:pPr>
            <a:r>
              <a:rPr lang="en" sz="5333" dirty="0">
                <a:solidFill>
                  <a:schemeClr val="bg2"/>
                </a:solidFill>
                <a:latin typeface="Tw Cen MT" panose="020B0602020104020603" pitchFamily="34" charset="77"/>
                <a:ea typeface="Twentieth Century"/>
                <a:cs typeface="Twentieth Century"/>
                <a:sym typeface="Twentieth Century"/>
              </a:rPr>
              <a:t>Gender dysphoria</a:t>
            </a:r>
            <a:endParaRPr sz="1333" dirty="0">
              <a:solidFill>
                <a:schemeClr val="bg2"/>
              </a:solidFill>
            </a:endParaRPr>
          </a:p>
          <a:p>
            <a:pPr marL="575741" indent="-592674">
              <a:buClr>
                <a:schemeClr val="bg2"/>
              </a:buClr>
              <a:buSzPct val="100000"/>
              <a:buFont typeface="Twentieth Century"/>
              <a:buChar char="•"/>
            </a:pPr>
            <a:r>
              <a:rPr lang="en" sz="5333" dirty="0">
                <a:solidFill>
                  <a:schemeClr val="bg2"/>
                </a:solidFill>
                <a:latin typeface="Tw Cen MT" panose="020B0602020104020603" pitchFamily="34" charset="77"/>
                <a:ea typeface="Twentieth Century"/>
                <a:cs typeface="Twentieth Century"/>
                <a:sym typeface="Twentieth Century"/>
              </a:rPr>
              <a:t>Postpartum</a:t>
            </a:r>
            <a:endParaRPr sz="1333" dirty="0">
              <a:solidFill>
                <a:schemeClr val="bg2"/>
              </a:solidFill>
            </a:endParaRPr>
          </a:p>
          <a:p>
            <a:pPr marL="474139" indent="-491073">
              <a:lnSpc>
                <a:spcPct val="90000"/>
              </a:lnSpc>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Breast/chest feeding</a:t>
            </a:r>
            <a:endParaRPr sz="1333" dirty="0">
              <a:solidFill>
                <a:schemeClr val="bg2"/>
              </a:solidFill>
            </a:endParaRPr>
          </a:p>
          <a:p>
            <a:pPr marL="1159939" indent="-685800">
              <a:buClr>
                <a:schemeClr val="bg2"/>
              </a:buClr>
              <a:buSzPct val="100000"/>
              <a:buFont typeface="Arial" panose="020B0604020202020204" pitchFamily="34" charset="0"/>
              <a:buChar char="•"/>
            </a:pPr>
            <a:endParaRPr sz="5333" dirty="0">
              <a:solidFill>
                <a:schemeClr val="bg2"/>
              </a:solidFill>
              <a:latin typeface="Tw Cen MT" panose="020B0602020104020603" pitchFamily="34" charset="77"/>
              <a:ea typeface="Twentieth Century"/>
              <a:cs typeface="Twentieth Century"/>
              <a:sym typeface="Twentieth Century"/>
            </a:endParaRPr>
          </a:p>
        </p:txBody>
      </p:sp>
      <p:sp>
        <p:nvSpPr>
          <p:cNvPr id="423" name="Google Shape;423;p57"/>
          <p:cNvSpPr txBox="1"/>
          <p:nvPr/>
        </p:nvSpPr>
        <p:spPr>
          <a:xfrm>
            <a:off x="19769928" y="13245268"/>
            <a:ext cx="4864000" cy="348797"/>
          </a:xfrm>
          <a:prstGeom prst="rect">
            <a:avLst/>
          </a:prstGeom>
          <a:noFill/>
          <a:ln>
            <a:noFill/>
          </a:ln>
        </p:spPr>
        <p:txBody>
          <a:bodyPr spcFirstLastPara="1" wrap="square" lIns="91400" tIns="91400" rIns="91400" bIns="91400" anchor="t" anchorCtr="0">
            <a:spAutoFit/>
          </a:bodyPr>
          <a:lstStyle/>
          <a:p>
            <a:pPr>
              <a:buClr>
                <a:schemeClr val="lt1"/>
              </a:buClr>
              <a:buSzPts val="400"/>
            </a:pPr>
            <a:r>
              <a:rPr lang="en" sz="1067" dirty="0">
                <a:solidFill>
                  <a:schemeClr val="bg2"/>
                </a:solidFill>
                <a:latin typeface="Tw Cen MT" panose="020B0602020104020603" pitchFamily="34" charset="77"/>
                <a:ea typeface="Twentieth Century"/>
                <a:cs typeface="Twentieth Century"/>
                <a:sym typeface="Twentieth Century"/>
              </a:rPr>
              <a:t>Image Source: The Gender Spectrum Collection. https://</a:t>
            </a:r>
            <a:r>
              <a:rPr lang="en" sz="1067" dirty="0" err="1">
                <a:solidFill>
                  <a:schemeClr val="bg2"/>
                </a:solidFill>
                <a:latin typeface="Tw Cen MT" panose="020B0602020104020603" pitchFamily="34" charset="77"/>
                <a:ea typeface="Twentieth Century"/>
                <a:cs typeface="Twentieth Century"/>
                <a:sym typeface="Twentieth Century"/>
              </a:rPr>
              <a:t>genderphotos.vice.com</a:t>
            </a:r>
            <a:r>
              <a:rPr lang="en" sz="1067" dirty="0">
                <a:solidFill>
                  <a:schemeClr val="bg2"/>
                </a:solidFill>
                <a:latin typeface="Tw Cen MT" panose="020B0602020104020603" pitchFamily="34" charset="77"/>
                <a:ea typeface="Twentieth Century"/>
                <a:cs typeface="Twentieth Century"/>
                <a:sym typeface="Twentieth Century"/>
              </a:rPr>
              <a:t>/</a:t>
            </a:r>
            <a:endParaRPr sz="1333" dirty="0">
              <a:solidFill>
                <a:schemeClr val="bg2"/>
              </a:solidFill>
            </a:endParaRPr>
          </a:p>
        </p:txBody>
      </p:sp>
      <p:pic>
        <p:nvPicPr>
          <p:cNvPr id="424" name="Google Shape;424;p57"/>
          <p:cNvPicPr preferRelativeResize="0"/>
          <p:nvPr/>
        </p:nvPicPr>
        <p:blipFill rotWithShape="1">
          <a:blip r:embed="rId3">
            <a:alphaModFix/>
          </a:blip>
          <a:srcRect t="6158" b="6158"/>
          <a:stretch/>
        </p:blipFill>
        <p:spPr>
          <a:xfrm>
            <a:off x="1561671" y="0"/>
            <a:ext cx="10425597" cy="13716000"/>
          </a:xfrm>
          <a:prstGeom prst="rect">
            <a:avLst/>
          </a:prstGeom>
          <a:noFill/>
          <a:ln>
            <a:noFill/>
          </a:ln>
        </p:spPr>
      </p:pic>
      <p:pic>
        <p:nvPicPr>
          <p:cNvPr id="2" name="Google Shape;320;p48">
            <a:extLst>
              <a:ext uri="{FF2B5EF4-FFF2-40B4-BE49-F238E27FC236}">
                <a16:creationId xmlns:a16="http://schemas.microsoft.com/office/drawing/2014/main" id="{65305894-7073-757C-5906-B53C2FD0EB9B}"/>
              </a:ext>
            </a:extLst>
          </p:cNvPr>
          <p:cNvPicPr preferRelativeResize="0"/>
          <p:nvPr/>
        </p:nvPicPr>
        <p:blipFill rotWithShape="1">
          <a:blip r:embed="rId4">
            <a:alphaModFix/>
          </a:blip>
          <a:srcRect/>
          <a:stretch/>
        </p:blipFill>
        <p:spPr>
          <a:xfrm>
            <a:off x="13311129" y="3239746"/>
            <a:ext cx="5978720" cy="7872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71376" y="12786177"/>
            <a:ext cx="592379" cy="6571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17728" y="2178391"/>
            <a:ext cx="11646947" cy="3562235"/>
          </a:xfrm>
          <a:prstGeom prst="rect">
            <a:avLst/>
          </a:prstGeom>
        </p:spPr>
        <p:txBody>
          <a:bodyPr anchor="t">
            <a:noAutofit/>
          </a:bodyPr>
          <a:lstStyle/>
          <a:p>
            <a:pPr lvl="0" algn="l">
              <a:lnSpc>
                <a:spcPct val="100000"/>
              </a:lnSpc>
              <a:buClr>
                <a:srgbClr val="FFFFFF"/>
              </a:buClr>
              <a:buSzPts val="8000"/>
            </a:pPr>
            <a:r>
              <a:rPr lang="en-US" sz="8800" dirty="0">
                <a:latin typeface="+mj-lt"/>
                <a:ea typeface="Twentieth Century"/>
                <a:cs typeface="Twentieth Century"/>
                <a:sym typeface="Twentieth Century"/>
              </a:rPr>
              <a:t>Breast/Chestfeeding</a:t>
            </a:r>
            <a:endParaRPr lang="en-US" sz="8800" dirty="0">
              <a:latin typeface="+mj-lt"/>
            </a:endParaRP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17728" y="3959510"/>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8958" y="3801120"/>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17728" y="4337456"/>
            <a:ext cx="8631937" cy="252054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800100" lvl="0" indent="-742950">
              <a:lnSpc>
                <a:spcPct val="100000"/>
              </a:lnSpc>
              <a:spcBef>
                <a:spcPts val="0"/>
              </a:spcBef>
              <a:buClr>
                <a:schemeClr val="bg2"/>
              </a:buClr>
              <a:buSzPts val="6500"/>
            </a:pPr>
            <a:r>
              <a:rPr lang="en-US" sz="5400" b="0" dirty="0">
                <a:solidFill>
                  <a:schemeClr val="bg2"/>
                </a:solidFill>
                <a:latin typeface="+mn-lt"/>
                <a:ea typeface="Twentieth Century"/>
                <a:cs typeface="Twentieth Century"/>
                <a:sym typeface="Twentieth Century"/>
              </a:rPr>
              <a:t>Can </a:t>
            </a:r>
            <a:r>
              <a:rPr lang="en-US" sz="5400" b="0" dirty="0" err="1">
                <a:solidFill>
                  <a:schemeClr val="bg2"/>
                </a:solidFill>
                <a:latin typeface="+mn-lt"/>
                <a:ea typeface="Twentieth Century"/>
                <a:cs typeface="Twentieth Century"/>
                <a:sym typeface="Twentieth Century"/>
              </a:rPr>
              <a:t>chestfeed</a:t>
            </a:r>
            <a:r>
              <a:rPr lang="en-US" sz="5400" b="0" dirty="0">
                <a:solidFill>
                  <a:schemeClr val="bg2"/>
                </a:solidFill>
                <a:latin typeface="+mn-lt"/>
                <a:ea typeface="Twentieth Century"/>
                <a:cs typeface="Twentieth Century"/>
                <a:sym typeface="Twentieth Century"/>
              </a:rPr>
              <a:t> while on T!</a:t>
            </a:r>
          </a:p>
          <a:p>
            <a:pPr marL="800100" lvl="0" indent="-742950">
              <a:lnSpc>
                <a:spcPct val="100000"/>
              </a:lnSpc>
              <a:spcBef>
                <a:spcPts val="0"/>
              </a:spcBef>
              <a:buClr>
                <a:schemeClr val="bg2"/>
              </a:buClr>
              <a:buSzPts val="6500"/>
              <a:buFont typeface="Twentieth Century"/>
              <a:buChar char="•"/>
            </a:pPr>
            <a:r>
              <a:rPr lang="en-US" sz="5400" b="0" dirty="0">
                <a:solidFill>
                  <a:schemeClr val="bg2"/>
                </a:solidFill>
                <a:latin typeface="+mn-lt"/>
                <a:ea typeface="Twentieth Century"/>
                <a:cs typeface="Twentieth Century"/>
                <a:sym typeface="Twentieth Century"/>
              </a:rPr>
              <a:t>People that have chest surgery may still be able to lactate</a:t>
            </a:r>
          </a:p>
          <a:p>
            <a:pPr marL="800100" lvl="0" indent="-742950">
              <a:lnSpc>
                <a:spcPct val="100000"/>
              </a:lnSpc>
              <a:spcBef>
                <a:spcPts val="0"/>
              </a:spcBef>
              <a:buClr>
                <a:schemeClr val="bg2"/>
              </a:buClr>
              <a:buSzPts val="6500"/>
              <a:buFont typeface="Twentieth Century"/>
              <a:buChar char="•"/>
            </a:pPr>
            <a:r>
              <a:rPr lang="en-US" sz="5400" b="0" dirty="0">
                <a:solidFill>
                  <a:schemeClr val="bg2"/>
                </a:solidFill>
                <a:latin typeface="+mn-lt"/>
                <a:ea typeface="Twentieth Century"/>
                <a:cs typeface="Twentieth Century"/>
                <a:sym typeface="Twentieth Century"/>
              </a:rPr>
              <a:t>Choice to feed is personal, may exacerbate dysphoria</a:t>
            </a:r>
          </a:p>
          <a:p>
            <a:pPr marL="800100" lvl="0" indent="-742950">
              <a:lnSpc>
                <a:spcPct val="100000"/>
              </a:lnSpc>
              <a:spcBef>
                <a:spcPts val="0"/>
              </a:spcBef>
              <a:buClr>
                <a:schemeClr val="bg2"/>
              </a:buClr>
              <a:buSzPts val="6500"/>
              <a:buFont typeface="Twentieth Century"/>
              <a:buChar char="•"/>
            </a:pPr>
            <a:r>
              <a:rPr lang="en-US" sz="5400" b="0" dirty="0">
                <a:solidFill>
                  <a:schemeClr val="bg2"/>
                </a:solidFill>
                <a:latin typeface="+mn-lt"/>
                <a:ea typeface="Twentieth Century"/>
                <a:cs typeface="Twentieth Century"/>
                <a:sym typeface="Twentieth Century"/>
              </a:rPr>
              <a:t>Offer lactation support</a:t>
            </a:r>
          </a:p>
        </p:txBody>
      </p:sp>
      <p:pic>
        <p:nvPicPr>
          <p:cNvPr id="9" name="Google Shape;272;g10c578f4043_1_3">
            <a:extLst>
              <a:ext uri="{FF2B5EF4-FFF2-40B4-BE49-F238E27FC236}">
                <a16:creationId xmlns:a16="http://schemas.microsoft.com/office/drawing/2014/main" id="{8F4E86F0-09CB-3614-05BE-4E4997A05B50}"/>
              </a:ext>
            </a:extLst>
          </p:cNvPr>
          <p:cNvPicPr preferRelativeResize="0">
            <a:picLocks noGrp="1"/>
          </p:cNvPicPr>
          <p:nvPr>
            <p:ph type="pic" idx="13"/>
          </p:nvPr>
        </p:nvPicPr>
        <p:blipFill rotWithShape="1">
          <a:blip r:embed="rId5">
            <a:alphaModFix/>
          </a:blip>
          <a:srcRect t="-3630" b="-3630"/>
          <a:stretch/>
        </p:blipFill>
        <p:spPr>
          <a:xfrm>
            <a:off x="13818647" y="0"/>
            <a:ext cx="10020300" cy="13716000"/>
          </a:xfrm>
          <a:prstGeom prst="rect">
            <a:avLst/>
          </a:prstGeom>
          <a:noFill/>
          <a:ln>
            <a:noFill/>
          </a:ln>
        </p:spPr>
      </p:pic>
      <p:sp>
        <p:nvSpPr>
          <p:cNvPr id="2" name="TextBox 1">
            <a:extLst>
              <a:ext uri="{FF2B5EF4-FFF2-40B4-BE49-F238E27FC236}">
                <a16:creationId xmlns:a16="http://schemas.microsoft.com/office/drawing/2014/main" id="{9F42A732-21C0-B6C4-2B08-4DAFB4AC87D0}"/>
              </a:ext>
            </a:extLst>
          </p:cNvPr>
          <p:cNvSpPr txBox="1"/>
          <p:nvPr/>
        </p:nvSpPr>
        <p:spPr>
          <a:xfrm>
            <a:off x="18498589" y="13176115"/>
            <a:ext cx="561403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https://</a:t>
            </a:r>
            <a:r>
              <a:rPr lang="en-US" sz="1000" dirty="0" err="1">
                <a:solidFill>
                  <a:schemeClr val="bg2"/>
                </a:solidFill>
              </a:rPr>
              <a:t>www.maxpixel.net</a:t>
            </a:r>
            <a:r>
              <a:rPr lang="en-US" sz="1000" dirty="0">
                <a:solidFill>
                  <a:schemeClr val="bg2"/>
                </a:solidFill>
              </a:rPr>
              <a:t>/Breastfeeding-Mother-Baby-Infant-Mother-And-Child-2730855</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348255594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2626469" y="-4358640"/>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xfrm>
            <a:off x="2476500" y="3852503"/>
            <a:ext cx="19431000" cy="3962400"/>
          </a:xfrm>
          <a:prstGeom prst="rect">
            <a:avLst/>
          </a:prstGeom>
        </p:spPr>
        <p:txBody>
          <a:bodyPr/>
          <a:lstStyle/>
          <a:p>
            <a:r>
              <a:rPr lang="en-US" b="0" dirty="0"/>
              <a:t>CASE STUDIES</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7068244"/>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6847109"/>
                <a:ext cx="12150806" cy="529362"/>
              </a:xfrm>
              <a:prstGeom prst="rect">
                <a:avLst/>
              </a:prstGeom>
            </p:spPr>
          </p:pic>
        </mc:Fallback>
      </mc:AlternateContent>
    </p:spTree>
    <p:extLst>
      <p:ext uri="{BB962C8B-B14F-4D97-AF65-F5344CB8AC3E}">
        <p14:creationId xmlns:p14="http://schemas.microsoft.com/office/powerpoint/2010/main" val="40397908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10590c316b3_1_0"/>
          <p:cNvSpPr txBox="1">
            <a:spLocks noGrp="1"/>
          </p:cNvSpPr>
          <p:nvPr>
            <p:ph type="title"/>
          </p:nvPr>
        </p:nvSpPr>
        <p:spPr>
          <a:xfrm>
            <a:off x="2476500" y="614100"/>
            <a:ext cx="19431000" cy="167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latin typeface="+mj-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Abortion </a:t>
            </a:r>
            <a:r>
              <a:rPr lang="en-US" dirty="0">
                <a:latin typeface="+mj-l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Care</a:t>
            </a:r>
            <a:r>
              <a:rPr lang="en-US" dirty="0">
                <a:latin typeface="+mj-lt"/>
              </a:rPr>
              <a:t> Case #1: Sky</a:t>
            </a:r>
            <a:endParaRPr dirty="0">
              <a:latin typeface="+mj-lt"/>
            </a:endParaRPr>
          </a:p>
        </p:txBody>
      </p:sp>
      <p:pic>
        <p:nvPicPr>
          <p:cNvPr id="278" name="Google Shape;278;g10590c316b3_1_0"/>
          <p:cNvPicPr preferRelativeResize="0"/>
          <p:nvPr/>
        </p:nvPicPr>
        <p:blipFill>
          <a:blip r:embed="rId3">
            <a:alphaModFix/>
          </a:blip>
          <a:stretch>
            <a:fillRect/>
          </a:stretch>
        </p:blipFill>
        <p:spPr>
          <a:xfrm>
            <a:off x="6477000" y="1773990"/>
            <a:ext cx="11430000" cy="1104900"/>
          </a:xfrm>
          <a:prstGeom prst="rect">
            <a:avLst/>
          </a:prstGeom>
          <a:noFill/>
          <a:ln>
            <a:noFill/>
          </a:ln>
        </p:spPr>
      </p:pic>
      <p:sp>
        <p:nvSpPr>
          <p:cNvPr id="279" name="Google Shape;279;g10590c316b3_1_0"/>
          <p:cNvSpPr txBox="1"/>
          <p:nvPr/>
        </p:nvSpPr>
        <p:spPr>
          <a:xfrm>
            <a:off x="1147250" y="4248900"/>
            <a:ext cx="12004500" cy="7881000"/>
          </a:xfrm>
          <a:prstGeom prst="rect">
            <a:avLst/>
          </a:prstGeom>
          <a:noFill/>
          <a:ln>
            <a:noFill/>
          </a:ln>
        </p:spPr>
        <p:txBody>
          <a:bodyPr spcFirstLastPara="1" wrap="square" lIns="91425" tIns="91425" rIns="91425" bIns="91425" anchor="t" anchorCtr="0">
            <a:spAutoFit/>
          </a:bodyPr>
          <a:lstStyle/>
          <a:p>
            <a:pPr marL="457200" lvl="0" indent="-546100" algn="l" rtl="0">
              <a:spcBef>
                <a:spcPts val="0"/>
              </a:spcBef>
              <a:spcAft>
                <a:spcPts val="0"/>
              </a:spcAft>
              <a:buClr>
                <a:schemeClr val="bg2"/>
              </a:buClr>
              <a:buSzPts val="5000"/>
              <a:buFont typeface="Twentieth Century"/>
              <a:buChar char="●"/>
            </a:pPr>
            <a:r>
              <a:rPr lang="en-US" sz="5000" dirty="0">
                <a:solidFill>
                  <a:schemeClr val="bg2"/>
                </a:solidFill>
                <a:latin typeface="+mn-lt"/>
                <a:ea typeface="Twentieth Century"/>
                <a:cs typeface="Twentieth Century"/>
                <a:sym typeface="Twentieth Century"/>
              </a:rPr>
              <a:t>45-year old patient assigned female at birth </a:t>
            </a:r>
            <a:endParaRPr sz="5000" dirty="0">
              <a:solidFill>
                <a:schemeClr val="bg2"/>
              </a:solidFill>
              <a:latin typeface="+mn-lt"/>
              <a:ea typeface="Twentieth Century"/>
              <a:cs typeface="Twentieth Century"/>
              <a:sym typeface="Twentieth Century"/>
            </a:endParaRPr>
          </a:p>
          <a:p>
            <a:pPr marL="457200" lvl="0" indent="-546100" algn="l" rtl="0">
              <a:spcBef>
                <a:spcPts val="0"/>
              </a:spcBef>
              <a:spcAft>
                <a:spcPts val="0"/>
              </a:spcAft>
              <a:buClr>
                <a:schemeClr val="bg2"/>
              </a:buClr>
              <a:buSzPts val="5000"/>
              <a:buFont typeface="Twentieth Century"/>
              <a:buChar char="●"/>
            </a:pPr>
            <a:r>
              <a:rPr lang="en-US" sz="5000" dirty="0">
                <a:solidFill>
                  <a:schemeClr val="bg2"/>
                </a:solidFill>
                <a:latin typeface="+mn-lt"/>
                <a:ea typeface="Twentieth Century"/>
                <a:cs typeface="Twentieth Century"/>
                <a:sym typeface="Twentieth Century"/>
              </a:rPr>
              <a:t>On T for 20 years</a:t>
            </a:r>
            <a:endParaRPr sz="5000" dirty="0">
              <a:solidFill>
                <a:schemeClr val="bg2"/>
              </a:solidFill>
              <a:latin typeface="+mn-lt"/>
              <a:ea typeface="Twentieth Century"/>
              <a:cs typeface="Twentieth Century"/>
              <a:sym typeface="Twentieth Century"/>
            </a:endParaRPr>
          </a:p>
          <a:p>
            <a:pPr marL="457200" lvl="0" indent="-546100" algn="l" rtl="0">
              <a:spcBef>
                <a:spcPts val="0"/>
              </a:spcBef>
              <a:spcAft>
                <a:spcPts val="0"/>
              </a:spcAft>
              <a:buClr>
                <a:schemeClr val="bg2"/>
              </a:buClr>
              <a:buSzPts val="5000"/>
              <a:buFont typeface="Twentieth Century"/>
              <a:buChar char="●"/>
            </a:pPr>
            <a:r>
              <a:rPr lang="en-US" sz="5000" dirty="0">
                <a:solidFill>
                  <a:schemeClr val="bg2"/>
                </a:solidFill>
                <a:latin typeface="+mn-lt"/>
                <a:ea typeface="Twentieth Century"/>
                <a:cs typeface="Twentieth Century"/>
                <a:sym typeface="Twentieth Century"/>
              </a:rPr>
              <a:t>Under 11 weeks pregnant, would like abortion care</a:t>
            </a:r>
            <a:endParaRPr sz="5000" dirty="0">
              <a:solidFill>
                <a:schemeClr val="bg2"/>
              </a:solidFill>
              <a:latin typeface="+mn-lt"/>
              <a:ea typeface="Twentieth Century"/>
              <a:cs typeface="Twentieth Century"/>
              <a:sym typeface="Twentieth Century"/>
            </a:endParaRPr>
          </a:p>
          <a:p>
            <a:pPr marL="457200" lvl="0" indent="-546100" algn="l" rtl="0">
              <a:spcBef>
                <a:spcPts val="0"/>
              </a:spcBef>
              <a:spcAft>
                <a:spcPts val="0"/>
              </a:spcAft>
              <a:buClr>
                <a:schemeClr val="bg2"/>
              </a:buClr>
              <a:buSzPts val="5000"/>
              <a:buFont typeface="Twentieth Century"/>
              <a:buChar char="●"/>
            </a:pPr>
            <a:r>
              <a:rPr lang="en-US" sz="5000" dirty="0">
                <a:solidFill>
                  <a:schemeClr val="bg2"/>
                </a:solidFill>
                <a:latin typeface="+mn-lt"/>
                <a:ea typeface="Twentieth Century"/>
                <a:cs typeface="Twentieth Century"/>
                <a:sym typeface="Twentieth Century"/>
              </a:rPr>
              <a:t>How would you counsel them on their questions? What are key things to remember while counseling?</a:t>
            </a:r>
            <a:endParaRPr sz="5000" dirty="0">
              <a:solidFill>
                <a:schemeClr val="bg2"/>
              </a:solidFill>
              <a:latin typeface="+mn-lt"/>
              <a:ea typeface="Twentieth Century"/>
              <a:cs typeface="Twentieth Century"/>
              <a:sym typeface="Twentieth Century"/>
            </a:endParaRPr>
          </a:p>
          <a:p>
            <a:pPr marL="914400" lvl="0" indent="0" algn="l" rtl="0">
              <a:spcBef>
                <a:spcPts val="0"/>
              </a:spcBef>
              <a:spcAft>
                <a:spcPts val="0"/>
              </a:spcAft>
              <a:buClr>
                <a:schemeClr val="bg2"/>
              </a:buClr>
              <a:buNone/>
            </a:pPr>
            <a:endParaRPr sz="5000" dirty="0">
              <a:solidFill>
                <a:schemeClr val="bg2"/>
              </a:solidFill>
              <a:latin typeface="+mn-lt"/>
              <a:ea typeface="Twentieth Century"/>
              <a:cs typeface="Twentieth Century"/>
              <a:sym typeface="Twentieth Century"/>
            </a:endParaRPr>
          </a:p>
          <a:p>
            <a:pPr marL="0" lvl="0" indent="0" algn="l" rtl="0">
              <a:spcBef>
                <a:spcPts val="0"/>
              </a:spcBef>
              <a:spcAft>
                <a:spcPts val="0"/>
              </a:spcAft>
              <a:buClr>
                <a:schemeClr val="bg2"/>
              </a:buClr>
              <a:buNone/>
            </a:pPr>
            <a:endParaRPr sz="5000" dirty="0">
              <a:solidFill>
                <a:schemeClr val="bg2"/>
              </a:solidFill>
              <a:latin typeface="+mn-lt"/>
              <a:ea typeface="Twentieth Century"/>
              <a:cs typeface="Twentieth Century"/>
              <a:sym typeface="Twentieth Century"/>
            </a:endParaRPr>
          </a:p>
        </p:txBody>
      </p:sp>
      <p:pic>
        <p:nvPicPr>
          <p:cNvPr id="280" name="Google Shape;280;g10590c316b3_1_0"/>
          <p:cNvPicPr preferRelativeResize="0"/>
          <p:nvPr/>
        </p:nvPicPr>
        <p:blipFill>
          <a:blip r:embed="rId4">
            <a:alphaModFix/>
          </a:blip>
          <a:stretch>
            <a:fillRect/>
          </a:stretch>
        </p:blipFill>
        <p:spPr>
          <a:xfrm>
            <a:off x="14115125" y="3362100"/>
            <a:ext cx="8345273" cy="4253700"/>
          </a:xfrm>
          <a:prstGeom prst="rect">
            <a:avLst/>
          </a:prstGeom>
          <a:noFill/>
          <a:ln>
            <a:noFill/>
          </a:ln>
        </p:spPr>
      </p:pic>
      <p:sp>
        <p:nvSpPr>
          <p:cNvPr id="281" name="Google Shape;281;g10590c316b3_1_0"/>
          <p:cNvSpPr txBox="1"/>
          <p:nvPr/>
        </p:nvSpPr>
        <p:spPr>
          <a:xfrm>
            <a:off x="15245675" y="4403850"/>
            <a:ext cx="5218500" cy="217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300" dirty="0">
                <a:solidFill>
                  <a:schemeClr val="dk1"/>
                </a:solidFill>
                <a:latin typeface="+mn-lt"/>
                <a:ea typeface="Twentieth Century"/>
                <a:cs typeface="Twentieth Century"/>
                <a:sym typeface="Twentieth Century"/>
              </a:rPr>
              <a:t>Is it safe for me to have a medication abortion?</a:t>
            </a:r>
            <a:endParaRPr sz="4300" dirty="0">
              <a:solidFill>
                <a:schemeClr val="dk1"/>
              </a:solidFill>
              <a:latin typeface="+mn-lt"/>
              <a:ea typeface="Twentieth Century"/>
              <a:cs typeface="Twentieth Century"/>
              <a:sym typeface="Twentieth Century"/>
            </a:endParaRPr>
          </a:p>
        </p:txBody>
      </p:sp>
      <p:pic>
        <p:nvPicPr>
          <p:cNvPr id="282" name="Google Shape;282;g10590c316b3_1_0"/>
          <p:cNvPicPr preferRelativeResize="0"/>
          <p:nvPr/>
        </p:nvPicPr>
        <p:blipFill>
          <a:blip r:embed="rId5">
            <a:alphaModFix/>
          </a:blip>
          <a:stretch>
            <a:fillRect/>
          </a:stretch>
        </p:blipFill>
        <p:spPr>
          <a:xfrm>
            <a:off x="14870990" y="8463675"/>
            <a:ext cx="7582285" cy="4253700"/>
          </a:xfrm>
          <a:prstGeom prst="rect">
            <a:avLst/>
          </a:prstGeom>
          <a:noFill/>
          <a:ln>
            <a:noFill/>
          </a:ln>
        </p:spPr>
      </p:pic>
      <p:sp>
        <p:nvSpPr>
          <p:cNvPr id="283" name="Google Shape;283;g10590c316b3_1_0"/>
          <p:cNvSpPr txBox="1"/>
          <p:nvPr/>
        </p:nvSpPr>
        <p:spPr>
          <a:xfrm>
            <a:off x="16052888" y="9505425"/>
            <a:ext cx="5218500" cy="217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300" dirty="0">
                <a:solidFill>
                  <a:schemeClr val="dk1"/>
                </a:solidFill>
                <a:latin typeface="+mn-lt"/>
                <a:ea typeface="Twentieth Century"/>
                <a:cs typeface="Twentieth Century"/>
                <a:sym typeface="Twentieth Century"/>
              </a:rPr>
              <a:t>Is it safe for me to have a suction procedure?</a:t>
            </a:r>
            <a:endParaRPr sz="4300" dirty="0">
              <a:solidFill>
                <a:schemeClr val="dk1"/>
              </a:solidFill>
              <a:latin typeface="+mn-lt"/>
              <a:ea typeface="Twentieth Century"/>
              <a:cs typeface="Twentieth Century"/>
              <a:sym typeface="Twentieth Century"/>
            </a:endParaRPr>
          </a:p>
        </p:txBody>
      </p:sp>
      <p:sp>
        <p:nvSpPr>
          <p:cNvPr id="10" name="Rectangle 7">
            <a:extLst>
              <a:ext uri="{FF2B5EF4-FFF2-40B4-BE49-F238E27FC236}">
                <a16:creationId xmlns:a16="http://schemas.microsoft.com/office/drawing/2014/main" id="{70893502-B07B-E31F-21D3-3D89C5E11DE1}"/>
              </a:ext>
            </a:extLst>
          </p:cNvPr>
          <p:cNvSpPr txBox="1">
            <a:spLocks/>
          </p:cNvSpPr>
          <p:nvPr/>
        </p:nvSpPr>
        <p:spPr>
          <a:xfrm>
            <a:off x="271377" y="12908655"/>
            <a:ext cx="51329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238719" y="12818834"/>
            <a:ext cx="592379" cy="6571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73155" y="2077466"/>
            <a:ext cx="11646947" cy="3562235"/>
          </a:xfrm>
          <a:prstGeom prst="rect">
            <a:avLst/>
          </a:prstGeom>
        </p:spPr>
        <p:txBody>
          <a:bodyPr anchor="t">
            <a:noAutofit/>
          </a:bodyPr>
          <a:lstStyle/>
          <a:p>
            <a:pPr lvl="0" algn="ctr">
              <a:lnSpc>
                <a:spcPct val="125000"/>
              </a:lnSpc>
              <a:buClr>
                <a:srgbClr val="FFFFFF"/>
              </a:buClr>
              <a:buSzPts val="10000"/>
            </a:pPr>
            <a:r>
              <a:rPr lang="en-US" sz="8800" dirty="0">
                <a:ea typeface="Twentieth Century"/>
                <a:cs typeface="Twentieth Century"/>
                <a:sym typeface="Twentieth Century"/>
              </a:rPr>
              <a:t>Abortion Care Case 2: Michael</a:t>
            </a:r>
            <a:endParaRPr lang="en-US" sz="2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620594" y="555673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61824" y="539834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880661" y="6160546"/>
            <a:ext cx="8631937" cy="252054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lgn="ctr">
              <a:spcBef>
                <a:spcPts val="0"/>
              </a:spcBef>
              <a:buNone/>
            </a:pPr>
            <a:r>
              <a:rPr lang="en-US" sz="5400" b="0" dirty="0">
                <a:solidFill>
                  <a:schemeClr val="bg2"/>
                </a:solidFill>
                <a:latin typeface="+mn-lt"/>
                <a:ea typeface="Twentieth Century"/>
                <a:cs typeface="Twentieth Century"/>
                <a:sym typeface="Twentieth Century"/>
              </a:rPr>
              <a:t>How could this health center create a more welcoming, inclusive space for all people who may need abortion care? </a:t>
            </a:r>
          </a:p>
        </p:txBody>
      </p:sp>
      <p:pic>
        <p:nvPicPr>
          <p:cNvPr id="9" name="Google Shape;291;p26">
            <a:extLst>
              <a:ext uri="{FF2B5EF4-FFF2-40B4-BE49-F238E27FC236}">
                <a16:creationId xmlns:a16="http://schemas.microsoft.com/office/drawing/2014/main" id="{FD6D70D0-44D4-2B0A-D791-F3D1E14C5740}"/>
              </a:ext>
            </a:extLst>
          </p:cNvPr>
          <p:cNvPicPr preferRelativeResize="0">
            <a:picLocks noGrp="1"/>
          </p:cNvPicPr>
          <p:nvPr>
            <p:ph type="pic" idx="13"/>
          </p:nvPr>
        </p:nvPicPr>
        <p:blipFill>
          <a:blip r:embed="rId5">
            <a:alphaModFix/>
          </a:blip>
          <a:srcRect l="25672" r="25672"/>
          <a:stretch>
            <a:fillRect/>
          </a:stretch>
        </p:blipFill>
        <p:spPr>
          <a:prstGeom prst="rect">
            <a:avLst/>
          </a:prstGeom>
          <a:noFill/>
          <a:ln>
            <a:noFill/>
          </a:ln>
        </p:spPr>
      </p:pic>
      <p:sp>
        <p:nvSpPr>
          <p:cNvPr id="4" name="TextBox 3">
            <a:extLst>
              <a:ext uri="{FF2B5EF4-FFF2-40B4-BE49-F238E27FC236}">
                <a16:creationId xmlns:a16="http://schemas.microsoft.com/office/drawing/2014/main" id="{29821851-C0AF-A7E9-78E1-330D1290F1A0}"/>
              </a:ext>
            </a:extLst>
          </p:cNvPr>
          <p:cNvSpPr txBox="1"/>
          <p:nvPr/>
        </p:nvSpPr>
        <p:spPr>
          <a:xfrm>
            <a:off x="20111679" y="13243306"/>
            <a:ext cx="4272321"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latin typeface="+mn-lt"/>
              </a:rPr>
              <a:t>Image Source: The Gender Spectrum Collection. https://</a:t>
            </a:r>
            <a:r>
              <a:rPr lang="en-US" sz="1000" dirty="0" err="1">
                <a:latin typeface="+mn-lt"/>
              </a:rPr>
              <a:t>genderphotos.vice.com</a:t>
            </a:r>
            <a:r>
              <a:rPr lang="en-US" sz="1000" dirty="0">
                <a:latin typeface="+mn-lt"/>
              </a:rPr>
              <a: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rgbClr val="FFFFFF"/>
              </a:solidFill>
              <a:effectLst/>
              <a:uFillTx/>
              <a:latin typeface="+mn-lt"/>
              <a:ea typeface="+mj-ea"/>
              <a:cs typeface="+mj-cs"/>
              <a:sym typeface="Helvetica"/>
            </a:endParaRPr>
          </a:p>
        </p:txBody>
      </p:sp>
    </p:spTree>
    <p:extLst>
      <p:ext uri="{BB962C8B-B14F-4D97-AF65-F5344CB8AC3E}">
        <p14:creationId xmlns:p14="http://schemas.microsoft.com/office/powerpoint/2010/main" val="102720305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191d3e95c5_0_1"/>
          <p:cNvSpPr txBox="1">
            <a:spLocks noGrp="1"/>
          </p:cNvSpPr>
          <p:nvPr>
            <p:ph type="title"/>
          </p:nvPr>
        </p:nvSpPr>
        <p:spPr>
          <a:xfrm>
            <a:off x="658899" y="685500"/>
            <a:ext cx="8531601" cy="1676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latin typeface="+mj-lt"/>
              </a:rPr>
              <a:t>Case Study #3: Lee</a:t>
            </a:r>
            <a:endParaRPr dirty="0">
              <a:latin typeface="+mj-lt"/>
            </a:endParaRPr>
          </a:p>
        </p:txBody>
      </p:sp>
      <p:pic>
        <p:nvPicPr>
          <p:cNvPr id="309" name="Google Shape;309;g1191d3e95c5_0_1"/>
          <p:cNvPicPr preferRelativeResize="0"/>
          <p:nvPr/>
        </p:nvPicPr>
        <p:blipFill>
          <a:blip r:embed="rId3">
            <a:alphaModFix/>
          </a:blip>
          <a:stretch>
            <a:fillRect/>
          </a:stretch>
        </p:blipFill>
        <p:spPr>
          <a:xfrm>
            <a:off x="658899" y="2153047"/>
            <a:ext cx="8531601" cy="1104900"/>
          </a:xfrm>
          <a:prstGeom prst="rect">
            <a:avLst/>
          </a:prstGeom>
          <a:noFill/>
          <a:ln>
            <a:noFill/>
          </a:ln>
        </p:spPr>
      </p:pic>
      <p:sp>
        <p:nvSpPr>
          <p:cNvPr id="310" name="Google Shape;310;g1191d3e95c5_0_1"/>
          <p:cNvSpPr txBox="1"/>
          <p:nvPr/>
        </p:nvSpPr>
        <p:spPr>
          <a:xfrm>
            <a:off x="658899" y="3159000"/>
            <a:ext cx="10912200" cy="7111200"/>
          </a:xfrm>
          <a:prstGeom prst="rect">
            <a:avLst/>
          </a:prstGeom>
          <a:noFill/>
          <a:ln>
            <a:noFill/>
          </a:ln>
        </p:spPr>
        <p:txBody>
          <a:bodyPr spcFirstLastPara="1" wrap="square" lIns="91425" tIns="91425" rIns="91425" bIns="91425" anchor="t" anchorCtr="0">
            <a:spAutoFit/>
          </a:bodyPr>
          <a:lstStyle/>
          <a:p>
            <a:pPr marL="457200" lvl="0" indent="-546100" algn="l" rtl="0">
              <a:spcBef>
                <a:spcPts val="0"/>
              </a:spcBef>
              <a:spcAft>
                <a:spcPts val="0"/>
              </a:spcAft>
              <a:buClr>
                <a:schemeClr val="bg2"/>
              </a:buClr>
              <a:buSzPts val="5000"/>
              <a:buFont typeface="Twentieth Century"/>
              <a:buChar char="●"/>
            </a:pPr>
            <a:r>
              <a:rPr lang="en-US" sz="5000" dirty="0">
                <a:solidFill>
                  <a:schemeClr val="bg2"/>
                </a:solidFill>
                <a:latin typeface="+mn-lt"/>
                <a:ea typeface="Twentieth Century"/>
                <a:cs typeface="Twentieth Century"/>
                <a:sym typeface="Twentieth Century"/>
              </a:rPr>
              <a:t>29-year old </a:t>
            </a:r>
            <a:r>
              <a:rPr lang="en-US" sz="5000" dirty="0" err="1">
                <a:solidFill>
                  <a:schemeClr val="bg2"/>
                </a:solidFill>
                <a:latin typeface="+mn-lt"/>
                <a:ea typeface="Twentieth Century"/>
                <a:cs typeface="Twentieth Century"/>
                <a:sym typeface="Twentieth Century"/>
              </a:rPr>
              <a:t>transmale</a:t>
            </a:r>
            <a:r>
              <a:rPr lang="en-US" sz="5000" dirty="0">
                <a:solidFill>
                  <a:schemeClr val="bg2"/>
                </a:solidFill>
                <a:latin typeface="+mn-lt"/>
                <a:ea typeface="Twentieth Century"/>
                <a:cs typeface="Twentieth Century"/>
                <a:sym typeface="Twentieth Century"/>
              </a:rPr>
              <a:t> patient assigned female at birth </a:t>
            </a:r>
            <a:endParaRPr sz="5000" dirty="0">
              <a:solidFill>
                <a:schemeClr val="bg2"/>
              </a:solidFill>
              <a:latin typeface="+mn-lt"/>
              <a:ea typeface="Twentieth Century"/>
              <a:cs typeface="Twentieth Century"/>
              <a:sym typeface="Twentieth Century"/>
            </a:endParaRPr>
          </a:p>
          <a:p>
            <a:pPr marL="457200" lvl="0" indent="-546100" algn="l" rtl="0">
              <a:spcBef>
                <a:spcPts val="0"/>
              </a:spcBef>
              <a:spcAft>
                <a:spcPts val="0"/>
              </a:spcAft>
              <a:buClr>
                <a:schemeClr val="bg2"/>
              </a:buClr>
              <a:buSzPts val="5000"/>
              <a:buFont typeface="Twentieth Century"/>
              <a:buChar char="●"/>
            </a:pPr>
            <a:r>
              <a:rPr lang="en-US" sz="5000" dirty="0">
                <a:solidFill>
                  <a:schemeClr val="bg2"/>
                </a:solidFill>
                <a:latin typeface="+mn-lt"/>
                <a:ea typeface="Twentieth Century"/>
                <a:cs typeface="Twentieth Century"/>
                <a:sym typeface="Twentieth Century"/>
              </a:rPr>
              <a:t>Planning on starting testosterone (T) and would like to become pregnant in the future. </a:t>
            </a:r>
            <a:endParaRPr sz="5000" dirty="0">
              <a:solidFill>
                <a:schemeClr val="bg2"/>
              </a:solidFill>
              <a:latin typeface="+mn-lt"/>
              <a:ea typeface="Twentieth Century"/>
              <a:cs typeface="Twentieth Century"/>
              <a:sym typeface="Twentieth Century"/>
            </a:endParaRPr>
          </a:p>
          <a:p>
            <a:pPr marL="457200" lvl="0" indent="-546100" algn="l" rtl="0">
              <a:spcBef>
                <a:spcPts val="0"/>
              </a:spcBef>
              <a:spcAft>
                <a:spcPts val="0"/>
              </a:spcAft>
              <a:buClr>
                <a:schemeClr val="bg2"/>
              </a:buClr>
              <a:buSzPts val="5000"/>
              <a:buFont typeface="Twentieth Century"/>
              <a:buChar char="●"/>
            </a:pPr>
            <a:r>
              <a:rPr lang="en-US" sz="5000" dirty="0">
                <a:solidFill>
                  <a:schemeClr val="bg2"/>
                </a:solidFill>
                <a:latin typeface="+mn-lt"/>
                <a:ea typeface="Twentieth Century"/>
                <a:cs typeface="Twentieth Century"/>
                <a:sym typeface="Twentieth Century"/>
              </a:rPr>
              <a:t>How would you counsel Lee on their questions? </a:t>
            </a:r>
            <a:endParaRPr sz="5000" dirty="0">
              <a:solidFill>
                <a:schemeClr val="bg2"/>
              </a:solidFill>
              <a:latin typeface="+mn-lt"/>
              <a:ea typeface="Twentieth Century"/>
              <a:cs typeface="Twentieth Century"/>
              <a:sym typeface="Twentieth Century"/>
            </a:endParaRPr>
          </a:p>
          <a:p>
            <a:pPr marL="914400" lvl="0" indent="0" algn="l" rtl="0">
              <a:spcBef>
                <a:spcPts val="0"/>
              </a:spcBef>
              <a:spcAft>
                <a:spcPts val="0"/>
              </a:spcAft>
              <a:buClr>
                <a:schemeClr val="bg2"/>
              </a:buClr>
              <a:buNone/>
            </a:pPr>
            <a:endParaRPr sz="5000" dirty="0">
              <a:solidFill>
                <a:schemeClr val="bg2"/>
              </a:solidFill>
              <a:latin typeface="+mn-lt"/>
              <a:ea typeface="Twentieth Century"/>
              <a:cs typeface="Twentieth Century"/>
              <a:sym typeface="Twentieth Century"/>
            </a:endParaRPr>
          </a:p>
          <a:p>
            <a:pPr marL="0" lvl="0" indent="0" algn="l" rtl="0">
              <a:spcBef>
                <a:spcPts val="0"/>
              </a:spcBef>
              <a:spcAft>
                <a:spcPts val="0"/>
              </a:spcAft>
              <a:buClr>
                <a:schemeClr val="bg2"/>
              </a:buClr>
              <a:buNone/>
            </a:pPr>
            <a:endParaRPr sz="5000" dirty="0">
              <a:solidFill>
                <a:schemeClr val="bg2"/>
              </a:solidFill>
              <a:latin typeface="+mn-lt"/>
              <a:ea typeface="Twentieth Century"/>
              <a:cs typeface="Twentieth Century"/>
              <a:sym typeface="Twentieth Century"/>
            </a:endParaRPr>
          </a:p>
        </p:txBody>
      </p:sp>
      <p:pic>
        <p:nvPicPr>
          <p:cNvPr id="311" name="Google Shape;311;g1191d3e95c5_0_1"/>
          <p:cNvPicPr preferRelativeResize="0"/>
          <p:nvPr/>
        </p:nvPicPr>
        <p:blipFill>
          <a:blip r:embed="rId4">
            <a:alphaModFix/>
          </a:blip>
          <a:stretch>
            <a:fillRect/>
          </a:stretch>
        </p:blipFill>
        <p:spPr>
          <a:xfrm>
            <a:off x="16052900" y="579150"/>
            <a:ext cx="7163376" cy="3651270"/>
          </a:xfrm>
          <a:prstGeom prst="rect">
            <a:avLst/>
          </a:prstGeom>
          <a:noFill/>
          <a:ln>
            <a:noFill/>
          </a:ln>
        </p:spPr>
      </p:pic>
      <p:sp>
        <p:nvSpPr>
          <p:cNvPr id="312" name="Google Shape;312;g1191d3e95c5_0_1"/>
          <p:cNvSpPr txBox="1"/>
          <p:nvPr/>
        </p:nvSpPr>
        <p:spPr>
          <a:xfrm>
            <a:off x="17025325" y="1650588"/>
            <a:ext cx="5218500" cy="1508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300" dirty="0">
                <a:solidFill>
                  <a:schemeClr val="dk1"/>
                </a:solidFill>
                <a:latin typeface="+mn-lt"/>
                <a:ea typeface="Twentieth Century"/>
                <a:cs typeface="Twentieth Century"/>
                <a:sym typeface="Twentieth Century"/>
              </a:rPr>
              <a:t>Will T make me infertile?</a:t>
            </a:r>
            <a:endParaRPr sz="4300" dirty="0">
              <a:solidFill>
                <a:schemeClr val="dk1"/>
              </a:solidFill>
              <a:latin typeface="+mn-lt"/>
              <a:ea typeface="Twentieth Century"/>
              <a:cs typeface="Twentieth Century"/>
              <a:sym typeface="Twentieth Century"/>
            </a:endParaRPr>
          </a:p>
        </p:txBody>
      </p:sp>
      <p:pic>
        <p:nvPicPr>
          <p:cNvPr id="313" name="Google Shape;313;g1191d3e95c5_0_1"/>
          <p:cNvPicPr preferRelativeResize="0"/>
          <p:nvPr/>
        </p:nvPicPr>
        <p:blipFill>
          <a:blip r:embed="rId5">
            <a:alphaModFix/>
          </a:blip>
          <a:stretch>
            <a:fillRect/>
          </a:stretch>
        </p:blipFill>
        <p:spPr>
          <a:xfrm>
            <a:off x="12717515" y="4741075"/>
            <a:ext cx="7582285" cy="4253700"/>
          </a:xfrm>
          <a:prstGeom prst="rect">
            <a:avLst/>
          </a:prstGeom>
          <a:noFill/>
          <a:ln>
            <a:noFill/>
          </a:ln>
        </p:spPr>
      </p:pic>
      <p:sp>
        <p:nvSpPr>
          <p:cNvPr id="314" name="Google Shape;314;g1191d3e95c5_0_1"/>
          <p:cNvSpPr txBox="1"/>
          <p:nvPr/>
        </p:nvSpPr>
        <p:spPr>
          <a:xfrm>
            <a:off x="13899400" y="5782825"/>
            <a:ext cx="5218500" cy="217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300" dirty="0">
                <a:solidFill>
                  <a:schemeClr val="dk1"/>
                </a:solidFill>
                <a:latin typeface="+mn-lt"/>
                <a:ea typeface="Twentieth Century"/>
                <a:cs typeface="Twentieth Century"/>
                <a:sym typeface="Twentieth Century"/>
              </a:rPr>
              <a:t>Do I have to have a hysterectomy after a certain age?</a:t>
            </a:r>
            <a:endParaRPr sz="4300" dirty="0">
              <a:solidFill>
                <a:schemeClr val="dk1"/>
              </a:solidFill>
              <a:latin typeface="+mn-lt"/>
              <a:ea typeface="Twentieth Century"/>
              <a:cs typeface="Twentieth Century"/>
              <a:sym typeface="Twentieth Century"/>
            </a:endParaRPr>
          </a:p>
        </p:txBody>
      </p:sp>
      <p:pic>
        <p:nvPicPr>
          <p:cNvPr id="315" name="Google Shape;315;g1191d3e95c5_0_1"/>
          <p:cNvPicPr preferRelativeResize="0"/>
          <p:nvPr/>
        </p:nvPicPr>
        <p:blipFill>
          <a:blip r:embed="rId6">
            <a:alphaModFix/>
          </a:blip>
          <a:stretch>
            <a:fillRect/>
          </a:stretch>
        </p:blipFill>
        <p:spPr>
          <a:xfrm>
            <a:off x="16304700" y="9505425"/>
            <a:ext cx="7163376" cy="3651270"/>
          </a:xfrm>
          <a:prstGeom prst="rect">
            <a:avLst/>
          </a:prstGeom>
          <a:noFill/>
          <a:ln>
            <a:noFill/>
          </a:ln>
        </p:spPr>
      </p:pic>
      <p:sp>
        <p:nvSpPr>
          <p:cNvPr id="316" name="Google Shape;316;g1191d3e95c5_0_1"/>
          <p:cNvSpPr txBox="1"/>
          <p:nvPr/>
        </p:nvSpPr>
        <p:spPr>
          <a:xfrm>
            <a:off x="17025313" y="10245963"/>
            <a:ext cx="5218500" cy="217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300" dirty="0">
                <a:solidFill>
                  <a:schemeClr val="dk1"/>
                </a:solidFill>
                <a:latin typeface="+mn-lt"/>
                <a:ea typeface="Twentieth Century"/>
                <a:cs typeface="Twentieth Century"/>
                <a:sym typeface="Twentieth Century"/>
              </a:rPr>
              <a:t>Can I still carry a pregnancy after I’ve been on T?</a:t>
            </a:r>
            <a:endParaRPr sz="4300" dirty="0">
              <a:solidFill>
                <a:schemeClr val="dk1"/>
              </a:solidFill>
              <a:latin typeface="+mn-lt"/>
              <a:ea typeface="Twentieth Century"/>
              <a:cs typeface="Twentieth Century"/>
              <a:sym typeface="Twentieth Century"/>
            </a:endParaRPr>
          </a:p>
        </p:txBody>
      </p:sp>
      <p:pic>
        <p:nvPicPr>
          <p:cNvPr id="317" name="Google Shape;317;g1191d3e95c5_0_1"/>
          <p:cNvPicPr preferRelativeResize="0"/>
          <p:nvPr/>
        </p:nvPicPr>
        <p:blipFill>
          <a:blip r:embed="rId7">
            <a:alphaModFix/>
          </a:blip>
          <a:stretch>
            <a:fillRect/>
          </a:stretch>
        </p:blipFill>
        <p:spPr>
          <a:xfrm>
            <a:off x="4407725" y="8994775"/>
            <a:ext cx="7163376" cy="3651270"/>
          </a:xfrm>
          <a:prstGeom prst="rect">
            <a:avLst/>
          </a:prstGeom>
          <a:noFill/>
          <a:ln>
            <a:noFill/>
          </a:ln>
        </p:spPr>
      </p:pic>
      <p:sp>
        <p:nvSpPr>
          <p:cNvPr id="318" name="Google Shape;318;g1191d3e95c5_0_1"/>
          <p:cNvSpPr txBox="1"/>
          <p:nvPr/>
        </p:nvSpPr>
        <p:spPr>
          <a:xfrm>
            <a:off x="5380150" y="9735300"/>
            <a:ext cx="5218500" cy="217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300" dirty="0">
                <a:solidFill>
                  <a:schemeClr val="dk1"/>
                </a:solidFill>
                <a:latin typeface="+mn-lt"/>
                <a:ea typeface="Twentieth Century"/>
                <a:cs typeface="Twentieth Century"/>
                <a:sym typeface="Twentieth Century"/>
              </a:rPr>
              <a:t>How long do I need to be off T before I try to get pregnant?</a:t>
            </a:r>
            <a:endParaRPr sz="4300" dirty="0">
              <a:solidFill>
                <a:schemeClr val="dk1"/>
              </a:solidFill>
              <a:latin typeface="+mn-lt"/>
              <a:ea typeface="Twentieth Century"/>
              <a:cs typeface="Twentieth Century"/>
              <a:sym typeface="Twentieth Century"/>
            </a:endParaRPr>
          </a:p>
        </p:txBody>
      </p:sp>
      <p:sp>
        <p:nvSpPr>
          <p:cNvPr id="15" name="Rectangle 7">
            <a:extLst>
              <a:ext uri="{FF2B5EF4-FFF2-40B4-BE49-F238E27FC236}">
                <a16:creationId xmlns:a16="http://schemas.microsoft.com/office/drawing/2014/main" id="{E5E34105-DA46-CBD9-6F57-CB32CBCE6C0B}"/>
              </a:ext>
            </a:extLst>
          </p:cNvPr>
          <p:cNvSpPr txBox="1">
            <a:spLocks/>
          </p:cNvSpPr>
          <p:nvPr/>
        </p:nvSpPr>
        <p:spPr>
          <a:xfrm>
            <a:off x="271377" y="12908655"/>
            <a:ext cx="51329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711140" y="233394"/>
            <a:ext cx="10020300" cy="1615183"/>
          </a:xfrm>
          <a:prstGeom prst="rect">
            <a:avLst/>
          </a:prstGeom>
        </p:spPr>
        <p:txBody>
          <a:bodyPr anchor="t">
            <a:noAutofit/>
          </a:bodyPr>
          <a:lstStyle/>
          <a:p>
            <a:pPr>
              <a:lnSpc>
                <a:spcPts val="12500"/>
              </a:lnSpc>
            </a:pPr>
            <a:r>
              <a:rPr lang="en-US" sz="8800" dirty="0">
                <a:latin typeface="+mj-lt"/>
              </a:rPr>
              <a:t>Case Study #4: Chloe</a:t>
            </a:r>
            <a:endParaRPr lang="en-US" sz="8800" b="0" dirty="0">
              <a:latin typeface="+mj-lt"/>
            </a:endParaRP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711140" y="2134915"/>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0552370" y="1976525"/>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0711140" y="2504219"/>
            <a:ext cx="12957752" cy="778668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bg2"/>
              </a:buClr>
            </a:pPr>
            <a:r>
              <a:rPr lang="en-US" sz="5400" b="0" dirty="0">
                <a:solidFill>
                  <a:schemeClr val="bg2"/>
                </a:solidFill>
                <a:latin typeface="+mn-lt"/>
                <a:ea typeface="Twentieth Century"/>
                <a:cs typeface="Twentieth Century"/>
                <a:sym typeface="Twentieth Century"/>
              </a:rPr>
              <a:t>24-year old transgender woman, assigned male at birth. Interested in starting hormone therapy</a:t>
            </a:r>
          </a:p>
          <a:p>
            <a:pPr>
              <a:spcBef>
                <a:spcPts val="0"/>
              </a:spcBef>
              <a:buClr>
                <a:schemeClr val="bg2"/>
              </a:buClr>
            </a:pPr>
            <a:r>
              <a:rPr lang="en-US" sz="5400" b="0" dirty="0">
                <a:solidFill>
                  <a:schemeClr val="bg2"/>
                </a:solidFill>
                <a:latin typeface="+mn-lt"/>
                <a:ea typeface="Twentieth Century"/>
                <a:cs typeface="Twentieth Century"/>
                <a:sym typeface="Twentieth Century"/>
              </a:rPr>
              <a:t>In discussing the risks and benefits of starting estrogen and spironolactone, she endorses a strong desire for biological children in the future. </a:t>
            </a:r>
          </a:p>
          <a:p>
            <a:pPr marL="1143000" indent="-685800">
              <a:spcBef>
                <a:spcPts val="0"/>
              </a:spcBef>
              <a:buClr>
                <a:schemeClr val="bg2"/>
              </a:buClr>
            </a:pPr>
            <a:endParaRPr lang="en-US" sz="5400" b="0" dirty="0">
              <a:solidFill>
                <a:schemeClr val="bg2"/>
              </a:solidFill>
              <a:latin typeface="+mn-lt"/>
              <a:ea typeface="Twentieth Century"/>
              <a:cs typeface="Twentieth Century"/>
              <a:sym typeface="Twentieth Century"/>
            </a:endParaRPr>
          </a:p>
          <a:p>
            <a:pPr>
              <a:spcBef>
                <a:spcPts val="0"/>
              </a:spcBef>
              <a:buClr>
                <a:schemeClr val="bg2"/>
              </a:buClr>
            </a:pPr>
            <a:r>
              <a:rPr lang="en-US" sz="5400" b="0" dirty="0">
                <a:solidFill>
                  <a:schemeClr val="bg2"/>
                </a:solidFill>
                <a:latin typeface="+mn-lt"/>
                <a:ea typeface="Twentieth Century"/>
                <a:cs typeface="Twentieth Century"/>
                <a:sym typeface="Twentieth Century"/>
              </a:rPr>
              <a:t>How do you counsel her on the impact of hormone therapy on fertility?</a:t>
            </a:r>
          </a:p>
          <a:p>
            <a:pPr>
              <a:spcBef>
                <a:spcPts val="0"/>
              </a:spcBef>
              <a:buClr>
                <a:schemeClr val="bg2"/>
              </a:buClr>
            </a:pPr>
            <a:r>
              <a:rPr lang="en-US" sz="5400" b="0" dirty="0">
                <a:solidFill>
                  <a:schemeClr val="bg2"/>
                </a:solidFill>
                <a:latin typeface="+mn-lt"/>
                <a:ea typeface="Twentieth Century"/>
                <a:cs typeface="Twentieth Century"/>
                <a:sym typeface="Twentieth Century"/>
              </a:rPr>
              <a:t>What options does she have if she doesn’t want to risk infertility? </a:t>
            </a:r>
          </a:p>
          <a:p>
            <a:pPr>
              <a:spcBef>
                <a:spcPts val="0"/>
              </a:spcBef>
              <a:buClr>
                <a:schemeClr val="bg2"/>
              </a:buClr>
            </a:pPr>
            <a:r>
              <a:rPr lang="en-US" sz="5400" b="0" dirty="0">
                <a:solidFill>
                  <a:schemeClr val="bg2"/>
                </a:solidFill>
                <a:latin typeface="+mn-lt"/>
                <a:ea typeface="Twentieth Century"/>
                <a:cs typeface="Twentieth Century"/>
                <a:sym typeface="Twentieth Century"/>
              </a:rPr>
              <a:t>Do her options change if she is interested in pursuing bottom surgery as well?</a:t>
            </a:r>
          </a:p>
        </p:txBody>
      </p:sp>
      <p:pic>
        <p:nvPicPr>
          <p:cNvPr id="10" name="Google Shape;326;g1191d3e95c5_0_15">
            <a:extLst>
              <a:ext uri="{FF2B5EF4-FFF2-40B4-BE49-F238E27FC236}">
                <a16:creationId xmlns:a16="http://schemas.microsoft.com/office/drawing/2014/main" id="{B5313664-65E6-9933-D01E-FAC6C0959912}"/>
              </a:ext>
            </a:extLst>
          </p:cNvPr>
          <p:cNvPicPr preferRelativeResize="0">
            <a:picLocks noGrp="1"/>
          </p:cNvPicPr>
          <p:nvPr>
            <p:ph type="pic" idx="13"/>
          </p:nvPr>
        </p:nvPicPr>
        <p:blipFill>
          <a:blip r:embed="rId5">
            <a:alphaModFix/>
          </a:blip>
          <a:srcRect t="4418" b="4418"/>
          <a:stretch>
            <a:fillRect/>
          </a:stretch>
        </p:blipFill>
        <p:spPr>
          <a:xfrm>
            <a:off x="0" y="0"/>
            <a:ext cx="10020300" cy="13716000"/>
          </a:xfrm>
          <a:prstGeom prst="rect">
            <a:avLst/>
          </a:prstGeom>
          <a:noFill/>
          <a:ln>
            <a:noFill/>
          </a:ln>
        </p:spPr>
      </p:pic>
      <p:sp>
        <p:nvSpPr>
          <p:cNvPr id="6" name="TextBox 5">
            <a:extLst>
              <a:ext uri="{FF2B5EF4-FFF2-40B4-BE49-F238E27FC236}">
                <a16:creationId xmlns:a16="http://schemas.microsoft.com/office/drawing/2014/main" id="{A14C1E33-C7B7-6CA9-84A7-057466F9634C}"/>
              </a:ext>
            </a:extLst>
          </p:cNvPr>
          <p:cNvSpPr txBox="1"/>
          <p:nvPr/>
        </p:nvSpPr>
        <p:spPr>
          <a:xfrm>
            <a:off x="21785311" y="13280427"/>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latin typeface="+mn-lt"/>
              </a:rPr>
              <a:t>Image Source: https://</a:t>
            </a:r>
            <a:r>
              <a:rPr lang="en-US" sz="1000" dirty="0" err="1">
                <a:solidFill>
                  <a:schemeClr val="bg2"/>
                </a:solidFill>
                <a:latin typeface="+mn-lt"/>
              </a:rPr>
              <a:t>genderphotos.vice.com</a:t>
            </a:r>
            <a:r>
              <a:rPr lang="en-US" sz="1000" dirty="0">
                <a:solidFill>
                  <a:schemeClr val="bg2"/>
                </a:solidFill>
                <a:latin typeface="+mn-lt"/>
              </a:rPr>
              <a:t>/</a:t>
            </a:r>
            <a:endParaRPr kumimoji="0" lang="en-US" sz="10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397554196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4"/>
          <p:cNvSpPr txBox="1">
            <a:spLocks noGrp="1"/>
          </p:cNvSpPr>
          <p:nvPr>
            <p:ph type="sldNum" idx="12"/>
          </p:nvPr>
        </p:nvSpPr>
        <p:spPr>
          <a:xfrm>
            <a:off x="271376" y="12858354"/>
            <a:ext cx="592379"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37</a:t>
            </a:fld>
            <a:endParaRPr dirty="0"/>
          </a:p>
        </p:txBody>
      </p:sp>
      <p:sp>
        <p:nvSpPr>
          <p:cNvPr id="496" name="Google Shape;496;p64"/>
          <p:cNvSpPr txBox="1">
            <a:spLocks noGrp="1"/>
          </p:cNvSpPr>
          <p:nvPr>
            <p:ph type="title"/>
          </p:nvPr>
        </p:nvSpPr>
        <p:spPr>
          <a:xfrm>
            <a:off x="545055" y="831432"/>
            <a:ext cx="11646947" cy="1640325"/>
          </a:xfrm>
          <a:prstGeom prst="rect">
            <a:avLst/>
          </a:prstGeom>
          <a:noFill/>
          <a:ln>
            <a:noFill/>
          </a:ln>
        </p:spPr>
        <p:txBody>
          <a:bodyPr spcFirstLastPara="1" wrap="square" lIns="91400" tIns="91400" rIns="91400" bIns="91400" anchor="t" anchorCtr="0">
            <a:noAutofit/>
          </a:bodyPr>
          <a:lstStyle/>
          <a:p>
            <a:pPr algn="ctr">
              <a:lnSpc>
                <a:spcPct val="125000"/>
              </a:lnSpc>
              <a:buSzPts val="3800"/>
            </a:pPr>
            <a:r>
              <a:rPr lang="en" sz="9600" dirty="0"/>
              <a:t>Case Study #5: Clark</a:t>
            </a:r>
            <a:endParaRPr sz="267" dirty="0"/>
          </a:p>
        </p:txBody>
      </p:sp>
      <p:sp>
        <p:nvSpPr>
          <p:cNvPr id="497" name="Google Shape;497;p64"/>
          <p:cNvSpPr txBox="1"/>
          <p:nvPr/>
        </p:nvSpPr>
        <p:spPr>
          <a:xfrm>
            <a:off x="545055" y="3274175"/>
            <a:ext cx="14092323" cy="9146424"/>
          </a:xfrm>
          <a:prstGeom prst="rect">
            <a:avLst/>
          </a:prstGeom>
          <a:noFill/>
          <a:ln>
            <a:noFill/>
          </a:ln>
        </p:spPr>
        <p:txBody>
          <a:bodyPr spcFirstLastPara="1" wrap="square" lIns="91400" tIns="45733" rIns="91400" bIns="45733" anchor="t" anchorCtr="0">
            <a:noAutofit/>
          </a:bodyPr>
          <a:lstStyle/>
          <a:p>
            <a:pPr marL="1219215" indent="-778943">
              <a:lnSpc>
                <a:spcPct val="90000"/>
              </a:lnSpc>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22-year-old (he/him)</a:t>
            </a:r>
            <a:endParaRPr sz="1333" dirty="0">
              <a:solidFill>
                <a:schemeClr val="bg2"/>
              </a:solidFill>
            </a:endParaRPr>
          </a:p>
          <a:p>
            <a:pPr marL="1219215" indent="-778943">
              <a:lnSpc>
                <a:spcPct val="90000"/>
              </a:lnSpc>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Trans male patient</a:t>
            </a:r>
            <a:endParaRPr sz="1333" dirty="0">
              <a:solidFill>
                <a:schemeClr val="bg2"/>
              </a:solidFill>
            </a:endParaRPr>
          </a:p>
          <a:p>
            <a:pPr marL="1219215" indent="-778943">
              <a:lnSpc>
                <a:spcPct val="90000"/>
              </a:lnSpc>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Started testosterone 4 months ago</a:t>
            </a:r>
            <a:endParaRPr sz="1333" dirty="0">
              <a:solidFill>
                <a:schemeClr val="bg2"/>
              </a:solidFill>
            </a:endParaRPr>
          </a:p>
          <a:p>
            <a:pPr marL="1219215" indent="-778943">
              <a:lnSpc>
                <a:spcPct val="90000"/>
              </a:lnSpc>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Wants birth control that stops monthly bleeding</a:t>
            </a:r>
            <a:endParaRPr sz="1333" dirty="0">
              <a:solidFill>
                <a:schemeClr val="bg2"/>
              </a:solidFill>
            </a:endParaRPr>
          </a:p>
          <a:p>
            <a:pPr>
              <a:lnSpc>
                <a:spcPct val="90000"/>
              </a:lnSpc>
              <a:buClr>
                <a:schemeClr val="bg2"/>
              </a:buClr>
              <a:buSzPct val="100000"/>
            </a:pPr>
            <a:endParaRPr sz="5333" dirty="0">
              <a:solidFill>
                <a:schemeClr val="bg2"/>
              </a:solidFill>
              <a:latin typeface="Tw Cen MT" panose="020B0602020104020603" pitchFamily="34" charset="77"/>
              <a:ea typeface="Twentieth Century"/>
              <a:cs typeface="Twentieth Century"/>
              <a:sym typeface="Twentieth Century"/>
            </a:endParaRPr>
          </a:p>
          <a:p>
            <a:pPr>
              <a:lnSpc>
                <a:spcPct val="90000"/>
              </a:lnSpc>
              <a:buClr>
                <a:schemeClr val="bg2"/>
              </a:buClr>
              <a:buSzPct val="100000"/>
            </a:pPr>
            <a:endParaRPr sz="5333" dirty="0">
              <a:solidFill>
                <a:schemeClr val="bg2"/>
              </a:solidFill>
              <a:latin typeface="Tw Cen MT" panose="020B0602020104020603" pitchFamily="34" charset="77"/>
              <a:ea typeface="Twentieth Century"/>
              <a:cs typeface="Twentieth Century"/>
              <a:sym typeface="Twentieth Century"/>
            </a:endParaRPr>
          </a:p>
          <a:p>
            <a:pPr marL="914411" indent="-406405">
              <a:lnSpc>
                <a:spcPct val="90000"/>
              </a:lnSpc>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 What are Clark’s birth control options?</a:t>
            </a:r>
            <a:endParaRPr sz="1333" dirty="0">
              <a:solidFill>
                <a:schemeClr val="bg2"/>
              </a:solidFill>
            </a:endParaRPr>
          </a:p>
          <a:p>
            <a:pPr marL="914411" indent="-406405">
              <a:lnSpc>
                <a:spcPct val="90000"/>
              </a:lnSpc>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 Does testosterone interact with hormonal contraceptives?</a:t>
            </a:r>
            <a:endParaRPr sz="1333" dirty="0">
              <a:solidFill>
                <a:schemeClr val="bg2"/>
              </a:solidFill>
            </a:endParaRPr>
          </a:p>
          <a:p>
            <a:pPr marL="914411" indent="-406405">
              <a:lnSpc>
                <a:spcPct val="90000"/>
              </a:lnSpc>
              <a:buClr>
                <a:schemeClr val="bg2"/>
              </a:buClr>
              <a:buSzPct val="100000"/>
              <a:buFont typeface="Arial"/>
              <a:buChar char="●"/>
            </a:pPr>
            <a:r>
              <a:rPr lang="en" sz="5333" dirty="0">
                <a:solidFill>
                  <a:schemeClr val="bg2"/>
                </a:solidFill>
                <a:latin typeface="Tw Cen MT" panose="020B0602020104020603" pitchFamily="34" charset="77"/>
                <a:ea typeface="Twentieth Century"/>
                <a:cs typeface="Twentieth Century"/>
                <a:sym typeface="Twentieth Century"/>
              </a:rPr>
              <a:t> If Clark chooses an IUD, are there special considerations for insertion?</a:t>
            </a:r>
            <a:endParaRPr sz="1333" dirty="0">
              <a:solidFill>
                <a:schemeClr val="bg2"/>
              </a:solidFill>
            </a:endParaRPr>
          </a:p>
          <a:p>
            <a:pPr marL="440272">
              <a:lnSpc>
                <a:spcPct val="90000"/>
              </a:lnSpc>
              <a:buClr>
                <a:schemeClr val="bg2"/>
              </a:buClr>
              <a:buSzPct val="100000"/>
            </a:pPr>
            <a:endParaRPr sz="5333" dirty="0">
              <a:solidFill>
                <a:schemeClr val="bg2"/>
              </a:solidFill>
              <a:latin typeface="Tw Cen MT" panose="020B0602020104020603" pitchFamily="34" charset="77"/>
              <a:ea typeface="Twentieth Century"/>
              <a:cs typeface="Twentieth Century"/>
              <a:sym typeface="Twentieth Century"/>
            </a:endParaRPr>
          </a:p>
        </p:txBody>
      </p:sp>
      <p:sp>
        <p:nvSpPr>
          <p:cNvPr id="498" name="Google Shape;498;p64"/>
          <p:cNvSpPr txBox="1"/>
          <p:nvPr/>
        </p:nvSpPr>
        <p:spPr>
          <a:xfrm>
            <a:off x="17439004" y="13377448"/>
            <a:ext cx="6673619" cy="513008"/>
          </a:xfrm>
          <a:prstGeom prst="rect">
            <a:avLst/>
          </a:prstGeom>
          <a:noFill/>
          <a:ln>
            <a:noFill/>
          </a:ln>
        </p:spPr>
        <p:txBody>
          <a:bodyPr spcFirstLastPara="1" wrap="square" lIns="91400" tIns="91400" rIns="91400" bIns="91400" anchor="t" anchorCtr="0">
            <a:spAutoFit/>
          </a:bodyPr>
          <a:lstStyle/>
          <a:p>
            <a:pPr>
              <a:buClr>
                <a:srgbClr val="FFFFFF"/>
              </a:buClr>
              <a:buSzPts val="400"/>
            </a:pPr>
            <a:r>
              <a:rPr lang="en" sz="1067" dirty="0">
                <a:latin typeface="Tw Cen MT" panose="020B0602020104020603" pitchFamily="34" charset="77"/>
                <a:ea typeface="Twentieth Century"/>
                <a:cs typeface="Twentieth Century"/>
                <a:sym typeface="Twentieth Century"/>
              </a:rPr>
              <a:t>Transgender Man Laughing With Eyes Closed Isolated On Dark Background by Jacob Lund Photography from </a:t>
            </a:r>
            <a:r>
              <a:rPr lang="en" sz="1067" dirty="0" err="1">
                <a:latin typeface="Tw Cen MT" panose="020B0602020104020603" pitchFamily="34" charset="77"/>
                <a:ea typeface="Twentieth Century"/>
                <a:cs typeface="Twentieth Century"/>
                <a:sym typeface="Twentieth Century"/>
              </a:rPr>
              <a:t>NounProject.com</a:t>
            </a:r>
            <a:endParaRPr sz="1067" dirty="0">
              <a:latin typeface="Tw Cen MT" panose="020B0602020104020603" pitchFamily="34" charset="77"/>
              <a:ea typeface="Twentieth Century"/>
              <a:cs typeface="Twentieth Century"/>
              <a:sym typeface="Twentieth Century"/>
            </a:endParaRPr>
          </a:p>
        </p:txBody>
      </p:sp>
      <p:pic>
        <p:nvPicPr>
          <p:cNvPr id="499" name="Google Shape;499;p64"/>
          <p:cNvPicPr preferRelativeResize="0"/>
          <p:nvPr/>
        </p:nvPicPr>
        <p:blipFill rotWithShape="1">
          <a:blip r:embed="rId3">
            <a:alphaModFix/>
          </a:blip>
          <a:srcRect t="10322"/>
          <a:stretch/>
        </p:blipFill>
        <p:spPr>
          <a:xfrm>
            <a:off x="14849644" y="2"/>
            <a:ext cx="10194003" cy="1371599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t="2332" b="2332"/>
          <a:stretch/>
        </p:blipFill>
        <p:spPr bwMode="auto">
          <a:xfrm>
            <a:off x="14074184" y="2149833"/>
            <a:ext cx="7637946" cy="9416333"/>
          </a:xfrm>
          <a:prstGeom prst="rect">
            <a:avLst/>
          </a:prstGeom>
          <a:noFill/>
          <a:ln w="9525">
            <a:solidFill>
              <a:srgbClr val="000000"/>
            </a:solidFill>
            <a:miter lim="800000"/>
            <a:headEnd/>
            <a:tailEnd/>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784359" y="1401864"/>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EFFCAE5-B61E-B842-AEEF-BC07B7EFF8D4}"/>
                  </a:ext>
                </a:extLst>
              </p14:cNvPr>
              <p14:cNvContentPartPr/>
              <p14:nvPr/>
            </p14:nvContentPartPr>
            <p14:xfrm>
              <a:off x="784359" y="3025425"/>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625595" y="2867909"/>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784359" y="3579824"/>
            <a:ext cx="7339457" cy="1200329"/>
          </a:xfrm>
          <a:prstGeom prst="rect">
            <a:avLst/>
          </a:prstGeom>
        </p:spPr>
        <p:txBody>
          <a:bodyPr wrap="square">
            <a:spAutoFit/>
          </a:bodyPr>
          <a:lstStyle/>
          <a:p>
            <a:pPr marL="245745" lvl="0" indent="-571500">
              <a:spcBef>
                <a:spcPts val="500"/>
              </a:spcBef>
              <a:buSzPct val="100000"/>
              <a:buFont typeface="Arial" panose="020B0604020202020204" pitchFamily="34" charset="0"/>
              <a:buChar char="•"/>
            </a:pPr>
            <a:r>
              <a:rPr lang="en-US" dirty="0">
                <a:solidFill>
                  <a:schemeClr val="bg2"/>
                </a:solidFill>
              </a:rPr>
              <a:t>Birth Control Across the Gender Spectrum</a:t>
            </a:r>
          </a:p>
        </p:txBody>
      </p:sp>
    </p:spTree>
    <p:extLst>
      <p:ext uri="{BB962C8B-B14F-4D97-AF65-F5344CB8AC3E}">
        <p14:creationId xmlns:p14="http://schemas.microsoft.com/office/powerpoint/2010/main" val="381470761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333118"/>
            <a:ext cx="14851345" cy="1095684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571500" lvl="0" indent="-546100">
              <a:lnSpc>
                <a:spcPct val="100000"/>
              </a:lnSpc>
              <a:buClr>
                <a:schemeClr val="bg2"/>
              </a:buClr>
              <a:buSzPts val="3200"/>
              <a:buFont typeface="Arial"/>
              <a:buChar char="•"/>
            </a:pPr>
            <a:r>
              <a:rPr lang="en-US" sz="2800" dirty="0">
                <a:solidFill>
                  <a:schemeClr val="bg2"/>
                </a:solidFill>
                <a:ea typeface="Twentieth Century"/>
                <a:cs typeface="Twentieth Century"/>
                <a:sym typeface="Twentieth Century"/>
              </a:rPr>
              <a:t>UCSF: </a:t>
            </a:r>
            <a:r>
              <a:rPr lang="en-US" sz="2800" u="sng" dirty="0">
                <a:solidFill>
                  <a:schemeClr val="bg2"/>
                </a:solidFill>
                <a:ea typeface="Twentieth Century"/>
                <a:cs typeface="Twentieth Century"/>
                <a:sym typeface="Twentieth Century"/>
                <a:hlinkClick r:id="rId5">
                  <a:extLst>
                    <a:ext uri="{A12FA001-AC4F-418D-AE19-62706E023703}">
                      <ahyp:hlinkClr xmlns:ahyp="http://schemas.microsoft.com/office/drawing/2018/hyperlinkcolor" val="tx"/>
                    </a:ext>
                  </a:extLst>
                </a:hlinkClick>
              </a:rPr>
              <a:t>https://transcare.ucsf.edu/welcome</a:t>
            </a:r>
            <a:endParaRPr lang="en-US" sz="2800" dirty="0">
              <a:solidFill>
                <a:schemeClr val="bg2"/>
              </a:solidFill>
              <a:ea typeface="Twentieth Century"/>
              <a:cs typeface="Twentieth Century"/>
              <a:sym typeface="Twentieth Century"/>
            </a:endParaRPr>
          </a:p>
          <a:p>
            <a:pPr marL="571500" lvl="0" indent="-546100">
              <a:lnSpc>
                <a:spcPct val="100000"/>
              </a:lnSpc>
              <a:buClr>
                <a:schemeClr val="bg2"/>
              </a:buClr>
              <a:buSzPts val="3200"/>
              <a:buFont typeface="Arial"/>
              <a:buChar char="•"/>
            </a:pPr>
            <a:r>
              <a:rPr lang="en-US" sz="2800" dirty="0" err="1">
                <a:solidFill>
                  <a:schemeClr val="bg2"/>
                </a:solidFill>
                <a:ea typeface="Twentieth Century"/>
                <a:cs typeface="Twentieth Century"/>
                <a:sym typeface="Twentieth Century"/>
              </a:rPr>
              <a:t>Wpath</a:t>
            </a:r>
            <a:r>
              <a:rPr lang="en-US" sz="2800" dirty="0">
                <a:solidFill>
                  <a:schemeClr val="bg2"/>
                </a:solidFill>
                <a:ea typeface="Twentieth Century"/>
                <a:cs typeface="Twentieth Century"/>
                <a:sym typeface="Twentieth Century"/>
              </a:rPr>
              <a:t>: </a:t>
            </a:r>
            <a:r>
              <a:rPr lang="en-US" sz="2800" u="sng" dirty="0">
                <a:solidFill>
                  <a:schemeClr val="bg2"/>
                </a:solidFill>
                <a:ea typeface="Twentieth Century"/>
                <a:cs typeface="Twentieth Century"/>
                <a:sym typeface="Twentieth Century"/>
                <a:hlinkClick r:id="rId6">
                  <a:extLst>
                    <a:ext uri="{A12FA001-AC4F-418D-AE19-62706E023703}">
                      <ahyp:hlinkClr xmlns:ahyp="http://schemas.microsoft.com/office/drawing/2018/hyperlinkcolor" val="tx"/>
                    </a:ext>
                  </a:extLst>
                </a:hlinkClick>
              </a:rPr>
              <a:t>https://www.wpath.org/</a:t>
            </a:r>
            <a:endParaRPr lang="en-US" sz="2800" dirty="0">
              <a:solidFill>
                <a:schemeClr val="bg2"/>
              </a:solidFill>
              <a:ea typeface="Twentieth Century"/>
              <a:cs typeface="Twentieth Century"/>
              <a:sym typeface="Twentieth Century"/>
            </a:endParaRPr>
          </a:p>
          <a:p>
            <a:pPr marL="571500" lvl="0" indent="-546100">
              <a:lnSpc>
                <a:spcPct val="100000"/>
              </a:lnSpc>
              <a:buClr>
                <a:schemeClr val="bg2"/>
              </a:buClr>
              <a:buSzPts val="3200"/>
              <a:buFont typeface="Arial"/>
              <a:buChar char="•"/>
            </a:pPr>
            <a:r>
              <a:rPr lang="en-US" sz="2800" dirty="0">
                <a:solidFill>
                  <a:schemeClr val="bg2"/>
                </a:solidFill>
                <a:ea typeface="Twentieth Century"/>
                <a:cs typeface="Twentieth Century"/>
                <a:sym typeface="Twentieth Century"/>
              </a:rPr>
              <a:t>Fenway: </a:t>
            </a:r>
            <a:r>
              <a:rPr lang="en-US" sz="2800" u="sng" dirty="0">
                <a:solidFill>
                  <a:schemeClr val="bg2"/>
                </a:solidFill>
                <a:ea typeface="Twentieth Century"/>
                <a:cs typeface="Twentieth Century"/>
                <a:sym typeface="Twentieth Century"/>
                <a:hlinkClick r:id="rId7">
                  <a:extLst>
                    <a:ext uri="{A12FA001-AC4F-418D-AE19-62706E023703}">
                      <ahyp:hlinkClr xmlns:ahyp="http://schemas.microsoft.com/office/drawing/2018/hyperlinkcolor" val="tx"/>
                    </a:ext>
                  </a:extLst>
                </a:hlinkClick>
              </a:rPr>
              <a:t>https://fenwayhealth.org/the-fenway-institute/education/the-national-lgbt-health-education-center/</a:t>
            </a:r>
            <a:r>
              <a:rPr lang="en-US" sz="2800" dirty="0">
                <a:solidFill>
                  <a:schemeClr val="bg2"/>
                </a:solidFill>
                <a:ea typeface="Twentieth Century"/>
                <a:cs typeface="Twentieth Century"/>
                <a:sym typeface="Twentieth Century"/>
              </a:rPr>
              <a:t> 	</a:t>
            </a:r>
            <a:endParaRPr lang="en-US" sz="2800" dirty="0">
              <a:solidFill>
                <a:schemeClr val="bg2"/>
              </a:solidFill>
            </a:endParaRPr>
          </a:p>
          <a:p>
            <a:pPr marL="571500" lvl="0" indent="-546100">
              <a:lnSpc>
                <a:spcPct val="100000"/>
              </a:lnSpc>
              <a:buClr>
                <a:schemeClr val="bg2"/>
              </a:buClr>
              <a:buSzPts val="3200"/>
              <a:buFont typeface="Arial"/>
              <a:buChar char="•"/>
            </a:pPr>
            <a:r>
              <a:rPr lang="en-US" sz="2800" dirty="0">
                <a:solidFill>
                  <a:schemeClr val="bg2"/>
                </a:solidFill>
                <a:ea typeface="Twentieth Century"/>
                <a:cs typeface="Twentieth Century"/>
                <a:sym typeface="Twentieth Century"/>
              </a:rPr>
              <a:t>DEFENDING REPRODUCTIVE JUSTICE: AN ACTIVIST RESOURCE KIT: </a:t>
            </a:r>
            <a:r>
              <a:rPr lang="en-US" sz="2800" u="sng" dirty="0">
                <a:solidFill>
                  <a:schemeClr val="bg2"/>
                </a:solidFill>
                <a:ea typeface="Twentieth Century"/>
                <a:cs typeface="Twentieth Century"/>
                <a:sym typeface="Twentieth Century"/>
                <a:hlinkClick r:id="rId8">
                  <a:extLst>
                    <a:ext uri="{A12FA001-AC4F-418D-AE19-62706E023703}">
                      <ahyp:hlinkClr xmlns:ahyp="http://schemas.microsoft.com/office/drawing/2018/hyperlinkcolor" val="tx"/>
                    </a:ext>
                  </a:extLst>
                </a:hlinkClick>
              </a:rPr>
              <a:t>http://www.politicalresearch.org/issues/reproductive-justice/</a:t>
            </a:r>
            <a:endParaRPr lang="en-US" sz="2800" dirty="0">
              <a:solidFill>
                <a:schemeClr val="bg2"/>
              </a:solidFill>
              <a:ea typeface="Twentieth Century"/>
              <a:cs typeface="Twentieth Century"/>
              <a:sym typeface="Twentieth Century"/>
            </a:endParaRPr>
          </a:p>
          <a:p>
            <a:pPr marL="571500" lvl="0" indent="-546100">
              <a:lnSpc>
                <a:spcPct val="100000"/>
              </a:lnSpc>
              <a:buClr>
                <a:schemeClr val="bg2"/>
              </a:buClr>
              <a:buSzPts val="3200"/>
              <a:buFont typeface="Arial"/>
              <a:buChar char="•"/>
            </a:pPr>
            <a:r>
              <a:rPr lang="en-US" sz="2800" dirty="0">
                <a:solidFill>
                  <a:schemeClr val="bg2"/>
                </a:solidFill>
                <a:ea typeface="Twentieth Century"/>
                <a:cs typeface="Twentieth Century"/>
                <a:sym typeface="Twentieth Century"/>
              </a:rPr>
              <a:t>Transgender Health Care Curriculum (for providers) by Daphna </a:t>
            </a:r>
            <a:r>
              <a:rPr lang="en-US" sz="2800" dirty="0" err="1">
                <a:solidFill>
                  <a:schemeClr val="bg2"/>
                </a:solidFill>
                <a:ea typeface="Twentieth Century"/>
                <a:cs typeface="Twentieth Century"/>
                <a:sym typeface="Twentieth Century"/>
              </a:rPr>
              <a:t>Stroumsa</a:t>
            </a:r>
            <a:r>
              <a:rPr lang="en-US" sz="2800" dirty="0">
                <a:solidFill>
                  <a:schemeClr val="bg2"/>
                </a:solidFill>
                <a:ea typeface="Twentieth Century"/>
                <a:cs typeface="Twentieth Century"/>
                <a:sym typeface="Twentieth Century"/>
              </a:rPr>
              <a:t>, MD, MPH at Michigan Medicine: </a:t>
            </a:r>
            <a:r>
              <a:rPr lang="en-US" sz="2800" u="sng" dirty="0">
                <a:solidFill>
                  <a:schemeClr val="bg2"/>
                </a:solidFill>
                <a:ea typeface="Twentieth Century"/>
                <a:cs typeface="Twentieth Century"/>
                <a:sym typeface="Twentieth Century"/>
                <a:hlinkClick r:id="rId9">
                  <a:extLst>
                    <a:ext uri="{A12FA001-AC4F-418D-AE19-62706E023703}">
                      <ahyp:hlinkClr xmlns:ahyp="http://schemas.microsoft.com/office/drawing/2018/hyperlinkcolor" val="tx"/>
                    </a:ext>
                  </a:extLst>
                </a:hlinkClick>
              </a:rPr>
              <a:t>https://medicine.umich.edu/dept/obgyn/education/continuing-medical-education-cme/transgender-healthcare-curriculum</a:t>
            </a:r>
            <a:endParaRPr lang="en-US" sz="2800" dirty="0">
              <a:solidFill>
                <a:schemeClr val="bg2"/>
              </a:solidFill>
              <a:ea typeface="Twentieth Century"/>
              <a:cs typeface="Twentieth Century"/>
              <a:sym typeface="Twentieth Century"/>
            </a:endParaRPr>
          </a:p>
          <a:p>
            <a:pPr marL="571500" lvl="0" indent="-546100">
              <a:lnSpc>
                <a:spcPct val="100000"/>
              </a:lnSpc>
              <a:buClr>
                <a:schemeClr val="bg2"/>
              </a:buClr>
              <a:buSzPts val="3200"/>
              <a:buFont typeface="Arial"/>
              <a:buChar char="•"/>
            </a:pPr>
            <a:r>
              <a:rPr lang="en-US" sz="2800" dirty="0">
                <a:solidFill>
                  <a:schemeClr val="bg2"/>
                </a:solidFill>
                <a:ea typeface="Twentieth Century"/>
                <a:cs typeface="Twentieth Century"/>
                <a:sym typeface="Twentieth Century"/>
              </a:rPr>
              <a:t>Caring for Transgender/Gender Nonconforming Patients and Visitors (for all staff) by Halley </a:t>
            </a:r>
            <a:r>
              <a:rPr lang="en-US" sz="2800" dirty="0" err="1">
                <a:solidFill>
                  <a:schemeClr val="bg2"/>
                </a:solidFill>
                <a:ea typeface="Twentieth Century"/>
                <a:cs typeface="Twentieth Century"/>
                <a:sym typeface="Twentieth Century"/>
              </a:rPr>
              <a:t>Crissman</a:t>
            </a:r>
            <a:r>
              <a:rPr lang="en-US" sz="2800" dirty="0">
                <a:solidFill>
                  <a:schemeClr val="bg2"/>
                </a:solidFill>
                <a:ea typeface="Twentieth Century"/>
                <a:cs typeface="Twentieth Century"/>
                <a:sym typeface="Twentieth Century"/>
              </a:rPr>
              <a:t>, MD, MPH at Michigan Medicine:  </a:t>
            </a:r>
            <a:r>
              <a:rPr lang="en-US" sz="2800" u="sng" dirty="0">
                <a:solidFill>
                  <a:schemeClr val="bg2"/>
                </a:solidFill>
                <a:ea typeface="Twentieth Century"/>
                <a:cs typeface="Twentieth Century"/>
                <a:sym typeface="Twentieth Century"/>
                <a:hlinkClick r:id="rId10">
                  <a:extLst>
                    <a:ext uri="{A12FA001-AC4F-418D-AE19-62706E023703}">
                      <ahyp:hlinkClr xmlns:ahyp="http://schemas.microsoft.com/office/drawing/2018/hyperlinkcolor" val="tx"/>
                    </a:ext>
                  </a:extLst>
                </a:hlinkClick>
              </a:rPr>
              <a:t>https://ohei.med.umich.edu/news/video-series-caring-transgendergender-nonconforming-patients-and-visitors</a:t>
            </a:r>
            <a:endParaRPr lang="en-US" sz="2800" dirty="0">
              <a:solidFill>
                <a:schemeClr val="bg2"/>
              </a:solidFill>
              <a:ea typeface="Twentieth Century"/>
              <a:cs typeface="Twentieth Century"/>
              <a:sym typeface="Twentieth Century"/>
            </a:endParaRPr>
          </a:p>
          <a:p>
            <a:pPr marL="571500" lvl="0" indent="-546100">
              <a:lnSpc>
                <a:spcPct val="100000"/>
              </a:lnSpc>
              <a:buClr>
                <a:schemeClr val="bg2"/>
              </a:buClr>
              <a:buSzPts val="3200"/>
              <a:buFont typeface="Arial"/>
              <a:buChar char="•"/>
            </a:pPr>
            <a:r>
              <a:rPr lang="en-US" sz="2800" dirty="0" err="1">
                <a:solidFill>
                  <a:schemeClr val="bg2"/>
                </a:solidFill>
                <a:ea typeface="Twentieth Century"/>
                <a:cs typeface="Twentieth Century"/>
                <a:sym typeface="Twentieth Century"/>
              </a:rPr>
              <a:t>Bonnington</a:t>
            </a:r>
            <a:r>
              <a:rPr lang="en-US" sz="2800" dirty="0">
                <a:solidFill>
                  <a:schemeClr val="bg2"/>
                </a:solidFill>
                <a:ea typeface="Twentieth Century"/>
                <a:cs typeface="Twentieth Century"/>
                <a:sym typeface="Twentieth Century"/>
              </a:rPr>
              <a:t> A, </a:t>
            </a:r>
            <a:r>
              <a:rPr lang="en-US" sz="2800" dirty="0" err="1">
                <a:solidFill>
                  <a:schemeClr val="bg2"/>
                </a:solidFill>
                <a:ea typeface="Twentieth Century"/>
                <a:cs typeface="Twentieth Century"/>
                <a:sym typeface="Twentieth Century"/>
              </a:rPr>
              <a:t>Dianat</a:t>
            </a:r>
            <a:r>
              <a:rPr lang="en-US" sz="2800" dirty="0">
                <a:solidFill>
                  <a:schemeClr val="bg2"/>
                </a:solidFill>
                <a:ea typeface="Twentieth Century"/>
                <a:cs typeface="Twentieth Century"/>
                <a:sym typeface="Twentieth Century"/>
              </a:rPr>
              <a:t> S, Kerns J, et al. Society of Family Planning clinical recommendations: Contraceptive counseling for transgender and gender diverse people who were female sex assigned at birth. Contraception. 2020;102(2):70-82. doi:10.1016/j.contraception.2020.04.001.</a:t>
            </a:r>
            <a:endParaRPr lang="en-US" sz="2800" dirty="0">
              <a:solidFill>
                <a:schemeClr val="bg2"/>
              </a:solidFill>
            </a:endParaRPr>
          </a:p>
          <a:p>
            <a:pPr marL="571500" lvl="0" indent="-546100">
              <a:lnSpc>
                <a:spcPct val="100000"/>
              </a:lnSpc>
              <a:buClr>
                <a:schemeClr val="bg2"/>
              </a:buClr>
              <a:buSzPts val="3200"/>
              <a:buFont typeface="Arial"/>
              <a:buChar char="•"/>
            </a:pPr>
            <a:r>
              <a:rPr lang="en-US" sz="2800" dirty="0" err="1">
                <a:solidFill>
                  <a:schemeClr val="bg2"/>
                </a:solidFill>
                <a:ea typeface="Twentieth Century"/>
                <a:cs typeface="Twentieth Century"/>
                <a:sym typeface="Twentieth Century"/>
              </a:rPr>
              <a:t>Krempasky</a:t>
            </a:r>
            <a:r>
              <a:rPr lang="en-US" sz="2800" dirty="0">
                <a:solidFill>
                  <a:schemeClr val="bg2"/>
                </a:solidFill>
                <a:ea typeface="Twentieth Century"/>
                <a:cs typeface="Twentieth Century"/>
                <a:sym typeface="Twentieth Century"/>
              </a:rPr>
              <a:t> C, Harris M, </a:t>
            </a:r>
            <a:r>
              <a:rPr lang="en-US" sz="2800" dirty="0" err="1">
                <a:solidFill>
                  <a:schemeClr val="bg2"/>
                </a:solidFill>
                <a:ea typeface="Twentieth Century"/>
                <a:cs typeface="Twentieth Century"/>
                <a:sym typeface="Twentieth Century"/>
              </a:rPr>
              <a:t>Abern</a:t>
            </a:r>
            <a:r>
              <a:rPr lang="en-US" sz="2800" dirty="0">
                <a:solidFill>
                  <a:schemeClr val="bg2"/>
                </a:solidFill>
                <a:ea typeface="Twentieth Century"/>
                <a:cs typeface="Twentieth Century"/>
                <a:sym typeface="Twentieth Century"/>
              </a:rPr>
              <a:t> L, </a:t>
            </a:r>
            <a:r>
              <a:rPr lang="en-US" sz="2800" dirty="0" err="1">
                <a:solidFill>
                  <a:schemeClr val="bg2"/>
                </a:solidFill>
                <a:ea typeface="Twentieth Century"/>
                <a:cs typeface="Twentieth Century"/>
                <a:sym typeface="Twentieth Century"/>
              </a:rPr>
              <a:t>Grimstad</a:t>
            </a:r>
            <a:r>
              <a:rPr lang="en-US" sz="2800" dirty="0">
                <a:solidFill>
                  <a:schemeClr val="bg2"/>
                </a:solidFill>
                <a:ea typeface="Twentieth Century"/>
                <a:cs typeface="Twentieth Century"/>
                <a:sym typeface="Twentieth Century"/>
              </a:rPr>
              <a:t> F. Contraception across the transmasculine spectrum. American Journal of Obstetrics and Gynecology. 2020;222(2):134-143. doi:10.1016/j.ajog.2019.07.043. </a:t>
            </a:r>
            <a:endParaRPr lang="en-US" sz="2800" dirty="0">
              <a:solidFill>
                <a:schemeClr val="bg2"/>
              </a:solidFill>
            </a:endParaRPr>
          </a:p>
          <a:p>
            <a:pPr marL="571500" lvl="0" indent="-546100">
              <a:lnSpc>
                <a:spcPct val="100000"/>
              </a:lnSpc>
              <a:buClr>
                <a:schemeClr val="bg2"/>
              </a:buClr>
              <a:buSzPts val="3200"/>
              <a:buFont typeface="Arial"/>
              <a:buChar char="•"/>
            </a:pPr>
            <a:r>
              <a:rPr lang="en-US" sz="2800" dirty="0">
                <a:solidFill>
                  <a:schemeClr val="bg2"/>
                </a:solidFill>
                <a:ea typeface="Twentieth Century"/>
                <a:cs typeface="Twentieth Century"/>
                <a:sym typeface="Twentieth Century"/>
              </a:rPr>
              <a:t>Fenway Reproductive Health and Obstetric Care in Transgender Patients - Excellence in Transgender Care conference 10/2020</a:t>
            </a:r>
            <a:endParaRPr lang="en-US" sz="2800" dirty="0">
              <a:solidFill>
                <a:schemeClr val="bg2"/>
              </a:solidFill>
            </a:endParaRPr>
          </a:p>
          <a:p>
            <a:pPr marL="571500" lvl="0" indent="-546100">
              <a:lnSpc>
                <a:spcPct val="100000"/>
              </a:lnSpc>
              <a:buClr>
                <a:schemeClr val="bg2"/>
              </a:buClr>
              <a:buSzPts val="3200"/>
              <a:buFont typeface="Arial"/>
              <a:buChar char="•"/>
            </a:pPr>
            <a:r>
              <a:rPr lang="en-US" sz="2800" dirty="0">
                <a:solidFill>
                  <a:schemeClr val="bg2"/>
                </a:solidFill>
                <a:ea typeface="Twentieth Century"/>
                <a:cs typeface="Twentieth Century"/>
                <a:sym typeface="Twentieth Century"/>
              </a:rPr>
              <a:t>TRANS-INCLUSIVE ABORTION SERVICES A manual for providers on operationalizing trans-inclusive policies and practices in an abortion setting British Columbia. </a:t>
            </a:r>
            <a:r>
              <a:rPr lang="en-US" sz="2800" u="sng" dirty="0">
                <a:solidFill>
                  <a:schemeClr val="bg2"/>
                </a:solidFill>
                <a:ea typeface="Twentieth Century"/>
                <a:cs typeface="Twentieth Century"/>
                <a:sym typeface="Twentieth Century"/>
                <a:hlinkClick r:id="rId11">
                  <a:extLst>
                    <a:ext uri="{A12FA001-AC4F-418D-AE19-62706E023703}">
                      <ahyp:hlinkClr xmlns:ahyp="http://schemas.microsoft.com/office/drawing/2018/hyperlinkcolor" val="tx"/>
                    </a:ext>
                  </a:extLst>
                </a:hlinkClick>
              </a:rPr>
              <a:t>https://www.optionsforsexualhealth.org/wp-content/uploads/2019/07/FQPN18-Manual-EN-BC-web.pdfb</a:t>
            </a:r>
            <a:r>
              <a:rPr lang="en-US" sz="2800" dirty="0">
                <a:solidFill>
                  <a:schemeClr val="bg2"/>
                </a:solidFill>
                <a:ea typeface="Twentieth Century"/>
                <a:cs typeface="Twentieth Century"/>
                <a:sym typeface="Twentieth Century"/>
              </a:rPr>
              <a:t> </a:t>
            </a:r>
            <a:endParaRPr lang="en-US" sz="2800" dirty="0">
              <a:solidFill>
                <a:schemeClr val="bg2"/>
              </a:solidFill>
            </a:endParaRPr>
          </a:p>
          <a:p>
            <a:pPr lvl="0">
              <a:lnSpc>
                <a:spcPct val="100000"/>
              </a:lnSpc>
              <a:buClr>
                <a:schemeClr val="bg2"/>
              </a:buClr>
            </a:pPr>
            <a:endParaRPr lang="en-US" sz="2800" dirty="0">
              <a:solidFill>
                <a:schemeClr val="bg2"/>
              </a:solidFill>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3"/>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
        <p:nvSpPr>
          <p:cNvPr id="2" name="Google Shape;151;p31">
            <a:extLst>
              <a:ext uri="{FF2B5EF4-FFF2-40B4-BE49-F238E27FC236}">
                <a16:creationId xmlns:a16="http://schemas.microsoft.com/office/drawing/2014/main" id="{0980DCB8-8B56-6E19-ECE1-9769EDA3916C}"/>
              </a:ext>
            </a:extLst>
          </p:cNvPr>
          <p:cNvSpPr txBox="1"/>
          <p:nvPr/>
        </p:nvSpPr>
        <p:spPr>
          <a:xfrm>
            <a:off x="12994253" y="1745076"/>
            <a:ext cx="10927219" cy="10225846"/>
          </a:xfrm>
          <a:prstGeom prst="rect">
            <a:avLst/>
          </a:prstGeom>
          <a:noFill/>
          <a:ln>
            <a:noFill/>
          </a:ln>
        </p:spPr>
        <p:txBody>
          <a:bodyPr spcFirstLastPara="1" wrap="square" lIns="34275" tIns="34275" rIns="34275" bIns="34275" anchor="ctr" anchorCtr="0">
            <a:spAutoFit/>
          </a:bodyPr>
          <a:lstStyle/>
          <a:p>
            <a:pPr marL="914400" marR="0" lvl="0" algn="l" rtl="0">
              <a:lnSpc>
                <a:spcPct val="100000"/>
              </a:lnSpc>
              <a:spcBef>
                <a:spcPts val="0"/>
              </a:spcBef>
              <a:spcAft>
                <a:spcPts val="0"/>
              </a:spcAft>
            </a:pPr>
            <a:endParaRPr sz="6000" dirty="0">
              <a:solidFill>
                <a:schemeClr val="bg2"/>
              </a:solidFill>
              <a:latin typeface="+mn-lt"/>
            </a:endParaRPr>
          </a:p>
          <a:p>
            <a:pPr marL="857250" marR="0" lvl="1" indent="-857250" algn="l" rtl="0">
              <a:lnSpc>
                <a:spcPct val="100000"/>
              </a:lnSpc>
              <a:spcBef>
                <a:spcPts val="0"/>
              </a:spcBef>
              <a:spcAft>
                <a:spcPts val="0"/>
              </a:spcAft>
              <a:buClr>
                <a:schemeClr val="bg2"/>
              </a:buClr>
              <a:buSzPct val="100000"/>
              <a:buFont typeface="Arial" panose="020B0604020202020204" pitchFamily="34" charset="0"/>
              <a:buChar char="•"/>
            </a:pPr>
            <a:r>
              <a:rPr lang="en" sz="6000" u="none" strike="noStrike" cap="none" dirty="0">
                <a:solidFill>
                  <a:schemeClr val="bg2"/>
                </a:solidFill>
                <a:latin typeface="+mn-lt"/>
                <a:ea typeface="Twentieth Century"/>
                <a:cs typeface="Twentieth Century"/>
                <a:sym typeface="Twentieth Century"/>
              </a:rPr>
              <a:t>Explain how to take an appropriate, patient-centered sexual history.</a:t>
            </a:r>
            <a:endParaRPr lang="en" sz="6000" dirty="0">
              <a:solidFill>
                <a:schemeClr val="bg2"/>
              </a:solidFill>
              <a:latin typeface="+mn-lt"/>
            </a:endParaRPr>
          </a:p>
          <a:p>
            <a:pPr marL="857250" marR="0" lvl="1" indent="-857250" algn="l" rtl="0">
              <a:lnSpc>
                <a:spcPct val="100000"/>
              </a:lnSpc>
              <a:spcBef>
                <a:spcPts val="0"/>
              </a:spcBef>
              <a:spcAft>
                <a:spcPts val="0"/>
              </a:spcAft>
              <a:buClr>
                <a:schemeClr val="bg2"/>
              </a:buClr>
              <a:buSzPct val="100000"/>
              <a:buFont typeface="Arial" panose="020B0604020202020204" pitchFamily="34" charset="0"/>
              <a:buChar char="•"/>
            </a:pPr>
            <a:r>
              <a:rPr lang="en" sz="6000" u="none" strike="noStrike" cap="none" dirty="0">
                <a:solidFill>
                  <a:schemeClr val="bg2"/>
                </a:solidFill>
                <a:latin typeface="+mn-lt"/>
                <a:ea typeface="Twentieth Century"/>
                <a:cs typeface="Twentieth Century"/>
                <a:sym typeface="Twentieth Century"/>
              </a:rPr>
              <a:t>Describe core components of counseling and care provision relating to contraception, abortion, and fertility care, specific to the</a:t>
            </a:r>
            <a:r>
              <a:rPr lang="en" sz="6000" dirty="0">
                <a:solidFill>
                  <a:schemeClr val="bg2"/>
                </a:solidFill>
                <a:latin typeface="+mn-lt"/>
                <a:ea typeface="Twentieth Century"/>
                <a:cs typeface="Twentieth Century"/>
                <a:sym typeface="Twentieth Century"/>
              </a:rPr>
              <a:t> care of</a:t>
            </a:r>
            <a:r>
              <a:rPr lang="en" sz="6000" u="none" strike="noStrike" cap="none" dirty="0">
                <a:solidFill>
                  <a:schemeClr val="bg2"/>
                </a:solidFill>
                <a:latin typeface="+mn-lt"/>
                <a:ea typeface="Twentieth Century"/>
                <a:cs typeface="Twentieth Century"/>
                <a:sym typeface="Twentieth Century"/>
              </a:rPr>
              <a:t> transgender, non-binary, and gender-diverse patients.</a:t>
            </a:r>
            <a:endParaRPr sz="6000" dirty="0">
              <a:solidFill>
                <a:schemeClr val="bg2"/>
              </a:solidFill>
              <a:latin typeface="+mn-lt"/>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59512" y="115631"/>
            <a:ext cx="14851345" cy="1151109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1230" dirty="0">
                <a:solidFill>
                  <a:schemeClr val="bg2"/>
                </a:solidFill>
              </a:rPr>
              <a:t>Amato P. Fertility options for transgender persons. UCSF Transgender Care. https://</a:t>
            </a:r>
            <a:r>
              <a:rPr lang="en-US" sz="1230" dirty="0" err="1">
                <a:solidFill>
                  <a:schemeClr val="bg2"/>
                </a:solidFill>
              </a:rPr>
              <a:t>transcare.ucsf.edu</a:t>
            </a:r>
            <a:r>
              <a:rPr lang="en-US" sz="1230" dirty="0">
                <a:solidFill>
                  <a:schemeClr val="bg2"/>
                </a:solidFill>
              </a:rPr>
              <a:t>/guidelines/fertility. Published June 17, 2016. Accessed April 21, 2022. </a:t>
            </a:r>
          </a:p>
          <a:p>
            <a:pPr lvl="0"/>
            <a:r>
              <a:rPr lang="en-US" sz="1230" dirty="0">
                <a:solidFill>
                  <a:schemeClr val="bg2"/>
                </a:solidFill>
              </a:rPr>
              <a:t>Cavanaugh T. Sexual Health History: Talking Sex with Gender Non-Conforming &amp; Trans Patients. </a:t>
            </a:r>
            <a:r>
              <a:rPr lang="en-US" sz="1230" dirty="0" err="1">
                <a:solidFill>
                  <a:schemeClr val="bg2"/>
                </a:solidFill>
              </a:rPr>
              <a:t>fenwayhealth.org</a:t>
            </a:r>
            <a:r>
              <a:rPr lang="en-US" sz="1230" dirty="0">
                <a:solidFill>
                  <a:schemeClr val="bg2"/>
                </a:solidFill>
              </a:rPr>
              <a:t>. </a:t>
            </a:r>
            <a:r>
              <a:rPr lang="en-US" sz="1230" u="sng" dirty="0">
                <a:solidFill>
                  <a:schemeClr val="bg2"/>
                </a:solidFill>
                <a:hlinkClick r:id="rId5">
                  <a:extLst>
                    <a:ext uri="{A12FA001-AC4F-418D-AE19-62706E023703}">
                      <ahyp:hlinkClr xmlns:ahyp="http://schemas.microsoft.com/office/drawing/2018/hyperlinkcolor" val="tx"/>
                    </a:ext>
                  </a:extLst>
                </a:hlinkClick>
              </a:rPr>
              <a:t>https://fenwayhealth.org/wp-content/uploads/Taking-a-Sexual-Health-History-Cavanaugh-1.pdf</a:t>
            </a:r>
            <a:r>
              <a:rPr lang="en-US" sz="1230" dirty="0">
                <a:solidFill>
                  <a:schemeClr val="bg2"/>
                </a:solidFill>
              </a:rPr>
              <a:t>. Accessed April 21, 2022. </a:t>
            </a:r>
          </a:p>
          <a:p>
            <a:pPr lvl="0"/>
            <a:r>
              <a:rPr lang="en-US" sz="1230" dirty="0" err="1">
                <a:solidFill>
                  <a:schemeClr val="bg2"/>
                </a:solidFill>
              </a:rPr>
              <a:t>Chor</a:t>
            </a:r>
            <a:r>
              <a:rPr lang="en-US" sz="1230" dirty="0">
                <a:solidFill>
                  <a:schemeClr val="bg2"/>
                </a:solidFill>
              </a:rPr>
              <a:t> J, </a:t>
            </a:r>
            <a:r>
              <a:rPr lang="en-US" sz="1230" dirty="0" err="1">
                <a:solidFill>
                  <a:schemeClr val="bg2"/>
                </a:solidFill>
              </a:rPr>
              <a:t>Stulberg</a:t>
            </a:r>
            <a:r>
              <a:rPr lang="en-US" sz="1230" dirty="0">
                <a:solidFill>
                  <a:schemeClr val="bg2"/>
                </a:solidFill>
              </a:rPr>
              <a:t> DB, Tillman S. Shared decision-making framework for pelvic examinations in asymptomatic, nonpregnant patients. </a:t>
            </a:r>
            <a:r>
              <a:rPr lang="en-US" sz="1230" dirty="0" err="1">
                <a:solidFill>
                  <a:schemeClr val="bg2"/>
                </a:solidFill>
              </a:rPr>
              <a:t>Obstet</a:t>
            </a:r>
            <a:r>
              <a:rPr lang="en-US" sz="1230" dirty="0">
                <a:solidFill>
                  <a:schemeClr val="bg2"/>
                </a:solidFill>
              </a:rPr>
              <a:t> Gynecol. 2019;133(4):810–814. doi:10.1097/AOG.0000000000003166.</a:t>
            </a:r>
          </a:p>
          <a:p>
            <a:pPr lvl="0"/>
            <a:r>
              <a:rPr lang="en-US" sz="1230" i="1" dirty="0">
                <a:solidFill>
                  <a:schemeClr val="bg2"/>
                </a:solidFill>
              </a:rPr>
              <a:t>Do's and </a:t>
            </a:r>
            <a:r>
              <a:rPr lang="en-US" sz="1230" i="1" dirty="0" err="1">
                <a:solidFill>
                  <a:schemeClr val="bg2"/>
                </a:solidFill>
              </a:rPr>
              <a:t>Dont's</a:t>
            </a:r>
            <a:r>
              <a:rPr lang="en-US" sz="1230" dirty="0">
                <a:solidFill>
                  <a:schemeClr val="bg2"/>
                </a:solidFill>
              </a:rPr>
              <a:t>. Bixby Center for Global Reproductive Health; 2021. https://</a:t>
            </a:r>
            <a:r>
              <a:rPr lang="en-US" sz="1230" dirty="0" err="1">
                <a:solidFill>
                  <a:schemeClr val="bg2"/>
                </a:solidFill>
              </a:rPr>
              <a:t>www.innovating-education.org</a:t>
            </a:r>
            <a:r>
              <a:rPr lang="en-US" sz="1230" dirty="0">
                <a:solidFill>
                  <a:schemeClr val="bg2"/>
                </a:solidFill>
              </a:rPr>
              <a:t>/2020/12/dos-and-</a:t>
            </a:r>
            <a:r>
              <a:rPr lang="en-US" sz="1230" dirty="0" err="1">
                <a:solidFill>
                  <a:schemeClr val="bg2"/>
                </a:solidFill>
              </a:rPr>
              <a:t>donts</a:t>
            </a:r>
            <a:r>
              <a:rPr lang="en-US" sz="1230" dirty="0">
                <a:solidFill>
                  <a:schemeClr val="bg2"/>
                </a:solidFill>
              </a:rPr>
              <a:t>/. Accessed April 21, 2022. </a:t>
            </a:r>
          </a:p>
          <a:p>
            <a:pPr lvl="0"/>
            <a:r>
              <a:rPr lang="en-US" sz="1230" dirty="0">
                <a:solidFill>
                  <a:schemeClr val="bg2"/>
                </a:solidFill>
              </a:rPr>
              <a:t>Ellis SA, </a:t>
            </a:r>
            <a:r>
              <a:rPr lang="en-US" sz="1230" dirty="0" err="1">
                <a:solidFill>
                  <a:schemeClr val="bg2"/>
                </a:solidFill>
              </a:rPr>
              <a:t>Wojnar</a:t>
            </a:r>
            <a:r>
              <a:rPr lang="en-US" sz="1230" dirty="0">
                <a:solidFill>
                  <a:schemeClr val="bg2"/>
                </a:solidFill>
              </a:rPr>
              <a:t> DM, </a:t>
            </a:r>
            <a:r>
              <a:rPr lang="en-US" sz="1230" dirty="0" err="1">
                <a:solidFill>
                  <a:schemeClr val="bg2"/>
                </a:solidFill>
              </a:rPr>
              <a:t>Pettinato</a:t>
            </a:r>
            <a:r>
              <a:rPr lang="en-US" sz="1230" dirty="0">
                <a:solidFill>
                  <a:schemeClr val="bg2"/>
                </a:solidFill>
              </a:rPr>
              <a:t> M. Conception, pregnancy, and birth experiences of male and gender variant gestational parents: it’s how we could have a family. J Midwifery </a:t>
            </a:r>
            <a:r>
              <a:rPr lang="en-US" sz="1230" dirty="0" err="1">
                <a:solidFill>
                  <a:schemeClr val="bg2"/>
                </a:solidFill>
              </a:rPr>
              <a:t>Womens</a:t>
            </a:r>
            <a:r>
              <a:rPr lang="en-US" sz="1230" dirty="0">
                <a:solidFill>
                  <a:schemeClr val="bg2"/>
                </a:solidFill>
              </a:rPr>
              <a:t> Health. 2015;60(1):62–69. doi:10.1111/jmwh.12213.</a:t>
            </a:r>
          </a:p>
          <a:p>
            <a:pPr lvl="0"/>
            <a:r>
              <a:rPr lang="en-US" sz="1230" dirty="0">
                <a:solidFill>
                  <a:schemeClr val="bg2"/>
                </a:solidFill>
              </a:rPr>
              <a:t>Harris M. Taking a transgender-inclusive sexual health history. </a:t>
            </a:r>
            <a:r>
              <a:rPr lang="en-US" sz="1230" dirty="0" err="1">
                <a:solidFill>
                  <a:schemeClr val="bg2"/>
                </a:solidFill>
              </a:rPr>
              <a:t>Bedsider</a:t>
            </a:r>
            <a:r>
              <a:rPr lang="en-US" sz="1230" dirty="0">
                <a:solidFill>
                  <a:schemeClr val="bg2"/>
                </a:solidFill>
              </a:rPr>
              <a:t> Providers. https://</a:t>
            </a:r>
            <a:r>
              <a:rPr lang="en-US" sz="1230" dirty="0" err="1">
                <a:solidFill>
                  <a:schemeClr val="bg2"/>
                </a:solidFill>
              </a:rPr>
              <a:t>providers.bedsider.org</a:t>
            </a:r>
            <a:r>
              <a:rPr lang="en-US" sz="1230" dirty="0">
                <a:solidFill>
                  <a:schemeClr val="bg2"/>
                </a:solidFill>
              </a:rPr>
              <a:t>/articles/taking-a-transgender-inclusive-sexual-health-history. Published June 18, 2020. Accessed April 21, 2022. </a:t>
            </a:r>
          </a:p>
          <a:p>
            <a:pPr lvl="0"/>
            <a:r>
              <a:rPr lang="en-US" sz="1230" dirty="0">
                <a:solidFill>
                  <a:schemeClr val="bg2"/>
                </a:solidFill>
              </a:rPr>
              <a:t>Health Care for transgender and gender diverse individuals. ACOG. https://</a:t>
            </a:r>
            <a:r>
              <a:rPr lang="en-US" sz="1230" dirty="0" err="1">
                <a:solidFill>
                  <a:schemeClr val="bg2"/>
                </a:solidFill>
              </a:rPr>
              <a:t>www.acog.org</a:t>
            </a:r>
            <a:r>
              <a:rPr lang="en-US" sz="1230" dirty="0">
                <a:solidFill>
                  <a:schemeClr val="bg2"/>
                </a:solidFill>
              </a:rPr>
              <a:t>/clinical/clinical-guidance/committee-opinion/articles/2021/03/health-care-for-transgender-and-gender-diverse-individuals. Published March 2021. Accessed April 21, 2022.</a:t>
            </a:r>
          </a:p>
          <a:p>
            <a:pPr lvl="0"/>
            <a:r>
              <a:rPr lang="en-US" sz="1230" dirty="0" err="1">
                <a:solidFill>
                  <a:schemeClr val="bg2"/>
                </a:solidFill>
              </a:rPr>
              <a:t>Hembree</a:t>
            </a:r>
            <a:r>
              <a:rPr lang="en-US" sz="1230" dirty="0">
                <a:solidFill>
                  <a:schemeClr val="bg2"/>
                </a:solidFill>
              </a:rPr>
              <a:t> WC, Cohen-</a:t>
            </a:r>
            <a:r>
              <a:rPr lang="en-US" sz="1230" dirty="0" err="1">
                <a:solidFill>
                  <a:schemeClr val="bg2"/>
                </a:solidFill>
              </a:rPr>
              <a:t>Kettenis</a:t>
            </a:r>
            <a:r>
              <a:rPr lang="en-US" sz="1230" dirty="0">
                <a:solidFill>
                  <a:schemeClr val="bg2"/>
                </a:solidFill>
              </a:rPr>
              <a:t> PT, </a:t>
            </a:r>
            <a:r>
              <a:rPr lang="en-US" sz="1230" dirty="0" err="1">
                <a:solidFill>
                  <a:schemeClr val="bg2"/>
                </a:solidFill>
              </a:rPr>
              <a:t>Gooren</a:t>
            </a:r>
            <a:r>
              <a:rPr lang="en-US" sz="1230" dirty="0">
                <a:solidFill>
                  <a:schemeClr val="bg2"/>
                </a:solidFill>
              </a:rPr>
              <a:t> L, et al. Endocrine Treatment of Gender-Dysphoric/Gender-Incongruent Persons: An Endocrine Society Clinical Practice Guideline [published correction appears in J Clin Endocrinol </a:t>
            </a:r>
            <a:r>
              <a:rPr lang="en-US" sz="1230" dirty="0" err="1">
                <a:solidFill>
                  <a:schemeClr val="bg2"/>
                </a:solidFill>
              </a:rPr>
              <a:t>Metab</a:t>
            </a:r>
            <a:r>
              <a:rPr lang="en-US" sz="1230" dirty="0">
                <a:solidFill>
                  <a:schemeClr val="bg2"/>
                </a:solidFill>
              </a:rPr>
              <a:t>. 2018 Feb 1;103(2):699] [published correction appears in J Clin Endocrinol </a:t>
            </a:r>
            <a:r>
              <a:rPr lang="en-US" sz="1230" dirty="0" err="1">
                <a:solidFill>
                  <a:schemeClr val="bg2"/>
                </a:solidFill>
              </a:rPr>
              <a:t>Metab</a:t>
            </a:r>
            <a:r>
              <a:rPr lang="en-US" sz="1230" dirty="0">
                <a:solidFill>
                  <a:schemeClr val="bg2"/>
                </a:solidFill>
              </a:rPr>
              <a:t>. 2018 Jul 1;103(7):2758-2759]. </a:t>
            </a:r>
            <a:r>
              <a:rPr lang="en-US" sz="1230" i="1" dirty="0">
                <a:solidFill>
                  <a:schemeClr val="bg2"/>
                </a:solidFill>
              </a:rPr>
              <a:t>J Clin Endocrinol </a:t>
            </a:r>
            <a:r>
              <a:rPr lang="en-US" sz="1230" i="1" dirty="0" err="1">
                <a:solidFill>
                  <a:schemeClr val="bg2"/>
                </a:solidFill>
              </a:rPr>
              <a:t>Metab</a:t>
            </a:r>
            <a:r>
              <a:rPr lang="en-US" sz="1230" dirty="0">
                <a:solidFill>
                  <a:schemeClr val="bg2"/>
                </a:solidFill>
              </a:rPr>
              <a:t>. 2017;102(11):3869-3903. doi:10.1210/jc.2017-01658</a:t>
            </a:r>
          </a:p>
          <a:p>
            <a:pPr lvl="0"/>
            <a:r>
              <a:rPr lang="en-US" sz="1230" dirty="0">
                <a:solidFill>
                  <a:schemeClr val="bg2"/>
                </a:solidFill>
              </a:rPr>
              <a:t>Hopper EK, </a:t>
            </a:r>
            <a:r>
              <a:rPr lang="en-US" sz="1230" dirty="0" err="1">
                <a:solidFill>
                  <a:schemeClr val="bg2"/>
                </a:solidFill>
              </a:rPr>
              <a:t>Bassuck</a:t>
            </a:r>
            <a:r>
              <a:rPr lang="en-US" sz="1230" dirty="0">
                <a:solidFill>
                  <a:schemeClr val="bg2"/>
                </a:solidFill>
              </a:rPr>
              <a:t> EL, Olivet J. Shelter from the storm: trauma-informed care in homelessness services settings. Open Health Serv Policy J. 2010;3:80–100. https:// </a:t>
            </a:r>
            <a:r>
              <a:rPr lang="en-US" sz="1230" dirty="0" err="1">
                <a:solidFill>
                  <a:schemeClr val="bg2"/>
                </a:solidFill>
              </a:rPr>
              <a:t>benthamopen.com</a:t>
            </a:r>
            <a:r>
              <a:rPr lang="en-US" sz="1230" dirty="0">
                <a:solidFill>
                  <a:schemeClr val="bg2"/>
                </a:solidFill>
              </a:rPr>
              <a:t>/ABSTRACT/TOHSPJ-3-80. </a:t>
            </a:r>
          </a:p>
          <a:p>
            <a:pPr lvl="0"/>
            <a:r>
              <a:rPr lang="en-US" sz="1230" dirty="0">
                <a:solidFill>
                  <a:schemeClr val="bg2"/>
                </a:solidFill>
              </a:rPr>
              <a:t>James, S. E., Herman, J. L., Rankin, S., </a:t>
            </a:r>
            <a:r>
              <a:rPr lang="en-US" sz="1230" dirty="0" err="1">
                <a:solidFill>
                  <a:schemeClr val="bg2"/>
                </a:solidFill>
              </a:rPr>
              <a:t>Keisling</a:t>
            </a:r>
            <a:r>
              <a:rPr lang="en-US" sz="1230" dirty="0">
                <a:solidFill>
                  <a:schemeClr val="bg2"/>
                </a:solidFill>
              </a:rPr>
              <a:t>, M., </a:t>
            </a:r>
            <a:r>
              <a:rPr lang="en-US" sz="1230" dirty="0" err="1">
                <a:solidFill>
                  <a:schemeClr val="bg2"/>
                </a:solidFill>
              </a:rPr>
              <a:t>Mottet</a:t>
            </a:r>
            <a:r>
              <a:rPr lang="en-US" sz="1230" dirty="0">
                <a:solidFill>
                  <a:schemeClr val="bg2"/>
                </a:solidFill>
              </a:rPr>
              <a:t>, L., &amp; Anafi, M. (2016). The Report of the 2015 U.S. Transgender Survey. Washington, DC: National Center for Transgender Equality. https://</a:t>
            </a:r>
            <a:r>
              <a:rPr lang="en-US" sz="1230" dirty="0" err="1">
                <a:solidFill>
                  <a:schemeClr val="bg2"/>
                </a:solidFill>
              </a:rPr>
              <a:t>transequality.org</a:t>
            </a:r>
            <a:r>
              <a:rPr lang="en-US" sz="1230" dirty="0">
                <a:solidFill>
                  <a:schemeClr val="bg2"/>
                </a:solidFill>
              </a:rPr>
              <a:t>/sites/default/files/docs/</a:t>
            </a:r>
            <a:r>
              <a:rPr lang="en-US" sz="1230" dirty="0" err="1">
                <a:solidFill>
                  <a:schemeClr val="bg2"/>
                </a:solidFill>
              </a:rPr>
              <a:t>usts</a:t>
            </a:r>
            <a:r>
              <a:rPr lang="en-US" sz="1230" dirty="0">
                <a:solidFill>
                  <a:schemeClr val="bg2"/>
                </a:solidFill>
              </a:rPr>
              <a:t>/USTS-Full-Report-Dec17.pdf </a:t>
            </a:r>
          </a:p>
          <a:p>
            <a:pPr lvl="0"/>
            <a:r>
              <a:rPr lang="en-US" sz="1230" i="1" dirty="0">
                <a:solidFill>
                  <a:schemeClr val="bg2"/>
                </a:solidFill>
              </a:rPr>
              <a:t>Language and Impact</a:t>
            </a:r>
            <a:r>
              <a:rPr lang="en-US" sz="1230" dirty="0">
                <a:solidFill>
                  <a:schemeClr val="bg2"/>
                </a:solidFill>
              </a:rPr>
              <a:t>. A project of the Bixby Center for Global Reproductive Health; 2021. https://</a:t>
            </a:r>
            <a:r>
              <a:rPr lang="en-US" sz="1230" dirty="0" err="1">
                <a:solidFill>
                  <a:schemeClr val="bg2"/>
                </a:solidFill>
              </a:rPr>
              <a:t>www.innovating-education.org</a:t>
            </a:r>
            <a:r>
              <a:rPr lang="en-US" sz="1230" dirty="0">
                <a:solidFill>
                  <a:schemeClr val="bg2"/>
                </a:solidFill>
              </a:rPr>
              <a:t>/2020/12/language-and-impact/. Accessed April 21, 2022. </a:t>
            </a:r>
          </a:p>
          <a:p>
            <a:pPr lvl="0"/>
            <a:r>
              <a:rPr lang="en-US" sz="1230" dirty="0">
                <a:solidFill>
                  <a:schemeClr val="bg2"/>
                </a:solidFill>
              </a:rPr>
              <a:t>Light A, Wang LF, </a:t>
            </a:r>
            <a:r>
              <a:rPr lang="en-US" sz="1230" dirty="0" err="1">
                <a:solidFill>
                  <a:schemeClr val="bg2"/>
                </a:solidFill>
              </a:rPr>
              <a:t>Zeymo</a:t>
            </a:r>
            <a:r>
              <a:rPr lang="en-US" sz="1230" dirty="0">
                <a:solidFill>
                  <a:schemeClr val="bg2"/>
                </a:solidFill>
              </a:rPr>
              <a:t> A, Gomez-Lobo V. Family planning and contraception use in transgender men. Contraception. 2018 Oct;98(4):266-269. </a:t>
            </a:r>
            <a:r>
              <a:rPr lang="en-US" sz="1230" dirty="0" err="1">
                <a:solidFill>
                  <a:schemeClr val="bg2"/>
                </a:solidFill>
              </a:rPr>
              <a:t>doi</a:t>
            </a:r>
            <a:r>
              <a:rPr lang="en-US" sz="1230" dirty="0">
                <a:solidFill>
                  <a:schemeClr val="bg2"/>
                </a:solidFill>
              </a:rPr>
              <a:t>: 10.1016/j.contraception.2018.06.006. </a:t>
            </a:r>
            <a:r>
              <a:rPr lang="en-US" sz="1230" dirty="0" err="1">
                <a:solidFill>
                  <a:schemeClr val="bg2"/>
                </a:solidFill>
              </a:rPr>
              <a:t>Epub</a:t>
            </a:r>
            <a:r>
              <a:rPr lang="en-US" sz="1230" dirty="0">
                <a:solidFill>
                  <a:schemeClr val="bg2"/>
                </a:solidFill>
              </a:rPr>
              <a:t> 2018 Jun 23. PMID: 29944875.</a:t>
            </a:r>
          </a:p>
          <a:p>
            <a:pPr lvl="0"/>
            <a:r>
              <a:rPr lang="en-US" sz="1230" dirty="0">
                <a:solidFill>
                  <a:schemeClr val="bg2"/>
                </a:solidFill>
              </a:rPr>
              <a:t>Light AD, </a:t>
            </a:r>
            <a:r>
              <a:rPr lang="en-US" sz="1230" dirty="0" err="1">
                <a:solidFill>
                  <a:schemeClr val="bg2"/>
                </a:solidFill>
              </a:rPr>
              <a:t>Obedin-Maliver</a:t>
            </a:r>
            <a:r>
              <a:rPr lang="en-US" sz="1230" dirty="0">
                <a:solidFill>
                  <a:schemeClr val="bg2"/>
                </a:solidFill>
              </a:rPr>
              <a:t> J, </a:t>
            </a:r>
            <a:r>
              <a:rPr lang="en-US" sz="1230" dirty="0" err="1">
                <a:solidFill>
                  <a:schemeClr val="bg2"/>
                </a:solidFill>
              </a:rPr>
              <a:t>Sevelius</a:t>
            </a:r>
            <a:r>
              <a:rPr lang="en-US" sz="1230" dirty="0">
                <a:solidFill>
                  <a:schemeClr val="bg2"/>
                </a:solidFill>
              </a:rPr>
              <a:t> JM, Kerns JL. Transgender men who experienced pregnancy after female-to-male gender transitioning. </a:t>
            </a:r>
            <a:r>
              <a:rPr lang="en-US" sz="1230" i="1" dirty="0">
                <a:solidFill>
                  <a:schemeClr val="bg2"/>
                </a:solidFill>
              </a:rPr>
              <a:t>Obstetrics and gynecology</a:t>
            </a:r>
            <a:r>
              <a:rPr lang="en-US" sz="1230" dirty="0">
                <a:solidFill>
                  <a:schemeClr val="bg2"/>
                </a:solidFill>
              </a:rPr>
              <a:t>. 2014;124(6):1120-1127. http://</a:t>
            </a:r>
            <a:r>
              <a:rPr lang="en-US" sz="1230" dirty="0" err="1">
                <a:solidFill>
                  <a:schemeClr val="bg2"/>
                </a:solidFill>
              </a:rPr>
              <a:t>dx.doi.org</a:t>
            </a:r>
            <a:r>
              <a:rPr lang="en-US" sz="1230" dirty="0">
                <a:solidFill>
                  <a:schemeClr val="bg2"/>
                </a:solidFill>
              </a:rPr>
              <a:t>/10.1097/aog.0000000000000540. Retrieved from </a:t>
            </a:r>
            <a:r>
              <a:rPr lang="en-US" sz="1230" u="sng" dirty="0">
                <a:solidFill>
                  <a:schemeClr val="bg2"/>
                </a:solidFill>
                <a:hlinkClick r:id="rId6">
                  <a:extLst>
                    <a:ext uri="{A12FA001-AC4F-418D-AE19-62706E023703}">
                      <ahyp:hlinkClr xmlns:ahyp="http://schemas.microsoft.com/office/drawing/2018/hyperlinkcolor" val="tx"/>
                    </a:ext>
                  </a:extLst>
                </a:hlinkClick>
              </a:rPr>
              <a:t>https://escholarship.org/uc/item/3dz427qw</a:t>
            </a:r>
            <a:r>
              <a:rPr lang="en-US" sz="1230" dirty="0">
                <a:solidFill>
                  <a:schemeClr val="bg2"/>
                </a:solidFill>
              </a:rPr>
              <a:t>. </a:t>
            </a:r>
          </a:p>
          <a:p>
            <a:pPr lvl="0"/>
            <a:r>
              <a:rPr lang="en-US" sz="1230" dirty="0" err="1">
                <a:solidFill>
                  <a:schemeClr val="bg2"/>
                </a:solidFill>
              </a:rPr>
              <a:t>Meerwijk</a:t>
            </a:r>
            <a:r>
              <a:rPr lang="en-US" sz="1230" dirty="0">
                <a:solidFill>
                  <a:schemeClr val="bg2"/>
                </a:solidFill>
              </a:rPr>
              <a:t> EL, </a:t>
            </a:r>
            <a:r>
              <a:rPr lang="en-US" sz="1230" dirty="0" err="1">
                <a:solidFill>
                  <a:schemeClr val="bg2"/>
                </a:solidFill>
              </a:rPr>
              <a:t>Sevelius</a:t>
            </a:r>
            <a:r>
              <a:rPr lang="en-US" sz="1230" dirty="0">
                <a:solidFill>
                  <a:schemeClr val="bg2"/>
                </a:solidFill>
              </a:rPr>
              <a:t> JM. Transgender population size </a:t>
            </a:r>
            <a:r>
              <a:rPr lang="en-US" sz="1230" dirty="0" err="1">
                <a:solidFill>
                  <a:schemeClr val="bg2"/>
                </a:solidFill>
              </a:rPr>
              <a:t>inthe</a:t>
            </a:r>
            <a:r>
              <a:rPr lang="en-US" sz="1230" dirty="0">
                <a:solidFill>
                  <a:schemeClr val="bg2"/>
                </a:solidFill>
              </a:rPr>
              <a:t> United States: a meta-regression of population-</a:t>
            </a:r>
            <a:r>
              <a:rPr lang="en-US" sz="1230" dirty="0" err="1">
                <a:solidFill>
                  <a:schemeClr val="bg2"/>
                </a:solidFill>
              </a:rPr>
              <a:t>basedprobability</a:t>
            </a:r>
            <a:r>
              <a:rPr lang="en-US" sz="1230" dirty="0">
                <a:solidFill>
                  <a:schemeClr val="bg2"/>
                </a:solidFill>
              </a:rPr>
              <a:t> </a:t>
            </a:r>
            <a:r>
              <a:rPr lang="en-US" sz="1230" dirty="0" err="1">
                <a:solidFill>
                  <a:schemeClr val="bg2"/>
                </a:solidFill>
              </a:rPr>
              <a:t>samples.Am</a:t>
            </a:r>
            <a:r>
              <a:rPr lang="en-US" sz="1230" dirty="0">
                <a:solidFill>
                  <a:schemeClr val="bg2"/>
                </a:solidFill>
              </a:rPr>
              <a:t> J Public Health. 2017;107(2):e1–e8.doi:10.2105/AJPH.2016.303578</a:t>
            </a:r>
          </a:p>
          <a:p>
            <a:pPr lvl="0"/>
            <a:r>
              <a:rPr lang="en-US" sz="1230" dirty="0">
                <a:solidFill>
                  <a:schemeClr val="bg2"/>
                </a:solidFill>
              </a:rPr>
              <a:t>NAF 2021 Presentation on Gender Affirming Care and Innovating Education Presentation: Cassandra Carver, Aspen </a:t>
            </a:r>
            <a:r>
              <a:rPr lang="en-US" sz="1230" dirty="0" err="1">
                <a:solidFill>
                  <a:schemeClr val="bg2"/>
                </a:solidFill>
              </a:rPr>
              <a:t>Ruhlin</a:t>
            </a:r>
            <a:r>
              <a:rPr lang="en-US" sz="1230" dirty="0">
                <a:solidFill>
                  <a:schemeClr val="bg2"/>
                </a:solidFill>
              </a:rPr>
              <a:t>, Julian Glover, Shanthi Ramesh</a:t>
            </a:r>
          </a:p>
          <a:p>
            <a:pPr lvl="0"/>
            <a:r>
              <a:rPr lang="en-US" sz="1230" dirty="0">
                <a:solidFill>
                  <a:schemeClr val="bg2"/>
                </a:solidFill>
              </a:rPr>
              <a:t>National Center for Transgender Equality. Summary of state birth certificate gender change laws. </a:t>
            </a:r>
            <a:r>
              <a:rPr lang="en-US" sz="1230" u="sng" dirty="0">
                <a:solidFill>
                  <a:schemeClr val="bg2"/>
                </a:solidFill>
                <a:hlinkClick r:id="rId7">
                  <a:extLst>
                    <a:ext uri="{A12FA001-AC4F-418D-AE19-62706E023703}">
                      <ahyp:hlinkClr xmlns:ahyp="http://schemas.microsoft.com/office/drawing/2018/hyperlinkcolor" val="tx"/>
                    </a:ext>
                  </a:extLst>
                </a:hlinkClick>
              </a:rPr>
              <a:t>www.TransEquality.org</a:t>
            </a:r>
            <a:r>
              <a:rPr lang="en-US" sz="1230" dirty="0">
                <a:solidFill>
                  <a:schemeClr val="bg2"/>
                </a:solidFill>
              </a:rPr>
              <a:t>. </a:t>
            </a:r>
            <a:r>
              <a:rPr lang="en-US" sz="1230" u="sng" dirty="0">
                <a:solidFill>
                  <a:schemeClr val="bg2"/>
                </a:solidFill>
                <a:hlinkClick r:id="rId8">
                  <a:extLst>
                    <a:ext uri="{A12FA001-AC4F-418D-AE19-62706E023703}">
                      <ahyp:hlinkClr xmlns:ahyp="http://schemas.microsoft.com/office/drawing/2018/hyperlinkcolor" val="tx"/>
                    </a:ext>
                  </a:extLst>
                </a:hlinkClick>
              </a:rPr>
              <a:t>https://transequality.org/sites/default/files/docs/resources/Summary%20of%20State%20Birth%20Certificate%20Laws%20Jan%202020.pdf</a:t>
            </a:r>
            <a:r>
              <a:rPr lang="en-US" sz="1230" dirty="0">
                <a:solidFill>
                  <a:schemeClr val="bg2"/>
                </a:solidFill>
              </a:rPr>
              <a:t>. Published 2020. Accessed February 14, 2022. </a:t>
            </a:r>
          </a:p>
          <a:p>
            <a:pPr lvl="0"/>
            <a:r>
              <a:rPr lang="en-US" sz="1230" u="sng" dirty="0">
                <a:solidFill>
                  <a:schemeClr val="bg2"/>
                </a:solidFill>
                <a:hlinkClick r:id="rId9">
                  <a:extLst>
                    <a:ext uri="{A12FA001-AC4F-418D-AE19-62706E023703}">
                      <ahyp:hlinkClr xmlns:ahyp="http://schemas.microsoft.com/office/drawing/2018/hyperlinkcolor" val="tx"/>
                    </a:ext>
                  </a:extLst>
                </a:hlinkClick>
              </a:rPr>
              <a:t>Obedin-Maliver, J., &amp; Makadon, H. J. (2016). Transgender men and pregnancy. Obstetric medicine, 9(1), 4–8. </a:t>
            </a:r>
            <a:r>
              <a:rPr lang="en-US" sz="1230" u="sng" dirty="0">
                <a:solidFill>
                  <a:schemeClr val="bg2"/>
                </a:solidFill>
                <a:hlinkClick r:id="rId10">
                  <a:extLst>
                    <a:ext uri="{A12FA001-AC4F-418D-AE19-62706E023703}">
                      <ahyp:hlinkClr xmlns:ahyp="http://schemas.microsoft.com/office/drawing/2018/hyperlinkcolor" val="tx"/>
                    </a:ext>
                  </a:extLst>
                </a:hlinkClick>
              </a:rPr>
              <a:t>https://doi.org/10.1177/1753495X15612658</a:t>
            </a:r>
            <a:endParaRPr lang="en-US" sz="1230" dirty="0">
              <a:solidFill>
                <a:schemeClr val="bg2"/>
              </a:solidFill>
            </a:endParaRPr>
          </a:p>
          <a:p>
            <a:pPr lvl="0"/>
            <a:r>
              <a:rPr lang="en-US" sz="1230" dirty="0">
                <a:solidFill>
                  <a:schemeClr val="bg2"/>
                </a:solidFill>
              </a:rPr>
              <a:t>P. Amato MD. Fertility Options for Transgender Persons. Endocrine Society Annual Meeting, San Diego, CA March 2015</a:t>
            </a:r>
          </a:p>
          <a:p>
            <a:pPr lvl="0"/>
            <a:r>
              <a:rPr lang="en-US" sz="1230" dirty="0">
                <a:solidFill>
                  <a:schemeClr val="bg2"/>
                </a:solidFill>
              </a:rPr>
              <a:t>Roosevelt L, </a:t>
            </a:r>
            <a:r>
              <a:rPr lang="en-US" sz="1230" dirty="0" err="1">
                <a:solidFill>
                  <a:schemeClr val="bg2"/>
                </a:solidFill>
              </a:rPr>
              <a:t>Pietzmeier</a:t>
            </a:r>
            <a:r>
              <a:rPr lang="en-US" sz="1230" dirty="0">
                <a:solidFill>
                  <a:schemeClr val="bg2"/>
                </a:solidFill>
              </a:rPr>
              <a:t> S, Reed R. Clinically and Culturally Competent Care for Transgender and Nonbinary People. </a:t>
            </a:r>
            <a:r>
              <a:rPr lang="en-US" sz="1230" i="1" dirty="0">
                <a:solidFill>
                  <a:schemeClr val="bg2"/>
                </a:solidFill>
              </a:rPr>
              <a:t>The Journal of Perinatal &amp; Neonatal Nursing. </a:t>
            </a:r>
            <a:r>
              <a:rPr lang="en-US" sz="1230" dirty="0">
                <a:solidFill>
                  <a:schemeClr val="bg2"/>
                </a:solidFill>
              </a:rPr>
              <a:t>2021; 35 (2): 142-149. </a:t>
            </a:r>
            <a:r>
              <a:rPr lang="en-US" sz="1230" dirty="0" err="1">
                <a:solidFill>
                  <a:schemeClr val="bg2"/>
                </a:solidFill>
              </a:rPr>
              <a:t>doi</a:t>
            </a:r>
            <a:r>
              <a:rPr lang="en-US" sz="1230" dirty="0">
                <a:solidFill>
                  <a:schemeClr val="bg2"/>
                </a:solidFill>
              </a:rPr>
              <a:t>: 10.1097/JPN.0000000000000560.</a:t>
            </a:r>
          </a:p>
          <a:p>
            <a:pPr lvl="0"/>
            <a:r>
              <a:rPr lang="en-US" sz="1230" dirty="0">
                <a:solidFill>
                  <a:schemeClr val="bg2"/>
                </a:solidFill>
              </a:rPr>
              <a:t>Savoy M, Brown-James A. Sexual health history: techniques and tips. Am Fam Physician. 2020;101(5):286-293. </a:t>
            </a:r>
          </a:p>
          <a:p>
            <a:pPr lvl="0"/>
            <a:r>
              <a:rPr lang="en-US" sz="1230" dirty="0">
                <a:solidFill>
                  <a:schemeClr val="bg2"/>
                </a:solidFill>
              </a:rPr>
              <a:t>Sexual health questions to ask all patients. National Coalition for Sexual Health. https://</a:t>
            </a:r>
            <a:r>
              <a:rPr lang="en-US" sz="1230" dirty="0" err="1">
                <a:solidFill>
                  <a:schemeClr val="bg2"/>
                </a:solidFill>
              </a:rPr>
              <a:t>nationalcoalitionforsexualhealth.org</a:t>
            </a:r>
            <a:r>
              <a:rPr lang="en-US" sz="1230" dirty="0">
                <a:solidFill>
                  <a:schemeClr val="bg2"/>
                </a:solidFill>
              </a:rPr>
              <a:t>/tools/for-healthcare-providers/sexual-health-questions-to-ask-all-patients. Accessed April 21, 2022. </a:t>
            </a:r>
          </a:p>
          <a:p>
            <a:pPr lvl="0"/>
            <a:r>
              <a:rPr lang="en-US" sz="1230" dirty="0" err="1">
                <a:solidFill>
                  <a:schemeClr val="bg2"/>
                </a:solidFill>
              </a:rPr>
              <a:t>Sciolla</a:t>
            </a:r>
            <a:r>
              <a:rPr lang="en-US" sz="1230" dirty="0">
                <a:solidFill>
                  <a:schemeClr val="bg2"/>
                </a:solidFill>
              </a:rPr>
              <a:t> AF. An overview of trauma-informed care. In: Trauma, Resilience, and Health Promotion in LGBT Patients: What Every Healthcare Provider Should Know. New York, NY: Springer International Publishing; 2017:165–181. doi:10.1007/978-3-319-54509-7_14.</a:t>
            </a:r>
          </a:p>
          <a:p>
            <a:pPr lvl="0"/>
            <a:r>
              <a:rPr lang="en-US" sz="1230" dirty="0" err="1">
                <a:solidFill>
                  <a:schemeClr val="bg2"/>
                </a:solidFill>
              </a:rPr>
              <a:t>Sperlich</a:t>
            </a:r>
            <a:r>
              <a:rPr lang="en-US" sz="1230" dirty="0">
                <a:solidFill>
                  <a:schemeClr val="bg2"/>
                </a:solidFill>
              </a:rPr>
              <a:t> M, Seng JS, Li Y, Taylor J, Bradbury-Jones C. Integrating trauma-informed care into maternity care practice: conceptual and practical issues. J Midwifery </a:t>
            </a:r>
            <a:r>
              <a:rPr lang="en-US" sz="1230" dirty="0" err="1">
                <a:solidFill>
                  <a:schemeClr val="bg2"/>
                </a:solidFill>
              </a:rPr>
              <a:t>Womens</a:t>
            </a:r>
            <a:r>
              <a:rPr lang="en-US" sz="1230" dirty="0">
                <a:solidFill>
                  <a:schemeClr val="bg2"/>
                </a:solidFill>
              </a:rPr>
              <a:t> Health. 2017;62(6):661–672. doi:10.1111/jmwh.12674. </a:t>
            </a:r>
          </a:p>
          <a:p>
            <a:pPr lvl="0"/>
            <a:r>
              <a:rPr lang="en-US" sz="1230" dirty="0">
                <a:solidFill>
                  <a:schemeClr val="bg2"/>
                </a:solidFill>
              </a:rPr>
              <a:t>Taub RL, Ellis SA, Neal-Perry G, </a:t>
            </a:r>
            <a:r>
              <a:rPr lang="en-US" sz="1230" dirty="0" err="1">
                <a:solidFill>
                  <a:schemeClr val="bg2"/>
                </a:solidFill>
              </a:rPr>
              <a:t>Magaret</a:t>
            </a:r>
            <a:r>
              <a:rPr lang="en-US" sz="1230" dirty="0">
                <a:solidFill>
                  <a:schemeClr val="bg2"/>
                </a:solidFill>
              </a:rPr>
              <a:t> AS, Prager SW, Micks EA. The effect of testosterone on ovulatory function in transmasculine individuals. Am J </a:t>
            </a:r>
            <a:r>
              <a:rPr lang="en-US" sz="1230" dirty="0" err="1">
                <a:solidFill>
                  <a:schemeClr val="bg2"/>
                </a:solidFill>
              </a:rPr>
              <a:t>Obstet</a:t>
            </a:r>
            <a:r>
              <a:rPr lang="en-US" sz="1230" dirty="0">
                <a:solidFill>
                  <a:schemeClr val="bg2"/>
                </a:solidFill>
              </a:rPr>
              <a:t> Gynecol. 2020 Aug;223(2):229.e1-229.e8. </a:t>
            </a:r>
            <a:r>
              <a:rPr lang="en-US" sz="1230" dirty="0" err="1">
                <a:solidFill>
                  <a:schemeClr val="bg2"/>
                </a:solidFill>
              </a:rPr>
              <a:t>doi</a:t>
            </a:r>
            <a:r>
              <a:rPr lang="en-US" sz="1230" dirty="0">
                <a:solidFill>
                  <a:schemeClr val="bg2"/>
                </a:solidFill>
              </a:rPr>
              <a:t>: 10.1016/j.ajog.2020.01.059. </a:t>
            </a:r>
            <a:r>
              <a:rPr lang="en-US" sz="1230" dirty="0" err="1">
                <a:solidFill>
                  <a:schemeClr val="bg2"/>
                </a:solidFill>
              </a:rPr>
              <a:t>Epub</a:t>
            </a:r>
            <a:r>
              <a:rPr lang="en-US" sz="1230" dirty="0">
                <a:solidFill>
                  <a:schemeClr val="bg2"/>
                </a:solidFill>
              </a:rPr>
              <a:t> 2020 Feb 8. PMID: 32044312; PMCID: PMC8238053.</a:t>
            </a:r>
          </a:p>
          <a:p>
            <a:pPr lvl="0"/>
            <a:r>
              <a:rPr lang="en-US" sz="1230" dirty="0">
                <a:solidFill>
                  <a:schemeClr val="bg2"/>
                </a:solidFill>
              </a:rPr>
              <a:t>Transmasculine individuals’ experiences with lactation, chestfeeding, and gender identity: a qualitative study Trevor MacDonald, Joy Noel-Weiss, Diana West, Michelle Walks, </a:t>
            </a:r>
            <a:r>
              <a:rPr lang="en-US" sz="1230" dirty="0" err="1">
                <a:solidFill>
                  <a:schemeClr val="bg2"/>
                </a:solidFill>
              </a:rPr>
              <a:t>MaryLynne</a:t>
            </a:r>
            <a:r>
              <a:rPr lang="en-US" sz="1230" dirty="0">
                <a:solidFill>
                  <a:schemeClr val="bg2"/>
                </a:solidFill>
              </a:rPr>
              <a:t> </a:t>
            </a:r>
            <a:r>
              <a:rPr lang="en-US" sz="1230" dirty="0" err="1">
                <a:solidFill>
                  <a:schemeClr val="bg2"/>
                </a:solidFill>
              </a:rPr>
              <a:t>Biener</a:t>
            </a:r>
            <a:r>
              <a:rPr lang="en-US" sz="1230" dirty="0">
                <a:solidFill>
                  <a:schemeClr val="bg2"/>
                </a:solidFill>
              </a:rPr>
              <a:t>, Alanna Kibbe and Elizabeth </a:t>
            </a:r>
            <a:r>
              <a:rPr lang="en-US" sz="1230" dirty="0" err="1">
                <a:solidFill>
                  <a:schemeClr val="bg2"/>
                </a:solidFill>
              </a:rPr>
              <a:t>Myler</a:t>
            </a:r>
            <a:r>
              <a:rPr lang="en-US" sz="1230" dirty="0">
                <a:solidFill>
                  <a:schemeClr val="bg2"/>
                </a:solidFill>
              </a:rPr>
              <a:t> BMC Pregnancy and Childbirth, May 2016</a:t>
            </a:r>
          </a:p>
          <a:p>
            <a:pPr lvl="0"/>
            <a:r>
              <a:rPr lang="en-US" sz="1230" dirty="0">
                <a:solidFill>
                  <a:schemeClr val="bg2"/>
                </a:solidFill>
              </a:rPr>
              <a:t>Trans Student Educational Resources, 2015. “The Gender Unicorn.” </a:t>
            </a:r>
            <a:r>
              <a:rPr lang="en-US" sz="1230" u="sng" dirty="0">
                <a:solidFill>
                  <a:schemeClr val="bg2"/>
                </a:solidFill>
                <a:hlinkClick r:id="rId11">
                  <a:extLst>
                    <a:ext uri="{A12FA001-AC4F-418D-AE19-62706E023703}">
                      <ahyp:hlinkClr xmlns:ahyp="http://schemas.microsoft.com/office/drawing/2018/hyperlinkcolor" val="tx"/>
                    </a:ext>
                  </a:extLst>
                </a:hlinkClick>
              </a:rPr>
              <a:t>http://www.transstudent.org/gender</a:t>
            </a:r>
            <a:r>
              <a:rPr lang="en-US" sz="1230" dirty="0">
                <a:solidFill>
                  <a:schemeClr val="bg2"/>
                </a:solidFill>
              </a:rPr>
              <a:t>.</a:t>
            </a:r>
          </a:p>
          <a:p>
            <a:pPr lvl="0"/>
            <a:r>
              <a:rPr lang="en-US" sz="1230" dirty="0">
                <a:solidFill>
                  <a:schemeClr val="bg2"/>
                </a:solidFill>
              </a:rPr>
              <a:t>Understanding identity: The gender opossum. Innovating Education in Reproductive Health. https://</a:t>
            </a:r>
            <a:r>
              <a:rPr lang="en-US" sz="1230" dirty="0" err="1">
                <a:solidFill>
                  <a:schemeClr val="bg2"/>
                </a:solidFill>
              </a:rPr>
              <a:t>www.innovating-education.org</a:t>
            </a:r>
            <a:r>
              <a:rPr lang="en-US" sz="1230" dirty="0">
                <a:solidFill>
                  <a:schemeClr val="bg2"/>
                </a:solidFill>
              </a:rPr>
              <a:t>/2020/12/understanding-identity-the-gender-opossum/. Published May 27, 2021. Accessed April 21, 2022. </a:t>
            </a:r>
          </a:p>
          <a:p>
            <a:pPr lvl="0"/>
            <a:r>
              <a:rPr lang="en-US" sz="1230" dirty="0">
                <a:solidFill>
                  <a:schemeClr val="bg2"/>
                </a:solidFill>
              </a:rPr>
              <a:t>Weigel G, </a:t>
            </a:r>
            <a:r>
              <a:rPr lang="en-US" sz="1230" dirty="0" err="1">
                <a:solidFill>
                  <a:schemeClr val="bg2"/>
                </a:solidFill>
              </a:rPr>
              <a:t>Ranji</a:t>
            </a:r>
            <a:r>
              <a:rPr lang="en-US" sz="1230" dirty="0">
                <a:solidFill>
                  <a:schemeClr val="bg2"/>
                </a:solidFill>
              </a:rPr>
              <a:t> U, Long M, </a:t>
            </a:r>
            <a:r>
              <a:rPr lang="en-US" sz="1230" dirty="0" err="1">
                <a:solidFill>
                  <a:schemeClr val="bg2"/>
                </a:solidFill>
              </a:rPr>
              <a:t>Salganicoff</a:t>
            </a:r>
            <a:r>
              <a:rPr lang="en-US" sz="1230" dirty="0">
                <a:solidFill>
                  <a:schemeClr val="bg2"/>
                </a:solidFill>
              </a:rPr>
              <a:t> A. “Coverage and Use of Fertility Services in the U.S.” Sept 15, 2020.</a:t>
            </a:r>
            <a:r>
              <a:rPr lang="en-US" sz="1230" u="sng" dirty="0">
                <a:solidFill>
                  <a:schemeClr val="bg2"/>
                </a:solidFill>
                <a:hlinkClick r:id="rId12">
                  <a:extLst>
                    <a:ext uri="{A12FA001-AC4F-418D-AE19-62706E023703}">
                      <ahyp:hlinkClr xmlns:ahyp="http://schemas.microsoft.com/office/drawing/2018/hyperlinkcolor" val="tx"/>
                    </a:ext>
                  </a:extLst>
                </a:hlinkClick>
              </a:rPr>
              <a:t> https://www.kff.org/womens-health-policy/issue-brief/coverage-and-use-of-fertility-services-in-the-u-s/</a:t>
            </a:r>
            <a:endParaRPr lang="en-US" sz="1230" dirty="0">
              <a:solidFill>
                <a:schemeClr val="bg2"/>
              </a:solidFill>
            </a:endParaRPr>
          </a:p>
          <a:p>
            <a:pPr lvl="0"/>
            <a:r>
              <a:rPr lang="en-US" sz="1230" dirty="0" err="1">
                <a:solidFill>
                  <a:schemeClr val="bg2"/>
                </a:solidFill>
              </a:rPr>
              <a:t>Wierckx</a:t>
            </a:r>
            <a:r>
              <a:rPr lang="en-US" sz="1230" dirty="0">
                <a:solidFill>
                  <a:schemeClr val="bg2"/>
                </a:solidFill>
              </a:rPr>
              <a:t> K, Van </a:t>
            </a:r>
            <a:r>
              <a:rPr lang="en-US" sz="1230" dirty="0" err="1">
                <a:solidFill>
                  <a:schemeClr val="bg2"/>
                </a:solidFill>
              </a:rPr>
              <a:t>Caenegem</a:t>
            </a:r>
            <a:r>
              <a:rPr lang="en-US" sz="1230" dirty="0">
                <a:solidFill>
                  <a:schemeClr val="bg2"/>
                </a:solidFill>
              </a:rPr>
              <a:t> E, </a:t>
            </a:r>
            <a:r>
              <a:rPr lang="en-US" sz="1230" dirty="0" err="1">
                <a:solidFill>
                  <a:schemeClr val="bg2"/>
                </a:solidFill>
              </a:rPr>
              <a:t>Pennings</a:t>
            </a:r>
            <a:r>
              <a:rPr lang="en-US" sz="1230" dirty="0">
                <a:solidFill>
                  <a:schemeClr val="bg2"/>
                </a:solidFill>
              </a:rPr>
              <a:t> G, </a:t>
            </a:r>
            <a:r>
              <a:rPr lang="en-US" sz="1230" dirty="0" err="1">
                <a:solidFill>
                  <a:schemeClr val="bg2"/>
                </a:solidFill>
              </a:rPr>
              <a:t>Elaut</a:t>
            </a:r>
            <a:r>
              <a:rPr lang="en-US" sz="1230" dirty="0">
                <a:solidFill>
                  <a:schemeClr val="bg2"/>
                </a:solidFill>
              </a:rPr>
              <a:t> E, </a:t>
            </a:r>
            <a:r>
              <a:rPr lang="en-US" sz="1230" dirty="0" err="1">
                <a:solidFill>
                  <a:schemeClr val="bg2"/>
                </a:solidFill>
              </a:rPr>
              <a:t>Dedecker</a:t>
            </a:r>
            <a:r>
              <a:rPr lang="en-US" sz="1230" dirty="0">
                <a:solidFill>
                  <a:schemeClr val="bg2"/>
                </a:solidFill>
              </a:rPr>
              <a:t> D, Van de Peer F, et al. Reproductive wish in transsexual men. Hum </a:t>
            </a:r>
            <a:r>
              <a:rPr lang="en-US" sz="1230" dirty="0" err="1">
                <a:solidFill>
                  <a:schemeClr val="bg2"/>
                </a:solidFill>
              </a:rPr>
              <a:t>Reprod</a:t>
            </a:r>
            <a:r>
              <a:rPr lang="en-US" sz="1230" dirty="0">
                <a:solidFill>
                  <a:schemeClr val="bg2"/>
                </a:solidFill>
              </a:rPr>
              <a:t> 2012;27:483–7</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4"/>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140513602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697354"/>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u="sng" dirty="0">
                <a:solidFill>
                  <a:schemeClr val="accent3"/>
                </a:solidFill>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ea typeface="Twentieth Century"/>
                <a:cs typeface="Twentieth Century"/>
                <a:sym typeface="Twentieth Century"/>
                <a:hlinkClick r:id="rId6">
                  <a:extLst>
                    <a:ext uri="{A12FA001-AC4F-418D-AE19-62706E023703}">
                      <ahyp:hlinkClr xmlns:ahyp="http://schemas.microsoft.com/office/drawing/2018/hyperlinkcolor" val="tx"/>
                    </a:ext>
                  </a:extLst>
                </a:hlinkClick>
              </a:rPr>
              <a:t>person@email.com</a:t>
            </a:r>
            <a:endParaRPr lang="en-US" sz="3600" dirty="0">
              <a:solidFill>
                <a:schemeClr val="accent3"/>
              </a:solidFill>
              <a:ea typeface="Twentieth Century"/>
              <a:cs typeface="Twentieth Century"/>
              <a:sym typeface="Twentieth Century"/>
            </a:endParaRPr>
          </a:p>
          <a:p>
            <a:pPr lvl="0">
              <a:lnSpc>
                <a:spcPct val="100000"/>
              </a:lnSpc>
              <a:buClr>
                <a:srgbClr val="FFFFFF"/>
              </a:buClr>
              <a:buSzPts val="3600"/>
            </a:pPr>
            <a:r>
              <a:rPr lang="en-US" sz="3600" u="sng" dirty="0">
                <a:solidFill>
                  <a:schemeClr val="accent3"/>
                </a:solidFill>
                <a:ea typeface="Twentieth Century"/>
                <a:cs typeface="Twentieth Century"/>
                <a:sym typeface="Twentieth Century"/>
                <a:hlinkClick r:id="rId7">
                  <a:extLst>
                    <a:ext uri="{A12FA001-AC4F-418D-AE19-62706E023703}">
                      <ahyp:hlinkClr xmlns:ahyp="http://schemas.microsoft.com/office/drawing/2018/hyperlinkcolor" val="tx"/>
                    </a:ext>
                  </a:extLst>
                </a:hlinkClick>
              </a:rPr>
              <a:t>info@reproductiveaccess.org</a:t>
            </a:r>
            <a:r>
              <a:rPr lang="en-US" sz="3600" dirty="0">
                <a:solidFill>
                  <a:schemeClr val="accent3"/>
                </a:solidFill>
                <a:ea typeface="Twentieth Century"/>
                <a:cs typeface="Twentieth Century"/>
                <a:sym typeface="Twentieth Century"/>
              </a:rPr>
              <a:t> </a:t>
            </a:r>
          </a:p>
          <a:p>
            <a:pPr lvl="0">
              <a:lnSpc>
                <a:spcPct val="100000"/>
              </a:lnSpc>
              <a:buClr>
                <a:srgbClr val="FFFFFF"/>
              </a:buClr>
              <a:buSzPts val="3600"/>
            </a:pPr>
            <a:endParaRPr lang="en-US" sz="3600" dirty="0">
              <a:solidFill>
                <a:schemeClr val="accent3"/>
              </a:solidFill>
              <a:ea typeface="Twentieth Century"/>
              <a:cs typeface="Twentieth Century"/>
              <a:sym typeface="Twentieth Century"/>
            </a:endParaRPr>
          </a:p>
          <a:p>
            <a:pPr lvl="0">
              <a:lnSpc>
                <a:spcPct val="100000"/>
              </a:lnSpc>
              <a:buClr>
                <a:srgbClr val="FFFFFF"/>
              </a:buClr>
              <a:buSzPts val="3600"/>
            </a:pPr>
            <a:endParaRPr lang="en-US" sz="3600" dirty="0">
              <a:solidFill>
                <a:schemeClr val="accent3"/>
              </a:solidFill>
              <a:ea typeface="Twentieth Century"/>
              <a:cs typeface="Twentieth Century"/>
              <a:sym typeface="Twentieth Century"/>
            </a:endParaRPr>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ea typeface="Twentieth Century"/>
                <a:cs typeface="Twentieth Century"/>
                <a:sym typeface="Twentieth Century"/>
              </a:rPr>
              <a:t>+1 646-895-6464: RHAP</a:t>
            </a:r>
            <a:endParaRPr lang="en-US" sz="9600" dirty="0">
              <a:solidFill>
                <a:schemeClr val="bg2"/>
              </a:solidFill>
            </a:endParaRPr>
          </a:p>
          <a:p>
            <a:pPr lvl="0">
              <a:lnSpc>
                <a:spcPct val="100000"/>
              </a:lnSpc>
              <a:buClr>
                <a:srgbClr val="FFFFFF"/>
              </a:buClr>
              <a:buSzPts val="3600"/>
            </a:pPr>
            <a:r>
              <a:rPr lang="en-US" sz="3600" dirty="0">
                <a:solidFill>
                  <a:schemeClr val="bg2"/>
                </a:solidFill>
                <a:ea typeface="Twentieth Century"/>
                <a:cs typeface="Twentieth Century"/>
                <a:sym typeface="Twentieth Century"/>
              </a:rPr>
              <a:t>+1 234 567 8910</a:t>
            </a:r>
            <a:endParaRPr lang="en-US" sz="9600" dirty="0">
              <a:solidFill>
                <a:schemeClr val="bg2"/>
              </a:solidFill>
            </a:endParaRPr>
          </a:p>
          <a:p>
            <a:pPr hangingPunct="1">
              <a:lnSpc>
                <a:spcPct val="100000"/>
              </a:lnSpc>
            </a:pPr>
            <a:endParaRPr lang="en-US" sz="3600" dirty="0">
              <a:solidFill>
                <a:schemeClr val="bg2"/>
              </a:solidFill>
            </a:endParaRPr>
          </a:p>
          <a:p>
            <a:pPr hangingPunct="1">
              <a:lnSpc>
                <a:spcPct val="100000"/>
              </a:lnSpc>
            </a:pPr>
            <a:endParaRPr lang="en-US" sz="3600" dirty="0">
              <a:solidFill>
                <a:schemeClr val="bg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bg2"/>
                </a:solidFill>
                <a:ea typeface="Twentieth Century"/>
                <a:cs typeface="Twentieth Century"/>
                <a:sym typeface="Twentieth Century"/>
              </a:rPr>
              <a:t>Reproductive Health Access Project</a:t>
            </a:r>
            <a:endParaRPr lang="en-US" sz="9600" dirty="0">
              <a:solidFill>
                <a:schemeClr val="bg2"/>
              </a:solidFill>
            </a:endParaRPr>
          </a:p>
          <a:p>
            <a:pPr lvl="0">
              <a:lnSpc>
                <a:spcPct val="100000"/>
              </a:lnSpc>
              <a:buClr>
                <a:srgbClr val="FFFFFF"/>
              </a:buClr>
              <a:buSzPts val="3600"/>
            </a:pPr>
            <a:r>
              <a:rPr lang="en-US" sz="3600" dirty="0">
                <a:solidFill>
                  <a:schemeClr val="bg2"/>
                </a:solidFill>
                <a:ea typeface="Twentieth Century"/>
                <a:cs typeface="Twentieth Century"/>
                <a:sym typeface="Twentieth Century"/>
              </a:rPr>
              <a:t>PO Box 21191</a:t>
            </a:r>
          </a:p>
          <a:p>
            <a:pPr lvl="0">
              <a:lnSpc>
                <a:spcPct val="100000"/>
              </a:lnSpc>
              <a:buClr>
                <a:srgbClr val="FFFFFF"/>
              </a:buClr>
              <a:buSzPts val="3600"/>
            </a:pPr>
            <a:r>
              <a:rPr lang="en-US" sz="3600" dirty="0">
                <a:solidFill>
                  <a:schemeClr val="bg2"/>
                </a:solidFill>
                <a:ea typeface="Twentieth Century"/>
                <a:cs typeface="Twentieth Century"/>
                <a:sym typeface="Twentieth Century"/>
              </a:rPr>
              <a:t>New York, NY 10025</a:t>
            </a:r>
            <a:endParaRPr lang="en-US" sz="9600" dirty="0">
              <a:solidFill>
                <a:schemeClr val="bg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389476473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121632"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credit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000" b="1" dirty="0">
                <a:solidFill>
                  <a:schemeClr val="accent1"/>
                </a:solidFill>
                <a:latin typeface="+mn-lt"/>
                <a:hlinkClick r:id="rId4">
                  <a:extLst>
                    <a:ext uri="{A12FA001-AC4F-418D-AE19-62706E023703}">
                      <ahyp:hlinkClr xmlns:ahyp="http://schemas.microsoft.com/office/drawing/2018/hyperlinkcolor" val="tx"/>
                    </a:ext>
                  </a:extLst>
                </a:hlinkClick>
              </a:rPr>
              <a:t>https://www.surveymonkey.com/r/GARHCPostTest</a:t>
            </a:r>
            <a:endParaRPr sz="4000" b="1" dirty="0">
              <a:solidFill>
                <a:schemeClr val="accent1"/>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769604405"/>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b="49370"/>
          <a:stretch/>
        </p:blipFill>
        <p:spPr>
          <a:xfrm>
            <a:off x="-2626469" y="-4382703"/>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5"/>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4" name="Google Shape;94;p4">
            <a:hlinkClick r:id="rId3"/>
          </p:cNvPr>
          <p:cNvPicPr preferRelativeResize="0"/>
          <p:nvPr/>
        </p:nvPicPr>
        <p:blipFill>
          <a:blip r:embed="rId4">
            <a:alphaModFix/>
          </a:blip>
          <a:stretch>
            <a:fillRect/>
          </a:stretch>
        </p:blipFill>
        <p:spPr>
          <a:xfrm>
            <a:off x="6638852" y="0"/>
            <a:ext cx="17744998" cy="13715998"/>
          </a:xfrm>
          <a:prstGeom prst="rect">
            <a:avLst/>
          </a:prstGeom>
          <a:noFill/>
          <a:ln>
            <a:solidFill>
              <a:schemeClr val="bg1"/>
            </a:solidFill>
          </a:ln>
        </p:spPr>
      </p:pic>
      <p:sp>
        <p:nvSpPr>
          <p:cNvPr id="3" name="Title 2">
            <a:extLst>
              <a:ext uri="{FF2B5EF4-FFF2-40B4-BE49-F238E27FC236}">
                <a16:creationId xmlns:a16="http://schemas.microsoft.com/office/drawing/2014/main" id="{79365C2D-D4C3-0635-2E62-75BEB353CD2F}"/>
              </a:ext>
            </a:extLst>
          </p:cNvPr>
          <p:cNvSpPr>
            <a:spLocks noGrp="1"/>
          </p:cNvSpPr>
          <p:nvPr>
            <p:ph type="title"/>
          </p:nvPr>
        </p:nvSpPr>
        <p:spPr>
          <a:xfrm>
            <a:off x="0" y="5345347"/>
            <a:ext cx="6336619" cy="3025304"/>
          </a:xfrm>
        </p:spPr>
        <p:txBody>
          <a:bodyPr/>
          <a:lstStyle/>
          <a:p>
            <a:r>
              <a:rPr lang="en-US" dirty="0">
                <a:latin typeface="+mj-lt"/>
              </a:rPr>
              <a:t>Understanding Identity</a:t>
            </a:r>
          </a:p>
        </p:txBody>
      </p:sp>
      <p:sp>
        <p:nvSpPr>
          <p:cNvPr id="9" name="Rectangle 7">
            <a:extLst>
              <a:ext uri="{FF2B5EF4-FFF2-40B4-BE49-F238E27FC236}">
                <a16:creationId xmlns:a16="http://schemas.microsoft.com/office/drawing/2014/main" id="{E6F4AEBD-1A5D-899C-6F15-37624D555A9B}"/>
              </a:ext>
            </a:extLst>
          </p:cNvPr>
          <p:cNvSpPr txBox="1">
            <a:spLocks/>
          </p:cNvSpPr>
          <p:nvPr/>
        </p:nvSpPr>
        <p:spPr>
          <a:xfrm>
            <a:off x="400947" y="12729410"/>
            <a:ext cx="336844" cy="487681"/>
          </a:xfrm>
          <a:prstGeom prst="rect">
            <a:avLst/>
          </a:prstGeom>
          <a:noFill/>
          <a:ln w="254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spcFirstLastPara="1" wrap="square" lIns="91425" tIns="45700" rIns="91425" bIns="45700" anchor="t" anchorCtr="0">
            <a:noAutofit/>
          </a:bodyPr>
          <a:lstStyle>
            <a:lvl1pPr marL="457200" marR="0" lvl="0" indent="-457200"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1pPr>
            <a:lvl2pPr marL="990600" marR="0" lvl="1" indent="-533400"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2pPr>
            <a:lvl3pPr marL="1554479" marR="0" lvl="2" indent="-640079"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3pPr>
            <a:lvl4pPr marL="2082800" marR="0" lvl="3" indent="-711200"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4pPr>
            <a:lvl5pPr marL="2540000" marR="0" lvl="4" indent="-711200"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5pPr>
            <a:lvl6pPr marL="2997200" marR="0" lvl="5" indent="-711200"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6pPr>
            <a:lvl7pPr marL="3454400" marR="0" lvl="6" indent="-711200"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7pPr>
            <a:lvl8pPr marL="3911600" marR="0" lvl="7" indent="-711200"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8pPr>
            <a:lvl9pPr marL="4368800" marR="0" lvl="8" indent="-711200" algn="l" defTabSz="1828800" rtl="0" latinLnBrk="0">
              <a:lnSpc>
                <a:spcPct val="90000"/>
              </a:lnSpc>
              <a:spcBef>
                <a:spcPts val="2000"/>
              </a:spcBef>
              <a:spcAft>
                <a:spcPts val="0"/>
              </a:spcAft>
              <a:buClr>
                <a:srgbClr val="FFFFFF"/>
              </a:buClr>
              <a:buSzPts val="5600"/>
              <a:buFont typeface="Arial"/>
              <a:buChar char="•"/>
              <a:tabLst/>
              <a:defRPr sz="5600" b="0" i="0" u="none" strike="noStrike" cap="none" spc="0" baseline="0">
                <a:ln>
                  <a:noFill/>
                </a:ln>
                <a:solidFill>
                  <a:srgbClr val="FFFFFF"/>
                </a:solidFill>
                <a:uFillTx/>
                <a:latin typeface="Twentieth Century"/>
                <a:ea typeface="Twentieth Century"/>
                <a:cs typeface="Twentieth Century"/>
                <a:sym typeface="Twentieth Century"/>
              </a:defRPr>
            </a:lvl9pPr>
          </a:lstStyle>
          <a:p>
            <a:pPr marL="0" indent="0" hangingPunct="1">
              <a:buNone/>
            </a:pPr>
            <a:fld id="{86CB4B4D-7CA3-9044-876B-883B54F8677D}" type="slidenum">
              <a:rPr lang="en-US" sz="2000" smtClean="0">
                <a:latin typeface="Tw Cen MT" panose="020B0602020104020603" pitchFamily="34" charset="77"/>
              </a:rPr>
              <a:pPr marL="0" indent="0" hangingPunct="1">
                <a:buNone/>
              </a:pPr>
              <a:t>5</a:t>
            </a:fld>
            <a:endParaRPr lang="en-US" sz="2000" dirty="0">
              <a:latin typeface="Tw Cen MT" panose="020B0602020104020603" pitchFamily="34"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 name="Google Shape;101;p5">
            <a:extLst>
              <a:ext uri="{FF2B5EF4-FFF2-40B4-BE49-F238E27FC236}">
                <a16:creationId xmlns:a16="http://schemas.microsoft.com/office/drawing/2014/main" id="{7E7AE1CE-85A6-69CB-26AD-F4EE465D1EAF}"/>
              </a:ext>
            </a:extLst>
          </p:cNvPr>
          <p:cNvSpPr/>
          <p:nvPr/>
        </p:nvSpPr>
        <p:spPr>
          <a:xfrm>
            <a:off x="1" y="0"/>
            <a:ext cx="10888138" cy="13709561"/>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00" name="Google Shape;100;p5"/>
          <p:cNvSpPr txBox="1">
            <a:spLocks noGrp="1"/>
          </p:cNvSpPr>
          <p:nvPr>
            <p:ph type="title"/>
          </p:nvPr>
        </p:nvSpPr>
        <p:spPr>
          <a:xfrm>
            <a:off x="13084569" y="1427976"/>
            <a:ext cx="9536925" cy="2407381"/>
          </a:xfrm>
          <a:prstGeom prst="rect">
            <a:avLst/>
          </a:prstGeom>
          <a:noFill/>
          <a:ln>
            <a:noFill/>
          </a:ln>
        </p:spPr>
        <p:txBody>
          <a:bodyPr spcFirstLastPara="1" wrap="square" lIns="91425" tIns="91425" rIns="91425" bIns="91425" anchor="t" anchorCtr="0">
            <a:normAutofit/>
          </a:bodyPr>
          <a:lstStyle/>
          <a:p>
            <a:pPr marL="0" lvl="0" indent="0" algn="l" rtl="0">
              <a:lnSpc>
                <a:spcPct val="125000"/>
              </a:lnSpc>
              <a:spcBef>
                <a:spcPts val="0"/>
              </a:spcBef>
              <a:spcAft>
                <a:spcPts val="0"/>
              </a:spcAft>
              <a:buClr>
                <a:srgbClr val="FFFFFF"/>
              </a:buClr>
              <a:buSzPts val="10000"/>
              <a:buFont typeface="Twentieth Century"/>
              <a:buNone/>
            </a:pPr>
            <a:r>
              <a:rPr lang="en-US" sz="10000" b="0" dirty="0">
                <a:latin typeface="+mj-lt"/>
              </a:rPr>
              <a:t>L, G, B, T, Q, I, A+</a:t>
            </a:r>
            <a:endParaRPr dirty="0">
              <a:latin typeface="+mj-lt"/>
            </a:endParaRPr>
          </a:p>
        </p:txBody>
      </p:sp>
      <p:sp>
        <p:nvSpPr>
          <p:cNvPr id="102" name="Google Shape;102;p5"/>
          <p:cNvSpPr txBox="1"/>
          <p:nvPr/>
        </p:nvSpPr>
        <p:spPr>
          <a:xfrm>
            <a:off x="1253394" y="3715484"/>
            <a:ext cx="8062976" cy="7109820"/>
          </a:xfrm>
          <a:prstGeom prst="rect">
            <a:avLst/>
          </a:prstGeom>
          <a:noFill/>
          <a:ln>
            <a:noFill/>
          </a:ln>
        </p:spPr>
        <p:txBody>
          <a:bodyPr spcFirstLastPara="1" wrap="square" lIns="91425" tIns="45700" rIns="91425" bIns="45700" anchor="t" anchorCtr="0">
            <a:noAutofit/>
          </a:bodyPr>
          <a:lstStyle/>
          <a:p>
            <a:pPr marL="274637" marR="0" lvl="0" indent="0" algn="l" rtl="0">
              <a:lnSpc>
                <a:spcPct val="90000"/>
              </a:lnSpc>
              <a:spcBef>
                <a:spcPts val="0"/>
              </a:spcBef>
              <a:spcAft>
                <a:spcPts val="0"/>
              </a:spcAft>
              <a:buClr>
                <a:schemeClr val="accent3"/>
              </a:buClr>
              <a:buSzPts val="2400"/>
              <a:buFont typeface="Arial"/>
              <a:buNone/>
            </a:pPr>
            <a:r>
              <a:rPr lang="en-US" sz="6000" u="none" strike="noStrike" cap="none" dirty="0">
                <a:solidFill>
                  <a:schemeClr val="tx2"/>
                </a:solidFill>
                <a:ea typeface="Twentieth Century"/>
                <a:cs typeface="Twentieth Century"/>
                <a:sym typeface="Twentieth Century"/>
              </a:rPr>
              <a:t>L   – 	Lesbian</a:t>
            </a:r>
            <a:endParaRPr lang="en-US" dirty="0">
              <a:solidFill>
                <a:schemeClr val="tx2"/>
              </a:solidFill>
            </a:endParaRPr>
          </a:p>
          <a:p>
            <a:pPr marL="274637" marR="0" lvl="0" indent="0" algn="l" rtl="0">
              <a:lnSpc>
                <a:spcPct val="90000"/>
              </a:lnSpc>
              <a:spcBef>
                <a:spcPts val="0"/>
              </a:spcBef>
              <a:spcAft>
                <a:spcPts val="0"/>
              </a:spcAft>
              <a:buClr>
                <a:schemeClr val="accent3"/>
              </a:buClr>
              <a:buSzPts val="2400"/>
              <a:buFont typeface="Arial"/>
              <a:buNone/>
            </a:pPr>
            <a:r>
              <a:rPr lang="en-US" sz="6000" u="none" strike="noStrike" cap="none" dirty="0">
                <a:solidFill>
                  <a:schemeClr val="tx2"/>
                </a:solidFill>
                <a:ea typeface="Twentieth Century"/>
                <a:cs typeface="Twentieth Century"/>
                <a:sym typeface="Twentieth Century"/>
              </a:rPr>
              <a:t>G –  Gay</a:t>
            </a:r>
            <a:endParaRPr lang="en-US" dirty="0">
              <a:solidFill>
                <a:schemeClr val="tx2"/>
              </a:solidFill>
            </a:endParaRPr>
          </a:p>
          <a:p>
            <a:pPr marL="274637" marR="0" lvl="0" indent="0" algn="l" rtl="0">
              <a:lnSpc>
                <a:spcPct val="90000"/>
              </a:lnSpc>
              <a:spcBef>
                <a:spcPts val="0"/>
              </a:spcBef>
              <a:spcAft>
                <a:spcPts val="0"/>
              </a:spcAft>
              <a:buClr>
                <a:schemeClr val="accent3"/>
              </a:buClr>
              <a:buSzPts val="2400"/>
              <a:buFont typeface="Arial"/>
              <a:buNone/>
            </a:pPr>
            <a:r>
              <a:rPr lang="en-US" sz="6000" u="none" strike="noStrike" cap="none" dirty="0">
                <a:solidFill>
                  <a:schemeClr val="tx2"/>
                </a:solidFill>
                <a:ea typeface="Twentieth Century"/>
                <a:cs typeface="Twentieth Century"/>
                <a:sym typeface="Twentieth Century"/>
              </a:rPr>
              <a:t>B  – 	Bisexual</a:t>
            </a:r>
            <a:endParaRPr dirty="0">
              <a:solidFill>
                <a:schemeClr val="tx2"/>
              </a:solidFill>
            </a:endParaRPr>
          </a:p>
          <a:p>
            <a:pPr marL="274637" marR="0" lvl="0" indent="0" algn="l" rtl="0">
              <a:lnSpc>
                <a:spcPct val="90000"/>
              </a:lnSpc>
              <a:spcBef>
                <a:spcPts val="0"/>
              </a:spcBef>
              <a:spcAft>
                <a:spcPts val="0"/>
              </a:spcAft>
              <a:buClr>
                <a:schemeClr val="accent3"/>
              </a:buClr>
              <a:buSzPts val="2400"/>
              <a:buFont typeface="Arial"/>
              <a:buNone/>
            </a:pPr>
            <a:r>
              <a:rPr lang="en-US" sz="6000" u="none" strike="noStrike" cap="none" dirty="0">
                <a:solidFill>
                  <a:schemeClr val="tx2"/>
                </a:solidFill>
                <a:ea typeface="Twentieth Century"/>
                <a:cs typeface="Twentieth Century"/>
                <a:sym typeface="Twentieth Century"/>
              </a:rPr>
              <a:t>T  – 	Transgender</a:t>
            </a:r>
            <a:endParaRPr lang="en-US" dirty="0">
              <a:solidFill>
                <a:schemeClr val="tx2"/>
              </a:solidFill>
            </a:endParaRPr>
          </a:p>
          <a:p>
            <a:pPr marL="274637" marR="0" lvl="0" indent="0" algn="l" rtl="0">
              <a:lnSpc>
                <a:spcPct val="90000"/>
              </a:lnSpc>
              <a:spcBef>
                <a:spcPts val="0"/>
              </a:spcBef>
              <a:spcAft>
                <a:spcPts val="0"/>
              </a:spcAft>
              <a:buClr>
                <a:schemeClr val="accent3"/>
              </a:buClr>
              <a:buSzPts val="2400"/>
              <a:buFont typeface="Arial"/>
              <a:buNone/>
            </a:pPr>
            <a:r>
              <a:rPr lang="en-US" sz="6000" u="none" strike="noStrike" cap="none" dirty="0">
                <a:solidFill>
                  <a:schemeClr val="tx2"/>
                </a:solidFill>
                <a:ea typeface="Twentieth Century"/>
                <a:cs typeface="Twentieth Century"/>
                <a:sym typeface="Twentieth Century"/>
              </a:rPr>
              <a:t>Q – 	Queer/Questioning</a:t>
            </a:r>
            <a:endParaRPr dirty="0">
              <a:solidFill>
                <a:schemeClr val="tx2"/>
              </a:solidFill>
            </a:endParaRPr>
          </a:p>
          <a:p>
            <a:pPr marL="274637" marR="0" lvl="0" indent="0" algn="l" rtl="0">
              <a:lnSpc>
                <a:spcPct val="90000"/>
              </a:lnSpc>
              <a:spcBef>
                <a:spcPts val="0"/>
              </a:spcBef>
              <a:spcAft>
                <a:spcPts val="0"/>
              </a:spcAft>
              <a:buClr>
                <a:schemeClr val="accent3"/>
              </a:buClr>
              <a:buSzPts val="2400"/>
              <a:buFont typeface="Arial"/>
              <a:buNone/>
            </a:pPr>
            <a:r>
              <a:rPr lang="en-US" sz="6000" u="none" strike="noStrike" cap="none" dirty="0">
                <a:solidFill>
                  <a:schemeClr val="tx2"/>
                </a:solidFill>
                <a:ea typeface="Twentieth Century"/>
                <a:cs typeface="Twentieth Century"/>
                <a:sym typeface="Twentieth Century"/>
              </a:rPr>
              <a:t>I </a:t>
            </a:r>
            <a:r>
              <a:rPr lang="en-US" sz="6000" dirty="0">
                <a:solidFill>
                  <a:schemeClr val="tx2"/>
                </a:solidFill>
                <a:ea typeface="Twentieth Century"/>
                <a:cs typeface="Twentieth Century"/>
                <a:sym typeface="Twentieth Century"/>
              </a:rPr>
              <a:t> </a:t>
            </a:r>
            <a:r>
              <a:rPr lang="en-US" sz="6000" u="none" strike="noStrike" cap="none" dirty="0">
                <a:solidFill>
                  <a:schemeClr val="tx2"/>
                </a:solidFill>
                <a:ea typeface="Twentieth Century"/>
                <a:cs typeface="Twentieth Century"/>
                <a:sym typeface="Twentieth Century"/>
              </a:rPr>
              <a:t>– 	Intersex</a:t>
            </a:r>
            <a:endParaRPr lang="en-US" dirty="0">
              <a:solidFill>
                <a:schemeClr val="tx2"/>
              </a:solidFill>
            </a:endParaRPr>
          </a:p>
          <a:p>
            <a:pPr marL="274637" marR="0" lvl="0" indent="0" algn="l" rtl="0">
              <a:lnSpc>
                <a:spcPct val="90000"/>
              </a:lnSpc>
              <a:spcBef>
                <a:spcPts val="0"/>
              </a:spcBef>
              <a:spcAft>
                <a:spcPts val="0"/>
              </a:spcAft>
              <a:buClr>
                <a:schemeClr val="accent3"/>
              </a:buClr>
              <a:buSzPts val="2400"/>
              <a:buFont typeface="Arial"/>
              <a:buNone/>
            </a:pPr>
            <a:r>
              <a:rPr lang="en-US" sz="6000" u="none" strike="noStrike" cap="none" dirty="0">
                <a:solidFill>
                  <a:schemeClr val="tx2"/>
                </a:solidFill>
                <a:ea typeface="Twentieth Century"/>
                <a:cs typeface="Twentieth Century"/>
                <a:sym typeface="Twentieth Century"/>
              </a:rPr>
              <a:t>A – 	Asexual </a:t>
            </a:r>
            <a:endParaRPr dirty="0">
              <a:solidFill>
                <a:schemeClr val="tx2"/>
              </a:solidFill>
            </a:endParaRPr>
          </a:p>
        </p:txBody>
      </p:sp>
      <p:pic>
        <p:nvPicPr>
          <p:cNvPr id="105" name="Google Shape;105;p5"/>
          <p:cNvPicPr preferRelativeResize="0"/>
          <p:nvPr/>
        </p:nvPicPr>
        <p:blipFill>
          <a:blip r:embed="rId3">
            <a:alphaModFix/>
          </a:blip>
          <a:stretch>
            <a:fillRect/>
          </a:stretch>
        </p:blipFill>
        <p:spPr>
          <a:xfrm>
            <a:off x="12740924" y="2844539"/>
            <a:ext cx="9536925" cy="1162050"/>
          </a:xfrm>
          <a:prstGeom prst="rect">
            <a:avLst/>
          </a:prstGeom>
          <a:noFill/>
          <a:ln>
            <a:noFill/>
          </a:ln>
        </p:spPr>
      </p:pic>
      <p:sp>
        <p:nvSpPr>
          <p:cNvPr id="3" name="Rectangle 2">
            <a:extLst>
              <a:ext uri="{FF2B5EF4-FFF2-40B4-BE49-F238E27FC236}">
                <a16:creationId xmlns:a16="http://schemas.microsoft.com/office/drawing/2014/main" id="{7A37ED9F-C0CB-2E4E-808E-2EC51E0CBD02}"/>
              </a:ext>
            </a:extLst>
          </p:cNvPr>
          <p:cNvSpPr/>
          <p:nvPr/>
        </p:nvSpPr>
        <p:spPr>
          <a:xfrm>
            <a:off x="14777437" y="7021043"/>
            <a:ext cx="5995584" cy="1569660"/>
          </a:xfrm>
          <a:prstGeom prst="rect">
            <a:avLst/>
          </a:prstGeom>
          <a:noFill/>
        </p:spPr>
        <p:txBody>
          <a:bodyPr wrap="square" lIns="91440" tIns="45720" rIns="91440" bIns="45720">
            <a:spAutoFit/>
          </a:bodyPr>
          <a:lstStyle/>
          <a:p>
            <a:pPr algn="ctr"/>
            <a:r>
              <a:rPr lang="en-US" sz="9600" b="1" u="sng" cap="none" spc="0" dirty="0">
                <a:ln w="22225">
                  <a:solidFill>
                    <a:schemeClr val="accent2"/>
                  </a:solidFill>
                  <a:prstDash val="solid"/>
                </a:ln>
                <a:solidFill>
                  <a:schemeClr val="accent2">
                    <a:lumMod val="40000"/>
                    <a:lumOff val="60000"/>
                  </a:schemeClr>
                </a:solidFill>
                <a:effectLst/>
              </a:rPr>
              <a:t>LGBTQIA+</a:t>
            </a:r>
          </a:p>
        </p:txBody>
      </p:sp>
      <p:sp>
        <p:nvSpPr>
          <p:cNvPr id="4" name="Rectangle 3">
            <a:extLst>
              <a:ext uri="{FF2B5EF4-FFF2-40B4-BE49-F238E27FC236}">
                <a16:creationId xmlns:a16="http://schemas.microsoft.com/office/drawing/2014/main" id="{D4623CF5-7DDC-7A0C-7B78-8614672C175A}"/>
              </a:ext>
            </a:extLst>
          </p:cNvPr>
          <p:cNvSpPr/>
          <p:nvPr/>
        </p:nvSpPr>
        <p:spPr>
          <a:xfrm rot="20504565">
            <a:off x="15278651" y="5534502"/>
            <a:ext cx="297228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ASEXUAL</a:t>
            </a:r>
          </a:p>
        </p:txBody>
      </p:sp>
      <p:sp>
        <p:nvSpPr>
          <p:cNvPr id="14" name="Rectangle 13">
            <a:extLst>
              <a:ext uri="{FF2B5EF4-FFF2-40B4-BE49-F238E27FC236}">
                <a16:creationId xmlns:a16="http://schemas.microsoft.com/office/drawing/2014/main" id="{9EB5B91E-6CD6-A358-5298-3630C6072738}"/>
              </a:ext>
            </a:extLst>
          </p:cNvPr>
          <p:cNvSpPr/>
          <p:nvPr/>
        </p:nvSpPr>
        <p:spPr>
          <a:xfrm rot="20504565">
            <a:off x="19783969" y="8311921"/>
            <a:ext cx="165461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FFFF00"/>
                </a:solidFill>
                <a:effectLst/>
              </a:rPr>
              <a:t>ALLY</a:t>
            </a:r>
          </a:p>
        </p:txBody>
      </p:sp>
      <p:sp>
        <p:nvSpPr>
          <p:cNvPr id="5" name="Rectangle 4">
            <a:extLst>
              <a:ext uri="{FF2B5EF4-FFF2-40B4-BE49-F238E27FC236}">
                <a16:creationId xmlns:a16="http://schemas.microsoft.com/office/drawing/2014/main" id="{B1739209-9A3F-DA81-5438-4367536EC5E7}"/>
              </a:ext>
            </a:extLst>
          </p:cNvPr>
          <p:cNvSpPr/>
          <p:nvPr/>
        </p:nvSpPr>
        <p:spPr>
          <a:xfrm rot="1841988">
            <a:off x="18395767" y="6158565"/>
            <a:ext cx="4431021" cy="923330"/>
          </a:xfrm>
          <a:prstGeom prst="rect">
            <a:avLst/>
          </a:prstGeom>
          <a:noFill/>
        </p:spPr>
        <p:txBody>
          <a:bodyPr wrap="none" lIns="91440" tIns="45720" rIns="91440" bIns="45720">
            <a:spAutoFit/>
          </a:bodyPr>
          <a:lstStyle/>
          <a:p>
            <a:pPr algn="ctr"/>
            <a:r>
              <a:rPr lang="en-US" sz="5400" b="1" cap="none" spc="0" dirty="0">
                <a:ln w="12700" cmpd="sng">
                  <a:solidFill>
                    <a:srgbClr val="C00000"/>
                  </a:solidFill>
                  <a:prstDash val="solid"/>
                </a:ln>
                <a:solidFill>
                  <a:srgbClr val="7030A0"/>
                </a:solidFill>
                <a:effectLst/>
              </a:rPr>
              <a:t>QUESTIONING</a:t>
            </a:r>
          </a:p>
        </p:txBody>
      </p:sp>
      <p:sp>
        <p:nvSpPr>
          <p:cNvPr id="16" name="Rectangle 15">
            <a:extLst>
              <a:ext uri="{FF2B5EF4-FFF2-40B4-BE49-F238E27FC236}">
                <a16:creationId xmlns:a16="http://schemas.microsoft.com/office/drawing/2014/main" id="{1A8AF24A-D031-2E5E-5992-CCF22096A02E}"/>
              </a:ext>
            </a:extLst>
          </p:cNvPr>
          <p:cNvSpPr/>
          <p:nvPr/>
        </p:nvSpPr>
        <p:spPr>
          <a:xfrm rot="1027909">
            <a:off x="13799052" y="8243665"/>
            <a:ext cx="220445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QUEER</a:t>
            </a:r>
          </a:p>
        </p:txBody>
      </p:sp>
      <p:sp>
        <p:nvSpPr>
          <p:cNvPr id="6" name="Rectangle 5">
            <a:extLst>
              <a:ext uri="{FF2B5EF4-FFF2-40B4-BE49-F238E27FC236}">
                <a16:creationId xmlns:a16="http://schemas.microsoft.com/office/drawing/2014/main" id="{A7E3ECDC-1BD8-444C-E6C2-1A48353C9B8B}"/>
              </a:ext>
            </a:extLst>
          </p:cNvPr>
          <p:cNvSpPr/>
          <p:nvPr/>
        </p:nvSpPr>
        <p:spPr>
          <a:xfrm rot="20423377">
            <a:off x="13272117" y="5458401"/>
            <a:ext cx="2781531" cy="923330"/>
          </a:xfrm>
          <a:prstGeom prst="rect">
            <a:avLst/>
          </a:prstGeom>
          <a:noFill/>
        </p:spPr>
        <p:txBody>
          <a:bodyPr wrap="none" lIns="91440" tIns="45720" rIns="91440" bIns="45720">
            <a:spAutoFit/>
          </a:bodyPr>
          <a:lstStyle/>
          <a:p>
            <a:pPr algn="ctr"/>
            <a:r>
              <a:rPr lang="en-US" sz="5400" b="0" cap="none" spc="0" dirty="0">
                <a:ln w="0"/>
                <a:solidFill>
                  <a:srgbClr val="EA64BF"/>
                </a:solidFill>
                <a:effectLst>
                  <a:reflection blurRad="6350" stA="53000" endA="300" endPos="35500" dir="5400000" sy="-90000" algn="bl" rotWithShape="0"/>
                </a:effectLst>
              </a:rPr>
              <a:t>INTERSEX</a:t>
            </a:r>
          </a:p>
        </p:txBody>
      </p:sp>
      <p:sp>
        <p:nvSpPr>
          <p:cNvPr id="18" name="Rectangle 17">
            <a:extLst>
              <a:ext uri="{FF2B5EF4-FFF2-40B4-BE49-F238E27FC236}">
                <a16:creationId xmlns:a16="http://schemas.microsoft.com/office/drawing/2014/main" id="{42AF300B-0B34-08F6-21A6-42335868F518}"/>
              </a:ext>
            </a:extLst>
          </p:cNvPr>
          <p:cNvSpPr/>
          <p:nvPr/>
        </p:nvSpPr>
        <p:spPr>
          <a:xfrm rot="20419793">
            <a:off x="18022600" y="9183973"/>
            <a:ext cx="4426212" cy="923330"/>
          </a:xfrm>
          <a:prstGeom prst="rect">
            <a:avLst/>
          </a:prstGeom>
          <a:noFill/>
        </p:spPr>
        <p:txBody>
          <a:bodyPr wrap="none" lIns="91440" tIns="45720" rIns="91440" bIns="45720">
            <a:spAutoFit/>
          </a:bodyPr>
          <a:lstStyle/>
          <a:p>
            <a:pPr algn="ctr"/>
            <a:r>
              <a:rPr lang="en-US" sz="5400" b="0" cap="none" spc="0" dirty="0">
                <a:ln w="0"/>
                <a:solidFill>
                  <a:srgbClr val="92D050"/>
                </a:solidFill>
                <a:effectLst>
                  <a:reflection blurRad="6350" stA="53000" endA="300" endPos="35500" dir="5400000" sy="-90000" algn="bl" rotWithShape="0"/>
                </a:effectLst>
              </a:rPr>
              <a:t>TRANSGENDER</a:t>
            </a:r>
          </a:p>
        </p:txBody>
      </p:sp>
      <p:sp>
        <p:nvSpPr>
          <p:cNvPr id="7" name="Rectangle 6">
            <a:extLst>
              <a:ext uri="{FF2B5EF4-FFF2-40B4-BE49-F238E27FC236}">
                <a16:creationId xmlns:a16="http://schemas.microsoft.com/office/drawing/2014/main" id="{37C9D031-FADB-E2A8-60FA-00B5A134AF51}"/>
              </a:ext>
            </a:extLst>
          </p:cNvPr>
          <p:cNvSpPr/>
          <p:nvPr/>
        </p:nvSpPr>
        <p:spPr>
          <a:xfrm>
            <a:off x="16510173" y="6276858"/>
            <a:ext cx="154080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GAY</a:t>
            </a:r>
          </a:p>
        </p:txBody>
      </p:sp>
      <p:sp>
        <p:nvSpPr>
          <p:cNvPr id="20" name="Rectangle 19">
            <a:extLst>
              <a:ext uri="{FF2B5EF4-FFF2-40B4-BE49-F238E27FC236}">
                <a16:creationId xmlns:a16="http://schemas.microsoft.com/office/drawing/2014/main" id="{9113744C-3A80-2854-B681-52BAAE81A073}"/>
              </a:ext>
            </a:extLst>
          </p:cNvPr>
          <p:cNvSpPr/>
          <p:nvPr/>
        </p:nvSpPr>
        <p:spPr>
          <a:xfrm>
            <a:off x="16646504" y="8409673"/>
            <a:ext cx="247856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cap="none" spc="0" dirty="0">
                <a:ln/>
                <a:solidFill>
                  <a:srgbClr val="FF0000"/>
                </a:solidFill>
                <a:effectLst/>
              </a:rPr>
              <a:t>LESBIAN</a:t>
            </a:r>
          </a:p>
        </p:txBody>
      </p:sp>
      <p:sp>
        <p:nvSpPr>
          <p:cNvPr id="8" name="Rectangle 7">
            <a:extLst>
              <a:ext uri="{FF2B5EF4-FFF2-40B4-BE49-F238E27FC236}">
                <a16:creationId xmlns:a16="http://schemas.microsoft.com/office/drawing/2014/main" id="{E0ABAF45-EB60-2318-9E3D-ED7E1BD8C7E5}"/>
              </a:ext>
            </a:extLst>
          </p:cNvPr>
          <p:cNvSpPr/>
          <p:nvPr/>
        </p:nvSpPr>
        <p:spPr>
          <a:xfrm>
            <a:off x="14842965" y="9251778"/>
            <a:ext cx="3042821" cy="923330"/>
          </a:xfrm>
          <a:prstGeom prst="rect">
            <a:avLst/>
          </a:prstGeom>
          <a:noFill/>
        </p:spPr>
        <p:txBody>
          <a:bodyPr wrap="none" lIns="91440" tIns="45720" rIns="91440" bIns="45720">
            <a:spAutoFit/>
          </a:bodyPr>
          <a:lstStyle/>
          <a:p>
            <a:pPr algn="ctr"/>
            <a:r>
              <a:rPr lang="en-US" sz="5400" b="1" cap="none" spc="0" dirty="0">
                <a:ln w="12700">
                  <a:solidFill>
                    <a:srgbClr val="EF60A8"/>
                  </a:solidFill>
                  <a:prstDash val="solid"/>
                </a:ln>
                <a:solidFill>
                  <a:srgbClr val="3B4ABC"/>
                </a:solidFill>
                <a:effectLst>
                  <a:innerShdw blurRad="177800">
                    <a:schemeClr val="accent3">
                      <a:lumMod val="50000"/>
                    </a:schemeClr>
                  </a:innerShdw>
                </a:effectLst>
              </a:rPr>
              <a:t>BISEXUAL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691848" y="614438"/>
            <a:ext cx="23014821" cy="2859317"/>
          </a:xfrm>
          <a:prstGeom prst="rect">
            <a:avLst/>
          </a:prstGeom>
          <a:noFill/>
          <a:ln>
            <a:noFill/>
          </a:ln>
        </p:spPr>
        <p:txBody>
          <a:bodyPr spcFirstLastPara="1" wrap="square" lIns="91400" tIns="91400" rIns="91400" bIns="91400" anchor="ctr" anchorCtr="0">
            <a:normAutofit/>
          </a:bodyPr>
          <a:lstStyle/>
          <a:p>
            <a:pPr>
              <a:buSzPts val="3000"/>
            </a:pPr>
            <a:r>
              <a:rPr lang="en" dirty="0">
                <a:sym typeface="Twentieth Century"/>
              </a:rPr>
              <a:t>Discrimination and Stigma in Health Care: 2015 US Transgender Survey – 28,000 Respondents</a:t>
            </a:r>
            <a:endParaRPr dirty="0">
              <a:sym typeface="Twentieth Century"/>
            </a:endParaRPr>
          </a:p>
        </p:txBody>
      </p:sp>
      <p:sp>
        <p:nvSpPr>
          <p:cNvPr id="188" name="Google Shape;188;p34"/>
          <p:cNvSpPr txBox="1"/>
          <p:nvPr/>
        </p:nvSpPr>
        <p:spPr>
          <a:xfrm>
            <a:off x="1327712" y="3473755"/>
            <a:ext cx="21362955" cy="7499045"/>
          </a:xfrm>
          <a:prstGeom prst="rect">
            <a:avLst/>
          </a:prstGeom>
          <a:noFill/>
          <a:ln>
            <a:noFill/>
          </a:ln>
        </p:spPr>
        <p:txBody>
          <a:bodyPr spcFirstLastPara="1" wrap="square" lIns="91400" tIns="91400" rIns="91400" bIns="91400" anchor="t" anchorCtr="0">
            <a:noAutofit/>
          </a:bodyPr>
          <a:lstStyle/>
          <a:p>
            <a:pPr>
              <a:lnSpc>
                <a:spcPct val="90000"/>
              </a:lnSpc>
              <a:buClr>
                <a:srgbClr val="FFFFFF"/>
              </a:buClr>
              <a:buSzPts val="400"/>
            </a:pPr>
            <a:endParaRPr sz="4000" dirty="0">
              <a:solidFill>
                <a:schemeClr val="bg2"/>
              </a:solidFill>
              <a:latin typeface="Tw Cen MT" panose="020B0602020104020603" pitchFamily="34" charset="77"/>
              <a:ea typeface="Twentieth Century"/>
              <a:cs typeface="Twentieth Century"/>
              <a:sym typeface="Twentieth Century"/>
            </a:endParaRPr>
          </a:p>
          <a:p>
            <a:pPr marL="101601">
              <a:lnSpc>
                <a:spcPct val="90000"/>
              </a:lnSpc>
              <a:spcBef>
                <a:spcPts val="1333"/>
              </a:spcBef>
              <a:buClr>
                <a:schemeClr val="lt1"/>
              </a:buClr>
              <a:buSzPts val="800"/>
            </a:pPr>
            <a:r>
              <a:rPr lang="en" sz="5067" dirty="0">
                <a:solidFill>
                  <a:schemeClr val="bg2"/>
                </a:solidFill>
                <a:latin typeface="Tw Cen MT" panose="020B0602020104020603" pitchFamily="34" charset="77"/>
                <a:ea typeface="Twentieth Century"/>
                <a:cs typeface="Twentieth Century"/>
                <a:sym typeface="Twentieth Century"/>
              </a:rPr>
              <a:t>25% health insurance coverage denial related to being trans</a:t>
            </a:r>
            <a:endParaRPr sz="3733" dirty="0">
              <a:solidFill>
                <a:schemeClr val="bg2"/>
              </a:solidFill>
              <a:latin typeface="Tw Cen MT" panose="020B0602020104020603" pitchFamily="34" charset="77"/>
              <a:ea typeface="Twentieth Century"/>
              <a:cs typeface="Twentieth Century"/>
              <a:sym typeface="Twentieth Century"/>
            </a:endParaRPr>
          </a:p>
          <a:p>
            <a:pPr marL="101601">
              <a:lnSpc>
                <a:spcPct val="90000"/>
              </a:lnSpc>
              <a:spcBef>
                <a:spcPts val="1333"/>
              </a:spcBef>
              <a:buClr>
                <a:srgbClr val="FFFFFF"/>
              </a:buClr>
              <a:buSzPts val="800"/>
            </a:pPr>
            <a:endParaRPr sz="5067" dirty="0">
              <a:solidFill>
                <a:schemeClr val="bg2"/>
              </a:solidFill>
              <a:latin typeface="Tw Cen MT" panose="020B0602020104020603" pitchFamily="34" charset="77"/>
              <a:ea typeface="Twentieth Century"/>
              <a:cs typeface="Twentieth Century"/>
              <a:sym typeface="Twentieth Century"/>
            </a:endParaRPr>
          </a:p>
          <a:p>
            <a:pPr marL="101601">
              <a:lnSpc>
                <a:spcPct val="90000"/>
              </a:lnSpc>
              <a:buClr>
                <a:schemeClr val="lt1"/>
              </a:buClr>
              <a:buSzPts val="800"/>
            </a:pPr>
            <a:r>
              <a:rPr lang="en" sz="5067" dirty="0">
                <a:solidFill>
                  <a:schemeClr val="bg2"/>
                </a:solidFill>
                <a:latin typeface="Tw Cen MT" panose="020B0602020104020603" pitchFamily="34" charset="77"/>
                <a:ea typeface="Twentieth Century"/>
                <a:cs typeface="Twentieth Century"/>
                <a:sym typeface="Twentieth Century"/>
              </a:rPr>
              <a:t>55% surgery coverage denial </a:t>
            </a:r>
            <a:endParaRPr sz="3733" dirty="0">
              <a:solidFill>
                <a:schemeClr val="bg2"/>
              </a:solidFill>
              <a:latin typeface="Tw Cen MT" panose="020B0602020104020603" pitchFamily="34" charset="77"/>
              <a:ea typeface="Twentieth Century"/>
              <a:cs typeface="Twentieth Century"/>
              <a:sym typeface="Twentieth Century"/>
            </a:endParaRPr>
          </a:p>
          <a:p>
            <a:pPr marL="101601">
              <a:lnSpc>
                <a:spcPct val="90000"/>
              </a:lnSpc>
              <a:buClr>
                <a:srgbClr val="FFFFFF"/>
              </a:buClr>
              <a:buSzPts val="800"/>
            </a:pPr>
            <a:endParaRPr sz="5067" dirty="0">
              <a:solidFill>
                <a:schemeClr val="bg2"/>
              </a:solidFill>
              <a:latin typeface="Tw Cen MT" panose="020B0602020104020603" pitchFamily="34" charset="77"/>
              <a:ea typeface="Twentieth Century"/>
              <a:cs typeface="Twentieth Century"/>
              <a:sym typeface="Twentieth Century"/>
            </a:endParaRPr>
          </a:p>
          <a:p>
            <a:pPr marL="101601">
              <a:lnSpc>
                <a:spcPct val="90000"/>
              </a:lnSpc>
              <a:buClr>
                <a:schemeClr val="lt1"/>
              </a:buClr>
              <a:buSzPts val="800"/>
            </a:pPr>
            <a:r>
              <a:rPr lang="en" sz="5067" dirty="0">
                <a:solidFill>
                  <a:schemeClr val="bg2"/>
                </a:solidFill>
                <a:latin typeface="Tw Cen MT" panose="020B0602020104020603" pitchFamily="34" charset="77"/>
                <a:ea typeface="Twentieth Century"/>
                <a:cs typeface="Twentieth Century"/>
                <a:sym typeface="Twentieth Century"/>
              </a:rPr>
              <a:t>33% negative experience with a healthcare provider due being trans</a:t>
            </a:r>
            <a:endParaRPr sz="3733" dirty="0">
              <a:solidFill>
                <a:schemeClr val="bg2"/>
              </a:solidFill>
              <a:latin typeface="Tw Cen MT" panose="020B0602020104020603" pitchFamily="34" charset="77"/>
              <a:ea typeface="Twentieth Century"/>
              <a:cs typeface="Twentieth Century"/>
              <a:sym typeface="Twentieth Century"/>
            </a:endParaRPr>
          </a:p>
          <a:p>
            <a:pPr marL="745076" lvl="1" indent="0">
              <a:lnSpc>
                <a:spcPct val="90000"/>
              </a:lnSpc>
              <a:buClr>
                <a:schemeClr val="lt1"/>
              </a:buClr>
              <a:buSzPts val="700"/>
            </a:pPr>
            <a:r>
              <a:rPr lang="en" sz="5067" dirty="0">
                <a:solidFill>
                  <a:schemeClr val="bg2"/>
                </a:solidFill>
                <a:latin typeface="Tw Cen MT" panose="020B0602020104020603" pitchFamily="34" charset="77"/>
                <a:ea typeface="Twentieth Century"/>
                <a:cs typeface="Twentieth Century"/>
                <a:sym typeface="Twentieth Century"/>
              </a:rPr>
              <a:t>Ex: verbal harassment, refusal of treatment, had to teach provider to receive appropriate care</a:t>
            </a:r>
            <a:endParaRPr sz="3733" dirty="0">
              <a:solidFill>
                <a:schemeClr val="bg2"/>
              </a:solidFill>
              <a:latin typeface="Tw Cen MT" panose="020B0602020104020603" pitchFamily="34" charset="77"/>
              <a:ea typeface="Twentieth Century"/>
              <a:cs typeface="Twentieth Century"/>
              <a:sym typeface="Twentieth Century"/>
            </a:endParaRPr>
          </a:p>
          <a:p>
            <a:pPr marL="745076" lvl="1" indent="0">
              <a:lnSpc>
                <a:spcPct val="90000"/>
              </a:lnSpc>
              <a:buClr>
                <a:srgbClr val="FFFFFF"/>
              </a:buClr>
              <a:buSzPts val="700"/>
            </a:pPr>
            <a:endParaRPr sz="5067" dirty="0">
              <a:solidFill>
                <a:schemeClr val="bg2"/>
              </a:solidFill>
              <a:latin typeface="Tw Cen MT" panose="020B0602020104020603" pitchFamily="34" charset="77"/>
              <a:ea typeface="Twentieth Century"/>
              <a:cs typeface="Twentieth Century"/>
              <a:sym typeface="Twentieth Century"/>
            </a:endParaRPr>
          </a:p>
          <a:p>
            <a:pPr marL="101601">
              <a:lnSpc>
                <a:spcPct val="90000"/>
              </a:lnSpc>
              <a:buClr>
                <a:schemeClr val="lt1"/>
              </a:buClr>
              <a:buSzPts val="800"/>
            </a:pPr>
            <a:r>
              <a:rPr lang="en" sz="5067" dirty="0">
                <a:solidFill>
                  <a:schemeClr val="bg2"/>
                </a:solidFill>
                <a:latin typeface="Tw Cen MT" panose="020B0602020104020603" pitchFamily="34" charset="77"/>
                <a:ea typeface="Twentieth Century"/>
                <a:cs typeface="Twentieth Century"/>
                <a:sym typeface="Twentieth Century"/>
              </a:rPr>
              <a:t>23% did not see a doctor when needed to due to fear of being mistreated</a:t>
            </a:r>
            <a:endParaRPr sz="3733" dirty="0">
              <a:solidFill>
                <a:schemeClr val="bg2"/>
              </a:solidFill>
              <a:latin typeface="Tw Cen MT" panose="020B0602020104020603" pitchFamily="34" charset="77"/>
              <a:ea typeface="Twentieth Century"/>
              <a:cs typeface="Twentieth Century"/>
              <a:sym typeface="Twentieth Century"/>
            </a:endParaRPr>
          </a:p>
          <a:p>
            <a:pPr marL="745076" lvl="1" indent="0">
              <a:lnSpc>
                <a:spcPct val="90000"/>
              </a:lnSpc>
              <a:buClr>
                <a:schemeClr val="lt1"/>
              </a:buClr>
              <a:buSzPts val="700"/>
            </a:pPr>
            <a:r>
              <a:rPr lang="en" sz="5067" dirty="0">
                <a:solidFill>
                  <a:schemeClr val="bg2"/>
                </a:solidFill>
                <a:latin typeface="Tw Cen MT" panose="020B0602020104020603" pitchFamily="34" charset="77"/>
                <a:ea typeface="Twentieth Century"/>
                <a:cs typeface="Twentieth Century"/>
                <a:sym typeface="Twentieth Century"/>
              </a:rPr>
              <a:t>Ex: Transgender man did not get needed cervical cancer screening</a:t>
            </a:r>
            <a:r>
              <a:rPr lang="en" sz="4000" dirty="0">
                <a:solidFill>
                  <a:schemeClr val="bg2"/>
                </a:solidFill>
                <a:latin typeface="Tw Cen MT" panose="020B0602020104020603" pitchFamily="34" charset="77"/>
                <a:ea typeface="Twentieth Century"/>
                <a:cs typeface="Twentieth Century"/>
                <a:sym typeface="Twentieth Century"/>
              </a:rPr>
              <a:t>	</a:t>
            </a:r>
            <a:endParaRPr sz="3733" dirty="0">
              <a:solidFill>
                <a:schemeClr val="bg2"/>
              </a:solidFill>
              <a:latin typeface="Tw Cen MT" panose="020B0602020104020603" pitchFamily="34" charset="77"/>
              <a:ea typeface="Twentieth Century"/>
              <a:cs typeface="Twentieth Century"/>
              <a:sym typeface="Twentieth Century"/>
            </a:endParaRPr>
          </a:p>
          <a:p>
            <a:pPr>
              <a:lnSpc>
                <a:spcPct val="105000"/>
              </a:lnSpc>
              <a:spcBef>
                <a:spcPts val="1333"/>
              </a:spcBef>
              <a:buClr>
                <a:schemeClr val="lt1"/>
              </a:buClr>
              <a:buSzPts val="400"/>
            </a:pPr>
            <a:r>
              <a:rPr lang="en" sz="4000" dirty="0">
                <a:solidFill>
                  <a:schemeClr val="bg2"/>
                </a:solidFill>
                <a:latin typeface="Tw Cen MT" panose="020B0602020104020603" pitchFamily="34" charset="77"/>
                <a:ea typeface="Twentieth Century"/>
                <a:cs typeface="Twentieth Century"/>
                <a:sym typeface="Twentieth Century"/>
              </a:rPr>
              <a:t>		</a:t>
            </a:r>
            <a:endParaRPr sz="3733" dirty="0">
              <a:solidFill>
                <a:schemeClr val="bg2"/>
              </a:solidFill>
              <a:latin typeface="Tw Cen MT" panose="020B0602020104020603" pitchFamily="34" charset="77"/>
              <a:ea typeface="Twentieth Century"/>
              <a:cs typeface="Twentieth Century"/>
              <a:sym typeface="Twentieth Century"/>
            </a:endParaRPr>
          </a:p>
          <a:p>
            <a:pPr>
              <a:lnSpc>
                <a:spcPct val="105000"/>
              </a:lnSpc>
              <a:spcBef>
                <a:spcPts val="1333"/>
              </a:spcBef>
              <a:spcAft>
                <a:spcPts val="1333"/>
              </a:spcAft>
              <a:buClr>
                <a:srgbClr val="FFFFFF"/>
              </a:buClr>
              <a:buSzPts val="400"/>
            </a:pPr>
            <a:endParaRPr sz="4000" dirty="0">
              <a:solidFill>
                <a:schemeClr val="bg2"/>
              </a:solidFill>
              <a:latin typeface="Tw Cen MT" panose="020B0602020104020603" pitchFamily="34" charset="77"/>
              <a:ea typeface="Twentieth Century"/>
              <a:cs typeface="Twentieth Century"/>
              <a:sym typeface="Twentieth Century"/>
            </a:endParaRPr>
          </a:p>
        </p:txBody>
      </p:sp>
      <p:pic>
        <p:nvPicPr>
          <p:cNvPr id="189" name="Google Shape;189;p34"/>
          <p:cNvPicPr preferRelativeResize="0"/>
          <p:nvPr/>
        </p:nvPicPr>
        <p:blipFill rotWithShape="1">
          <a:blip r:embed="rId3">
            <a:alphaModFix/>
          </a:blip>
          <a:srcRect/>
          <a:stretch/>
        </p:blipFill>
        <p:spPr>
          <a:xfrm>
            <a:off x="691851" y="2820574"/>
            <a:ext cx="19507200" cy="1076325"/>
          </a:xfrm>
          <a:prstGeom prst="rect">
            <a:avLst/>
          </a:prstGeom>
          <a:noFill/>
          <a:ln>
            <a:noFill/>
          </a:ln>
        </p:spPr>
      </p:pic>
      <p:sp>
        <p:nvSpPr>
          <p:cNvPr id="190" name="Google Shape;190;p34"/>
          <p:cNvSpPr txBox="1">
            <a:spLocks noGrp="1"/>
          </p:cNvSpPr>
          <p:nvPr>
            <p:ph type="sldNum" idx="12"/>
          </p:nvPr>
        </p:nvSpPr>
        <p:spPr>
          <a:xfrm>
            <a:off x="376887" y="12914288"/>
            <a:ext cx="336845" cy="512817"/>
          </a:xfrm>
          <a:prstGeom prst="rect">
            <a:avLst/>
          </a:prstGeom>
          <a:noFill/>
          <a:ln>
            <a:noFill/>
          </a:ln>
        </p:spPr>
        <p:txBody>
          <a:bodyPr spcFirstLastPara="1" wrap="square" lIns="91400" tIns="91400" rIns="91400" bIns="91400" anchor="ctr" anchorCtr="0">
            <a:spAutoFit/>
          </a:bodyPr>
          <a:lstStyle/>
          <a:p>
            <a:pPr>
              <a:buSzPts val="800"/>
            </a:pPr>
            <a:fld id="{00000000-1234-1234-1234-123412341234}" type="slidenum">
              <a:rPr lang="en" sz="2133"/>
              <a:pPr>
                <a:buSzPts val="800"/>
              </a:pPr>
              <a:t>7</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6093441" y="3497615"/>
            <a:ext cx="7607808" cy="2685141"/>
          </a:xfrm>
          <a:prstGeom prst="rect">
            <a:avLst/>
          </a:prstGeom>
          <a:noFill/>
          <a:ln>
            <a:noFill/>
          </a:ln>
        </p:spPr>
        <p:txBody>
          <a:bodyPr spcFirstLastPara="1" wrap="square" lIns="243800" tIns="243800" rIns="243800" bIns="243800" anchor="t" anchorCtr="0">
            <a:noAutofit/>
          </a:bodyPr>
          <a:lstStyle/>
          <a:p>
            <a:pPr marL="0" lvl="0" indent="0" algn="l" rtl="0">
              <a:lnSpc>
                <a:spcPct val="90000"/>
              </a:lnSpc>
              <a:spcBef>
                <a:spcPts val="0"/>
              </a:spcBef>
              <a:spcAft>
                <a:spcPts val="0"/>
              </a:spcAft>
              <a:buClr>
                <a:srgbClr val="FFFFFF"/>
              </a:buClr>
              <a:buSzPts val="10000"/>
              <a:buFont typeface="Twentieth Century"/>
              <a:buNone/>
            </a:pPr>
            <a:r>
              <a:rPr lang="en-US" sz="10000" dirty="0">
                <a:latin typeface="+mj-lt"/>
              </a:rPr>
              <a:t>Gender Affirmation </a:t>
            </a:r>
            <a:endParaRPr sz="10000" dirty="0">
              <a:latin typeface="+mj-lt"/>
            </a:endParaRPr>
          </a:p>
        </p:txBody>
      </p:sp>
      <p:pic>
        <p:nvPicPr>
          <p:cNvPr id="118" name="Google Shape;118;p7"/>
          <p:cNvPicPr preferRelativeResize="0"/>
          <p:nvPr/>
        </p:nvPicPr>
        <p:blipFill rotWithShape="1">
          <a:blip r:embed="rId3">
            <a:alphaModFix/>
          </a:blip>
          <a:srcRect/>
          <a:stretch/>
        </p:blipFill>
        <p:spPr>
          <a:xfrm>
            <a:off x="1127511" y="1137409"/>
            <a:ext cx="13884243" cy="10900458"/>
          </a:xfrm>
          <a:prstGeom prst="rect">
            <a:avLst/>
          </a:prstGeom>
          <a:noFill/>
          <a:ln>
            <a:noFill/>
          </a:ln>
        </p:spPr>
      </p:pic>
      <p:sp>
        <p:nvSpPr>
          <p:cNvPr id="119" name="Google Shape;119;p7"/>
          <p:cNvSpPr/>
          <p:nvPr/>
        </p:nvSpPr>
        <p:spPr>
          <a:xfrm>
            <a:off x="5672506" y="1678133"/>
            <a:ext cx="1026400" cy="1181867"/>
          </a:xfrm>
          <a:custGeom>
            <a:avLst/>
            <a:gdLst/>
            <a:ahLst/>
            <a:cxnLst/>
            <a:rect l="l" t="t" r="r" b="b"/>
            <a:pathLst>
              <a:path w="15396" h="17728" extrusionOk="0">
                <a:moveTo>
                  <a:pt x="0" y="0"/>
                </a:moveTo>
                <a:cubicBezTo>
                  <a:pt x="4604" y="6330"/>
                  <a:pt x="11893" y="10729"/>
                  <a:pt x="15396" y="17728"/>
                </a:cubicBezTo>
              </a:path>
            </a:pathLst>
          </a:cu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20" name="Google Shape;120;p7"/>
          <p:cNvSpPr/>
          <p:nvPr/>
        </p:nvSpPr>
        <p:spPr>
          <a:xfrm>
            <a:off x="5594772" y="1678133"/>
            <a:ext cx="1181867" cy="1088600"/>
          </a:xfrm>
          <a:custGeom>
            <a:avLst/>
            <a:gdLst/>
            <a:ahLst/>
            <a:cxnLst/>
            <a:rect l="l" t="t" r="r" b="b"/>
            <a:pathLst>
              <a:path w="17728" h="16329" extrusionOk="0">
                <a:moveTo>
                  <a:pt x="17728" y="0"/>
                </a:moveTo>
                <a:cubicBezTo>
                  <a:pt x="11302" y="4822"/>
                  <a:pt x="3596" y="9145"/>
                  <a:pt x="0" y="16329"/>
                </a:cubicBezTo>
              </a:path>
            </a:pathLst>
          </a:cu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21" name="Google Shape;121;p7"/>
          <p:cNvSpPr/>
          <p:nvPr/>
        </p:nvSpPr>
        <p:spPr>
          <a:xfrm>
            <a:off x="10486884" y="9097765"/>
            <a:ext cx="656400" cy="522300"/>
          </a:xfrm>
          <a:prstGeom prst="sun">
            <a:avLst>
              <a:gd name="adj"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3600"/>
              <a:buFont typeface="Twentieth Century"/>
              <a:buNone/>
            </a:pPr>
            <a:endParaRPr sz="3600" u="none" strike="noStrike" cap="none" dirty="0">
              <a:solidFill>
                <a:srgbClr val="FFFFFF"/>
              </a:solidFill>
              <a:latin typeface="Tw Cen MT" panose="020B0602020104020603" pitchFamily="34" charset="77"/>
              <a:ea typeface="Twentieth Century"/>
              <a:cs typeface="Twentieth Century"/>
              <a:sym typeface="Twentieth Century"/>
            </a:endParaRPr>
          </a:p>
        </p:txBody>
      </p:sp>
      <p:sp>
        <p:nvSpPr>
          <p:cNvPr id="122" name="Google Shape;122;p7"/>
          <p:cNvSpPr txBox="1"/>
          <p:nvPr/>
        </p:nvSpPr>
        <p:spPr>
          <a:xfrm>
            <a:off x="5313264" y="8997290"/>
            <a:ext cx="6510695" cy="72324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3500"/>
              <a:buFont typeface="Twentieth Century"/>
              <a:buNone/>
            </a:pPr>
            <a:r>
              <a:rPr lang="en-US" sz="3500" u="none" strike="noStrike" cap="none" dirty="0">
                <a:solidFill>
                  <a:schemeClr val="dk1"/>
                </a:solidFill>
                <a:latin typeface="Tw Cen MT" panose="020B0602020104020603" pitchFamily="34" charset="77"/>
                <a:ea typeface="Twentieth Century"/>
                <a:cs typeface="Twentieth Century"/>
                <a:sym typeface="Twentieth Century"/>
              </a:rPr>
              <a:t>  Gender Affirming Surgery</a:t>
            </a:r>
            <a:endParaRPr sz="3500" u="none" strike="noStrike" cap="none" dirty="0">
              <a:solidFill>
                <a:schemeClr val="dk1"/>
              </a:solidFill>
              <a:latin typeface="Tw Cen MT" panose="020B0602020104020603" pitchFamily="34" charset="77"/>
              <a:ea typeface="Twentieth Century"/>
              <a:cs typeface="Twentieth Century"/>
              <a:sym typeface="Twentieth Century"/>
            </a:endParaRPr>
          </a:p>
        </p:txBody>
      </p:sp>
      <p:pic>
        <p:nvPicPr>
          <p:cNvPr id="123" name="Google Shape;123;p7"/>
          <p:cNvPicPr preferRelativeResize="0"/>
          <p:nvPr/>
        </p:nvPicPr>
        <p:blipFill>
          <a:blip r:embed="rId4">
            <a:alphaModFix/>
          </a:blip>
          <a:stretch>
            <a:fillRect/>
          </a:stretch>
        </p:blipFill>
        <p:spPr>
          <a:xfrm>
            <a:off x="15768875" y="6182750"/>
            <a:ext cx="7607799" cy="1123950"/>
          </a:xfrm>
          <a:prstGeom prst="rect">
            <a:avLst/>
          </a:prstGeom>
          <a:noFill/>
          <a:ln>
            <a:noFill/>
          </a:ln>
        </p:spPr>
      </p:pic>
      <p:sp>
        <p:nvSpPr>
          <p:cNvPr id="9" name="Google Shape;99;p5">
            <a:extLst>
              <a:ext uri="{FF2B5EF4-FFF2-40B4-BE49-F238E27FC236}">
                <a16:creationId xmlns:a16="http://schemas.microsoft.com/office/drawing/2014/main" id="{4F3C4493-DF57-C7F5-CD07-C943C3F2B792}"/>
              </a:ext>
            </a:extLst>
          </p:cNvPr>
          <p:cNvSpPr txBox="1">
            <a:spLocks noGrp="1"/>
          </p:cNvSpPr>
          <p:nvPr>
            <p:ph type="sldNum" idx="12"/>
          </p:nvPr>
        </p:nvSpPr>
        <p:spPr>
          <a:xfrm>
            <a:off x="376884" y="12926853"/>
            <a:ext cx="336844" cy="487681"/>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a:solidFill>
                  <a:schemeClr val="lt1"/>
                </a:solidFill>
                <a:ea typeface="Twentieth Century"/>
                <a:cs typeface="Twentieth Century"/>
                <a:sym typeface="Twentieth Century"/>
              </a:rPr>
              <a:t>8</a:t>
            </a:fld>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6"/>
          <p:cNvSpPr txBox="1">
            <a:spLocks noGrp="1"/>
          </p:cNvSpPr>
          <p:nvPr>
            <p:ph type="sldNum" idx="12"/>
          </p:nvPr>
        </p:nvSpPr>
        <p:spPr>
          <a:xfrm>
            <a:off x="376887" y="12914288"/>
            <a:ext cx="336845" cy="512817"/>
          </a:xfrm>
          <a:prstGeom prst="rect">
            <a:avLst/>
          </a:prstGeom>
          <a:noFill/>
          <a:ln>
            <a:noFill/>
          </a:ln>
        </p:spPr>
        <p:txBody>
          <a:bodyPr spcFirstLastPara="1" wrap="square" lIns="91400" tIns="91400" rIns="91400" bIns="91400" anchor="ctr" anchorCtr="0">
            <a:spAutoFit/>
          </a:bodyPr>
          <a:lstStyle/>
          <a:p>
            <a:pPr algn="ctr">
              <a:buSzPts val="800"/>
            </a:pPr>
            <a:fld id="{00000000-1234-1234-1234-123412341234}" type="slidenum">
              <a:rPr lang="en" sz="2133"/>
              <a:pPr algn="ctr">
                <a:buSzPts val="800"/>
              </a:pPr>
              <a:t>9</a:t>
            </a:fld>
            <a:endParaRPr dirty="0"/>
          </a:p>
        </p:txBody>
      </p:sp>
      <p:sp>
        <p:nvSpPr>
          <p:cNvPr id="210" name="Google Shape;210;p36"/>
          <p:cNvSpPr txBox="1"/>
          <p:nvPr/>
        </p:nvSpPr>
        <p:spPr>
          <a:xfrm>
            <a:off x="12128392" y="13346065"/>
            <a:ext cx="13112181" cy="348797"/>
          </a:xfrm>
          <a:prstGeom prst="rect">
            <a:avLst/>
          </a:prstGeom>
          <a:noFill/>
          <a:ln>
            <a:noFill/>
          </a:ln>
        </p:spPr>
        <p:txBody>
          <a:bodyPr spcFirstLastPara="1" wrap="square" lIns="91400" tIns="91400" rIns="91400" bIns="91400" anchor="t" anchorCtr="0">
            <a:spAutoFit/>
          </a:bodyPr>
          <a:lstStyle/>
          <a:p>
            <a:pPr>
              <a:buClr>
                <a:srgbClr val="FFFFFF"/>
              </a:buClr>
              <a:buSzPts val="400"/>
            </a:pPr>
            <a:r>
              <a:rPr lang="en" sz="1067" dirty="0">
                <a:solidFill>
                  <a:schemeClr val="bg2"/>
                </a:solidFill>
                <a:latin typeface="Tw Cen MT" panose="020B0602020104020603" pitchFamily="34" charset="77"/>
                <a:ea typeface="Twentieth Century"/>
                <a:cs typeface="Twentieth Century"/>
                <a:sym typeface="Twentieth Century"/>
              </a:rPr>
              <a:t>Roosevelt L, </a:t>
            </a:r>
            <a:r>
              <a:rPr lang="en" sz="1067" dirty="0" err="1">
                <a:solidFill>
                  <a:schemeClr val="bg2"/>
                </a:solidFill>
                <a:latin typeface="Tw Cen MT" panose="020B0602020104020603" pitchFamily="34" charset="77"/>
                <a:ea typeface="Twentieth Century"/>
                <a:cs typeface="Twentieth Century"/>
                <a:sym typeface="Twentieth Century"/>
              </a:rPr>
              <a:t>Pietzmeier</a:t>
            </a:r>
            <a:r>
              <a:rPr lang="en" sz="1067" dirty="0">
                <a:solidFill>
                  <a:schemeClr val="bg2"/>
                </a:solidFill>
                <a:latin typeface="Tw Cen MT" panose="020B0602020104020603" pitchFamily="34" charset="77"/>
                <a:ea typeface="Twentieth Century"/>
                <a:cs typeface="Twentieth Century"/>
                <a:sym typeface="Twentieth Century"/>
              </a:rPr>
              <a:t> S, Reed R. Clinically and Culturally Competent Care for Transgender and Nonbinary People. The Journal of Perinatal &amp; Neonatal Nursing. 2021; 35 (2): 142-149. </a:t>
            </a:r>
            <a:r>
              <a:rPr lang="en" sz="1067" dirty="0" err="1">
                <a:solidFill>
                  <a:schemeClr val="bg2"/>
                </a:solidFill>
                <a:latin typeface="Tw Cen MT" panose="020B0602020104020603" pitchFamily="34" charset="77"/>
                <a:ea typeface="Twentieth Century"/>
                <a:cs typeface="Twentieth Century"/>
                <a:sym typeface="Twentieth Century"/>
              </a:rPr>
              <a:t>doi</a:t>
            </a:r>
            <a:r>
              <a:rPr lang="en" sz="1067" dirty="0">
                <a:solidFill>
                  <a:schemeClr val="bg2"/>
                </a:solidFill>
                <a:latin typeface="Tw Cen MT" panose="020B0602020104020603" pitchFamily="34" charset="77"/>
                <a:ea typeface="Twentieth Century"/>
                <a:cs typeface="Twentieth Century"/>
                <a:sym typeface="Twentieth Century"/>
              </a:rPr>
              <a:t>: 10.1097/JPN.0000000000000560.</a:t>
            </a:r>
            <a:endParaRPr sz="1067" dirty="0">
              <a:solidFill>
                <a:schemeClr val="bg2"/>
              </a:solidFill>
              <a:latin typeface="Tw Cen MT" panose="020B0602020104020603" pitchFamily="34" charset="77"/>
              <a:ea typeface="Twentieth Century"/>
              <a:cs typeface="Twentieth Century"/>
              <a:sym typeface="Twentieth Century"/>
            </a:endParaRPr>
          </a:p>
        </p:txBody>
      </p:sp>
      <p:graphicFrame>
        <p:nvGraphicFramePr>
          <p:cNvPr id="211" name="Google Shape;211;p36"/>
          <p:cNvGraphicFramePr/>
          <p:nvPr>
            <p:extLst>
              <p:ext uri="{D42A27DB-BD31-4B8C-83A1-F6EECF244321}">
                <p14:modId xmlns:p14="http://schemas.microsoft.com/office/powerpoint/2010/main" val="1661363726"/>
              </p:ext>
            </p:extLst>
          </p:nvPr>
        </p:nvGraphicFramePr>
        <p:xfrm>
          <a:off x="2540000" y="3048733"/>
          <a:ext cx="19304000" cy="8493600"/>
        </p:xfrm>
        <a:graphic>
          <a:graphicData uri="http://schemas.openxmlformats.org/drawingml/2006/table">
            <a:tbl>
              <a:tblPr>
                <a:noFill/>
              </a:tblPr>
              <a:tblGrid>
                <a:gridCol w="9652000">
                  <a:extLst>
                    <a:ext uri="{9D8B030D-6E8A-4147-A177-3AD203B41FA5}">
                      <a16:colId xmlns:a16="http://schemas.microsoft.com/office/drawing/2014/main" val="20000"/>
                    </a:ext>
                  </a:extLst>
                </a:gridCol>
                <a:gridCol w="9652000">
                  <a:extLst>
                    <a:ext uri="{9D8B030D-6E8A-4147-A177-3AD203B41FA5}">
                      <a16:colId xmlns:a16="http://schemas.microsoft.com/office/drawing/2014/main" val="20001"/>
                    </a:ext>
                  </a:extLst>
                </a:gridCol>
              </a:tblGrid>
              <a:tr h="1300400">
                <a:tc>
                  <a:txBody>
                    <a:bodyPr/>
                    <a:lstStyle/>
                    <a:p>
                      <a:pPr marL="0" lvl="0" indent="0" algn="l" rtl="0">
                        <a:spcBef>
                          <a:spcPts val="0"/>
                        </a:spcBef>
                        <a:spcAft>
                          <a:spcPts val="0"/>
                        </a:spcAft>
                        <a:buNone/>
                      </a:pPr>
                      <a:r>
                        <a:rPr lang="en" sz="5300" b="0" i="0" dirty="0">
                          <a:solidFill>
                            <a:schemeClr val="bg2"/>
                          </a:solidFill>
                          <a:latin typeface="+mn-lt"/>
                          <a:ea typeface="Twentieth Century"/>
                          <a:cs typeface="Twentieth Century"/>
                          <a:sym typeface="Twentieth Century"/>
                        </a:rPr>
                        <a:t>Instead of Saying This…</a:t>
                      </a:r>
                      <a:endParaRPr sz="5300" b="0" i="0" dirty="0">
                        <a:solidFill>
                          <a:schemeClr val="bg2"/>
                        </a:solidFill>
                        <a:latin typeface="+mn-lt"/>
                        <a:ea typeface="Twentieth Century"/>
                        <a:cs typeface="Twentieth Century"/>
                        <a:sym typeface="Twentieth Century"/>
                      </a:endParaRPr>
                    </a:p>
                  </a:txBody>
                  <a:tcPr marL="243800" marR="243800" marT="243800" marB="243800"/>
                </a:tc>
                <a:tc>
                  <a:txBody>
                    <a:bodyPr/>
                    <a:lstStyle/>
                    <a:p>
                      <a:pPr marL="0" lvl="0" indent="0" algn="l" rtl="0">
                        <a:spcBef>
                          <a:spcPts val="0"/>
                        </a:spcBef>
                        <a:spcAft>
                          <a:spcPts val="0"/>
                        </a:spcAft>
                        <a:buNone/>
                      </a:pPr>
                      <a:r>
                        <a:rPr lang="en" sz="5300" b="0" i="0" dirty="0">
                          <a:solidFill>
                            <a:schemeClr val="bg2"/>
                          </a:solidFill>
                          <a:latin typeface="+mn-lt"/>
                          <a:ea typeface="Twentieth Century"/>
                          <a:cs typeface="Twentieth Century"/>
                          <a:sym typeface="Twentieth Century"/>
                        </a:rPr>
                        <a:t>Say This..</a:t>
                      </a:r>
                      <a:endParaRPr sz="5300" b="0" i="0" dirty="0">
                        <a:solidFill>
                          <a:schemeClr val="bg2"/>
                        </a:solidFill>
                        <a:latin typeface="+mn-lt"/>
                        <a:ea typeface="Twentieth Century"/>
                        <a:cs typeface="Twentieth Century"/>
                        <a:sym typeface="Twentieth Century"/>
                      </a:endParaRPr>
                    </a:p>
                  </a:txBody>
                  <a:tcPr marL="243800" marR="243800" marT="243800" marB="243800"/>
                </a:tc>
                <a:extLst>
                  <a:ext uri="{0D108BD9-81ED-4DB2-BD59-A6C34878D82A}">
                    <a16:rowId xmlns:a16="http://schemas.microsoft.com/office/drawing/2014/main" val="10000"/>
                  </a:ext>
                </a:extLst>
              </a:tr>
              <a:tr h="7193200">
                <a:tc>
                  <a:txBody>
                    <a:bodyPr/>
                    <a:lstStyle/>
                    <a:p>
                      <a:pPr marL="457200" lvl="0" indent="-323850" algn="l" rtl="0">
                        <a:spcBef>
                          <a:spcPts val="0"/>
                        </a:spcBef>
                        <a:spcAft>
                          <a:spcPts val="0"/>
                        </a:spcAft>
                        <a:buClr>
                          <a:schemeClr val="lt1"/>
                        </a:buClr>
                        <a:buSzPts val="1500"/>
                        <a:buChar char="-"/>
                      </a:pPr>
                      <a:r>
                        <a:rPr lang="en" sz="4000" dirty="0">
                          <a:solidFill>
                            <a:schemeClr val="bg2"/>
                          </a:solidFill>
                          <a:latin typeface="+mn-lt"/>
                        </a:rPr>
                        <a:t>Transgendered, a transgender, transsexual</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“Real” sex, “real” gender”</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It (when unsure of pronouns)</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Mom</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Breast, breastfeeding</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Period</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Panties</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Bra</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Vagina</a:t>
                      </a:r>
                      <a:endParaRPr sz="4000" dirty="0">
                        <a:solidFill>
                          <a:schemeClr val="bg2"/>
                        </a:solidFill>
                        <a:latin typeface="+mn-lt"/>
                      </a:endParaRPr>
                    </a:p>
                  </a:txBody>
                  <a:tcPr marL="243800" marR="243800" marT="243800" marB="243800"/>
                </a:tc>
                <a:tc>
                  <a:txBody>
                    <a:bodyPr/>
                    <a:lstStyle/>
                    <a:p>
                      <a:pPr marL="457200" lvl="0" indent="-323850" algn="l" rtl="0">
                        <a:spcBef>
                          <a:spcPts val="0"/>
                        </a:spcBef>
                        <a:spcAft>
                          <a:spcPts val="0"/>
                        </a:spcAft>
                        <a:buClr>
                          <a:schemeClr val="lt1"/>
                        </a:buClr>
                        <a:buSzPts val="1500"/>
                        <a:buChar char="-"/>
                      </a:pPr>
                      <a:r>
                        <a:rPr lang="en" sz="4000" dirty="0">
                          <a:solidFill>
                            <a:schemeClr val="bg2"/>
                          </a:solidFill>
                          <a:latin typeface="+mn-lt"/>
                        </a:rPr>
                        <a:t>Transgender, trans, transgender person</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Sex assigned at birth</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They (until you can clarify pronouns)</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Parent</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Chest, chestfeeding, </a:t>
                      </a:r>
                      <a:r>
                        <a:rPr lang="en" sz="4000" dirty="0" err="1">
                          <a:solidFill>
                            <a:schemeClr val="bg2"/>
                          </a:solidFill>
                          <a:latin typeface="+mn-lt"/>
                        </a:rPr>
                        <a:t>bodyfeeding</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Bleeding</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Underwear, briefs</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Binder, underwear</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Ask patients their preferred terms. “Birth canal” or “genital opening”</a:t>
                      </a:r>
                      <a:endParaRPr sz="4000" dirty="0">
                        <a:solidFill>
                          <a:schemeClr val="bg2"/>
                        </a:solidFill>
                        <a:latin typeface="+mn-lt"/>
                      </a:endParaRPr>
                    </a:p>
                    <a:p>
                      <a:pPr marL="457200" lvl="0" indent="-323850" algn="l" rtl="0">
                        <a:spcBef>
                          <a:spcPts val="0"/>
                        </a:spcBef>
                        <a:spcAft>
                          <a:spcPts val="0"/>
                        </a:spcAft>
                        <a:buClr>
                          <a:schemeClr val="lt1"/>
                        </a:buClr>
                        <a:buSzPts val="1500"/>
                        <a:buChar char="-"/>
                      </a:pPr>
                      <a:r>
                        <a:rPr lang="en" sz="4000" dirty="0">
                          <a:solidFill>
                            <a:schemeClr val="bg2"/>
                          </a:solidFill>
                          <a:latin typeface="+mn-lt"/>
                        </a:rPr>
                        <a:t>=&gt; “outside/inside”</a:t>
                      </a:r>
                      <a:endParaRPr sz="4000" dirty="0">
                        <a:solidFill>
                          <a:schemeClr val="bg2"/>
                        </a:solidFill>
                        <a:latin typeface="+mn-lt"/>
                      </a:endParaRPr>
                    </a:p>
                  </a:txBody>
                  <a:tcPr marL="243800" marR="243800" marT="243800" marB="243800"/>
                </a:tc>
                <a:extLst>
                  <a:ext uri="{0D108BD9-81ED-4DB2-BD59-A6C34878D82A}">
                    <a16:rowId xmlns:a16="http://schemas.microsoft.com/office/drawing/2014/main" val="10001"/>
                  </a:ext>
                </a:extLst>
              </a:tr>
            </a:tbl>
          </a:graphicData>
        </a:graphic>
      </p:graphicFrame>
      <p:sp>
        <p:nvSpPr>
          <p:cNvPr id="212" name="Google Shape;212;p36"/>
          <p:cNvSpPr txBox="1">
            <a:spLocks noGrp="1"/>
          </p:cNvSpPr>
          <p:nvPr>
            <p:ph type="title" idx="4294967295"/>
          </p:nvPr>
        </p:nvSpPr>
        <p:spPr>
          <a:xfrm>
            <a:off x="1309181" y="499400"/>
            <a:ext cx="21918400" cy="2684800"/>
          </a:xfrm>
          <a:prstGeom prst="rect">
            <a:avLst/>
          </a:prstGeom>
          <a:noFill/>
          <a:ln>
            <a:noFill/>
          </a:ln>
        </p:spPr>
        <p:txBody>
          <a:bodyPr spcFirstLastPara="1" wrap="square" lIns="243800" tIns="243800" rIns="243800" bIns="243800" anchor="t" anchorCtr="0">
            <a:noAutofit/>
          </a:bodyPr>
          <a:lstStyle/>
          <a:p>
            <a:pPr>
              <a:buClr>
                <a:srgbClr val="FFFFFF"/>
              </a:buClr>
              <a:buSzPts val="3800"/>
            </a:pPr>
            <a:r>
              <a:rPr lang="en" sz="10133" dirty="0">
                <a:sym typeface="Twentieth Century"/>
              </a:rPr>
              <a:t>Gender Affirm</a:t>
            </a:r>
            <a:r>
              <a:rPr lang="en" dirty="0">
                <a:latin typeface="Tw Cen MT" panose="020B0602020104020603" pitchFamily="34" charset="77"/>
              </a:rPr>
              <a:t>ing Language:</a:t>
            </a:r>
            <a:r>
              <a:rPr lang="en" sz="10133" dirty="0">
                <a:sym typeface="Twentieth Century"/>
              </a:rPr>
              <a:t> </a:t>
            </a:r>
            <a:endParaRPr sz="10133" dirty="0">
              <a:sym typeface="Twentieth Century"/>
            </a:endParaRPr>
          </a:p>
        </p:txBody>
      </p:sp>
      <p:pic>
        <p:nvPicPr>
          <p:cNvPr id="213" name="Google Shape;213;p36"/>
          <p:cNvPicPr preferRelativeResize="0"/>
          <p:nvPr/>
        </p:nvPicPr>
        <p:blipFill rotWithShape="1">
          <a:blip r:embed="rId3">
            <a:alphaModFix/>
          </a:blip>
          <a:srcRect/>
          <a:stretch/>
        </p:blipFill>
        <p:spPr>
          <a:xfrm>
            <a:off x="1466992" y="1806000"/>
            <a:ext cx="15006000" cy="1124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4786</TotalTime>
  <Words>16292</Words>
  <Application>Microsoft Macintosh PowerPoint</Application>
  <PresentationFormat>Custom</PresentationFormat>
  <Paragraphs>1133</Paragraphs>
  <Slides>43</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Courier New</vt:lpstr>
      <vt:lpstr>Roboto</vt:lpstr>
      <vt:lpstr>Tw Cen MT</vt:lpstr>
      <vt:lpstr>Twentieth Century</vt:lpstr>
      <vt:lpstr>Office Theme</vt:lpstr>
      <vt:lpstr>GENDER-AFFIRMING REPRODUCTIVE HEALTH WITHIN PRIMARY CARE</vt:lpstr>
      <vt:lpstr>DISCLOSURES</vt:lpstr>
      <vt:lpstr>CE PRE-TEST.</vt:lpstr>
      <vt:lpstr>LEARNING OBJECTIVES.</vt:lpstr>
      <vt:lpstr>Understanding Identity</vt:lpstr>
      <vt:lpstr>L, G, B, T, Q, I, A+</vt:lpstr>
      <vt:lpstr>Discrimination and Stigma in Health Care: 2015 US Transgender Survey – 28,000 Respondents</vt:lpstr>
      <vt:lpstr>Gender Affirmation </vt:lpstr>
      <vt:lpstr>Gender Affirming Language: </vt:lpstr>
      <vt:lpstr>How we create a more safe, inclusive environment?</vt:lpstr>
      <vt:lpstr>Trauma Informed Care</vt:lpstr>
      <vt:lpstr>Shared Decision-Making and Informed Consent</vt:lpstr>
      <vt:lpstr>Exams: Patient-Centered Techniques</vt:lpstr>
      <vt:lpstr>AAFP: Key Points to Ensuring a Productive Sexual Health Conversation</vt:lpstr>
      <vt:lpstr>Recommendations for Taking an Inclusive Sexual History</vt:lpstr>
      <vt:lpstr>Contraception</vt:lpstr>
      <vt:lpstr>Contraception Options and Considerations </vt:lpstr>
      <vt:lpstr>Contraception Options and Considerations </vt:lpstr>
      <vt:lpstr>Contraception Options and Considerations </vt:lpstr>
      <vt:lpstr>Contraception Options and Considerations </vt:lpstr>
      <vt:lpstr>Reproductive Justice for Trans and Non-Binary Communities</vt:lpstr>
      <vt:lpstr>Fertility &amp; Reproductive Wish &amp; Pregnancy </vt:lpstr>
      <vt:lpstr>Family Building Options</vt:lpstr>
      <vt:lpstr>Estrogen Effect</vt:lpstr>
      <vt:lpstr>Fertility Preservation</vt:lpstr>
      <vt:lpstr>Testosterone Effect</vt:lpstr>
      <vt:lpstr>Egg/Embryo Preservation</vt:lpstr>
      <vt:lpstr>PowerPoint Presentation</vt:lpstr>
      <vt:lpstr>PowerPoint Presentation</vt:lpstr>
      <vt:lpstr>Preconception Counseling</vt:lpstr>
      <vt:lpstr>Breast/Chestfeeding</vt:lpstr>
      <vt:lpstr>CASE STUDIES</vt:lpstr>
      <vt:lpstr>Abortion Care Case #1: Sky</vt:lpstr>
      <vt:lpstr>Abortion Care Case 2: Michael</vt:lpstr>
      <vt:lpstr>Case Study #3: Lee</vt:lpstr>
      <vt:lpstr>Case Study #4: Chloe</vt:lpstr>
      <vt:lpstr>Case Study #5: Clark</vt:lpstr>
      <vt:lpstr>RESOURCES.</vt:lpstr>
      <vt:lpstr>REFERENCES.</vt:lpstr>
      <vt:lpstr>REFERENCES.</vt:lpstr>
      <vt:lpstr>CONNECT.</vt:lpstr>
      <vt:lpstr>CE PRE-TEST.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63</cp:revision>
  <dcterms:modified xsi:type="dcterms:W3CDTF">2025-01-29T20:10:29Z</dcterms:modified>
</cp:coreProperties>
</file>