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ink/ink6.xml" ContentType="application/inkml+xml"/>
  <Override PartName="/ppt/notesSlides/notesSlide14.xml" ContentType="application/vnd.openxmlformats-officedocument.presentationml.notesSlide+xml"/>
  <Override PartName="/ppt/ink/ink7.xml" ContentType="application/inkml+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ink/ink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1.xml" ContentType="application/inkml+xml"/>
  <Override PartName="/ppt/notesSlides/notesSlide21.xml" ContentType="application/vnd.openxmlformats-officedocument.presentationml.notesSlide+xml"/>
  <Override PartName="/ppt/ink/ink12.xml" ContentType="application/inkml+xml"/>
  <Override PartName="/ppt/notesSlides/notesSlide22.xml" ContentType="application/vnd.openxmlformats-officedocument.presentationml.notesSlide+xml"/>
  <Override PartName="/ppt/ink/ink13.xml" ContentType="application/inkml+xml"/>
  <Override PartName="/ppt/notesSlides/notesSlide23.xml" ContentType="application/vnd.openxmlformats-officedocument.presentationml.notesSlide+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5.xml" ContentType="application/inkml+xml"/>
  <Override PartName="/ppt/notesSlides/notesSlide26.xml" ContentType="application/vnd.openxmlformats-officedocument.presentationml.notesSlide+xml"/>
  <Override PartName="/ppt/ink/ink1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7.xml" ContentType="application/inkml+xml"/>
  <Override PartName="/ppt/notesSlides/notesSlide29.xml" ContentType="application/vnd.openxmlformats-officedocument.presentationml.notesSlide+xml"/>
  <Override PartName="/ppt/ink/ink18.xml" ContentType="application/inkml+xml"/>
  <Override PartName="/ppt/notesSlides/notesSlide30.xml" ContentType="application/vnd.openxmlformats-officedocument.presentationml.notesSlide+xml"/>
  <Override PartName="/ppt/ink/ink1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0.xml" ContentType="application/inkml+xml"/>
  <Override PartName="/ppt/notesSlides/notesSlide33.xml" ContentType="application/vnd.openxmlformats-officedocument.presentationml.notesSlide+xml"/>
  <Override PartName="/ppt/ink/ink21.xml" ContentType="application/inkml+xml"/>
  <Override PartName="/ppt/notesSlides/notesSlide34.xml" ContentType="application/vnd.openxmlformats-officedocument.presentationml.notesSlide+xml"/>
  <Override PartName="/ppt/ink/ink2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3.xml" ContentType="application/inkml+xml"/>
  <Override PartName="/ppt/notesSlides/notesSlide37.xml" ContentType="application/vnd.openxmlformats-officedocument.presentationml.notesSlide+xml"/>
  <Override PartName="/ppt/ink/ink24.xml" ContentType="application/inkml+xml"/>
  <Override PartName="/ppt/notesSlides/notesSlide38.xml" ContentType="application/vnd.openxmlformats-officedocument.presentationml.notesSlide+xml"/>
  <Override PartName="/ppt/ink/ink25.xml" ContentType="application/inkml+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26.xml" ContentType="application/inkml+xml"/>
  <Override PartName="/ppt/notesSlides/notesSlide41.xml" ContentType="application/vnd.openxmlformats-officedocument.presentationml.notesSlide+xml"/>
  <Override PartName="/ppt/ink/ink27.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8.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29.xml" ContentType="application/inkml+xml"/>
  <Override PartName="/ppt/notesSlides/notesSlide46.xml" ContentType="application/vnd.openxmlformats-officedocument.presentationml.notesSlide+xml"/>
  <Override PartName="/ppt/ink/ink30.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1.xml" ContentType="application/inkml+xml"/>
  <Override PartName="/ppt/notesSlides/notesSlide49.xml" ContentType="application/vnd.openxmlformats-officedocument.presentationml.notesSlide+xml"/>
  <Override PartName="/ppt/ink/ink32.xml" ContentType="application/inkml+xml"/>
  <Override PartName="/ppt/notesSlides/notesSlide50.xml" ContentType="application/vnd.openxmlformats-officedocument.presentationml.notesSlide+xml"/>
  <Override PartName="/ppt/ink/ink33.xml" ContentType="application/inkml+xml"/>
  <Override PartName="/ppt/notesSlides/notesSlide51.xml" ContentType="application/vnd.openxmlformats-officedocument.presentationml.notesSlide+xml"/>
  <Override PartName="/ppt/ink/ink34.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35.xml" ContentType="application/inkml+xml"/>
  <Override PartName="/ppt/notesSlides/notesSlide54.xml" ContentType="application/vnd.openxmlformats-officedocument.presentationml.notesSlide+xml"/>
  <Override PartName="/ppt/ink/ink3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470" r:id="rId3"/>
    <p:sldId id="475" r:id="rId4"/>
    <p:sldId id="476" r:id="rId5"/>
    <p:sldId id="477" r:id="rId6"/>
    <p:sldId id="478" r:id="rId7"/>
    <p:sldId id="479" r:id="rId8"/>
    <p:sldId id="480" r:id="rId9"/>
    <p:sldId id="481" r:id="rId10"/>
    <p:sldId id="482" r:id="rId11"/>
    <p:sldId id="483" r:id="rId12"/>
    <p:sldId id="484" r:id="rId13"/>
    <p:sldId id="485" r:id="rId14"/>
    <p:sldId id="486" r:id="rId15"/>
    <p:sldId id="487" r:id="rId16"/>
    <p:sldId id="488" r:id="rId17"/>
    <p:sldId id="456" r:id="rId18"/>
    <p:sldId id="489" r:id="rId19"/>
    <p:sldId id="490" r:id="rId20"/>
    <p:sldId id="491" r:id="rId21"/>
    <p:sldId id="492" r:id="rId22"/>
    <p:sldId id="493" r:id="rId23"/>
    <p:sldId id="494" r:id="rId24"/>
    <p:sldId id="495" r:id="rId25"/>
    <p:sldId id="496" r:id="rId26"/>
    <p:sldId id="497" r:id="rId27"/>
    <p:sldId id="471" r:id="rId28"/>
    <p:sldId id="498" r:id="rId29"/>
    <p:sldId id="499" r:id="rId30"/>
    <p:sldId id="500" r:id="rId31"/>
    <p:sldId id="472" r:id="rId32"/>
    <p:sldId id="501" r:id="rId33"/>
    <p:sldId id="502" r:id="rId34"/>
    <p:sldId id="503" r:id="rId35"/>
    <p:sldId id="504" r:id="rId36"/>
    <p:sldId id="505" r:id="rId37"/>
    <p:sldId id="506" r:id="rId38"/>
    <p:sldId id="507" r:id="rId39"/>
    <p:sldId id="508" r:id="rId40"/>
    <p:sldId id="444" r:id="rId41"/>
    <p:sldId id="509" r:id="rId42"/>
    <p:sldId id="473" r:id="rId43"/>
    <p:sldId id="510" r:id="rId44"/>
    <p:sldId id="511" r:id="rId45"/>
    <p:sldId id="512" r:id="rId46"/>
    <p:sldId id="513" r:id="rId47"/>
    <p:sldId id="514" r:id="rId48"/>
    <p:sldId id="515" r:id="rId49"/>
    <p:sldId id="516" r:id="rId50"/>
    <p:sldId id="517" r:id="rId51"/>
    <p:sldId id="518" r:id="rId52"/>
    <p:sldId id="474" r:id="rId53"/>
    <p:sldId id="519" r:id="rId54"/>
    <p:sldId id="285"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CE6"/>
    <a:srgbClr val="FFCCE7"/>
    <a:srgbClr val="B0B938"/>
    <a:srgbClr val="30769B"/>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732"/>
    <p:restoredTop sz="53935"/>
  </p:normalViewPr>
  <p:slideViewPr>
    <p:cSldViewPr snapToGrid="0" snapToObjects="1">
      <p:cViewPr varScale="1">
        <p:scale>
          <a:sx n="24" d="100"/>
          <a:sy n="24" d="100"/>
        </p:scale>
        <p:origin x="232"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18:04:54.634"/>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16 8027,'136'9'0,"-1"0"0,1 0 0,-1 0 0,-11-2 0,0-1 0,-1 0 0,-1-1 0,-2-1 0,-1-2 0,0 1 0,0-1 0,1 1 0,0-2 0,0 1 0,3 0 0,6 0 0,2 1 0,1-1 0,1 0-454,6 1 1,2-1 0,1-1 0,1 2 0,-21-2 0,2 0 0,0 1 0,2 0 0,2-1 453,-10-1 0,2 1 0,0-1 0,3 0 0,1 1 0,1-1 0,10 1 0,1-1 0,2 0 0,1 0 0,3 0 0,2 0-127,-7 0 1,3 1 0,2-1 0,2 1 0,1-1-1,-1 0 1,1 1 0,-17-1 0,2 0 0,-1 0-1,1 0 1,0 0 0,0 0 0,1 0 0,0 0 126,0 0 0,2 1 0,-1-1 0,1 0 0,-1 0 0,1 0 0,-1 0 0,1-1 0,-1 1 0,0 0 0,0-1 0,0 1 0,0-1 0,0 1 0,0-1 0,0 0-40,-1 0 1,1 0 0,0 1 0,-1-1 0,1 0 0,-1 0-1,-1-1 1,-1 1 0,14 0 0,-1-1 0,-1 0 0,-1 0-1,0 1 1,-2-2 0,-1 1 39,-10 0 0,-1 0 0,-2-1 0,0 1 0,0 0 0,0 0 0,1-1 0,4 1 0,1 0 0,1 0 0,-1-1 0,0 1 0,-1 0 0,-3 0-72,10-1 0,-2 1 0,-1 1 1,-2-2-1,-2 1 0,0-1 1,13 0-1,-2-2 0,-2 0 1,0 0-1,0 0 0,-3-2 1,-1 1-1,2-1 0,-1 1 1,0-1-1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7 288 8027,'383'-24'0,"-2"1"0,2 0 0,-2-1 0,-29 7 0,-3 0 0,-2 2 0,-1 3 0,-8 2 0,-3 2 0,0 3 0,1-2 0,4 1 0,-2 2 0,2-1 0,7 0 0,16-1 0,6-1 0,3 1 0,3 0-454,19 1 1,2-1 0,4 2 0,7-2 0,-64 2 0,5 1 0,3-1 0,5-1 0,6 3 453,-30 0 0,6 1 0,3-1 0,5 2 0,3-1 0,5 1 0,27-2 0,3 2 0,4 0 0,6 0 0,5-1 0,6 1-127,-16 0 1,6-1 0,7-1 0,2 1 0,5 1-1,-1-2 1,0 1 0,-45 1 0,2 0 0,2-2-1,-2 2 1,2 0 0,1 0 0,0 0 0,1 0 126,2 0 0,2-1 0,2 1 0,-2 0 0,1 0 0,1 0 0,-2 0 0,1 1 0,-1-1 0,-1 2 0,2-1 0,-2 1 0,0-1 0,1 1 0,-2-1 0,1 2-40,0-2 1,0 2 0,-1-1 0,1 0 0,0 1 0,-3 0-1,-3 0 1,-1 0 0,39 1 0,-5 0 0,0 1 0,-3 0-1,-2 0 1,-4 0 0,-3 1 39,-30 0 0,-2-1 0,-4 1 0,-2 0 0,0 0 0,2-1 0,3 2 0,9-1 0,5 0 0,1-1 0,-1 1 0,-2 0 0,-2 0 0,-8-1-72,27 1 0,-5 0 0,-3-2 1,-4 2-1,-5-1 0,-5 2 1,41 3-1,-7 2 0,-5 1 1,-2-1-1,1 3 0,-7 2 1,-3 0-1,3 0 0,-1-1 1,1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35 8027,'331'21'0,"-2"-1"0,2-1 0,-3 2 0,-24-6 0,-2 0 0,-3-3 0,0-1 0,-8-2 0,-1-3 0,-1-1 0,1 1 0,3-1 0,-1-1 0,2-1 0,5 2 0,15 0 0,5 1 0,2-1 0,2 0-454,17 0 1,2 0 0,4-1 0,5 1 0,-55-2 0,5 0 0,1 0 0,6 1 0,5-1 453,-27-2 0,6 0 0,2 0 0,5-1 0,3 2 0,3-2 0,23 1 0,5-1 0,1 0 0,6 0 0,5 1 0,4-1-127,-13 0 1,5 1 0,6 0 0,3 1 0,3-2-1,-1 1 1,0 0 0,-38-1 0,1 0 0,1 1-1,-1-1 1,2 0 0,1 0 0,-1 0 0,2 0 126,1 0 0,3 2 0,0-2 0,0 0 0,-1 0 0,2 0 0,-2 0 0,1-2 0,-1 2 0,-1-1 0,2 0 0,-2 0 0,0-1 0,1 1 0,-2 0 0,2-1-40,-1 0 1,0 0 0,-1 1 0,1-2 0,0 1 0,-2-1-1,-3 1 1,-1-1 0,34 0 0,-5-1 0,1 0 0,-3-1-1,-2 2 1,-3-2 0,-4 0 39,-24 0 0,-2 0 0,-5 0 0,0 0 0,-1 0 0,2 0 0,2-1 0,9 1 0,4 0 0,0 0 0,0 0 0,-2 0 0,-2 1 0,-6-1-72,23 0 0,-5 0 0,-2 1 1,-5-1-1,-2 0 0,-6-1 1,36-3-1,-6 0 0,-4-2 1,-2-1-1,1 0 0,-6-3 1,-3 1-1,3-1 0,-2 1 1,2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31 8027,'311'18'0,"-1"0"0,1-1 0,-1 2 0,-24-6 0,-3 0 0,-2-3 0,-1 0 0,-5-2 0,-3-3 0,1 0 0,1 0 0,1-1 0,-1 0 0,3-1 0,4 1 0,14 1 0,5 0 0,2-1 0,3 1-454,14-1 1,4 0 0,1 0 0,6 0 0,-51-1 0,5-1 0,0 2 0,5-1 0,5-1 453,-24-1 0,5 0 0,1 0 0,6-1 0,2 1 0,2-1 0,24 2 0,1-2 0,5 0 0,2 0 0,8 1 0,3-1-127,-14 0 1,6 1 0,5 0 0,3 0 0,3-1-1,-1 1 1,0 0 0,-35-1 0,0 0 0,2 1-1,-1-1 1,1 0 0,0 0 0,1 0 0,0 0 126,3 0 0,1 1 0,1-1 0,0 0 0,0 0 0,0 0 0,-1 0 0,1-1 0,-1 1 0,-1-1 0,1 0 0,0 0 0,-2 0 0,2 0 0,-1 0 0,0-2-40,0 2 1,1-1 0,-1 1 0,-1-1 0,1 0 0,-2 0-1,-3-1 1,0 1 0,30-1 0,-3 0 0,0-1 0,-2 0-1,-2 1 1,-3-1 0,-4-1 39,-21 1 0,-4-1 0,-3 1 0,-1 0 0,-1-1 0,2 1 0,2-1 0,9 0 0,1 1 0,3 0 0,-1-1 0,-1 1 0,-3 0 0,-6-1-72,23 1 0,-5 0 0,-3 0 1,-3 0-1,-4 0 0,-3-2 1,32-1-1,-5-2 0,-5-1 1,0 0-1,0 0 0,-6-3 1,-2 0-1,3-1 0,-2 3 1,0-2-1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cdc.gov/mmwr/volumes/73/rr/rr7303a1.htm#suggestedcit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5"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4"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uttmacher.org/2024/02/medication-abortion-within-and-outside-formal-us-health-care-system-what-you-need-kno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reproductiveaccess.org/resource/medication-abortion-protocol/"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www.reproductiveaccess.org/resource/order-mifepriston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5" Type="http://schemas.openxmlformats.org/officeDocument/2006/relationships/hyperlink" Target="https://www.reproductiveaccess.org/resource/patient-attitude-survey/" TargetMode="External"/><Relationship Id="rId10" Type="http://schemas.openxmlformats.org/officeDocument/2006/relationships/hyperlink" Target="https://www.reproductiveaccess.org/resource/abortion-administrative-guide/"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www.reproductiveaccess.org/resource/medication-abortion-coding/"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Invite participants to:</a:t>
            </a:r>
          </a:p>
          <a:p>
            <a:pPr marL="342900" indent="-342900">
              <a:buFont typeface="Arial" panose="020B0604020202020204" pitchFamily="34" charset="0"/>
              <a:buChar char="•"/>
            </a:pPr>
            <a:r>
              <a:rPr lang="en-US" dirty="0"/>
              <a:t>Take the pre-survey for CE if they haven’t already</a:t>
            </a:r>
          </a:p>
          <a:p>
            <a:pPr marL="342900" indent="-342900">
              <a:buFont typeface="Arial" panose="020B0604020202020204" pitchFamily="34" charset="0"/>
              <a:buChar char="•"/>
            </a:pPr>
            <a:r>
              <a:rPr lang="en-US" dirty="0"/>
              <a:t>Download the participant’s guide, which provides guided note-taking instructions throughout the session to enhance their learning. </a:t>
            </a:r>
          </a:p>
          <a:p>
            <a:pPr marL="342900" indent="-342900">
              <a:buFont typeface="Arial" panose="020B0604020202020204" pitchFamily="34" charset="0"/>
              <a:buChar char="•"/>
            </a:pPr>
            <a:r>
              <a:rPr lang="en-US" dirty="0"/>
              <a:t>Two minutes to write down a “KWL” (first instruction on the note-taking guide): write down 2-3 things you know about medication abortion, 2-3 things you WANT to know about medication abortion, and at the end of the session we’ll give you time to write down 2-3 things that you’ve learned. </a:t>
            </a:r>
          </a:p>
          <a:p>
            <a:endParaRPr lang="en-US" dirty="0"/>
          </a:p>
          <a:p>
            <a:endParaRPr lang="en-US" dirty="0"/>
          </a:p>
          <a:p>
            <a:endParaRPr lang="en-US" dirty="0"/>
          </a:p>
          <a:p>
            <a:r>
              <a:rPr lang="en-US" b="1" dirty="0"/>
              <a:t>UPDATED 5/2025</a:t>
            </a:r>
          </a:p>
          <a:p>
            <a:pPr marL="342900" indent="-342900">
              <a:buFont typeface="Arial" panose="020B0604020202020204" pitchFamily="34" charset="0"/>
              <a:buChar char="•"/>
            </a:pPr>
            <a:r>
              <a:rPr lang="en-US" dirty="0"/>
              <a:t>Legislative and policy updates</a:t>
            </a:r>
          </a:p>
          <a:p>
            <a:pPr marL="342900" indent="-342900">
              <a:buFont typeface="Arial" panose="020B0604020202020204" pitchFamily="34" charset="0"/>
              <a:buChar char="•"/>
            </a:pPr>
            <a:r>
              <a:rPr lang="en-US" dirty="0"/>
              <a:t>New introductory activities</a:t>
            </a:r>
          </a:p>
          <a:p>
            <a:pPr marL="342900" indent="-342900">
              <a:buFont typeface="Arial" panose="020B0604020202020204" pitchFamily="34" charset="0"/>
              <a:buChar char="•"/>
            </a:pPr>
            <a:r>
              <a:rPr lang="en-US" dirty="0"/>
              <a:t>Simplified grounded information on reproductive justice and use of medication abortion</a:t>
            </a:r>
          </a:p>
          <a:p>
            <a:pPr marL="342900" indent="-342900">
              <a:buFont typeface="Arial" panose="020B0604020202020204" pitchFamily="34" charset="0"/>
              <a:buChar char="•"/>
            </a:pPr>
            <a:r>
              <a:rPr lang="en-US" dirty="0"/>
              <a:t>Data/chart/maps</a:t>
            </a:r>
          </a:p>
          <a:p>
            <a:pPr marL="342900" indent="-342900">
              <a:buFont typeface="Arial" panose="020B0604020202020204" pitchFamily="34" charset="0"/>
              <a:buChar char="•"/>
            </a:pPr>
            <a:r>
              <a:rPr lang="en-US" dirty="0"/>
              <a:t>Guided note-taking</a:t>
            </a:r>
          </a:p>
          <a:p>
            <a:pPr marL="342900" indent="-342900">
              <a:buFont typeface="Arial" panose="020B0604020202020204" pitchFamily="34" charset="0"/>
              <a:buChar char="•"/>
            </a:pPr>
            <a:r>
              <a:rPr lang="en-US" dirty="0"/>
              <a:t>More slides and images to illustrate the medication abortion protocol</a:t>
            </a:r>
          </a:p>
          <a:p>
            <a:pPr marL="342900" indent="-342900">
              <a:buFont typeface="Arial" panose="020B0604020202020204" pitchFamily="34" charset="0"/>
              <a:buChar char="•"/>
            </a:pPr>
            <a:endParaRPr lang="en-US" dirty="0"/>
          </a:p>
          <a:p>
            <a:endParaRPr lang="en-US" dirty="0"/>
          </a:p>
          <a:p>
            <a:r>
              <a:rPr lang="en-US" b="1"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endParaRPr lang="en-US" dirty="0"/>
          </a:p>
          <a:p>
            <a:r>
              <a:rPr lang="en-US" b="1"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a:t>
            </a:r>
          </a:p>
        </p:txBody>
      </p:sp>
    </p:spTree>
    <p:extLst>
      <p:ext uri="{BB962C8B-B14F-4D97-AF65-F5344CB8AC3E}">
        <p14:creationId xmlns:p14="http://schemas.microsoft.com/office/powerpoint/2010/main" val="22490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accounts for 63% of all clinician-provided abortions in the US, up from 53% in 2020, which was the first time medication abortion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really broad acceptance from patients and clinicians. </a:t>
            </a:r>
            <a:r>
              <a:rPr lang="en-US" b="0" i="0" dirty="0">
                <a:solidFill>
                  <a:srgbClr val="02081F"/>
                </a:solidFill>
                <a:effectLst/>
                <a:latin typeface="Gotham Narrow SSm A"/>
              </a:rPr>
              <a:t>Online-only or virtual clinics have come to play an important role in abortion access. They provide safe telemedicine medication abortion. In 2024, they accounted for about 20% of clinician-provided abortions, an increase from 10% in 2023. This also includes shield law provision of telemedicine abortion where providers located in states with provider protections like Washington, California, New York, and Massachusetts and they are able to provide care to patients located in states with abortion bans.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medication abortion is to US abortion provision. And how safe, effective, and feasible it is.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Not just OBGYNs, but family physicians, pediatricians, internists and advanced practice clinicians like nurse practitioners, nurse midwives, and physician assistants – though there are some states with unnecessary restrictions that do not allow APCs to provide abortion. There are 14 states where abortion is legal where medication abortion must be provided by a physician (21 states where APCs can provide MAB and procedural 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https://www.kff.org/womens-health-policy/state-indicator/state-requirements-for-the-provision-of-medication-abortion/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https://www.guttmacher.org/state-policy/explore/overview-abortion-laws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https://www.apha.org/policies-and-advocacy/public-health-policy-statements/policy-database/2014/07/28/16/00/provision-of-abortion-care-by-advanced-practice-nurses-and-physician-assistants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https://aptoolkit.org/advancing-scope-of-practice-to-include-abortion-care/state-abortion-laws-and-their-relationship-to-scope-of-practice/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Optional Discussion Question: </a:t>
            </a:r>
            <a:r>
              <a:rPr lang="en-US" b="0" dirty="0"/>
              <a:t>What are common questions or concerns you’ve heard about abortion? </a:t>
            </a:r>
          </a:p>
          <a:p>
            <a:pPr marL="0" marR="0" lvl="0" indent="0" algn="l" rtl="0">
              <a:lnSpc>
                <a:spcPct val="100000"/>
              </a:lnSpc>
              <a:spcBef>
                <a:spcPts val="0"/>
              </a:spcBef>
              <a:spcAft>
                <a:spcPts val="0"/>
              </a:spcAft>
              <a:buClr>
                <a:schemeClr val="dk1"/>
              </a:buClr>
              <a:buSzPts val="1200"/>
              <a:buFont typeface="Calibri"/>
              <a:buNone/>
            </a:pPr>
            <a:r>
              <a:rPr lang="en-US" b="0" dirty="0"/>
              <a:t>*Depending on responses – you can demystify those concerns now or throughout the session</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https://doi.org/10.17226/24950.</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defTabSz="1828800" rtl="0" eaLnBrk="1" fontAlgn="auto" latinLnBrk="0" hangingPunct="1">
              <a:lnSpc>
                <a:spcPct val="100000"/>
              </a:lnSpc>
              <a:spcBef>
                <a:spcPts val="0"/>
              </a:spcBef>
              <a:spcAft>
                <a:spcPts val="0"/>
              </a:spcAft>
              <a:buClr>
                <a:schemeClr val="dk1"/>
              </a:buClr>
              <a:buSzPts val="1200"/>
              <a:buFont typeface="Calibri"/>
              <a:buNone/>
              <a:tabLst/>
              <a:defRPr/>
            </a:pPr>
            <a:r>
              <a:rPr lang="en-US" dirty="0"/>
              <a:t>Image Source: Elena’s Aspiration Abortion Zine, https://www.reproductiveaccess.org/resource/elenas-aspiration-abortion-zine/</a:t>
            </a:r>
          </a:p>
          <a:p>
            <a:pPr marL="0" marR="0" lvl="0" indent="0" algn="l" rtl="0">
              <a:lnSpc>
                <a:spcPct val="100000"/>
              </a:lnSpc>
              <a:spcBef>
                <a:spcPts val="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two common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protocol used currently in the US. We’ll spend most of our time today talking about this. </a:t>
            </a:r>
          </a:p>
          <a:p>
            <a:pPr marL="171450" lvl="0" indent="-171450" algn="l" rtl="0">
              <a:spcBef>
                <a:spcPts val="200"/>
              </a:spcBef>
              <a:spcAft>
                <a:spcPts val="0"/>
              </a:spcAft>
              <a:buClr>
                <a:schemeClr val="dk1"/>
              </a:buClr>
              <a:buSzPts val="1200"/>
              <a:buFont typeface="Arial"/>
              <a:buChar char="•"/>
            </a:pPr>
            <a:r>
              <a:rPr lang="en-US" dirty="0"/>
              <a:t>There’s also misoprostol only. While less common in the US, using misoprostol only is still extremely safe and effective. It’s most commonly used in a global setting outside the US. There are a few clinics that offer it as an option of MAB, but it is more commonly used when people self-manage or self-source their abortion outside of the medical setting. It can be 82-100% effective in completed abortion without procedural intervention</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r>
              <a:rPr lang="en-US" b="1" dirty="0"/>
              <a:t>Note to Facilitator: </a:t>
            </a:r>
            <a:r>
              <a:rPr lang="en-US" b="0" dirty="0"/>
              <a:t>New evidence-based medication abortion regimens are suggesting offering MAB to 12-weeks gestational age. We are waiting to update this slide deck until the National Abortion Federation Clinical Practice Guidelines are updated. </a:t>
            </a:r>
            <a:endParaRPr lang="en-US" b="1"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Mifepristone is regulated under the FDA’s Risk Evaluation and Mitigation Strategy. It’s gone through many changes as evidence has consistently shown how safe and effective mifepristone is.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The current REMS requirements entail the following:</a:t>
            </a:r>
          </a:p>
          <a:p>
            <a:pPr marL="342900" marR="0" indent="-342900">
              <a:spcBef>
                <a:spcPts val="0"/>
              </a:spcBef>
              <a:spcAft>
                <a:spcPts val="0"/>
              </a:spcAft>
              <a:buFont typeface="Arial" panose="020B0604020202020204" pitchFamily="34" charset="0"/>
              <a:buChar char="•"/>
            </a:pPr>
            <a:r>
              <a:rPr lang="en-US" b="0" dirty="0">
                <a:effectLst/>
                <a:latin typeface="arial, sans-serif"/>
              </a:rPr>
              <a:t>There is no more in-person dispensing requirement: allows mifepristone to be mailed or picked up in a pharmacy</a:t>
            </a:r>
          </a:p>
          <a:p>
            <a:pPr marL="342900" marR="0" indent="-342900">
              <a:spcBef>
                <a:spcPts val="0"/>
              </a:spcBef>
              <a:spcAft>
                <a:spcPts val="0"/>
              </a:spcAft>
              <a:buFont typeface="Arial" panose="020B0604020202020204" pitchFamily="34" charset="0"/>
              <a:buChar char="•"/>
            </a:pPr>
            <a:r>
              <a:rPr lang="en-US" b="0" dirty="0">
                <a:effectLst/>
                <a:latin typeface="arial, sans-serif"/>
              </a:rPr>
              <a:t>Providers and pharmacists must be “certified” to prescribe and dispense, which entails completing a Prescriber Agreement Form with the manufacturer of mifepristone (GenBioPro or Danco).</a:t>
            </a:r>
          </a:p>
          <a:p>
            <a:pPr marL="342900" marR="0" indent="-342900">
              <a:spcBef>
                <a:spcPts val="0"/>
              </a:spcBef>
              <a:spcAft>
                <a:spcPts val="0"/>
              </a:spcAft>
              <a:buFont typeface="Arial" panose="020B0604020202020204" pitchFamily="34" charset="0"/>
              <a:buChar char="•"/>
            </a:pPr>
            <a:r>
              <a:rPr lang="en-US" b="0" dirty="0">
                <a:effectLst/>
                <a:latin typeface="arial, sans-serif"/>
              </a:rPr>
              <a:t>Patients must sign the FDA patient agreement form, regardless if they are using mifepristone for abortion or miscarriage management.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Depending on your institution’s policies, most clinicians at a health center can work under the supervision of 1 certified Prescriber. This means only one clinician has to complete the Prescriber agreement. However, if you plan to have your patients pick up medicines from an outside pharmacy, then every Prescribing clinician will need to complete the form and send their form to the pharmacy they plan to use. </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mife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Bleeding can be very heavy and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 [</a:t>
            </a:r>
            <a:r>
              <a:rPr lang="en-US" b="1" dirty="0"/>
              <a:t>note</a:t>
            </a:r>
            <a:r>
              <a:rPr lang="en-US" dirty="0"/>
              <a:t>: upcoming guideline changes from NAF and others may be recommending going up to 12 weeks GA]</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https://www.reproductiveaccess.org/resource/early-abortion-options/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&gt;99%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Manual vacuum aspiration can be performed until up to 12 weeks gestation</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administration of medication abortion with mifepristone and misoprostol before working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a:t>
            </a: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 patient takes one 200 mg dose of mifepristone orally. It’s up to the patient where and when they take it: in-office or at home at a time of their convenience.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misoprostol dose and timing by gestational age (up to 9 weeks and between 9-11 weeks) for both methods. The second dose of 800 mcg (four more tablets) helps to enhance efficacy of completing the medication abortion for those with higher gestations.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buccally or sublingually, they would take the first dose of misoprostol 24-48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vaginally, they would take the first dose of misoprostol 6-72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simplicity, it can be helpful to counsel patients to take misoprostol 24-48 hours after their first dose of mifepristone, especially if they aren’t sure which route they plan on taking.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For those at higher gestational ages, they would take their second dose of misoprostol 4 hours after their first dose. They can do this buccally, sublingually, or vaginally.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https://www.reproductiveaccess.org/resource/medication-abortion-aftercare-instructions-vaginal-miso/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https://www.reproductiveaccess.org/resource/medication-abortion-aftercare-instructions-buccal/</a:t>
            </a:r>
            <a:endParaRPr lang="en-US" dirty="0"/>
          </a:p>
          <a:p>
            <a:pPr marL="0" lvl="0" indent="0" algn="l" rtl="0">
              <a:spcBef>
                <a:spcPts val="0"/>
              </a:spcBef>
              <a:spcAft>
                <a:spcPts val="0"/>
              </a:spcAft>
              <a:buNone/>
            </a:pPr>
            <a:r>
              <a:rPr lang="en-US" dirty="0"/>
              <a:t>https://www.reproductiveaccess.org/resource/mabfactsheet/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Protocol Guidance</a:t>
            </a:r>
          </a:p>
          <a:p>
            <a:pPr marL="0" lvl="0" indent="-57150" algn="l" rtl="0">
              <a:spcBef>
                <a:spcPts val="300"/>
              </a:spcBef>
              <a:spcAft>
                <a:spcPts val="0"/>
              </a:spcAft>
              <a:buClr>
                <a:schemeClr val="dk1"/>
              </a:buClr>
              <a:buSzPts val="900"/>
              <a:buFont typeface="Calibri"/>
              <a:buChar char="•"/>
            </a:pPr>
            <a:r>
              <a:rPr lang="en-US" dirty="0"/>
              <a:t>NAF Clinical Policy Guidelines 2024: https://prochoice.org/wp-content/uploads/2024-CPGs-FINAL-1.pdf </a:t>
            </a:r>
          </a:p>
          <a:p>
            <a:pPr marL="0" lvl="0" indent="-57150" algn="l" rtl="0">
              <a:spcBef>
                <a:spcPts val="300"/>
              </a:spcBef>
              <a:spcAft>
                <a:spcPts val="0"/>
              </a:spcAft>
              <a:buClr>
                <a:schemeClr val="dk1"/>
              </a:buClr>
              <a:buSzPts val="900"/>
              <a:buFont typeface="Calibri"/>
              <a:buChar char="•"/>
            </a:pPr>
            <a:r>
              <a:rPr lang="en-US" dirty="0"/>
              <a:t>https://www.acog.org/clinical/clinical-guidance/practice-bulletin/articles/2020/10/medication-abortion-up-to-70-days-of-gestation </a:t>
            </a:r>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Dzuba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Coyaji, S. Ambardekar, E. Westheimer, B. 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Eckersberger E, Lavelanet A, Rodriguez MI. Medical abortion in the late first trimester: a systematic review. Contraception. 2019;99(2):77-86. doi: 10.1016/j.contraception.2018.11.002.</a:t>
            </a:r>
          </a:p>
          <a:p>
            <a:pPr marL="0" marR="0" lvl="0" indent="-57150" algn="l" defTabSz="1828800" rtl="0" eaLnBrk="1" fontAlgn="auto" latinLnBrk="0" hangingPunct="1">
              <a:lnSpc>
                <a:spcPct val="100000"/>
              </a:lnSpc>
              <a:spcBef>
                <a:spcPts val="300"/>
              </a:spcBef>
              <a:spcAft>
                <a:spcPts val="0"/>
              </a:spcAft>
              <a:buClr>
                <a:schemeClr val="dk1"/>
              </a:buClr>
              <a:buSzPts val="900"/>
              <a:buFont typeface="Calibri"/>
              <a:buChar char="•"/>
              <a:tabLst/>
              <a:defRPr/>
            </a:pPr>
            <a:r>
              <a:rPr lang="en-US" dirty="0"/>
              <a:t>Dzuba I et al. A Non-Inferiority Study of Outpatient Mifepristone-Misoprostol Medical Abortion at 64-70 Days and 71-77 Days of Gestation. Contraception. 2020. 101(5):302-308. </a:t>
            </a:r>
          </a:p>
          <a:p>
            <a:pPr marL="0" lvl="0" indent="0" algn="l" rtl="0">
              <a:spcBef>
                <a:spcPts val="300"/>
              </a:spcBef>
              <a:spcAft>
                <a:spcPts val="0"/>
              </a:spcAft>
              <a:buNone/>
            </a:pPr>
            <a:r>
              <a:rPr lang="en-US" b="1"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Eisinger SH, Stadalius LS, Franks P, Gore BZ, Poppema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a:t>Coyaji,K., U. Krishna, S. Ambardekar, H. Bracken, V. Raote, A. Mandlekar, B. Winikoff. Are two doses of misoprostol after mifepristone for early abortion better than one? </a:t>
            </a:r>
            <a:r>
              <a:rPr lang="en-US" i="1" dirty="0"/>
              <a:t>British Journal of Obstetrics and 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b="1"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Fielding SL, Westhoff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Westhoff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a:t>Winikoff B. Oral vs buccal administration of misoprostol after mifepristone for medication abortion up to 63 days. </a:t>
            </a:r>
            <a:r>
              <a:rPr lang="en-US" i="1" dirty="0"/>
              <a:t>Obstetrics and Gynecology</a:t>
            </a:r>
            <a:r>
              <a:rPr lang="en-US" dirty="0"/>
              <a:t> 2008</a:t>
            </a:r>
          </a:p>
          <a:p>
            <a:pPr marL="0" lvl="0" indent="0" algn="l" rtl="0">
              <a:spcBef>
                <a:spcPts val="300"/>
              </a:spcBef>
              <a:spcAft>
                <a:spcPts val="0"/>
              </a:spcAft>
              <a:buNone/>
            </a:pPr>
            <a:r>
              <a:rPr lang="en-US" b="1" dirty="0"/>
              <a:t>References for misoprostol timing</a:t>
            </a:r>
          </a:p>
          <a:p>
            <a:pPr marL="0" lvl="0" indent="-57150" algn="l" rtl="0">
              <a:spcBef>
                <a:spcPts val="300"/>
              </a:spcBef>
              <a:spcAft>
                <a:spcPts val="0"/>
              </a:spcAft>
              <a:buClr>
                <a:schemeClr val="dk1"/>
              </a:buClr>
              <a:buSzPts val="900"/>
              <a:buFont typeface="Calibri"/>
              <a:buChar char="•"/>
            </a:pPr>
            <a:r>
              <a:rPr lang="en-US" dirty="0"/>
              <a:t>Guest J, Chien P, Thomson M, Kosseim ML. Randomised controlled trial comparing efficacy of same day administration of mifepristone and misoprostol for termination of pregnancy with the standard 36- to 48-hour protocol. </a:t>
            </a:r>
            <a:r>
              <a:rPr lang="en-US" i="1" dirty="0"/>
              <a:t>Bjog.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Westhoff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Jacot, E. Guilbert, S. Dunn, W.R. Sheldon, B. Winikoff. Regimens of misoprostol with mifepristone for early medical abortion: a randomised trial. </a:t>
            </a:r>
            <a:r>
              <a:rPr lang="en-US" i="1" dirty="0"/>
              <a:t>British Journal of Obstetrics and 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a:t>Creinin MD, Fox MC, Teal S, Chen A, Schaff EA, Meyn LA: MOD Study Trial Group: A randomized comparison of misoprostol 6 to 8 hours versus 24 hours after mifepristone for abortion. </a:t>
            </a:r>
            <a:r>
              <a:rPr lang="en-US" i="1" dirty="0"/>
              <a:t>Obstet. Gynecol. </a:t>
            </a:r>
            <a:r>
              <a:rPr lang="en-US" dirty="0"/>
              <a:t>2004 103(5 Pt. 1): 851-859</a:t>
            </a:r>
          </a:p>
          <a:p>
            <a:pPr marL="0" lvl="0" indent="-57150" algn="l" rtl="0">
              <a:spcBef>
                <a:spcPts val="300"/>
              </a:spcBef>
              <a:spcAft>
                <a:spcPts val="0"/>
              </a:spcAft>
              <a:buClr>
                <a:schemeClr val="dk1"/>
              </a:buClr>
              <a:buSzPts val="900"/>
              <a:buFont typeface="Calibri"/>
              <a:buChar char="•"/>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illustration is from RHAP’s how to use abortion pills factsheet. This illustrates what it looks like to take a dose of misoprostol through the various routes – buccal, sublingual, and vaginal. </a:t>
            </a:r>
          </a:p>
          <a:p>
            <a:endParaRPr lang="en-US" dirty="0"/>
          </a:p>
          <a:p>
            <a:endParaRPr lang="en-US" dirty="0"/>
          </a:p>
          <a:p>
            <a:r>
              <a:rPr lang="en-US" dirty="0"/>
              <a:t>Image source: https://www.reproductiveaccess.org/resource/mabfactsheet/</a:t>
            </a:r>
          </a:p>
        </p:txBody>
      </p:sp>
    </p:spTree>
    <p:extLst>
      <p:ext uri="{BB962C8B-B14F-4D97-AF65-F5344CB8AC3E}">
        <p14:creationId xmlns:p14="http://schemas.microsoft.com/office/powerpoint/2010/main" val="317778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Mifepristone, an anti-progesterone, interferes with early pregnancy by binding to progesterone receptors in the cells of the uterus. In the absence of progesterone, the embryo detaches, endometrium (uterine lining) breaks down, uterine muscles soften to contract, and cervical ripening happens: the softening and dilation of the cervix. </a:t>
            </a:r>
            <a:r>
              <a:rPr lang="en-US" b="0" dirty="0"/>
              <a:t>This all prevents pregnancy from growing. </a:t>
            </a: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Then misoprostol, </a:t>
            </a:r>
            <a:r>
              <a:rPr lang="en-US" b="0" dirty="0"/>
              <a:t>a synthetic form of the hormone p</a:t>
            </a:r>
            <a:r>
              <a:rPr lang="en-US" dirty="0"/>
              <a:t>rostaglandin, causes further cervical softening, uterine contractions, and expulsion of pregnancy. The uterine lining and embryo are expelled from the uterus, resulting in what the pregnant person experiences as a heavy period.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https://www.scientificamerican.com/article/how-medication-abortion-with-ru-486-mifepristone-works/</a:t>
            </a:r>
          </a:p>
          <a:p>
            <a:pPr marL="0" lvl="0" indent="0" algn="just" rtl="0">
              <a:spcBef>
                <a:spcPts val="0"/>
              </a:spcBef>
              <a:spcAft>
                <a:spcPts val="0"/>
              </a:spcAft>
              <a:buNone/>
            </a:pPr>
            <a:r>
              <a:rPr lang="en-US" dirty="0"/>
              <a:t>Image used with permission from author and under “educational fair use”</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Remember, you can follow along and take notes on the workshop participant guide.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https://unsplash.com/photos/Wh-Gj7ADV6s (by Omar Lopez on Unsplash)</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Sophia?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Sophia,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Sophia is sure she wants an abortion and we are certain that the decision comes from her, now we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Unsplash https://unsplash.com/photos/Gx5-zf_HE9w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https://prochoice.org/providers/quality-standards/</a:t>
            </a:r>
          </a:p>
          <a:p>
            <a:pPr marL="0" lvl="0" indent="0" algn="l" rtl="0">
              <a:spcBef>
                <a:spcPts val="0"/>
              </a:spcBef>
              <a:spcAft>
                <a:spcPts val="0"/>
              </a:spcAft>
              <a:buNone/>
            </a:pPr>
            <a:r>
              <a:rPr lang="en-US" dirty="0"/>
              <a:t>https://rhedi.org/education/rhedi-curriculum/patient-centered-pregnancy-options-counseling/</a:t>
            </a:r>
          </a:p>
          <a:p>
            <a:r>
              <a:rPr lang="en-US" dirty="0"/>
              <a:t>https://www.all-options.org/</a:t>
            </a:r>
          </a:p>
        </p:txBody>
      </p:sp>
    </p:spTree>
    <p:extLst>
      <p:ext uri="{BB962C8B-B14F-4D97-AF65-F5344CB8AC3E}">
        <p14:creationId xmlns:p14="http://schemas.microsoft.com/office/powerpoint/2010/main" val="70159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Sophia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Sophia is certain of her last menstrual period. LMP is a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patients may be more uncertain about their LMP – like if they have an inconsistent menstrual cycle or use birth control. So other ways to confirm are:</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you want to see if Sophia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 may be worth helping Sophia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bleeding? </a:t>
            </a:r>
          </a:p>
          <a:p>
            <a:pPr marL="171450" lvl="0" indent="-171450" algn="l" rtl="0">
              <a:spcBef>
                <a:spcPts val="0"/>
              </a:spcBef>
              <a:spcAft>
                <a:spcPts val="0"/>
              </a:spcAft>
              <a:buClr>
                <a:schemeClr val="dk1"/>
              </a:buClr>
              <a:buSzPts val="1200"/>
              <a:buFont typeface="Arial"/>
              <a:buChar char="•"/>
            </a:pPr>
            <a:r>
              <a:rPr lang="en-US" dirty="0"/>
              <a:t>Is there anyone in Sophia’s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OPTIONAL: How to assess safety, specifically intimate partner violence:</a:t>
            </a:r>
            <a:r>
              <a:rPr lang="en-US" b="1" dirty="0">
                <a:highlight>
                  <a:schemeClr val="lt1"/>
                </a:highlight>
              </a:rPr>
              <a:t> </a:t>
            </a:r>
            <a:endParaRPr lang="en-US" b="1" dirty="0"/>
          </a:p>
          <a:p>
            <a:pPr marL="457200" lvl="0" indent="-304800" algn="l" rtl="0">
              <a:spcBef>
                <a:spcPts val="0"/>
              </a:spcBef>
              <a:spcAft>
                <a:spcPts val="0"/>
              </a:spcAft>
              <a:buSzPts val="1200"/>
              <a:buFont typeface="Calibri"/>
              <a:buChar char="●"/>
            </a:pPr>
            <a:r>
              <a:rPr lang="en-US" dirty="0"/>
              <a:t>Do you feel safe in your current relationship? </a:t>
            </a:r>
          </a:p>
          <a:p>
            <a:pPr marL="457200" lvl="0" indent="-304800" algn="l" rtl="0">
              <a:spcBef>
                <a:spcPts val="0"/>
              </a:spcBef>
              <a:spcAft>
                <a:spcPts val="0"/>
              </a:spcAft>
              <a:buSzPts val="1200"/>
              <a:buFont typeface="Calibri"/>
              <a:buChar char="●"/>
            </a:pPr>
            <a:r>
              <a:rPr lang="en-US" dirty="0"/>
              <a:t>(Note: With pregnancy options counseling, it’s good to ask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Sophia says that there may be an issue of intimate partner violence if her husband find out what’s going on, </a:t>
            </a:r>
            <a:r>
              <a:rPr lang="en-US" b="1" dirty="0"/>
              <a:t>how</a:t>
            </a:r>
            <a:r>
              <a:rPr lang="en-US" dirty="0"/>
              <a:t> </a:t>
            </a:r>
            <a:r>
              <a:rPr lang="en-US" b="1" dirty="0"/>
              <a:t>can you support Sophia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Sophia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Sophia save the hotline phone number in their phone under an alias name.</a:t>
            </a:r>
          </a:p>
          <a:p>
            <a:pPr marL="457200" lvl="0" indent="-317500" algn="l" rtl="0">
              <a:spcBef>
                <a:spcPts val="0"/>
              </a:spcBef>
              <a:spcAft>
                <a:spcPts val="0"/>
              </a:spcAft>
              <a:buSzPts val="1400"/>
              <a:buChar char="●"/>
            </a:pPr>
            <a:r>
              <a:rPr lang="en-US" dirty="0"/>
              <a:t>Consider talking to Sophia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Sophia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a:solidFill>
                  <a:schemeClr val="dk1"/>
                </a:solidFill>
                <a:latin typeface="+mn-lt"/>
                <a:ea typeface="+mn-ea"/>
                <a:cs typeface="+mn-cs"/>
                <a:sym typeface="Calibri"/>
              </a:rPr>
              <a:t>Unsplash by Omar Lopez https://unsplash.com/photos/0-uzdU3gUYw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2025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r>
              <a:rPr lang="en-US" sz="1200" b="1" i="0" dirty="0">
                <a:solidFill>
                  <a:schemeClr val="dk1"/>
                </a:solidFill>
                <a:latin typeface="+mn-lt"/>
                <a:ea typeface="+mn-ea"/>
                <a:cs typeface="+mn-cs"/>
                <a:sym typeface="Calibri"/>
              </a:rPr>
              <a:t>But we know this isn’t possible in all states due to medically unnecessary and harmful restrictions on abortion. </a:t>
            </a:r>
            <a:r>
              <a:rPr lang="en-US" sz="1200" b="0" i="0" dirty="0">
                <a:solidFill>
                  <a:schemeClr val="dk1"/>
                </a:solidFill>
                <a:latin typeface="+mn-lt"/>
                <a:ea typeface="+mn-ea"/>
                <a:cs typeface="+mn-cs"/>
                <a:sym typeface="Calibri"/>
              </a:rPr>
              <a:t>So if you live in a state that requires ultrasound to date gestational age, then you’ll need to do so.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 reality and in states without ultrasound requirements, 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a:t>
            </a:r>
          </a:p>
          <a:p>
            <a:pPr marL="171450" lvl="0" indent="-171450" algn="l" rtl="0">
              <a:spcBef>
                <a:spcPts val="0"/>
              </a:spcBef>
              <a:spcAft>
                <a:spcPts val="0"/>
              </a:spcAft>
              <a:buClr>
                <a:schemeClr val="dk1"/>
              </a:buClr>
              <a:buSzPts val="1200"/>
              <a:buFont typeface="Arial"/>
              <a:buChar char="•"/>
            </a:pPr>
            <a:r>
              <a:rPr lang="en-US" dirty="0"/>
              <a:t>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but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Remember, mifepristone and misoprostol will not induce abortion if it is an ectopic pregnancy</a:t>
            </a:r>
          </a:p>
          <a:p>
            <a:pPr marL="171450" lvl="0" indent="-171450" algn="l" rtl="0">
              <a:spcBef>
                <a:spcPts val="0"/>
              </a:spcBef>
              <a:spcAft>
                <a:spcPts val="0"/>
              </a:spcAft>
              <a:buClr>
                <a:schemeClr val="dk1"/>
              </a:buClr>
              <a:buSzPts val="1200"/>
              <a:buFont typeface="Arial"/>
              <a:buChar char="•"/>
            </a:pPr>
            <a:endParaRPr lang="en-US" dirty="0"/>
          </a:p>
          <a:p>
            <a:pPr marL="0" lvl="0" indent="0" algn="l" rtl="0">
              <a:spcBef>
                <a:spcPts val="0"/>
              </a:spcBef>
              <a:spcAft>
                <a:spcPts val="0"/>
              </a:spcAft>
              <a:buClr>
                <a:schemeClr val="dk1"/>
              </a:buClr>
              <a:buSzPts val="1200"/>
              <a:buFont typeface="Arial"/>
              <a:buNone/>
            </a:pPr>
            <a:r>
              <a:rPr lang="en-US" dirty="0"/>
              <a:t>To assess for ectopic risk, look at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medication abortion is very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https://prochoice.org/wp-content/uploads/2024-CPGs-FINAL-1.pdf</a:t>
            </a:r>
          </a:p>
          <a:p>
            <a:pPr marL="0" lvl="0" indent="0" algn="l" rtl="0">
              <a:spcBef>
                <a:spcPts val="0"/>
              </a:spcBef>
              <a:spcAft>
                <a:spcPts val="0"/>
              </a:spcAft>
              <a:buNone/>
            </a:pPr>
            <a:r>
              <a:rPr lang="en-US" dirty="0"/>
              <a:t>https://www.reproductiveaccess.org/resource/indications-sonography-medication-abortion/ </a:t>
            </a:r>
          </a:p>
          <a:p>
            <a:pPr algn="l"/>
            <a:r>
              <a:rPr lang="en-US" b="0" i="0" dirty="0">
                <a:solidFill>
                  <a:srgbClr val="333333"/>
                </a:solidFill>
                <a:effectLst/>
                <a:latin typeface="Guardian TextSans Web"/>
              </a:rPr>
              <a:t>Ralph LJ, Baba CF, Biggs MA, McNicholas C, Hagstrom Miller A, Grossman D. Comparison of No-Test Telehealth and In-Person Medication Abortion. </a:t>
            </a:r>
            <a:r>
              <a:rPr lang="en-US" b="0" i="1" dirty="0">
                <a:solidFill>
                  <a:srgbClr val="333333"/>
                </a:solidFill>
                <a:effectLst/>
                <a:latin typeface="Guardian TextSans Web"/>
              </a:rPr>
              <a:t>JAMA.</a:t>
            </a:r>
            <a:r>
              <a:rPr lang="en-US" b="0" i="0" dirty="0">
                <a:solidFill>
                  <a:srgbClr val="333333"/>
                </a:solidFill>
                <a:effectLst/>
                <a:latin typeface="Guardian TextSans Web"/>
              </a:rPr>
              <a:t> 2024;332(11):898–905. doi:10.1001/jama.2024.10680</a:t>
            </a:r>
          </a:p>
          <a:p>
            <a:br>
              <a:rPr lang="en-US" dirty="0"/>
            </a:br>
            <a:endParaRPr lang="en-US" dirty="0"/>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ACOG, Society of Family Planning, and National Abortion Federation say you can forego Rh testing and/or rhogam administration up to 12 weeks gestation for MAB or procedural abortion. </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p>
          <a:p>
            <a:pPr marL="457200" marR="0" lvl="0" indent="-317500" algn="l" defTabSz="1828800" rtl="0" eaLnBrk="1" fontAlgn="auto" latinLnBrk="0" hangingPunct="1">
              <a:lnSpc>
                <a:spcPct val="100000"/>
              </a:lnSpc>
              <a:spcBef>
                <a:spcPts val="0"/>
              </a:spcBef>
              <a:spcAft>
                <a:spcPts val="0"/>
              </a:spcAft>
              <a:buClrTx/>
              <a:buSzPts val="1400"/>
              <a:buFontTx/>
              <a:buChar char="●"/>
              <a:tabLst/>
              <a:defRPr/>
            </a:pPr>
            <a:r>
              <a:rPr lang="en-US" dirty="0"/>
              <a:t>Institutional policies may vary and it is important to be familiar with the standards for your practice setting or to advocate for policy changes to facilitate more timely access to medication abortion.</a:t>
            </a:r>
          </a:p>
          <a:p>
            <a:pPr marL="457200" lvl="0" indent="-317500" algn="l" rtl="0">
              <a:spcBef>
                <a:spcPts val="0"/>
              </a:spcBef>
              <a:spcAft>
                <a:spcPts val="0"/>
              </a:spcAft>
              <a:buSzPts val="1400"/>
              <a:buChar char="●"/>
            </a:pPr>
            <a:endParaRPr lang="en-US" dirty="0">
              <a:highlight>
                <a:srgbClr val="FFFFFF"/>
              </a:highlight>
            </a:endParaRPr>
          </a:p>
          <a:p>
            <a:endParaRPr lang="en-US" dirty="0"/>
          </a:p>
          <a:p>
            <a:endParaRPr lang="en-US" dirty="0"/>
          </a:p>
          <a:p>
            <a:endParaRPr lang="en-US" dirty="0"/>
          </a:p>
          <a:p>
            <a:endParaRPr lang="en-US" dirty="0"/>
          </a:p>
          <a:p>
            <a:r>
              <a:rPr lang="en-US" dirty="0"/>
              <a:t>Slide from Society of Family Planning</a:t>
            </a:r>
          </a:p>
          <a:p>
            <a:endParaRPr lang="en-US" dirty="0"/>
          </a:p>
          <a:p>
            <a:r>
              <a:rPr lang="en-US" dirty="0"/>
              <a:t>References:</a:t>
            </a:r>
          </a:p>
          <a:p>
            <a:endParaRPr lang="en-US" dirty="0"/>
          </a:p>
          <a:p>
            <a:pPr algn="l"/>
            <a:r>
              <a:rPr lang="en-US" b="0" i="0" dirty="0">
                <a:solidFill>
                  <a:srgbClr val="212121"/>
                </a:solidFill>
                <a:effectLst/>
                <a:latin typeface="system-ui"/>
              </a:rPr>
              <a:t>Horvath S, Goyal V, Traxler S, Prager S. Society of Family Planning committee consensus on Rh testing in early pregnancy. </a:t>
            </a:r>
            <a:r>
              <a:rPr lang="en-US" b="0" i="1" dirty="0">
                <a:solidFill>
                  <a:srgbClr val="212121"/>
                </a:solidFill>
                <a:effectLst/>
                <a:latin typeface="system-ui"/>
              </a:rPr>
              <a:t>Contraception</a:t>
            </a:r>
            <a:r>
              <a:rPr lang="en-US" b="0" i="0" dirty="0">
                <a:solidFill>
                  <a:srgbClr val="212121"/>
                </a:solidFill>
                <a:effectLst/>
                <a:latin typeface="system-ui"/>
              </a:rPr>
              <a:t>. 2022;114:1-5. doi:10.1016/j.contraception.2022.07.002</a:t>
            </a:r>
          </a:p>
          <a:p>
            <a:endParaRPr lang="en-US" b="0" i="0" dirty="0">
              <a:solidFill>
                <a:srgbClr val="353535"/>
              </a:solidFill>
              <a:effectLst/>
              <a:latin typeface="Arial" panose="020B0604020202020204" pitchFamily="34" charset="0"/>
            </a:endParaRPr>
          </a:p>
          <a:p>
            <a:r>
              <a:rPr lang="en-US" b="0" i="0" dirty="0">
                <a:solidFill>
                  <a:srgbClr val="353535"/>
                </a:solidFill>
                <a:effectLst/>
                <a:latin typeface="Arial" panose="020B0604020202020204" pitchFamily="34" charset="0"/>
              </a:rPr>
              <a:t>ACOG Clinical Practice Update: Rh D Immune Globulin Administration After Abortion or Pregnancy Loss at Less Than 12 Weeks of Gestation. Obstetrics &amp; Gynecology 144(6):p e140-e143, December 2024. | DOI: 10.1097/AOG.0000000000005733</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NAF 2024 Clinical Guidelines: https://prochoice.org/wp-content/uploads/2024-CPGs-FINAL-1.pdf</a:t>
            </a:r>
          </a:p>
          <a:p>
            <a:endParaRPr lang="en-US" b="0" i="0" dirty="0">
              <a:solidFill>
                <a:srgbClr val="353535"/>
              </a:solidFill>
              <a:effectLst/>
              <a:latin typeface="Arial" panose="020B0604020202020204" pitchFamily="34" charset="0"/>
            </a:endParaRPr>
          </a:p>
          <a:p>
            <a:endParaRPr lang="en-US" b="0" i="0" dirty="0">
              <a:solidFill>
                <a:srgbClr val="353535"/>
              </a:solidFill>
              <a:effectLst/>
              <a:latin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you don’t need to do Rh testing. It’s optional if you’d like to test your patient’s hCG level before medication abortion and again at a future follow-up visit to monitor the success of the abortion. Serum hCG does not date the pregnancy, but it allows for a comparison of hCG levels before and after abortion. A drop of &gt;80% at one week after cramping and bleeding is a sign of successful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Another optional test is the baseline hemoglobin or hematocrit level, especially if there is a history of anemia.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Again, both of these are optional for in-clinic medication abortion. As you can imagine, telehealth providers of medication abortion often do not do these labs.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To recap: </a:t>
            </a:r>
            <a:r>
              <a:rPr lang="en-US" dirty="0"/>
              <a:t>We walked through the patient’s history: Sophia’s LMP indicates 6 weeks gestational age. She wants a medication abortion. There are no contraindications to MAB. We’re almost ready to dispense medications…but first we want to talk to Sophia about what to expect when she takes the pills and she needs to sign the FDA patient agreement form.</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2024 Clinical Guidelines: https://prochoice.org/providers/quality-standards/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https://unsplash.com/photos/a8cWVqHa0nA by Omar Lopez on 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You counsel Sophia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a:t>
            </a:r>
          </a:p>
          <a:p>
            <a:pPr marL="342900" lvl="0" indent="-342900" algn="l" rtl="0">
              <a:spcBef>
                <a:spcPts val="0"/>
              </a:spcBef>
              <a:spcAft>
                <a:spcPts val="0"/>
              </a:spcAft>
              <a:buFont typeface="Arial" panose="020B0604020202020204" pitchFamily="34" charset="0"/>
              <a:buChar char="•"/>
            </a:pPr>
            <a:r>
              <a:rPr lang="en-US" b="1" dirty="0"/>
              <a:t>Seeing tissue and clots: </a:t>
            </a:r>
            <a:r>
              <a:rPr lang="en-US" b="0" dirty="0"/>
              <a:t>The size of the pregnancy tissue increases with gestational age. So it’s important to advise the patient that you may see tissue from the pregnancy.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 Pain pills can help. </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like loose stools and nausea</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US" b="0" dirty="0"/>
              <a:t>Instruct Sophia on how much bleeding is too much. Use the 2x2 rule: If they are soaking through more than 2 pads per hour for 2 hours in a row, they should call you. </a:t>
            </a:r>
          </a:p>
          <a:p>
            <a:pPr marL="0" lvl="0" indent="0" algn="l" rtl="0">
              <a:spcBef>
                <a:spcPts val="0"/>
              </a:spcBef>
              <a:spcAft>
                <a:spcPts val="0"/>
              </a:spcAft>
              <a:buFont typeface="Arial" panose="020B0604020202020204" pitchFamily="34" charset="0"/>
              <a:buNone/>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It can be helpful to advise patients that you may see tissue from the pregnancy. You can use these pictures from the Mya Network to help prepare patients for what they should expect to see based on their gestational age. [Drop in chat: https://myanetwork.org/the-issue-of-tissue/]</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These photos are the gestational sac. They rinsed off blood and menstrual lining for these photographs. </a:t>
            </a:r>
            <a:r>
              <a:rPr lang="en-US" b="0" i="0" dirty="0">
                <a:solidFill>
                  <a:srgbClr val="000000"/>
                </a:solidFill>
                <a:effectLst/>
                <a:latin typeface="Open Sans" panose="020B0606030504020204" pitchFamily="34" charset="0"/>
              </a:rPr>
              <a:t>Most people will experience a heavy period which may include blood clots of varying sizes, so it can be difficult to see the pregnancy tissue unless they purposefully look for it. Sophia may not see anything. Patients over 9 weeks may see an early embryo. </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Font typeface="Arial" panose="020B0604020202020204" pitchFamily="34" charset="0"/>
              <a:buNone/>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0" marR="0" lvl="8" indent="0" algn="l" defTabSz="18288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b="0" dirty="0"/>
              <a:t>*For fever, risk of infection is VERY low, but we’d want to hear if the patient is having sustained fevers and chills after 24 hours. </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AND, If the patient is not having any bleeding after using misoprostol, they should reach out.</a:t>
            </a:r>
          </a:p>
          <a:p>
            <a:pPr marL="457200" lvl="0" indent="-317500" algn="l" rtl="0">
              <a:spcBef>
                <a:spcPts val="0"/>
              </a:spcBef>
              <a:spcAft>
                <a:spcPts val="0"/>
              </a:spcAft>
              <a:buSzPts val="1400"/>
              <a:buChar char="●"/>
            </a:pPr>
            <a:endParaRPr lang="en-US" b="0" dirty="0"/>
          </a:p>
          <a:p>
            <a:pPr marL="139700" lvl="0" indent="0" algn="l" rtl="0">
              <a:spcBef>
                <a:spcPts val="0"/>
              </a:spcBef>
              <a:spcAft>
                <a:spcPts val="0"/>
              </a:spcAft>
              <a:buSzPts val="1400"/>
              <a:buNone/>
            </a:pPr>
            <a:r>
              <a:rPr lang="en-US" b="0" dirty="0"/>
              <a:t>Image Sources:</a:t>
            </a:r>
          </a:p>
          <a:p>
            <a:pPr marL="139700" lvl="0" indent="0" algn="l" rtl="0">
              <a:spcBef>
                <a:spcPts val="0"/>
              </a:spcBef>
              <a:spcAft>
                <a:spcPts val="0"/>
              </a:spcAft>
              <a:buSzPts val="1400"/>
              <a:buNone/>
            </a:pPr>
            <a:r>
              <a:rPr lang="en-US" dirty="0"/>
              <a:t>https://myanetwork.org/the-issue-of-tissue/</a:t>
            </a:r>
            <a:endParaRPr lang="en-US" b="0" dirty="0"/>
          </a:p>
          <a:p>
            <a:pPr marL="139700" lvl="0" indent="0" algn="l" rtl="0">
              <a:spcBef>
                <a:spcPts val="0"/>
              </a:spcBef>
              <a:spcAft>
                <a:spcPts val="0"/>
              </a:spcAft>
              <a:buSzPts val="1400"/>
              <a:buNone/>
            </a:pPr>
            <a:r>
              <a:rPr lang="en-US" dirty="0"/>
              <a:t>https://www.reproductiveaccess.org/resource/mabfactsheet/</a:t>
            </a:r>
            <a:r>
              <a:rPr lang="en-US" b="0" dirty="0"/>
              <a:t> </a:t>
            </a:r>
            <a:endParaRPr lang="en-US" dirty="0"/>
          </a:p>
          <a:p>
            <a:endParaRPr lang="en-US" dirty="0"/>
          </a:p>
        </p:txBody>
      </p:sp>
    </p:spTree>
    <p:extLst>
      <p:ext uri="{BB962C8B-B14F-4D97-AF65-F5344CB8AC3E}">
        <p14:creationId xmlns:p14="http://schemas.microsoft.com/office/powerpoint/2010/main" val="2734841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to Sophia about contraception if she is interested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For Depo, a patient</a:t>
            </a:r>
            <a:r>
              <a:rPr lang="en-US" b="0" i="0" dirty="0">
                <a:solidFill>
                  <a:srgbClr val="545454"/>
                </a:solidFill>
                <a:effectLst/>
                <a:latin typeface="Open Sans" panose="020B0606030504020204" pitchFamily="34" charset="0"/>
              </a:rPr>
              <a:t> can receive the shot the same day if they accept possible decrease in effectiveness; they can return for the shot after the medication abortion is complete; or they can receive a prescription for sub-q Depo Provera and self-administer at home after the abortion is complete. </a:t>
            </a:r>
            <a:endParaRPr lang="en-US" dirty="0"/>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171450" lvl="0" indent="-171450" algn="l" rtl="0">
              <a:spcBef>
                <a:spcPts val="0"/>
              </a:spcBef>
              <a:spcAft>
                <a:spcPts val="0"/>
              </a:spcAft>
              <a:buClr>
                <a:schemeClr val="dk1"/>
              </a:buClr>
              <a:buSzPts val="1200"/>
              <a:buFont typeface="Arial"/>
              <a:buChar char="•"/>
            </a:pPr>
            <a:r>
              <a:rPr lang="en-US" dirty="0"/>
              <a:t>Copper IUD, Mirena and Liletta IUDs are effective immediately.</a:t>
            </a:r>
          </a:p>
          <a:p>
            <a:pPr marL="171450" lvl="0" indent="-171450" algn="l" rtl="0">
              <a:spcBef>
                <a:spcPts val="0"/>
              </a:spcBef>
              <a:spcAft>
                <a:spcPts val="0"/>
              </a:spcAft>
              <a:buClr>
                <a:schemeClr val="dk1"/>
              </a:buClr>
              <a:buSzPts val="1200"/>
              <a:buFont typeface="Arial"/>
              <a:buChar char="•"/>
            </a:pPr>
            <a:r>
              <a:rPr lang="en-US" dirty="0"/>
              <a:t>No back-up methods are needed for those who start contraception within the first 7 days after taking mifepristone.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Matulich M, Cansino C, Culwell KR, Creinin MD. </a:t>
            </a:r>
            <a:r>
              <a:rPr lang="en-US" sz="2400" b="0" i="1"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 2016;128(4):739.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 2016 Feb;127(2):306-12.</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https://www.reproductiveaccess.org/resource/contraceptive-pearls-post-abortion-contraception/</a:t>
            </a:r>
          </a:p>
          <a:p>
            <a:pPr algn="l"/>
            <a:r>
              <a:rPr lang="en-US" b="0" i="0" dirty="0">
                <a:solidFill>
                  <a:srgbClr val="000000"/>
                </a:solidFill>
                <a:effectLst/>
                <a:latin typeface="Nunito" panose="020F0502020204030204" pitchFamily="34" charset="0"/>
              </a:rPr>
              <a:t>Curtis KM, et al. US Selected Practice Recommendations for Contraceptive Use. CDC Morbidity and Mortality Weekly Report. 2024 Aug; 73(3);1-77. https://www.cdc.gov/mmwr/volumes/73/rr/rr7303a1.htm </a:t>
            </a:r>
          </a:p>
          <a:p>
            <a:br>
              <a:rPr lang="en-US" b="0" i="0" u="sng" dirty="0">
                <a:solidFill>
                  <a:srgbClr val="075290"/>
                </a:solidFill>
                <a:effectLst/>
                <a:latin typeface="Nunito" pitchFamily="2" charset="77"/>
                <a:hlinkClick r:id="rId7"/>
              </a:rPr>
            </a:b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Sophia information on how to reach the on-call provider who is available to answer questions if needed (My Chart Message, phone number). We’ve seen that with good counseling and informational hand-outs, many patients don’t call with questions. But always make some sort of source available to answer patient questions during normal clinic hours and after-hours. </a:t>
            </a:r>
          </a:p>
          <a:p>
            <a:pPr marL="457200" lvl="0" indent="-304800" algn="l" rtl="0">
              <a:spcBef>
                <a:spcPts val="0"/>
              </a:spcBef>
              <a:spcAft>
                <a:spcPts val="0"/>
              </a:spcAft>
              <a:buSzPts val="1200"/>
              <a:buChar char="●"/>
            </a:pPr>
            <a:r>
              <a:rPr lang="en-US" dirty="0"/>
              <a:t>Remember, 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Sophia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Sophia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hCG was taken in the initial visit, you can follow up on that and draw a sequential beta and evaluate the trend (decline). You can offer a sonogram to visualize if the pregnancy has been evacuated from the uterus. This is only needed in some cases, like: </a:t>
            </a:r>
          </a:p>
          <a:p>
            <a:pPr marL="171450" lvl="0" indent="-171450" algn="l" rtl="0">
              <a:lnSpc>
                <a:spcPct val="100000"/>
              </a:lnSpc>
              <a:spcBef>
                <a:spcPts val="0"/>
              </a:spcBef>
              <a:spcAft>
                <a:spcPts val="0"/>
              </a:spcAft>
              <a:buClr>
                <a:schemeClr val="dk1"/>
              </a:buClr>
              <a:buSzPts val="1200"/>
              <a:buFont typeface="Arial"/>
              <a:buChar char="•"/>
            </a:pPr>
            <a:r>
              <a:rPr lang="en-US" dirty="0"/>
              <a:t>If history and symptoms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50% in 4-5 days or by 80% in 7 days</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In a follow-up visit, you can also review contraceptive options or previous choices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sz="2400" dirty="0"/>
              <a:t>https://</a:t>
            </a:r>
            <a:r>
              <a:rPr lang="en-US" sz="2400" dirty="0" err="1"/>
              <a:t>forms.gle</a:t>
            </a:r>
            <a:r>
              <a:rPr lang="en-US" sz="2400" dirty="0"/>
              <a:t>/WsokUPT66JFKwvJV7</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invite the audience to share any commonly asked questions they’ve received from patients or that they anticipate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also c</a:t>
            </a:r>
            <a:r>
              <a:rPr lang="en-US" b="0" dirty="0"/>
              <a:t>heck out more FAQs people ask about MAB if you want to foster more discussion on this topic: https://www.reproductiveaccess.org/resource/medication-abortion-faqs/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r>
              <a:rPr lang="en-US" dirty="0"/>
              <a:t>Any questions so far? </a:t>
            </a:r>
          </a:p>
          <a:p>
            <a:endParaRPr lang="en-US" dirty="0"/>
          </a:p>
          <a:p>
            <a:r>
              <a:rPr lang="en-US" dirty="0"/>
              <a:t>Resources:</a:t>
            </a:r>
          </a:p>
          <a:p>
            <a:r>
              <a:rPr lang="en-US" b="0" dirty="0"/>
              <a:t>https://www.reproductiveaccess.org/resource/medication-abortion-faqs/</a:t>
            </a:r>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If the audience works primarily in states where telehealth medication abortion is banned, feel free to skip this case study.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As of May 2025, 23 states, districts, and territories ban the use of telehealth medication abortion and 6 only allow a hybrid model. 27 states, districts, and territories permit telemedicine abortion. But, telemedicine abortion is available to patients in all 50 states and US territories by a licensed US clinician located in states with shield law protections – which essentially legally protect providers licensed in one state to provide abortion care in another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Here we are going to assume that there aren’t additional restrictions and we’re in a state with full telemedicine abortion access OR that this is a shield law provider offering telemedicine abortion to someone in a restricted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main things to know about a telehealth abortion is that the clinician should counsel the patient by phone, text,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https://www.rhites.org/tmab-map</a:t>
            </a:r>
            <a:endParaRPr lang="en-US" dirty="0"/>
          </a:p>
          <a:p>
            <a:pPr marL="0" lvl="0" indent="0" algn="l" rtl="0">
              <a:spcBef>
                <a:spcPts val="0"/>
              </a:spcBef>
              <a:spcAft>
                <a:spcPts val="0"/>
              </a:spcAft>
              <a:buClr>
                <a:schemeClr val="dk1"/>
              </a:buClr>
              <a:buFont typeface="Arial"/>
              <a:buNone/>
            </a:pPr>
            <a:r>
              <a:rPr lang="en-US" dirty="0"/>
              <a:t>https://www.kff.org/womens-health-policy/slide/state-restrictions-on-telehealth-abortion/</a:t>
            </a:r>
          </a:p>
          <a:p>
            <a:endParaRPr lang="en-US" dirty="0"/>
          </a:p>
          <a:p>
            <a:r>
              <a:rPr lang="en-US" dirty="0"/>
              <a:t>Image Source: https://www.rhites.org/maps</a:t>
            </a:r>
          </a:p>
        </p:txBody>
      </p:sp>
    </p:spTree>
    <p:extLst>
      <p:ext uri="{BB962C8B-B14F-4D97-AF65-F5344CB8AC3E}">
        <p14:creationId xmlns:p14="http://schemas.microsoft.com/office/powerpoint/2010/main" val="3514287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here we have Ty, they are a 28-year old non binary person. They took a pregnancy test and booked a telehealth appointment with you because they want an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811490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We start with abortion options counseling </a:t>
            </a:r>
          </a:p>
          <a:p>
            <a:pPr marL="171450" lvl="0" indent="-171450" algn="l" rtl="0">
              <a:spcBef>
                <a:spcPts val="0"/>
              </a:spcBef>
              <a:spcAft>
                <a:spcPts val="0"/>
              </a:spcAft>
              <a:buClr>
                <a:schemeClr val="dk1"/>
              </a:buClr>
              <a:buSzPts val="1200"/>
              <a:buFont typeface="Arial"/>
              <a:buChar char="•"/>
            </a:pPr>
            <a:r>
              <a:rPr lang="en-US" b="0" dirty="0"/>
              <a:t>We review their medical history, including asking about LMP to confirm gestational age and confirming that they did a home urine pregnancy test. If we’re reasonably certain about their gestational age, then we can move forward with a medication abortion without additional labs. Remember your criteria for needing an ultrasound. </a:t>
            </a:r>
          </a:p>
          <a:p>
            <a:pPr marL="171450" lvl="0" indent="-171450" algn="l" rtl="0">
              <a:spcBef>
                <a:spcPts val="0"/>
              </a:spcBef>
              <a:spcAft>
                <a:spcPts val="0"/>
              </a:spcAft>
              <a:buClr>
                <a:schemeClr val="dk1"/>
              </a:buClr>
              <a:buSzPts val="1200"/>
              <a:buFont typeface="Arial"/>
              <a:buChar char="•"/>
            </a:pPr>
            <a:r>
              <a:rPr lang="en-US" b="1" dirty="0"/>
              <a:t>ASK</a:t>
            </a:r>
            <a:r>
              <a:rPr lang="en-US" b="0" dirty="0"/>
              <a:t>: What are some contraindications to medication abortion we should find out about for our medical history? </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Then we the process and steps to the patient for taking medication. </a:t>
            </a:r>
            <a:r>
              <a:rPr lang="en-US" b="1" dirty="0"/>
              <a:t>ASK: </a:t>
            </a:r>
            <a:r>
              <a:rPr lang="en-US" b="0" dirty="0"/>
              <a:t>what are the steps for taking the medications? </a:t>
            </a:r>
            <a:r>
              <a:rPr lang="en-US" dirty="0"/>
              <a:t> </a:t>
            </a:r>
          </a:p>
          <a:p>
            <a:pPr marL="171450" lvl="0" indent="-171450" algn="l" rtl="0">
              <a:spcBef>
                <a:spcPts val="0"/>
              </a:spcBef>
              <a:spcAft>
                <a:spcPts val="0"/>
              </a:spcAft>
              <a:buClr>
                <a:schemeClr val="dk1"/>
              </a:buClr>
              <a:buSzPts val="1200"/>
              <a:buFont typeface="Arial"/>
              <a:buChar char="•"/>
            </a:pPr>
            <a:r>
              <a:rPr lang="en-US" b="0" dirty="0"/>
              <a:t>Then, we review of expected effects of medication abortion. </a:t>
            </a:r>
            <a:r>
              <a:rPr lang="en-US" b="1" dirty="0"/>
              <a:t>ASK: </a:t>
            </a:r>
            <a:r>
              <a:rPr lang="en-US" b="0" dirty="0"/>
              <a:t>what are some expected effects? What are signs to call a clinician:</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and more painful than with menses, are expected. Taking pain medications one hour before misoprostol can help. </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628650" lvl="1" indent="-171450" algn="l" rtl="0">
              <a:spcBef>
                <a:spcPts val="0"/>
              </a:spcBef>
              <a:spcAft>
                <a:spcPts val="0"/>
              </a:spcAft>
              <a:buClr>
                <a:schemeClr val="dk1"/>
              </a:buClr>
              <a:buSzPts val="1200"/>
              <a:buFont typeface="Arial"/>
              <a:buChar char="•"/>
            </a:pPr>
            <a:r>
              <a:rPr lang="en-US" b="0" dirty="0"/>
              <a:t>Call if: too much bleeding, no bleeding, fever and chills after 24 hours</a:t>
            </a:r>
            <a:endParaRPr lang="en-US" dirty="0"/>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May sure Ty knows how to reach you or another clinician on call if they need to talk to you or have any questions.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have the patient e-sign the patient agreement form. This can be done verbally or you can send the forms via patient portal through DocuSign or other platforms, depending on our institution. </a:t>
            </a:r>
            <a:r>
              <a:rPr lang="en-US" b="0" i="0" dirty="0">
                <a:solidFill>
                  <a:srgbClr val="222222"/>
                </a:solidFill>
                <a:effectLst/>
                <a:latin typeface="Arial" panose="020B0604020202020204" pitchFamily="34" charset="0"/>
              </a:rPr>
              <a:t>The main piece from the REMS is to document the consent of the patient in the patient chart. Many services have uploaded the text into a smartset in their EHR and patients are able to review and consent within the EHR portal. Many services also do the signatures asynchronously, the patient and clinician do not need to sign the form at the same time. </a:t>
            </a:r>
            <a:endParaRPr lang="en-US" dirty="0"/>
          </a:p>
          <a:p>
            <a:pPr marL="342900" lvl="0" indent="-342900" algn="l" rtl="0">
              <a:spcBef>
                <a:spcPts val="0"/>
              </a:spcBef>
              <a:spcAft>
                <a:spcPts val="0"/>
              </a:spcAft>
              <a:buClr>
                <a:schemeClr val="dk1"/>
              </a:buClr>
              <a:buSzPts val="1200"/>
              <a:buFont typeface="Arial" panose="020B0604020202020204" pitchFamily="34" charset="0"/>
              <a:buChar char="•"/>
            </a:pPr>
            <a:r>
              <a:rPr lang="en-US" dirty="0"/>
              <a:t>Talk about options for how they want to get the pills, for example coming to the office to pick them up, getting them mailed, going to a pharmacy with a prescription to pick them up.</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If you are able to mail them directly from the office, or if you contract with a mail order pharmacy like HoneyBee, it’s useful to include mifepristone, 1-2 doses of misoprostol, pain medication, a urine pregnancy test for them to use 4 weeks later, and patient instructions all in the same package</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Option to review contraceptive options if Ty is interested.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And of course, offer a follow-up visit in 7-14 days if they’d like, in person or via a phone call or video telehealth visit. Follow up is not required, but the option is recommended. Ty can take a home urine pregnancy test 4 weeks after the abortion to confirm whether the pills worked.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1" dirty="0"/>
              <a:t>Note</a:t>
            </a:r>
            <a:r>
              <a:rPr lang="en-US" dirty="0"/>
              <a:t>: remember, there may be state requirements to comply with like mandatory waiting periods, parental notification, etc. Consult with Center for Reproductive Rights for more information (reproductiverights.org) or Abortion Defense Network if you need guidance specific to your state. </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1-2 doses of misoprostol (4-8 200 mcg pills).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HoneyBee,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etc)</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May 2025,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GenBioPro’s Pharmacy Directory. Certified prescribers may locate additional pharmacies by contacting GenBioPro at info@genbiopro.com or Danco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manufacturer, regardless of which medication the pharmacy dispenses. Each individual clinician that is prescribing mifepristone needs to complete a prescriber agreement form and send it to the pharmacy.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b="0" dirty="0"/>
              <a:t>We recommend talking to your local pharmacies where your patients tend to get their medications to see if you can set up agreements between certified prescribers at your health center and the pharmacy.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0" dirty="0"/>
              <a:t>[</a:t>
            </a:r>
            <a:r>
              <a:rPr lang="en-US" b="1" dirty="0"/>
              <a:t>Note to facilitator</a:t>
            </a:r>
            <a:r>
              <a:rPr lang="en-US" b="0" dirty="0"/>
              <a:t>: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b="1"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https://www.reproductiveaccess.org/resource/order-mifepristone/</a:t>
            </a:r>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b="1" dirty="0">
                <a:solidFill>
                  <a:schemeClr val="dk1"/>
                </a:solidFill>
              </a:rPr>
              <a:t>Note to Facilitator: </a:t>
            </a:r>
            <a:r>
              <a:rPr lang="en-US" sz="2400" dirty="0">
                <a:solidFill>
                  <a:schemeClr val="dk1"/>
                </a:solidFill>
              </a:rPr>
              <a:t>option to use this to review steps of telehealth medication abortion or refer audience to the resource</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https://www.reproductiveaccess.org/resource/telehealth-care-for-mab-workflow/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non-binary or trans patients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For telehealth:</a:t>
            </a:r>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p>
          <a:p>
            <a:pPr marL="171450" lvl="0" indent="-171450" algn="l" rtl="0">
              <a:spcBef>
                <a:spcPts val="0"/>
              </a:spcBef>
              <a:spcAft>
                <a:spcPts val="0"/>
              </a:spcAft>
              <a:buClr>
                <a:srgbClr val="FF0000"/>
              </a:buClr>
              <a:buSzPts val="1200"/>
              <a:buFont typeface="Arial"/>
              <a:buChar char="•"/>
            </a:pP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1" u="none" dirty="0">
                <a:solidFill>
                  <a:srgbClr val="3A6B88"/>
                </a:solidFill>
              </a:rPr>
              <a:t>More resources on gender affirming abortion care</a:t>
            </a:r>
            <a:endParaRPr lang="en-US" b="1"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Pietzmeier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doi: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https://transequality.org/issues/us-trans-survey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Gender-Affirming Reproductive Health in Primary Care Presentation: https://www.reproductiveaccess.org/resource/gender-affirming-reproductive-health-in-primary-care/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https://genderphotos.vice.com/</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10-13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457200" lvl="0" indent="-317500" algn="l" rtl="0">
              <a:spcBef>
                <a:spcPts val="0"/>
              </a:spcBef>
              <a:spcAft>
                <a:spcPts val="0"/>
              </a:spcAft>
              <a:buClr>
                <a:schemeClr val="dk1"/>
              </a:buClr>
              <a:buSzPts val="1400"/>
              <a:buChar char="●"/>
            </a:pPr>
            <a:endParaRPr lang="en-US" dirty="0"/>
          </a:p>
          <a:p>
            <a:pPr marL="0" lvl="0" indent="0" algn="l" rtl="0">
              <a:lnSpc>
                <a:spcPct val="100000"/>
              </a:lnSpc>
              <a:spcBef>
                <a:spcPts val="0"/>
              </a:spcBef>
              <a:spcAft>
                <a:spcPts val="0"/>
              </a:spcAft>
              <a:buNone/>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 says that she thinks she’s 10 or 11 weeks pregnant and points out a day on the calendar when she thinks she became pregnant that corresponds to between 10 and 11 weeks.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Any questions on the MAB protocol or these different cases?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Barar R, et al. Accuracy of self-assessment of gestational duration among people seeking abortion [published online ahead of print, 2021 Dec 17]. </a:t>
            </a:r>
            <a:r>
              <a:rPr lang="en-US" i="1" dirty="0">
                <a:solidFill>
                  <a:srgbClr val="212121"/>
                </a:solidFill>
                <a:highlight>
                  <a:srgbClr val="FFFFFF"/>
                </a:highlight>
              </a:rPr>
              <a:t>Am J Obstet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Unsplash, https://unsplash.com/photos/YcX2e-X6aBE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the US, self managed abortion refers to abortions that take place outside of the formal healthcare system. People have been self managing abortions for centuries.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It is often supported by friends, family members, partners, and/or community members. It’s most commonly done with the same medications used as a clinician-supervised medication abortion: mifepristone and misoprostol or misoprostol alone. What’s different is that someone who self-manages OR is in a restricted access state and obtains shield law protected telemedicine abortion faces more legal risks, criminalization, and threats of harm compared to someone who seeks care in a traditional medical context or legal context.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Ultimately, no one should be criminalized for their abortion, regardless of method. And clinicians can play a role in ensuring all people have a trusted source to go to if they self-manage their abortion or need healthcare before or after an abortion. </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a:t>
            </a: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https://www.reproductiveaccess.org/resource/approach-to-patients-undergoing-self-managed-medication-abortion/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Moseson H, Herold S, Filippa S, Barr-Walker J, Baum SE, Gerdts C. Self-managed abortion: A systematic scoping review. Best </a:t>
            </a:r>
            <a:r>
              <a:rPr lang="en-US" dirty="0" err="1"/>
              <a:t>Pract</a:t>
            </a:r>
            <a:r>
              <a:rPr lang="en-US" dirty="0"/>
              <a:t> Res Clin Obstet </a:t>
            </a:r>
            <a:r>
              <a:rPr lang="en-US" dirty="0" err="1"/>
              <a:t>Gynaecol</a:t>
            </a:r>
            <a:r>
              <a:rPr lang="en-US" dirty="0"/>
              <a:t>. 2020;63:87-110. doi:10.1016/j.bpobgyn.2019.08.002</a:t>
            </a:r>
          </a:p>
          <a:p>
            <a:pPr marL="0" lvl="0" indent="0" algn="l" rtl="0">
              <a:spcBef>
                <a:spcPts val="0"/>
              </a:spcBef>
              <a:spcAft>
                <a:spcPts val="0"/>
              </a:spcAft>
              <a:buNone/>
            </a:pPr>
            <a:r>
              <a:rPr lang="en-US" dirty="0"/>
              <a:t>https://www.guttmacher.org/2024/02/medication-abortion-within-and-outside-formal-us-health-care-system-what-you-need-know</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17290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Self managed abortion has grown significantly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Studies have shown that requests to the online medication abortion service Aid Access have doubled since the Dobb decision – Aid Access used to operate outside of the legal and traditional medical system, but now they are an official shield law telemedicine provider.</a:t>
            </a:r>
          </a:p>
          <a:p>
            <a:pPr marL="171450" lvl="0" indent="-171450" algn="l" rtl="0">
              <a:spcBef>
                <a:spcPts val="300"/>
              </a:spcBef>
              <a:spcAft>
                <a:spcPts val="0"/>
              </a:spcAft>
              <a:buClr>
                <a:schemeClr val="dk1"/>
              </a:buClr>
              <a:buSzPts val="1100"/>
              <a:buFont typeface="Arial"/>
              <a:buChar char="•"/>
            </a:pPr>
            <a:r>
              <a:rPr lang="en-US" sz="2400" b="0" dirty="0"/>
              <a:t>And this chart here shows the growth of certain pathways to SMA, like community networks, telemedicine organizations, and online vendors. But the growth is likely much higher because legal risks, especially under today’s political context, may have to drive community networks into more secrecy. </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self-manage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expensive, and even impossible to access in-clinic care, especially in states with abortion bans.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cities and states.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sz="2400" dirty="0"/>
              <a:t>Image Source: </a:t>
            </a:r>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algn="l"/>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p>
          <a:p>
            <a:pPr algn="l"/>
            <a:r>
              <a:rPr lang="en-US" b="0" i="0" dirty="0">
                <a:solidFill>
                  <a:srgbClr val="212121"/>
                </a:solidFill>
                <a:effectLst/>
                <a:latin typeface="system-ui"/>
              </a:rPr>
              <a:t>Aiken ARA, Starling JE, Scott JG, </a:t>
            </a:r>
            <a:r>
              <a:rPr lang="en-US" b="0" i="0" dirty="0" err="1">
                <a:solidFill>
                  <a:srgbClr val="212121"/>
                </a:solidFill>
                <a:effectLst/>
                <a:latin typeface="system-ui"/>
              </a:rPr>
              <a:t>Gomperts</a:t>
            </a:r>
            <a:r>
              <a:rPr lang="en-US" b="0" i="0" dirty="0">
                <a:solidFill>
                  <a:srgbClr val="212121"/>
                </a:solidFill>
                <a:effectLst/>
                <a:latin typeface="system-ui"/>
              </a:rPr>
              <a:t> R. Requests for Self-managed Medication Abortion Provided Using Online Telemedicine in 30 US States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2022;328(17):1768-1770. doi:10.1001/jama.2022.18865</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Moseson H, Herold S, Filippa S, Barr-Walker J, Baum SE, Gerdts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Obstet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p>
          <a:p>
            <a:r>
              <a:rPr lang="en-US" sz="1400" dirty="0">
                <a:effectLst/>
                <a:latin typeface="Roboto Mono Web"/>
              </a:rPr>
              <a:t>Verma N, Grossman D. Self-Managed Abortion in the United States. </a:t>
            </a:r>
            <a:r>
              <a:rPr lang="en-US" sz="1400" i="1" dirty="0" err="1">
                <a:effectLst/>
                <a:latin typeface="Roboto Mono Web"/>
              </a:rPr>
              <a:t>Curr</a:t>
            </a:r>
            <a:r>
              <a:rPr lang="en-US" sz="1400" i="1" dirty="0">
                <a:effectLst/>
                <a:latin typeface="Roboto Mono Web"/>
              </a:rPr>
              <a:t> Obstet </a:t>
            </a:r>
            <a:r>
              <a:rPr lang="en-US" sz="1400" i="1" dirty="0" err="1">
                <a:effectLst/>
                <a:latin typeface="Roboto Mono Web"/>
              </a:rPr>
              <a:t>Gynecol</a:t>
            </a:r>
            <a:r>
              <a:rPr lang="en-US" sz="1400" i="1" dirty="0">
                <a:effectLst/>
                <a:latin typeface="Roboto Mono Web"/>
              </a:rPr>
              <a:t> Rep</a:t>
            </a:r>
            <a:r>
              <a:rPr lang="en-US" sz="1400" dirty="0">
                <a:effectLst/>
                <a:latin typeface="Roboto Mono Web"/>
              </a:rPr>
              <a:t>. 2023;12(2):70-75. doi:10.1007/s13669-023-00354-x</a:t>
            </a:r>
            <a:endParaRPr lang="en-US" sz="1400" dirty="0">
              <a:effectLst/>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847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MAB pills, the increase of information, and increase in the availability of pills and support networks has changed the safety of self-managed abortion dramatically since pre-Roe times. Self managed abortion with medications is JUST AS SAFE as a clinician-managed abortion via telehealth or in-clinic.</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dirty="0"/>
              <a:t>WHO guidance recommends the option of self-managed medication abortion with mifepristone and misoprostol or miso only. They highlight that patients need three key things for this process of self management to be high-quality, safe, and effective: the ability to self-assess one’s eligibility to use mife and miso, the ability to take the abortion medications, and being able to assess abortion completion and when you may need to seek additional clinical care. And WHO concludes that people CAN safely and effectively manage each of these components</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a:t>Mife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Patients using misoprostol-only may experience more immediate, intense, and prolonged side effects than those using a combination of mife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more than 95% of participants had complete abortions = 1.5% needed surgical intervention, 1% received antibiotics</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OPTIONAL DISCUSSION: 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82550" marR="0" lvl="0" indent="0" algn="l" rtl="0">
              <a:lnSpc>
                <a:spcPct val="100000"/>
              </a:lnSpc>
              <a:spcBef>
                <a:spcPts val="0"/>
              </a:spcBef>
              <a:spcAft>
                <a:spcPts val="0"/>
              </a:spcAft>
              <a:buClr>
                <a:schemeClr val="dk1"/>
              </a:buClr>
              <a:buSzPts val="1100"/>
              <a:buFont typeface="Arial"/>
              <a:buNone/>
            </a:pPr>
            <a:r>
              <a:rPr lang="en-US" sz="1100" b="1" u="none" dirty="0"/>
              <a:t>References:</a:t>
            </a:r>
            <a:endParaRPr lang="en-US" sz="1100" b="1" i="0" u="none" dirty="0">
              <a:solidFill>
                <a:sysClr val="windowText" lastClr="000000"/>
              </a:solidFill>
              <a:effectLst/>
              <a:latin typeface="+mn-lt"/>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Moseson H, Jayaweera R, </a:t>
            </a:r>
            <a:r>
              <a:rPr lang="en-US" sz="1100" b="0" i="0" dirty="0" err="1">
                <a:solidFill>
                  <a:srgbClr val="212121"/>
                </a:solidFill>
                <a:effectLst/>
                <a:latin typeface="system-ui"/>
              </a:rPr>
              <a:t>Egwuatu</a:t>
            </a:r>
            <a:r>
              <a:rPr lang="en-US" sz="1100" b="0" i="0" dirty="0">
                <a:solidFill>
                  <a:srgbClr val="212121"/>
                </a:solidFill>
                <a:effectLst/>
                <a:latin typeface="system-ui"/>
              </a:rPr>
              <a:t> I, et al. Effectiveness of self-managed medication abortion with accompaniment support in Argentina and Nigeria (SAFE): a prospective, observational cohort study and non-inferiority analysis with historical controls. </a:t>
            </a:r>
            <a:r>
              <a:rPr lang="en-US" sz="1100" b="0" i="1" dirty="0">
                <a:solidFill>
                  <a:srgbClr val="212121"/>
                </a:solidFill>
                <a:effectLst/>
                <a:latin typeface="system-ui"/>
              </a:rPr>
              <a:t>Lancet Glob Health</a:t>
            </a:r>
            <a:r>
              <a:rPr lang="en-US" sz="1100" b="0" i="0" dirty="0">
                <a:solidFill>
                  <a:srgbClr val="212121"/>
                </a:solidFill>
                <a:effectLst/>
                <a:latin typeface="system-ui"/>
              </a:rPr>
              <a:t>. 2022;10(1):e105-e113. doi:10.1016/S2214-109X(21)00461-7</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Aiken ARA, Romanova EP, </a:t>
            </a:r>
            <a:r>
              <a:rPr lang="en-US" sz="1100" b="0" i="0" dirty="0" err="1">
                <a:solidFill>
                  <a:srgbClr val="212121"/>
                </a:solidFill>
                <a:effectLst/>
                <a:latin typeface="system-ui"/>
              </a:rPr>
              <a:t>Morber</a:t>
            </a:r>
            <a:r>
              <a:rPr lang="en-US" sz="1100" b="0" i="0" dirty="0">
                <a:solidFill>
                  <a:srgbClr val="212121"/>
                </a:solidFill>
                <a:effectLst/>
                <a:latin typeface="system-ui"/>
              </a:rPr>
              <a:t> JR, </a:t>
            </a:r>
            <a:r>
              <a:rPr lang="en-US" sz="1100" b="0" i="0" dirty="0" err="1">
                <a:solidFill>
                  <a:srgbClr val="212121"/>
                </a:solidFill>
                <a:effectLst/>
                <a:latin typeface="system-ui"/>
              </a:rPr>
              <a:t>Gomperts</a:t>
            </a:r>
            <a:r>
              <a:rPr lang="en-US" sz="1100" b="0" i="0" dirty="0">
                <a:solidFill>
                  <a:srgbClr val="212121"/>
                </a:solidFill>
                <a:effectLst/>
                <a:latin typeface="system-ui"/>
              </a:rPr>
              <a:t> R. Safety and effectiveness of self-managed medication abortion provided using online telemedicine in the United States: A population based study. </a:t>
            </a:r>
            <a:r>
              <a:rPr lang="en-US" sz="1100" b="0" i="1" dirty="0">
                <a:solidFill>
                  <a:srgbClr val="212121"/>
                </a:solidFill>
                <a:effectLst/>
                <a:latin typeface="system-ui"/>
              </a:rPr>
              <a:t>Lancet Reg Health Am</a:t>
            </a:r>
            <a:r>
              <a:rPr lang="en-US" sz="1100" b="0" i="0" dirty="0">
                <a:solidFill>
                  <a:srgbClr val="212121"/>
                </a:solidFill>
                <a:effectLst/>
                <a:latin typeface="system-ui"/>
              </a:rPr>
              <a:t>. 2022;10:100200. doi:10.1016/j.lana.2022.100200</a:t>
            </a:r>
            <a:endParaRPr lang="en-US" sz="1400" b="0" i="0" u="none" dirty="0">
              <a:solidFill>
                <a:srgbClr val="212121"/>
              </a:solidFill>
              <a:effectLst/>
              <a:latin typeface="Roboto Mono Web"/>
            </a:endParaRPr>
          </a:p>
          <a:p>
            <a:pPr marL="82550" marR="0" lvl="0" indent="0" algn="l" rtl="0">
              <a:lnSpc>
                <a:spcPct val="100000"/>
              </a:lnSpc>
              <a:spcBef>
                <a:spcPts val="0"/>
              </a:spcBef>
              <a:spcAft>
                <a:spcPts val="0"/>
              </a:spcAft>
              <a:buClr>
                <a:schemeClr val="dk1"/>
              </a:buClr>
              <a:buSzPts val="1100"/>
              <a:buFont typeface="Arial"/>
              <a:buNone/>
            </a:pPr>
            <a:r>
              <a:rPr lang="en-US" sz="1100" b="0" u="none" dirty="0"/>
              <a:t>https://</a:t>
            </a:r>
            <a:r>
              <a:rPr lang="en-US" sz="1100" b="0" u="none" dirty="0" err="1"/>
              <a:t>www.ibisreproductivehealth.org</a:t>
            </a:r>
            <a:r>
              <a:rPr lang="en-US" sz="1100" b="0" u="none" dirty="0"/>
              <a:t>/publications/feminist-medication-abortion-accompaniment-101</a:t>
            </a:r>
            <a:endParaRPr lang="en-US" sz="1100" b="0" i="0" u="none"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April 25, 2025.</a:t>
            </a: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Herold S, Filippa S, Barr-Walker J, Baum SE, Gerdts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Obstet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b="0" i="0" u="none" dirty="0">
              <a:solidFill>
                <a:schemeClr val="dk1"/>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b="0" i="0" u="sng"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b="0" i="0" dirty="0">
                <a:solidFill>
                  <a:srgbClr val="212121"/>
                </a:solidFill>
                <a:effectLst/>
                <a:latin typeface="system-ui"/>
              </a:rPr>
              <a:t>Jayaweera R, </a:t>
            </a:r>
            <a:r>
              <a:rPr lang="en-US" b="0" i="0" dirty="0" err="1">
                <a:solidFill>
                  <a:srgbClr val="212121"/>
                </a:solidFill>
                <a:effectLst/>
                <a:latin typeface="system-ui"/>
              </a:rPr>
              <a:t>Egwuatu</a:t>
            </a:r>
            <a:r>
              <a:rPr lang="en-US" b="0" i="0" dirty="0">
                <a:solidFill>
                  <a:srgbClr val="212121"/>
                </a:solidFill>
                <a:effectLst/>
                <a:latin typeface="system-ui"/>
              </a:rPr>
              <a:t> I, </a:t>
            </a:r>
            <a:r>
              <a:rPr lang="en-US" b="0" i="0" dirty="0" err="1">
                <a:solidFill>
                  <a:srgbClr val="212121"/>
                </a:solidFill>
                <a:effectLst/>
                <a:latin typeface="system-ui"/>
              </a:rPr>
              <a:t>Nmezi</a:t>
            </a:r>
            <a:r>
              <a:rPr lang="en-US" b="0" i="0" dirty="0">
                <a:solidFill>
                  <a:srgbClr val="212121"/>
                </a:solidFill>
                <a:effectLst/>
                <a:latin typeface="system-ui"/>
              </a:rPr>
              <a:t> S, et al. Medication Abortion Safety and Effectiveness With Misoprostol Alone. </a:t>
            </a:r>
            <a:r>
              <a:rPr lang="en-US" b="0" i="1" dirty="0">
                <a:solidFill>
                  <a:srgbClr val="212121"/>
                </a:solidFill>
                <a:effectLst/>
                <a:latin typeface="system-ui"/>
              </a:rPr>
              <a:t>JAMA </a:t>
            </a:r>
            <a:r>
              <a:rPr lang="en-US" b="0" i="1" dirty="0" err="1">
                <a:solidFill>
                  <a:srgbClr val="212121"/>
                </a:solidFill>
                <a:effectLst/>
                <a:latin typeface="system-ui"/>
              </a:rPr>
              <a:t>Netw</a:t>
            </a:r>
            <a:r>
              <a:rPr lang="en-US" b="0" i="1" dirty="0">
                <a:solidFill>
                  <a:srgbClr val="212121"/>
                </a:solidFill>
                <a:effectLst/>
                <a:latin typeface="system-ui"/>
              </a:rPr>
              <a:t> Open</a:t>
            </a:r>
            <a:r>
              <a:rPr lang="en-US" b="0" i="0" dirty="0">
                <a:solidFill>
                  <a:srgbClr val="212121"/>
                </a:solidFill>
                <a:effectLst/>
                <a:latin typeface="system-ui"/>
              </a:rPr>
              <a:t>. 2023;6(10):e2340042. Published 2023 Oct 2. doi:10.1001/jamanetworkopen.2023.40042</a:t>
            </a:r>
          </a:p>
          <a:p>
            <a:pPr algn="l"/>
            <a:br>
              <a:rPr lang="en-US" b="0" i="0" dirty="0">
                <a:solidFill>
                  <a:srgbClr val="212121"/>
                </a:solidFill>
                <a:effectLst/>
                <a:latin typeface="system-ui"/>
              </a:rPr>
            </a:br>
            <a:endParaRPr lang="en-US" b="0" i="0" dirty="0">
              <a:solidFill>
                <a:srgbClr val="212121"/>
              </a:solidFill>
              <a:effectLst/>
              <a:latin typeface="system-ui"/>
            </a:endParaRPr>
          </a:p>
          <a:p>
            <a:endParaRPr lang="en-US" dirty="0"/>
          </a:p>
          <a:p>
            <a:endParaRPr lang="en-US" dirty="0"/>
          </a:p>
          <a:p>
            <a:r>
              <a:rPr lang="en-US" dirty="0"/>
              <a:t>Image Source: RHAP “How to Use Abortion Pills” Factsheet</a:t>
            </a:r>
          </a:p>
          <a:p>
            <a:endParaRPr lang="en-US" dirty="0"/>
          </a:p>
          <a:p>
            <a:pPr marL="0" marR="0" lvl="0" indent="0" algn="l" rtl="0">
              <a:lnSpc>
                <a:spcPct val="100000"/>
              </a:lnSpc>
              <a:spcBef>
                <a:spcPts val="0"/>
              </a:spcBef>
              <a:spcAft>
                <a:spcPts val="0"/>
              </a:spcAft>
              <a:buClr>
                <a:schemeClr val="dk1"/>
              </a:buClr>
              <a:buSzPts val="2400"/>
              <a:buFont typeface="Arial"/>
              <a:buNone/>
            </a:pPr>
            <a:r>
              <a:rPr lang="en-US" sz="2400" b="1" i="0" u="none" dirty="0">
                <a:solidFill>
                  <a:schemeClr val="dk1"/>
                </a:solidFill>
                <a:latin typeface="+mn-lt"/>
                <a:ea typeface="+mn-ea"/>
                <a:cs typeface="+mn-cs"/>
                <a:sym typeface="Calibri"/>
              </a:rPr>
              <a:t>Herbal Abortion References</a:t>
            </a:r>
            <a:endParaRPr lang="en-US" sz="2400" dirty="0"/>
          </a:p>
          <a:p>
            <a:pPr marL="0" marR="0" lvl="0" indent="0" algn="l" rtl="0">
              <a:lnSpc>
                <a:spcPct val="110000"/>
              </a:lnSpc>
              <a:spcBef>
                <a:spcPts val="0"/>
              </a:spcBef>
              <a:spcAft>
                <a:spcPts val="0"/>
              </a:spcAft>
              <a:buClr>
                <a:schemeClr val="dk1"/>
              </a:buClr>
              <a:buSzPts val="1200"/>
              <a:buFont typeface="Calibri"/>
              <a:buNone/>
            </a:pPr>
            <a:r>
              <a:rPr lang="en-US" sz="2400" b="0" u="none" dirty="0"/>
              <a:t>Instagram: </a:t>
            </a:r>
            <a:r>
              <a:rPr lang="en-US" sz="2400" dirty="0">
                <a:solidFill>
                  <a:schemeClr val="dk1"/>
                </a:solidFill>
                <a:latin typeface="+mn-lt"/>
                <a:ea typeface="+mn-ea"/>
                <a:cs typeface="+mn-cs"/>
                <a:sym typeface="Calibri"/>
              </a:rPr>
              <a:t>@</a:t>
            </a:r>
            <a:r>
              <a:rPr lang="en-US" sz="2400" dirty="0" err="1">
                <a:solidFill>
                  <a:schemeClr val="dk1"/>
                </a:solidFill>
                <a:latin typeface="+mn-lt"/>
                <a:ea typeface="+mn-ea"/>
                <a:cs typeface="+mn-cs"/>
                <a:sym typeface="Calibri"/>
              </a:rPr>
              <a:t>holistic.abortions</a:t>
            </a:r>
            <a:endParaRPr lang="en-US" sz="24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2400" dirty="0">
                <a:solidFill>
                  <a:schemeClr val="dk1"/>
                </a:solidFill>
                <a:latin typeface="+mn-lt"/>
                <a:ea typeface="+mn-ea"/>
                <a:cs typeface="+mn-cs"/>
                <a:sym typeface="Calibri"/>
              </a:rPr>
              <a:t>Holistic Abortions, Grow Your Abortion, the Holistic Abortion Guide </a:t>
            </a:r>
          </a:p>
          <a:p>
            <a:endParaRPr lang="en-US" dirty="0"/>
          </a:p>
        </p:txBody>
      </p:sp>
    </p:spTree>
    <p:extLst>
      <p:ext uri="{BB962C8B-B14F-4D97-AF65-F5344CB8AC3E}">
        <p14:creationId xmlns:p14="http://schemas.microsoft.com/office/powerpoint/2010/main" val="1071783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mife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b="1" u="none" dirty="0"/>
              <a:t>Walk through protocol (how to use miso-only for medication abortion factsheet or protocol)</a:t>
            </a:r>
            <a:endParaRPr lang="en-US" b="1" dirty="0"/>
          </a:p>
          <a:p>
            <a:pPr marL="228600" lvl="0" indent="-228600" algn="l" rtl="0">
              <a:spcBef>
                <a:spcPts val="0"/>
              </a:spcBef>
              <a:spcAft>
                <a:spcPts val="0"/>
              </a:spcAft>
              <a:buClr>
                <a:schemeClr val="dk1"/>
              </a:buClr>
              <a:buSzPts val="1100"/>
              <a:buFont typeface="Arial"/>
              <a:buChar char="•"/>
            </a:pPr>
            <a:r>
              <a:rPr lang="en-US" u="none" dirty="0"/>
              <a:t>First, rule out contraindications: IUD in place (can be removed before MAB), allergy to prostaglandins or misoprostol, bleeding problems or treatment with a blood thinner (aspirin is okay), ectopic pregnancy (unilateral pelvic pain or bilateral pelvic pain within past week can be a sign)</a:t>
            </a:r>
          </a:p>
          <a:p>
            <a:pPr marL="228600" lvl="0" indent="-228600" algn="l" rtl="0">
              <a:spcBef>
                <a:spcPts val="0"/>
              </a:spcBef>
              <a:spcAft>
                <a:spcPts val="0"/>
              </a:spcAft>
              <a:buClr>
                <a:schemeClr val="dk1"/>
              </a:buClr>
              <a:buSzPts val="1100"/>
              <a:buFont typeface="Arial"/>
              <a:buChar char="•"/>
            </a:pPr>
            <a:r>
              <a:rPr lang="en-US" u="none" dirty="0"/>
              <a:t>The regimen includes taking 4 tablets (800 mcg total: 200 mcg each) of misoprostol every 3 hours for at least 3 times (total of 12 pills) buccally, sublingually, or vaginally. </a:t>
            </a:r>
            <a:endParaRPr lang="en-US" dirty="0"/>
          </a:p>
          <a:p>
            <a:pPr marL="228600" lvl="0" indent="-228600" algn="l" rtl="0">
              <a:spcBef>
                <a:spcPts val="0"/>
              </a:spcBef>
              <a:spcAft>
                <a:spcPts val="0"/>
              </a:spcAft>
              <a:buClr>
                <a:schemeClr val="dk1"/>
              </a:buClr>
              <a:buSzPts val="1100"/>
              <a:buFont typeface="Arial"/>
              <a:buChar char="•"/>
            </a:pPr>
            <a:r>
              <a:rPr lang="en-US" u="none" dirty="0"/>
              <a:t>Instruct the patient to 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So they’ll take 4 tablets of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Remember that buccal means to put 2 pills inside each cheek, sublingual means 4 pills under tongue. The patient holds it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means to put 4 pills inside vagina, lie down for 30 minutes, if pills fall out after 30 minutes throw them away. Repeat 2 more times, every 3 hours.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algn="l"/>
            <a:r>
              <a:rPr lang="en-US" b="0" i="0" dirty="0">
                <a:solidFill>
                  <a:srgbClr val="212121"/>
                </a:solidFill>
                <a:effectLst/>
                <a:latin typeface="system-ui"/>
              </a:rPr>
              <a:t>Raymond EG, Mark A, Grossman D, et al. Medication abortion with misoprostol-only: A sample protocol. </a:t>
            </a:r>
            <a:r>
              <a:rPr lang="en-US" b="0" i="1" dirty="0">
                <a:solidFill>
                  <a:srgbClr val="212121"/>
                </a:solidFill>
                <a:effectLst/>
                <a:latin typeface="system-ui"/>
              </a:rPr>
              <a:t>Contraception</a:t>
            </a:r>
            <a:r>
              <a:rPr lang="en-US" b="0" i="0" dirty="0">
                <a:solidFill>
                  <a:srgbClr val="212121"/>
                </a:solidFill>
                <a:effectLst/>
                <a:latin typeface="system-ui"/>
              </a:rPr>
              <a:t>. 2023;121:109998. doi:10.1016/j.contraception.2023.109998</a:t>
            </a:r>
          </a:p>
          <a:p>
            <a:pPr algn="l"/>
            <a:r>
              <a:rPr lang="en-US" dirty="0"/>
              <a:t>World Health Organization (WHO). Abortion care guideline. 2022. https://</a:t>
            </a:r>
            <a:r>
              <a:rPr lang="en-US" dirty="0" err="1"/>
              <a:t>srhr.org</a:t>
            </a:r>
            <a:r>
              <a:rPr lang="en-US" dirty="0"/>
              <a:t>/</a:t>
            </a:r>
            <a:r>
              <a:rPr lang="en-US" dirty="0" err="1"/>
              <a:t>abortioncare</a:t>
            </a:r>
            <a:r>
              <a:rPr lang="en-US" dirty="0"/>
              <a:t>/</a:t>
            </a:r>
          </a:p>
          <a:p>
            <a:pPr algn="l"/>
            <a:r>
              <a:rPr lang="en-US" dirty="0"/>
              <a:t>Baum S, Moseson H, Jayaweera R, Gerdts C. Misoprostol Only is Safe and Effective. Society of Family Planning. August 2023. https://societyfp.org/wp-content/uploads/2023/02/</a:t>
            </a:r>
            <a:r>
              <a:rPr lang="en-US" dirty="0" err="1"/>
              <a:t>SFP_ScienceSays_misoprostol.pdf</a:t>
            </a:r>
            <a:endParaRPr lang="en-US" dirty="0"/>
          </a:p>
          <a:p>
            <a:pPr algn="l"/>
            <a:r>
              <a:rPr lang="en-US" dirty="0"/>
              <a:t>National Abortion Federation. 2024 Clinical Policy Guidelines for Abortion Care. 2024. https://prochoice.org/providers/</a:t>
            </a:r>
            <a:r>
              <a:rPr lang="en-US" dirty="0" err="1"/>
              <a:t>qualitystandards</a:t>
            </a:r>
            <a:r>
              <a:rPr lang="en-US" dirty="0"/>
              <a:t>/</a:t>
            </a:r>
            <a:br>
              <a:rPr lang="en-US" b="0" i="0" dirty="0">
                <a:solidFill>
                  <a:srgbClr val="212121"/>
                </a:solidFill>
                <a:effectLst/>
                <a:latin typeface="system-ui"/>
              </a:rPr>
            </a:br>
            <a:endParaRPr lang="en-US" b="0" i="0" dirty="0">
              <a:solidFill>
                <a:srgbClr val="212121"/>
              </a:solidFill>
              <a:effectLst/>
              <a:latin typeface="system-ui"/>
            </a:endParaRPr>
          </a:p>
          <a:p>
            <a:pPr marL="228600" lvl="0" indent="-228600" algn="l" rtl="0">
              <a:spcBef>
                <a:spcPts val="300"/>
              </a:spcBef>
              <a:spcAft>
                <a:spcPts val="0"/>
              </a:spcAft>
              <a:buNone/>
            </a:pPr>
            <a:endParaRPr lang="en-US" dirty="0"/>
          </a:p>
          <a:p>
            <a:pPr marL="228600" lvl="0" indent="-228600" algn="l" rtl="0">
              <a:spcBef>
                <a:spcPts val="300"/>
              </a:spcBef>
              <a:spcAft>
                <a:spcPts val="0"/>
              </a:spcAft>
              <a:buNone/>
            </a:pPr>
            <a:br>
              <a:rPr lang="en-US" dirty="0"/>
            </a:b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u="none" dirty="0"/>
              <a:t>Counsel your patient on symptoms to expect. </a:t>
            </a:r>
          </a:p>
          <a:p>
            <a:endParaRPr lang="en-US" dirty="0"/>
          </a:p>
          <a:p>
            <a:r>
              <a:rPr lang="en-US" dirty="0"/>
              <a:t>Patients may have more intense and prolonged side effects (fever, chills, diarrhea, nausea, cramping) when using misoprostol only for medication abortion compared to regimens using mifepristone and misoprostol. They’ll have bleeding and may see clots. Bleeding may begin within 1-4 hours after the first dose of misoprostol. </a:t>
            </a:r>
          </a:p>
          <a:p>
            <a:r>
              <a:rPr lang="en-US" dirty="0"/>
              <a:t>The heaviest bleeding (usually heavier than menses) usually starts after the 3rd dose and will last 1-3 days.</a:t>
            </a:r>
          </a:p>
          <a:p>
            <a:r>
              <a:rPr lang="en-US" dirty="0"/>
              <a:t>Bleeding can last 2 weeks or sometimes longer. The amount and duration of bleeding is likely to increase with gestational age. There is a very small risk of prolonged bleeding requiring uterine aspiration. Most people will notice expulsion of the products of conception within 24 hours of taking the first dose of misoprostol</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May have gastrointestinal side effects (loose stools) and fever, chills. GI effects are more common when taking misoprostol buccally or sublingually.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When to contact clinician: no bleeding or only light spotting within 72 hours, soaking through 2 maxi pads per hour; side effects last longer than 24 hours after taking last dose of misoprostol. </a:t>
            </a:r>
          </a:p>
          <a:p>
            <a:endParaRPr lang="en-US" dirty="0"/>
          </a:p>
          <a:p>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endParaRPr lang="en-US" dirty="0"/>
          </a:p>
        </p:txBody>
      </p:sp>
    </p:spTree>
    <p:extLst>
      <p:ext uri="{BB962C8B-B14F-4D97-AF65-F5344CB8AC3E}">
        <p14:creationId xmlns:p14="http://schemas.microsoft.com/office/powerpoint/2010/main" val="2412902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Despite the patchwork of abortion bans and restrictions – many of which actively criminalize providers for offering abortion care - it is not illegal in most places for pregnant people to manage their own abortions. Only Nevada bans self-managed abortion explicitly after 24 weeks of pregnancy.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But, the legal landscape is murky and under today’s political environment of increasing surveillance, arrests, and criminalization of pregnancy and people broadly, the threat of being investigated or punished for self-managing an abortion or having a miscarriage is real.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Most cases of criminalization have been providers or other healthcare workers reporting patients, even though there are NO mandatory reporting requirements around abortion. As health care settings become sites of surveillance and policing, rather than places for health and well-being, we end up perpetuating the distrust communities may have of the medical system and causing harm instead of improving health. </a:t>
            </a: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a pattern of misuse of laws to criminalize people during pregnancy – primarily people of color and people living in poverty. State laws, some even not specific to pregnancy are being misapplied by police and prosecutors to punish people who self manage their abortion, creating stigma and fear. They misuse </a:t>
            </a:r>
            <a:r>
              <a:rPr lang="en-US" sz="2400" dirty="0"/>
              <a:t>pre-Roe laws on the books banning SMA, pre-Roe laws criminalizing abortion generally, drug laws, fetal harm laws, etc.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And we’ve seen this recently in some of the ProPublica reporting on maternal mortality in states like Texas and Georgia.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https://www.guttmacher.org/2024/02/medication-abortion-within-and-outside-formal-us-health-care-system-what-you-need-know</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www.ifwhenhow.org</a:t>
            </a:r>
            <a:r>
              <a:rPr lang="en-US" dirty="0"/>
              <a:t>/wp-content/uploads/2023/10/Self-Care-Criminalized-2023-Report.pdf</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www.propublica.org</a:t>
            </a:r>
            <a:r>
              <a:rPr lang="en-US" dirty="0"/>
              <a:t>/series/life-of-the-mother</a:t>
            </a:r>
          </a:p>
          <a:p>
            <a:pPr algn="l"/>
            <a:r>
              <a:rPr lang="en-US" b="0" i="0" dirty="0">
                <a:solidFill>
                  <a:srgbClr val="212121"/>
                </a:solidFill>
                <a:effectLst/>
                <a:latin typeface="system-ui"/>
              </a:rPr>
              <a:t>ACOG Committee Statement No. 13: Self-Managed Abortion. </a:t>
            </a:r>
            <a:r>
              <a:rPr lang="en-US" b="0" i="1" dirty="0">
                <a:solidFill>
                  <a:srgbClr val="212121"/>
                </a:solidFill>
                <a:effectLst/>
                <a:latin typeface="system-ui"/>
              </a:rPr>
              <a:t>Obstet Gynecol</a:t>
            </a:r>
            <a:r>
              <a:rPr lang="en-US" b="0" i="0" dirty="0">
                <a:solidFill>
                  <a:srgbClr val="212121"/>
                </a:solidFill>
                <a:effectLst/>
                <a:latin typeface="system-ui"/>
              </a:rPr>
              <a:t>. 2024;144(6):e152-e159. doi:10.1097/AOG.0000000000005755</a:t>
            </a:r>
          </a:p>
          <a:p>
            <a:pPr algn="l"/>
            <a:br>
              <a:rPr lang="en-US" b="0" i="0" dirty="0">
                <a:solidFill>
                  <a:srgbClr val="212121"/>
                </a:solidFill>
                <a:effectLst/>
                <a:latin typeface="system-ui"/>
              </a:rPr>
            </a:b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self-managed abortion as part of the full range of safe abortion options?</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 (only record what you need to provide and document appropriate healthcare)</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 what are the medications, how to take them, what to expect, when/where to seek help if you need it </a:t>
            </a:r>
          </a:p>
          <a:p>
            <a:pPr marL="228600" lvl="0" indent="-228600" algn="l" rtl="0">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r>
              <a:rPr lang="en-US" b="0" dirty="0"/>
              <a:t>Depending on the state you are in (e.g. LA, TX), there may be some nuances to figure out in terms of where is the line between providing information and “supporting” someone have an abortion.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self-managed abortion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 See this mandatory reporting factsheet: https://</a:t>
            </a:r>
            <a:r>
              <a:rPr lang="en-US" dirty="0" err="1"/>
              <a:t>ifwhenhow.org</a:t>
            </a:r>
            <a:r>
              <a:rPr lang="en-US" dirty="0"/>
              <a:t>/resources/mandatory-reporting-fact-sheet/ </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Note: This is not legal advice, this is information we have learned thus far. If you want more information about legal issues, mandatory reporting, your state laws and requirements affecting SMA, contact the Abortion Defense Network</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p>
          <a:p>
            <a:pPr marL="0" lvl="0" indent="0" algn="l" rtl="0">
              <a:spcBef>
                <a:spcPts val="0"/>
              </a:spcBef>
              <a:spcAft>
                <a:spcPts val="0"/>
              </a:spcAft>
              <a:buNone/>
            </a:pPr>
            <a:r>
              <a:rPr lang="en-US" sz="1100" dirty="0"/>
              <a:t>https://www.reproductiveaccess.org/resource/insights-self-managed-abortion-what-clinicians-need-to-know/</a:t>
            </a:r>
            <a:r>
              <a:rPr lang="en-US" sz="1100" b="0" i="0" dirty="0">
                <a:solidFill>
                  <a:schemeClr val="dk1"/>
                </a:solidFill>
                <a:latin typeface="+mn-lt"/>
                <a:ea typeface="+mn-ea"/>
                <a:cs typeface="+mn-cs"/>
                <a:sym typeface="Calibri"/>
              </a:rPr>
              <a:t>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ifwhenhow.org</a:t>
            </a:r>
            <a:r>
              <a:rPr lang="en-US" sz="1100" i="0" dirty="0">
                <a:solidFill>
                  <a:schemeClr val="dk1"/>
                </a:solidFill>
                <a:latin typeface="+mn-lt"/>
                <a:ea typeface="+mn-ea"/>
                <a:cs typeface="+mn-cs"/>
                <a:sym typeface="Calibri"/>
              </a:rPr>
              <a:t>/resources/mandatory-reporting-fact-sheet/ </a:t>
            </a:r>
          </a:p>
          <a:p>
            <a:pPr marL="0" lvl="0" indent="0" algn="l" rtl="0">
              <a:spcBef>
                <a:spcPts val="0"/>
              </a:spcBef>
              <a:spcAft>
                <a:spcPts val="0"/>
              </a:spcAft>
              <a:buNone/>
            </a:pP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Note to facilitator: There are two more case studies in this PPT and in the case study facilitator guide and workshop participant guide. Consider these options:</a:t>
            </a:r>
          </a:p>
          <a:p>
            <a:pPr marL="457200" lvl="0" indent="-457200" algn="l" rtl="0">
              <a:spcBef>
                <a:spcPts val="0"/>
              </a:spcBef>
              <a:spcAft>
                <a:spcPts val="0"/>
              </a:spcAft>
              <a:buAutoNum type="arabicParenR"/>
            </a:pPr>
            <a:r>
              <a:rPr lang="en-US" b="0" dirty="0"/>
              <a:t>Divide participants into small groups or breakout rooms to go through and discuss the two case studies. After, you can come back as a large group and ask a representative to answer the case study discussion questions or field any questions that came out of the cases. </a:t>
            </a:r>
          </a:p>
          <a:p>
            <a:pPr marL="457200" lvl="0" indent="-457200" algn="l" rtl="0">
              <a:spcBef>
                <a:spcPts val="0"/>
              </a:spcBef>
              <a:spcAft>
                <a:spcPts val="0"/>
              </a:spcAft>
              <a:buAutoNum type="arabicParenR"/>
            </a:pPr>
            <a:r>
              <a:rPr lang="en-US" b="0" dirty="0"/>
              <a:t>Walk through the case studies as 1 large group (pause screen share and ask participants to read the text in the guide aloud or you can read the text in the guide]. Invite participants to answer the discussion questions aloud and use your guide to help facilitate discussion. </a:t>
            </a:r>
          </a:p>
          <a:p>
            <a:pPr marL="457200" lvl="0" indent="-457200" algn="l" rtl="0">
              <a:spcBef>
                <a:spcPts val="0"/>
              </a:spcBef>
              <a:spcAft>
                <a:spcPts val="0"/>
              </a:spcAft>
              <a:buAutoNum type="arabicParenR"/>
            </a:pPr>
            <a:r>
              <a:rPr lang="en-US" b="0" dirty="0"/>
              <a:t>Or, for time, skip these case studies and invite participants to work on them at home.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Participant Guide [link].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Find the Facilitator’s Case Study Guide here [link].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a:t>
            </a:r>
          </a:p>
          <a:p>
            <a:pPr marL="0" lvl="0" indent="0" algn="l" rtl="0">
              <a:spcBef>
                <a:spcPts val="0"/>
              </a:spcBef>
              <a:spcAft>
                <a:spcPts val="0"/>
              </a:spcAft>
              <a:buNone/>
            </a:pPr>
            <a:r>
              <a:rPr lang="en-US" dirty="0"/>
              <a:t>- Ask the audience this discussion question and have them share their ideas first</a:t>
            </a:r>
          </a:p>
          <a:p>
            <a:pPr marL="0" lvl="0" indent="0" algn="l" rtl="0">
              <a:spcBef>
                <a:spcPts val="0"/>
              </a:spcBef>
              <a:spcAft>
                <a:spcPts val="0"/>
              </a:spcAft>
              <a:buNone/>
            </a:pPr>
            <a:r>
              <a:rPr lang="en-US" dirty="0"/>
              <a:t>- Share your experiences providing medication abortion in a primary care setting. If you implemented new services, talk about challenges and strategies you’ve taken on.</a:t>
            </a:r>
          </a:p>
          <a:p>
            <a:pPr marL="0" lvl="0" indent="0" algn="l" rtl="0">
              <a:spcBef>
                <a:spcPts val="0"/>
              </a:spcBef>
              <a:spcAft>
                <a:spcPts val="0"/>
              </a:spcAft>
              <a:buNone/>
            </a:pPr>
            <a:r>
              <a:rPr lang="en-US" dirty="0"/>
              <a:t>- Or, go through issues to think about on the next slide, then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Share your own experiences starting new MAB services, if possible!</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Please make sure to connect with RHAP and your local cluster to understand if any laws or policies affect abortion care in your state. Guttmacher Institute has excellent resources on up to date information about state laws and policies. </a:t>
            </a: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manufacturer to dispense or prescribe mifepristone.  There are two : GenBioPro (generic) and Danco (branded, </a:t>
            </a:r>
            <a:r>
              <a:rPr lang="en-US" dirty="0" err="1"/>
              <a:t>Mifeprex</a:t>
            </a:r>
            <a:r>
              <a:rPr lang="en-US" dirty="0"/>
              <a:t>). Here is a step by step guide:  </a:t>
            </a:r>
            <a:r>
              <a:rPr lang="en-US" u="sng" dirty="0">
                <a:solidFill>
                  <a:schemeClr val="hlink"/>
                </a:solidFill>
                <a:hlinkClick r:id="rId7"/>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adapt for your setting and context: </a:t>
            </a:r>
            <a:r>
              <a:rPr lang="en-US" u="sng" dirty="0">
                <a:solidFill>
                  <a:schemeClr val="hlink"/>
                </a:solidFill>
                <a:hlinkClick r:id="rId8"/>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9"/>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and practical guide for FQHCs and Title X Clinics: </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0"/>
              </a:rPr>
              <a:t>https://www.reproductiveaccess.org/resource/abortion-administrative-guide/</a:t>
            </a:r>
            <a:endParaRPr lang="en-US" u="sng" dirty="0">
              <a:solidFill>
                <a:schemeClr val="hlink"/>
              </a:solidFill>
            </a:endParaRPr>
          </a:p>
          <a:p>
            <a:pPr marL="0" lvl="0" indent="0" algn="l" rtl="0">
              <a:spcBef>
                <a:spcPts val="0"/>
              </a:spcBef>
              <a:spcAft>
                <a:spcPts val="0"/>
              </a:spcAft>
              <a:buClr>
                <a:schemeClr val="dk1"/>
              </a:buClr>
              <a:buSzPts val="1200"/>
              <a:buFont typeface="Calibri"/>
              <a:buNone/>
            </a:pPr>
            <a:r>
              <a:rPr lang="en-US" u="sng" dirty="0">
                <a:solidFill>
                  <a:schemeClr val="hlink"/>
                </a:solidFill>
              </a:rPr>
              <a:t>https://www.reproductiveaccess.org/resource/practical-guide-to-understanding-restrictions-on-the-use-of-federal-funds-for-abortion-services/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 just want to highlight some more resources from RHAP. You can find a range of patient education materials, clinical tools, and implementation guidance to support providing medication abortion in your health center.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Before we take questions, I want you to return to your KWL from the beginning of the session: Take a moment to write down 2-3 things that you’ve learned.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Okay, any questions?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https://www.reproductiveaccess.org/resource/telehealth-care-for-mab-workflow/</a:t>
            </a:r>
          </a:p>
          <a:p>
            <a:pPr marL="342900" indent="-342900">
              <a:buFont typeface="Arial" panose="020B0604020202020204" pitchFamily="34" charset="0"/>
              <a:buChar char="•"/>
            </a:pPr>
            <a:r>
              <a:rPr lang="en-US" dirty="0"/>
              <a:t>https://www.reproductiveaccess.org/resource/early-abortion-options/</a:t>
            </a:r>
          </a:p>
          <a:p>
            <a:pPr marL="342900" indent="-342900">
              <a:buFont typeface="Arial" panose="020B0604020202020204" pitchFamily="34" charset="0"/>
              <a:buChar char="•"/>
            </a:pPr>
            <a:r>
              <a:rPr lang="en-US" dirty="0"/>
              <a:t>https://www.reproductiveaccess.org/resource/medication-abortion-faqs/</a:t>
            </a:r>
          </a:p>
          <a:p>
            <a:pPr marL="342900" indent="-342900">
              <a:buFont typeface="Arial" panose="020B0604020202020204" pitchFamily="34" charset="0"/>
              <a:buChar char="•"/>
            </a:pPr>
            <a:r>
              <a:rPr lang="en-US" dirty="0"/>
              <a:t>https://www.reproductiveaccess.org/resource/medication-abortion-protocol/</a:t>
            </a:r>
          </a:p>
          <a:p>
            <a:pPr marL="342900" indent="-342900">
              <a:buFont typeface="Arial" panose="020B0604020202020204" pitchFamily="34" charset="0"/>
              <a:buChar char="•"/>
            </a:pPr>
            <a:r>
              <a:rPr lang="en-US" dirty="0"/>
              <a:t>https://www.reproductiveaccess.org/resource/medication-abortion-coding/</a:t>
            </a:r>
          </a:p>
          <a:p>
            <a:pPr marL="342900" indent="-342900">
              <a:buFont typeface="Arial" panose="020B0604020202020204" pitchFamily="34" charset="0"/>
              <a:buChar char="•"/>
            </a:pPr>
            <a:r>
              <a:rPr lang="en-US" dirty="0"/>
              <a:t>https://www.reproductiveaccess.org/resource/</a:t>
            </a:r>
            <a:r>
              <a:rPr lang="en-US" dirty="0" err="1"/>
              <a:t>sams</a:t>
            </a:r>
            <a:r>
              <a:rPr lang="en-US" dirty="0"/>
              <a:t>-medication-abortion-zine/</a:t>
            </a:r>
          </a:p>
          <a:p>
            <a:pPr marL="342900" indent="-342900">
              <a:buFont typeface="Arial" panose="020B0604020202020204" pitchFamily="34" charset="0"/>
              <a:buChar char="•"/>
            </a:pPr>
            <a:r>
              <a:rPr lang="en-US" dirty="0"/>
              <a:t>https://www.reproductiveaccess.org/resource/algorithm-phone-triage-bleeding-medication-abortion/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to facilitators: </a:t>
            </a:r>
            <a:r>
              <a:rPr lang="en-US" dirty="0"/>
              <a:t>Introduce yourselves and tell a short story about why you are an abortion provider. Why do you provide abortion care? You are in charge of your story and your boundaries: you can share as much or as little about yourself and why you provide abortion as you like. </a:t>
            </a:r>
          </a:p>
          <a:p>
            <a:endParaRPr lang="en-US" dirty="0"/>
          </a:p>
          <a:p>
            <a:r>
              <a:rPr lang="en-US" b="0" dirty="0"/>
              <a:t>Some prompts to help you shape your story (adapted from PRH and We Testify): </a:t>
            </a:r>
            <a:r>
              <a:rPr lang="en-US" dirty="0"/>
              <a:t>What was a moment that things changed for you as a provider? What was a moment that you will never forget as a provider? What is a value you hold and why does it tie into your work? </a:t>
            </a:r>
          </a:p>
          <a:p>
            <a:endParaRPr lang="en-US" dirty="0"/>
          </a:p>
          <a:p>
            <a:r>
              <a:rPr lang="en-US" dirty="0"/>
              <a:t>If you need guidance on how to craft your story or talk about abortion, look at these resources:</a:t>
            </a:r>
          </a:p>
          <a:p>
            <a:endParaRPr lang="en-US" dirty="0"/>
          </a:p>
          <a:p>
            <a:r>
              <a:rPr lang="en-US" dirty="0"/>
              <a:t>https://</a:t>
            </a:r>
            <a:r>
              <a:rPr lang="en-US" dirty="0" err="1"/>
              <a:t>prh.org</a:t>
            </a:r>
            <a:r>
              <a:rPr lang="en-US" dirty="0"/>
              <a:t>/</a:t>
            </a:r>
            <a:r>
              <a:rPr lang="en-US" dirty="0" err="1"/>
              <a:t>talkaboutabortion</a:t>
            </a:r>
            <a:r>
              <a:rPr lang="en-US" dirty="0"/>
              <a:t>/</a:t>
            </a:r>
          </a:p>
          <a:p>
            <a:r>
              <a:rPr lang="en-US" dirty="0"/>
              <a:t>https://</a:t>
            </a:r>
            <a:r>
              <a:rPr lang="en-US" dirty="0" err="1"/>
              <a:t>nwlc.org</a:t>
            </a:r>
            <a:r>
              <a:rPr lang="en-US" dirty="0"/>
              <a:t>/resource/abortion-values-messaging-guides/</a:t>
            </a:r>
          </a:p>
          <a:p>
            <a:r>
              <a:rPr lang="en-US" dirty="0"/>
              <a:t>https://</a:t>
            </a:r>
            <a:r>
              <a:rPr lang="en-US" dirty="0" err="1"/>
              <a:t>www.theguardian.com</a:t>
            </a:r>
            <a:r>
              <a:rPr lang="en-US" dirty="0"/>
              <a:t>/world/2019/</a:t>
            </a:r>
            <a:r>
              <a:rPr lang="en-US" dirty="0" err="1"/>
              <a:t>aug</a:t>
            </a:r>
            <a:r>
              <a:rPr lang="en-US" dirty="0"/>
              <a:t>/05/doctors-who-provide-abortions-us-choice</a:t>
            </a:r>
          </a:p>
          <a:p>
            <a:r>
              <a:rPr lang="en-US" dirty="0"/>
              <a:t>https://</a:t>
            </a:r>
            <a:r>
              <a:rPr lang="en-US" dirty="0" err="1"/>
              <a:t>www.nytimes.com</a:t>
            </a:r>
            <a:r>
              <a:rPr lang="en-US" dirty="0"/>
              <a:t>/2019/10/22/opinion/abortion-clinic-</a:t>
            </a:r>
            <a:r>
              <a:rPr lang="en-US" dirty="0" err="1"/>
              <a:t>doctor.html</a:t>
            </a:r>
            <a:r>
              <a:rPr lang="en-US" dirty="0"/>
              <a:t> </a:t>
            </a:r>
          </a:p>
        </p:txBody>
      </p:sp>
    </p:spTree>
    <p:extLst>
      <p:ext uri="{BB962C8B-B14F-4D97-AF65-F5344CB8AC3E}">
        <p14:creationId xmlns:p14="http://schemas.microsoft.com/office/powerpoint/2010/main" val="2446525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https://familymedicine.uw.edu/accessdelivered/.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https://www.kff.org/womens-health-policy/slide/state-restrictions-on-telehealth-abortion/.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https://www.guttmacher.org/state-policy/explore/overview-abortion-laws.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Dzuba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Coyaji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Winikoff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Winikoff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Coyaji, S. Ambardekar, E. Westheimer, B. 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Ambardekar, H. Bracken, V. Raote, A. Mandlekar, B. Winikoff. Are two doses of misoprostol after mifepristone for early abortion better than one?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a:effectLst/>
                <a:latin typeface="+mn-lt"/>
                <a:ea typeface="+mn-ea"/>
                <a:cs typeface="+mn-cs"/>
                <a:sym typeface="Calibri"/>
              </a:rPr>
              <a:t>Creinin MD, Fox MC, Teal S, Chen A, Schaff EA, Meyn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Chien P, Thomson M, Kosseim ML. Randomised controlled trial comparing efficacy of same day administration of mifepristone and misoprostol for termination of pregnancy with the standard 36- to 48-hour protocol. </a:t>
            </a:r>
            <a:r>
              <a:rPr lang="en-US" sz="2400" i="1" dirty="0">
                <a:effectLst/>
                <a:latin typeface="+mn-lt"/>
                <a:ea typeface="+mn-ea"/>
                <a:cs typeface="+mn-cs"/>
                <a:sym typeface="Calibri"/>
              </a:rPr>
              <a:t>Bjog.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https://www.guttmacher.org/report/characteristics-us-abortion-patients-2014.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https://www.guttmacher.org/article/2022/02/medication-abortion-now-accounts-more-half-all-us-abortions.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Eckersberger E, Lavelanet A, Rodriguez MI. Medical abortion in the late first trimester: a systematic review. Contraception. 2019;99(2):77-86. doi: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https://www.guttmacher.org/evidence-you-can-use/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https://www.guttmacher.org/state-policy/explore/medication-abortion.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Winikoff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a:effectLst/>
                <a:latin typeface="+mn-lt"/>
                <a:ea typeface="+mn-ea"/>
                <a:cs typeface="+mn-cs"/>
                <a:sym typeface="Calibri"/>
              </a:rPr>
              <a:t>Moseson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a:effectLst/>
                <a:latin typeface="+mn-lt"/>
                <a:ea typeface="+mn-ea"/>
                <a:cs typeface="+mn-cs"/>
                <a:sym typeface="Calibri"/>
              </a:rPr>
              <a:t>Moseson H, Herold S, Filippa S, Barr-Walker J, Baum SE, Gerdts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Obstet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https://doi.org/10.1186/s12978-020-01016-4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https://doi.org/10.17226/24950.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Rhedi.org. https://rhedi.org/education/rhedi-curriculum/patient-centered-pregnancy-options-counseling/.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Barar R, et al. Accuracy of self-assessment of gestational duration among people seeking abortion [published online ahead of print, 2021 Dec 17]. </a:t>
            </a:r>
            <a:r>
              <a:rPr lang="en-US" sz="2400" i="1" dirty="0">
                <a:effectLst/>
                <a:latin typeface="+mn-lt"/>
                <a:ea typeface="+mn-ea"/>
                <a:cs typeface="+mn-cs"/>
                <a:sym typeface="Calibri"/>
              </a:rPr>
              <a:t>Am J Obstet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Obstet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Pietzmeier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doi: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Eisinger SH, Stadalius LS, Franks P, Gore BZ, Poppema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Eisinger SH, Stadalius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Jacot, E. Guilbert, S. Dunn, W.R. Sheldon, B. Winikoff. Regimens of misoprostol with mifepristone for early medical abortion: a randomised trial.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https://www.kff.org/infographic/the-availability-and-use-of-medication-abortion-care/.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Rhedi.org. https://rhedi.org/limited-ultrasound-protocol-for-medication-abortion/.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https://www.guttmacher.org/fact-sheet/unintended-pregnancy-united-states.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Obstet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a:effectLst/>
                <a:latin typeface="+mn-lt"/>
                <a:ea typeface="+mn-ea"/>
                <a:cs typeface="+mn-cs"/>
                <a:sym typeface="Calibri"/>
              </a:rPr>
              <a:t>Winikoff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392666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https://familymedicine.uw.edu/accessdelivered/.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https://www.kff.org/womens-health-policy/slide/state-restrictions-on-telehealth-abortion/.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https://www.guttmacher.org/state-policy/explore/overview-abortion-laws.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Dzuba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Coyaji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Winikoff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Winikoff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Coyaji, S. Ambardekar, E. Westheimer, B. 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Ambardekar, H. Bracken, V. Raote, A. Mandlekar, B. Winikoff. Are two doses of misoprostol after mifepristone for early abortion better than one?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a:effectLst/>
                <a:latin typeface="+mn-lt"/>
                <a:ea typeface="+mn-ea"/>
                <a:cs typeface="+mn-cs"/>
                <a:sym typeface="Calibri"/>
              </a:rPr>
              <a:t>Creinin MD, Fox MC, Teal S, Chen A, Schaff EA, Meyn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Chien P, Thomson M, Kosseim ML. Randomised controlled trial comparing efficacy of same day administration of mifepristone and misoprostol for termination of pregnancy with the standard 36- to 48-hour protocol. </a:t>
            </a:r>
            <a:r>
              <a:rPr lang="en-US" sz="2400" i="1" dirty="0">
                <a:effectLst/>
                <a:latin typeface="+mn-lt"/>
                <a:ea typeface="+mn-ea"/>
                <a:cs typeface="+mn-cs"/>
                <a:sym typeface="Calibri"/>
              </a:rPr>
              <a:t>Bjog.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https://www.guttmacher.org/report/characteristics-us-abortion-patients-2014.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https://www.guttmacher.org/article/2022/02/medication-abortion-now-accounts-more-half-all-us-abortions.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Eckersberger E, Lavelanet A, Rodriguez MI. Medical abortion in the late first trimester: a systematic review. Contraception. 2019;99(2):77-86. doi: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https://www.guttmacher.org/evidence-you-can-use/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https://www.guttmacher.org/state-policy/explore/medication-abortion.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Winikoff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a:effectLst/>
                <a:latin typeface="+mn-lt"/>
                <a:ea typeface="+mn-ea"/>
                <a:cs typeface="+mn-cs"/>
                <a:sym typeface="Calibri"/>
              </a:rPr>
              <a:t>Moseson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a:effectLst/>
                <a:latin typeface="+mn-lt"/>
                <a:ea typeface="+mn-ea"/>
                <a:cs typeface="+mn-cs"/>
                <a:sym typeface="Calibri"/>
              </a:rPr>
              <a:t>Moseson H, Herold S, Filippa S, Barr-Walker J, Baum SE, Gerdts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Obstet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https://doi.org/10.1186/s12978-020-01016-4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https://doi.org/10.17226/24950.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Rhedi.org. https://rhedi.org/education/rhedi-curriculum/patient-centered-pregnancy-options-counseling/.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Barar R, et al. Accuracy of self-assessment of gestational duration among people seeking abortion [published online ahead of print, 2021 Dec 17]. </a:t>
            </a:r>
            <a:r>
              <a:rPr lang="en-US" sz="2400" i="1" dirty="0">
                <a:effectLst/>
                <a:latin typeface="+mn-lt"/>
                <a:ea typeface="+mn-ea"/>
                <a:cs typeface="+mn-cs"/>
                <a:sym typeface="Calibri"/>
              </a:rPr>
              <a:t>Am J Obstet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Obstet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Pietzmeier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doi: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Eisinger SH, Stadalius LS, Franks P, Gore BZ, Poppema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Eisinger SH, Stadalius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Jacot, E. Guilbert, S. Dunn, W.R. Sheldon, B. Winikoff. Regimens of misoprostol with mifepristone for early medical abortion: a randomised trial.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https://www.kff.org/infographic/the-availability-and-use-of-medication-abortion-care/.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Rhedi.org. https://rhedi.org/limited-ultrasound-protocol-for-medication-abortion/.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https://www.guttmacher.org/fact-sheet/unintended-pregnancy-united-states.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Obstet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a:effectLst/>
                <a:latin typeface="+mn-lt"/>
                <a:ea typeface="+mn-ea"/>
                <a:cs typeface="+mn-cs"/>
                <a:sym typeface="Calibri"/>
              </a:rPr>
              <a:t>Winikoff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1890013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forms.gle</a:t>
            </a:r>
            <a:r>
              <a:rPr lang="en-US" sz="2400" b="1" dirty="0">
                <a:solidFill>
                  <a:schemeClr val="accent4"/>
                </a:solidFill>
              </a:rPr>
              <a:t>/S5fvcJ8ZdkVhUYL87</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p:txBody>
      </p:sp>
    </p:spTree>
    <p:extLst>
      <p:ext uri="{BB962C8B-B14F-4D97-AF65-F5344CB8AC3E}">
        <p14:creationId xmlns:p14="http://schemas.microsoft.com/office/powerpoint/2010/main" val="569158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p:txBody>
      </p:sp>
    </p:spTree>
    <p:extLst>
      <p:ext uri="{BB962C8B-B14F-4D97-AF65-F5344CB8AC3E}">
        <p14:creationId xmlns:p14="http://schemas.microsoft.com/office/powerpoint/2010/main" val="159252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start by first grounding ourselves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and equitable access to abortion. </a:t>
            </a:r>
            <a:r>
              <a:rPr lang="en-US" sz="2400" b="1" i="0" u="none" strike="noStrike" cap="none" dirty="0">
                <a:solidFill>
                  <a:srgbClr val="000000"/>
                </a:solidFill>
                <a:latin typeface="+mn-lt"/>
                <a:ea typeface="+mn-ea"/>
                <a:cs typeface="+mn-cs"/>
                <a:sym typeface="Calibri"/>
              </a:rPr>
              <a:t>What good is a right if not all communities can access the services that right is supposed to provide? </a:t>
            </a:r>
          </a:p>
          <a:p>
            <a:pPr marL="0" lvl="0" indent="0" algn="l" rtl="0">
              <a:spcBef>
                <a:spcPts val="0"/>
              </a:spcBef>
              <a:spcAft>
                <a:spcPts val="0"/>
              </a:spcAft>
              <a:buNone/>
            </a:pPr>
            <a:endParaRPr lang="en-US" sz="2400" b="1"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This is the premise of reproductive justice: reproductive justice links reproductive rights with the social, political, and economic inequalities that affect a community’s ability to access reproductive health care, to exercise their ”right to choose” when and whether to have kids, and to parent their kids in safe, sustainable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The RJ framework articulated the lived and intersectional experiences of women of color and low-income women. It’s a framework that centers on changing the systems to ensure people can actually </a:t>
            </a:r>
            <a:r>
              <a:rPr lang="en-US" sz="2400" b="0" i="1" u="none" strike="noStrike" cap="none" dirty="0">
                <a:solidFill>
                  <a:srgbClr val="000000"/>
                </a:solidFill>
                <a:latin typeface="+mn-lt"/>
                <a:ea typeface="+mn-ea"/>
                <a:cs typeface="+mn-cs"/>
                <a:sym typeface="Calibri"/>
              </a:rPr>
              <a:t>exercise</a:t>
            </a:r>
            <a:r>
              <a:rPr lang="en-US" sz="2400" b="0" i="0" u="none" strike="noStrike" cap="none" dirty="0">
                <a:solidFill>
                  <a:srgbClr val="000000"/>
                </a:solidFill>
                <a:latin typeface="+mn-lt"/>
                <a:ea typeface="+mn-ea"/>
                <a:cs typeface="+mn-cs"/>
                <a:sym typeface="Calibri"/>
              </a:rPr>
              <a:t> ”choices”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28275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let’s think about reproductive autonomy instead.</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Researchers have been measuring unintended pregnancy for decades, but this approach to categorizing pregnancy desires does not capture the complexity of people’s experiences, contexts, and preferences. What’s important is that we improve access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Notes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a:t>
            </a:r>
          </a:p>
          <a:p>
            <a:pPr marL="0" lvl="0" indent="0" algn="l" rtl="0">
              <a:spcBef>
                <a:spcPts val="0"/>
              </a:spcBef>
              <a:spcAft>
                <a:spcPts val="0"/>
              </a:spcAft>
              <a:buNone/>
            </a:pPr>
            <a:endParaRPr lang="en-US" dirty="0"/>
          </a:p>
          <a:p>
            <a:pPr marL="342900" lvl="0" indent="-342900" algn="l" rtl="0">
              <a:spcBef>
                <a:spcPts val="0"/>
              </a:spcBef>
              <a:spcAft>
                <a:spcPts val="0"/>
              </a:spcAft>
              <a:buFont typeface="Arial" panose="020B0604020202020204" pitchFamily="34" charset="0"/>
              <a:buChar char="•"/>
            </a:pPr>
            <a:r>
              <a:rPr lang="en-US" dirty="0"/>
              <a:t>~45% of all pregnancies in the US are unintended.</a:t>
            </a:r>
          </a:p>
          <a:p>
            <a:pPr marL="342900" lvl="0" indent="-342900" algn="l" rtl="0">
              <a:spcBef>
                <a:spcPts val="0"/>
              </a:spcBef>
              <a:spcAft>
                <a:spcPts val="0"/>
              </a:spcAft>
              <a:buFont typeface="Arial" panose="020B0604020202020204" pitchFamily="34" charset="0"/>
              <a:buChar char="•"/>
            </a:pPr>
            <a:r>
              <a:rPr lang="en-US" dirty="0"/>
              <a:t>Among women of reproductive age who are not looking to get pregnant but could (no sterilization/hysterectomy), </a:t>
            </a:r>
            <a:r>
              <a:rPr lang="en-US" b="0" dirty="0"/>
              <a:t>86% report using a method of contraception</a:t>
            </a:r>
            <a:r>
              <a:rPr lang="en-US" dirty="0"/>
              <a:t>46%percent of women who have unintended pregnancies report using a contraceptive method during the month they became pregnant, although only 5% reported consistent use (41% inconsistent use).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Lighter orange have gestational age bans with few exceptions. As of today, 13 states have a total ban on abortion. But there are many other state-based restrictions creating a deeply inequitable landscape for accessing care – access depends on where you live, the resources you have to travel out of state, and the sense of safety you may have to obtain a self-managed abortion or telehealth abortion when you may be surveilled by your government or family. </a:t>
            </a:r>
          </a:p>
          <a:p>
            <a:endParaRPr lang="en-US" b="0" dirty="0">
              <a:effectLst/>
            </a:endParaRPr>
          </a:p>
          <a:p>
            <a:r>
              <a:rPr lang="en-US" b="0" dirty="0">
                <a:effectLst/>
              </a:rPr>
              <a:t>Abortion bans aren’t the only legal challenges. Restrictive laws like limits on gestational age, procedures that are allowed, mandated counseling, waiting periods, TRAP laws, telemedicine bans, in-person requirements, and attempts to criminalize abortion seekers and those who help people access abortion care also make it harder and more stigmatizing to obtain care. </a:t>
            </a:r>
          </a:p>
          <a:p>
            <a:endParaRPr lang="en-US" b="0" dirty="0">
              <a:effectLst/>
            </a:endParaRPr>
          </a:p>
          <a:p>
            <a:r>
              <a:rPr lang="en-US" b="1" dirty="0">
                <a:effectLst/>
              </a:rPr>
              <a:t>Note for sessions that involve a national audience: </a:t>
            </a:r>
            <a:r>
              <a:rPr lang="en-US" b="0" i="1" dirty="0">
                <a:effectLst/>
              </a:rPr>
              <a:t>In this session today, the medication abortion protocol we’ll be talking about will assume there are no state-specific restrictions. We can try to answer state-specific questions throughout the session, like what the protocol may look like with waiting periods or mandated ultrasound, etc. </a:t>
            </a:r>
          </a:p>
          <a:p>
            <a:endParaRPr lang="en-US" b="0"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Discussion Question: </a:t>
            </a:r>
            <a:r>
              <a:rPr lang="en-US" dirty="0"/>
              <a:t>What does this patchwork of abortion access mean for people who are trying to get abortion care in your state or community?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https://reproductiverights.org/maps/what-if-roe-fell/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dashboard to look at what travel out of state looks like to/from your state: https://www.guttmacher.org/</a:t>
            </a:r>
            <a:r>
              <a:rPr lang="en-US" b="0" dirty="0" err="1"/>
              <a:t>monthly-abortion-provision-study#interstate-travel</a:t>
            </a:r>
            <a:r>
              <a:rPr lang="en-US" b="0" dirty="0"/>
              <a:t>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p:txBody>
      </p:sp>
    </p:spTree>
    <p:extLst>
      <p:ext uri="{BB962C8B-B14F-4D97-AF65-F5344CB8AC3E}">
        <p14:creationId xmlns:p14="http://schemas.microsoft.com/office/powerpoint/2010/main" val="237152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remind us all that much of the data collected in the studies we present throughout this workshop look at the experiences of cis-gender women. Studies often do not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an extremely common experience for people in the US, and rates have actually increased since before the Dobbs decision.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2/3 of those obtaining an abortion are in their 20s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Adolescents make up 10% of people obtaining an abortion</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55% of people who have abortions have already had at least 1 birth</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41% of people accessing abortion have an income below the federal poverty level.</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2023,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93% of abortions in the formal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79%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1% of abortions were after 20 weeks. This has stayed consistent since before 2020.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effectLst/>
              </a:rPr>
              <a:t>As of 2025, nearly 1 in 5 abortion patients have had to travel out of state to obtain care. Doubling the pre-Dobbs rate.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Sources: </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pPr marL="0" lvl="0" indent="0" algn="l" rtl="0">
              <a:spcBef>
                <a:spcPts val="0"/>
              </a:spcBef>
              <a:spcAft>
                <a:spcPts val="0"/>
              </a:spcAft>
              <a:buNone/>
            </a:pPr>
            <a:r>
              <a:rPr lang="en-US" u="sng" dirty="0">
                <a:solidFill>
                  <a:srgbClr val="009999"/>
                </a:solidFill>
              </a:rPr>
              <a:t>https://www.guttmacher.org/monthly-abortion-provision-study</a:t>
            </a:r>
          </a:p>
          <a:p>
            <a:pPr marL="0" lvl="0" indent="0" algn="l" rtl="0">
              <a:spcBef>
                <a:spcPts val="0"/>
              </a:spcBef>
              <a:spcAft>
                <a:spcPts val="0"/>
              </a:spcAft>
              <a:buNone/>
            </a:pPr>
            <a:r>
              <a:rPr lang="en-US" u="sng" dirty="0">
                <a:solidFill>
                  <a:srgbClr val="009999"/>
                </a:solidFill>
              </a:rPr>
              <a:t>https://societyfp.org/research/wecount/</a:t>
            </a:r>
          </a:p>
          <a:p>
            <a:pPr marL="0" lvl="0" indent="0" algn="l" rtl="0">
              <a:spcBef>
                <a:spcPts val="0"/>
              </a:spcBef>
              <a:spcAft>
                <a:spcPts val="0"/>
              </a:spcAft>
              <a:buNone/>
            </a:pPr>
            <a:endParaRPr lang="en-US" u="sng" dirty="0">
              <a:solidFill>
                <a:srgbClr val="009999"/>
              </a:solidFill>
            </a:endParaRPr>
          </a:p>
          <a:p>
            <a:endParaRPr lang="en-US" dirty="0"/>
          </a:p>
        </p:txBody>
      </p:sp>
    </p:spTree>
    <p:extLst>
      <p:ext uri="{BB962C8B-B14F-4D97-AF65-F5344CB8AC3E}">
        <p14:creationId xmlns:p14="http://schemas.microsoft.com/office/powerpoint/2010/main" val="14470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394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customXml" Target="../ink/ink6.xm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10" Type="http://schemas.openxmlformats.org/officeDocument/2006/relationships/image" Target="../media/image21.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customXml" Target="../ink/ink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2.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4.png"/><Relationship Id="rId4" Type="http://schemas.openxmlformats.org/officeDocument/2006/relationships/customXml" Target="../ink/ink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6.png"/><Relationship Id="rId4" Type="http://schemas.openxmlformats.org/officeDocument/2006/relationships/customXml" Target="../ink/ink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jpg"/><Relationship Id="rId5" Type="http://schemas.openxmlformats.org/officeDocument/2006/relationships/image" Target="../media/image37.png"/><Relationship Id="rId4" Type="http://schemas.openxmlformats.org/officeDocument/2006/relationships/customXml" Target="../ink/ink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6.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21.png"/><Relationship Id="rId5" Type="http://schemas.openxmlformats.org/officeDocument/2006/relationships/customXml" Target="../ink/ink1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customXml" Target="../ink/ink1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2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0.png"/><Relationship Id="rId4" Type="http://schemas.openxmlformats.org/officeDocument/2006/relationships/customXml" Target="../ink/ink2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customXml" Target="../ink/ink2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30.png"/><Relationship Id="rId4" Type="http://schemas.openxmlformats.org/officeDocument/2006/relationships/customXml" Target="../ink/ink2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8.png"/><Relationship Id="rId4" Type="http://schemas.openxmlformats.org/officeDocument/2006/relationships/customXml" Target="../ink/ink2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customXml" Target="../ink/ink25.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450.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20.png"/></Relationships>
</file>

<file path=ppt/slides/_rels/slide46.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40.png"/></Relationships>
</file>

<file path=ppt/slides/_rels/slide49.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60.png"/><Relationship Id="rId7" Type="http://schemas.openxmlformats.org/officeDocument/2006/relationships/customXml" Target="../ink/ink32.xm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3.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9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4" Type="http://schemas.openxmlformats.org/officeDocument/2006/relationships/image" Target="../media/image5.png"/><Relationship Id="rId9" Type="http://schemas.openxmlformats.org/officeDocument/2006/relationships/customXml" Target="../ink/ink34.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media/image140.png"/><Relationship Id="rId4" Type="http://schemas.openxmlformats.org/officeDocument/2006/relationships/customXml" Target="../ink/ink35.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1400.png"/><Relationship Id="rId5" Type="http://schemas.openxmlformats.org/officeDocument/2006/relationships/customXml" Target="../ink/ink3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571788" cy="6880243"/>
          </a:xfrm>
          <a:prstGeom prst="rect">
            <a:avLst/>
          </a:prstGeom>
        </p:spPr>
        <p:txBody>
          <a:bodyPr>
            <a:normAutofit fontScale="90000"/>
          </a:bodyPr>
          <a:lstStyle/>
          <a:p>
            <a:pPr>
              <a:lnSpc>
                <a:spcPts val="14500"/>
              </a:lnSpc>
            </a:pPr>
            <a:r>
              <a:rPr lang="en-US" sz="16500" dirty="0">
                <a:solidFill>
                  <a:schemeClr val="tx1"/>
                </a:solidFill>
              </a:rPr>
              <a:t>MEDICATION ABORTION IN EARLY PREGNANCY</a:t>
            </a:r>
            <a:endParaRPr lang="en-US" sz="16500" b="0" dirty="0">
              <a:solidFill>
                <a:schemeClr val="tx1"/>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305722"/>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https://www.guttmacher.org/fact-sheet/induced-abortion-united-states</a:t>
            </a:r>
          </a:p>
        </p:txBody>
      </p:sp>
    </p:spTree>
    <p:extLst>
      <p:ext uri="{BB962C8B-B14F-4D97-AF65-F5344CB8AC3E}">
        <p14:creationId xmlns:p14="http://schemas.microsoft.com/office/powerpoint/2010/main" val="36208093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dirty="0"/>
          </a:p>
        </p:txBody>
      </p:sp>
      <p:pic>
        <p:nvPicPr>
          <p:cNvPr id="2050" name="Picture 2">
            <a:extLst>
              <a:ext uri="{FF2B5EF4-FFF2-40B4-BE49-F238E27FC236}">
                <a16:creationId xmlns:a16="http://schemas.microsoft.com/office/drawing/2014/main" id="{97967A6F-144C-0899-02FF-81BB0EC55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070" y="595745"/>
            <a:ext cx="21507748" cy="12087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687807-7B08-1977-653C-13D54C8C8FF1}"/>
              </a:ext>
            </a:extLst>
          </p:cNvPr>
          <p:cNvSpPr txBox="1"/>
          <p:nvPr/>
        </p:nvSpPr>
        <p:spPr>
          <a:xfrm>
            <a:off x="13300364" y="13023271"/>
            <a:ext cx="10256332"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j-lt"/>
                <a:ea typeface="+mj-ea"/>
                <a:cs typeface="+mj-cs"/>
                <a:sym typeface="Helvetica"/>
              </a:rPr>
              <a:t>https://aptoolkit.org/advancing-scope-of-practice-to-include-abortion-care/state-abortion-laws-and-their-relationship-to-scope-of-practice/</a:t>
            </a:r>
          </a:p>
        </p:txBody>
      </p:sp>
    </p:spTree>
    <p:extLst>
      <p:ext uri="{BB962C8B-B14F-4D97-AF65-F5344CB8AC3E}">
        <p14:creationId xmlns:p14="http://schemas.microsoft.com/office/powerpoint/2010/main" val="163364515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2115363"/>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3871819"/>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044524" y="3713429"/>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buFont typeface="Arial" panose="020B0604020202020204" pitchFamily="34" charset="0"/>
              <a:buChar char="•"/>
            </a:pPr>
            <a:r>
              <a:rPr lang="en-US" b="0" dirty="0">
                <a:solidFill>
                  <a:schemeClr val="tx1"/>
                </a:solidFill>
                <a:latin typeface="+mn-lt"/>
              </a:rPr>
              <a:t>First trimester abortions </a:t>
            </a:r>
            <a:r>
              <a:rPr lang="en-US" b="0" u="sng" dirty="0">
                <a:solidFill>
                  <a:schemeClr val="tx1"/>
                </a:solidFill>
                <a:latin typeface="+mn-lt"/>
              </a:rPr>
              <a:t>do not </a:t>
            </a:r>
            <a:r>
              <a:rPr lang="en-US" b="0" dirty="0">
                <a:solidFill>
                  <a:schemeClr val="tx1"/>
                </a:solidFill>
                <a:latin typeface="+mn-lt"/>
              </a:rPr>
              <a:t>increase risk of: </a:t>
            </a:r>
          </a:p>
          <a:p>
            <a:pPr lvl="1">
              <a:spcBef>
                <a:spcPts val="500"/>
              </a:spcBef>
              <a:buClr>
                <a:schemeClr val="tx1"/>
              </a:buClr>
              <a:buFont typeface="Arial" panose="020B0604020202020204" pitchFamily="34" charset="0"/>
              <a:buChar char="•"/>
            </a:pPr>
            <a:r>
              <a:rPr lang="en-US" b="0" dirty="0">
                <a:solidFill>
                  <a:schemeClr val="tx1"/>
                </a:solidFill>
                <a:latin typeface="+mn-lt"/>
              </a:rPr>
              <a:t>Infertility</a:t>
            </a:r>
          </a:p>
          <a:p>
            <a:pPr lvl="1">
              <a:spcBef>
                <a:spcPts val="500"/>
              </a:spcBef>
              <a:buClr>
                <a:schemeClr val="tx1"/>
              </a:buClr>
              <a:buFont typeface="Arial" panose="020B0604020202020204" pitchFamily="34" charset="0"/>
              <a:buChar char="•"/>
            </a:pPr>
            <a:r>
              <a:rPr lang="en-US" b="0" dirty="0">
                <a:solidFill>
                  <a:schemeClr val="tx1"/>
                </a:solidFill>
                <a:latin typeface="+mn-lt"/>
              </a:rPr>
              <a:t>Ectopic pregnancy</a:t>
            </a:r>
          </a:p>
          <a:p>
            <a:pPr lvl="1">
              <a:spcBef>
                <a:spcPts val="500"/>
              </a:spcBef>
              <a:buClr>
                <a:schemeClr val="tx1"/>
              </a:buClr>
              <a:buFont typeface="Arial" panose="020B0604020202020204" pitchFamily="34" charset="0"/>
              <a:buChar char="•"/>
            </a:pPr>
            <a:r>
              <a:rPr lang="en-US" b="0" dirty="0">
                <a:solidFill>
                  <a:schemeClr val="tx1"/>
                </a:solidFill>
                <a:latin typeface="+mn-lt"/>
              </a:rPr>
              <a:t>Miscarriage</a:t>
            </a:r>
          </a:p>
          <a:p>
            <a:pPr lvl="1">
              <a:spcBef>
                <a:spcPts val="500"/>
              </a:spcBef>
              <a:buClr>
                <a:schemeClr val="tx1"/>
              </a:buClr>
              <a:buFont typeface="Arial" panose="020B0604020202020204" pitchFamily="34" charset="0"/>
              <a:buChar char="•"/>
            </a:pPr>
            <a:r>
              <a:rPr lang="en-US" b="0" dirty="0">
                <a:solidFill>
                  <a:schemeClr val="tx1"/>
                </a:solidFill>
                <a:latin typeface="+mn-lt"/>
              </a:rPr>
              <a:t>Birth defect</a:t>
            </a:r>
          </a:p>
          <a:p>
            <a:pPr lvl="1">
              <a:spcBef>
                <a:spcPts val="500"/>
              </a:spcBef>
              <a:buClr>
                <a:schemeClr val="tx1"/>
              </a:buClr>
              <a:buFont typeface="Arial" panose="020B0604020202020204" pitchFamily="34" charset="0"/>
              <a:buChar char="•"/>
            </a:pPr>
            <a:r>
              <a:rPr lang="en-US" b="0" dirty="0">
                <a:solidFill>
                  <a:schemeClr val="tx1"/>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062972" y="13263008"/>
            <a:ext cx="12192000" cy="323165"/>
          </a:xfrm>
          <a:prstGeom prst="rect">
            <a:avLst/>
          </a:prstGeom>
        </p:spPr>
        <p:txBody>
          <a:bodyPr>
            <a:spAutoFit/>
          </a:bodyPr>
          <a:lstStyle/>
          <a:p>
            <a:pPr algn="r"/>
            <a:r>
              <a:rPr lang="en-US" sz="1500" dirty="0">
                <a:solidFill>
                  <a:schemeClr val="tx1"/>
                </a:solidFill>
              </a:rPr>
              <a:t>Image Source: Elena’s Aspiration Abortion Zine</a:t>
            </a:r>
          </a:p>
        </p:txBody>
      </p:sp>
    </p:spTree>
    <p:extLst>
      <p:ext uri="{BB962C8B-B14F-4D97-AF65-F5344CB8AC3E}">
        <p14:creationId xmlns:p14="http://schemas.microsoft.com/office/powerpoint/2010/main" val="29841326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4846556" y="597782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dirty="0"/>
          </a:p>
        </p:txBody>
      </p:sp>
      <p:sp>
        <p:nvSpPr>
          <p:cNvPr id="284" name="Rectangle 43"/>
          <p:cNvSpPr/>
          <p:nvPr/>
        </p:nvSpPr>
        <p:spPr>
          <a:xfrm>
            <a:off x="13000263" y="3270440"/>
            <a:ext cx="6564024" cy="8266322"/>
          </a:xfrm>
          <a:prstGeom prst="rect">
            <a:avLst/>
          </a:prstGeom>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4846556" y="327044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Two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238224" y="603629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010038" y="5977828"/>
            <a:ext cx="6564024" cy="1676401"/>
          </a:xfrm>
          <a:prstGeom prst="rect">
            <a:avLst/>
          </a:prstGeom>
          <a:solidFill>
            <a:srgbClr val="BB6CE6"/>
          </a:solidFill>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438282" y="603629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9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98-99%. With only misoprostol, the success rate is 80-95%.  </a:t>
            </a:r>
            <a:endParaRPr lang="en-US" altLang="en-US" sz="29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6888" y="373277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4598" y="373277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238224" y="799212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76435" y="373277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344608" y="603213"/>
            <a:ext cx="19703844" cy="1619736"/>
          </a:xfrm>
          <a:prstGeom prst="rect">
            <a:avLst/>
          </a:prstGeom>
        </p:spPr>
        <p:txBody>
          <a:bodyPr anchor="t">
            <a:noAutofit/>
          </a:bodyPr>
          <a:lstStyle/>
          <a:p>
            <a:pPr algn="l">
              <a:lnSpc>
                <a:spcPts val="12500"/>
              </a:lnSpc>
            </a:pPr>
            <a:r>
              <a:rPr lang="en-US" sz="8800" dirty="0"/>
              <a:t>FDA REMS Regulations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4843069" y="2204143"/>
              <a:ext cx="12707511" cy="90077"/>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V="1">
                <a:off x="4684243" y="2046239"/>
                <a:ext cx="13024803" cy="40624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tx2"/>
              </a:buClr>
            </a:pPr>
            <a:r>
              <a:rPr lang="en-US" sz="5400" b="0" dirty="0">
                <a:solidFill>
                  <a:schemeClr val="tx1"/>
                </a:solidFill>
                <a:latin typeface="+mn-lt"/>
              </a:rPr>
              <a:t> No longer need to dispense mifepristone in-office </a:t>
            </a:r>
          </a:p>
          <a:p>
            <a:pPr marL="228600" lvl="0" indent="-254000">
              <a:lnSpc>
                <a:spcPct val="100000"/>
              </a:lnSpc>
              <a:spcBef>
                <a:spcPts val="0"/>
              </a:spcBef>
              <a:buClr>
                <a:schemeClr val="tx2"/>
              </a:buClr>
            </a:pPr>
            <a:r>
              <a:rPr lang="en-US" sz="5400" b="0" dirty="0">
                <a:solidFill>
                  <a:schemeClr val="tx1"/>
                </a:solidFill>
                <a:latin typeface="+mn-lt"/>
              </a:rPr>
              <a:t> Providers &amp; pharmacists must be “certified” to prescribe &amp; dispense</a:t>
            </a:r>
          </a:p>
          <a:p>
            <a:pPr marL="228600" lvl="0" indent="-254000">
              <a:lnSpc>
                <a:spcPct val="100000"/>
              </a:lnSpc>
              <a:spcBef>
                <a:spcPts val="1000"/>
              </a:spcBef>
              <a:buClr>
                <a:schemeClr val="tx2"/>
              </a:buClr>
            </a:pPr>
            <a:r>
              <a:rPr lang="en-US" sz="5400" b="0" dirty="0">
                <a:solidFill>
                  <a:schemeClr val="tx1"/>
                </a:solidFill>
                <a:latin typeface="+mn-lt"/>
              </a:rPr>
              <a:t> Sign FDA patient agreement</a:t>
            </a:r>
            <a:endParaRPr lang="en-US" sz="60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345509446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ct val="1000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42044" y="3849984"/>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83275" y="3691594"/>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342518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latin typeface="+mn-lt"/>
              </a:rPr>
              <a:t> 98-99% effective</a:t>
            </a:r>
          </a:p>
          <a:p>
            <a:pPr marL="228600" lvl="0" indent="-228600">
              <a:lnSpc>
                <a:spcPct val="100000"/>
              </a:lnSpc>
              <a:spcBef>
                <a:spcPts val="1000"/>
              </a:spcBef>
              <a:buClr>
                <a:schemeClr val="tx2"/>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2"/>
              </a:buClr>
            </a:pPr>
            <a:r>
              <a:rPr lang="en-US" sz="5400" b="0" dirty="0">
                <a:solidFill>
                  <a:schemeClr val="tx1"/>
                </a:solidFill>
                <a:latin typeface="+mn-lt"/>
              </a:rPr>
              <a:t> Greater patient autonomy and privacy</a:t>
            </a:r>
          </a:p>
          <a:p>
            <a:pPr marL="228600" lvl="0" indent="-228600">
              <a:lnSpc>
                <a:spcPct val="100000"/>
              </a:lnSpc>
              <a:spcBef>
                <a:spcPts val="1000"/>
              </a:spcBef>
              <a:buClr>
                <a:schemeClr val="tx2"/>
              </a:buClr>
            </a:pPr>
            <a:r>
              <a:rPr lang="en-US" sz="5400" b="0" dirty="0">
                <a:solidFill>
                  <a:schemeClr val="tx1"/>
                </a:solidFill>
                <a:latin typeface="+mn-lt"/>
              </a:rPr>
              <a:t> Less invasive</a:t>
            </a:r>
          </a:p>
          <a:p>
            <a:pPr marL="228600" lvl="0" indent="-228600">
              <a:lnSpc>
                <a:spcPct val="100000"/>
              </a:lnSpc>
              <a:spcBef>
                <a:spcPts val="1000"/>
              </a:spcBef>
              <a:buClr>
                <a:schemeClr val="tx2"/>
              </a:buClr>
            </a:pPr>
            <a:r>
              <a:rPr lang="en-US" sz="5400" b="0" dirty="0">
                <a:solidFill>
                  <a:schemeClr val="tx1"/>
                </a:solidFill>
                <a:latin typeface="+mn-lt"/>
              </a:rPr>
              <a:t> More “natural” </a:t>
            </a:r>
          </a:p>
          <a:p>
            <a:pPr marL="228600" lvl="0" indent="-228600">
              <a:lnSpc>
                <a:spcPct val="100000"/>
              </a:lnSpc>
              <a:spcBef>
                <a:spcPts val="1000"/>
              </a:spcBef>
              <a:buClr>
                <a:schemeClr val="tx2"/>
              </a:buClr>
            </a:pPr>
            <a:r>
              <a:rPr lang="en-US" sz="5400" b="0" dirty="0">
                <a:solidFill>
                  <a:schemeClr val="tx1"/>
                </a:solidFill>
                <a:latin typeface="+mn-lt"/>
              </a:rPr>
              <a:t> Bleeding can be very heavy, last longer</a:t>
            </a:r>
          </a:p>
          <a:p>
            <a:pPr marL="228600" lvl="0" indent="-228600">
              <a:lnSpc>
                <a:spcPct val="100000"/>
              </a:lnSpc>
              <a:spcBef>
                <a:spcPts val="1000"/>
              </a:spcBef>
              <a:buClr>
                <a:schemeClr val="tx2"/>
              </a:buClr>
            </a:pPr>
            <a:r>
              <a:rPr lang="en-US" sz="5400" b="0" dirty="0">
                <a:solidFill>
                  <a:schemeClr val="tx1"/>
                </a:solidFill>
                <a:latin typeface="+mn-lt"/>
              </a:rPr>
              <a:t> 77 days (11 weeks) gestation</a:t>
            </a:r>
          </a:p>
          <a:p>
            <a:pPr marL="228600" lvl="0" indent="-228600">
              <a:lnSpc>
                <a:spcPct val="100000"/>
              </a:lnSpc>
              <a:spcBef>
                <a:spcPts val="1000"/>
              </a:spcBef>
              <a:buClr>
                <a:schemeClr val="tx2"/>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28846232-13C2-8F97-72AA-5B56A771B712}"/>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371804518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tx2"/>
              </a:buClr>
            </a:pPr>
            <a:r>
              <a:rPr lang="en-US" b="0" dirty="0">
                <a:solidFill>
                  <a:schemeClr val="tx1"/>
                </a:solidFill>
              </a:rPr>
              <a:t> Slightly more effective (&gt;99%)</a:t>
            </a:r>
          </a:p>
          <a:p>
            <a:pPr marL="228600" lvl="0" indent="-228600">
              <a:spcBef>
                <a:spcPts val="1000"/>
              </a:spcBef>
              <a:buClr>
                <a:schemeClr val="tx2"/>
              </a:buClr>
            </a:pPr>
            <a:r>
              <a:rPr lang="en-US" b="0" dirty="0">
                <a:solidFill>
                  <a:schemeClr val="tx1"/>
                </a:solidFill>
              </a:rPr>
              <a:t> Shorter time to completion</a:t>
            </a:r>
          </a:p>
          <a:p>
            <a:pPr marL="228600" lvl="0" indent="-228600">
              <a:spcBef>
                <a:spcPts val="1000"/>
              </a:spcBef>
              <a:buClr>
                <a:schemeClr val="tx2"/>
              </a:buClr>
            </a:pPr>
            <a:r>
              <a:rPr lang="en-US" b="0" dirty="0">
                <a:solidFill>
                  <a:schemeClr val="tx1"/>
                </a:solidFill>
              </a:rPr>
              <a:t> Shorter bleeding duration</a:t>
            </a:r>
          </a:p>
          <a:p>
            <a:pPr marL="228600" lvl="0" indent="-228600">
              <a:spcBef>
                <a:spcPts val="1000"/>
              </a:spcBef>
              <a:buClr>
                <a:schemeClr val="tx2"/>
              </a:buClr>
            </a:pPr>
            <a:r>
              <a:rPr lang="en-US" b="0" dirty="0">
                <a:solidFill>
                  <a:schemeClr val="tx1"/>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078" y="4012342"/>
            <a:ext cx="12484547" cy="6155668"/>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tx2"/>
                </a:solidFill>
              </a:rPr>
              <a:t>Image Source: </a:t>
            </a:r>
            <a:r>
              <a:rPr lang="en-US" sz="1000" dirty="0">
                <a:solidFill>
                  <a:schemeClr val="tx2"/>
                </a:solidFill>
                <a:sym typeface="Calibri"/>
              </a:rPr>
              <a:t>Elena’s Aspiration Abortion Zine</a:t>
            </a:r>
          </a:p>
        </p:txBody>
      </p:sp>
    </p:spTree>
    <p:extLst>
      <p:ext uri="{BB962C8B-B14F-4D97-AF65-F5344CB8AC3E}">
        <p14:creationId xmlns:p14="http://schemas.microsoft.com/office/powerpoint/2010/main" val="74502185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nvGraphicFramePr>
        <p:xfrm>
          <a:off x="2533557" y="2294020"/>
          <a:ext cx="20042528" cy="10276571"/>
        </p:xfrm>
        <a:graphic>
          <a:graphicData uri="http://schemas.openxmlformats.org/drawingml/2006/table">
            <a:tbl>
              <a:tblPr>
                <a:tableStyleId>{33BA23B1-9221-436E-865A-0063620EA4FD}</a:tableStyleId>
              </a:tblPr>
              <a:tblGrid>
                <a:gridCol w="5967753">
                  <a:extLst>
                    <a:ext uri="{9D8B030D-6E8A-4147-A177-3AD203B41FA5}">
                      <a16:colId xmlns:a16="http://schemas.microsoft.com/office/drawing/2014/main" val="20000"/>
                    </a:ext>
                  </a:extLst>
                </a:gridCol>
                <a:gridCol w="7170490">
                  <a:extLst>
                    <a:ext uri="{9D8B030D-6E8A-4147-A177-3AD203B41FA5}">
                      <a16:colId xmlns:a16="http://schemas.microsoft.com/office/drawing/2014/main" val="20001"/>
                    </a:ext>
                  </a:extLst>
                </a:gridCol>
                <a:gridCol w="6904285">
                  <a:extLst>
                    <a:ext uri="{9D8B030D-6E8A-4147-A177-3AD203B41FA5}">
                      <a16:colId xmlns:a16="http://schemas.microsoft.com/office/drawing/2014/main" val="1600807674"/>
                    </a:ext>
                  </a:extLst>
                </a:gridCol>
              </a:tblGrid>
              <a:tr h="147016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tx1"/>
                          </a:solidFill>
                          <a:sym typeface="Calibri"/>
                        </a:rPr>
                        <a:t>Misoprostol Route</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Buccal/sublingual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Vaginal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extLst>
                  <a:ext uri="{0D108BD9-81ED-4DB2-BD59-A6C34878D82A}">
                    <a16:rowId xmlns:a16="http://schemas.microsoft.com/office/drawing/2014/main" val="10000"/>
                  </a:ext>
                </a:extLst>
              </a:tr>
              <a:tr h="1293792">
                <a:tc rowSpan="2">
                  <a:txBody>
                    <a:bodyPr/>
                    <a:lstStyle/>
                    <a:p>
                      <a:pPr marL="0" marR="0" lvl="0" indent="0" algn="ctr" rtl="0">
                        <a:spcBef>
                          <a:spcPts val="0"/>
                        </a:spcBef>
                        <a:spcAft>
                          <a:spcPts val="0"/>
                        </a:spcAft>
                        <a:buNone/>
                      </a:pPr>
                      <a:r>
                        <a:rPr lang="en-US" sz="4400" b="1" u="none" dirty="0">
                          <a:solidFill>
                            <a:schemeClr val="tx1"/>
                          </a:solidFill>
                          <a:sym typeface="Calibri"/>
                        </a:rPr>
                        <a:t>Misoprostol Dose</a:t>
                      </a:r>
                      <a:endParaRPr lang="en-US" sz="4400" b="1" i="0" u="none"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 (4 tablets total)</a:t>
                      </a:r>
                      <a:endParaRPr sz="3200" b="0" i="0" dirty="0">
                        <a:solidFill>
                          <a:schemeClr val="tx1"/>
                        </a:solidFill>
                        <a:latin typeface="Tw Cen MT" panose="020B0602020104020603" pitchFamily="34" charset="77"/>
                      </a:endParaRPr>
                    </a:p>
                  </a:txBody>
                  <a:tcPr marL="91437" marR="91437" marT="45730" marB="45730" anchor="ctr">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endParaRPr lang="en-US"/>
                    </a:p>
                  </a:txBody>
                  <a:tcPr/>
                </a:tc>
                <a:extLst>
                  <a:ext uri="{0D108BD9-81ED-4DB2-BD59-A6C34878D82A}">
                    <a16:rowId xmlns:a16="http://schemas.microsoft.com/office/drawing/2014/main" val="10002"/>
                  </a:ext>
                </a:extLst>
              </a:tr>
              <a:tr h="1394676">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9-11 Weeks: </a:t>
                      </a:r>
                      <a:r>
                        <a:rPr lang="en-US" sz="4400" b="0" dirty="0">
                          <a:solidFill>
                            <a:schemeClr val="tx1"/>
                          </a:solidFill>
                          <a:sym typeface="Calibri"/>
                        </a:rPr>
                        <a:t>2 doses, 800 mcg each dose (8 tablets total)</a:t>
                      </a:r>
                      <a:endParaRPr sz="3200" b="0" i="0" dirty="0">
                        <a:solidFill>
                          <a:schemeClr val="tx1"/>
                        </a:solidFill>
                        <a:latin typeface="Tw Cen MT" panose="020B0602020104020603" pitchFamily="34" charset="77"/>
                      </a:endParaRPr>
                    </a:p>
                  </a:txBody>
                  <a:tcPr marL="91437" marR="91437" marT="45730" marB="4573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endParaRPr lang="en-US"/>
                    </a:p>
                  </a:txBody>
                  <a:tcPr/>
                </a:tc>
                <a:extLst>
                  <a:ext uri="{0D108BD9-81ED-4DB2-BD59-A6C34878D82A}">
                    <a16:rowId xmlns:a16="http://schemas.microsoft.com/office/drawing/2014/main" val="10003"/>
                  </a:ext>
                </a:extLst>
              </a:tr>
              <a:tr h="2566920">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3"/>
                          </a:solidFill>
                          <a:sym typeface="Calibri"/>
                        </a:rPr>
                        <a:t>Misoprostol Timing</a:t>
                      </a:r>
                      <a:endParaRPr lang="en-US" sz="4400" b="1" i="0" u="none" dirty="0">
                        <a:solidFill>
                          <a:schemeClr val="accent3"/>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Dose 1:</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24-48 hours after Mifepristone</a:t>
                      </a: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Dose 1:</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6-72 hours after Mifepristone</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4"/>
                  </a:ext>
                </a:extLst>
              </a:tr>
              <a:tr h="3551015">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sz="4400" b="0" dirty="0">
                        <a:solidFill>
                          <a:schemeClr val="accent3"/>
                        </a:solidFill>
                      </a:endParaRPr>
                    </a:p>
                  </a:txBody>
                  <a:tcPr marL="91437" marR="91437" marT="45730" marB="45730" anchor="ctr">
                    <a:lnT w="12700" cap="flat" cmpd="sng" algn="ctr">
                      <a:solidFill>
                        <a:schemeClr val="tx1"/>
                      </a:solidFill>
                      <a:prstDash val="solid"/>
                      <a:round/>
                      <a:headEnd type="none" w="med" len="med"/>
                      <a:tailEnd type="none" w="med" len="med"/>
                    </a:lnT>
                    <a:solidFill>
                      <a:schemeClr val="bg2">
                        <a:alpha val="50000"/>
                      </a:schemeClr>
                    </a:solidFill>
                  </a:tcPr>
                </a:tc>
                <a:tc hMerge="1">
                  <a:txBody>
                    <a:bodyPr/>
                    <a:lstStyle/>
                    <a:p>
                      <a:endParaRPr lang="en-US"/>
                    </a:p>
                  </a:txBody>
                  <a:tcP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A86E5-333D-645C-FE4E-37948EACED79}"/>
              </a:ext>
            </a:extLst>
          </p:cNvPr>
          <p:cNvSpPr>
            <a:spLocks noGrp="1"/>
          </p:cNvSpPr>
          <p:nvPr>
            <p:ph type="title"/>
          </p:nvPr>
        </p:nvSpPr>
        <p:spPr/>
        <p:txBody>
          <a:bodyPr/>
          <a:lstStyle/>
          <a:p>
            <a:r>
              <a:rPr lang="en-US" dirty="0"/>
              <a:t>Misoprostol Routes</a:t>
            </a:r>
          </a:p>
        </p:txBody>
      </p:sp>
      <p:pic>
        <p:nvPicPr>
          <p:cNvPr id="8" name="Picture 7">
            <a:extLst>
              <a:ext uri="{FF2B5EF4-FFF2-40B4-BE49-F238E27FC236}">
                <a16:creationId xmlns:a16="http://schemas.microsoft.com/office/drawing/2014/main" id="{6020A51A-E2FD-FC19-A8A5-7DFD26C15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40" y="4133850"/>
            <a:ext cx="22925717" cy="5448300"/>
          </a:xfrm>
          <a:prstGeom prst="rect">
            <a:avLst/>
          </a:prstGeom>
        </p:spPr>
      </p:pic>
      <p:sp>
        <p:nvSpPr>
          <p:cNvPr id="10" name="TextBox 9">
            <a:extLst>
              <a:ext uri="{FF2B5EF4-FFF2-40B4-BE49-F238E27FC236}">
                <a16:creationId xmlns:a16="http://schemas.microsoft.com/office/drawing/2014/main" id="{97BB48D5-E3B0-2D62-7580-B8714BB4D78B}"/>
              </a:ext>
            </a:extLst>
          </p:cNvPr>
          <p:cNvSpPr txBox="1"/>
          <p:nvPr/>
        </p:nvSpPr>
        <p:spPr>
          <a:xfrm>
            <a:off x="19452671" y="13157201"/>
            <a:ext cx="490965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https://www.reproductiveaccess.org/resource/mabfactsheet/</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239AC4C6-4488-A157-ED89-3F0EB4989470}"/>
                  </a:ext>
                </a:extLst>
              </p14:cNvPr>
              <p14:cNvContentPartPr/>
              <p14:nvPr/>
            </p14:nvContentPartPr>
            <p14:xfrm rot="10800000">
              <a:off x="7619999" y="2819400"/>
              <a:ext cx="9144000" cy="82966"/>
            </p14:xfrm>
          </p:contentPart>
        </mc:Choice>
        <mc:Fallback>
          <p:pic>
            <p:nvPicPr>
              <p:cNvPr id="2" name="Ink 1">
                <a:extLst>
                  <a:ext uri="{FF2B5EF4-FFF2-40B4-BE49-F238E27FC236}">
                    <a16:creationId xmlns:a16="http://schemas.microsoft.com/office/drawing/2014/main" id="{239AC4C6-4488-A157-ED89-3F0EB4989470}"/>
                  </a:ext>
                </a:extLst>
              </p:cNvPr>
              <p:cNvPicPr/>
              <p:nvPr/>
            </p:nvPicPr>
            <p:blipFill>
              <a:blip r:embed="rId5"/>
              <a:stretch>
                <a:fillRect/>
              </a:stretch>
            </p:blipFill>
            <p:spPr>
              <a:xfrm rot="10800000">
                <a:off x="7461233" y="2661010"/>
                <a:ext cx="9461172" cy="399386"/>
              </a:xfrm>
              <a:prstGeom prst="rect">
                <a:avLst/>
              </a:prstGeom>
            </p:spPr>
          </p:pic>
        </mc:Fallback>
      </mc:AlternateContent>
      <p:pic>
        <p:nvPicPr>
          <p:cNvPr id="4" name="Picture 3">
            <a:extLst>
              <a:ext uri="{FF2B5EF4-FFF2-40B4-BE49-F238E27FC236}">
                <a16:creationId xmlns:a16="http://schemas.microsoft.com/office/drawing/2014/main" id="{8EE08161-F4CE-266A-D3FC-6C2BE10416B5}"/>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pic>
        <p:nvPicPr>
          <p:cNvPr id="5" name="Picture 4">
            <a:extLst>
              <a:ext uri="{FF2B5EF4-FFF2-40B4-BE49-F238E27FC236}">
                <a16:creationId xmlns:a16="http://schemas.microsoft.com/office/drawing/2014/main" id="{9C36BC03-0D39-9694-179A-A8922B509E9D}"/>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sp>
        <p:nvSpPr>
          <p:cNvPr id="6" name="Rectangle 7">
            <a:extLst>
              <a:ext uri="{FF2B5EF4-FFF2-40B4-BE49-F238E27FC236}">
                <a16:creationId xmlns:a16="http://schemas.microsoft.com/office/drawing/2014/main" id="{A9564B31-7052-EB1F-DF45-18FBF5E707B4}"/>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dirty="0"/>
          </a:p>
        </p:txBody>
      </p:sp>
    </p:spTree>
    <p:extLst>
      <p:ext uri="{BB962C8B-B14F-4D97-AF65-F5344CB8AC3E}">
        <p14:creationId xmlns:p14="http://schemas.microsoft.com/office/powerpoint/2010/main" val="37434072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progesterone blockade</a:t>
                </a:r>
                <a:endParaRPr sz="5400" dirty="0">
                  <a:solidFill>
                    <a:schemeClr val="tx1"/>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uterine cramping and expulsion</a:t>
                </a:r>
                <a:endParaRPr sz="5400" dirty="0">
                  <a:solidFill>
                    <a:schemeClr val="tx1"/>
                  </a:solidFill>
                </a:endParaRPr>
              </a:p>
            </p:txBody>
          </p:sp>
        </p:grpSp>
      </p:grpSp>
      <p:pic>
        <p:nvPicPr>
          <p:cNvPr id="1026" name="Picture 2">
            <a:extLst>
              <a:ext uri="{FF2B5EF4-FFF2-40B4-BE49-F238E27FC236}">
                <a16:creationId xmlns:a16="http://schemas.microsoft.com/office/drawing/2014/main" id="{B15DC2BD-DB2C-63D5-5A65-2174C449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9980" y="0"/>
            <a:ext cx="8562956"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C703E-D26A-C4CE-D39E-894D943968B6}"/>
              </a:ext>
            </a:extLst>
          </p:cNvPr>
          <p:cNvSpPr txBox="1"/>
          <p:nvPr/>
        </p:nvSpPr>
        <p:spPr>
          <a:xfrm rot="5400000">
            <a:off x="19349399" y="9883141"/>
            <a:ext cx="750718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400" dirty="0"/>
              <a:t>https://www.scientificamerican.com/article/how-medication-abortion-with-ru-486-mifepristone-works/</a:t>
            </a:r>
          </a:p>
        </p:txBody>
      </p:sp>
    </p:spTree>
    <p:extLst>
      <p:ext uri="{BB962C8B-B14F-4D97-AF65-F5344CB8AC3E}">
        <p14:creationId xmlns:p14="http://schemas.microsoft.com/office/powerpoint/2010/main" val="381306832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a:latin typeface="+mj-lt"/>
              </a:rPr>
              <a:t>DISCLOSURES</a:t>
            </a:r>
            <a:endParaRPr>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a:solidFill>
                  <a:schemeClr val="bg2"/>
                </a:solidFill>
              </a:rPr>
              <a:t>Participants must attend 100% of this workshop.</a:t>
            </a:r>
          </a:p>
          <a:p>
            <a:endParaRPr lang="en-US" sz="5400">
              <a:solidFill>
                <a:schemeClr val="bg2"/>
              </a:solidFill>
            </a:endParaRPr>
          </a:p>
          <a:p>
            <a:r>
              <a:rPr lang="en-US" sz="5400">
                <a:solidFill>
                  <a:schemeClr val="bg2"/>
                </a:solidFill>
              </a:rPr>
              <a:t>Participants must complete the evaluation survey at the beginning and end of the workshop</a:t>
            </a:r>
          </a:p>
          <a:p>
            <a:endParaRPr lang="en-US" sz="5400">
              <a:solidFill>
                <a:schemeClr val="bg2"/>
              </a:solidFill>
            </a:endParaRPr>
          </a:p>
          <a:p>
            <a:r>
              <a:rPr lang="en-US" sz="540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99460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Sophia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Calibri"/>
                <a:ea typeface="Calibri"/>
                <a:cs typeface="Calibri"/>
                <a:sym typeface="Calibri"/>
              </a:rPr>
              <a:t>Image Source: https://unsplash.com/photos/Wh-Gj7ADV6s (by Omar Lopez on Unsplash)</a:t>
            </a:r>
            <a:endParaRPr lang="en-US" sz="1000" dirty="0">
              <a:solidFill>
                <a:schemeClr val="tx1"/>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124278046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Sophia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388381"/>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Your role is to </a:t>
            </a:r>
            <a:r>
              <a:rPr lang="en-US" altLang="en-US" sz="5400" b="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facilitate the patient’s choice</a:t>
            </a:r>
            <a:endParaRPr lang="en-US" altLang="en-US" sz="5400" b="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Photo by Omar Lopez on Unsplash https://unsplash.com/photos/Gx5-zf_HE9w</a:t>
            </a:r>
          </a:p>
          <a:p>
            <a:pPr lvl="0"/>
            <a:endParaRPr lang="en-US" sz="1000" dirty="0">
              <a:solidFill>
                <a:schemeClr val="tx1"/>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270051069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Sophia: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0205358"/>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Confirm gestational age</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tx1"/>
                </a:solidFill>
              </a:rPr>
              <a:t>Photo Source: </a:t>
            </a:r>
            <a:r>
              <a:rPr lang="en-US" sz="1000" dirty="0">
                <a:solidFill>
                  <a:schemeClr val="tx1"/>
                </a:solidFill>
                <a:latin typeface="Calibri"/>
                <a:ea typeface="Calibri"/>
                <a:cs typeface="Calibri"/>
                <a:sym typeface="Calibri"/>
              </a:rPr>
              <a:t>Unsplash by Omar Lopez https://unsplash.com/photos/0-uzdU3gUYw </a:t>
            </a:r>
            <a:endParaRPr lang="en-US" sz="1000" dirty="0">
              <a:solidFill>
                <a:schemeClr val="tx1"/>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214773016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7" y="2173285"/>
            <a:ext cx="15702599"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523665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rPr>
              <a:t> Uncertain last menstrual period (LMP)</a:t>
            </a:r>
          </a:p>
          <a:p>
            <a:pPr marL="228600" lvl="0" indent="-228600">
              <a:lnSpc>
                <a:spcPct val="100000"/>
              </a:lnSpc>
              <a:spcBef>
                <a:spcPts val="0"/>
              </a:spcBef>
              <a:buClr>
                <a:schemeClr val="tx2"/>
              </a:buClr>
            </a:pPr>
            <a:r>
              <a:rPr lang="en-US" sz="5400" b="0" dirty="0">
                <a:solidFill>
                  <a:schemeClr val="tx1"/>
                </a:solidFill>
              </a:rPr>
              <a:t> No menses after delivery, abortion, recently taking or stopping contraception</a:t>
            </a:r>
          </a:p>
          <a:p>
            <a:pPr marL="228600" lvl="0" indent="-228600">
              <a:lnSpc>
                <a:spcPct val="100000"/>
              </a:lnSpc>
              <a:spcBef>
                <a:spcPts val="1000"/>
              </a:spcBef>
              <a:buClr>
                <a:schemeClr val="tx2"/>
              </a:buClr>
            </a:pPr>
            <a:r>
              <a:rPr lang="en-US" sz="5400" b="0" dirty="0">
                <a:solidFill>
                  <a:schemeClr val="tx1"/>
                </a:solidFill>
              </a:rPr>
              <a:t> Gestational age by LMP &gt; 77 days</a:t>
            </a:r>
          </a:p>
          <a:p>
            <a:pPr marL="228600" lvl="0" indent="-228600">
              <a:lnSpc>
                <a:spcPct val="100000"/>
              </a:lnSpc>
              <a:spcBef>
                <a:spcPts val="1000"/>
              </a:spcBef>
              <a:buClr>
                <a:schemeClr val="tx2"/>
              </a:buClr>
            </a:pPr>
            <a:r>
              <a:rPr lang="en-US" sz="5400" b="0" dirty="0">
                <a:solidFill>
                  <a:schemeClr val="tx1"/>
                </a:solidFill>
              </a:rPr>
              <a:t> Size/date discrepancy or uncertainty</a:t>
            </a:r>
          </a:p>
          <a:p>
            <a:pPr marL="228600" lvl="0" indent="-228600">
              <a:lnSpc>
                <a:spcPct val="100000"/>
              </a:lnSpc>
              <a:spcBef>
                <a:spcPts val="1000"/>
              </a:spcBef>
              <a:buClr>
                <a:schemeClr val="tx2"/>
              </a:buClr>
            </a:pPr>
            <a:r>
              <a:rPr lang="en-US" sz="5400" b="0" dirty="0">
                <a:solidFill>
                  <a:schemeClr val="tx1"/>
                </a:solidFill>
              </a:rPr>
              <a:t> History of/suspected ectopic or ectopic risk factors</a:t>
            </a:r>
          </a:p>
        </p:txBody>
      </p:sp>
    </p:spTree>
    <p:extLst>
      <p:ext uri="{BB962C8B-B14F-4D97-AF65-F5344CB8AC3E}">
        <p14:creationId xmlns:p14="http://schemas.microsoft.com/office/powerpoint/2010/main" val="47618739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81688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36790" y="1582825"/>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Next Steps</a:t>
            </a:r>
          </a:p>
        </p:txBody>
      </p:sp>
      <p:sp>
        <p:nvSpPr>
          <p:cNvPr id="8" name="Rectangle 7">
            <a:extLst>
              <a:ext uri="{FF2B5EF4-FFF2-40B4-BE49-F238E27FC236}">
                <a16:creationId xmlns:a16="http://schemas.microsoft.com/office/drawing/2014/main" id="{C18BDB1E-54A1-BB47-A94F-925BF34E1749}"/>
              </a:ext>
            </a:extLst>
          </p:cNvPr>
          <p:cNvSpPr/>
          <p:nvPr/>
        </p:nvSpPr>
        <p:spPr>
          <a:xfrm>
            <a:off x="12404627" y="4760649"/>
            <a:ext cx="10882860" cy="7304564"/>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Serum hCG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Hemoglobin/hematocrit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Anticipatory guidance</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 (required!)</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Mifepristone and misoprostol pills (dispensed in-clinic, mail-order pharmacy order, or prescription for pharmacy pick-up)</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https://unsplash.com/photos/a8cWVqHa0nA by Omar Lopez on 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flipV="1">
              <a:off x="12520709" y="3242466"/>
              <a:ext cx="5542752" cy="45719"/>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flipV="1">
                <a:off x="12361944" y="3084950"/>
                <a:ext cx="5859923" cy="360394"/>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114577311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158120"/>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accent3"/>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Sophia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8812589" y="756644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tx1"/>
                </a:solidFill>
                <a:latin typeface="+mn-lt"/>
                <a:ea typeface="Calibri"/>
                <a:cs typeface="Calibri"/>
                <a:sym typeface="Calibri"/>
              </a:rPr>
              <a:t>At home, Sophia takes pain meds, then misoprostol</a:t>
            </a:r>
            <a:endParaRPr sz="6000" dirty="0">
              <a:solidFill>
                <a:schemeClr val="tx1"/>
              </a:solidFill>
              <a:latin typeface="+mn-lt"/>
            </a:endParaRPr>
          </a:p>
        </p:txBody>
      </p:sp>
      <p:sp>
        <p:nvSpPr>
          <p:cNvPr id="10" name="Google Shape;342;p24">
            <a:extLst>
              <a:ext uri="{FF2B5EF4-FFF2-40B4-BE49-F238E27FC236}">
                <a16:creationId xmlns:a16="http://schemas.microsoft.com/office/drawing/2014/main" id="{9CDBE023-D4C9-CEF9-7321-5AE85FD2061D}"/>
              </a:ext>
            </a:extLst>
          </p:cNvPr>
          <p:cNvSpPr/>
          <p:nvPr/>
        </p:nvSpPr>
        <p:spPr>
          <a:xfrm>
            <a:off x="11768710" y="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6000" dirty="0">
                <a:solidFill>
                  <a:schemeClr val="tx1"/>
                </a:solidFill>
                <a:latin typeface="+mn-lt"/>
                <a:ea typeface="Calibri"/>
                <a:cs typeface="Calibri"/>
                <a:sym typeface="Calibri"/>
              </a:rPr>
              <a:t>Anticipatory Guidance: </a:t>
            </a:r>
            <a:r>
              <a:rPr lang="en-US" sz="6000" dirty="0">
                <a:solidFill>
                  <a:schemeClr val="tx1"/>
                </a:solidFill>
                <a:ea typeface="Calibri"/>
                <a:cs typeface="Calibri"/>
                <a:sym typeface="Calibri"/>
              </a:rPr>
              <a:t>within 24 hours – cramping, heavy bleeding, clots, sometimes GI side effects</a:t>
            </a:r>
            <a:endParaRPr sz="6000" dirty="0">
              <a:solidFill>
                <a:schemeClr val="tx1"/>
              </a:solidFill>
              <a:latin typeface="+mn-lt"/>
            </a:endParaRPr>
          </a:p>
        </p:txBody>
      </p:sp>
    </p:spTree>
    <p:extLst>
      <p:ext uri="{BB962C8B-B14F-4D97-AF65-F5344CB8AC3E}">
        <p14:creationId xmlns:p14="http://schemas.microsoft.com/office/powerpoint/2010/main" val="347644454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4CF27-5224-02C6-E6EE-5B3220A9A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98" y="361078"/>
            <a:ext cx="7890946" cy="3956051"/>
          </a:xfrm>
          <a:prstGeom prst="rect">
            <a:avLst/>
          </a:prstGeom>
        </p:spPr>
      </p:pic>
      <p:pic>
        <p:nvPicPr>
          <p:cNvPr id="7" name="Picture 6">
            <a:extLst>
              <a:ext uri="{FF2B5EF4-FFF2-40B4-BE49-F238E27FC236}">
                <a16:creationId xmlns:a16="http://schemas.microsoft.com/office/drawing/2014/main" id="{837758DA-082A-5431-E94B-C33BF4A36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946" y="7094836"/>
            <a:ext cx="17815304" cy="5543550"/>
          </a:xfrm>
          <a:prstGeom prst="rect">
            <a:avLst/>
          </a:prstGeom>
        </p:spPr>
      </p:pic>
      <p:pic>
        <p:nvPicPr>
          <p:cNvPr id="9" name="Picture 8">
            <a:extLst>
              <a:ext uri="{FF2B5EF4-FFF2-40B4-BE49-F238E27FC236}">
                <a16:creationId xmlns:a16="http://schemas.microsoft.com/office/drawing/2014/main" id="{4A22CFFF-1461-9869-60D2-0B7965080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2150" y="677774"/>
            <a:ext cx="7861606" cy="5153428"/>
          </a:xfrm>
          <a:prstGeom prst="rect">
            <a:avLst/>
          </a:prstGeom>
        </p:spPr>
      </p:pic>
      <p:sp>
        <p:nvSpPr>
          <p:cNvPr id="11" name="TextBox 10">
            <a:extLst>
              <a:ext uri="{FF2B5EF4-FFF2-40B4-BE49-F238E27FC236}">
                <a16:creationId xmlns:a16="http://schemas.microsoft.com/office/drawing/2014/main" id="{7E0558A2-175A-09F8-D393-E248300A0E7B}"/>
              </a:ext>
            </a:extLst>
          </p:cNvPr>
          <p:cNvSpPr txBox="1"/>
          <p:nvPr/>
        </p:nvSpPr>
        <p:spPr>
          <a:xfrm>
            <a:off x="17167225" y="12638386"/>
            <a:ext cx="5905500"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t>https://myanetwork.org/the-issue-of-tissue/</a:t>
            </a:r>
          </a:p>
        </p:txBody>
      </p:sp>
      <p:sp>
        <p:nvSpPr>
          <p:cNvPr id="13" name="TextBox 12">
            <a:extLst>
              <a:ext uri="{FF2B5EF4-FFF2-40B4-BE49-F238E27FC236}">
                <a16:creationId xmlns:a16="http://schemas.microsoft.com/office/drawing/2014/main" id="{3886FFCF-3252-7F62-FC78-7E9808095228}"/>
              </a:ext>
            </a:extLst>
          </p:cNvPr>
          <p:cNvSpPr txBox="1"/>
          <p:nvPr/>
        </p:nvSpPr>
        <p:spPr>
          <a:xfrm>
            <a:off x="487898" y="4410315"/>
            <a:ext cx="8605302"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sz="3000" b="0" i="0" u="none" strike="noStrike" cap="none" spc="0" normalizeH="0" baseline="0" dirty="0">
                <a:ln>
                  <a:noFill/>
                </a:ln>
                <a:solidFill>
                  <a:srgbClr val="FFFFFF"/>
                </a:solidFill>
                <a:effectLst/>
                <a:uFillTx/>
                <a:latin typeface="+mj-lt"/>
                <a:ea typeface="+mj-ea"/>
                <a:cs typeface="+mj-cs"/>
                <a:sym typeface="Helvetica"/>
              </a:rPr>
              <a:t>Offer </a:t>
            </a:r>
            <a:r>
              <a:rPr lang="en-US" sz="3000" dirty="0"/>
              <a:t>prescriptions for pain medication to take at home or advise taking whatever Sophia normally takes for menstrual cramps. Advise patient to take it shortly before taking misoprostol in anticipation of some cramping. </a:t>
            </a:r>
          </a:p>
          <a:p>
            <a:pPr marL="0" marR="0" indent="0" algn="l" defTabSz="18288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mj-lt"/>
                <a:ea typeface="+mj-ea"/>
                <a:cs typeface="+mj-cs"/>
                <a:sym typeface="Helvetica"/>
              </a:rPr>
              <a:t> </a:t>
            </a:r>
          </a:p>
        </p:txBody>
      </p:sp>
      <p:sp>
        <p:nvSpPr>
          <p:cNvPr id="2" name="Rectangle 7">
            <a:extLst>
              <a:ext uri="{FF2B5EF4-FFF2-40B4-BE49-F238E27FC236}">
                <a16:creationId xmlns:a16="http://schemas.microsoft.com/office/drawing/2014/main" id="{9B6C68F4-80F5-66F3-0F7E-20B82D576D48}"/>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dirty="0"/>
          </a:p>
        </p:txBody>
      </p:sp>
    </p:spTree>
    <p:extLst>
      <p:ext uri="{BB962C8B-B14F-4D97-AF65-F5344CB8AC3E}">
        <p14:creationId xmlns:p14="http://schemas.microsoft.com/office/powerpoint/2010/main" val="37955417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1002322"/>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263349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247510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68808" y="3477431"/>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tx1"/>
                </a:solidFill>
              </a:rPr>
              <a:t>- </a:t>
            </a:r>
            <a:r>
              <a:rPr lang="en-US" sz="5400" dirty="0">
                <a:solidFill>
                  <a:schemeClr val="tx1"/>
                </a:solidFill>
              </a:rPr>
              <a:t>Same Day: </a:t>
            </a:r>
            <a:r>
              <a:rPr lang="en-US" sz="5400" b="0" dirty="0">
                <a:solidFill>
                  <a:schemeClr val="tx1"/>
                </a:solidFill>
              </a:rPr>
              <a:t>estrogen/progestin pill, patch, ring, implant, progestin-only pill, barrier methods</a:t>
            </a:r>
          </a:p>
          <a:p>
            <a:pPr marL="0" indent="0">
              <a:lnSpc>
                <a:spcPct val="100000"/>
              </a:lnSpc>
              <a:spcBef>
                <a:spcPts val="0"/>
              </a:spcBef>
              <a:buNone/>
            </a:pPr>
            <a:r>
              <a:rPr lang="en-US" sz="5400" b="0" dirty="0">
                <a:solidFill>
                  <a:schemeClr val="tx1"/>
                </a:solidFill>
              </a:rPr>
              <a:t>- </a:t>
            </a:r>
            <a:r>
              <a:rPr lang="en-US" sz="5400" dirty="0">
                <a:solidFill>
                  <a:schemeClr val="tx1"/>
                </a:solidFill>
              </a:rPr>
              <a:t>Same Day: </a:t>
            </a:r>
            <a:r>
              <a:rPr lang="en-US" sz="5400" b="0" dirty="0">
                <a:solidFill>
                  <a:schemeClr val="tx1"/>
                </a:solidFill>
              </a:rPr>
              <a:t>DMPA injection (may decrease mifepristone effectiveness)</a:t>
            </a:r>
          </a:p>
          <a:p>
            <a:pPr marL="0" indent="0">
              <a:lnSpc>
                <a:spcPct val="100000"/>
              </a:lnSpc>
              <a:spcBef>
                <a:spcPts val="0"/>
              </a:spcBef>
              <a:buNone/>
            </a:pPr>
            <a:r>
              <a:rPr lang="en-US" sz="5400" b="0" dirty="0">
                <a:solidFill>
                  <a:schemeClr val="tx1"/>
                </a:solidFill>
              </a:rPr>
              <a:t>	</a:t>
            </a:r>
            <a:r>
              <a:rPr lang="en-US" sz="5400" dirty="0">
                <a:solidFill>
                  <a:schemeClr val="tx1"/>
                </a:solidFill>
              </a:rPr>
              <a:t>Other options: </a:t>
            </a:r>
            <a:r>
              <a:rPr lang="en-US" sz="5400" b="0" dirty="0">
                <a:solidFill>
                  <a:schemeClr val="tx1"/>
                </a:solidFill>
              </a:rPr>
              <a:t>prescription for Sub-Q Depo, return for shot 	after MAB is complete</a:t>
            </a:r>
          </a:p>
          <a:p>
            <a:pPr marL="0" indent="0">
              <a:lnSpc>
                <a:spcPct val="100000"/>
              </a:lnSpc>
              <a:spcBef>
                <a:spcPts val="1000"/>
              </a:spcBef>
              <a:buClr>
                <a:schemeClr val="dk1"/>
              </a:buClr>
              <a:buNone/>
            </a:pPr>
            <a:r>
              <a:rPr lang="en-US" sz="5400" b="0" dirty="0">
                <a:solidFill>
                  <a:schemeClr val="tx1"/>
                </a:solidFill>
              </a:rPr>
              <a:t>- </a:t>
            </a:r>
            <a:r>
              <a:rPr lang="en-US" sz="5400" dirty="0">
                <a:solidFill>
                  <a:schemeClr val="tx1"/>
                </a:solidFill>
              </a:rPr>
              <a:t>4 Days After Misoprostol: </a:t>
            </a:r>
            <a:r>
              <a:rPr lang="en-US" sz="5400" b="0" dirty="0">
                <a:solidFill>
                  <a:schemeClr val="tx1"/>
                </a:solidFill>
              </a:rPr>
              <a:t>Copper or Hormonal IUD</a:t>
            </a:r>
          </a:p>
          <a:p>
            <a:pPr marL="0" indent="0">
              <a:lnSpc>
                <a:spcPct val="100000"/>
              </a:lnSpc>
              <a:spcBef>
                <a:spcPts val="1000"/>
              </a:spcBef>
              <a:buClr>
                <a:schemeClr val="dk1"/>
              </a:buClr>
              <a:buNone/>
            </a:pPr>
            <a:endParaRPr lang="en-US" sz="5400" b="0" dirty="0">
              <a:solidFill>
                <a:schemeClr val="tx1"/>
              </a:solidFill>
            </a:endParaRPr>
          </a:p>
          <a:p>
            <a:pPr marL="0" indent="0">
              <a:lnSpc>
                <a:spcPct val="100000"/>
              </a:lnSpc>
              <a:spcBef>
                <a:spcPts val="1000"/>
              </a:spcBef>
              <a:buClr>
                <a:schemeClr val="dk1"/>
              </a:buClr>
              <a:buNone/>
            </a:pPr>
            <a:r>
              <a:rPr lang="en-US" sz="5400" b="0" dirty="0">
                <a:solidFill>
                  <a:schemeClr val="tx1"/>
                </a:solidFill>
              </a:rPr>
              <a:t>*Advise on back-up methods if patient starts contraception more than 7 days after mifepristone</a:t>
            </a:r>
          </a:p>
        </p:txBody>
      </p:sp>
    </p:spTree>
    <p:extLst>
      <p:ext uri="{BB962C8B-B14F-4D97-AF65-F5344CB8AC3E}">
        <p14:creationId xmlns:p14="http://schemas.microsoft.com/office/powerpoint/2010/main" val="4096451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774969"/>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2505837"/>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2347447"/>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27062" y="3214504"/>
            <a:ext cx="1664816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tx2"/>
              </a:buClr>
            </a:pPr>
            <a:r>
              <a:rPr lang="en-US" sz="5400" b="0" dirty="0">
                <a:solidFill>
                  <a:schemeClr val="tx1"/>
                </a:solidFill>
                <a:latin typeface="+mn-lt"/>
              </a:rPr>
              <a:t> Follow-up is not required, but can be offered</a:t>
            </a:r>
          </a:p>
          <a:p>
            <a:pPr marL="228600" lvl="0" indent="-253303">
              <a:lnSpc>
                <a:spcPct val="100000"/>
              </a:lnSpc>
              <a:spcBef>
                <a:spcPts val="0"/>
              </a:spcBef>
              <a:buClr>
                <a:schemeClr val="tx2"/>
              </a:buClr>
            </a:pPr>
            <a:r>
              <a:rPr lang="en-US" sz="5400" b="0" dirty="0">
                <a:solidFill>
                  <a:schemeClr val="tx1"/>
                </a:solidFill>
                <a:latin typeface="+mn-lt"/>
              </a:rPr>
              <a:t> Patient-driven follow-up: repeat home pregnancy test in 4 weeks</a:t>
            </a:r>
          </a:p>
          <a:p>
            <a:pPr marL="228600" lvl="0" indent="-253303">
              <a:lnSpc>
                <a:spcPct val="100000"/>
              </a:lnSpc>
              <a:spcBef>
                <a:spcPts val="1000"/>
              </a:spcBef>
              <a:buClr>
                <a:schemeClr val="tx2"/>
              </a:buClr>
            </a:pPr>
            <a:r>
              <a:rPr lang="en-US" sz="5400" b="0" dirty="0">
                <a:solidFill>
                  <a:schemeClr val="tx1"/>
                </a:solidFill>
                <a:latin typeface="+mn-lt"/>
              </a:rPr>
              <a:t> Follow-Up Points:</a:t>
            </a:r>
          </a:p>
          <a:p>
            <a:pPr marL="685800" lvl="1" indent="-278703">
              <a:lnSpc>
                <a:spcPct val="100000"/>
              </a:lnSpc>
              <a:spcBef>
                <a:spcPts val="1000"/>
              </a:spcBef>
              <a:buClr>
                <a:schemeClr val="tx2"/>
              </a:buClr>
            </a:pPr>
            <a:r>
              <a:rPr lang="en-US" sz="5400" b="0" dirty="0">
                <a:solidFill>
                  <a:schemeClr val="tx1"/>
                </a:solidFill>
                <a:latin typeface="+mn-lt"/>
              </a:rPr>
              <a:t> </a:t>
            </a:r>
            <a:r>
              <a:rPr lang="en-US" sz="5400" dirty="0">
                <a:solidFill>
                  <a:schemeClr val="tx1"/>
                </a:solidFill>
                <a:latin typeface="+mn-lt"/>
              </a:rPr>
              <a:t>Assure completion: 4 cardinal questions</a:t>
            </a:r>
          </a:p>
          <a:p>
            <a:pPr marL="970976" lvl="2" indent="0">
              <a:lnSpc>
                <a:spcPct val="100000"/>
              </a:lnSpc>
              <a:spcBef>
                <a:spcPts val="1000"/>
              </a:spcBef>
              <a:buClr>
                <a:schemeClr val="tx2"/>
              </a:buClr>
              <a:buNone/>
            </a:pPr>
            <a:r>
              <a:rPr lang="en-US" sz="5000" b="0" dirty="0">
                <a:solidFill>
                  <a:schemeClr val="tx1"/>
                </a:solidFill>
                <a:latin typeface="+mn-lt"/>
              </a:rPr>
              <a:t>Did you take the pills? 		Did you have bleeding?</a:t>
            </a:r>
          </a:p>
          <a:p>
            <a:pPr marL="970976" lvl="2" indent="0">
              <a:lnSpc>
                <a:spcPct val="100000"/>
              </a:lnSpc>
              <a:spcBef>
                <a:spcPts val="1000"/>
              </a:spcBef>
              <a:buClr>
                <a:schemeClr val="tx2"/>
              </a:buClr>
              <a:buNone/>
            </a:pPr>
            <a:r>
              <a:rPr lang="en-US" sz="5000" b="0" dirty="0">
                <a:solidFill>
                  <a:schemeClr val="tx1"/>
                </a:solidFill>
                <a:latin typeface="+mn-lt"/>
              </a:rPr>
              <a:t>Did you have cramping? 		Do you still feel pregnant?</a:t>
            </a:r>
          </a:p>
          <a:p>
            <a:pPr marL="685800" lvl="1" indent="-278703">
              <a:lnSpc>
                <a:spcPct val="100000"/>
              </a:lnSpc>
              <a:spcBef>
                <a:spcPts val="1000"/>
              </a:spcBef>
              <a:buClr>
                <a:schemeClr val="tx2"/>
              </a:buClr>
            </a:pPr>
            <a:r>
              <a:rPr lang="en-US" sz="5400" b="0" dirty="0">
                <a:solidFill>
                  <a:schemeClr val="tx1"/>
                </a:solidFill>
                <a:latin typeface="+mn-lt"/>
              </a:rPr>
              <a:t> Process experience</a:t>
            </a:r>
          </a:p>
          <a:p>
            <a:pPr marL="685800" lvl="1" indent="-278703">
              <a:lnSpc>
                <a:spcPct val="100000"/>
              </a:lnSpc>
              <a:spcBef>
                <a:spcPts val="1000"/>
              </a:spcBef>
              <a:buClr>
                <a:schemeClr val="tx2"/>
              </a:buClr>
            </a:pPr>
            <a:r>
              <a:rPr lang="en-US" sz="5400" b="0" dirty="0">
                <a:solidFill>
                  <a:schemeClr val="tx1"/>
                </a:solidFill>
                <a:latin typeface="+mn-lt"/>
              </a:rPr>
              <a:t> Review contraceptive choice, if desired</a:t>
            </a:r>
          </a:p>
        </p:txBody>
      </p:sp>
    </p:spTree>
    <p:extLst>
      <p:ext uri="{BB962C8B-B14F-4D97-AF65-F5344CB8AC3E}">
        <p14:creationId xmlns:p14="http://schemas.microsoft.com/office/powerpoint/2010/main" val="155753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p:txBody>
      </p:sp>
      <p:pic>
        <p:nvPicPr>
          <p:cNvPr id="2" name="Picture 1">
            <a:extLst>
              <a:ext uri="{FF2B5EF4-FFF2-40B4-BE49-F238E27FC236}">
                <a16:creationId xmlns:a16="http://schemas.microsoft.com/office/drawing/2014/main" id="{9B139573-E427-4BBA-6514-AE31CC7E7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0829" y="5892713"/>
            <a:ext cx="6701173" cy="6701173"/>
          </a:xfrm>
          <a:prstGeom prst="rect">
            <a:avLst/>
          </a:prstGeom>
        </p:spPr>
      </p:pic>
    </p:spTree>
    <p:extLst>
      <p:ext uri="{BB962C8B-B14F-4D97-AF65-F5344CB8AC3E}">
        <p14:creationId xmlns:p14="http://schemas.microsoft.com/office/powerpoint/2010/main" val="34000900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40319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413519465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D925FF-4AE6-6913-60C5-BA79E591A9C2}"/>
              </a:ext>
            </a:extLst>
          </p:cNvPr>
          <p:cNvSpPr/>
          <p:nvPr/>
        </p:nvSpPr>
        <p:spPr>
          <a:xfrm>
            <a:off x="1654629" y="11445829"/>
            <a:ext cx="4354285" cy="227017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5" name="Picture 4">
            <a:extLst>
              <a:ext uri="{FF2B5EF4-FFF2-40B4-BE49-F238E27FC236}">
                <a16:creationId xmlns:a16="http://schemas.microsoft.com/office/drawing/2014/main" id="{C0FBA9A3-292D-BF4D-7FC9-2B653EED8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748" y="0"/>
            <a:ext cx="19734682" cy="13749318"/>
          </a:xfrm>
          <a:prstGeom prst="rect">
            <a:avLst/>
          </a:prstGeom>
        </p:spPr>
      </p:pic>
      <p:sp>
        <p:nvSpPr>
          <p:cNvPr id="6" name="TextBox 5">
            <a:extLst>
              <a:ext uri="{FF2B5EF4-FFF2-40B4-BE49-F238E27FC236}">
                <a16:creationId xmlns:a16="http://schemas.microsoft.com/office/drawing/2014/main" id="{9B9EC2BA-A0D6-ED27-BE54-2F0F2DF1F3FD}"/>
              </a:ext>
            </a:extLst>
          </p:cNvPr>
          <p:cNvSpPr txBox="1"/>
          <p:nvPr/>
        </p:nvSpPr>
        <p:spPr>
          <a:xfrm rot="5400000">
            <a:off x="21148220" y="12380861"/>
            <a:ext cx="227017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400" dirty="0"/>
              <a:t>https://www.rhites.org/maps</a:t>
            </a:r>
            <a:endParaRPr kumimoji="0" lang="en-US" sz="1400" b="0" i="0" u="none" strike="noStrike" cap="none" spc="0" normalizeH="0" baseline="0" dirty="0">
              <a:ln>
                <a:noFill/>
              </a:ln>
              <a:solidFill>
                <a:srgbClr val="FFFFFF"/>
              </a:solidFill>
              <a:effectLst/>
              <a:uFillTx/>
              <a:latin typeface="+mj-lt"/>
              <a:ea typeface="+mj-ea"/>
              <a:cs typeface="+mj-cs"/>
              <a:sym typeface="Helvetica"/>
            </a:endParaRPr>
          </a:p>
        </p:txBody>
      </p:sp>
      <p:sp>
        <p:nvSpPr>
          <p:cNvPr id="2" name="Rectangle 7">
            <a:extLst>
              <a:ext uri="{FF2B5EF4-FFF2-40B4-BE49-F238E27FC236}">
                <a16:creationId xmlns:a16="http://schemas.microsoft.com/office/drawing/2014/main" id="{31F1E155-9CB1-B379-D1CF-67C9D01ADF20}"/>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dirty="0"/>
          </a:p>
        </p:txBody>
      </p:sp>
    </p:spTree>
    <p:extLst>
      <p:ext uri="{BB962C8B-B14F-4D97-AF65-F5344CB8AC3E}">
        <p14:creationId xmlns:p14="http://schemas.microsoft.com/office/powerpoint/2010/main" val="21686032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162696602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443960" cy="1619736"/>
          </a:xfrm>
          <a:prstGeom prst="rect">
            <a:avLst/>
          </a:prstGeom>
        </p:spPr>
        <p:txBody>
          <a:bodyPr anchor="t">
            <a:noAutofit/>
          </a:bodyPr>
          <a:lstStyle/>
          <a:p>
            <a:pPr algn="l">
              <a:lnSpc>
                <a:spcPts val="12500"/>
              </a:lnSpc>
            </a:pPr>
            <a:r>
              <a:rPr lang="en-US" sz="8800" dirty="0"/>
              <a:t>Telehealth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1536786"/>
              <a:ext cx="15641320" cy="118265"/>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09" y="1378261"/>
                <a:ext cx="15958503" cy="43495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284253"/>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tx2"/>
              </a:buClr>
            </a:pPr>
            <a:r>
              <a:rPr lang="en-US" sz="5400" b="0" dirty="0">
                <a:solidFill>
                  <a:schemeClr val="tx1"/>
                </a:solidFill>
                <a:latin typeface="+mn-lt"/>
              </a:rPr>
              <a:t> Abortion options counseling</a:t>
            </a:r>
          </a:p>
          <a:p>
            <a:pPr marL="228600" lvl="0" indent="-220980">
              <a:lnSpc>
                <a:spcPct val="80000"/>
              </a:lnSpc>
              <a:spcBef>
                <a:spcPts val="1000"/>
              </a:spcBef>
              <a:buClr>
                <a:schemeClr val="tx2"/>
              </a:buClr>
            </a:pPr>
            <a:r>
              <a:rPr lang="en-US" sz="5400" b="0" dirty="0">
                <a:solidFill>
                  <a:schemeClr val="tx1"/>
                </a:solidFill>
                <a:latin typeface="+mn-lt"/>
              </a:rPr>
              <a:t> Medical history, including LMP for gestational dating</a:t>
            </a:r>
          </a:p>
          <a:p>
            <a:pPr marL="228600" lvl="0" indent="-220980">
              <a:lnSpc>
                <a:spcPct val="80000"/>
              </a:lnSpc>
              <a:spcBef>
                <a:spcPts val="1000"/>
              </a:spcBef>
              <a:buClr>
                <a:schemeClr val="tx2"/>
              </a:buClr>
            </a:pPr>
            <a:r>
              <a:rPr lang="en-US" sz="5400" b="0" dirty="0">
                <a:solidFill>
                  <a:schemeClr val="tx1"/>
                </a:solidFill>
                <a:latin typeface="+mn-lt"/>
              </a:rPr>
              <a:t> Explain protocol and steps for taking mifepristone and misoprostol</a:t>
            </a:r>
          </a:p>
          <a:p>
            <a:pPr marL="228600" indent="-220980">
              <a:lnSpc>
                <a:spcPct val="80000"/>
              </a:lnSpc>
              <a:spcBef>
                <a:spcPts val="1000"/>
              </a:spcBef>
              <a:buClr>
                <a:schemeClr val="tx2"/>
              </a:buClr>
            </a:pPr>
            <a:r>
              <a:rPr lang="en-US" sz="5400" b="0" dirty="0">
                <a:solidFill>
                  <a:schemeClr val="tx1"/>
                </a:solidFill>
                <a:latin typeface="+mn-lt"/>
              </a:rPr>
              <a:t> Review of expected effects &amp; signs to call clinician</a:t>
            </a:r>
          </a:p>
          <a:p>
            <a:pPr marL="228600" lvl="0" indent="-220980">
              <a:lnSpc>
                <a:spcPct val="80000"/>
              </a:lnSpc>
              <a:spcBef>
                <a:spcPts val="1000"/>
              </a:spcBef>
              <a:buClr>
                <a:schemeClr val="tx2"/>
              </a:buClr>
            </a:pPr>
            <a:r>
              <a:rPr lang="en-US" sz="5400" b="0" dirty="0">
                <a:solidFill>
                  <a:schemeClr val="tx1"/>
                </a:solidFill>
                <a:latin typeface="+mn-lt"/>
              </a:rPr>
              <a:t> E-sign patient agreement </a:t>
            </a:r>
          </a:p>
          <a:p>
            <a:pPr marL="228600" lvl="0" indent="-220980">
              <a:lnSpc>
                <a:spcPct val="80000"/>
              </a:lnSpc>
              <a:spcBef>
                <a:spcPts val="1000"/>
              </a:spcBef>
              <a:buClr>
                <a:schemeClr val="tx2"/>
              </a:buClr>
            </a:pPr>
            <a:r>
              <a:rPr lang="en-US" sz="5400" b="0" dirty="0">
                <a:solidFill>
                  <a:schemeClr val="tx1"/>
                </a:solidFill>
                <a:latin typeface="+mn-lt"/>
              </a:rPr>
              <a:t> Talk about options for getting the pills: mailing or in-office pick up</a:t>
            </a:r>
          </a:p>
          <a:p>
            <a:pPr marL="685800" lvl="1" indent="-224790">
              <a:lnSpc>
                <a:spcPct val="80000"/>
              </a:lnSpc>
              <a:spcBef>
                <a:spcPts val="500"/>
              </a:spcBef>
              <a:buClr>
                <a:schemeClr val="tx2"/>
              </a:buClr>
            </a:pPr>
            <a:r>
              <a:rPr lang="en-US" sz="5400" b="0" dirty="0">
                <a:solidFill>
                  <a:schemeClr val="tx1"/>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tx2"/>
              </a:buClr>
            </a:pPr>
            <a:r>
              <a:rPr lang="en-US" sz="5400" b="0" dirty="0">
                <a:solidFill>
                  <a:schemeClr val="tx1"/>
                </a:solidFill>
                <a:latin typeface="+mn-lt"/>
              </a:rPr>
              <a:t> Offer follow-up visit in-person, via telehealth/phone call</a:t>
            </a:r>
          </a:p>
          <a:p>
            <a:pPr marL="228600" lvl="0" indent="-220980">
              <a:lnSpc>
                <a:spcPct val="80000"/>
              </a:lnSpc>
              <a:spcBef>
                <a:spcPts val="1000"/>
              </a:spcBef>
              <a:buClr>
                <a:schemeClr val="tx2"/>
              </a:buClr>
            </a:pPr>
            <a:r>
              <a:rPr lang="en-US" sz="5400" b="0" dirty="0">
                <a:solidFill>
                  <a:schemeClr val="tx1"/>
                </a:solidFill>
                <a:latin typeface="+mn-lt"/>
              </a:rPr>
              <a:t> Home urine pregnancy test 4 weeks later </a:t>
            </a:r>
          </a:p>
          <a:p>
            <a:pPr marL="228600" lvl="0" indent="-50800">
              <a:lnSpc>
                <a:spcPct val="80000"/>
              </a:lnSpc>
              <a:spcBef>
                <a:spcPts val="1000"/>
              </a:spcBef>
              <a:buClr>
                <a:schemeClr val="tx2"/>
              </a:buClr>
              <a:buNone/>
            </a:pPr>
            <a:endParaRPr lang="en-US" sz="5400" b="0" dirty="0">
              <a:solidFill>
                <a:schemeClr val="tx1"/>
              </a:solidFill>
              <a:latin typeface="+mn-lt"/>
            </a:endParaRPr>
          </a:p>
        </p:txBody>
      </p:sp>
    </p:spTree>
    <p:extLst>
      <p:ext uri="{BB962C8B-B14F-4D97-AF65-F5344CB8AC3E}">
        <p14:creationId xmlns:p14="http://schemas.microsoft.com/office/powerpoint/2010/main" val="138938192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596360" cy="3102770"/>
          </a:xfrm>
          <a:prstGeom prst="rect">
            <a:avLst/>
          </a:prstGeom>
        </p:spPr>
        <p:txBody>
          <a:bodyPr anchor="t">
            <a:noAutofit/>
          </a:bodyPr>
          <a:lstStyle/>
          <a:p>
            <a:pPr algn="l">
              <a:lnSpc>
                <a:spcPts val="12500"/>
              </a:lnSpc>
            </a:pPr>
            <a:r>
              <a:rPr lang="en-US" sz="8800" dirty="0"/>
              <a:t>Options for Picking up the Pills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949004" y="1669414"/>
              <a:ext cx="13503596" cy="102102"/>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flipV="1">
                <a:off x="790231" y="1511228"/>
                <a:ext cx="13820781" cy="41883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692961"/>
            <a:ext cx="17122767" cy="978674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tx1"/>
              </a:buClr>
            </a:pPr>
            <a:r>
              <a:rPr lang="en-US" sz="5400" dirty="0">
                <a:solidFill>
                  <a:schemeClr val="tx1"/>
                </a:solidFill>
                <a:latin typeface="+mn-lt"/>
              </a:rPr>
              <a:t>Mail from the health center</a:t>
            </a:r>
          </a:p>
          <a:p>
            <a:pPr marL="1226820" lvl="1" indent="-685800">
              <a:lnSpc>
                <a:spcPct val="80000"/>
              </a:lnSpc>
              <a:spcBef>
                <a:spcPts val="0"/>
              </a:spcBef>
              <a:buClr>
                <a:schemeClr val="tx1"/>
              </a:buClr>
            </a:pPr>
            <a:r>
              <a:rPr lang="en-US" sz="5400" b="0" dirty="0">
                <a:solidFill>
                  <a:schemeClr val="tx1"/>
                </a:solidFill>
                <a:latin typeface="+mn-lt"/>
              </a:rPr>
              <a:t>Include mifepristone, 4-8 200mcg pills of misoprostol, pain medicine, urine pregnancy test, instruction sheet in package</a:t>
            </a:r>
          </a:p>
          <a:p>
            <a:pPr marL="541020" lvl="1" indent="0">
              <a:lnSpc>
                <a:spcPct val="80000"/>
              </a:lnSpc>
              <a:spcBef>
                <a:spcPts val="0"/>
              </a:spcBef>
              <a:buClr>
                <a:schemeClr val="tx1"/>
              </a:buClr>
              <a:buNone/>
            </a:pPr>
            <a:endParaRPr lang="en-US" sz="5400" b="0" dirty="0">
              <a:solidFill>
                <a:schemeClr val="tx1"/>
              </a:solidFill>
              <a:latin typeface="+mn-lt"/>
            </a:endParaRPr>
          </a:p>
          <a:p>
            <a:pPr marL="693420" indent="-685800">
              <a:lnSpc>
                <a:spcPct val="80000"/>
              </a:lnSpc>
              <a:spcBef>
                <a:spcPts val="0"/>
              </a:spcBef>
              <a:buClr>
                <a:schemeClr val="tx1"/>
              </a:buClr>
            </a:pPr>
            <a:r>
              <a:rPr lang="en-US" sz="5400" dirty="0">
                <a:solidFill>
                  <a:schemeClr val="tx1"/>
                </a:solidFill>
                <a:latin typeface="+mn-lt"/>
              </a:rPr>
              <a:t>Mail order pharmacy</a:t>
            </a:r>
          </a:p>
          <a:p>
            <a:pPr marL="1226820" lvl="1" indent="-685800">
              <a:lnSpc>
                <a:spcPct val="80000"/>
              </a:lnSpc>
              <a:spcBef>
                <a:spcPts val="0"/>
              </a:spcBef>
              <a:buClr>
                <a:schemeClr val="tx1"/>
              </a:buClr>
            </a:pPr>
            <a:r>
              <a:rPr lang="en-US" sz="5400" b="0" dirty="0">
                <a:solidFill>
                  <a:schemeClr val="tx1"/>
                </a:solidFill>
                <a:latin typeface="+mn-lt"/>
              </a:rPr>
              <a:t>HoneyBee, American Mail Order Pharmacy, Manifest</a:t>
            </a:r>
          </a:p>
          <a:p>
            <a:pPr marL="541020" lvl="1" indent="0">
              <a:lnSpc>
                <a:spcPct val="80000"/>
              </a:lnSpc>
              <a:spcBef>
                <a:spcPts val="0"/>
              </a:spcBef>
              <a:buClr>
                <a:schemeClr val="tx1"/>
              </a:buClr>
              <a:buNone/>
            </a:pPr>
            <a:endParaRPr lang="en-US" sz="5400" b="0" dirty="0">
              <a:solidFill>
                <a:schemeClr val="tx1"/>
              </a:solidFill>
              <a:latin typeface="+mn-lt"/>
            </a:endParaRPr>
          </a:p>
          <a:p>
            <a:pPr marL="693420" indent="-685800">
              <a:lnSpc>
                <a:spcPct val="80000"/>
              </a:lnSpc>
              <a:spcBef>
                <a:spcPts val="0"/>
              </a:spcBef>
              <a:buClr>
                <a:schemeClr val="tx1"/>
              </a:buClr>
            </a:pPr>
            <a:r>
              <a:rPr lang="en-US" sz="5400" dirty="0">
                <a:solidFill>
                  <a:schemeClr val="tx1"/>
                </a:solidFill>
                <a:latin typeface="+mn-lt"/>
              </a:rPr>
              <a:t>Pharmacy dispensing</a:t>
            </a:r>
          </a:p>
          <a:p>
            <a:pPr marL="1226820" lvl="1" indent="-685800">
              <a:lnSpc>
                <a:spcPct val="80000"/>
              </a:lnSpc>
              <a:spcBef>
                <a:spcPts val="0"/>
              </a:spcBef>
              <a:buClr>
                <a:schemeClr val="tx1"/>
              </a:buClr>
            </a:pPr>
            <a:r>
              <a:rPr lang="en-US" sz="5400" b="0" dirty="0">
                <a:solidFill>
                  <a:schemeClr val="tx1"/>
                </a:solidFill>
                <a:latin typeface="+mn-lt"/>
              </a:rPr>
              <a:t>CVS and Walgreens in many states are certified to dispense </a:t>
            </a:r>
          </a:p>
          <a:p>
            <a:pPr marL="1226820" lvl="1" indent="-685800">
              <a:lnSpc>
                <a:spcPct val="80000"/>
              </a:lnSpc>
              <a:spcBef>
                <a:spcPts val="0"/>
              </a:spcBef>
              <a:buClr>
                <a:schemeClr val="tx1"/>
              </a:buClr>
            </a:pPr>
            <a:r>
              <a:rPr lang="en-US" sz="5400" b="0" dirty="0">
                <a:solidFill>
                  <a:schemeClr val="tx1"/>
                </a:solidFill>
                <a:latin typeface="+mn-lt"/>
              </a:rPr>
              <a:t>Local/independent pharmacies may also become certified</a:t>
            </a:r>
          </a:p>
          <a:p>
            <a:pPr marL="1226820" lvl="1" indent="-685800">
              <a:lnSpc>
                <a:spcPct val="80000"/>
              </a:lnSpc>
              <a:spcBef>
                <a:spcPts val="0"/>
              </a:spcBef>
              <a:buClr>
                <a:schemeClr val="tx1"/>
              </a:buClr>
            </a:pPr>
            <a:r>
              <a:rPr lang="en-US" sz="5400" b="0" dirty="0">
                <a:solidFill>
                  <a:schemeClr val="tx1"/>
                </a:solidFill>
                <a:latin typeface="+mn-lt"/>
              </a:rPr>
              <a:t>Prescriber must obtain NDC/lot number</a:t>
            </a:r>
          </a:p>
          <a:p>
            <a:pPr marL="693420" indent="-685800">
              <a:lnSpc>
                <a:spcPct val="80000"/>
              </a:lnSpc>
              <a:spcBef>
                <a:spcPts val="0"/>
              </a:spcBef>
              <a:buClr>
                <a:schemeClr val="tx1"/>
              </a:buClr>
            </a:pPr>
            <a:endParaRPr lang="en-US" sz="5400" b="0" dirty="0">
              <a:solidFill>
                <a:schemeClr val="tx1"/>
              </a:solidFill>
              <a:latin typeface="+mn-lt"/>
            </a:endParaRPr>
          </a:p>
        </p:txBody>
      </p:sp>
    </p:spTree>
    <p:extLst>
      <p:ext uri="{BB962C8B-B14F-4D97-AF65-F5344CB8AC3E}">
        <p14:creationId xmlns:p14="http://schemas.microsoft.com/office/powerpoint/2010/main" val="299740363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dirty="0"/>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5462922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spTree>
    <p:extLst>
      <p:ext uri="{BB962C8B-B14F-4D97-AF65-F5344CB8AC3E}">
        <p14:creationId xmlns:p14="http://schemas.microsoft.com/office/powerpoint/2010/main" val="128142432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24256" y="418260"/>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4333468"/>
            <a:ext cx="10882860" cy="7948330"/>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ct val="0"/>
              </a:spcBef>
              <a:spcAft>
                <a:spcPct val="0"/>
              </a:spcAft>
              <a:buClr>
                <a:schemeClr val="accent3"/>
              </a:buClr>
              <a:buSzPct val="100000"/>
              <a:buFontTx/>
              <a:buChar char="•"/>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endParaRP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was your last menstrual period?</a:t>
            </a: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How many weeks pregnant do you think you are?</a:t>
            </a: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do you believe you became pregnant?</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22361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20778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Unsplash, https://unsplash.com/photos/YcX2e-X6aBE</a:t>
            </a:r>
          </a:p>
        </p:txBody>
      </p:sp>
    </p:spTree>
    <p:extLst>
      <p:ext uri="{BB962C8B-B14F-4D97-AF65-F5344CB8AC3E}">
        <p14:creationId xmlns:p14="http://schemas.microsoft.com/office/powerpoint/2010/main" val="102622007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Self</a:t>
            </a:r>
            <a:r>
              <a:rPr lang="en-US" sz="8800" dirty="0"/>
              <a:t>-Managed Abortion (SMA)</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04800" y="1892271"/>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6030" y="1733881"/>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124917"/>
            <a:ext cx="1851660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tx2"/>
              </a:buClr>
            </a:pPr>
            <a:r>
              <a:rPr lang="en-US" sz="5400" b="0" dirty="0">
                <a:solidFill>
                  <a:schemeClr val="tx1"/>
                </a:solidFill>
                <a:latin typeface="+mn-lt"/>
              </a:rPr>
              <a:t> Self-Managed Abortion: an abortion that someone does outside of the medical system, without clinician supervision</a:t>
            </a:r>
          </a:p>
          <a:p>
            <a:pPr marL="1595438" lvl="1" indent="-260350">
              <a:lnSpc>
                <a:spcPct val="100000"/>
              </a:lnSpc>
              <a:spcBef>
                <a:spcPts val="500"/>
              </a:spcBef>
              <a:buClr>
                <a:schemeClr val="tx2"/>
              </a:buClr>
            </a:pPr>
            <a:r>
              <a:rPr lang="en-US" sz="5400" b="0" dirty="0">
                <a:solidFill>
                  <a:schemeClr val="tx1"/>
                </a:solidFill>
                <a:latin typeface="+mn-lt"/>
              </a:rPr>
              <a:t> Most commonly by self-sourcing mifepristone and misoprostol or misoprostol alone (same medications as a clinician-supervised abortion) </a:t>
            </a:r>
          </a:p>
          <a:p>
            <a:pPr marL="1595438" lvl="1" indent="-260350">
              <a:lnSpc>
                <a:spcPct val="100000"/>
              </a:lnSpc>
              <a:spcBef>
                <a:spcPts val="500"/>
              </a:spcBef>
              <a:buClr>
                <a:schemeClr val="tx2"/>
              </a:buClr>
            </a:pPr>
            <a:r>
              <a:rPr lang="en-US" sz="5400" b="0" dirty="0">
                <a:solidFill>
                  <a:schemeClr val="tx1"/>
                </a:solidFill>
                <a:latin typeface="+mn-lt"/>
              </a:rPr>
              <a:t> Also may use herbs, botanicals, menstrual extraction</a:t>
            </a:r>
          </a:p>
          <a:p>
            <a:pPr marL="228600" lvl="0" indent="-254000">
              <a:lnSpc>
                <a:spcPct val="100000"/>
              </a:lnSpc>
              <a:spcBef>
                <a:spcPts val="1000"/>
              </a:spcBef>
              <a:buClr>
                <a:schemeClr val="tx2"/>
              </a:buClr>
            </a:pPr>
            <a:r>
              <a:rPr lang="en-US" sz="5400" b="0" dirty="0">
                <a:solidFill>
                  <a:schemeClr val="tx1"/>
                </a:solidFill>
                <a:latin typeface="+mn-lt"/>
              </a:rPr>
              <a:t>Medication Abortion: an abortion with medicines provided by a clinician in-clinic or via telemedicine </a:t>
            </a:r>
          </a:p>
          <a:p>
            <a:pPr marL="228600" lvl="0" indent="-254000">
              <a:lnSpc>
                <a:spcPct val="100000"/>
              </a:lnSpc>
              <a:spcBef>
                <a:spcPts val="1000"/>
              </a:spcBef>
              <a:buClr>
                <a:schemeClr val="tx2"/>
              </a:buClr>
            </a:pPr>
            <a:r>
              <a:rPr lang="en-US" sz="5400" b="0" dirty="0">
                <a:solidFill>
                  <a:schemeClr val="tx1"/>
                </a:solidFill>
                <a:latin typeface="+mn-lt"/>
              </a:rPr>
              <a:t>No one should be criminalized for their abortion</a:t>
            </a:r>
          </a:p>
          <a:p>
            <a:pPr marL="228600" lvl="0" indent="-50800">
              <a:lnSpc>
                <a:spcPct val="100000"/>
              </a:lnSpc>
              <a:spcBef>
                <a:spcPts val="1000"/>
              </a:spcBef>
              <a:buClr>
                <a:schemeClr val="tx2"/>
              </a:buClr>
              <a:buSzPts val="2800"/>
              <a:buNone/>
            </a:pPr>
            <a:endParaRPr lang="en-US" sz="5400" b="0" dirty="0">
              <a:solidFill>
                <a:schemeClr val="tx1"/>
              </a:solidFill>
              <a:latin typeface="+mn-lt"/>
            </a:endParaRPr>
          </a:p>
        </p:txBody>
      </p:sp>
    </p:spTree>
    <p:extLst>
      <p:ext uri="{BB962C8B-B14F-4D97-AF65-F5344CB8AC3E}">
        <p14:creationId xmlns:p14="http://schemas.microsoft.com/office/powerpoint/2010/main" val="216137581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99D53-1845-5EB0-9E5A-75FEAD003C7C}"/>
              </a:ext>
            </a:extLst>
          </p:cNvPr>
          <p:cNvSpPr/>
          <p:nvPr/>
        </p:nvSpPr>
        <p:spPr>
          <a:xfrm>
            <a:off x="1431235" y="12895812"/>
            <a:ext cx="13119652" cy="820188"/>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240662"/>
            <a:ext cx="23840922" cy="1619736"/>
          </a:xfrm>
          <a:prstGeom prst="rect">
            <a:avLst/>
          </a:prstGeom>
        </p:spPr>
        <p:txBody>
          <a:bodyPr anchor="t">
            <a:noAutofit/>
          </a:bodyPr>
          <a:lstStyle/>
          <a:p>
            <a:pPr algn="ctr">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 Abortion</a:t>
            </a:r>
            <a:endParaRPr lang="en-US" sz="7500" b="0" dirty="0"/>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845273" y="1816855"/>
            <a:ext cx="18693454" cy="7825001"/>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4586709" y="9940666"/>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lnSpc>
                <a:spcPct val="100000"/>
              </a:lnSpc>
              <a:spcBef>
                <a:spcPts val="1000"/>
              </a:spcBef>
              <a:buClr>
                <a:schemeClr val="tx1"/>
              </a:buClr>
            </a:pPr>
            <a:r>
              <a:rPr lang="en-US" sz="5600" b="1" dirty="0">
                <a:solidFill>
                  <a:schemeClr val="tx1"/>
                </a:solidFill>
                <a:latin typeface="+mn-lt"/>
              </a:rPr>
              <a:t>Why SMA?</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State-based abortion restrictions</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Privacy, comfort, autonomy, convenience</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Avoid risks &amp; harms of discrimination, etc</a:t>
            </a:r>
            <a:r>
              <a:rPr lang="en-US" sz="5600" dirty="0">
                <a:solidFill>
                  <a:schemeClr val="tx1"/>
                </a:solidFill>
                <a:latin typeface="+mn-lt"/>
              </a:rPr>
              <a:t>.</a:t>
            </a:r>
            <a:endParaRPr lang="en-US" sz="5600" b="0" dirty="0">
              <a:solidFill>
                <a:schemeClr val="tx1"/>
              </a:solidFill>
              <a:latin typeface="+mn-lt"/>
            </a:endParaRPr>
          </a:p>
        </p:txBody>
      </p:sp>
      <p:sp>
        <p:nvSpPr>
          <p:cNvPr id="4" name="TextBox 3">
            <a:extLst>
              <a:ext uri="{FF2B5EF4-FFF2-40B4-BE49-F238E27FC236}">
                <a16:creationId xmlns:a16="http://schemas.microsoft.com/office/drawing/2014/main" id="{3742621A-2627-E8BD-F01F-B19C830A25D6}"/>
              </a:ext>
            </a:extLst>
          </p:cNvPr>
          <p:cNvSpPr txBox="1"/>
          <p:nvPr/>
        </p:nvSpPr>
        <p:spPr>
          <a:xfrm>
            <a:off x="19609367" y="13273444"/>
            <a:ext cx="4679484"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1"/>
                </a:solidFill>
                <a:effectLst/>
                <a:uFillTx/>
                <a:latin typeface="+mj-lt"/>
                <a:ea typeface="+mj-ea"/>
                <a:cs typeface="+mj-cs"/>
                <a:sym typeface="Helvetica"/>
              </a:rPr>
              <a:t>Image Source: Aiken et al 2024: </a:t>
            </a:r>
            <a:r>
              <a:rPr lang="en-US" sz="1400" b="0" i="0" dirty="0">
                <a:solidFill>
                  <a:schemeClr val="tx1"/>
                </a:solidFill>
                <a:effectLst/>
                <a:latin typeface="system-ui"/>
              </a:rPr>
              <a:t>doi:10.1001/jama.2024.4266</a:t>
            </a:r>
            <a:endParaRPr kumimoji="0" lang="en-US" sz="14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3160804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278" name="TextBox 10"/>
          <p:cNvSpPr txBox="1"/>
          <p:nvPr/>
        </p:nvSpPr>
        <p:spPr>
          <a:xfrm>
            <a:off x="13027152" y="994856"/>
            <a:ext cx="10984992" cy="117262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a:solidFill>
                  <a:schemeClr val="bg2"/>
                </a:solidFill>
                <a:latin typeface="+mn-lt"/>
              </a:rPr>
              <a:t>Describe the steps to provide two medication abortion care regimens: </a:t>
            </a:r>
          </a:p>
          <a:p>
            <a:pPr marL="685800" fontAlgn="base">
              <a:lnSpc>
                <a:spcPct val="100000"/>
              </a:lnSpc>
            </a:pPr>
            <a:r>
              <a:rPr lang="en-US" sz="5400">
                <a:solidFill>
                  <a:schemeClr val="bg2"/>
                </a:solidFill>
                <a:latin typeface="+mn-lt"/>
              </a:rPr>
              <a:t>1) mifepristone and misoprostol, and </a:t>
            </a:r>
          </a:p>
          <a:p>
            <a:pPr marL="685800" fontAlgn="base">
              <a:lnSpc>
                <a:spcPct val="100000"/>
              </a:lnSpc>
            </a:pPr>
            <a:r>
              <a:rPr lang="en-US" sz="5400">
                <a:solidFill>
                  <a:schemeClr val="bg2"/>
                </a:solidFill>
                <a:latin typeface="+mn-lt"/>
              </a:rPr>
              <a:t>2) misoprostol alone</a:t>
            </a:r>
          </a:p>
          <a:p>
            <a:pPr marL="685800" fontAlgn="base">
              <a:lnSpc>
                <a:spcPct val="100000"/>
              </a:lnSpc>
            </a:pPr>
            <a:endParaRPr lang="en-US">
              <a:solidFill>
                <a:schemeClr val="bg2"/>
              </a:solidFill>
              <a:latin typeface="+mn-lt"/>
            </a:endParaRPr>
          </a:p>
          <a:p>
            <a:pPr marL="685800" indent="-685800" fontAlgn="base">
              <a:lnSpc>
                <a:spcPct val="100000"/>
              </a:lnSpc>
              <a:buFont typeface="Arial" panose="020B0604020202020204" pitchFamily="34" charset="0"/>
              <a:buChar char="•"/>
            </a:pPr>
            <a:r>
              <a:rPr lang="en-US" sz="5400">
                <a:solidFill>
                  <a:schemeClr val="bg2"/>
                </a:solidFill>
                <a:latin typeface="+mn-lt"/>
              </a:rPr>
              <a:t>Apply knowledge on medication abortion regimens to answer questions or provide follow-up care, including for people who may self-manage/self-source their abortion.</a:t>
            </a:r>
          </a:p>
          <a:p>
            <a:pPr marL="685800" indent="-685800" fontAlgn="base">
              <a:lnSpc>
                <a:spcPct val="100000"/>
              </a:lnSpc>
              <a:buFont typeface="Arial" panose="020B0604020202020204" pitchFamily="34" charset="0"/>
              <a:buChar char="•"/>
            </a:pPr>
            <a:endParaRPr lang="en-US">
              <a:solidFill>
                <a:schemeClr val="bg2"/>
              </a:solidFill>
              <a:latin typeface="+mn-lt"/>
            </a:endParaRPr>
          </a:p>
          <a:p>
            <a:pPr marL="685800" indent="-685800" fontAlgn="base">
              <a:lnSpc>
                <a:spcPct val="100000"/>
              </a:lnSpc>
              <a:buFont typeface="Arial" panose="020B0604020202020204" pitchFamily="34" charset="0"/>
              <a:buChar char="•"/>
            </a:pPr>
            <a:r>
              <a:rPr lang="en-US" sz="540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20486" y="344467"/>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20486" y="1954775"/>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461718" y="1796385"/>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99980" y="2555611"/>
            <a:ext cx="17416072"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2"/>
              </a:buClr>
            </a:pPr>
            <a:r>
              <a:rPr lang="en-US" dirty="0">
                <a:solidFill>
                  <a:schemeClr val="accent4"/>
                </a:solidFill>
              </a:rPr>
              <a:t>WHO components: </a:t>
            </a:r>
            <a:r>
              <a:rPr lang="en-US" b="0" dirty="0">
                <a:solidFill>
                  <a:schemeClr val="tx1"/>
                </a:solidFill>
              </a:rPr>
              <a:t>self-assessment of eligibility, self-administration of abortion medications, self-assessment of abortion success</a:t>
            </a:r>
          </a:p>
          <a:p>
            <a:pPr>
              <a:spcBef>
                <a:spcPts val="1000"/>
              </a:spcBef>
              <a:buClr>
                <a:schemeClr val="tx2"/>
              </a:buClr>
            </a:pPr>
            <a:r>
              <a:rPr lang="en-US" dirty="0">
                <a:solidFill>
                  <a:schemeClr val="accent1"/>
                </a:solidFill>
              </a:rPr>
              <a:t>Mife &amp; Miso: </a:t>
            </a:r>
          </a:p>
          <a:p>
            <a:pPr marL="2278063" lvl="1" indent="-650875">
              <a:spcBef>
                <a:spcPts val="1000"/>
              </a:spcBef>
              <a:buClr>
                <a:schemeClr val="tx2"/>
              </a:buClr>
            </a:pPr>
            <a:r>
              <a:rPr lang="en-US" b="0" dirty="0">
                <a:solidFill>
                  <a:schemeClr val="tx1"/>
                </a:solidFill>
              </a:rPr>
              <a:t>Patients take the pills at home, manage their abortion, get follow-up if/when they need it</a:t>
            </a:r>
          </a:p>
          <a:p>
            <a:pPr marL="2278063" lvl="1" indent="-650875">
              <a:spcBef>
                <a:spcPts val="1000"/>
              </a:spcBef>
              <a:buClr>
                <a:schemeClr val="tx2"/>
              </a:buClr>
            </a:pPr>
            <a:r>
              <a:rPr lang="en-US" b="0" dirty="0">
                <a:solidFill>
                  <a:schemeClr val="tx1"/>
                </a:solidFill>
              </a:rPr>
              <a:t>Telemedicine is no less safe than in-clinic </a:t>
            </a:r>
          </a:p>
          <a:p>
            <a:pPr>
              <a:spcBef>
                <a:spcPts val="1000"/>
              </a:spcBef>
              <a:buClr>
                <a:schemeClr val="tx2"/>
              </a:buClr>
            </a:pPr>
            <a:r>
              <a:rPr lang="en-US" dirty="0">
                <a:solidFill>
                  <a:schemeClr val="accent1"/>
                </a:solidFill>
              </a:rPr>
              <a:t>Miso-only: </a:t>
            </a:r>
          </a:p>
          <a:p>
            <a:pPr marL="2082800" lvl="1" indent="-520700">
              <a:spcBef>
                <a:spcPts val="500"/>
              </a:spcBef>
              <a:buClr>
                <a:schemeClr val="tx2"/>
              </a:buClr>
            </a:pPr>
            <a:r>
              <a:rPr lang="en-US" b="0" dirty="0">
                <a:solidFill>
                  <a:schemeClr val="tx1"/>
                </a:solidFill>
              </a:rPr>
              <a:t>With accurate information, miso is a safe &amp; effective alternative to mife + miso</a:t>
            </a:r>
          </a:p>
          <a:p>
            <a:pPr marL="2082800" lvl="1" indent="-520700">
              <a:spcBef>
                <a:spcPts val="500"/>
              </a:spcBef>
              <a:buClr>
                <a:schemeClr val="tx2"/>
              </a:buClr>
            </a:pPr>
            <a:r>
              <a:rPr lang="en-US" b="0" dirty="0">
                <a:solidFill>
                  <a:schemeClr val="tx1"/>
                </a:solidFill>
              </a:rPr>
              <a:t>Repeat doses may be necessary</a:t>
            </a:r>
          </a:p>
          <a:p>
            <a:pPr marL="2082800" lvl="1" indent="-520700">
              <a:spcBef>
                <a:spcPts val="500"/>
              </a:spcBef>
              <a:buClr>
                <a:schemeClr val="tx2"/>
              </a:buClr>
            </a:pPr>
            <a:r>
              <a:rPr lang="en-US" b="0" dirty="0">
                <a:solidFill>
                  <a:schemeClr val="tx1"/>
                </a:solidFill>
              </a:rPr>
              <a:t>Accompaniment 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3788" y="685800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3788" y="903473"/>
            <a:ext cx="4050365" cy="5169037"/>
          </a:xfrm>
          <a:prstGeom prst="rect">
            <a:avLst/>
          </a:prstGeom>
        </p:spPr>
      </p:pic>
    </p:spTree>
    <p:extLst>
      <p:ext uri="{BB962C8B-B14F-4D97-AF65-F5344CB8AC3E}">
        <p14:creationId xmlns:p14="http://schemas.microsoft.com/office/powerpoint/2010/main" val="142950891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Have 12 pills, 200 mcg each</a:t>
            </a:r>
          </a:p>
          <a:p>
            <a:pPr marL="228600" lvl="0" indent="-228600">
              <a:lnSpc>
                <a:spcPct val="100000"/>
              </a:lnSpc>
              <a:spcBef>
                <a:spcPts val="0"/>
              </a:spcBef>
              <a:buClr>
                <a:schemeClr val="tx2"/>
              </a:buClr>
            </a:pPr>
            <a:r>
              <a:rPr lang="en-US" b="0" dirty="0">
                <a:solidFill>
                  <a:schemeClr val="tx1"/>
                </a:solidFill>
                <a:latin typeface="+mn-lt"/>
              </a:rPr>
              <a:t> Pain medicine before misoprostol</a:t>
            </a:r>
          </a:p>
          <a:p>
            <a:pPr marL="228600" lvl="0" indent="-228600">
              <a:lnSpc>
                <a:spcPct val="100000"/>
              </a:lnSpc>
              <a:spcBef>
                <a:spcPts val="0"/>
              </a:spcBef>
              <a:buClr>
                <a:schemeClr val="tx2"/>
              </a:buClr>
            </a:pPr>
            <a:r>
              <a:rPr lang="en-US" b="0" dirty="0">
                <a:solidFill>
                  <a:schemeClr val="tx1"/>
                </a:solidFill>
                <a:latin typeface="+mn-lt"/>
              </a:rPr>
              <a:t> 4 misoprostol tablets every 3 hours for at least 3 doses</a:t>
            </a:r>
          </a:p>
          <a:p>
            <a:pPr marL="228600" lvl="0" indent="-228600">
              <a:lnSpc>
                <a:spcPct val="100000"/>
              </a:lnSpc>
              <a:spcBef>
                <a:spcPts val="0"/>
              </a:spcBef>
              <a:buClr>
                <a:schemeClr val="tx2"/>
              </a:buClr>
            </a:pPr>
            <a:r>
              <a:rPr lang="en-US" b="0" dirty="0">
                <a:solidFill>
                  <a:schemeClr val="tx1"/>
                </a:solidFill>
                <a:latin typeface="+mn-lt"/>
              </a:rPr>
              <a:t> More doses may be needed</a:t>
            </a:r>
          </a:p>
          <a:p>
            <a:pPr marL="228600" lvl="0" indent="-228600">
              <a:lnSpc>
                <a:spcPct val="100000"/>
              </a:lnSpc>
              <a:spcBef>
                <a:spcPts val="0"/>
              </a:spcBef>
              <a:buClr>
                <a:schemeClr val="tx2"/>
              </a:buClr>
            </a:pPr>
            <a:endParaRPr lang="en-US" b="0" dirty="0">
              <a:solidFill>
                <a:schemeClr val="tx1"/>
              </a:solidFill>
              <a:latin typeface="+mn-lt"/>
            </a:endParaRP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152329896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E9F02E-2604-BEDF-A88C-2A26854DC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514350"/>
            <a:ext cx="12839700" cy="11932009"/>
          </a:xfrm>
          <a:prstGeom prst="rect">
            <a:avLst/>
          </a:prstGeom>
        </p:spPr>
      </p:pic>
      <p:sp>
        <p:nvSpPr>
          <p:cNvPr id="10" name="Content Placeholder 2">
            <a:extLst>
              <a:ext uri="{FF2B5EF4-FFF2-40B4-BE49-F238E27FC236}">
                <a16:creationId xmlns:a16="http://schemas.microsoft.com/office/drawing/2014/main" id="{C14C6454-B1DF-4BE9-2452-8AE1DAF73764}"/>
              </a:ext>
            </a:extLst>
          </p:cNvPr>
          <p:cNvSpPr txBox="1">
            <a:spLocks/>
          </p:cNvSpPr>
          <p:nvPr/>
        </p:nvSpPr>
        <p:spPr>
          <a:xfrm>
            <a:off x="13995400" y="1500557"/>
            <a:ext cx="10096500" cy="1071488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More intense and prolonged side effects (fever, chills, diarrhea, nausea, cramping) than MAB with mifepristone</a:t>
            </a:r>
          </a:p>
          <a:p>
            <a:pPr marL="228600" lvl="0" indent="-228600">
              <a:lnSpc>
                <a:spcPct val="100000"/>
              </a:lnSpc>
              <a:spcBef>
                <a:spcPts val="0"/>
              </a:spcBef>
              <a:buClr>
                <a:schemeClr val="tx2"/>
              </a:buClr>
            </a:pPr>
            <a:r>
              <a:rPr lang="en-US" b="0" dirty="0">
                <a:solidFill>
                  <a:schemeClr val="tx1"/>
                </a:solidFill>
                <a:latin typeface="+mn-lt"/>
              </a:rPr>
              <a:t> Bleeding may begin within 1-4 hours after first miso dose</a:t>
            </a:r>
          </a:p>
          <a:p>
            <a:pPr marL="228600" lvl="0" indent="-228600">
              <a:lnSpc>
                <a:spcPct val="100000"/>
              </a:lnSpc>
              <a:spcBef>
                <a:spcPts val="0"/>
              </a:spcBef>
              <a:buClr>
                <a:schemeClr val="tx2"/>
              </a:buClr>
            </a:pPr>
            <a:r>
              <a:rPr lang="en-US" b="0" dirty="0">
                <a:solidFill>
                  <a:schemeClr val="tx1"/>
                </a:solidFill>
                <a:latin typeface="+mn-lt"/>
              </a:rPr>
              <a:t> Heaviest bleeding usually starts after 3</a:t>
            </a:r>
            <a:r>
              <a:rPr lang="en-US" b="0" baseline="30000" dirty="0">
                <a:solidFill>
                  <a:schemeClr val="tx1"/>
                </a:solidFill>
                <a:latin typeface="+mn-lt"/>
              </a:rPr>
              <a:t>rd</a:t>
            </a:r>
            <a:r>
              <a:rPr lang="en-US" b="0" dirty="0">
                <a:solidFill>
                  <a:schemeClr val="tx1"/>
                </a:solidFill>
                <a:latin typeface="+mn-lt"/>
              </a:rPr>
              <a:t> dose and will last 1-3 days</a:t>
            </a:r>
          </a:p>
          <a:p>
            <a:pPr marL="228600" lvl="0" indent="-228600">
              <a:lnSpc>
                <a:spcPct val="100000"/>
              </a:lnSpc>
              <a:spcBef>
                <a:spcPts val="0"/>
              </a:spcBef>
              <a:buClr>
                <a:schemeClr val="tx2"/>
              </a:buClr>
            </a:pPr>
            <a:r>
              <a:rPr lang="en-US" b="0" dirty="0">
                <a:solidFill>
                  <a:schemeClr val="tx1"/>
                </a:solidFill>
                <a:latin typeface="+mn-lt"/>
              </a:rPr>
              <a:t> Bleeding can last ~2 week</a:t>
            </a:r>
          </a:p>
          <a:p>
            <a:pPr marL="228600" lvl="0" indent="-228600">
              <a:lnSpc>
                <a:spcPct val="100000"/>
              </a:lnSpc>
              <a:spcBef>
                <a:spcPts val="0"/>
              </a:spcBef>
              <a:buClr>
                <a:schemeClr val="tx2"/>
              </a:buClr>
            </a:pPr>
            <a:r>
              <a:rPr lang="en-US" b="0" dirty="0">
                <a:solidFill>
                  <a:schemeClr val="tx1"/>
                </a:solidFill>
                <a:latin typeface="+mn-lt"/>
              </a:rPr>
              <a:t> Remember 2x2 rule</a:t>
            </a:r>
          </a:p>
          <a:p>
            <a:pPr marL="228600" lvl="0" indent="-228600">
              <a:lnSpc>
                <a:spcPct val="100000"/>
              </a:lnSpc>
              <a:spcBef>
                <a:spcPts val="0"/>
              </a:spcBef>
              <a:buClr>
                <a:schemeClr val="tx2"/>
              </a:buClr>
            </a:pPr>
            <a:endParaRPr lang="en-US" b="0" dirty="0">
              <a:solidFill>
                <a:schemeClr val="tx1"/>
              </a:solidFill>
              <a:latin typeface="+mn-lt"/>
            </a:endParaRPr>
          </a:p>
        </p:txBody>
      </p:sp>
      <p:sp>
        <p:nvSpPr>
          <p:cNvPr id="11" name="TextBox 10">
            <a:extLst>
              <a:ext uri="{FF2B5EF4-FFF2-40B4-BE49-F238E27FC236}">
                <a16:creationId xmlns:a16="http://schemas.microsoft.com/office/drawing/2014/main" id="{4AA2CAAB-E947-3140-5F7B-2A7E6AEBBAC8}"/>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mj-lt"/>
                <a:ea typeface="+mj-ea"/>
                <a:cs typeface="+mj-cs"/>
                <a:sym typeface="Helvetica"/>
              </a:rPr>
              <a:t>Image Source: RHAP, “How to Use Misoprostol-Only For a Medication Abortion” Factsheet</a:t>
            </a:r>
          </a:p>
        </p:txBody>
      </p:sp>
      <p:sp>
        <p:nvSpPr>
          <p:cNvPr id="2" name="Rectangle 7">
            <a:extLst>
              <a:ext uri="{FF2B5EF4-FFF2-40B4-BE49-F238E27FC236}">
                <a16:creationId xmlns:a16="http://schemas.microsoft.com/office/drawing/2014/main" id="{ADF3FB8B-5E2B-0936-43CB-81B6E8ABE1FE}"/>
              </a:ext>
            </a:extLst>
          </p:cNvPr>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spTree>
    <p:extLst>
      <p:ext uri="{BB962C8B-B14F-4D97-AF65-F5344CB8AC3E}">
        <p14:creationId xmlns:p14="http://schemas.microsoft.com/office/powerpoint/2010/main" val="382538413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SMA and Criminalization</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tx2"/>
              </a:buClr>
            </a:pPr>
            <a:r>
              <a:rPr lang="en-US" sz="5400" b="0" dirty="0">
                <a:solidFill>
                  <a:schemeClr val="tx1"/>
                </a:solidFill>
                <a:latin typeface="+mn-lt"/>
                <a:ea typeface="Calibri"/>
                <a:cs typeface="Calibri"/>
                <a:sym typeface="Calibri"/>
              </a:rPr>
              <a:t> It is not illegal for pregnant people to manage their own abortions</a:t>
            </a:r>
          </a:p>
          <a:p>
            <a:pPr marL="142875" lvl="0" indent="-171450">
              <a:spcBef>
                <a:spcPts val="0"/>
              </a:spcBef>
              <a:buClr>
                <a:schemeClr val="tx2"/>
              </a:buClr>
            </a:pPr>
            <a:r>
              <a:rPr lang="en-US" sz="5400" b="0" dirty="0">
                <a:solidFill>
                  <a:schemeClr val="tx1"/>
                </a:solidFill>
                <a:latin typeface="+mn-lt"/>
                <a:ea typeface="Calibri"/>
                <a:cs typeface="Calibri"/>
                <a:sym typeface="Calibri"/>
              </a:rPr>
              <a:t> Legal landscape is murky – threat of being investigated or criminalized for self-managing an abortion is still real</a:t>
            </a:r>
          </a:p>
          <a:p>
            <a:pPr marL="142875" lvl="0" indent="-171450">
              <a:spcBef>
                <a:spcPts val="0"/>
              </a:spcBef>
              <a:buClr>
                <a:schemeClr val="tx2"/>
              </a:buClr>
            </a:pPr>
            <a:r>
              <a:rPr lang="en-US" sz="5400" b="0" dirty="0">
                <a:solidFill>
                  <a:schemeClr val="tx1"/>
                </a:solidFill>
                <a:latin typeface="+mn-lt"/>
                <a:ea typeface="Calibri"/>
                <a:cs typeface="Calibri"/>
                <a:sym typeface="Calibri"/>
              </a:rPr>
              <a:t> Cases of criminalization on patients often reported by health care workers</a:t>
            </a:r>
          </a:p>
          <a:p>
            <a:pPr marL="142875" lvl="0" indent="-171450">
              <a:spcBef>
                <a:spcPts val="0"/>
              </a:spcBef>
              <a:buClr>
                <a:schemeClr val="tx2"/>
              </a:buClr>
            </a:pPr>
            <a:r>
              <a:rPr lang="en-US" sz="5400" b="0" dirty="0">
                <a:solidFill>
                  <a:schemeClr val="tx1"/>
                </a:solidFill>
                <a:latin typeface="+mn-lt"/>
                <a:ea typeface="Calibri"/>
                <a:cs typeface="Calibri"/>
                <a:sym typeface="Calibri"/>
              </a:rPr>
              <a:t> Laws often misapplied by police and prosecutors</a:t>
            </a:r>
          </a:p>
          <a:p>
            <a:pPr marL="142875" lvl="0" indent="-171450">
              <a:spcBef>
                <a:spcPts val="0"/>
              </a:spcBef>
              <a:buClr>
                <a:schemeClr val="tx2"/>
              </a:buClr>
            </a:pPr>
            <a:r>
              <a:rPr lang="en-US" sz="5400" b="0" dirty="0">
                <a:solidFill>
                  <a:schemeClr val="tx1"/>
                </a:solidFill>
                <a:latin typeface="+mn-lt"/>
                <a:ea typeface="Calibri"/>
                <a:cs typeface="Calibri"/>
                <a:sym typeface="Calibri"/>
              </a:rPr>
              <a:t> Criminalization (or fear of) is the main barrier that prevents people from safely managing their abortion</a:t>
            </a:r>
            <a:endParaRPr lang="en-US" sz="54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a:t>
            </a:r>
            <a:r>
              <a:rPr lang="en-US" sz="1000">
                <a:solidFill>
                  <a:schemeClr val="tx1"/>
                </a:solidFill>
                <a:latin typeface="Calibri"/>
                <a:ea typeface="Calibri"/>
                <a:cs typeface="Calibri"/>
                <a:sym typeface="Calibri"/>
              </a:rPr>
              <a:t>https://</a:t>
            </a:r>
            <a:r>
              <a:rPr lang="en-US" sz="1000" err="1">
                <a:solidFill>
                  <a:schemeClr val="tx1"/>
                </a:solidFill>
                <a:latin typeface="Calibri"/>
                <a:ea typeface="Calibri"/>
                <a:cs typeface="Calibri"/>
                <a:sym typeface="Calibri"/>
              </a:rPr>
              <a:t>www.interruptingcriminalization.com</a:t>
            </a:r>
            <a:r>
              <a:rPr lang="en-US" sz="1000">
                <a:solidFill>
                  <a:schemeClr val="tx1"/>
                </a:solidFill>
                <a:latin typeface="Calibri"/>
                <a:ea typeface="Calibri"/>
                <a:cs typeface="Calibri"/>
                <a:sym typeface="Calibri"/>
              </a:rPr>
              <a:t>/decriminalize-abortion </a:t>
            </a:r>
            <a:endParaRPr lang="en-US" sz="1000">
              <a:solidFill>
                <a:schemeClr val="tx1"/>
              </a:solidFill>
            </a:endParaRPr>
          </a:p>
          <a:p>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6" y="1488708"/>
            <a:ext cx="10504203" cy="1073858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127671143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self-managed abortion as part of the full range of safe abortion options?</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a:solidFill>
                  <a:schemeClr val="tx1"/>
                </a:solidFill>
                <a:latin typeface="+mn-lt"/>
              </a:rPr>
              <a:t>Image Source: </a:t>
            </a:r>
            <a:r>
              <a:rPr lang="en-US" sz="1000" b="1" err="1">
                <a:solidFill>
                  <a:schemeClr val="tx1"/>
                </a:solidFill>
                <a:latin typeface="+mn-lt"/>
              </a:rPr>
              <a:t>Abortiononourownterms.org</a:t>
            </a:r>
            <a:endParaRPr lang="en-US" sz="1000" b="1">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259942152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a:t>Supporting SMA as clinicians</a:t>
            </a:r>
            <a:endParaRPr lang="en-US" sz="8800" b="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516650" y="2871584"/>
            <a:ext cx="17225094" cy="105166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tx1"/>
                </a:solidFill>
                <a:latin typeface="+mn-lt"/>
              </a:rPr>
              <a:t>No mandatory reporting – use your discretion</a:t>
            </a:r>
          </a:p>
          <a:p>
            <a:pPr>
              <a:lnSpc>
                <a:spcPct val="100000"/>
              </a:lnSpc>
              <a:spcBef>
                <a:spcPts val="1000"/>
              </a:spcBef>
              <a:buClr>
                <a:schemeClr val="tx2"/>
              </a:buClr>
            </a:pPr>
            <a:r>
              <a:rPr lang="en-US" sz="5400" b="0" dirty="0">
                <a:solidFill>
                  <a:schemeClr val="tx1"/>
                </a:solidFill>
                <a:latin typeface="+mn-lt"/>
              </a:rPr>
              <a:t>Provide </a:t>
            </a:r>
            <a:r>
              <a:rPr lang="en-US" sz="5400" b="0" dirty="0">
                <a:solidFill>
                  <a:schemeClr val="accent1"/>
                </a:solidFill>
                <a:latin typeface="+mn-lt"/>
              </a:rPr>
              <a:t>INFORMATION</a:t>
            </a:r>
            <a:r>
              <a:rPr lang="en-US" sz="5400" b="0" dirty="0">
                <a:solidFill>
                  <a:schemeClr val="tx1"/>
                </a:solidFill>
                <a:latin typeface="+mn-lt"/>
              </a:rPr>
              <a:t> and </a:t>
            </a:r>
            <a:r>
              <a:rPr lang="en-US" sz="5400" b="0" dirty="0">
                <a:solidFill>
                  <a:schemeClr val="accent1"/>
                </a:solidFill>
                <a:latin typeface="+mn-lt"/>
              </a:rPr>
              <a:t>COUNSELING</a:t>
            </a:r>
            <a:r>
              <a:rPr lang="en-US" sz="5400" b="0" dirty="0">
                <a:solidFill>
                  <a:schemeClr val="tx1"/>
                </a:solidFill>
                <a:latin typeface="+mn-lt"/>
              </a:rPr>
              <a:t> about abortion options, including how to use abortion pills </a:t>
            </a:r>
          </a:p>
          <a:p>
            <a:pPr>
              <a:lnSpc>
                <a:spcPct val="100000"/>
              </a:lnSpc>
              <a:spcBef>
                <a:spcPts val="1000"/>
              </a:spcBef>
              <a:buClr>
                <a:schemeClr val="tx2"/>
              </a:buClr>
            </a:pPr>
            <a:r>
              <a:rPr lang="en-US" sz="5400" b="0" dirty="0">
                <a:solidFill>
                  <a:schemeClr val="tx1"/>
                </a:solidFill>
                <a:latin typeface="+mn-lt"/>
              </a:rPr>
              <a:t>Post abortion </a:t>
            </a:r>
            <a:r>
              <a:rPr lang="en-US" sz="5400" b="0" dirty="0">
                <a:solidFill>
                  <a:schemeClr val="tx2"/>
                </a:solidFill>
                <a:latin typeface="+mn-lt"/>
              </a:rPr>
              <a:t>care</a:t>
            </a:r>
            <a:r>
              <a:rPr lang="en-US" sz="5400" b="0" dirty="0">
                <a:solidFill>
                  <a:schemeClr val="tx1"/>
                </a:solidFill>
                <a:latin typeface="+mn-lt"/>
              </a:rPr>
              <a:t> mimics clinical presentation of EPL</a:t>
            </a:r>
          </a:p>
          <a:p>
            <a:pPr>
              <a:lnSpc>
                <a:spcPct val="100000"/>
              </a:lnSpc>
              <a:spcBef>
                <a:spcPts val="1000"/>
              </a:spcBef>
              <a:buClr>
                <a:schemeClr val="tx2"/>
              </a:buClr>
            </a:pPr>
            <a:r>
              <a:rPr lang="en-US" sz="5400" b="0" dirty="0">
                <a:solidFill>
                  <a:schemeClr val="tx1"/>
                </a:solidFill>
                <a:latin typeface="+mn-lt"/>
              </a:rPr>
              <a:t>Educate colleagues using values clarification</a:t>
            </a:r>
          </a:p>
          <a:p>
            <a:pPr>
              <a:lnSpc>
                <a:spcPct val="100000"/>
              </a:lnSpc>
              <a:spcBef>
                <a:spcPts val="1000"/>
              </a:spcBef>
              <a:buClr>
                <a:schemeClr val="tx2"/>
              </a:buClr>
            </a:pPr>
            <a:r>
              <a:rPr lang="en-US" sz="5400" b="0" dirty="0">
                <a:solidFill>
                  <a:schemeClr val="tx1"/>
                </a:solidFill>
                <a:latin typeface="+mn-lt"/>
              </a:rPr>
              <a:t>Review written policies and create policies</a:t>
            </a:r>
          </a:p>
          <a:p>
            <a:pPr>
              <a:lnSpc>
                <a:spcPct val="100000"/>
              </a:lnSpc>
              <a:spcBef>
                <a:spcPts val="1000"/>
              </a:spcBef>
              <a:buClr>
                <a:schemeClr val="tx2"/>
              </a:buClr>
            </a:pPr>
            <a:r>
              <a:rPr lang="en-US" sz="5400" b="0" dirty="0">
                <a:solidFill>
                  <a:schemeClr val="tx1"/>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tx1"/>
                </a:solidFill>
                <a:latin typeface="+mn-lt"/>
              </a:rPr>
              <a:t>Speak about SMA with compassion, respect</a:t>
            </a:r>
          </a:p>
          <a:p>
            <a:pPr>
              <a:lnSpc>
                <a:spcPct val="100000"/>
              </a:lnSpc>
              <a:spcBef>
                <a:spcPts val="1000"/>
              </a:spcBef>
              <a:buClr>
                <a:schemeClr val="tx2"/>
              </a:buClr>
            </a:pPr>
            <a:r>
              <a:rPr lang="en-US" sz="5400" b="0" dirty="0">
                <a:solidFill>
                  <a:schemeClr val="tx1"/>
                </a:solidFill>
                <a:latin typeface="+mn-lt"/>
              </a:rPr>
              <a:t>Abortion Defense Network: </a:t>
            </a:r>
            <a:r>
              <a:rPr lang="en-US" sz="5400" b="0" i="0" dirty="0" err="1">
                <a:solidFill>
                  <a:schemeClr val="tx1"/>
                </a:solidFill>
                <a:latin typeface="+mn-lt"/>
                <a:ea typeface="+mn-ea"/>
                <a:cs typeface="+mn-cs"/>
                <a:sym typeface="Calibri"/>
              </a:rPr>
              <a:t>abortiondefensenetwork.org</a:t>
            </a:r>
            <a:endParaRPr lang="en-US" sz="5400" b="0" i="0" dirty="0">
              <a:solidFill>
                <a:schemeClr val="tx1"/>
              </a:solidFill>
              <a:latin typeface="+mn-lt"/>
              <a:ea typeface="+mn-ea"/>
              <a:cs typeface="+mn-cs"/>
              <a:sym typeface="Calibri"/>
            </a:endParaRPr>
          </a:p>
          <a:p>
            <a:pPr>
              <a:lnSpc>
                <a:spcPct val="100000"/>
              </a:lnSpc>
              <a:spcBef>
                <a:spcPts val="1000"/>
              </a:spcBef>
              <a:buClr>
                <a:schemeClr val="tx2"/>
              </a:buClr>
            </a:pPr>
            <a:endParaRPr lang="en-US" sz="5400" b="0" dirty="0">
              <a:solidFill>
                <a:schemeClr val="tx1"/>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64681835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Optional 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458200"/>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299810"/>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326286381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What challenges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0982945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Issues to think about</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r>
              <a:rPr lang="en-US" sz="5400" b="0">
                <a:solidFill>
                  <a:schemeClr val="tx2"/>
                </a:solidFill>
                <a:latin typeface="+mn-lt"/>
                <a:ea typeface="Calibri"/>
                <a:cs typeface="Calibri"/>
                <a:sym typeface="Calibri"/>
              </a:rPr>
              <a:t>Special considerations if you receive federal funding</a:t>
            </a:r>
          </a:p>
          <a:p>
            <a:pPr marL="914400" lvl="0" indent="-914400">
              <a:spcBef>
                <a:spcPts val="0"/>
              </a:spcBef>
              <a:buClr>
                <a:schemeClr val="tx2"/>
              </a:buClr>
              <a:buAutoNum type="arabicPeriod"/>
            </a:pPr>
            <a:r>
              <a:rPr lang="en-US" sz="5400" b="0">
                <a:solidFill>
                  <a:schemeClr val="tx2"/>
                </a:solidFill>
                <a:latin typeface="+mn-lt"/>
                <a:ea typeface="Calibri"/>
                <a:cs typeface="Calibri"/>
                <a:sym typeface="Calibri"/>
              </a:rPr>
              <a:t>Laws regulating abortion in your state</a:t>
            </a:r>
          </a:p>
          <a:p>
            <a:pPr marL="914400" lvl="0" indent="-914400">
              <a:spcBef>
                <a:spcPts val="0"/>
              </a:spcBef>
              <a:buClr>
                <a:schemeClr val="tx2"/>
              </a:buClr>
              <a:buAutoNum type="arabicPeriod"/>
            </a:pPr>
            <a:r>
              <a:rPr lang="en-US" sz="5400" b="0">
                <a:solidFill>
                  <a:schemeClr val="tx2"/>
                </a:solidFill>
                <a:latin typeface="+mn-lt"/>
                <a:cs typeface="Calibri"/>
                <a:sym typeface="Calibri"/>
              </a:rPr>
              <a:t>Organize a planning committee</a:t>
            </a:r>
          </a:p>
          <a:p>
            <a:pPr marL="914400" lvl="0" indent="-914400">
              <a:spcBef>
                <a:spcPts val="0"/>
              </a:spcBef>
              <a:buClr>
                <a:schemeClr val="tx2"/>
              </a:buClr>
              <a:buAutoNum type="arabicPeriod"/>
            </a:pPr>
            <a:r>
              <a:rPr lang="en-US" sz="5400" b="0">
                <a:solidFill>
                  <a:schemeClr val="tx2"/>
                </a:solidFill>
                <a:latin typeface="+mn-lt"/>
                <a:cs typeface="Calibri"/>
                <a:sym typeface="Calibri"/>
              </a:rPr>
              <a:t>Staff support</a:t>
            </a:r>
          </a:p>
          <a:p>
            <a:pPr marL="914400" lvl="0" indent="-914400">
              <a:spcBef>
                <a:spcPts val="0"/>
              </a:spcBef>
              <a:buClr>
                <a:schemeClr val="tx2"/>
              </a:buClr>
              <a:buAutoNum type="arabicPeriod"/>
            </a:pPr>
            <a:r>
              <a:rPr lang="en-US" sz="5400" b="0">
                <a:solidFill>
                  <a:schemeClr val="tx2"/>
                </a:solidFill>
                <a:latin typeface="+mn-lt"/>
                <a:cs typeface="Calibri"/>
                <a:sym typeface="Calibri"/>
              </a:rPr>
              <a:t>Pharmacy</a:t>
            </a:r>
          </a:p>
          <a:p>
            <a:pPr marL="914400" lvl="0" indent="-914400">
              <a:spcBef>
                <a:spcPts val="0"/>
              </a:spcBef>
              <a:buClr>
                <a:schemeClr val="tx2"/>
              </a:buClr>
              <a:buAutoNum type="arabicPeriod"/>
            </a:pPr>
            <a:r>
              <a:rPr lang="en-US" sz="5400" b="0">
                <a:solidFill>
                  <a:schemeClr val="tx2"/>
                </a:solidFill>
                <a:latin typeface="+mn-lt"/>
                <a:cs typeface="Calibri"/>
                <a:sym typeface="Calibri"/>
              </a:rPr>
              <a:t>Clinical policies + procedures</a:t>
            </a:r>
          </a:p>
          <a:p>
            <a:pPr marL="914400" lvl="0" indent="-914400">
              <a:spcBef>
                <a:spcPts val="0"/>
              </a:spcBef>
              <a:buClr>
                <a:schemeClr val="tx2"/>
              </a:buClr>
              <a:buAutoNum type="arabicPeriod"/>
            </a:pPr>
            <a:r>
              <a:rPr lang="en-US" sz="5400" b="0">
                <a:solidFill>
                  <a:schemeClr val="tx2"/>
                </a:solidFill>
                <a:latin typeface="+mn-lt"/>
                <a:cs typeface="Calibri"/>
                <a:sym typeface="Calibri"/>
              </a:rPr>
              <a:t>Billing and reimbursement</a:t>
            </a:r>
          </a:p>
          <a:p>
            <a:pPr marL="914400" lvl="0" indent="-914400">
              <a:spcBef>
                <a:spcPts val="0"/>
              </a:spcBef>
              <a:buClr>
                <a:schemeClr val="tx2"/>
              </a:buClr>
              <a:buAutoNum type="arabicPeriod"/>
            </a:pPr>
            <a:r>
              <a:rPr lang="en-US" sz="5400" b="0">
                <a:solidFill>
                  <a:schemeClr val="tx2"/>
                </a:solidFill>
                <a:latin typeface="+mn-lt"/>
                <a:cs typeface="Calibri"/>
                <a:sym typeface="Calibri"/>
              </a:rPr>
              <a:t>Professional liability insurance</a:t>
            </a:r>
            <a:endParaRPr lang="en-US" sz="5400" b="0">
              <a:solidFill>
                <a:schemeClr val="tx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spTree>
    <p:extLst>
      <p:ext uri="{BB962C8B-B14F-4D97-AF65-F5344CB8AC3E}">
        <p14:creationId xmlns:p14="http://schemas.microsoft.com/office/powerpoint/2010/main" val="263946529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49</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528733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43F8C-FA49-AA1D-6A3B-F998878D8161}"/>
              </a:ext>
            </a:extLst>
          </p:cNvPr>
          <p:cNvSpPr>
            <a:spLocks noGrp="1"/>
          </p:cNvSpPr>
          <p:nvPr>
            <p:ph type="title"/>
          </p:nvPr>
        </p:nvSpPr>
        <p:spPr>
          <a:xfrm>
            <a:off x="794004" y="5132831"/>
            <a:ext cx="9081516" cy="3962400"/>
          </a:xfrm>
        </p:spPr>
        <p:txBody>
          <a:bodyPr>
            <a:noAutofit/>
          </a:bodyPr>
          <a:lstStyle/>
          <a:p>
            <a:r>
              <a:rPr lang="en-US" sz="15000"/>
              <a:t>WHY I PROVIDE ABORTION CARE</a:t>
            </a:r>
          </a:p>
        </p:txBody>
      </p:sp>
      <p:pic>
        <p:nvPicPr>
          <p:cNvPr id="4" name="Picture 3">
            <a:extLst>
              <a:ext uri="{FF2B5EF4-FFF2-40B4-BE49-F238E27FC236}">
                <a16:creationId xmlns:a16="http://schemas.microsoft.com/office/drawing/2014/main" id="{D6FC0169-E49F-3C11-775D-9BBAE571801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8773366" y="-802678"/>
            <a:ext cx="15610634" cy="15321355"/>
          </a:xfrm>
          <a:prstGeom prst="rect">
            <a:avLst/>
          </a:prstGeom>
        </p:spPr>
      </p:pic>
      <p:sp>
        <p:nvSpPr>
          <p:cNvPr id="5" name="Rectangle 7">
            <a:extLst>
              <a:ext uri="{FF2B5EF4-FFF2-40B4-BE49-F238E27FC236}">
                <a16:creationId xmlns:a16="http://schemas.microsoft.com/office/drawing/2014/main" id="{F8683D40-8F28-243A-5804-A4306F7CF23D}"/>
              </a:ext>
            </a:extLst>
          </p:cNvPr>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Tree>
    <p:extLst>
      <p:ext uri="{BB962C8B-B14F-4D97-AF65-F5344CB8AC3E}">
        <p14:creationId xmlns:p14="http://schemas.microsoft.com/office/powerpoint/2010/main" val="167056025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4666"/>
            <a:ext cx="15337971" cy="119323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tx2"/>
                </a:solidFill>
              </a:rPr>
              <a:t>Abortion care guideline. Geneva: World Health Organization; 2022. </a:t>
            </a:r>
            <a:r>
              <a:rPr lang="en-US" sz="1000" dirty="0" err="1">
                <a:solidFill>
                  <a:schemeClr val="tx2"/>
                </a:solidFill>
              </a:rPr>
              <a:t>Licence</a:t>
            </a:r>
            <a:r>
              <a:rPr lang="en-US" sz="1000" dirty="0">
                <a:solidFill>
                  <a:schemeClr val="tx2"/>
                </a:solidFill>
              </a:rPr>
              <a:t>: CC BY-NC-SA 3.0 IGO.</a:t>
            </a:r>
          </a:p>
          <a:p>
            <a:pPr lvl="0"/>
            <a:r>
              <a:rPr lang="en-US" sz="1000" dirty="0">
                <a:solidFill>
                  <a:schemeClr val="tx2"/>
                </a:solidFill>
              </a:rPr>
              <a:t>Access Delivered A Toolkit for Providers Offering Medication Abortion. </a:t>
            </a:r>
            <a:r>
              <a:rPr lang="en-US" sz="1000" dirty="0" err="1">
                <a:solidFill>
                  <a:schemeClr val="tx2"/>
                </a:solidFill>
              </a:rPr>
              <a:t>Familymedicine.uw.edu</a:t>
            </a:r>
            <a:r>
              <a:rPr lang="en-US" sz="1000" dirty="0">
                <a:solidFill>
                  <a:schemeClr val="tx2"/>
                </a:solidFill>
              </a:rPr>
              <a:t>. https://familymedicine.uw.edu/accessdelivered/. Published 2022. Accessed May 19, 2022.</a:t>
            </a:r>
          </a:p>
          <a:p>
            <a:pPr lvl="0"/>
            <a:r>
              <a:rPr lang="en-US" sz="1000" dirty="0">
                <a:solidFill>
                  <a:schemeClr val="tx2"/>
                </a:solidFill>
              </a:rPr>
              <a:t>Aiken ARA, Broussard K, Johnson DM, Padron E. Motivations and experiences of people seeking medication abortion online in the United States. </a:t>
            </a:r>
            <a:r>
              <a:rPr lang="en-US" sz="1000" dirty="0" err="1">
                <a:solidFill>
                  <a:schemeClr val="tx2"/>
                </a:solidFill>
              </a:rPr>
              <a:t>Perspect</a:t>
            </a:r>
            <a:r>
              <a:rPr lang="en-US" sz="1000" dirty="0">
                <a:solidFill>
                  <a:schemeClr val="tx2"/>
                </a:solidFill>
              </a:rPr>
              <a:t> Sex </a:t>
            </a:r>
            <a:r>
              <a:rPr lang="en-US" sz="1000" dirty="0" err="1">
                <a:solidFill>
                  <a:schemeClr val="tx2"/>
                </a:solidFill>
              </a:rPr>
              <a:t>Reprod</a:t>
            </a:r>
            <a:r>
              <a:rPr lang="en-US" sz="1000" dirty="0">
                <a:solidFill>
                  <a:schemeClr val="tx2"/>
                </a:solidFill>
              </a:rPr>
              <a:t> Health. 2018;50(4):157–163.</a:t>
            </a:r>
          </a:p>
          <a:p>
            <a:pPr lvl="0"/>
            <a:r>
              <a:rPr lang="en-US" sz="1000" dirty="0">
                <a:solidFill>
                  <a:schemeClr val="tx2"/>
                </a:solidFill>
              </a:rPr>
              <a:t>Aiken ARA, </a:t>
            </a:r>
            <a:r>
              <a:rPr lang="en-US" sz="1000" dirty="0" err="1">
                <a:solidFill>
                  <a:schemeClr val="tx2"/>
                </a:solidFill>
              </a:rPr>
              <a:t>Digol</a:t>
            </a:r>
            <a:r>
              <a:rPr lang="en-US" sz="1000" dirty="0">
                <a:solidFill>
                  <a:schemeClr val="tx2"/>
                </a:solidFill>
              </a:rPr>
              <a:t> I, Trussell J, </a:t>
            </a:r>
            <a:r>
              <a:rPr lang="en-US" sz="1000" dirty="0" err="1">
                <a:solidFill>
                  <a:schemeClr val="tx2"/>
                </a:solidFill>
              </a:rPr>
              <a:t>Gomperts</a:t>
            </a:r>
            <a:r>
              <a:rPr lang="en-US" sz="1000" dirty="0">
                <a:solidFill>
                  <a:schemeClr val="tx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tx2"/>
                </a:solidFill>
              </a:rPr>
              <a:t>Aiken A, Romanova E, </a:t>
            </a:r>
            <a:r>
              <a:rPr lang="en-US" sz="1000" dirty="0" err="1">
                <a:solidFill>
                  <a:schemeClr val="tx2"/>
                </a:solidFill>
              </a:rPr>
              <a:t>Morber</a:t>
            </a:r>
            <a:r>
              <a:rPr lang="en-US" sz="1000" dirty="0">
                <a:solidFill>
                  <a:schemeClr val="tx2"/>
                </a:solidFill>
              </a:rPr>
              <a:t> J, </a:t>
            </a:r>
            <a:r>
              <a:rPr lang="en-US" sz="1000" dirty="0" err="1">
                <a:solidFill>
                  <a:schemeClr val="tx2"/>
                </a:solidFill>
              </a:rPr>
              <a:t>Gomperts</a:t>
            </a:r>
            <a:r>
              <a:rPr lang="en-US" sz="1000" dirty="0">
                <a:solidFill>
                  <a:schemeClr val="tx2"/>
                </a:solidFill>
              </a:rPr>
              <a:t> R. Safety and effectiveness of self-managed medication abortion provided using online telemedicine in the United States: A population based study. </a:t>
            </a:r>
            <a:r>
              <a:rPr lang="en-US" sz="1000" i="1" dirty="0">
                <a:solidFill>
                  <a:schemeClr val="tx2"/>
                </a:solidFill>
              </a:rPr>
              <a:t>The Lancet Regional Health - Americas</a:t>
            </a:r>
            <a:r>
              <a:rPr lang="en-US" sz="1000" dirty="0">
                <a:solidFill>
                  <a:schemeClr val="tx2"/>
                </a:solidFill>
              </a:rPr>
              <a:t>. 2022:100200. doi:10.1016/j.lana.2022.100200</a:t>
            </a:r>
          </a:p>
          <a:p>
            <a:pPr lvl="0"/>
            <a:r>
              <a:rPr lang="en-US" sz="1000" dirty="0">
                <a:solidFill>
                  <a:schemeClr val="tx2"/>
                </a:solidFill>
              </a:rPr>
              <a:t>Aiken ARA, Starling JE, </a:t>
            </a:r>
            <a:r>
              <a:rPr lang="en-US" sz="1000" dirty="0" err="1">
                <a:solidFill>
                  <a:schemeClr val="tx2"/>
                </a:solidFill>
              </a:rPr>
              <a:t>Gomperts</a:t>
            </a:r>
            <a:r>
              <a:rPr lang="en-US" sz="1000" dirty="0">
                <a:solidFill>
                  <a:schemeClr val="tx2"/>
                </a:solidFill>
              </a:rPr>
              <a:t> R, Tec M, Scott JG, Aiken CE. Demand for self-managed online telemedicine abortion in the United States during the coronavirus disease 2019 (COVID-19) pandemic. Obstet Gynecol. 2020;136(4):835–837.</a:t>
            </a:r>
          </a:p>
          <a:p>
            <a:pPr lvl="0"/>
            <a:r>
              <a:rPr lang="en-US" sz="1000" dirty="0">
                <a:solidFill>
                  <a:schemeClr val="tx2"/>
                </a:solidFill>
              </a:rPr>
              <a:t>Aiken A, Starling J, </a:t>
            </a:r>
            <a:r>
              <a:rPr lang="en-US" sz="1000" dirty="0" err="1">
                <a:solidFill>
                  <a:schemeClr val="tx2"/>
                </a:solidFill>
              </a:rPr>
              <a:t>Gomperts</a:t>
            </a:r>
            <a:r>
              <a:rPr lang="en-US" sz="1000" dirty="0">
                <a:solidFill>
                  <a:schemeClr val="tx2"/>
                </a:solidFill>
              </a:rPr>
              <a:t> R. Factors associated with use of an online telemedicine service to access self-managed medical abortion in the US. JAMA </a:t>
            </a:r>
            <a:r>
              <a:rPr lang="en-US" sz="1000" dirty="0" err="1">
                <a:solidFill>
                  <a:schemeClr val="tx2"/>
                </a:solidFill>
              </a:rPr>
              <a:t>Netw</a:t>
            </a:r>
            <a:r>
              <a:rPr lang="en-US" sz="1000" dirty="0">
                <a:solidFill>
                  <a:schemeClr val="tx2"/>
                </a:solidFill>
              </a:rPr>
              <a:t> Open. 2021;4(5):e2111852.</a:t>
            </a:r>
          </a:p>
          <a:p>
            <a:pPr lvl="0"/>
            <a:r>
              <a:rPr lang="en-US" sz="1000" dirty="0">
                <a:solidFill>
                  <a:schemeClr val="tx2"/>
                </a:solidFill>
              </a:rPr>
              <a:t>All-Options: All-options pregnancy support. All-</a:t>
            </a:r>
            <a:r>
              <a:rPr lang="en-US" sz="1000" dirty="0" err="1">
                <a:solidFill>
                  <a:schemeClr val="tx2"/>
                </a:solidFill>
              </a:rPr>
              <a:t>options.org</a:t>
            </a:r>
            <a:r>
              <a:rPr lang="en-US" sz="1000" dirty="0">
                <a:solidFill>
                  <a:schemeClr val="tx2"/>
                </a:solidFill>
              </a:rPr>
              <a:t>. https://</a:t>
            </a:r>
            <a:r>
              <a:rPr lang="en-US" sz="1000" dirty="0" err="1">
                <a:solidFill>
                  <a:schemeClr val="tx2"/>
                </a:solidFill>
              </a:rPr>
              <a:t>www.all-options.org</a:t>
            </a:r>
            <a:r>
              <a:rPr lang="en-US" sz="1000" dirty="0">
                <a:solidFill>
                  <a:schemeClr val="tx2"/>
                </a:solidFill>
              </a:rPr>
              <a:t>/. Published 2022. Accessed May 19, 2022. </a:t>
            </a:r>
          </a:p>
          <a:p>
            <a:pPr lvl="0"/>
            <a:r>
              <a:rPr lang="en-US" sz="1000" dirty="0">
                <a:solidFill>
                  <a:schemeClr val="tx2"/>
                </a:solidFill>
              </a:rPr>
              <a:t>Anderson E, </a:t>
            </a:r>
            <a:r>
              <a:rPr lang="en-US" sz="1000" dirty="0" err="1">
                <a:solidFill>
                  <a:schemeClr val="tx2"/>
                </a:solidFill>
              </a:rPr>
              <a:t>Salganicoff</a:t>
            </a:r>
            <a:r>
              <a:rPr lang="en-US" sz="1000" dirty="0">
                <a:solidFill>
                  <a:schemeClr val="tx2"/>
                </a:solidFill>
              </a:rPr>
              <a:t> A, Sobel L. State Restrictions on Telehealth Abortion. KFF. https://www.kff.org/womens-health-policy/slide/state-restrictions-on-telehealth-abortion/. Published 2021. Accessed May 19, 2022.</a:t>
            </a:r>
          </a:p>
          <a:p>
            <a:pPr lvl="0"/>
            <a:r>
              <a:rPr lang="en-US" sz="1000" dirty="0">
                <a:solidFill>
                  <a:schemeClr val="tx2"/>
                </a:solidFill>
              </a:rPr>
              <a:t>An Overview of Abortion Laws. Guttmacher Institute. https://www.guttmacher.org/state-policy/explore/overview-abortion-laws. Published 2022. Accessed May 19, 2022.</a:t>
            </a:r>
          </a:p>
          <a:p>
            <a:pPr lvl="0"/>
            <a:r>
              <a:rPr lang="en-US" sz="1000" dirty="0">
                <a:solidFill>
                  <a:schemeClr val="tx2"/>
                </a:solidFill>
              </a:rPr>
              <a:t>Baird D. Mode of action of medical methods of abortion. </a:t>
            </a:r>
            <a:r>
              <a:rPr lang="en-US" sz="1000" i="1" dirty="0">
                <a:solidFill>
                  <a:schemeClr val="tx2"/>
                </a:solidFill>
              </a:rPr>
              <a:t>JAMWA</a:t>
            </a:r>
            <a:r>
              <a:rPr lang="en-US" sz="1000" dirty="0">
                <a:solidFill>
                  <a:schemeClr val="tx2"/>
                </a:solidFill>
              </a:rPr>
              <a:t>. 2000; </a:t>
            </a:r>
            <a:r>
              <a:rPr lang="en-US" sz="1000" b="1" dirty="0">
                <a:solidFill>
                  <a:schemeClr val="tx2"/>
                </a:solidFill>
              </a:rPr>
              <a:t>35</a:t>
            </a:r>
            <a:r>
              <a:rPr lang="en-US" sz="1000" dirty="0">
                <a:solidFill>
                  <a:schemeClr val="tx2"/>
                </a:solidFill>
              </a:rPr>
              <a:t>(3): S121-126. </a:t>
            </a:r>
          </a:p>
          <a:p>
            <a:pPr lvl="0"/>
            <a:r>
              <a:rPr lang="en-US" sz="1000" dirty="0">
                <a:solidFill>
                  <a:schemeClr val="tx2"/>
                </a:solidFill>
              </a:rPr>
              <a:t>Beverly W, Dzuba IG, Chong E, et al. Extending Outpatient Medical Abortion Services Through 70 Days of Gestational Age. Obstetrics &amp; Gynecology. 2012;120(5):1070-1076. doi:10.1097/AOG.0b013e31826c315f.</a:t>
            </a:r>
          </a:p>
          <a:p>
            <a:pPr lvl="0"/>
            <a:r>
              <a:rPr lang="en-US" sz="1000" dirty="0">
                <a:solidFill>
                  <a:schemeClr val="tx2"/>
                </a:solidFill>
              </a:rPr>
              <a:t>Blanchard K, Shochet T, Coyaji K, </a:t>
            </a:r>
            <a:r>
              <a:rPr lang="en-US" sz="1000" dirty="0" err="1">
                <a:solidFill>
                  <a:schemeClr val="tx2"/>
                </a:solidFill>
              </a:rPr>
              <a:t>Thi</a:t>
            </a:r>
            <a:r>
              <a:rPr lang="en-US" sz="1000" dirty="0">
                <a:solidFill>
                  <a:schemeClr val="tx2"/>
                </a:solidFill>
              </a:rPr>
              <a:t> </a:t>
            </a:r>
            <a:r>
              <a:rPr lang="en-US" sz="1000" dirty="0" err="1">
                <a:solidFill>
                  <a:schemeClr val="tx2"/>
                </a:solidFill>
              </a:rPr>
              <a:t>Nhu</a:t>
            </a:r>
            <a:r>
              <a:rPr lang="en-US" sz="1000" dirty="0">
                <a:solidFill>
                  <a:schemeClr val="tx2"/>
                </a:solidFill>
              </a:rPr>
              <a:t> Ngoc N, Winikoff B. Misoprostol alone for early abortion: an evaluation of seven potential regimens. </a:t>
            </a:r>
            <a:r>
              <a:rPr lang="en-US" sz="1000" i="1" dirty="0">
                <a:solidFill>
                  <a:schemeClr val="tx2"/>
                </a:solidFill>
              </a:rPr>
              <a:t>Contraception. </a:t>
            </a:r>
            <a:r>
              <a:rPr lang="en-US" sz="1000" dirty="0">
                <a:solidFill>
                  <a:schemeClr val="tx2"/>
                </a:solidFill>
              </a:rPr>
              <a:t>Aug 2005;72(2):91-97.</a:t>
            </a:r>
          </a:p>
          <a:p>
            <a:pPr lvl="0"/>
            <a:r>
              <a:rPr lang="en-US" sz="1000" dirty="0">
                <a:solidFill>
                  <a:schemeClr val="tx2"/>
                </a:solidFill>
              </a:rPr>
              <a:t>Blanchard K, Winikoff B, </a:t>
            </a:r>
            <a:r>
              <a:rPr lang="en-US" sz="1000" dirty="0" err="1">
                <a:solidFill>
                  <a:schemeClr val="tx2"/>
                </a:solidFill>
              </a:rPr>
              <a:t>Ellertson</a:t>
            </a:r>
            <a:r>
              <a:rPr lang="en-US" sz="1000" dirty="0">
                <a:solidFill>
                  <a:schemeClr val="tx2"/>
                </a:solidFill>
              </a:rPr>
              <a:t> C. Misoprostol used alone for the termination of early pregnancy. A review of the evidence. </a:t>
            </a:r>
            <a:r>
              <a:rPr lang="en-US" sz="1000" i="1" dirty="0">
                <a:solidFill>
                  <a:schemeClr val="tx2"/>
                </a:solidFill>
              </a:rPr>
              <a:t>Contraception. </a:t>
            </a:r>
            <a:r>
              <a:rPr lang="en-US" sz="1000" dirty="0">
                <a:solidFill>
                  <a:schemeClr val="tx2"/>
                </a:solidFill>
              </a:rPr>
              <a:t>Apr 1999;59(4):209-217. </a:t>
            </a:r>
          </a:p>
          <a:p>
            <a:pPr lvl="0"/>
            <a:r>
              <a:rPr lang="en-US" sz="1000" dirty="0">
                <a:solidFill>
                  <a:schemeClr val="tx2"/>
                </a:solidFill>
              </a:rPr>
              <a:t>Bracken, H., N.T.N. Ngoc, E. Schaff, K. Coyaji, S. Ambardekar, E. Westheimer, B. Winikoff</a:t>
            </a:r>
            <a:r>
              <a:rPr lang="en-US" sz="1000" b="1" dirty="0">
                <a:solidFill>
                  <a:schemeClr val="tx2"/>
                </a:solidFill>
              </a:rPr>
              <a:t>.</a:t>
            </a:r>
            <a:r>
              <a:rPr lang="en-US" sz="1000" dirty="0">
                <a:solidFill>
                  <a:schemeClr val="tx2"/>
                </a:solidFill>
              </a:rPr>
              <a:t> Mifepristone Followed in 24 Hours to 48 Hours by Misoprostol for Late First-Trimester Abortion. </a:t>
            </a:r>
            <a:r>
              <a:rPr lang="en-US" sz="1000" i="1" dirty="0">
                <a:solidFill>
                  <a:schemeClr val="tx2"/>
                </a:solidFill>
              </a:rPr>
              <a:t>Obstetrics and Gynecology</a:t>
            </a:r>
            <a:r>
              <a:rPr lang="en-US" sz="1000" dirty="0">
                <a:solidFill>
                  <a:schemeClr val="tx2"/>
                </a:solidFill>
              </a:rPr>
              <a:t> (Apr 2007), 109 pp.895-901. </a:t>
            </a:r>
          </a:p>
          <a:p>
            <a:pPr lvl="0"/>
            <a:r>
              <a:rPr lang="en-US" sz="1000" u="sng" dirty="0">
                <a:solidFill>
                  <a:schemeClr val="tx2"/>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chemeClr val="tx2"/>
                </a:solidFill>
                <a:hlinkClick r:id="rId5">
                  <a:extLst>
                    <a:ext uri="{A12FA001-AC4F-418D-AE19-62706E023703}">
                      <ahyp:hlinkClr xmlns:ahyp="http://schemas.microsoft.com/office/drawing/2018/hyperlinkcolor" val="tx"/>
                    </a:ext>
                  </a:extLst>
                </a:hlinkClick>
              </a:rPr>
              <a:t>Contraception</a:t>
            </a:r>
            <a:r>
              <a:rPr lang="en-US" sz="1000" u="sng" dirty="0">
                <a:solidFill>
                  <a:schemeClr val="tx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tx2"/>
              </a:solidFill>
            </a:endParaRPr>
          </a:p>
          <a:p>
            <a:pPr lvl="0"/>
            <a:r>
              <a:rPr lang="en-US" sz="1000" dirty="0">
                <a:solidFill>
                  <a:schemeClr val="tx2"/>
                </a:solidFill>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tx2"/>
                </a:solidFill>
              </a:rPr>
              <a:t>Chong E, Shochet T, Raymond E et al. Expansion of a direct-to-patient telemedicine abortion service in the United States and experience during the COVID-19 pandemic. </a:t>
            </a:r>
            <a:r>
              <a:rPr lang="en-US" sz="1000" i="1" dirty="0">
                <a:solidFill>
                  <a:schemeClr val="tx2"/>
                </a:solidFill>
              </a:rPr>
              <a:t>Contraception</a:t>
            </a:r>
            <a:r>
              <a:rPr lang="en-US" sz="1000" dirty="0">
                <a:solidFill>
                  <a:schemeClr val="tx2"/>
                </a:solidFill>
              </a:rPr>
              <a:t>. 2021;104(1):43-48. doi:10.1016/j.contraception.2021.03.019</a:t>
            </a:r>
          </a:p>
          <a:p>
            <a:pPr lvl="0"/>
            <a:r>
              <a:rPr lang="en-US" sz="1000" dirty="0">
                <a:solidFill>
                  <a:schemeClr val="tx2"/>
                </a:solidFill>
              </a:rPr>
              <a:t>Contraceptive Pearls: Post Abortion Contraception. </a:t>
            </a:r>
            <a:r>
              <a:rPr lang="en-US" sz="1000" dirty="0" err="1">
                <a:solidFill>
                  <a:schemeClr val="tx2"/>
                </a:solidFill>
              </a:rPr>
              <a:t>Reproductiveaccess</a:t>
            </a:r>
            <a:r>
              <a:rPr lang="en-US" sz="1000" dirty="0">
                <a:solidFill>
                  <a:schemeClr val="tx2"/>
                </a:solidFill>
              </a:rPr>
              <a:t>. https://www.reproductiveaccess.org/resource/contraceptive-pearls-post-abortion-contraception/. Published 2021. Accessed May 19, 2022.</a:t>
            </a:r>
          </a:p>
          <a:p>
            <a:pPr lvl="0"/>
            <a:r>
              <a:rPr lang="en-US" sz="1000" dirty="0" err="1">
                <a:solidFill>
                  <a:schemeClr val="tx2"/>
                </a:solidFill>
              </a:rPr>
              <a:t>Coyaji,K</a:t>
            </a:r>
            <a:r>
              <a:rPr lang="en-US" sz="1000" dirty="0">
                <a:solidFill>
                  <a:schemeClr val="tx2"/>
                </a:solidFill>
              </a:rPr>
              <a:t>., U. Krishna, S. Ambardekar, H. Bracken, V. Raote, A. Mandlekar, B. Winikoff. Are two doses of misoprostol after mifepristone for early abortion better than one? </a:t>
            </a:r>
            <a:r>
              <a:rPr lang="en-US" sz="1000" i="1" dirty="0">
                <a:solidFill>
                  <a:schemeClr val="tx2"/>
                </a:solidFill>
              </a:rPr>
              <a:t>British Journal of Obstetrics and Gynaecology</a:t>
            </a:r>
            <a:r>
              <a:rPr lang="en-US" sz="1000" dirty="0">
                <a:solidFill>
                  <a:schemeClr val="tx2"/>
                </a:solidFill>
              </a:rPr>
              <a:t>, (Mar 2007), 114 (3), pp. 271–278. </a:t>
            </a:r>
          </a:p>
          <a:p>
            <a:pPr lvl="0"/>
            <a:r>
              <a:rPr lang="en-US" sz="1000" dirty="0">
                <a:solidFill>
                  <a:schemeClr val="tx2"/>
                </a:solidFill>
              </a:rPr>
              <a:t>Creinin MD, Fox MC, Teal S, Chen A, Schaff EA, Meyn LA: MOD Study Trial Group: A randomized comparison of misoprostol 6 to 8 hours versus 24 hours after mifepristone for abortion. </a:t>
            </a:r>
            <a:r>
              <a:rPr lang="en-US" sz="1000" i="1" dirty="0">
                <a:solidFill>
                  <a:schemeClr val="tx2"/>
                </a:solidFill>
              </a:rPr>
              <a:t>Obstet. Gynecol. </a:t>
            </a:r>
            <a:r>
              <a:rPr lang="en-US" sz="1000" dirty="0">
                <a:solidFill>
                  <a:schemeClr val="tx2"/>
                </a:solidFill>
              </a:rPr>
              <a:t>2004 103(5 Pt. 1): 851-859</a:t>
            </a:r>
          </a:p>
          <a:p>
            <a:pPr lvl="0"/>
            <a:r>
              <a:rPr lang="en-US" sz="1000" u="sng" dirty="0">
                <a:solidFill>
                  <a:schemeClr val="tx2"/>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chemeClr val="tx2"/>
                </a:solidFill>
                <a:hlinkClick r:id="rId6">
                  <a:extLst>
                    <a:ext uri="{A12FA001-AC4F-418D-AE19-62706E023703}">
                      <ahyp:hlinkClr xmlns:ahyp="http://schemas.microsoft.com/office/drawing/2018/hyperlinkcolor" val="tx"/>
                    </a:ext>
                  </a:extLst>
                </a:hlinkClick>
              </a:rPr>
              <a:t>MMWR Recomm Rep</a:t>
            </a:r>
            <a:r>
              <a:rPr lang="en-US" sz="1000" u="sng" dirty="0">
                <a:solidFill>
                  <a:schemeClr val="tx2"/>
                </a:solidFill>
                <a:hlinkClick r:id="rId6">
                  <a:extLst>
                    <a:ext uri="{A12FA001-AC4F-418D-AE19-62706E023703}">
                      <ahyp:hlinkClr xmlns:ahyp="http://schemas.microsoft.com/office/drawing/2018/hyperlinkcolor" val="tx"/>
                    </a:ext>
                  </a:extLst>
                </a:hlinkClick>
              </a:rPr>
              <a:t>. 2016;65(4):1. </a:t>
            </a:r>
            <a:endParaRPr lang="en-US" sz="1000" dirty="0">
              <a:solidFill>
                <a:schemeClr val="tx2"/>
              </a:solidFill>
            </a:endParaRPr>
          </a:p>
          <a:p>
            <a:pPr lvl="0"/>
            <a:r>
              <a:rPr lang="en-US" sz="1000" u="sng" dirty="0">
                <a:solidFill>
                  <a:schemeClr val="tx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tx2"/>
              </a:solidFill>
            </a:endParaRPr>
          </a:p>
          <a:p>
            <a:pPr lvl="0"/>
            <a:r>
              <a:rPr lang="en-US" sz="1000" dirty="0">
                <a:solidFill>
                  <a:schemeClr val="tx2"/>
                </a:solidFill>
              </a:rPr>
              <a:t>Diaz-Tello F, Grant E, Lin C et al. </a:t>
            </a:r>
            <a:r>
              <a:rPr lang="en-US" sz="1000" i="1" dirty="0">
                <a:solidFill>
                  <a:schemeClr val="tx2"/>
                </a:solidFill>
              </a:rPr>
              <a:t>Abortion Decriminalization Is Part Of The Larger Struggle Against Policing And Criminalization: How Our Movements Can Organize In Solidarity With Each Other</a:t>
            </a:r>
            <a:r>
              <a:rPr lang="en-US" sz="1000" dirty="0">
                <a:solidFill>
                  <a:schemeClr val="tx2"/>
                </a:solidFill>
              </a:rPr>
              <a:t>. Interrupting Criminalization; 2022. https://static1.squarespace.com/static/5ee39ec764dbd7179cf1243c/t/6194235775f2a0615ea53cde/1637098383973/</a:t>
            </a:r>
            <a:r>
              <a:rPr lang="en-US" sz="1000" dirty="0" err="1">
                <a:solidFill>
                  <a:schemeClr val="tx2"/>
                </a:solidFill>
              </a:rPr>
              <a:t>Decriminalize+Abortion</a:t>
            </a:r>
            <a:r>
              <a:rPr lang="en-US" sz="1000" dirty="0">
                <a:solidFill>
                  <a:schemeClr val="tx2"/>
                </a:solidFill>
              </a:rPr>
              <a:t>. Accessed May 19, 2022.</a:t>
            </a:r>
          </a:p>
          <a:p>
            <a:pPr lvl="0"/>
            <a:r>
              <a:rPr lang="en-US" sz="1000" dirty="0">
                <a:solidFill>
                  <a:schemeClr val="tx2"/>
                </a:solidFill>
              </a:rPr>
              <a:t>Donovan MK. Self-managed medication abortion: expanding the available options for U.S. abortion care. Guttmacher Policy Rev. 2018;21:41–47.</a:t>
            </a:r>
          </a:p>
          <a:p>
            <a:pPr lvl="0"/>
            <a:r>
              <a:rPr lang="en-US" sz="1000" i="1" dirty="0">
                <a:solidFill>
                  <a:schemeClr val="tx2"/>
                </a:solidFill>
              </a:rPr>
              <a:t>Do's and </a:t>
            </a:r>
            <a:r>
              <a:rPr lang="en-US" sz="1000" i="1" dirty="0" err="1">
                <a:solidFill>
                  <a:schemeClr val="tx2"/>
                </a:solidFill>
              </a:rPr>
              <a:t>Dont's</a:t>
            </a:r>
            <a:r>
              <a:rPr lang="en-US" sz="1000" dirty="0">
                <a:solidFill>
                  <a:schemeClr val="tx2"/>
                </a:solidFill>
              </a:rPr>
              <a:t>. Bixby Center for Global Reproductive Health; 2021. https://</a:t>
            </a:r>
            <a:r>
              <a:rPr lang="en-US" sz="1000" dirty="0" err="1">
                <a:solidFill>
                  <a:schemeClr val="tx2"/>
                </a:solidFill>
              </a:rPr>
              <a:t>www.innovating-education.org</a:t>
            </a:r>
            <a:r>
              <a:rPr lang="en-US" sz="1000" dirty="0">
                <a:solidFill>
                  <a:schemeClr val="tx2"/>
                </a:solidFill>
              </a:rPr>
              <a:t>/2020/12/dos-and-</a:t>
            </a:r>
            <a:r>
              <a:rPr lang="en-US" sz="1000" dirty="0" err="1">
                <a:solidFill>
                  <a:schemeClr val="tx2"/>
                </a:solidFill>
              </a:rPr>
              <a:t>donts</a:t>
            </a:r>
            <a:r>
              <a:rPr lang="en-US" sz="1000" dirty="0">
                <a:solidFill>
                  <a:schemeClr val="tx2"/>
                </a:solidFill>
              </a:rPr>
              <a:t>/. Accessed April 21, 2022. </a:t>
            </a:r>
          </a:p>
          <a:p>
            <a:pPr lvl="0"/>
            <a:r>
              <a:rPr lang="en-US" sz="1000" i="1" dirty="0">
                <a:solidFill>
                  <a:schemeClr val="tx2"/>
                </a:solidFill>
              </a:rPr>
              <a:t>Early Abortion Options</a:t>
            </a:r>
            <a:r>
              <a:rPr lang="en-US" sz="1000" dirty="0">
                <a:solidFill>
                  <a:schemeClr val="tx2"/>
                </a:solidFill>
              </a:rPr>
              <a:t>. Reproductive Health Access Project; 2022. https://www.reproductiveaccess.org/resource/early-abortion-options/. Accessed May 19, 2022.</a:t>
            </a:r>
          </a:p>
          <a:p>
            <a:pPr lvl="0"/>
            <a:r>
              <a:rPr lang="en-US" sz="1000" i="1" dirty="0">
                <a:solidFill>
                  <a:schemeClr val="tx2"/>
                </a:solidFill>
              </a:rPr>
              <a:t>Feminist Medication Abortion Accompaniment 101</a:t>
            </a:r>
            <a:r>
              <a:rPr lang="en-US" sz="1000" dirty="0">
                <a:solidFill>
                  <a:schemeClr val="tx2"/>
                </a:solidFill>
              </a:rPr>
              <a:t>. Ibis Reproductive Health; 2021. https://</a:t>
            </a:r>
            <a:r>
              <a:rPr lang="en-US" sz="1000" dirty="0" err="1">
                <a:solidFill>
                  <a:schemeClr val="tx2"/>
                </a:solidFill>
              </a:rPr>
              <a:t>www.ibisreproductivehealth.org</a:t>
            </a:r>
            <a:r>
              <a:rPr lang="en-US" sz="1000" dirty="0">
                <a:solidFill>
                  <a:schemeClr val="tx2"/>
                </a:solidFill>
              </a:rPr>
              <a:t>/sites/default/files/files/publications/Abortion%20accompaniment%20101.pdf. Accessed May 19, 2022.</a:t>
            </a:r>
          </a:p>
          <a:p>
            <a:pPr lvl="0"/>
            <a:r>
              <a:rPr lang="en-US" sz="1000" dirty="0">
                <a:solidFill>
                  <a:schemeClr val="tx2"/>
                </a:solidFill>
              </a:rPr>
              <a:t>Finer LB and </a:t>
            </a:r>
            <a:r>
              <a:rPr lang="en-US" sz="1000" dirty="0" err="1">
                <a:solidFill>
                  <a:schemeClr val="tx2"/>
                </a:solidFill>
              </a:rPr>
              <a:t>Zolna</a:t>
            </a:r>
            <a:r>
              <a:rPr lang="en-US" sz="1000" dirty="0">
                <a:solidFill>
                  <a:schemeClr val="tx2"/>
                </a:solidFill>
              </a:rPr>
              <a:t> MR, Declines in Unintended Pregnancy in the United States, 2008–2011; </a:t>
            </a:r>
            <a:r>
              <a:rPr lang="en-US" sz="1000" i="1" dirty="0">
                <a:solidFill>
                  <a:schemeClr val="tx2"/>
                </a:solidFill>
              </a:rPr>
              <a:t>The New England Journal of Medicine </a:t>
            </a:r>
            <a:r>
              <a:rPr lang="en-US" sz="1000" dirty="0">
                <a:solidFill>
                  <a:schemeClr val="tx2"/>
                </a:solidFill>
              </a:rPr>
              <a:t>2016, 374(9):843-52.</a:t>
            </a:r>
          </a:p>
          <a:p>
            <a:pPr lvl="0"/>
            <a:r>
              <a:rPr lang="en-US" sz="1000" dirty="0">
                <a:solidFill>
                  <a:schemeClr val="tx2"/>
                </a:solidFill>
              </a:rPr>
              <a:t>Guest J, Chien P, Thomson M, Kosseim ML. Randomised controlled trial comparing efficacy of same day administration of mifepristone and misoprostol for termination of pregnancy with the standard 36- to 48-hour protocol. </a:t>
            </a:r>
            <a:r>
              <a:rPr lang="en-US" sz="1000" i="1" dirty="0">
                <a:solidFill>
                  <a:schemeClr val="tx2"/>
                </a:solidFill>
              </a:rPr>
              <a:t>Bjog. </a:t>
            </a:r>
            <a:r>
              <a:rPr lang="en-US" sz="1000" dirty="0">
                <a:solidFill>
                  <a:schemeClr val="tx2"/>
                </a:solidFill>
              </a:rPr>
              <a:t>Oct 2005;112(10):1457. </a:t>
            </a:r>
          </a:p>
          <a:p>
            <a:pPr lvl="0"/>
            <a:r>
              <a:rPr lang="en-US" sz="1000" dirty="0">
                <a:solidFill>
                  <a:schemeClr val="tx2"/>
                </a:solidFill>
              </a:rPr>
              <a:t>Herrmann WL </a:t>
            </a:r>
            <a:r>
              <a:rPr lang="en-US" sz="1000" i="1" dirty="0">
                <a:solidFill>
                  <a:schemeClr val="tx2"/>
                </a:solidFill>
              </a:rPr>
              <a:t>et al</a:t>
            </a:r>
            <a:r>
              <a:rPr lang="en-US" sz="1000" dirty="0">
                <a:solidFill>
                  <a:schemeClr val="tx2"/>
                </a:solidFill>
              </a:rPr>
              <a:t>.  Effects of the antiprogesterone RU 486 in early pregnancy and during the menstrual cycle.  </a:t>
            </a:r>
            <a:r>
              <a:rPr lang="en-US" sz="1000" i="1" dirty="0">
                <a:solidFill>
                  <a:schemeClr val="tx2"/>
                </a:solidFill>
              </a:rPr>
              <a:t>Future aspects in contraception</a:t>
            </a:r>
            <a:r>
              <a:rPr lang="en-US" sz="1000" dirty="0">
                <a:solidFill>
                  <a:schemeClr val="tx2"/>
                </a:solidFill>
              </a:rPr>
              <a:t>. 1984 Ch. 22:249-70.</a:t>
            </a:r>
          </a:p>
          <a:p>
            <a:pPr lvl="0"/>
            <a:r>
              <a:rPr lang="en-US" sz="1000" dirty="0">
                <a:solidFill>
                  <a:schemeClr val="tx2"/>
                </a:solidFill>
              </a:rPr>
              <a:t>Ho PC, Blumenthal PD, </a:t>
            </a:r>
            <a:r>
              <a:rPr lang="en-US" sz="1000" dirty="0" err="1">
                <a:solidFill>
                  <a:schemeClr val="tx2"/>
                </a:solidFill>
              </a:rPr>
              <a:t>Gemzell</a:t>
            </a:r>
            <a:r>
              <a:rPr lang="en-US" sz="1000" dirty="0">
                <a:solidFill>
                  <a:schemeClr val="tx2"/>
                </a:solidFill>
              </a:rPr>
              <a:t>-Danielsson K, Gómez Ponce de León R, Mittal S, Tang OS. Misoprostol for the termination of pregnancy with a live fetus at 13 to 26 weeks. </a:t>
            </a:r>
            <a:r>
              <a:rPr lang="en-US" sz="1000" i="1" dirty="0">
                <a:solidFill>
                  <a:schemeClr val="tx2"/>
                </a:solidFill>
              </a:rPr>
              <a:t>Int J </a:t>
            </a:r>
            <a:r>
              <a:rPr lang="en-US" sz="1000" i="1" dirty="0" err="1">
                <a:solidFill>
                  <a:schemeClr val="tx2"/>
                </a:solidFill>
              </a:rPr>
              <a:t>Gynaecol</a:t>
            </a:r>
            <a:r>
              <a:rPr lang="en-US" sz="1000" i="1" dirty="0">
                <a:solidFill>
                  <a:schemeClr val="tx2"/>
                </a:solidFill>
              </a:rPr>
              <a:t> Obstet</a:t>
            </a:r>
            <a:r>
              <a:rPr lang="en-US" sz="1000" dirty="0">
                <a:solidFill>
                  <a:schemeClr val="tx2"/>
                </a:solidFill>
              </a:rPr>
              <a:t>. 2007 Dec;99 Suppl 2:S178-81</a:t>
            </a:r>
          </a:p>
          <a:p>
            <a:pPr lvl="0"/>
            <a:r>
              <a:rPr lang="en-US" sz="1000" dirty="0">
                <a:solidFill>
                  <a:schemeClr val="tx2"/>
                </a:solidFill>
              </a:rPr>
              <a:t>Holistic Abortions [@</a:t>
            </a:r>
            <a:r>
              <a:rPr lang="en-US" sz="1000" dirty="0" err="1">
                <a:solidFill>
                  <a:schemeClr val="tx2"/>
                </a:solidFill>
              </a:rPr>
              <a:t>holistic.abortions</a:t>
            </a:r>
            <a:r>
              <a:rPr lang="en-US" sz="1000" dirty="0">
                <a:solidFill>
                  <a:schemeClr val="tx2"/>
                </a:solidFill>
              </a:rPr>
              <a:t>]. (n.d.). Posts [Instagram profile]. Retrieved May 19, 2022, from https://</a:t>
            </a:r>
            <a:r>
              <a:rPr lang="en-US" sz="1000" dirty="0" err="1">
                <a:solidFill>
                  <a:schemeClr val="tx2"/>
                </a:solidFill>
              </a:rPr>
              <a:t>www.instagram.com</a:t>
            </a:r>
            <a:r>
              <a:rPr lang="en-US" sz="1000" dirty="0">
                <a:solidFill>
                  <a:schemeClr val="tx2"/>
                </a:solidFill>
              </a:rPr>
              <a:t>/</a:t>
            </a:r>
            <a:r>
              <a:rPr lang="en-US" sz="1000" dirty="0" err="1">
                <a:solidFill>
                  <a:schemeClr val="tx2"/>
                </a:solidFill>
              </a:rPr>
              <a:t>holistic.abortions</a:t>
            </a:r>
            <a:endParaRPr lang="en-US" sz="1000" dirty="0">
              <a:solidFill>
                <a:schemeClr val="tx2"/>
              </a:solidFill>
            </a:endParaRPr>
          </a:p>
          <a:p>
            <a:pPr lvl="0"/>
            <a:r>
              <a:rPr lang="en-US" sz="1000" dirty="0">
                <a:solidFill>
                  <a:schemeClr val="tx2"/>
                </a:solidFill>
              </a:rPr>
              <a:t>If/When/How. Self-Managed Abortion and the Law. What health care providers need to know.</a:t>
            </a:r>
          </a:p>
          <a:p>
            <a:pPr lvl="0"/>
            <a:r>
              <a:rPr lang="en-US" sz="1000" dirty="0">
                <a:solidFill>
                  <a:schemeClr val="tx2"/>
                </a:solidFill>
              </a:rPr>
              <a:t>If/When/How. Supporting people who end pregnancies: necessary for reproductive justice. Available at: https://</a:t>
            </a:r>
            <a:r>
              <a:rPr lang="en-US" sz="1000" dirty="0" err="1">
                <a:solidFill>
                  <a:schemeClr val="tx2"/>
                </a:solidFill>
              </a:rPr>
              <a:t>www.ifwhenhow.org</a:t>
            </a:r>
            <a:r>
              <a:rPr lang="en-US" sz="1000" dirty="0">
                <a:solidFill>
                  <a:schemeClr val="tx2"/>
                </a:solidFill>
              </a:rPr>
              <a:t>/wp-content/uploads/2020/04/FINAL-Fact-Sheet-Self-Managed-Abortion-.pdf. Accessed February 11, 2021.  </a:t>
            </a:r>
          </a:p>
          <a:p>
            <a:pPr lvl="0"/>
            <a:r>
              <a:rPr lang="en-US" sz="1000" i="1" dirty="0">
                <a:solidFill>
                  <a:schemeClr val="tx2"/>
                </a:solidFill>
              </a:rPr>
              <a:t>Indications For Sonography For Medication Abortion</a:t>
            </a:r>
            <a:r>
              <a:rPr lang="en-US" sz="1000" dirty="0">
                <a:solidFill>
                  <a:schemeClr val="tx2"/>
                </a:solidFill>
              </a:rPr>
              <a:t>. Reproductive Health Access Project; 2019. https://www.reproductiveaccess.org/resource/indications-sonography-medication-abortion/. Accessed May 19, 2022.</a:t>
            </a:r>
          </a:p>
          <a:p>
            <a:pPr lvl="0"/>
            <a:r>
              <a:rPr lang="en-US" sz="1000" dirty="0">
                <a:solidFill>
                  <a:schemeClr val="tx2"/>
                </a:solidFill>
              </a:rPr>
              <a:t>Induced Abortion in the United States, Sept 2019 Fact Sheet, </a:t>
            </a:r>
            <a:r>
              <a:rPr lang="en-US" sz="1000" u="sng" dirty="0">
                <a:solidFill>
                  <a:schemeClr val="tx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tx2"/>
              </a:solidFill>
            </a:endParaRPr>
          </a:p>
          <a:p>
            <a:pPr lvl="0"/>
            <a:r>
              <a:rPr lang="en-US" sz="1000" dirty="0">
                <a:solidFill>
                  <a:schemeClr val="tx2"/>
                </a:solidFill>
              </a:rPr>
              <a:t>Jain JK, Dutton C, Harwood B, Meckstroth KR, </a:t>
            </a:r>
            <a:r>
              <a:rPr lang="en-US" sz="1000" dirty="0" err="1">
                <a:solidFill>
                  <a:schemeClr val="tx2"/>
                </a:solidFill>
              </a:rPr>
              <a:t>Mishell</a:t>
            </a:r>
            <a:r>
              <a:rPr lang="en-US" sz="1000" dirty="0">
                <a:solidFill>
                  <a:schemeClr val="tx2"/>
                </a:solidFill>
              </a:rPr>
              <a:t> DR, Jr. A prospective randomized, double-blinded, placebo-controlled trial comparing mifepristone and vaginal misoprostol to vaginal misoprostol alone for elective termination of early pregnancy. </a:t>
            </a:r>
            <a:r>
              <a:rPr lang="en-US" sz="1000" i="1" dirty="0">
                <a:solidFill>
                  <a:schemeClr val="tx2"/>
                </a:solidFill>
              </a:rPr>
              <a:t>Hum </a:t>
            </a:r>
            <a:r>
              <a:rPr lang="en-US" sz="1000" i="1" dirty="0" err="1">
                <a:solidFill>
                  <a:schemeClr val="tx2"/>
                </a:solidFill>
              </a:rPr>
              <a:t>Reprod</a:t>
            </a:r>
            <a:r>
              <a:rPr lang="en-US" sz="1000" i="1" dirty="0">
                <a:solidFill>
                  <a:schemeClr val="tx2"/>
                </a:solidFill>
              </a:rPr>
              <a:t>. </a:t>
            </a:r>
            <a:r>
              <a:rPr lang="en-US" sz="1000" dirty="0">
                <a:solidFill>
                  <a:schemeClr val="tx2"/>
                </a:solidFill>
              </a:rPr>
              <a:t>Jun 2002;17(6):1477-1482. </a:t>
            </a:r>
          </a:p>
          <a:p>
            <a:pPr lvl="0"/>
            <a:r>
              <a:rPr lang="en-US" sz="1000" u="sng" dirty="0">
                <a:solidFill>
                  <a:schemeClr val="tx2"/>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chemeClr val="tx2"/>
                </a:solidFill>
                <a:hlinkClick r:id="rId9">
                  <a:extLst>
                    <a:ext uri="{A12FA001-AC4F-418D-AE19-62706E023703}">
                      <ahyp:hlinkClr xmlns:ahyp="http://schemas.microsoft.com/office/drawing/2018/hyperlinkcolor" val="tx"/>
                    </a:ext>
                  </a:extLst>
                </a:hlinkClick>
              </a:rPr>
              <a:t>Contraception. </a:t>
            </a:r>
            <a:r>
              <a:rPr lang="en-US" sz="1000" u="sng" dirty="0">
                <a:solidFill>
                  <a:schemeClr val="tx2"/>
                </a:solidFill>
                <a:hlinkClick r:id="rId9">
                  <a:extLst>
                    <a:ext uri="{A12FA001-AC4F-418D-AE19-62706E023703}">
                      <ahyp:hlinkClr xmlns:ahyp="http://schemas.microsoft.com/office/drawing/2018/hyperlinkcolor" val="tx"/>
                    </a:ext>
                  </a:extLst>
                </a:hlinkClick>
              </a:rPr>
              <a:t>2004;70(1):11. </a:t>
            </a:r>
            <a:endParaRPr lang="en-US" sz="1000" dirty="0">
              <a:solidFill>
                <a:schemeClr val="tx2"/>
              </a:solidFill>
            </a:endParaRPr>
          </a:p>
          <a:p>
            <a:pPr lvl="0"/>
            <a:r>
              <a:rPr lang="en-US" sz="1000" dirty="0" err="1">
                <a:solidFill>
                  <a:schemeClr val="tx2"/>
                </a:solidFill>
              </a:rPr>
              <a:t>Jerman</a:t>
            </a:r>
            <a:r>
              <a:rPr lang="en-US" sz="1000" dirty="0">
                <a:solidFill>
                  <a:schemeClr val="tx2"/>
                </a:solidFill>
              </a:rPr>
              <a:t> J, Jones R, </a:t>
            </a:r>
            <a:r>
              <a:rPr lang="en-US" sz="1000" dirty="0" err="1">
                <a:solidFill>
                  <a:schemeClr val="tx2"/>
                </a:solidFill>
              </a:rPr>
              <a:t>Onda</a:t>
            </a:r>
            <a:r>
              <a:rPr lang="en-US" sz="1000" dirty="0">
                <a:solidFill>
                  <a:schemeClr val="tx2"/>
                </a:solidFill>
              </a:rPr>
              <a:t> T. Characteristics of U.S. Abortion Patients in 2014 and Changes Since 2008. Guttmacher Institute. https://www.guttmacher.org/report/characteristics-us-abortion-patients-2014. Published 2016. Accessed May 18, 2022.</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Abortion Incidence and Service Availability In the United States, 2014. </a:t>
            </a:r>
            <a:r>
              <a:rPr lang="en-US" sz="1000" i="1" dirty="0" err="1">
                <a:solidFill>
                  <a:schemeClr val="tx2"/>
                </a:solidFill>
              </a:rPr>
              <a:t>Perspect</a:t>
            </a:r>
            <a:r>
              <a:rPr lang="en-US" sz="1000" i="1" dirty="0">
                <a:solidFill>
                  <a:schemeClr val="tx2"/>
                </a:solidFill>
              </a:rPr>
              <a:t> Sex </a:t>
            </a:r>
            <a:r>
              <a:rPr lang="en-US" sz="1000" i="1" dirty="0" err="1">
                <a:solidFill>
                  <a:schemeClr val="tx2"/>
                </a:solidFill>
              </a:rPr>
              <a:t>Reprod</a:t>
            </a:r>
            <a:r>
              <a:rPr lang="en-US" sz="1000" i="1" dirty="0">
                <a:solidFill>
                  <a:schemeClr val="tx2"/>
                </a:solidFill>
              </a:rPr>
              <a:t> Health</a:t>
            </a:r>
            <a:r>
              <a:rPr lang="en-US" sz="1000" dirty="0">
                <a:solidFill>
                  <a:schemeClr val="tx2"/>
                </a:solidFill>
              </a:rPr>
              <a:t>. 2017;49(1). doi:10.1363/psrh.12015</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Population Group Abortion Rates and Lifetime Incidence of Abortion: United States, 2008–2014. </a:t>
            </a:r>
            <a:r>
              <a:rPr lang="en-US" sz="1000" i="1" dirty="0">
                <a:solidFill>
                  <a:schemeClr val="tx2"/>
                </a:solidFill>
              </a:rPr>
              <a:t>Am J Public Health</a:t>
            </a:r>
            <a:r>
              <a:rPr lang="en-US" sz="1000" dirty="0">
                <a:solidFill>
                  <a:schemeClr val="tx2"/>
                </a:solidFill>
              </a:rPr>
              <a:t>. 2017;107(12):1904-1909. doi:10.2105/ajph.2017.304042</a:t>
            </a:r>
          </a:p>
          <a:p>
            <a:pPr lvl="0"/>
            <a:r>
              <a:rPr lang="en-US" sz="1000" dirty="0">
                <a:solidFill>
                  <a:schemeClr val="tx2"/>
                </a:solidFill>
              </a:rPr>
              <a:t>Jones R, Nash E, Cross L, Philbin J, </a:t>
            </a:r>
            <a:r>
              <a:rPr lang="en-US" sz="1000" dirty="0" err="1">
                <a:solidFill>
                  <a:schemeClr val="tx2"/>
                </a:solidFill>
              </a:rPr>
              <a:t>Kristein</a:t>
            </a:r>
            <a:r>
              <a:rPr lang="en-US" sz="1000" dirty="0">
                <a:solidFill>
                  <a:schemeClr val="tx2"/>
                </a:solidFill>
              </a:rPr>
              <a:t> M. Medication Abortion Now Accounts for More Than Half of All US Abortions. Guttmacher Institute. https://www.guttmacher.org/article/2022/02/medication-abortion-now-accounts-more-half-all-us-abortions. Published 2022. Accessed May 18, 2022.</a:t>
            </a:r>
          </a:p>
          <a:p>
            <a:pPr lvl="0"/>
            <a:r>
              <a:rPr lang="en-US" sz="1000" dirty="0">
                <a:solidFill>
                  <a:schemeClr val="tx2"/>
                </a:solidFill>
              </a:rPr>
              <a:t>Kapp N, Eckersberger E, Lavelanet A, Rodriguez MI. Medical abortion in the late first trimester: a systematic review. Contraception. 2019;99(2):77-86. doi: 10.1016/j.contraception.2018.11.002.</a:t>
            </a:r>
          </a:p>
          <a:p>
            <a:pPr lvl="0"/>
            <a:r>
              <a:rPr lang="en-US" sz="1000" i="1" dirty="0">
                <a:solidFill>
                  <a:schemeClr val="tx2"/>
                </a:solidFill>
              </a:rPr>
              <a:t>Language and Impact</a:t>
            </a:r>
            <a:r>
              <a:rPr lang="en-US" sz="1000" dirty="0">
                <a:solidFill>
                  <a:schemeClr val="tx2"/>
                </a:solidFill>
              </a:rPr>
              <a:t>. A project of the Bixby Center for Global Reproductive Health; 2021. https://</a:t>
            </a:r>
            <a:r>
              <a:rPr lang="en-US" sz="1000" dirty="0" err="1">
                <a:solidFill>
                  <a:schemeClr val="tx2"/>
                </a:solidFill>
              </a:rPr>
              <a:t>www.innovating-education.org</a:t>
            </a:r>
            <a:r>
              <a:rPr lang="en-US" sz="1000" dirty="0">
                <a:solidFill>
                  <a:schemeClr val="tx2"/>
                </a:solidFill>
              </a:rPr>
              <a:t>/2020/12/language-and-impact/. Accessed April 21, 2022. </a:t>
            </a:r>
          </a:p>
          <a:p>
            <a:pPr lvl="0"/>
            <a:r>
              <a:rPr lang="en-US" sz="1000" dirty="0">
                <a:solidFill>
                  <a:schemeClr val="tx2"/>
                </a:solidFill>
              </a:rPr>
              <a:t>Learning Resources - Reproductive Health. </a:t>
            </a:r>
            <a:r>
              <a:rPr lang="en-US" sz="1000" dirty="0" err="1">
                <a:solidFill>
                  <a:schemeClr val="tx2"/>
                </a:solidFill>
              </a:rPr>
              <a:t>lgbtqiahealtheducation.org</a:t>
            </a:r>
            <a:r>
              <a:rPr lang="en-US" sz="1000" dirty="0">
                <a:solidFill>
                  <a:schemeClr val="tx2"/>
                </a:solidFill>
              </a:rPr>
              <a:t>. https://</a:t>
            </a:r>
            <a:r>
              <a:rPr lang="en-US" sz="1000" dirty="0" err="1">
                <a:solidFill>
                  <a:schemeClr val="tx2"/>
                </a:solidFill>
              </a:rPr>
              <a:t>www.lgbtqiahealtheducation.org</a:t>
            </a:r>
            <a:r>
              <a:rPr lang="en-US" sz="1000" dirty="0">
                <a:solidFill>
                  <a:schemeClr val="tx2"/>
                </a:solidFill>
              </a:rPr>
              <a:t>/resources/in/reproductive-health/. Published 2022. Accessed May 19, 2022.</a:t>
            </a:r>
          </a:p>
          <a:p>
            <a:pPr lvl="0"/>
            <a:r>
              <a:rPr lang="en-US" sz="1000" dirty="0">
                <a:solidFill>
                  <a:schemeClr val="tx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tx2"/>
                </a:solidFill>
              </a:rPr>
              <a:t>Luo E, </a:t>
            </a:r>
            <a:r>
              <a:rPr lang="en-US" sz="1000" dirty="0" err="1">
                <a:solidFill>
                  <a:schemeClr val="tx2"/>
                </a:solidFill>
              </a:rPr>
              <a:t>Golen</a:t>
            </a:r>
            <a:r>
              <a:rPr lang="en-US" sz="1000" dirty="0">
                <a:solidFill>
                  <a:schemeClr val="tx2"/>
                </a:solidFill>
              </a:rPr>
              <a:t> T, Kimball A. Rising to the challenge of screening for intimate partner violence during Covid-19. STAT. https://</a:t>
            </a:r>
            <a:r>
              <a:rPr lang="en-US" sz="1000" dirty="0" err="1">
                <a:solidFill>
                  <a:schemeClr val="tx2"/>
                </a:solidFill>
              </a:rPr>
              <a:t>www.statnews.com</a:t>
            </a:r>
            <a:r>
              <a:rPr lang="en-US" sz="1000" dirty="0">
                <a:solidFill>
                  <a:schemeClr val="tx2"/>
                </a:solidFill>
              </a:rPr>
              <a:t>/2020/07/17/rising-to-the-challenge-of-screening-for-intimate-partner-violence-during-covid-19/. Published 2020. Accessed May 19, 2022.</a:t>
            </a:r>
          </a:p>
          <a:p>
            <a:r>
              <a:rPr lang="en-US" sz="100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368435424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5357"/>
            <a:ext cx="15337971" cy="117398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850" dirty="0">
                <a:solidFill>
                  <a:schemeClr val="tx2"/>
                </a:solidFill>
              </a:rPr>
              <a:t>M, Pinckney J, White L. </a:t>
            </a:r>
            <a:r>
              <a:rPr lang="en-US" sz="850" i="1" dirty="0">
                <a:solidFill>
                  <a:schemeClr val="tx2"/>
                </a:solidFill>
              </a:rPr>
              <a:t>Ensuring Access To Safe Abortion Care For Black Women</a:t>
            </a:r>
            <a:r>
              <a:rPr lang="en-US" sz="850" dirty="0">
                <a:solidFill>
                  <a:schemeClr val="tx2"/>
                </a:solidFill>
              </a:rPr>
              <a:t>. National Black Women’s Reproductive Justice Agenda; 2020. http://</a:t>
            </a:r>
            <a:r>
              <a:rPr lang="en-US" sz="850" dirty="0" err="1">
                <a:solidFill>
                  <a:schemeClr val="tx2"/>
                </a:solidFill>
              </a:rPr>
              <a:t>blackrj.org</a:t>
            </a:r>
            <a:r>
              <a:rPr lang="en-US" sz="850" dirty="0">
                <a:solidFill>
                  <a:schemeClr val="tx2"/>
                </a:solidFill>
              </a:rPr>
              <a:t>/wp-content/uploads/2020/04/6217-IOOV_Abortion.pdf. Accessed May 18, 2022.</a:t>
            </a:r>
          </a:p>
          <a:p>
            <a:pPr lvl="0"/>
            <a:r>
              <a:rPr lang="en-US" sz="850" dirty="0">
                <a:solidFill>
                  <a:schemeClr val="tx2"/>
                </a:solidFill>
                <a:hlinkClick r:id="rId5">
                  <a:extLst>
                    <a:ext uri="{A12FA001-AC4F-418D-AE19-62706E023703}">
                      <ahyp:hlinkClr xmlns:ahyp="http://schemas.microsoft.com/office/drawing/2018/hyperlinkcolor" val="tx"/>
                    </a:ext>
                  </a:extLst>
                </a:hlinkClick>
              </a:rPr>
              <a:t>Matulich M, Cansino C, Culwell KR, Creinin MD. </a:t>
            </a:r>
            <a:r>
              <a:rPr lang="en-US" sz="850" i="1" dirty="0">
                <a:solidFill>
                  <a:schemeClr val="tx2"/>
                </a:solidFill>
                <a:hlinkClick r:id="rId5">
                  <a:extLst>
                    <a:ext uri="{A12FA001-AC4F-418D-AE19-62706E023703}">
                      <ahyp:hlinkClr xmlns:ahyp="http://schemas.microsoft.com/office/drawing/2018/hyperlinkcolor" val="tx"/>
                    </a:ext>
                  </a:extLst>
                </a:hlinkClick>
              </a:rPr>
              <a:t>Contraception</a:t>
            </a:r>
            <a:r>
              <a:rPr lang="en-US" sz="850" dirty="0">
                <a:solidFill>
                  <a:schemeClr val="tx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tx2"/>
              </a:solidFill>
            </a:endParaRPr>
          </a:p>
          <a:p>
            <a:pPr lvl="0"/>
            <a:r>
              <a:rPr lang="en-US" sz="850" dirty="0">
                <a:solidFill>
                  <a:schemeClr val="tx2"/>
                </a:solidFill>
              </a:rPr>
              <a:t>Medicaid Coverage of Abortion. Guttmacher Institute. https://www.guttmacher.org/evidence-you-can-use/</a:t>
            </a:r>
            <a:r>
              <a:rPr lang="en-US" sz="850" dirty="0" err="1">
                <a:solidFill>
                  <a:schemeClr val="tx2"/>
                </a:solidFill>
              </a:rPr>
              <a:t>medicaid</a:t>
            </a:r>
            <a:r>
              <a:rPr lang="en-US" sz="850" dirty="0">
                <a:solidFill>
                  <a:schemeClr val="tx2"/>
                </a:solidFill>
              </a:rPr>
              <a:t>-coverage-abortion. Published 2021. Accessed May 18, 2022.</a:t>
            </a:r>
          </a:p>
          <a:p>
            <a:pPr lvl="0"/>
            <a:r>
              <a:rPr lang="en-US" sz="850" dirty="0">
                <a:solidFill>
                  <a:schemeClr val="tx2"/>
                </a:solidFill>
              </a:rPr>
              <a:t>Medication Abortion: State Laws and Policies. Guttmacher Institute. https://www.guttmacher.org/state-policy/explore/medication-abortion. Published 2022. Accessed May 18, 2022.</a:t>
            </a:r>
          </a:p>
          <a:p>
            <a:pPr lvl="0"/>
            <a:r>
              <a:rPr lang="en-US" sz="850" dirty="0">
                <a:solidFill>
                  <a:schemeClr val="tx2"/>
                </a:solidFill>
              </a:rPr>
              <a:t>Misoprostol only: Recommended regimen. Ipas. https://</a:t>
            </a:r>
            <a:r>
              <a:rPr lang="en-US" sz="850" dirty="0" err="1">
                <a:solidFill>
                  <a:schemeClr val="tx2"/>
                </a:solidFill>
              </a:rPr>
              <a:t>www.ipas.org</a:t>
            </a:r>
            <a:r>
              <a:rPr lang="en-US" sz="850" dirty="0">
                <a:solidFill>
                  <a:schemeClr val="tx2"/>
                </a:solidFill>
              </a:rPr>
              <a:t>/clinical-update/</a:t>
            </a:r>
            <a:r>
              <a:rPr lang="en-US" sz="850" dirty="0" err="1">
                <a:solidFill>
                  <a:schemeClr val="tx2"/>
                </a:solidFill>
              </a:rPr>
              <a:t>english</a:t>
            </a:r>
            <a:r>
              <a:rPr lang="en-US" sz="850" dirty="0">
                <a:solidFill>
                  <a:schemeClr val="tx2"/>
                </a:solidFill>
              </a:rPr>
              <a:t>/recommendations-for-abortion-before-13-weeks-gestation/medical-abortion/misoprostol-only-recommended-regimen/. Published 2021. Accessed May 19, 2022</a:t>
            </a:r>
          </a:p>
          <a:p>
            <a:pPr lvl="0"/>
            <a:r>
              <a:rPr lang="en-US" sz="850" dirty="0">
                <a:solidFill>
                  <a:schemeClr val="tx2"/>
                </a:solidFill>
              </a:rPr>
              <a:t>Moreno-Ruiz NL, </a:t>
            </a:r>
            <a:r>
              <a:rPr lang="en-US" sz="850" dirty="0" err="1">
                <a:solidFill>
                  <a:schemeClr val="tx2"/>
                </a:solidFill>
              </a:rPr>
              <a:t>Borgatta</a:t>
            </a:r>
            <a:r>
              <a:rPr lang="en-US" sz="850" dirty="0">
                <a:solidFill>
                  <a:schemeClr val="tx2"/>
                </a:solidFill>
              </a:rPr>
              <a:t> L, </a:t>
            </a:r>
            <a:r>
              <a:rPr lang="en-US" sz="850" dirty="0" err="1">
                <a:solidFill>
                  <a:schemeClr val="tx2"/>
                </a:solidFill>
              </a:rPr>
              <a:t>Yanow</a:t>
            </a:r>
            <a:r>
              <a:rPr lang="en-US" sz="850" dirty="0">
                <a:solidFill>
                  <a:schemeClr val="tx2"/>
                </a:solidFill>
              </a:rPr>
              <a:t> S, Kapp N, Wiebe ER, Winikoff B. Alternatives to mifepristone for early medical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2007 Mar;96(3):212-8</a:t>
            </a:r>
          </a:p>
          <a:p>
            <a:pPr lvl="0"/>
            <a:r>
              <a:rPr lang="en-US" sz="850" dirty="0">
                <a:solidFill>
                  <a:schemeClr val="tx2"/>
                </a:solidFill>
              </a:rPr>
              <a:t>Moseson H, Bullard K, </a:t>
            </a:r>
            <a:r>
              <a:rPr lang="en-US" sz="850" dirty="0" err="1">
                <a:solidFill>
                  <a:schemeClr val="tx2"/>
                </a:solidFill>
              </a:rPr>
              <a:t>Cisternas</a:t>
            </a:r>
            <a:r>
              <a:rPr lang="en-US" sz="850" dirty="0">
                <a:solidFill>
                  <a:schemeClr val="tx2"/>
                </a:solidFill>
              </a:rPr>
              <a:t> C, Grosso B, Vera V, Gerdts C. Effectiveness of self-managed medication abortion between 13 and 24 weeks gestation: a retrospective review of case records from accompaniment groups in Argentina, Chile, and Ecuador. Contraception. 2020;102(2):91–98.</a:t>
            </a:r>
          </a:p>
          <a:p>
            <a:pPr lvl="0"/>
            <a:r>
              <a:rPr lang="en-US" sz="850" dirty="0">
                <a:solidFill>
                  <a:schemeClr val="tx2"/>
                </a:solidFill>
              </a:rPr>
              <a:t>Moseson H, Herold S, Filippa S, Barr-Walker J, Baum SE, Gerdts C. Self-managed abortion: A systematic scoping review. Best </a:t>
            </a:r>
            <a:r>
              <a:rPr lang="en-US" sz="850" dirty="0" err="1">
                <a:solidFill>
                  <a:schemeClr val="tx2"/>
                </a:solidFill>
              </a:rPr>
              <a:t>Pract</a:t>
            </a:r>
            <a:r>
              <a:rPr lang="en-US" sz="850" dirty="0">
                <a:solidFill>
                  <a:schemeClr val="tx2"/>
                </a:solidFill>
              </a:rPr>
              <a:t> Res Clin Obstet </a:t>
            </a:r>
            <a:r>
              <a:rPr lang="en-US" sz="850" dirty="0" err="1">
                <a:solidFill>
                  <a:schemeClr val="tx2"/>
                </a:solidFill>
              </a:rPr>
              <a:t>Gynaecol</a:t>
            </a:r>
            <a:r>
              <a:rPr lang="en-US" sz="850" dirty="0">
                <a:solidFill>
                  <a:schemeClr val="tx2"/>
                </a:solidFill>
              </a:rPr>
              <a:t>. 2020;63:87-110. doi:10.1016/j.bpobgyn.2019.08.002</a:t>
            </a:r>
          </a:p>
          <a:p>
            <a:pPr lvl="0"/>
            <a:r>
              <a:rPr lang="en-US" sz="850" dirty="0">
                <a:solidFill>
                  <a:schemeClr val="tx2"/>
                </a:solidFill>
              </a:rPr>
              <a:t>Moseson H, Jayaweera R, </a:t>
            </a:r>
            <a:r>
              <a:rPr lang="en-US" sz="850" dirty="0" err="1">
                <a:solidFill>
                  <a:schemeClr val="tx2"/>
                </a:solidFill>
              </a:rPr>
              <a:t>Egwuatu</a:t>
            </a:r>
            <a:r>
              <a:rPr lang="en-US" sz="850" dirty="0">
                <a:solidFill>
                  <a:schemeClr val="tx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tx2"/>
                </a:solidFill>
              </a:rPr>
              <a:t>The Lancet Global Health</a:t>
            </a:r>
            <a:r>
              <a:rPr lang="en-US" sz="850" dirty="0">
                <a:solidFill>
                  <a:schemeClr val="tx2"/>
                </a:solidFill>
              </a:rPr>
              <a:t>. 2022;10(1). doi:10.1016/s2214-109x(21)00461-7</a:t>
            </a:r>
          </a:p>
          <a:p>
            <a:pPr lvl="0"/>
            <a:r>
              <a:rPr lang="en-US" sz="850" dirty="0">
                <a:solidFill>
                  <a:schemeClr val="tx2"/>
                </a:solidFill>
              </a:rPr>
              <a:t>Moseson, H., Jayaweera, R., </a:t>
            </a:r>
            <a:r>
              <a:rPr lang="en-US" sz="850" dirty="0" err="1">
                <a:solidFill>
                  <a:schemeClr val="tx2"/>
                </a:solidFill>
              </a:rPr>
              <a:t>Raifman</a:t>
            </a:r>
            <a:r>
              <a:rPr lang="en-US" sz="850" dirty="0">
                <a:solidFill>
                  <a:schemeClr val="tx2"/>
                </a:solidFill>
              </a:rPr>
              <a:t>, S. </a:t>
            </a:r>
            <a:r>
              <a:rPr lang="en-US" sz="850" i="1" dirty="0">
                <a:solidFill>
                  <a:schemeClr val="tx2"/>
                </a:solidFill>
              </a:rPr>
              <a:t>et al.</a:t>
            </a:r>
            <a:r>
              <a:rPr lang="en-US" sz="850" dirty="0">
                <a:solidFill>
                  <a:schemeClr val="tx2"/>
                </a:solidFill>
              </a:rPr>
              <a:t> Self-managed medication abortion outcomes: results from a prospective pilot study. </a:t>
            </a:r>
            <a:r>
              <a:rPr lang="en-US" sz="850" i="1" dirty="0" err="1">
                <a:solidFill>
                  <a:schemeClr val="tx2"/>
                </a:solidFill>
              </a:rPr>
              <a:t>Reprod</a:t>
            </a:r>
            <a:r>
              <a:rPr lang="en-US" sz="850" i="1" dirty="0">
                <a:solidFill>
                  <a:schemeClr val="tx2"/>
                </a:solidFill>
              </a:rPr>
              <a:t> Health</a:t>
            </a:r>
            <a:r>
              <a:rPr lang="en-US" sz="850" dirty="0">
                <a:solidFill>
                  <a:schemeClr val="tx2"/>
                </a:solidFill>
              </a:rPr>
              <a:t> </a:t>
            </a:r>
            <a:r>
              <a:rPr lang="en-US" sz="850" b="1" dirty="0">
                <a:solidFill>
                  <a:schemeClr val="tx2"/>
                </a:solidFill>
              </a:rPr>
              <a:t>17, </a:t>
            </a:r>
            <a:r>
              <a:rPr lang="en-US" sz="850" dirty="0">
                <a:solidFill>
                  <a:schemeClr val="tx2"/>
                </a:solidFill>
              </a:rPr>
              <a:t>164 (2020). https://doi.org/10.1186/s12978-020-01016-4</a:t>
            </a:r>
          </a:p>
          <a:p>
            <a:pPr lvl="0"/>
            <a:r>
              <a:rPr lang="en-US" sz="850" dirty="0">
                <a:solidFill>
                  <a:schemeClr val="tx2"/>
                </a:solidFill>
              </a:rPr>
              <a:t>National Academies of Sciences, Engineering, and Medicine. 2018. </a:t>
            </a:r>
            <a:r>
              <a:rPr lang="en-US" sz="850" i="1" dirty="0">
                <a:solidFill>
                  <a:schemeClr val="tx2"/>
                </a:solidFill>
              </a:rPr>
              <a:t>The Safety and Quality of Abortion Care in the United States</a:t>
            </a:r>
            <a:r>
              <a:rPr lang="en-US" sz="850" dirty="0">
                <a:solidFill>
                  <a:schemeClr val="tx2"/>
                </a:solidFill>
              </a:rPr>
              <a:t>. Washington, DC: The National Academies Press. https://doi.org/10.17226/24950.</a:t>
            </a:r>
          </a:p>
          <a:p>
            <a:pPr lvl="0"/>
            <a:r>
              <a:rPr lang="en-US" sz="850" dirty="0">
                <a:solidFill>
                  <a:schemeClr val="tx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tx2"/>
                </a:solidFill>
              </a:rPr>
              <a:t>Patient-Centered Pregnancy Options Counseling. Rhedi.org. https://rhedi.org/education/rhedi-curriculum/patient-centered-pregnancy-options-counseling/. Published 2022. Accessed May 19, 2022.</a:t>
            </a:r>
          </a:p>
          <a:p>
            <a:pPr lvl="0"/>
            <a:r>
              <a:rPr lang="en-US" sz="850" dirty="0">
                <a:solidFill>
                  <a:schemeClr val="tx2"/>
                </a:solidFill>
              </a:rPr>
              <a:t>Potter JE, Stevenson AJ, Coleman-</a:t>
            </a:r>
            <a:r>
              <a:rPr lang="en-US" sz="850" dirty="0" err="1">
                <a:solidFill>
                  <a:schemeClr val="tx2"/>
                </a:solidFill>
              </a:rPr>
              <a:t>Minahan</a:t>
            </a:r>
            <a:r>
              <a:rPr lang="en-US" sz="850" dirty="0">
                <a:solidFill>
                  <a:schemeClr val="tx2"/>
                </a:solidFill>
              </a:rPr>
              <a:t> K, et al. Challenging unintended pregnancy as an indicator of reproductive autonomy. </a:t>
            </a:r>
            <a:r>
              <a:rPr lang="en-US" sz="850" i="1" dirty="0">
                <a:solidFill>
                  <a:schemeClr val="tx2"/>
                </a:solidFill>
              </a:rPr>
              <a:t>Contraception</a:t>
            </a:r>
            <a:r>
              <a:rPr lang="en-US" sz="850" dirty="0">
                <a:solidFill>
                  <a:schemeClr val="tx2"/>
                </a:solidFill>
              </a:rPr>
              <a:t>. 2019;100(1):1-4. doi:10.1016/j.contraception.2019.02.005</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Policy Guidelines For Abortion Care</a:t>
            </a:r>
            <a:r>
              <a:rPr lang="en-US" sz="850" dirty="0">
                <a:solidFill>
                  <a:schemeClr val="tx2"/>
                </a:solidFill>
              </a:rPr>
              <a:t>. National Abortion Federation; 2020. https://5aa1b2xfmfh2e2mk03kk8rsx-wpengine.netdna-ssl.com/wp-content/uploads/2020_CPGs.pdf. Accessed May 18, 2022.</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Guidelines For Abortion Care</a:t>
            </a:r>
            <a:r>
              <a:rPr lang="en-US" sz="850" dirty="0">
                <a:solidFill>
                  <a:schemeClr val="tx2"/>
                </a:solidFill>
              </a:rPr>
              <a:t>. National Abortion Federation; 2022. https://</a:t>
            </a:r>
            <a:r>
              <a:rPr lang="en-US" sz="850" dirty="0" err="1">
                <a:solidFill>
                  <a:schemeClr val="tx2"/>
                </a:solidFill>
              </a:rPr>
              <a:t>prochoice.org</a:t>
            </a:r>
            <a:r>
              <a:rPr lang="en-US" sz="850" dirty="0">
                <a:solidFill>
                  <a:schemeClr val="tx2"/>
                </a:solidFill>
              </a:rPr>
              <a:t>/providers/quality-standards/. Accessed May 19, 2022.</a:t>
            </a:r>
          </a:p>
          <a:p>
            <a:pPr lvl="0"/>
            <a:r>
              <a:rPr lang="en-US" sz="850" dirty="0">
                <a:solidFill>
                  <a:schemeClr val="tx2"/>
                </a:solidFill>
              </a:rPr>
              <a:t>Provision of Abortion Care by Advanced Practice Nurses and Physician Assistants. </a:t>
            </a:r>
            <a:r>
              <a:rPr lang="en-US" sz="850" dirty="0" err="1">
                <a:solidFill>
                  <a:schemeClr val="tx2"/>
                </a:solidFill>
              </a:rPr>
              <a:t>Apha.org</a:t>
            </a:r>
            <a:r>
              <a:rPr lang="en-US" sz="850" dirty="0">
                <a:solidFill>
                  <a:schemeClr val="tx2"/>
                </a:solidFill>
              </a:rPr>
              <a:t>. https://</a:t>
            </a:r>
            <a:r>
              <a:rPr lang="en-US" sz="850" dirty="0" err="1">
                <a:solidFill>
                  <a:schemeClr val="tx2"/>
                </a:solidFill>
              </a:rPr>
              <a:t>www.apha.org</a:t>
            </a:r>
            <a:r>
              <a:rPr lang="en-US" sz="850" dirty="0">
                <a:solidFill>
                  <a:schemeClr val="tx2"/>
                </a:solidFill>
              </a:rPr>
              <a:t>/policies-and-advocacy/public-health-policy-statements/policy-database/2014/07/28/16/00/provision-of-abortion-care-by-advanced-practice-nurses-and-physician-assistants. Published 2011. Accessed May 19, 2022.</a:t>
            </a:r>
          </a:p>
          <a:p>
            <a:pPr lvl="0"/>
            <a:r>
              <a:rPr lang="en-US" sz="850" dirty="0">
                <a:solidFill>
                  <a:schemeClr val="tx2"/>
                </a:solidFill>
              </a:rPr>
              <a:t>Rachel K. Jones, Jenna </a:t>
            </a:r>
            <a:r>
              <a:rPr lang="en-US" sz="850" dirty="0" err="1">
                <a:solidFill>
                  <a:schemeClr val="tx2"/>
                </a:solidFill>
              </a:rPr>
              <a:t>Jerman</a:t>
            </a:r>
            <a:r>
              <a:rPr lang="en-US" sz="850" dirty="0">
                <a:solidFill>
                  <a:schemeClr val="tx2"/>
                </a:solidFill>
              </a:rPr>
              <a:t>, “Population Group Abortion Rates and Lifetime Incidence of Abortion: United States, 2008–2014”, </a:t>
            </a:r>
            <a:r>
              <a:rPr lang="en-US" sz="850" i="1" dirty="0">
                <a:solidFill>
                  <a:schemeClr val="tx2"/>
                </a:solidFill>
              </a:rPr>
              <a:t>American Journal of Public Health</a:t>
            </a:r>
            <a:r>
              <a:rPr lang="en-US" sz="850" dirty="0">
                <a:solidFill>
                  <a:schemeClr val="tx2"/>
                </a:solidFill>
              </a:rPr>
              <a:t> 107, no. 12 (December 1, 2017): pp. 1904-1909.</a:t>
            </a:r>
          </a:p>
          <a:p>
            <a:pPr lvl="0"/>
            <a:r>
              <a:rPr lang="en-US" sz="850" dirty="0">
                <a:solidFill>
                  <a:schemeClr val="tx2"/>
                </a:solidFill>
              </a:rPr>
              <a:t>Ralph LJ, Ehrenreich K, Barar R, et al. Accuracy of self-assessment of gestational duration among people seeking abortion [published online ahead of print, 2021 Dec 17]. </a:t>
            </a:r>
            <a:r>
              <a:rPr lang="en-US" sz="850" i="1" dirty="0">
                <a:solidFill>
                  <a:schemeClr val="tx2"/>
                </a:solidFill>
              </a:rPr>
              <a:t>Am J Obstet Gynecol</a:t>
            </a:r>
            <a:r>
              <a:rPr lang="en-US" sz="850" dirty="0">
                <a:solidFill>
                  <a:schemeClr val="tx2"/>
                </a:solidFill>
              </a:rPr>
              <a:t>. 2021;S0002-9378(21)02683-1. doi:10.1016/j.ajog.2021.11.1373</a:t>
            </a:r>
          </a:p>
          <a:p>
            <a:pPr lvl="0"/>
            <a:r>
              <a:rPr lang="en-US" sz="850" dirty="0">
                <a:solidFill>
                  <a:schemeClr val="tx2"/>
                </a:solidFill>
              </a:rPr>
              <a:t>Ralph L, Foster DG, </a:t>
            </a:r>
            <a:r>
              <a:rPr lang="en-US" sz="850" dirty="0" err="1">
                <a:solidFill>
                  <a:schemeClr val="tx2"/>
                </a:solidFill>
              </a:rPr>
              <a:t>Raifman</a:t>
            </a:r>
            <a:r>
              <a:rPr lang="en-US" sz="850" dirty="0">
                <a:solidFill>
                  <a:schemeClr val="tx2"/>
                </a:solidFill>
              </a:rPr>
              <a:t> S. Prevalence of self-managed abortion among women of reproductive age in the United States. JAMA </a:t>
            </a:r>
            <a:r>
              <a:rPr lang="en-US" sz="850" dirty="0" err="1">
                <a:solidFill>
                  <a:schemeClr val="tx2"/>
                </a:solidFill>
              </a:rPr>
              <a:t>Netw</a:t>
            </a:r>
            <a:r>
              <a:rPr lang="en-US" sz="850" dirty="0">
                <a:solidFill>
                  <a:schemeClr val="tx2"/>
                </a:solidFill>
              </a:rPr>
              <a:t> Open. 2020;3(12):e2029245.</a:t>
            </a:r>
          </a:p>
          <a:p>
            <a:pPr lvl="0"/>
            <a:r>
              <a:rPr lang="en-US" sz="850" dirty="0">
                <a:solidFill>
                  <a:schemeClr val="tx2"/>
                </a:solidFill>
              </a:rPr>
              <a:t>Raymond EG, Harrison MS, Weaver MA. Efficacy of misoprostol alone for first-trimester medical abortion: a systematic review. Obstet Gynecol. 2019;133(1):137–147.</a:t>
            </a:r>
          </a:p>
          <a:p>
            <a:pPr lvl="0"/>
            <a:r>
              <a:rPr lang="en-US" sz="850" dirty="0">
                <a:solidFill>
                  <a:schemeClr val="tx2"/>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dirty="0">
                <a:solidFill>
                  <a:schemeClr val="tx2"/>
                </a:solidFill>
                <a:hlinkClick r:id="rId6">
                  <a:extLst>
                    <a:ext uri="{A12FA001-AC4F-418D-AE19-62706E023703}">
                      <ahyp:hlinkClr xmlns:ahyp="http://schemas.microsoft.com/office/drawing/2018/hyperlinkcolor" val="tx"/>
                    </a:ext>
                  </a:extLst>
                </a:hlinkClick>
              </a:rPr>
              <a:t>Obstet Gynecol</a:t>
            </a:r>
            <a:r>
              <a:rPr lang="en-US" sz="850" dirty="0">
                <a:solidFill>
                  <a:schemeClr val="tx2"/>
                </a:solidFill>
                <a:hlinkClick r:id="rId6">
                  <a:extLst>
                    <a:ext uri="{A12FA001-AC4F-418D-AE19-62706E023703}">
                      <ahyp:hlinkClr xmlns:ahyp="http://schemas.microsoft.com/office/drawing/2018/hyperlinkcolor" val="tx"/>
                    </a:ext>
                  </a:extLst>
                </a:hlinkClick>
              </a:rPr>
              <a:t>. 2016;128(4):739.  </a:t>
            </a:r>
            <a:endParaRPr lang="en-US" sz="850" dirty="0">
              <a:solidFill>
                <a:schemeClr val="tx2"/>
              </a:solidFill>
            </a:endParaRPr>
          </a:p>
          <a:p>
            <a:pPr lvl="0"/>
            <a:r>
              <a:rPr lang="en-US" sz="850" dirty="0">
                <a:solidFill>
                  <a:schemeClr val="tx2"/>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dirty="0">
                <a:solidFill>
                  <a:schemeClr val="tx2"/>
                </a:solidFill>
                <a:hlinkClick r:id="rId7">
                  <a:extLst>
                    <a:ext uri="{A12FA001-AC4F-418D-AE19-62706E023703}">
                      <ahyp:hlinkClr xmlns:ahyp="http://schemas.microsoft.com/office/drawing/2018/hyperlinkcolor" val="tx"/>
                    </a:ext>
                  </a:extLst>
                </a:hlinkClick>
              </a:rPr>
              <a:t>Obstet Gynecol</a:t>
            </a:r>
            <a:r>
              <a:rPr lang="en-US" sz="850" dirty="0">
                <a:solidFill>
                  <a:schemeClr val="tx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tx2"/>
              </a:solidFill>
            </a:endParaRPr>
          </a:p>
          <a:p>
            <a:pPr lvl="0"/>
            <a:r>
              <a:rPr lang="en-US" sz="850" dirty="0">
                <a:solidFill>
                  <a:schemeClr val="tx2"/>
                </a:solidFill>
              </a:rPr>
              <a:t>Reproductive Justice Briefing Book: A Primer on Reproductive Justice and Social Change. </a:t>
            </a:r>
            <a:r>
              <a:rPr lang="en-US" sz="850" dirty="0" err="1">
                <a:solidFill>
                  <a:schemeClr val="tx2"/>
                </a:solidFill>
              </a:rPr>
              <a:t>Law.berkeley.edu</a:t>
            </a:r>
            <a:r>
              <a:rPr lang="en-US" sz="850" dirty="0">
                <a:solidFill>
                  <a:schemeClr val="tx2"/>
                </a:solidFill>
              </a:rPr>
              <a:t>. https://</a:t>
            </a:r>
            <a:r>
              <a:rPr lang="en-US" sz="850" dirty="0" err="1">
                <a:solidFill>
                  <a:schemeClr val="tx2"/>
                </a:solidFill>
              </a:rPr>
              <a:t>www.law.berkeley.edu</a:t>
            </a:r>
            <a:r>
              <a:rPr lang="en-US" sz="850" dirty="0">
                <a:solidFill>
                  <a:schemeClr val="tx2"/>
                </a:solidFill>
              </a:rPr>
              <a:t>/</a:t>
            </a:r>
            <a:r>
              <a:rPr lang="en-US" sz="850" dirty="0" err="1">
                <a:solidFill>
                  <a:schemeClr val="tx2"/>
                </a:solidFill>
              </a:rPr>
              <a:t>php</a:t>
            </a:r>
            <a:r>
              <a:rPr lang="en-US" sz="850" dirty="0">
                <a:solidFill>
                  <a:schemeClr val="tx2"/>
                </a:solidFill>
              </a:rPr>
              <a:t>-programs/courses/</a:t>
            </a:r>
            <a:r>
              <a:rPr lang="en-US" sz="850" dirty="0" err="1">
                <a:solidFill>
                  <a:schemeClr val="tx2"/>
                </a:solidFill>
              </a:rPr>
              <a:t>fileDL.php?fID</a:t>
            </a:r>
            <a:r>
              <a:rPr lang="en-US" sz="850" dirty="0">
                <a:solidFill>
                  <a:schemeClr val="tx2"/>
                </a:solidFill>
              </a:rPr>
              <a:t>=4051. Published 2022. Accessed May 18, 2022.</a:t>
            </a:r>
          </a:p>
          <a:p>
            <a:pPr lvl="0"/>
            <a:r>
              <a:rPr lang="en-US" sz="850" dirty="0">
                <a:solidFill>
                  <a:schemeClr val="tx2"/>
                </a:solidFill>
              </a:rPr>
              <a:t>Reproductive Justice – In Our Own Voice. </a:t>
            </a:r>
            <a:r>
              <a:rPr lang="en-US" sz="850" dirty="0" err="1">
                <a:solidFill>
                  <a:schemeClr val="tx2"/>
                </a:solidFill>
              </a:rPr>
              <a:t>Blackrj.org</a:t>
            </a:r>
            <a:r>
              <a:rPr lang="en-US" sz="850" dirty="0">
                <a:solidFill>
                  <a:schemeClr val="tx2"/>
                </a:solidFill>
              </a:rPr>
              <a:t>. https://</a:t>
            </a:r>
            <a:r>
              <a:rPr lang="en-US" sz="850" dirty="0" err="1">
                <a:solidFill>
                  <a:schemeClr val="tx2"/>
                </a:solidFill>
              </a:rPr>
              <a:t>blackrj.org</a:t>
            </a:r>
            <a:r>
              <a:rPr lang="en-US" sz="850" dirty="0">
                <a:solidFill>
                  <a:schemeClr val="tx2"/>
                </a:solidFill>
              </a:rPr>
              <a:t>/our-issues/reproductive-justice/. Published 2022. Accessed May 18, 2022.</a:t>
            </a:r>
          </a:p>
          <a:p>
            <a:pPr lvl="0"/>
            <a:r>
              <a:rPr lang="en-US" sz="850" dirty="0">
                <a:solidFill>
                  <a:schemeClr val="tx2"/>
                </a:solidFill>
              </a:rPr>
              <a:t>Reproductive Justice — Sister Song. Sister Song. https://</a:t>
            </a:r>
            <a:r>
              <a:rPr lang="en-US" sz="850" dirty="0" err="1">
                <a:solidFill>
                  <a:schemeClr val="tx2"/>
                </a:solidFill>
              </a:rPr>
              <a:t>www.sistersong.net</a:t>
            </a:r>
            <a:r>
              <a:rPr lang="en-US" sz="850" dirty="0">
                <a:solidFill>
                  <a:schemeClr val="tx2"/>
                </a:solidFill>
              </a:rPr>
              <a:t>/reproductive-justice. Published 2022. Accessed May 18, 2022.</a:t>
            </a:r>
          </a:p>
          <a:p>
            <a:pPr lvl="0"/>
            <a:r>
              <a:rPr lang="en-US" sz="850" dirty="0">
                <a:solidFill>
                  <a:schemeClr val="tx2"/>
                </a:solidFill>
              </a:rPr>
              <a:t>Roosevelt L, Pietzmeier S, Reed R. Clinically and Culturally Competent Care for Transgender and Nonbinary People. </a:t>
            </a:r>
            <a:r>
              <a:rPr lang="en-US" sz="850" i="1" dirty="0">
                <a:solidFill>
                  <a:schemeClr val="tx2"/>
                </a:solidFill>
              </a:rPr>
              <a:t>The Journal of Perinatal &amp; Neonatal Nursing. </a:t>
            </a:r>
            <a:r>
              <a:rPr lang="en-US" sz="850" dirty="0">
                <a:solidFill>
                  <a:schemeClr val="tx2"/>
                </a:solidFill>
              </a:rPr>
              <a:t>2021; 35 (2): 142-149. doi: 10.1097/JPN.0000000000000560</a:t>
            </a:r>
          </a:p>
          <a:p>
            <a:pPr lvl="0"/>
            <a:r>
              <a:rPr lang="en-US" sz="850" dirty="0">
                <a:solidFill>
                  <a:schemeClr val="tx2"/>
                </a:solidFill>
              </a:rPr>
              <a:t>Schaff EA, Eisinger SH, Stadalius LS, Franks P, Gore BZ, Poppema S. Low-dose mifepristone 200 mg and vaginal misoprostol for abortion. Contraception. Jan 1999;59(1):1-6. </a:t>
            </a:r>
          </a:p>
          <a:p>
            <a:pPr lvl="0"/>
            <a:r>
              <a:rPr lang="en-US" sz="850" dirty="0">
                <a:solidFill>
                  <a:schemeClr val="tx2"/>
                </a:solidFill>
              </a:rPr>
              <a:t>Schaff EA, Fielding SL, Eisinger SH, Stadalius LS, Fuller L. Low-dose mifepristone followed by vaginal misoprostol at 48 hours for abortion up to 63 days. </a:t>
            </a:r>
            <a:r>
              <a:rPr lang="en-US" sz="850" i="1" dirty="0">
                <a:solidFill>
                  <a:schemeClr val="tx2"/>
                </a:solidFill>
              </a:rPr>
              <a:t>Contraception. </a:t>
            </a:r>
            <a:r>
              <a:rPr lang="en-US" sz="850" dirty="0">
                <a:solidFill>
                  <a:schemeClr val="tx2"/>
                </a:solidFill>
              </a:rPr>
              <a:t>Jan 2000;61(1):41-46. </a:t>
            </a:r>
          </a:p>
          <a:p>
            <a:pPr lvl="0"/>
            <a:r>
              <a:rPr lang="en-US" sz="850" dirty="0">
                <a:solidFill>
                  <a:schemeClr val="tx2"/>
                </a:solidFill>
              </a:rPr>
              <a:t>Schaff EA, Fielding SL, Westhoff C. Randomized trial of oral versus vaginal misoprostol 2 days after mifepristone 200 mg for abortion up to 63 days of pregnancy. </a:t>
            </a:r>
            <a:r>
              <a:rPr lang="en-US" sz="850" i="1" dirty="0">
                <a:solidFill>
                  <a:schemeClr val="tx2"/>
                </a:solidFill>
              </a:rPr>
              <a:t>Contraception. </a:t>
            </a:r>
            <a:r>
              <a:rPr lang="en-US" sz="850" dirty="0">
                <a:solidFill>
                  <a:schemeClr val="tx2"/>
                </a:solidFill>
              </a:rPr>
              <a:t>Oct 2002;66(4):247-250. </a:t>
            </a:r>
          </a:p>
          <a:p>
            <a:pPr lvl="0"/>
            <a:r>
              <a:rPr lang="en-US" sz="850" dirty="0">
                <a:solidFill>
                  <a:schemeClr val="tx2"/>
                </a:solidFill>
              </a:rPr>
              <a:t>Schaff EA, Fielding SL, Westhoff C. Randomized trial of oral versus vaginal misoprostol at one day after mifepristone for early medical abortion. </a:t>
            </a:r>
            <a:r>
              <a:rPr lang="en-US" sz="850" i="1" dirty="0">
                <a:solidFill>
                  <a:schemeClr val="tx2"/>
                </a:solidFill>
              </a:rPr>
              <a:t>Contraception. </a:t>
            </a:r>
            <a:r>
              <a:rPr lang="en-US" sz="850" dirty="0">
                <a:solidFill>
                  <a:schemeClr val="tx2"/>
                </a:solidFill>
              </a:rPr>
              <a:t>Aug 2001;64(2):81-85. </a:t>
            </a:r>
          </a:p>
          <a:p>
            <a:pPr lvl="0"/>
            <a:r>
              <a:rPr lang="en-US" sz="850" dirty="0">
                <a:solidFill>
                  <a:schemeClr val="tx2"/>
                </a:solidFill>
              </a:rPr>
              <a:t>Schaff EA, Fielding SL, Westhoff C, et al. Vaginal misoprostol administered 1, 2, or 3 days after mifepristone for early medical abortion: A randomized trial. </a:t>
            </a:r>
            <a:r>
              <a:rPr lang="en-US" sz="850" i="1" dirty="0">
                <a:solidFill>
                  <a:schemeClr val="tx2"/>
                </a:solidFill>
              </a:rPr>
              <a:t>Jama. </a:t>
            </a:r>
            <a:r>
              <a:rPr lang="en-US" sz="850" dirty="0">
                <a:solidFill>
                  <a:schemeClr val="tx2"/>
                </a:solidFill>
              </a:rPr>
              <a:t>Oct 18 2000;284(15):1948-1953. </a:t>
            </a:r>
          </a:p>
          <a:p>
            <a:pPr lvl="0"/>
            <a:r>
              <a:rPr lang="en-US" sz="850" dirty="0">
                <a:solidFill>
                  <a:schemeClr val="tx2"/>
                </a:solidFill>
              </a:rPr>
              <a:t>Schaff EA, </a:t>
            </a:r>
            <a:r>
              <a:rPr lang="en-US" sz="850" i="1" dirty="0">
                <a:solidFill>
                  <a:schemeClr val="tx2"/>
                </a:solidFill>
              </a:rPr>
              <a:t>et al</a:t>
            </a:r>
            <a:r>
              <a:rPr lang="en-US" sz="850" dirty="0">
                <a:solidFill>
                  <a:schemeClr val="tx2"/>
                </a:solidFill>
              </a:rPr>
              <a:t>. Vaginal misoprostol administered at home after mifepristone (RU486) for abortion. </a:t>
            </a:r>
            <a:r>
              <a:rPr lang="en-US" sz="850" i="1" dirty="0">
                <a:solidFill>
                  <a:schemeClr val="tx2"/>
                </a:solidFill>
              </a:rPr>
              <a:t>J Fam </a:t>
            </a:r>
            <a:r>
              <a:rPr lang="en-US" sz="850" i="1" dirty="0" err="1">
                <a:solidFill>
                  <a:schemeClr val="tx2"/>
                </a:solidFill>
              </a:rPr>
              <a:t>Pract</a:t>
            </a:r>
            <a:r>
              <a:rPr lang="en-US" sz="850" dirty="0">
                <a:solidFill>
                  <a:schemeClr val="tx2"/>
                </a:solidFill>
              </a:rPr>
              <a:t> 1997;44:353-60.</a:t>
            </a:r>
          </a:p>
          <a:p>
            <a:pPr lvl="0"/>
            <a:r>
              <a:rPr lang="en-US" sz="850" dirty="0">
                <a:solidFill>
                  <a:schemeClr val="tx2"/>
                </a:solidFill>
              </a:rPr>
              <a:t>Sexual and Reproductive Justice (SRJ). Www1.nyc.gov. https://www1.nyc.gov/site/doh/health/health-topics/sexual-reproductive-justice-</a:t>
            </a:r>
            <a:r>
              <a:rPr lang="en-US" sz="850" dirty="0" err="1">
                <a:solidFill>
                  <a:schemeClr val="tx2"/>
                </a:solidFill>
              </a:rPr>
              <a:t>nyc.page</a:t>
            </a:r>
            <a:r>
              <a:rPr lang="en-US" sz="850" dirty="0">
                <a:solidFill>
                  <a:schemeClr val="tx2"/>
                </a:solidFill>
              </a:rPr>
              <a:t>. Published 2022. Accessed May 18, 2022.</a:t>
            </a:r>
          </a:p>
          <a:p>
            <a:pPr lvl="0"/>
            <a:r>
              <a:rPr lang="en-US" sz="850" dirty="0">
                <a:solidFill>
                  <a:schemeClr val="tx2"/>
                </a:solidFill>
              </a:rPr>
              <a:t>Shannon C., E. Wiebe, F. Jacot, E. Guilbert, S. Dunn, W.R. Sheldon, B. Winikoff. Regimens of misoprostol with mifepristone for early medical abortion: a randomised trial. </a:t>
            </a:r>
            <a:r>
              <a:rPr lang="en-US" sz="850" i="1" dirty="0">
                <a:solidFill>
                  <a:schemeClr val="tx2"/>
                </a:solidFill>
              </a:rPr>
              <a:t>British Journal of Obstetrics and Gynaecology</a:t>
            </a:r>
            <a:r>
              <a:rPr lang="en-US" sz="850" dirty="0">
                <a:solidFill>
                  <a:schemeClr val="tx2"/>
                </a:solidFill>
              </a:rPr>
              <a:t> (Jun 2006), 113(6), pp 62-628. </a:t>
            </a:r>
          </a:p>
          <a:p>
            <a:pPr lvl="0"/>
            <a:r>
              <a:rPr lang="en-US" sz="850" dirty="0">
                <a:solidFill>
                  <a:schemeClr val="tx2"/>
                </a:solidFill>
              </a:rPr>
              <a:t>Simon MA. Responding to Intimate Partner Violence During Telehealth Clinical Encounters. JAMA. 2021;325(22):2307–2308. </a:t>
            </a:r>
            <a:r>
              <a:rPr lang="en-US" sz="850" dirty="0">
                <a:solidFill>
                  <a:schemeClr val="tx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tx2"/>
              </a:solidFill>
            </a:endParaRPr>
          </a:p>
          <a:p>
            <a:pPr lvl="0"/>
            <a:r>
              <a:rPr lang="en-US" sz="850" dirty="0" err="1">
                <a:solidFill>
                  <a:schemeClr val="tx2"/>
                </a:solidFill>
              </a:rPr>
              <a:t>Swahn</a:t>
            </a:r>
            <a:r>
              <a:rPr lang="en-US" sz="850" dirty="0">
                <a:solidFill>
                  <a:schemeClr val="tx2"/>
                </a:solidFill>
              </a:rPr>
              <a:t> ML, </a:t>
            </a:r>
            <a:r>
              <a:rPr lang="en-US" sz="850" dirty="0" err="1">
                <a:solidFill>
                  <a:schemeClr val="tx2"/>
                </a:solidFill>
              </a:rPr>
              <a:t>Cekan</a:t>
            </a:r>
            <a:r>
              <a:rPr lang="en-US" sz="850" dirty="0">
                <a:solidFill>
                  <a:schemeClr val="tx2"/>
                </a:solidFill>
              </a:rPr>
              <a:t> S, Wang G, </a:t>
            </a:r>
            <a:r>
              <a:rPr lang="en-US" sz="850" dirty="0" err="1">
                <a:solidFill>
                  <a:schemeClr val="tx2"/>
                </a:solidFill>
              </a:rPr>
              <a:t>Lujndstrom</a:t>
            </a:r>
            <a:r>
              <a:rPr lang="en-US" sz="850" dirty="0">
                <a:solidFill>
                  <a:schemeClr val="tx2"/>
                </a:solidFill>
              </a:rPr>
              <a:t> V, </a:t>
            </a:r>
            <a:r>
              <a:rPr lang="en-US" sz="850" dirty="0" err="1">
                <a:solidFill>
                  <a:schemeClr val="tx2"/>
                </a:solidFill>
              </a:rPr>
              <a:t>Bygdeman</a:t>
            </a:r>
            <a:r>
              <a:rPr lang="en-US" sz="850" dirty="0">
                <a:solidFill>
                  <a:schemeClr val="tx2"/>
                </a:solidFill>
              </a:rPr>
              <a:t> M. Pharmacokinetic and clinical studies of RU 486 for fertility regulation. In: Beaulieu EE, Siegel S, eds. </a:t>
            </a:r>
            <a:r>
              <a:rPr lang="en-US" sz="850" i="1" dirty="0">
                <a:solidFill>
                  <a:schemeClr val="tx2"/>
                </a:solidFill>
              </a:rPr>
              <a:t>The </a:t>
            </a:r>
            <a:r>
              <a:rPr lang="en-US" sz="850" i="1" dirty="0" err="1">
                <a:solidFill>
                  <a:schemeClr val="tx2"/>
                </a:solidFill>
              </a:rPr>
              <a:t>Antiprogestin</a:t>
            </a:r>
            <a:r>
              <a:rPr lang="en-US" sz="850" i="1" dirty="0">
                <a:solidFill>
                  <a:schemeClr val="tx2"/>
                </a:solidFill>
              </a:rPr>
              <a:t> Steroid RU 486 and Human Fertility Control</a:t>
            </a:r>
            <a:r>
              <a:rPr lang="en-US" sz="850" dirty="0">
                <a:solidFill>
                  <a:schemeClr val="tx2"/>
                </a:solidFill>
              </a:rPr>
              <a:t>. New York, NY: Plenum; 1985:249-258. </a:t>
            </a:r>
          </a:p>
          <a:p>
            <a:pPr lvl="0"/>
            <a:r>
              <a:rPr lang="en-US" sz="850" dirty="0">
                <a:solidFill>
                  <a:schemeClr val="tx2"/>
                </a:solidFill>
              </a:rPr>
              <a:t>Taylor D, </a:t>
            </a:r>
            <a:r>
              <a:rPr lang="en-US" sz="850" dirty="0" err="1">
                <a:solidFill>
                  <a:schemeClr val="tx2"/>
                </a:solidFill>
              </a:rPr>
              <a:t>Safriet</a:t>
            </a:r>
            <a:r>
              <a:rPr lang="en-US" sz="850" dirty="0">
                <a:solidFill>
                  <a:schemeClr val="tx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tx2"/>
                </a:solidFill>
              </a:rPr>
              <a:t>Telehealth Care For Medication Abortion Protocol</a:t>
            </a:r>
            <a:r>
              <a:rPr lang="en-US" sz="850" dirty="0">
                <a:solidFill>
                  <a:schemeClr val="tx2"/>
                </a:solidFill>
              </a:rPr>
              <a:t>. Reproductive Health Access Project; 2021.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-protocol/. Accessed May 19, 2022.</a:t>
            </a:r>
          </a:p>
          <a:p>
            <a:pPr lvl="0"/>
            <a:r>
              <a:rPr lang="en-US" sz="850" i="1" dirty="0">
                <a:solidFill>
                  <a:schemeClr val="tx2"/>
                </a:solidFill>
              </a:rPr>
              <a:t>Telehealth Care For Medication Abortion Workflow</a:t>
            </a:r>
            <a:r>
              <a:rPr lang="en-US" sz="850" dirty="0">
                <a:solidFill>
                  <a:schemeClr val="tx2"/>
                </a:solidFill>
              </a:rPr>
              <a:t>. Reproductive Health Access Project; 2022.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-workflow/. Accessed May 19, 2022.</a:t>
            </a:r>
          </a:p>
          <a:p>
            <a:pPr lvl="0"/>
            <a:r>
              <a:rPr lang="en-US" sz="850" i="1" dirty="0">
                <a:solidFill>
                  <a:schemeClr val="tx2"/>
                </a:solidFill>
              </a:rPr>
              <a:t>Telehealth, COVID-19, And Intimate Partner Violence: Increasing Safety For People Surviving Abuse</a:t>
            </a:r>
            <a:r>
              <a:rPr lang="en-US" sz="850" dirty="0">
                <a:solidFill>
                  <a:schemeClr val="tx2"/>
                </a:solidFill>
              </a:rPr>
              <a:t>. Futures Without Violence; 2022. https://</a:t>
            </a:r>
            <a:r>
              <a:rPr lang="en-US" sz="850" dirty="0" err="1">
                <a:solidFill>
                  <a:schemeClr val="tx2"/>
                </a:solidFill>
              </a:rPr>
              <a:t>www.futureswithoutviolence.org</a:t>
            </a:r>
            <a:r>
              <a:rPr lang="en-US" sz="850" dirty="0">
                <a:solidFill>
                  <a:schemeClr val="tx2"/>
                </a:solidFill>
              </a:rPr>
              <a:t>/wp-content/uploads/Telehealth-Covid-19-IPV_Clinical-Pathway.pdf. Accessed May 19, 2022.</a:t>
            </a:r>
          </a:p>
          <a:p>
            <a:pPr lvl="0"/>
            <a:r>
              <a:rPr lang="en-US" sz="850" dirty="0">
                <a:solidFill>
                  <a:schemeClr val="tx2"/>
                </a:solidFill>
              </a:rPr>
              <a:t>The Availability and Use of Medication Abortion Care. KFF. https://www.kff.org/infographic/the-availability-and-use-of-medication-abortion-care/. Published 2021. Accessed May 18, 2022.</a:t>
            </a:r>
          </a:p>
          <a:p>
            <a:pPr lvl="0"/>
            <a:r>
              <a:rPr lang="en-US" sz="850" dirty="0">
                <a:solidFill>
                  <a:schemeClr val="tx2"/>
                </a:solidFill>
              </a:rPr>
              <a:t>Ultrasound-as-Needed Protocol for Medication Abortion. Rhedi.org. https://rhedi.org/limited-ultrasound-protocol-for-medication-abortion/. Published 2022. Accessed May 19, 2022.</a:t>
            </a:r>
          </a:p>
          <a:p>
            <a:pPr lvl="0"/>
            <a:r>
              <a:rPr lang="en-US" sz="850" dirty="0">
                <a:solidFill>
                  <a:schemeClr val="tx2"/>
                </a:solidFill>
              </a:rPr>
              <a:t>Unintended Pregnancy in the United States. Guttmacher Institute. https://www.guttmacher.org/fact-sheet/unintended-pregnancy-united-states. Published 2022. Accessed May 18, 2022.</a:t>
            </a:r>
          </a:p>
          <a:p>
            <a:pPr lvl="0"/>
            <a:r>
              <a:rPr lang="en-US" sz="850" dirty="0">
                <a:solidFill>
                  <a:schemeClr val="tx2"/>
                </a:solidFill>
              </a:rPr>
              <a:t>Upadhyay UD, Dworkin SL, Weitz TA, Foster DG. Development and validation of a reproductive autonomy scale. </a:t>
            </a:r>
            <a:r>
              <a:rPr lang="en-US" sz="850" i="1" dirty="0">
                <a:solidFill>
                  <a:schemeClr val="tx2"/>
                </a:solidFill>
              </a:rPr>
              <a:t>Stud Fam </a:t>
            </a:r>
            <a:r>
              <a:rPr lang="en-US" sz="850" i="1" dirty="0" err="1">
                <a:solidFill>
                  <a:schemeClr val="tx2"/>
                </a:solidFill>
              </a:rPr>
              <a:t>Plann</a:t>
            </a:r>
            <a:r>
              <a:rPr lang="en-US" sz="850" dirty="0">
                <a:solidFill>
                  <a:schemeClr val="tx2"/>
                </a:solidFill>
              </a:rPr>
              <a:t>. 2014;45(1):19-41. doi:10.1111/j.1728-4465.2014.00374.x</a:t>
            </a:r>
          </a:p>
          <a:p>
            <a:pPr lvl="0"/>
            <a:r>
              <a:rPr lang="en-US" sz="850" dirty="0">
                <a:solidFill>
                  <a:schemeClr val="tx2"/>
                </a:solidFill>
              </a:rPr>
              <a:t>U.S. Food and Drug Administration. </a:t>
            </a:r>
            <a:r>
              <a:rPr lang="en-US" sz="850" dirty="0" err="1">
                <a:solidFill>
                  <a:schemeClr val="tx2"/>
                </a:solidFill>
              </a:rPr>
              <a:t>Mifeprex</a:t>
            </a:r>
            <a:r>
              <a:rPr lang="en-US" sz="850" dirty="0">
                <a:solidFill>
                  <a:schemeClr val="tx2"/>
                </a:solidFill>
              </a:rPr>
              <a:t> medical review. Available at: https://</a:t>
            </a:r>
            <a:r>
              <a:rPr lang="en-US" sz="850" dirty="0" err="1">
                <a:solidFill>
                  <a:schemeClr val="tx2"/>
                </a:solidFill>
              </a:rPr>
              <a:t>www.accessdata.fda.gov</a:t>
            </a:r>
            <a:r>
              <a:rPr lang="en-US" sz="850" dirty="0">
                <a:solidFill>
                  <a:schemeClr val="tx2"/>
                </a:solidFill>
              </a:rPr>
              <a:t>/</a:t>
            </a:r>
            <a:r>
              <a:rPr lang="en-US" sz="850" dirty="0" err="1">
                <a:solidFill>
                  <a:schemeClr val="tx2"/>
                </a:solidFill>
              </a:rPr>
              <a:t>drugsatfda_docs</a:t>
            </a:r>
            <a:r>
              <a:rPr lang="en-US" sz="850" dirty="0">
                <a:solidFill>
                  <a:schemeClr val="tx2"/>
                </a:solidFill>
              </a:rPr>
              <a:t>/</a:t>
            </a:r>
            <a:r>
              <a:rPr lang="en-US" sz="850" dirty="0" err="1">
                <a:solidFill>
                  <a:schemeClr val="tx2"/>
                </a:solidFill>
              </a:rPr>
              <a:t>nda</a:t>
            </a:r>
            <a:r>
              <a:rPr lang="en-US" sz="850" dirty="0">
                <a:solidFill>
                  <a:schemeClr val="tx2"/>
                </a:solidFill>
              </a:rPr>
              <a:t>/2016/020687Orig1s020MedR.pdf. Published 2021. Accessed February 4, 2021.</a:t>
            </a:r>
          </a:p>
          <a:p>
            <a:pPr lvl="0"/>
            <a:r>
              <a:rPr lang="en-US" sz="850" dirty="0">
                <a:solidFill>
                  <a:schemeClr val="tx2"/>
                </a:solidFill>
              </a:rPr>
              <a:t>U.S. Transgender Survey. National Center for Transgender Equality. https://</a:t>
            </a:r>
            <a:r>
              <a:rPr lang="en-US" sz="850" dirty="0" err="1">
                <a:solidFill>
                  <a:schemeClr val="tx2"/>
                </a:solidFill>
              </a:rPr>
              <a:t>transequality.org</a:t>
            </a:r>
            <a:r>
              <a:rPr lang="en-US" sz="850" dirty="0">
                <a:solidFill>
                  <a:schemeClr val="tx2"/>
                </a:solidFill>
              </a:rPr>
              <a:t>/issues/us-trans-survey. Published 2022. Accessed May 19, 2022.</a:t>
            </a:r>
          </a:p>
          <a:p>
            <a:pPr lvl="0"/>
            <a:r>
              <a:rPr lang="en-US" sz="850" dirty="0">
                <a:solidFill>
                  <a:schemeClr val="tx2"/>
                </a:solidFill>
              </a:rPr>
              <a:t>van Bogaert LJ, </a:t>
            </a:r>
            <a:r>
              <a:rPr lang="en-US" sz="850" dirty="0" err="1">
                <a:solidFill>
                  <a:schemeClr val="tx2"/>
                </a:solidFill>
              </a:rPr>
              <a:t>Sedibe</a:t>
            </a:r>
            <a:r>
              <a:rPr lang="en-US" sz="850" dirty="0">
                <a:solidFill>
                  <a:schemeClr val="tx2"/>
                </a:solidFill>
              </a:rPr>
              <a:t> TM. Efficacy of a single misoprostol regimen in the first and second trimester termination of pregnancy. </a:t>
            </a:r>
            <a:r>
              <a:rPr lang="en-US" sz="850" i="1" dirty="0">
                <a:solidFill>
                  <a:schemeClr val="tx2"/>
                </a:solidFill>
              </a:rPr>
              <a:t>J Obstet </a:t>
            </a:r>
            <a:r>
              <a:rPr lang="en-US" sz="850" i="1" dirty="0" err="1">
                <a:solidFill>
                  <a:schemeClr val="tx2"/>
                </a:solidFill>
              </a:rPr>
              <a:t>Gynaecol</a:t>
            </a:r>
            <a:r>
              <a:rPr lang="en-US" sz="850" dirty="0">
                <a:solidFill>
                  <a:schemeClr val="tx2"/>
                </a:solidFill>
              </a:rPr>
              <a:t>. 2007;27(5):510-512. doi:10.1080/01443610701478967</a:t>
            </a:r>
          </a:p>
          <a:p>
            <a:pPr lvl="0"/>
            <a:r>
              <a:rPr lang="en-US" sz="850" dirty="0">
                <a:solidFill>
                  <a:schemeClr val="tx2"/>
                </a:solidFill>
              </a:rPr>
              <a:t>Weeks AD and Stewart P.  The use of low dose mifepristone and vaginal misoprostol for first trimester termination of pregnancy.  </a:t>
            </a:r>
            <a:r>
              <a:rPr lang="en-US" sz="850" i="1" dirty="0">
                <a:solidFill>
                  <a:schemeClr val="tx2"/>
                </a:solidFill>
              </a:rPr>
              <a:t>Br J Fam Planning</a:t>
            </a:r>
            <a:r>
              <a:rPr lang="en-US" sz="850" dirty="0">
                <a:solidFill>
                  <a:schemeClr val="tx2"/>
                </a:solidFill>
              </a:rPr>
              <a:t> 1995;21:85-86.</a:t>
            </a:r>
          </a:p>
          <a:p>
            <a:pPr lvl="0"/>
            <a:r>
              <a:rPr lang="en-US" sz="850" dirty="0">
                <a:solidFill>
                  <a:schemeClr val="tx2"/>
                </a:solidFill>
              </a:rPr>
              <a:t>Weitz, T. A., Taylor, D., Desai, S., Upadhyay, U. D., Waldman, J., Battistelli, M. F., &amp; Drey, E. A. (2013). Safety of Aspiration Abortion Performed by Nurse Practitioners, Certified Nurse Midwives, and Physician Assistants Under a California Legal Waiver. </a:t>
            </a:r>
            <a:r>
              <a:rPr lang="en-US" sz="850" i="1" dirty="0">
                <a:solidFill>
                  <a:schemeClr val="tx2"/>
                </a:solidFill>
              </a:rPr>
              <a:t>American Journal of Public Health</a:t>
            </a:r>
            <a:r>
              <a:rPr lang="en-US" sz="850" dirty="0">
                <a:solidFill>
                  <a:schemeClr val="tx2"/>
                </a:solidFill>
              </a:rPr>
              <a:t>, </a:t>
            </a:r>
            <a:r>
              <a:rPr lang="en-US" sz="850" i="1" dirty="0">
                <a:solidFill>
                  <a:schemeClr val="tx2"/>
                </a:solidFill>
              </a:rPr>
              <a:t>103</a:t>
            </a:r>
            <a:r>
              <a:rPr lang="en-US" sz="850" dirty="0">
                <a:solidFill>
                  <a:schemeClr val="tx2"/>
                </a:solidFill>
              </a:rPr>
              <a:t>(3), 454–461. https://</a:t>
            </a:r>
            <a:r>
              <a:rPr lang="en-US" sz="850" dirty="0" err="1">
                <a:solidFill>
                  <a:schemeClr val="tx2"/>
                </a:solidFill>
              </a:rPr>
              <a:t>doi-org.unh.idm.oclc.org</a:t>
            </a:r>
            <a:r>
              <a:rPr lang="en-US" sz="850" dirty="0">
                <a:solidFill>
                  <a:schemeClr val="tx2"/>
                </a:solidFill>
              </a:rPr>
              <a:t>/10.2105/AJPH.2012.301159</a:t>
            </a:r>
          </a:p>
          <a:p>
            <a:pPr lvl="0"/>
            <a:r>
              <a:rPr lang="en-US" sz="850" dirty="0">
                <a:solidFill>
                  <a:schemeClr val="tx2"/>
                </a:solidFill>
              </a:rPr>
              <a:t>What If Roe Fell? - Center for Reproductive Rights. Center for Reproductive Rights. https://</a:t>
            </a:r>
            <a:r>
              <a:rPr lang="en-US" sz="850" dirty="0" err="1">
                <a:solidFill>
                  <a:schemeClr val="tx2"/>
                </a:solidFill>
              </a:rPr>
              <a:t>reproductiverights.org</a:t>
            </a:r>
            <a:r>
              <a:rPr lang="en-US" sz="850" dirty="0">
                <a:solidFill>
                  <a:schemeClr val="tx2"/>
                </a:solidFill>
              </a:rPr>
              <a:t>/maps/what-if-roe-fell/. Published 2022. Accessed May 18, 2022.</a:t>
            </a:r>
          </a:p>
          <a:p>
            <a:pPr lvl="0"/>
            <a:r>
              <a:rPr lang="en-US" sz="850" dirty="0">
                <a:solidFill>
                  <a:schemeClr val="tx2"/>
                </a:solidFill>
              </a:rPr>
              <a:t>Wiebe ER, Trouton KJ, Lima R. Misoprostol alone vs. methotrexate followed by misoprostol for early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2006 Dec;95(3):286-7</a:t>
            </a:r>
          </a:p>
          <a:p>
            <a:pPr lvl="0"/>
            <a:r>
              <a:rPr lang="en-US" sz="850" dirty="0">
                <a:solidFill>
                  <a:schemeClr val="tx2"/>
                </a:solidFill>
              </a:rPr>
              <a:t>Winikoff B. Oral vs buccal administration of misoprostol after mifepristone for medication abortion up to 63 days. </a:t>
            </a:r>
            <a:r>
              <a:rPr lang="en-US" sz="850" i="1" dirty="0">
                <a:solidFill>
                  <a:schemeClr val="tx2"/>
                </a:solidFill>
              </a:rPr>
              <a:t>Obstetrics and Gynecology</a:t>
            </a:r>
            <a:r>
              <a:rPr lang="en-US" sz="850" dirty="0">
                <a:solidFill>
                  <a:schemeClr val="tx2"/>
                </a:solidFill>
              </a:rPr>
              <a:t> 2008, accepted for publication. </a:t>
            </a:r>
          </a:p>
          <a:p>
            <a:pPr lvl="0"/>
            <a:r>
              <a:rPr lang="en-US" sz="850" dirty="0">
                <a:solidFill>
                  <a:schemeClr val="tx2"/>
                </a:solidFill>
              </a:rPr>
              <a:t>When Abortion is Not Available. Innovating Education in Reproductive Health. https://innovating-</a:t>
            </a:r>
            <a:r>
              <a:rPr lang="en-US" sz="850" dirty="0" err="1">
                <a:solidFill>
                  <a:schemeClr val="tx2"/>
                </a:solidFill>
              </a:rPr>
              <a:t>education.org</a:t>
            </a:r>
            <a:r>
              <a:rPr lang="en-US" sz="850" dirty="0">
                <a:solidFill>
                  <a:schemeClr val="tx2"/>
                </a:solidFill>
              </a:rPr>
              <a:t>/course/when-abortion-is-not-available/. Published 2022. Accessed May 19, 2022.</a:t>
            </a:r>
          </a:p>
          <a:p>
            <a:pPr lvl="0"/>
            <a:r>
              <a:rPr lang="en-US" sz="850" dirty="0">
                <a:solidFill>
                  <a:schemeClr val="tx2"/>
                </a:solidFill>
              </a:rPr>
              <a:t>WHO guideline on self-care interventions for health and well-being. Geneva: World Health Organization; 2021. </a:t>
            </a:r>
            <a:r>
              <a:rPr lang="en-US" sz="850" dirty="0" err="1">
                <a:solidFill>
                  <a:schemeClr val="tx2"/>
                </a:solidFill>
              </a:rPr>
              <a:t>Licence</a:t>
            </a:r>
            <a:r>
              <a:rPr lang="en-US" sz="850" dirty="0">
                <a:solidFill>
                  <a:schemeClr val="tx2"/>
                </a:solidFill>
              </a:rPr>
              <a:t>: CC BY-NC-SA 3.0 IGO.</a:t>
            </a:r>
          </a:p>
          <a:p>
            <a:pPr lvl="0"/>
            <a:r>
              <a:rPr lang="en-US" sz="850" dirty="0">
                <a:solidFill>
                  <a:schemeClr val="tx2"/>
                </a:solidFill>
              </a:rPr>
              <a:t>World Health Organization. Medical management of abortion. Available at:  https://</a:t>
            </a:r>
            <a:r>
              <a:rPr lang="en-US" sz="850" dirty="0" err="1">
                <a:solidFill>
                  <a:schemeClr val="tx2"/>
                </a:solidFill>
              </a:rPr>
              <a:t>apps.who.int</a:t>
            </a:r>
            <a:r>
              <a:rPr lang="en-US" sz="850" dirty="0">
                <a:solidFill>
                  <a:schemeClr val="tx2"/>
                </a:solidFill>
              </a:rPr>
              <a:t>/iris/bitstream/handle/10665/278968/9789241550406-eng.pdf?ua=1. Accessed January 26, 2021. </a:t>
            </a:r>
          </a:p>
          <a:p>
            <a:pPr lvl="0"/>
            <a:r>
              <a:rPr lang="en-US" sz="850" dirty="0">
                <a:solidFill>
                  <a:schemeClr val="tx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tx2"/>
                </a:solidFill>
              </a:rPr>
              <a:t>BJOG</a:t>
            </a:r>
            <a:r>
              <a:rPr lang="en-US" sz="850" dirty="0">
                <a:solidFill>
                  <a:schemeClr val="tx2"/>
                </a:solidFill>
              </a:rPr>
              <a:t> </a:t>
            </a:r>
            <a:r>
              <a:rPr lang="en-US" sz="850" i="1" dirty="0">
                <a:solidFill>
                  <a:schemeClr val="tx2"/>
                </a:solidFill>
              </a:rPr>
              <a:t>2000 107(4): 524-530</a:t>
            </a:r>
            <a:endParaRPr lang="en-US" sz="850" dirty="0">
              <a:solidFill>
                <a:schemeClr val="tx2"/>
              </a:solidFill>
            </a:endParaRPr>
          </a:p>
          <a:p>
            <a:r>
              <a:rPr lang="en-US" sz="85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26588955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p:txBody>
      </p:sp>
      <p:pic>
        <p:nvPicPr>
          <p:cNvPr id="2" name="Picture 1">
            <a:extLst>
              <a:ext uri="{FF2B5EF4-FFF2-40B4-BE49-F238E27FC236}">
                <a16:creationId xmlns:a16="http://schemas.microsoft.com/office/drawing/2014/main" id="{DA8250EF-95C8-A4BB-A836-397D3636D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8574" y="5808249"/>
            <a:ext cx="6972300" cy="6972300"/>
          </a:xfrm>
          <a:prstGeom prst="rect">
            <a:avLst/>
          </a:prstGeom>
        </p:spPr>
      </p:pic>
    </p:spTree>
    <p:extLst>
      <p:ext uri="{BB962C8B-B14F-4D97-AF65-F5344CB8AC3E}">
        <p14:creationId xmlns:p14="http://schemas.microsoft.com/office/powerpoint/2010/main" val="3489951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733930"/>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7"/>
              </a:rPr>
              <a:t>info@reproductiveaccess.org</a:t>
            </a:r>
            <a:r>
              <a:rPr lang="en-US" sz="3600" dirty="0"/>
              <a:t> </a:t>
            </a:r>
          </a:p>
          <a:p>
            <a:pPr hangingPunct="1">
              <a:lnSpc>
                <a:spcPct val="100000"/>
              </a:lnSpc>
            </a:pPr>
            <a:endParaRPr lang="en-US" sz="3600" dirty="0"/>
          </a:p>
          <a:p>
            <a:pPr hangingPunct="1">
              <a:lnSpc>
                <a:spcPct val="100000"/>
              </a:lnSpc>
            </a:pPr>
            <a:endParaRPr lang="en-US" sz="3600" dirty="0"/>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15175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+1 646-895-6464: RHAP</a:t>
            </a:r>
            <a:endParaRPr lang="en-US" sz="3600" dirty="0">
              <a:solidFill>
                <a:schemeClr val="tx2"/>
              </a:solidFill>
            </a:endParaRPr>
          </a:p>
          <a:p>
            <a:pPr hangingPunct="1">
              <a:lnSpc>
                <a:spcPct val="100000"/>
              </a:lnSpc>
            </a:pPr>
            <a:endParaRPr lang="en-US" sz="3600" dirty="0">
              <a:solidFill>
                <a:schemeClr val="tx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
        <p:nvSpPr>
          <p:cNvPr id="2" name="Title 5">
            <a:extLst>
              <a:ext uri="{FF2B5EF4-FFF2-40B4-BE49-F238E27FC236}">
                <a16:creationId xmlns:a16="http://schemas.microsoft.com/office/drawing/2014/main" id="{ADD4843C-D218-DDDD-390E-17C5C3CA4C50}"/>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1"/>
                </a:solidFill>
                <a:latin typeface="Twentieth Century"/>
                <a:ea typeface="Twentieth Century"/>
                <a:cs typeface="Twentieth Century"/>
                <a:sym typeface="Twentieth Century"/>
              </a:rPr>
              <a:t>Reproductive Health Access Project</a:t>
            </a:r>
            <a:endParaRPr lang="en-US" sz="9600" dirty="0">
              <a:solidFill>
                <a:schemeClr val="tx1"/>
              </a:solidFill>
            </a:endParaRPr>
          </a:p>
          <a:p>
            <a:pPr lvl="0">
              <a:lnSpc>
                <a:spcPct val="100000"/>
              </a:lnSpc>
              <a:buClr>
                <a:srgbClr val="FFFFFF"/>
              </a:buClr>
              <a:buSzPts val="3600"/>
            </a:pPr>
            <a:r>
              <a:rPr lang="en-US" sz="3600" dirty="0">
                <a:solidFill>
                  <a:schemeClr val="tx1"/>
                </a:solidFill>
              </a:rPr>
              <a:t>228 Park Ave S</a:t>
            </a:r>
            <a:br>
              <a:rPr lang="en-US" sz="3600" dirty="0">
                <a:solidFill>
                  <a:schemeClr val="tx1"/>
                </a:solidFill>
              </a:rPr>
            </a:br>
            <a:r>
              <a:rPr lang="en-US" sz="3600" dirty="0">
                <a:solidFill>
                  <a:schemeClr val="tx1"/>
                </a:solidFill>
              </a:rPr>
              <a:t># 45671</a:t>
            </a:r>
            <a:br>
              <a:rPr lang="en-US" sz="3600" dirty="0">
                <a:solidFill>
                  <a:schemeClr val="tx1"/>
                </a:solidFill>
              </a:rPr>
            </a:br>
            <a:r>
              <a:rPr lang="en-US" sz="3600" dirty="0">
                <a:solidFill>
                  <a:schemeClr val="tx1"/>
                </a:solidFill>
              </a:rPr>
              <a:t>New York, New York 10003</a:t>
            </a:r>
          </a:p>
        </p:txBody>
      </p:sp>
    </p:spTree>
    <p:extLst>
      <p:ext uri="{BB962C8B-B14F-4D97-AF65-F5344CB8AC3E}">
        <p14:creationId xmlns:p14="http://schemas.microsoft.com/office/powerpoint/2010/main" val="106208074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a:ln/>
              <a:solidFill>
                <a:schemeClr val="bg2"/>
              </a:solidFill>
              <a:effectLst/>
            </a:endParaRPr>
          </a:p>
        </p:txBody>
      </p:sp>
    </p:spTree>
    <p:extLst>
      <p:ext uri="{BB962C8B-B14F-4D97-AF65-F5344CB8AC3E}">
        <p14:creationId xmlns:p14="http://schemas.microsoft.com/office/powerpoint/2010/main" val="58067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a:ln/>
                <a:solidFill>
                  <a:schemeClr val="bg2"/>
                </a:solidFill>
                <a:effectLst/>
                <a:latin typeface="+mn-lt"/>
                <a:cs typeface="Arial" panose="020B0604020202020204" pitchFamily="34" charset="0"/>
                <a:sym typeface="Arial" panose="020B0604020202020204" pitchFamily="34" charset="0"/>
              </a:rPr>
              <a:t>Reproductive Autonomy</a:t>
            </a:r>
            <a:endParaRPr lang="en-US" sz="15000" b="1" cap="none" spc="0">
              <a:ln/>
              <a:solidFill>
                <a:schemeClr val="bg2"/>
              </a:solidFill>
              <a:effectLst/>
            </a:endParaRPr>
          </a:p>
        </p:txBody>
      </p:sp>
    </p:spTree>
    <p:extLst>
      <p:ext uri="{BB962C8B-B14F-4D97-AF65-F5344CB8AC3E}">
        <p14:creationId xmlns:p14="http://schemas.microsoft.com/office/powerpoint/2010/main" val="351508581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8852618" y="1293405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a:solidFill>
                  <a:schemeClr val="tx1"/>
                </a:solidFill>
                <a:latin typeface="Calibri"/>
                <a:ea typeface="Calibri"/>
                <a:cs typeface="Calibri"/>
                <a:sym typeface="Calibri"/>
              </a:rPr>
              <a:t>Source</a:t>
            </a:r>
            <a:r>
              <a:rPr lang="en-US" sz="1400">
                <a:solidFill>
                  <a:schemeClr val="tx1"/>
                </a:solidFill>
                <a:latin typeface="Calibri"/>
                <a:ea typeface="Calibri"/>
                <a:cs typeface="Calibri"/>
                <a:sym typeface="Calibri"/>
              </a:rPr>
              <a:t>: https://</a:t>
            </a:r>
            <a:r>
              <a:rPr lang="en-US" sz="1400" err="1">
                <a:solidFill>
                  <a:schemeClr val="tx1"/>
                </a:solidFill>
                <a:latin typeface="Calibri"/>
                <a:ea typeface="Calibri"/>
                <a:cs typeface="Calibri"/>
                <a:sym typeface="Calibri"/>
              </a:rPr>
              <a:t>states.guttmacher.org</a:t>
            </a:r>
            <a:r>
              <a:rPr lang="en-US" sz="1400">
                <a:solidFill>
                  <a:schemeClr val="tx1"/>
                </a:solidFill>
                <a:latin typeface="Calibri"/>
                <a:ea typeface="Calibri"/>
                <a:cs typeface="Calibri"/>
                <a:sym typeface="Calibri"/>
              </a:rPr>
              <a:t>/policies/</a:t>
            </a:r>
            <a:endParaRPr sz="1800">
              <a:solidFill>
                <a:schemeClr val="tx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250560" y="13239422"/>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a:solidFill>
                  <a:schemeClr val="tx1"/>
                </a:solidFill>
              </a:rPr>
              <a:t>Map Updated: April 22, 2025</a:t>
            </a:r>
          </a:p>
        </p:txBody>
      </p:sp>
      <p:pic>
        <p:nvPicPr>
          <p:cNvPr id="3" name="Picture 2">
            <a:extLst>
              <a:ext uri="{FF2B5EF4-FFF2-40B4-BE49-F238E27FC236}">
                <a16:creationId xmlns:a16="http://schemas.microsoft.com/office/drawing/2014/main" id="{19FA9239-51D5-AF2C-CAF8-9DF431F8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90" y="1079485"/>
            <a:ext cx="23109041" cy="11149515"/>
          </a:xfrm>
          <a:prstGeom prst="rect">
            <a:avLst/>
          </a:prstGeom>
        </p:spPr>
      </p:pic>
    </p:spTree>
    <p:extLst>
      <p:ext uri="{BB962C8B-B14F-4D97-AF65-F5344CB8AC3E}">
        <p14:creationId xmlns:p14="http://schemas.microsoft.com/office/powerpoint/2010/main" val="280076851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2022, 79% of abortions in states providing data to the CDC occurred at 9 weeks of pregnancy or earlier, and 93% occurred in the first 13 weeks. ">
            <a:extLst>
              <a:ext uri="{FF2B5EF4-FFF2-40B4-BE49-F238E27FC236}">
                <a16:creationId xmlns:a16="http://schemas.microsoft.com/office/drawing/2014/main" id="{C326938E-9273-D2A5-5E80-8AF256746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122" y="147578"/>
            <a:ext cx="18214822" cy="12385964"/>
          </a:xfrm>
          <a:prstGeom prst="rect">
            <a:avLst/>
          </a:prstGeom>
          <a:noFill/>
          <a:extLst>
            <a:ext uri="{909E8E84-426E-40DD-AFC4-6F175D3DCCD1}">
              <a14:hiddenFill xmlns:a14="http://schemas.microsoft.com/office/drawing/2010/main">
                <a:solidFill>
                  <a:srgbClr val="FFFFFF"/>
                </a:solidFill>
              </a14:hiddenFill>
            </a:ext>
          </a:extLst>
        </p:spPr>
      </p:pic>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dirty="0"/>
          </a:p>
        </p:txBody>
      </p:sp>
      <p:sp>
        <p:nvSpPr>
          <p:cNvPr id="7" name="TextBox 6">
            <a:extLst>
              <a:ext uri="{FF2B5EF4-FFF2-40B4-BE49-F238E27FC236}">
                <a16:creationId xmlns:a16="http://schemas.microsoft.com/office/drawing/2014/main" id="{7BE296F5-B6E4-6151-5AF1-503812E82063}"/>
              </a:ext>
            </a:extLst>
          </p:cNvPr>
          <p:cNvSpPr txBox="1"/>
          <p:nvPr/>
        </p:nvSpPr>
        <p:spPr>
          <a:xfrm>
            <a:off x="18802350" y="12838787"/>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https://www.guttmacher.org/fact-sheet/induced-abortion-united-states</a:t>
            </a:r>
          </a:p>
        </p:txBody>
      </p:sp>
      <p:pic>
        <p:nvPicPr>
          <p:cNvPr id="3" name="Picture 2">
            <a:extLst>
              <a:ext uri="{FF2B5EF4-FFF2-40B4-BE49-F238E27FC236}">
                <a16:creationId xmlns:a16="http://schemas.microsoft.com/office/drawing/2014/main" id="{E78D9FBC-2B07-984F-EE41-19B279761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8183" y="2784764"/>
            <a:ext cx="12704441" cy="7724614"/>
          </a:xfrm>
          <a:prstGeom prst="rect">
            <a:avLst/>
          </a:prstGeom>
        </p:spPr>
      </p:pic>
      <p:sp>
        <p:nvSpPr>
          <p:cNvPr id="6" name="TextBox 5">
            <a:extLst>
              <a:ext uri="{FF2B5EF4-FFF2-40B4-BE49-F238E27FC236}">
                <a16:creationId xmlns:a16="http://schemas.microsoft.com/office/drawing/2014/main" id="{001331DB-13F4-2EB9-21AE-EC7B4CB9E455}"/>
              </a:ext>
            </a:extLst>
          </p:cNvPr>
          <p:cNvSpPr txBox="1"/>
          <p:nvPr/>
        </p:nvSpPr>
        <p:spPr>
          <a:xfrm>
            <a:off x="18802350" y="13146564"/>
            <a:ext cx="485941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https://societyfp.org/research/wecount/</a:t>
            </a:r>
          </a:p>
        </p:txBody>
      </p:sp>
    </p:spTree>
    <p:extLst>
      <p:ext uri="{BB962C8B-B14F-4D97-AF65-F5344CB8AC3E}">
        <p14:creationId xmlns:p14="http://schemas.microsoft.com/office/powerpoint/2010/main" val="1850632183"/>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3332</TotalTime>
  <Words>30717</Words>
  <Application>Microsoft Macintosh PowerPoint</Application>
  <PresentationFormat>Custom</PresentationFormat>
  <Paragraphs>1573</Paragraphs>
  <Slides>54</Slides>
  <Notes>54</Notes>
  <HiddenSlides>4</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arial, sans-serif</vt:lpstr>
      <vt:lpstr>Calibri</vt:lpstr>
      <vt:lpstr>Courier New</vt:lpstr>
      <vt:lpstr>Gotham Narrow SSm A</vt:lpstr>
      <vt:lpstr>Guardian TextSans Web</vt:lpstr>
      <vt:lpstr>Nunito</vt:lpstr>
      <vt:lpstr>Open Sans</vt:lpstr>
      <vt:lpstr>Roboto Mono Web</vt:lpstr>
      <vt:lpstr>system-ui</vt:lpstr>
      <vt:lpstr>Tw Cen MT</vt:lpstr>
      <vt:lpstr>Twentieth Century</vt:lpstr>
      <vt:lpstr>Office Theme</vt:lpstr>
      <vt:lpstr>MEDICATION ABORTION IN EARLY PREGNANCY</vt:lpstr>
      <vt:lpstr>DISCLOSURES</vt:lpstr>
      <vt:lpstr>CE PRE-TEST.</vt:lpstr>
      <vt:lpstr>LEARNING OBJECTIVES.</vt:lpstr>
      <vt:lpstr>WHY I PROVIDE ABORTION CARE</vt:lpstr>
      <vt:lpstr>TERMINOLOGY</vt:lpstr>
      <vt:lpstr>TERMINOLOGY</vt:lpstr>
      <vt:lpstr>PowerPoint Presentation</vt:lpstr>
      <vt:lpstr>PowerPoint Presentation</vt:lpstr>
      <vt:lpstr>PowerPoint Presentation</vt:lpstr>
      <vt:lpstr>PowerPoint Presentation</vt:lpstr>
      <vt:lpstr>Safety of Abortion</vt:lpstr>
      <vt:lpstr>Medication Abortion Regimens: Two Choices</vt:lpstr>
      <vt:lpstr>FDA REMS Regulations on Mifepristone</vt:lpstr>
      <vt:lpstr>Medication Abortion With Mifepristone + Misoprostol: Things to Know</vt:lpstr>
      <vt:lpstr>Aspiration Abortion: Things to Know</vt:lpstr>
      <vt:lpstr>Misoprostol Route and Timing</vt:lpstr>
      <vt:lpstr>Misoprostol Routes</vt:lpstr>
      <vt:lpstr>PowerPoint Presentation</vt:lpstr>
      <vt:lpstr>PATIENT CASE: Sophia </vt:lpstr>
      <vt:lpstr>Counseling Sophia</vt:lpstr>
      <vt:lpstr>Sophia: Next Steps</vt:lpstr>
      <vt:lpstr>Indications for Sonography: Ultrasound As Needed Protocol</vt:lpstr>
      <vt:lpstr>PowerPoint Presentation</vt:lpstr>
      <vt:lpstr>Next Steps</vt:lpstr>
      <vt:lpstr>Anticipatory Guidance</vt:lpstr>
      <vt:lpstr>PowerPoint Presentation</vt:lpstr>
      <vt:lpstr>Options for Contraception</vt:lpstr>
      <vt:lpstr>Options for Follow Up</vt:lpstr>
      <vt:lpstr>Phone Calls After Medication Abortion</vt:lpstr>
      <vt:lpstr>PowerPoint Presentation</vt:lpstr>
      <vt:lpstr>PATIENT CASE: Ty </vt:lpstr>
      <vt:lpstr>Telehealth Abortion Discussion Points</vt:lpstr>
      <vt:lpstr>Options for Picking up the Pills</vt:lpstr>
      <vt:lpstr>TELEHEALTH CARE FOR MEDICATION ABORTION WORKFLOW</vt:lpstr>
      <vt:lpstr>Ty: Additional Considerations</vt:lpstr>
      <vt:lpstr>PATIENT CASE: Sonia </vt:lpstr>
      <vt:lpstr>Self-Managed Abortion (SMA)</vt:lpstr>
      <vt:lpstr>US Data &amp; Demand for Self-Managed Abortion</vt:lpstr>
      <vt:lpstr>Safety of SMA</vt:lpstr>
      <vt:lpstr>Misoprostol Alone Medication Abortion</vt:lpstr>
      <vt:lpstr>PowerPoint Presentation</vt:lpstr>
      <vt:lpstr>SMA and Criminalization</vt:lpstr>
      <vt:lpstr>How can we as clinicians support self-managed abortion as part of the full range of safe abortion options?</vt:lpstr>
      <vt:lpstr>Supporting SMA as clinicians</vt:lpstr>
      <vt:lpstr>Optional Case Studies</vt:lpstr>
      <vt:lpstr>What challenges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82</cp:revision>
  <dcterms:modified xsi:type="dcterms:W3CDTF">2025-05-06T18:49:43Z</dcterms:modified>
</cp:coreProperties>
</file>